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æµè²æ ·å¼ 2 - å¼ºè°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9822" autoAdjust="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01C4-6310-468F-9F5F-030250209507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/>
              <a:t>Caracteres e </a:t>
            </a:r>
            <a:r>
              <a:rPr lang="pt-BR" sz="2400" b="1" dirty="0" err="1" smtClean="0"/>
              <a:t>Strings</a:t>
            </a:r>
            <a:endParaRPr lang="pt-BR" sz="2400" b="1" dirty="0" smtClean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  <a:endParaRPr lang="pt-BR" dirty="0" smtClean="0"/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Agenda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pt-BR" smtClean="0"/>
              <a:t>Caracteres</a:t>
            </a:r>
            <a:endParaRPr lang="pt-BR" smtClean="0"/>
          </a:p>
          <a:p>
            <a:pPr marL="727075" lvl="1" indent="-457200">
              <a:buFontTx/>
              <a:buAutoNum type="arabicPeriod"/>
            </a:pPr>
            <a:r>
              <a:rPr lang="pt-BR" smtClean="0"/>
              <a:t>Caracteres de Escape</a:t>
            </a:r>
            <a:endParaRPr lang="pt-BR" smtClean="0"/>
          </a:p>
          <a:p>
            <a:pPr marL="727075" lvl="1" indent="-457200">
              <a:buFontTx/>
              <a:buAutoNum type="arabicPeriod"/>
            </a:pPr>
            <a:r>
              <a:rPr lang="pt-BR" smtClean="0"/>
              <a:t>Funções de Entrada de Dados</a:t>
            </a:r>
            <a:endParaRPr lang="pt-BR" smtClean="0"/>
          </a:p>
          <a:p>
            <a:pPr marL="457200" indent="-457200">
              <a:buFontTx/>
              <a:buAutoNum type="arabicPeriod"/>
            </a:pPr>
            <a:r>
              <a:rPr lang="pt-BR" smtClean="0"/>
              <a:t>Strings</a:t>
            </a:r>
            <a:endParaRPr lang="pt-BR" smtClean="0"/>
          </a:p>
          <a:p>
            <a:pPr marL="727075" lvl="1" indent="-457200">
              <a:buFontTx/>
              <a:buAutoNum type="arabicPeriod"/>
            </a:pPr>
            <a:r>
              <a:rPr lang="pt-BR" smtClean="0"/>
              <a:t>Funções de Entrada de Dados</a:t>
            </a:r>
            <a:endParaRPr lang="pt-BR" smtClean="0"/>
          </a:p>
          <a:p>
            <a:pPr marL="727075" lvl="1" indent="-457200">
              <a:buFontTx/>
              <a:buAutoNum type="arabicPeriod"/>
            </a:pPr>
            <a:r>
              <a:rPr lang="pt-BR" smtClean="0"/>
              <a:t>Outras Funções Sobre </a:t>
            </a:r>
            <a:r>
              <a:rPr lang="pt-BR" i="1" smtClean="0"/>
              <a:t>Strings</a:t>
            </a:r>
            <a:endParaRPr lang="pt-BR" smtClean="0"/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922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3C73E-EC31-4640-85B9-3423F85A3EBB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Caracteres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C trata os caracteres como sendo uma variáveis de um </a:t>
            </a:r>
            <a:r>
              <a:rPr lang="pt-BR" i="1" dirty="0" smtClean="0"/>
              <a:t>byte </a:t>
            </a:r>
            <a:r>
              <a:rPr lang="pt-BR" dirty="0" smtClean="0"/>
              <a:t>(8 </a:t>
            </a:r>
            <a:r>
              <a:rPr lang="pt-BR" i="1" dirty="0" smtClean="0"/>
              <a:t>bit</a:t>
            </a:r>
            <a:r>
              <a:rPr lang="pt-BR" dirty="0" smtClean="0"/>
              <a:t>s). Um </a:t>
            </a:r>
            <a:r>
              <a:rPr lang="pt-BR" i="1" dirty="0" smtClean="0">
                <a:solidFill>
                  <a:srgbClr val="000099"/>
                </a:solidFill>
              </a:rPr>
              <a:t>char</a:t>
            </a:r>
            <a:r>
              <a:rPr lang="pt-BR" dirty="0" smtClean="0">
                <a:solidFill>
                  <a:srgbClr val="000099"/>
                </a:solidFill>
              </a:rPr>
              <a:t> </a:t>
            </a:r>
            <a:r>
              <a:rPr lang="pt-BR" dirty="0" smtClean="0"/>
              <a:t>também pode ser usado para armazenar números.</a:t>
            </a:r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024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74EF7-2CEB-4477-B7BC-6289C0F3A47A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0246" name="Imagem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75" y="3746502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14"/>
          <p:cNvSpPr txBox="1">
            <a:spLocks noChangeArrowheads="1"/>
          </p:cNvSpPr>
          <p:nvPr/>
        </p:nvSpPr>
        <p:spPr bwMode="auto">
          <a:xfrm>
            <a:off x="7704976" y="3956052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Caractere = A</a:t>
            </a:r>
            <a:endParaRPr lang="pt-BR" sz="1400" b="1">
              <a:solidFill>
                <a:schemeClr val="bg1"/>
              </a:solidFill>
            </a:endParaRP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ASCII = 65</a:t>
            </a:r>
          </a:p>
        </p:txBody>
      </p:sp>
      <p:grpSp>
        <p:nvGrpSpPr>
          <p:cNvPr id="9" name="Grupo 8"/>
          <p:cNvGrpSpPr/>
          <p:nvPr/>
        </p:nvGrpSpPr>
        <p:grpSpPr bwMode="auto">
          <a:xfrm>
            <a:off x="8693195" y="2344741"/>
            <a:ext cx="3024187" cy="2015965"/>
            <a:chOff x="-5545780" y="9171162"/>
            <a:chExt cx="2649707" cy="2010518"/>
          </a:xfrm>
        </p:grpSpPr>
        <p:sp>
          <p:nvSpPr>
            <p:cNvPr id="10" name="CaixaDeTexto 9"/>
            <p:cNvSpPr txBox="1"/>
            <p:nvPr/>
          </p:nvSpPr>
          <p:spPr>
            <a:xfrm>
              <a:off x="-5545780" y="9171162"/>
              <a:ext cx="2649707" cy="11969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Ao imprimir um caractere como um número é exibido o código ASCII equivalente desse caractere.</a:t>
              </a:r>
            </a:p>
          </p:txBody>
        </p:sp>
        <p:cxnSp>
          <p:nvCxnSpPr>
            <p:cNvPr id="11" name="Conector de seta reta 10"/>
            <p:cNvCxnSpPr>
              <a:stCxn id="10" idx="2"/>
            </p:cNvCxnSpPr>
            <p:nvPr/>
          </p:nvCxnSpPr>
          <p:spPr>
            <a:xfrm flipH="1">
              <a:off x="-5433563" y="10368070"/>
              <a:ext cx="1212637" cy="813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tângulo 16"/>
          <p:cNvSpPr/>
          <p:nvPr/>
        </p:nvSpPr>
        <p:spPr>
          <a:xfrm>
            <a:off x="1209040" y="2707005"/>
            <a:ext cx="4879340" cy="3282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'A'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"Caractere = %c\n"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"ASCII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12" name="Grupo 11"/>
          <p:cNvGrpSpPr/>
          <p:nvPr/>
        </p:nvGrpSpPr>
        <p:grpSpPr bwMode="auto">
          <a:xfrm>
            <a:off x="2816860" y="2954620"/>
            <a:ext cx="4265986" cy="1074456"/>
            <a:chOff x="5188151" y="3134961"/>
            <a:chExt cx="4265645" cy="1073077"/>
          </a:xfrm>
        </p:grpSpPr>
        <p:sp>
          <p:nvSpPr>
            <p:cNvPr id="13" name="CaixaDeTexto 12"/>
            <p:cNvSpPr txBox="1"/>
            <p:nvPr/>
          </p:nvSpPr>
          <p:spPr bwMode="auto">
            <a:xfrm>
              <a:off x="6875902" y="3134961"/>
              <a:ext cx="2577894" cy="91322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/>
                <a:t>Os valores de caracteres</a:t>
              </a:r>
              <a:r>
                <a:rPr lang="pt-BR" i="1" dirty="0"/>
                <a:t> </a:t>
              </a:r>
              <a:r>
                <a:rPr lang="pt-BR" dirty="0"/>
                <a:t>devem usam aspas simples.</a:t>
              </a:r>
            </a:p>
          </p:txBody>
        </p:sp>
        <p:cxnSp>
          <p:nvCxnSpPr>
            <p:cNvPr id="14" name="Conector de seta reta 13"/>
            <p:cNvCxnSpPr>
              <a:stCxn id="13" idx="1"/>
            </p:cNvCxnSpPr>
            <p:nvPr/>
          </p:nvCxnSpPr>
          <p:spPr bwMode="auto">
            <a:xfrm flipH="1">
              <a:off x="5188151" y="3591610"/>
              <a:ext cx="1687695" cy="6164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Caracteres - </a:t>
            </a:r>
            <a:r>
              <a:rPr lang="pt-BR" sz="4800" smtClean="0"/>
              <a:t>Caracteres de Escape</a:t>
            </a:r>
            <a:endParaRPr lang="pt-BR" smtClean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rgbClr val="000099"/>
                </a:solidFill>
              </a:rPr>
              <a:t>Caractere de escape </a:t>
            </a:r>
            <a:r>
              <a:rPr lang="pt-BR" smtClean="0"/>
              <a:t>é um termo usado para identificar um  caractere numa cadeia de caracteres que altera o significado de seu sucessor.</a:t>
            </a:r>
            <a:endParaRPr lang="pt-BR" smtClean="0"/>
          </a:p>
          <a:p>
            <a:endParaRPr lang="pt-BR" smtClean="0"/>
          </a:p>
        </p:txBody>
      </p:sp>
      <p:sp>
        <p:nvSpPr>
          <p:cNvPr id="1126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1269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1F68AC-6059-4B7E-AA96-AB81CBC1E949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649352" y="2630581"/>
          <a:ext cx="7072312" cy="34226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3125"/>
                <a:gridCol w="4929187"/>
              </a:tblGrid>
              <a:tr h="45706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Caractere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Significado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\a</a:t>
                      </a:r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aviso sonoro</a:t>
                      </a:r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\n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nova linha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\t</a:t>
                      </a:r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tabulação  horizontal</a:t>
                      </a:r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\v</a:t>
                      </a:r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tabulação vertical</a:t>
                      </a:r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\\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caractere de barra invertida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\'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apóstrofe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\"</a:t>
                      </a:r>
                      <a:endParaRPr lang="pt-BR" sz="1800" b="1"/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aspas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</a:tr>
              <a:tr h="370698"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\?</a:t>
                      </a:r>
                      <a:endParaRPr lang="pt-BR" sz="1800" b="1"/>
                    </a:p>
                  </a:txBody>
                  <a:tcPr marL="24587" marR="24587" marT="24578" marB="24578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interrogação</a:t>
                      </a:r>
                      <a:endParaRPr lang="pt-BR" sz="1800" b="1" dirty="0"/>
                    </a:p>
                  </a:txBody>
                  <a:tcPr marL="24587" marR="24587" marT="24578" marB="2457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smtClean="0">
                <a:solidFill>
                  <a:srgbClr val="000099"/>
                </a:solidFill>
              </a:rPr>
              <a:t>getch </a:t>
            </a:r>
            <a:r>
              <a:rPr lang="pt-BR" smtClean="0">
                <a:solidFill>
                  <a:srgbClr val="000099"/>
                </a:solidFill>
              </a:rPr>
              <a:t>()</a:t>
            </a:r>
            <a:r>
              <a:rPr lang="pt-BR" smtClean="0"/>
              <a:t>: lê o caractere pressionado sem mostrá-lo na tela.</a:t>
            </a:r>
            <a:endParaRPr lang="pt-BR" smtClean="0"/>
          </a:p>
          <a:p>
            <a:r>
              <a:rPr lang="pt-BR" b="1" smtClean="0">
                <a:solidFill>
                  <a:srgbClr val="000099"/>
                </a:solidFill>
              </a:rPr>
              <a:t>getche</a:t>
            </a:r>
            <a:r>
              <a:rPr lang="pt-BR" smtClean="0">
                <a:solidFill>
                  <a:srgbClr val="000099"/>
                </a:solidFill>
              </a:rPr>
              <a:t> ()</a:t>
            </a:r>
            <a:r>
              <a:rPr lang="pt-BR" smtClean="0"/>
              <a:t>: lê o caractere pressionado e o mostra na tela.</a:t>
            </a:r>
            <a:endParaRPr lang="pt-BR" smtClean="0"/>
          </a:p>
          <a:p>
            <a:r>
              <a:rPr lang="pt-BR" b="1" smtClean="0">
                <a:solidFill>
                  <a:srgbClr val="000099"/>
                </a:solidFill>
              </a:rPr>
              <a:t>getchar</a:t>
            </a:r>
            <a:r>
              <a:rPr lang="pt-BR" smtClean="0">
                <a:solidFill>
                  <a:srgbClr val="000099"/>
                </a:solidFill>
              </a:rPr>
              <a:t> ()</a:t>
            </a:r>
            <a:r>
              <a:rPr lang="pt-BR" smtClean="0"/>
              <a:t>: lê o caractere pressionado e o mostra na tela, mas é necessário utilizar a tecla Enter para confirmar a leitura.</a:t>
            </a:r>
            <a:endParaRPr lang="pt-BR" smtClean="0"/>
          </a:p>
          <a:p>
            <a:endParaRPr lang="pt-BR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29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2293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17A32B-54F9-4CAB-9568-E6A356BEF775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Caracteres - </a:t>
            </a:r>
            <a:r>
              <a:rPr lang="pt-BR" sz="4800" smtClean="0"/>
              <a:t>Funções de Entrada de Dados</a:t>
            </a:r>
            <a:endParaRPr lang="pt-BR" smtClean="0"/>
          </a:p>
        </p:txBody>
      </p:sp>
      <p:sp>
        <p:nvSpPr>
          <p:cNvPr id="6" name="Retângulo 5"/>
          <p:cNvSpPr/>
          <p:nvPr/>
        </p:nvSpPr>
        <p:spPr>
          <a:xfrm>
            <a:off x="6997065" y="2503170"/>
            <a:ext cx="4274820" cy="3291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conio.h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getch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"Tecla = %c\n"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 bwMode="auto">
          <a:xfrm>
            <a:off x="3430904" y="3106420"/>
            <a:ext cx="5184140" cy="2553290"/>
            <a:chOff x="-5324799" y="7915705"/>
            <a:chExt cx="4541985" cy="2548229"/>
          </a:xfrm>
        </p:grpSpPr>
        <p:sp>
          <p:nvSpPr>
            <p:cNvPr id="8" name="CaixaDeTexto 7"/>
            <p:cNvSpPr txBox="1"/>
            <p:nvPr/>
          </p:nvSpPr>
          <p:spPr>
            <a:xfrm>
              <a:off x="-5324799" y="9266163"/>
              <a:ext cx="2311605" cy="11977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Para utilizar as funções de leitura de caracteres é necessário incluir a biblioteca </a:t>
              </a:r>
              <a:r>
                <a:rPr lang="pt-BR" dirty="0" err="1"/>
                <a:t>conio</a:t>
              </a:r>
              <a:r>
                <a:rPr lang="pt-BR" dirty="0"/>
                <a:t>.</a:t>
              </a:r>
            </a:p>
          </p:txBody>
        </p:sp>
        <p:cxnSp>
          <p:nvCxnSpPr>
            <p:cNvPr id="9" name="Conector de seta reta 8"/>
            <p:cNvCxnSpPr>
              <a:stCxn id="8" idx="3"/>
            </p:cNvCxnSpPr>
            <p:nvPr/>
          </p:nvCxnSpPr>
          <p:spPr>
            <a:xfrm flipV="1">
              <a:off x="-3013193" y="7915705"/>
              <a:ext cx="2230379" cy="1949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smtClean="0"/>
              <a:t>Strings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 Uma </a:t>
            </a:r>
            <a:r>
              <a:rPr lang="pt-BR" i="1" smtClean="0"/>
              <a:t>string</a:t>
            </a:r>
            <a:r>
              <a:rPr lang="pt-BR" smtClean="0"/>
              <a:t> é uma </a:t>
            </a:r>
            <a:r>
              <a:rPr lang="pt-BR" smtClean="0">
                <a:solidFill>
                  <a:srgbClr val="000099"/>
                </a:solidFill>
              </a:rPr>
              <a:t>cadeia (vetor) de caracteres</a:t>
            </a:r>
            <a:r>
              <a:rPr lang="pt-BR" smtClean="0"/>
              <a:t>. Em C, uma </a:t>
            </a:r>
            <a:r>
              <a:rPr lang="pt-BR" i="1" smtClean="0"/>
              <a:t>string</a:t>
            </a:r>
            <a:r>
              <a:rPr lang="pt-BR" smtClean="0"/>
              <a:t> marca o fim de sua cadeia de caracteres com caractere ‘</a:t>
            </a:r>
            <a:r>
              <a:rPr lang="pt-BR" i="1" smtClean="0"/>
              <a:t>\0</a:t>
            </a:r>
            <a:r>
              <a:rPr lang="pt-BR" smtClean="0"/>
              <a:t>’ (caractere nulo com código igual a 0 em ASCII).</a:t>
            </a:r>
          </a:p>
        </p:txBody>
      </p:sp>
      <p:sp>
        <p:nvSpPr>
          <p:cNvPr id="13316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3317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8C8D14-7643-407B-82EE-54EE6C84FAF1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20620" y="2766060"/>
            <a:ext cx="7208520" cy="3303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frase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strcpy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frase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"Algoritmos e 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Programacao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II"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"Frase = %s\n"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frase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13" name="Grupo 12"/>
          <p:cNvGrpSpPr/>
          <p:nvPr/>
        </p:nvGrpSpPr>
        <p:grpSpPr bwMode="auto">
          <a:xfrm>
            <a:off x="113120" y="3161179"/>
            <a:ext cx="4077880" cy="1463040"/>
            <a:chOff x="-5235592" y="10228360"/>
            <a:chExt cx="3572268" cy="1459201"/>
          </a:xfrm>
        </p:grpSpPr>
        <p:sp>
          <p:nvSpPr>
            <p:cNvPr id="14" name="CaixaDeTexto 13"/>
            <p:cNvSpPr txBox="1"/>
            <p:nvPr/>
          </p:nvSpPr>
          <p:spPr>
            <a:xfrm>
              <a:off x="-5235592" y="10228360"/>
              <a:ext cx="1830840" cy="145920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/>
                <a:t>A biblioteca </a:t>
              </a:r>
              <a:r>
                <a:rPr lang="pt-BR" b="1" dirty="0" err="1"/>
                <a:t>string.h</a:t>
              </a:r>
              <a:r>
                <a:rPr lang="pt-BR" dirty="0"/>
                <a:t> contém funções de manipulação de </a:t>
              </a:r>
              <a:r>
                <a:rPr lang="pt-BR" i="1" dirty="0" err="1"/>
                <a:t>strings</a:t>
              </a:r>
              <a:r>
                <a:rPr lang="pt-BR" dirty="0"/>
                <a:t>.</a:t>
              </a:r>
            </a:p>
          </p:txBody>
        </p:sp>
        <p:cxnSp>
          <p:nvCxnSpPr>
            <p:cNvPr id="15" name="Conector de seta reta 14"/>
            <p:cNvCxnSpPr>
              <a:stCxn id="14" idx="3"/>
            </p:cNvCxnSpPr>
            <p:nvPr/>
          </p:nvCxnSpPr>
          <p:spPr>
            <a:xfrm flipV="1">
              <a:off x="-3404996" y="10430878"/>
              <a:ext cx="1741672" cy="5269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 bwMode="auto">
          <a:xfrm>
            <a:off x="109180" y="4790697"/>
            <a:ext cx="3037432" cy="1047807"/>
            <a:chOff x="-5463101" y="9452636"/>
            <a:chExt cx="2660107" cy="1046271"/>
          </a:xfrm>
        </p:grpSpPr>
        <p:sp>
          <p:nvSpPr>
            <p:cNvPr id="19" name="CaixaDeTexto 18"/>
            <p:cNvSpPr txBox="1"/>
            <p:nvPr/>
          </p:nvSpPr>
          <p:spPr>
            <a:xfrm>
              <a:off x="-5463101" y="9577921"/>
              <a:ext cx="1833797" cy="9209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A função </a:t>
              </a:r>
              <a:r>
                <a:rPr lang="pt-BR" b="1" dirty="0" err="1"/>
                <a:t>strcpy</a:t>
              </a:r>
              <a:r>
                <a:rPr lang="pt-BR" dirty="0"/>
                <a:t> copia uma </a:t>
              </a:r>
              <a:r>
                <a:rPr lang="pt-BR" i="1" dirty="0" err="1"/>
                <a:t>string</a:t>
              </a:r>
              <a:r>
                <a:rPr lang="pt-BR" i="1" dirty="0"/>
                <a:t> </a:t>
              </a:r>
              <a:r>
                <a:rPr lang="pt-BR" dirty="0"/>
                <a:t> para uma variável.</a:t>
              </a:r>
            </a:p>
          </p:txBody>
        </p:sp>
        <p:cxnSp>
          <p:nvCxnSpPr>
            <p:cNvPr id="20" name="Conector de seta reta 19"/>
            <p:cNvCxnSpPr>
              <a:stCxn id="19" idx="3"/>
            </p:cNvCxnSpPr>
            <p:nvPr/>
          </p:nvCxnSpPr>
          <p:spPr>
            <a:xfrm flipV="1">
              <a:off x="-3629304" y="9452636"/>
              <a:ext cx="826310" cy="585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 bwMode="auto">
          <a:xfrm>
            <a:off x="5318501" y="2674628"/>
            <a:ext cx="4190999" cy="1900962"/>
            <a:chOff x="4588064" y="3134327"/>
            <a:chExt cx="4191604" cy="1899965"/>
          </a:xfrm>
        </p:grpSpPr>
        <p:sp>
          <p:nvSpPr>
            <p:cNvPr id="11" name="CaixaDeTexto 10"/>
            <p:cNvSpPr txBox="1"/>
            <p:nvPr/>
          </p:nvSpPr>
          <p:spPr bwMode="auto">
            <a:xfrm>
              <a:off x="6140862" y="3134327"/>
              <a:ext cx="2638806" cy="9234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Os valores de </a:t>
              </a:r>
              <a:r>
                <a:rPr lang="pt-BR" i="1" dirty="0" err="1"/>
                <a:t>strings</a:t>
              </a:r>
              <a:r>
                <a:rPr lang="pt-BR" dirty="0"/>
                <a:t> devem usam aspas duplas.</a:t>
              </a:r>
            </a:p>
          </p:txBody>
        </p:sp>
        <p:cxnSp>
          <p:nvCxnSpPr>
            <p:cNvPr id="12" name="Conector de seta reta 11"/>
            <p:cNvCxnSpPr/>
            <p:nvPr/>
          </p:nvCxnSpPr>
          <p:spPr bwMode="auto">
            <a:xfrm>
              <a:off x="7668258" y="4057767"/>
              <a:ext cx="718960" cy="923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 bwMode="auto">
            <a:xfrm flipH="1">
              <a:off x="4588064" y="4057767"/>
              <a:ext cx="3080195" cy="976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Strings - </a:t>
            </a:r>
            <a:r>
              <a:rPr lang="pt-BR" sz="4800" smtClean="0"/>
              <a:t>Funções de Entrada de Dados</a:t>
            </a:r>
            <a:endParaRPr lang="pt-BR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lvl="1" indent="-174625">
              <a:buFontTx/>
              <a:buChar char="•"/>
            </a:pPr>
            <a:r>
              <a:rPr lang="pt-BR" sz="2400" b="1">
                <a:solidFill>
                  <a:srgbClr val="000099"/>
                </a:solidFill>
              </a:rPr>
              <a:t>gets</a:t>
            </a:r>
            <a:r>
              <a:rPr lang="pt-BR" sz="2400">
                <a:solidFill>
                  <a:srgbClr val="000099"/>
                </a:solidFill>
              </a:rPr>
              <a:t> ():</a:t>
            </a:r>
            <a:r>
              <a:rPr lang="pt-BR" sz="2400"/>
              <a:t> lê uma </a:t>
            </a:r>
            <a:r>
              <a:rPr lang="pt-BR" sz="2400" i="1"/>
              <a:t>string</a:t>
            </a:r>
            <a:r>
              <a:rPr lang="pt-BR" sz="2400"/>
              <a:t> do teclado.</a:t>
            </a:r>
          </a:p>
        </p:txBody>
      </p:sp>
      <p:sp>
        <p:nvSpPr>
          <p:cNvPr id="1434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434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A14AD0-9ADD-4B55-A81F-9060CEB1C493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49320" y="2404745"/>
            <a:ext cx="5293995" cy="357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seu nome: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"\n\n 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Ola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%s\n"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Strings - </a:t>
            </a:r>
            <a:r>
              <a:rPr lang="pt-BR" sz="4800" smtClean="0"/>
              <a:t>Outras Funções Sobre Strings</a:t>
            </a:r>
            <a:endParaRPr lang="pt-BR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rgbClr val="000099"/>
                </a:solidFill>
              </a:rPr>
              <a:t>strcmp</a:t>
            </a:r>
            <a:r>
              <a:rPr lang="pt-BR" smtClean="0"/>
              <a:t>: compara duas strings.</a:t>
            </a:r>
            <a:endParaRPr lang="pt-BR" smtClean="0"/>
          </a:p>
          <a:p>
            <a:r>
              <a:rPr lang="pt-BR" smtClean="0">
                <a:solidFill>
                  <a:srgbClr val="000099"/>
                </a:solidFill>
              </a:rPr>
              <a:t>strcat</a:t>
            </a:r>
            <a:r>
              <a:rPr lang="pt-BR" smtClean="0"/>
              <a:t>: concatena duas strings.</a:t>
            </a:r>
            <a:endParaRPr lang="pt-BR" smtClean="0"/>
          </a:p>
          <a:p>
            <a:r>
              <a:rPr lang="pt-BR" smtClean="0">
                <a:solidFill>
                  <a:srgbClr val="000099"/>
                </a:solidFill>
              </a:rPr>
              <a:t>strlen</a:t>
            </a:r>
            <a:r>
              <a:rPr lang="pt-BR" smtClean="0"/>
              <a:t>: retorna a quantidade de caracteres de uma string.</a:t>
            </a:r>
            <a:endParaRPr lang="pt-BR" smtClean="0"/>
          </a:p>
          <a:p>
            <a:r>
              <a:rPr lang="pt-BR" smtClean="0">
                <a:solidFill>
                  <a:srgbClr val="000099"/>
                </a:solidFill>
              </a:rPr>
              <a:t>substr</a:t>
            </a:r>
            <a:r>
              <a:rPr lang="pt-BR" smtClean="0"/>
              <a:t>: identifica se uma string é sub-string de outra string.</a:t>
            </a:r>
          </a:p>
        </p:txBody>
      </p:sp>
      <p:sp>
        <p:nvSpPr>
          <p:cNvPr id="1536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536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FCD1BB-5F01-412F-B0F4-1E8C335DA07E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2878</Words>
  <Application>Kingsoft Office WPP</Application>
  <PresentationFormat>Widescreen</PresentationFormat>
  <Paragraphs>175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Retrospectiva</vt:lpstr>
      <vt:lpstr>Algoritmos e Programação I Caracteres e Strings</vt:lpstr>
      <vt:lpstr>Agenda</vt:lpstr>
      <vt:lpstr>Caracteres</vt:lpstr>
      <vt:lpstr>Caracteres - Caracteres de Escape</vt:lpstr>
      <vt:lpstr>Caracteres - Funções de Entrada de Dados</vt:lpstr>
      <vt:lpstr>Strings</vt:lpstr>
      <vt:lpstr>Strings - Funções de Entrada de Dados</vt:lpstr>
      <vt:lpstr>Strings - Outras Funções Sobre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arlino</cp:lastModifiedBy>
  <cp:revision>904</cp:revision>
  <dcterms:created xsi:type="dcterms:W3CDTF">2017-02-23T19:05:51Z</dcterms:created>
  <dcterms:modified xsi:type="dcterms:W3CDTF">2017-02-23T19:05:51Z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