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æµè²æ ·å¼ 2 - å¼ºè°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9822" autoAdjust="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>
        <p:guide orient="horz" pos="2168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01C4-6310-468F-9F5F-030250209507}" type="datetimeFigureOut">
              <a:rPr lang="pt-BR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AF5F-992D-41EB-BA64-C9F07D9EC10F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182" y="1845733"/>
            <a:ext cx="5925857" cy="44868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19" y="1845735"/>
            <a:ext cx="5833053" cy="447317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534" y="1846052"/>
            <a:ext cx="593950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182" y="2582333"/>
            <a:ext cx="5925858" cy="37502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19" y="1846052"/>
            <a:ext cx="586034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3"/>
            <a:ext cx="5873996" cy="373657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Estrutura de Dados – Apresentação da Disciplina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1" y="1845734"/>
            <a:ext cx="11969087" cy="448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82" y="6459785"/>
            <a:ext cx="10563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3930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C59C5-EB2F-45EE-94A1-AA45C684E822}" type="slidenum">
              <a:rPr lang="pt-BR" smtClean="0"/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Algoritmos e </a:t>
            </a:r>
            <a:r>
              <a:rPr lang="pt-BR" b="1" dirty="0"/>
              <a:t>Programação</a:t>
            </a:r>
            <a:r>
              <a:rPr lang="es-UY" b="1" dirty="0"/>
              <a:t> I</a:t>
            </a:r>
            <a:br>
              <a:rPr lang="es-UY" b="1" dirty="0" smtClean="0">
                <a:solidFill>
                  <a:schemeClr val="tx1"/>
                </a:solidFill>
              </a:rPr>
            </a:br>
            <a:r>
              <a:rPr lang="pt-BR" sz="2400" b="1" dirty="0"/>
              <a:t>Resolução de </a:t>
            </a:r>
            <a:r>
              <a:rPr lang="pt-BR" sz="2400" b="1" dirty="0" smtClean="0"/>
              <a:t>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Arlino</a:t>
            </a:r>
            <a:r>
              <a:rPr lang="pt-BR" dirty="0" smtClean="0"/>
              <a:t> Magalhães</a:t>
            </a:r>
            <a:endParaRPr lang="pt-BR" dirty="0" smtClean="0"/>
          </a:p>
          <a:p>
            <a:r>
              <a:rPr lang="pt-BR" dirty="0" smtClean="0"/>
              <a:t>arlino@ufpi.edu.br</a:t>
            </a:r>
            <a:endParaRPr lang="pt-BR" dirty="0"/>
          </a:p>
        </p:txBody>
      </p:sp>
      <p:sp>
        <p:nvSpPr>
          <p:cNvPr id="6" name="Titre 1"/>
          <p:cNvSpPr txBox="1"/>
          <p:nvPr/>
        </p:nvSpPr>
        <p:spPr bwMode="auto">
          <a:xfrm>
            <a:off x="2686818" y="1120023"/>
            <a:ext cx="6692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Universidade Federal do Piauí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Centro de Ensino Aberto e a Distância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Curso </a:t>
            </a:r>
            <a:r>
              <a:rPr lang="pt-BR" sz="2800" b="1" dirty="0">
                <a:solidFill>
                  <a:srgbClr val="C00000"/>
                </a:solidFill>
                <a:latin typeface="Cambria Math" pitchFamily="18" charset="0"/>
              </a:rPr>
              <a:t>de Sistemas de </a:t>
            </a: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Informação</a:t>
            </a:r>
            <a:endParaRPr lang="pt-BR" sz="2800" b="1" dirty="0">
              <a:solidFill>
                <a:srgbClr val="C00000"/>
              </a:solidFill>
              <a:latin typeface="Cambria Math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3168" y="595867"/>
            <a:ext cx="1825463" cy="27056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200"/>
              <a:t>Entrar com dois números que indiquem o limite inferior e superior de um intervalo. Exibir a sequência os números do intervalo.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413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741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73B154-00B5-43EA-9AA4-02F4B914C04E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7410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06</a:t>
            </a:r>
            <a:br>
              <a:rPr lang="pt-BR" smtClean="0"/>
            </a:br>
            <a:r>
              <a:rPr lang="pt-BR" sz="2800"/>
              <a:t>Utilizando </a:t>
            </a:r>
            <a:r>
              <a:rPr lang="pt-BR" sz="2800" i="1"/>
              <a:t>For</a:t>
            </a:r>
            <a:endParaRPr lang="pt-BR" i="1" smtClean="0"/>
          </a:p>
        </p:txBody>
      </p:sp>
      <p:sp>
        <p:nvSpPr>
          <p:cNvPr id="18" name="Retângulo 17"/>
          <p:cNvSpPr/>
          <p:nvPr/>
        </p:nvSpPr>
        <p:spPr>
          <a:xfrm>
            <a:off x="6172200" y="2416810"/>
            <a:ext cx="5915025" cy="3295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limite superior:"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limite inferior:"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 bwMode="auto">
          <a:xfrm>
            <a:off x="3886525" y="4422355"/>
            <a:ext cx="2924484" cy="646113"/>
            <a:chOff x="755555" y="5378225"/>
            <a:chExt cx="2924622" cy="646211"/>
          </a:xfrm>
        </p:grpSpPr>
        <p:sp>
          <p:nvSpPr>
            <p:cNvPr id="15" name="CaixaDeTexto 14"/>
            <p:cNvSpPr txBox="1"/>
            <p:nvPr/>
          </p:nvSpPr>
          <p:spPr bwMode="auto">
            <a:xfrm>
              <a:off x="755555" y="5378225"/>
              <a:ext cx="2087661" cy="6462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O comando </a:t>
              </a:r>
              <a:r>
                <a:rPr lang="pt-BR" i="1" dirty="0"/>
                <a:t>for</a:t>
              </a:r>
              <a:r>
                <a:rPr lang="pt-BR" dirty="0"/>
                <a:t> substituiu o </a:t>
              </a:r>
              <a:r>
                <a:rPr lang="pt-BR" i="1" dirty="0" err="1"/>
                <a:t>while</a:t>
              </a:r>
              <a:r>
                <a:rPr lang="pt-BR" dirty="0"/>
                <a:t>.</a:t>
              </a:r>
            </a:p>
          </p:txBody>
        </p:sp>
        <p:cxnSp>
          <p:nvCxnSpPr>
            <p:cNvPr id="16" name="Conector de seta reta 15"/>
            <p:cNvCxnSpPr>
              <a:stCxn id="15" idx="3"/>
            </p:cNvCxnSpPr>
            <p:nvPr/>
          </p:nvCxnSpPr>
          <p:spPr>
            <a:xfrm flipV="1">
              <a:off x="2843843" y="5593943"/>
              <a:ext cx="836334" cy="1073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tângulo 18"/>
          <p:cNvSpPr/>
          <p:nvPr/>
        </p:nvSpPr>
        <p:spPr>
          <a:xfrm>
            <a:off x="1028203" y="3072824"/>
            <a:ext cx="2286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Lim. superior: </a:t>
            </a:r>
            <a:r>
              <a:rPr lang="pt-BR" b="1" dirty="0">
                <a:latin typeface="Arial" charset="0"/>
                <a:cs typeface="Arial" charset="0"/>
              </a:rPr>
              <a:t>n2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Lim. inferior: </a:t>
            </a:r>
            <a:r>
              <a:rPr lang="pt-BR" b="1" dirty="0">
                <a:latin typeface="Arial" charset="0"/>
                <a:cs typeface="Arial" charset="0"/>
              </a:rPr>
              <a:t>n1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177679" y="3074412"/>
            <a:ext cx="20272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Sequência: </a:t>
            </a:r>
            <a:br>
              <a:rPr lang="pt-BR" dirty="0">
                <a:latin typeface="Arial" charset="0"/>
                <a:cs typeface="Arial" charset="0"/>
              </a:rPr>
            </a:br>
            <a:r>
              <a:rPr lang="pt-BR" b="1" dirty="0">
                <a:latin typeface="Arial" charset="0"/>
                <a:cs typeface="Arial" charset="0"/>
              </a:rPr>
              <a:t>n1, ..., n2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1257597" y="4271986"/>
            <a:ext cx="36290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/>
              <a:t>Exemplo</a:t>
            </a:r>
            <a:r>
              <a:rPr lang="pt-BR" dirty="0"/>
              <a:t>:</a:t>
            </a:r>
            <a:endParaRPr lang="pt-BR" dirty="0"/>
          </a:p>
          <a:p>
            <a:pPr eaLnBrk="1" hangingPunct="1"/>
            <a:r>
              <a:rPr lang="pt-BR" dirty="0"/>
              <a:t>n1 = 2, n2 = 13</a:t>
            </a:r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r>
              <a:rPr lang="pt-BR" b="1" dirty="0"/>
              <a:t>2</a:t>
            </a:r>
            <a:r>
              <a:rPr lang="pt-BR" dirty="0"/>
              <a:t>, 3, 4, 5, 6, 7, 8, 9, 10, 11, 12, </a:t>
            </a:r>
            <a:r>
              <a:rPr lang="pt-BR" b="1" dirty="0"/>
              <a:t>13</a:t>
            </a:r>
          </a:p>
        </p:txBody>
      </p:sp>
      <p:sp>
        <p:nvSpPr>
          <p:cNvPr id="22" name="Seta para baixo 21"/>
          <p:cNvSpPr/>
          <p:nvPr/>
        </p:nvSpPr>
        <p:spPr>
          <a:xfrm>
            <a:off x="2031503" y="4972221"/>
            <a:ext cx="279400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4864600" cy="4486827"/>
          </a:xfrm>
        </p:spPr>
        <p:txBody>
          <a:bodyPr/>
          <a:lstStyle/>
          <a:p>
            <a:r>
              <a:rPr lang="pt-BR" dirty="0" smtClean="0"/>
              <a:t>Entrar com </a:t>
            </a:r>
            <a:r>
              <a:rPr lang="pt-BR" i="1" dirty="0" smtClean="0"/>
              <a:t>N </a:t>
            </a:r>
            <a:r>
              <a:rPr lang="pt-BR" dirty="0" smtClean="0"/>
              <a:t>números, exibir a metade e a raiz quadrada de cada número. Onde o valor </a:t>
            </a:r>
            <a:r>
              <a:rPr lang="pt-BR" i="1" dirty="0" smtClean="0"/>
              <a:t>N </a:t>
            </a:r>
            <a:r>
              <a:rPr lang="pt-BR" dirty="0" smtClean="0"/>
              <a:t>é dado também pelo usuário.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43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843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9C2BB4-AC24-44DF-842F-63F49F31A5F5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07</a:t>
            </a:r>
          </a:p>
        </p:txBody>
      </p:sp>
      <p:sp>
        <p:nvSpPr>
          <p:cNvPr id="9" name="Retângulo 8"/>
          <p:cNvSpPr/>
          <p:nvPr/>
        </p:nvSpPr>
        <p:spPr>
          <a:xfrm>
            <a:off x="5140325" y="1805305"/>
            <a:ext cx="6945630" cy="447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math.h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"Quantidade de 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numeros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"Metade = %f\n"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"Raiz = %f\n\n"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sqrt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2" y="1845733"/>
            <a:ext cx="4504382" cy="4486827"/>
          </a:xfrm>
        </p:spPr>
        <p:txBody>
          <a:bodyPr/>
          <a:lstStyle/>
          <a:p>
            <a:r>
              <a:rPr lang="pt-BR" dirty="0" smtClean="0"/>
              <a:t>Entrar com </a:t>
            </a:r>
            <a:r>
              <a:rPr lang="pt-BR" i="1" dirty="0" smtClean="0"/>
              <a:t>N </a:t>
            </a:r>
            <a:r>
              <a:rPr lang="pt-BR" dirty="0" smtClean="0"/>
              <a:t>números. Para cada número, exibir a metade do número se ele for par e a raiz quadrada do número se ele for impar. Onde o valor </a:t>
            </a:r>
            <a:r>
              <a:rPr lang="pt-BR" i="1" dirty="0" smtClean="0"/>
              <a:t>N </a:t>
            </a:r>
            <a:r>
              <a:rPr lang="pt-BR" dirty="0" smtClean="0"/>
              <a:t>é dado também pelo usuário.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46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946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23FB4F-C769-48B0-A919-515FAD07F9AD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08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52340" y="1556385"/>
            <a:ext cx="7298690" cy="4752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math.h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"Quantidade de 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numeros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"Metade = %f\n"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"Raiz = %f\n"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sqrt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2" y="1845733"/>
            <a:ext cx="4906163" cy="4486827"/>
          </a:xfrm>
        </p:spPr>
        <p:txBody>
          <a:bodyPr/>
          <a:lstStyle/>
          <a:p>
            <a:r>
              <a:rPr lang="pt-BR" dirty="0" smtClean="0"/>
              <a:t>Entrar com o nome, idade e sexo de 20 pessoas. Exibir o nome da pessoa se ela for do sexo masculino e tiver 21 anos ou mais.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5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04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3C1B88-AB06-4D9E-997C-72BC1AFB48F5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09</a:t>
            </a:r>
          </a:p>
        </p:txBody>
      </p:sp>
      <p:sp>
        <p:nvSpPr>
          <p:cNvPr id="7" name="Retângulo 6"/>
          <p:cNvSpPr/>
          <p:nvPr/>
        </p:nvSpPr>
        <p:spPr>
          <a:xfrm>
            <a:off x="5153660" y="1000125"/>
            <a:ext cx="6897370" cy="531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 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conio.h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sexo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nome:"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gets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idade:"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fflush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sexo:"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sexo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getchar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fflush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sexo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'm'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"Nome = %s\n\n"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2" y="1845733"/>
            <a:ext cx="5391073" cy="4486827"/>
          </a:xfrm>
        </p:spPr>
        <p:txBody>
          <a:bodyPr/>
          <a:lstStyle/>
          <a:p>
            <a:r>
              <a:rPr lang="pt-BR" sz="2200" dirty="0"/>
              <a:t>Entrar com os sexos de várias pessoas (m ou f). Exibir a quantidade de pessoas do sexo masculino e a quantidade de pessoas do sexo feminino. O algoritmo termina quando é digitado o sexo igual a @.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1509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15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4FE834-3078-44AD-A15E-63E9EADCAB91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5678170" y="713740"/>
            <a:ext cx="6372860" cy="5607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conio.h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sexo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qtd_m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qtd_f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sexo:"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sexo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getchar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fflush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sexo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'm'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qtd_m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sexo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'f'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qtd_f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sexo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'@'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"Quant. homens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qtd_m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"Quant. mulheres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qtd_f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855" y="1845945"/>
            <a:ext cx="5902325" cy="4486910"/>
          </a:xfrm>
        </p:spPr>
        <p:txBody>
          <a:bodyPr/>
          <a:lstStyle/>
          <a:p>
            <a:r>
              <a:rPr lang="pt-BR" sz="2200" dirty="0"/>
              <a:t>Entra com as três notas de 20 alunos. Exibir a média e a situação do aluno: aprovado, de final o reprovado.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533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25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DB0FDF-C669-40F6-9942-A164F3F6A8A6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11</a:t>
            </a:r>
          </a:p>
        </p:txBody>
      </p:sp>
      <p:graphicFrame>
        <p:nvGraphicFramePr>
          <p:cNvPr id="7" name="Espaço Reservado para Conteúdo 1"/>
          <p:cNvGraphicFramePr/>
          <p:nvPr/>
        </p:nvGraphicFramePr>
        <p:xfrm>
          <a:off x="299894" y="3504190"/>
          <a:ext cx="468774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37816"/>
                <a:gridCol w="114992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Situação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 a 7,0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aprovado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r>
                        <a:rPr lang="pt-BR" baseline="0" dirty="0" smtClean="0"/>
                        <a:t> que 7,0 e maior ou igual 4,0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reprovado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Menor que 4,0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 final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6172835" y="988695"/>
            <a:ext cx="5730875" cy="5330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media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as notas: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%f 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"Media = %f  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media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"Aprovado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"De final\n"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 Reprovado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mtClean="0"/>
              <a:t>Dado um número inteiro e positivo </a:t>
            </a:r>
            <a:r>
              <a:rPr lang="pt-BR" i="1" smtClean="0"/>
              <a:t>N</a:t>
            </a:r>
            <a:r>
              <a:rPr lang="pt-BR" smtClean="0"/>
              <a:t>, exibir o valor de seu fatorial (</a:t>
            </a:r>
            <a:r>
              <a:rPr lang="pt-BR" i="1" smtClean="0"/>
              <a:t>N!</a:t>
            </a:r>
            <a:r>
              <a:rPr lang="pt-BR" smtClean="0"/>
              <a:t>).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3557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235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FAB47A-F694-4EB4-B698-CA5645CB7C13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12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83350" y="2016125"/>
            <a:ext cx="5305425" cy="414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valor de N: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--)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"Fatorial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fat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50442" y="2599027"/>
            <a:ext cx="2286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Número inteiro: </a:t>
            </a:r>
            <a:r>
              <a:rPr lang="pt-BR" b="1" dirty="0">
                <a:latin typeface="Arial" charset="0"/>
                <a:cs typeface="Arial" charset="0"/>
              </a:rPr>
              <a:t>n</a:t>
            </a:r>
          </a:p>
        </p:txBody>
      </p:sp>
      <p:sp>
        <p:nvSpPr>
          <p:cNvPr id="9" name="Retângulo 8"/>
          <p:cNvSpPr/>
          <p:nvPr/>
        </p:nvSpPr>
        <p:spPr>
          <a:xfrm>
            <a:off x="3015818" y="2600615"/>
            <a:ext cx="26765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Fatorial calculado: </a:t>
            </a:r>
            <a:r>
              <a:rPr lang="pt-BR" b="1" dirty="0">
                <a:latin typeface="Arial" charset="0"/>
                <a:cs typeface="Arial" charset="0"/>
              </a:rPr>
              <a:t>n!</a:t>
            </a:r>
          </a:p>
        </p:txBody>
      </p:sp>
      <p:sp>
        <p:nvSpPr>
          <p:cNvPr id="23562" name="CaixaDeTexto 1"/>
          <p:cNvSpPr txBox="1">
            <a:spLocks noChangeArrowheads="1"/>
          </p:cNvSpPr>
          <p:nvPr/>
        </p:nvSpPr>
        <p:spPr bwMode="auto">
          <a:xfrm>
            <a:off x="842530" y="3468978"/>
            <a:ext cx="19018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/>
              <a:t>Exemplo</a:t>
            </a:r>
            <a:r>
              <a:rPr lang="pt-BR" dirty="0"/>
              <a:t>:</a:t>
            </a:r>
            <a:endParaRPr lang="pt-BR" dirty="0"/>
          </a:p>
          <a:p>
            <a:pPr eaLnBrk="1" hangingPunct="1"/>
            <a:r>
              <a:rPr lang="pt-BR" dirty="0"/>
              <a:t>N = 4</a:t>
            </a:r>
            <a:endParaRPr lang="pt-BR" dirty="0"/>
          </a:p>
          <a:p>
            <a:pPr eaLnBrk="1" hangingPunct="1"/>
            <a:r>
              <a:rPr lang="pt-BR" dirty="0"/>
              <a:t>N! = 4.3.2.1 = 24</a:t>
            </a:r>
          </a:p>
        </p:txBody>
      </p:sp>
      <p:grpSp>
        <p:nvGrpSpPr>
          <p:cNvPr id="4" name="Grupo 3"/>
          <p:cNvGrpSpPr/>
          <p:nvPr/>
        </p:nvGrpSpPr>
        <p:grpSpPr bwMode="auto">
          <a:xfrm>
            <a:off x="1268774" y="4807107"/>
            <a:ext cx="3494087" cy="369887"/>
            <a:chOff x="611560" y="5085184"/>
            <a:chExt cx="3493264" cy="369332"/>
          </a:xfrm>
        </p:grpSpPr>
        <p:sp>
          <p:nvSpPr>
            <p:cNvPr id="23564" name="Retângulo 1"/>
            <p:cNvSpPr>
              <a:spLocks noChangeArrowheads="1"/>
            </p:cNvSpPr>
            <p:nvPr/>
          </p:nvSpPr>
          <p:spPr bwMode="auto">
            <a:xfrm>
              <a:off x="611560" y="5085184"/>
              <a:ext cx="34932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/>
                <a:t>fat *= i                         fat = fat * i</a:t>
              </a:r>
            </a:p>
          </p:txBody>
        </p:sp>
        <p:sp>
          <p:nvSpPr>
            <p:cNvPr id="3" name="Seta para a esquerda e para a direita 2"/>
            <p:cNvSpPr/>
            <p:nvPr/>
          </p:nvSpPr>
          <p:spPr>
            <a:xfrm>
              <a:off x="1835234" y="5085184"/>
              <a:ext cx="565017" cy="3693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35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Conteúdo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AutoNum type="arabicPeriod"/>
            </a:pPr>
            <a:r>
              <a:rPr lang="pt-BR" smtClean="0"/>
              <a:t>Exercício 01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Algarismos numéricos</a:t>
            </a:r>
            <a:endParaRPr lang="pt-BR" smtClean="0"/>
          </a:p>
          <a:p>
            <a:pPr marL="457200" indent="-457200">
              <a:buFontTx/>
              <a:buAutoNum type="arabicPeriod"/>
            </a:pPr>
            <a:r>
              <a:rPr lang="pt-BR" smtClean="0"/>
              <a:t>Exercício 02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Troca de variáveis</a:t>
            </a:r>
            <a:endParaRPr lang="pt-BR" smtClean="0"/>
          </a:p>
          <a:p>
            <a:pPr marL="457200" indent="-457200">
              <a:buFontTx/>
              <a:buAutoNum type="arabicPeriod"/>
            </a:pPr>
            <a:r>
              <a:rPr lang="pt-BR" smtClean="0"/>
              <a:t>Exercício 03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Parcelas de empréstimo</a:t>
            </a:r>
            <a:endParaRPr lang="pt-BR" smtClean="0"/>
          </a:p>
          <a:p>
            <a:pPr marL="457200" indent="-457200">
              <a:buFontTx/>
              <a:buAutoNum type="arabicPeriod"/>
            </a:pPr>
            <a:r>
              <a:rPr lang="pt-BR" smtClean="0"/>
              <a:t>Exercício 04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Calculadora simples</a:t>
            </a:r>
            <a:endParaRPr lang="pt-BR" smtClean="0"/>
          </a:p>
          <a:p>
            <a:pPr marL="457200" indent="-457200">
              <a:buFontTx/>
              <a:buAutoNum type="arabicPeriod"/>
            </a:pPr>
            <a:r>
              <a:rPr lang="pt-BR" smtClean="0"/>
              <a:t>Exercício 05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Média das notas</a:t>
            </a:r>
            <a:endParaRPr lang="pt-BR" smtClean="0"/>
          </a:p>
          <a:p>
            <a:pPr marL="457200" indent="-457200">
              <a:buFontTx/>
              <a:buAutoNum type="arabicPeriod"/>
            </a:pPr>
            <a:r>
              <a:rPr lang="pt-BR" smtClean="0"/>
              <a:t>Exercício 06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Sequência de números</a:t>
            </a:r>
            <a:endParaRPr lang="pt-BR" smtClean="0"/>
          </a:p>
          <a:p>
            <a:pPr marL="269875" lvl="1" indent="0">
              <a:buFontTx/>
              <a:buAutoNum type="arabicPeriod"/>
            </a:pPr>
            <a:endParaRPr lang="pt-BR" smtClean="0"/>
          </a:p>
        </p:txBody>
      </p:sp>
      <p:sp>
        <p:nvSpPr>
          <p:cNvPr id="9220" name="Espaço Reservado para Conteúdo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AutoNum type="arabicPeriod" startAt="7"/>
            </a:pPr>
            <a:r>
              <a:rPr lang="pt-BR" smtClean="0"/>
              <a:t>Exercício 07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Metade e raiz de sequência</a:t>
            </a:r>
            <a:endParaRPr lang="pt-BR" smtClean="0"/>
          </a:p>
          <a:p>
            <a:pPr marL="457200" indent="-457200">
              <a:buFontTx/>
              <a:buAutoNum type="arabicPeriod" startAt="7"/>
            </a:pPr>
            <a:r>
              <a:rPr lang="pt-BR" smtClean="0"/>
              <a:t>Exercício 08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Metade e raiz de sequência - II</a:t>
            </a:r>
            <a:endParaRPr lang="pt-BR" smtClean="0"/>
          </a:p>
          <a:p>
            <a:pPr marL="457200" indent="-457200">
              <a:buFontTx/>
              <a:buAutoNum type="arabicPeriod" startAt="7"/>
            </a:pPr>
            <a:r>
              <a:rPr lang="pt-BR" smtClean="0"/>
              <a:t>Exercício 09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Lista de gêneros</a:t>
            </a:r>
            <a:endParaRPr lang="pt-BR" smtClean="0"/>
          </a:p>
          <a:p>
            <a:pPr marL="457200" indent="-457200">
              <a:buFontTx/>
              <a:buAutoNum type="arabicPeriod" startAt="7"/>
            </a:pPr>
            <a:r>
              <a:rPr lang="pt-BR" smtClean="0"/>
              <a:t>Exercício 10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Quantidade de gêneros</a:t>
            </a:r>
            <a:endParaRPr lang="pt-BR" smtClean="0"/>
          </a:p>
          <a:p>
            <a:pPr marL="457200" indent="-457200">
              <a:buFontTx/>
              <a:buAutoNum type="arabicPeriod" startAt="7"/>
            </a:pPr>
            <a:r>
              <a:rPr lang="pt-BR" smtClean="0"/>
              <a:t>Exercício 11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Lista de média de notas</a:t>
            </a:r>
            <a:endParaRPr lang="pt-BR" smtClean="0"/>
          </a:p>
          <a:p>
            <a:pPr marL="457200" indent="-457200">
              <a:buFontTx/>
              <a:buAutoNum type="arabicPeriod" startAt="7"/>
            </a:pPr>
            <a:r>
              <a:rPr lang="pt-BR" smtClean="0"/>
              <a:t>Exercício 12</a:t>
            </a:r>
            <a:endParaRPr lang="pt-BR" smtClean="0"/>
          </a:p>
          <a:p>
            <a:pPr marL="269875" lvl="1" indent="0">
              <a:buNone/>
            </a:pPr>
            <a:r>
              <a:rPr lang="pt-BR" smtClean="0"/>
              <a:t>Fatorial</a:t>
            </a:r>
          </a:p>
        </p:txBody>
      </p:sp>
      <p:sp>
        <p:nvSpPr>
          <p:cNvPr id="922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922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87949-121F-46E3-94FD-74657FEFFC3E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mtClean="0"/>
              <a:t>Dado um número inteiro de três algarismos, exibir cada algarismo separadamente.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24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0245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62C359-B18E-4CA5-961D-CCF60BBA6ACC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6727825" y="2092960"/>
            <a:ext cx="5037455" cy="3877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u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um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c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d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u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"Centena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"Dezena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"Unidade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u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32616" y="4103595"/>
          <a:ext cx="1368425" cy="741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189"/>
                <a:gridCol w="760236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735</a:t>
                      </a:r>
                      <a:endParaRPr lang="pt-BR" sz="1800" dirty="0"/>
                    </a:p>
                  </a:txBody>
                  <a:tcPr marL="91461" marR="91461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100</a:t>
                      </a:r>
                      <a:endParaRPr lang="pt-BR" sz="1800" dirty="0"/>
                    </a:p>
                  </a:txBody>
                  <a:tcPr marL="91461" marR="91461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(35)</a:t>
                      </a:r>
                      <a:endParaRPr lang="pt-BR" sz="1800" dirty="0"/>
                    </a:p>
                  </a:txBody>
                  <a:tcPr marL="91461" marR="9146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7</a:t>
                      </a:r>
                      <a:endParaRPr lang="pt-BR" sz="1800" dirty="0"/>
                    </a:p>
                  </a:txBody>
                  <a:tcPr marL="91461" marR="91461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573840" y="3119345"/>
            <a:ext cx="4608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Exemplo</a:t>
            </a:r>
            <a:r>
              <a:rPr lang="pt-BR"/>
              <a:t>:</a:t>
            </a:r>
            <a:endParaRPr lang="pt-BR"/>
          </a:p>
          <a:p>
            <a:pPr eaLnBrk="1" hangingPunct="1"/>
            <a:r>
              <a:rPr lang="pt-BR"/>
              <a:t>735</a:t>
            </a:r>
            <a:endParaRPr lang="pt-BR"/>
          </a:p>
          <a:p>
            <a:pPr eaLnBrk="1" hangingPunct="1"/>
            <a:r>
              <a:rPr lang="pt-BR"/>
              <a:t>Centenas = 7    Dezenas = 3    Unidade = 5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948740" y="4103595"/>
          <a:ext cx="1370012" cy="741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894"/>
                <a:gridCol w="761118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35</a:t>
                      </a:r>
                      <a:endParaRPr lang="pt-BR" sz="1800" dirty="0"/>
                    </a:p>
                  </a:txBody>
                  <a:tcPr marL="91567" marR="91567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10</a:t>
                      </a:r>
                      <a:endParaRPr lang="pt-BR" sz="1800" dirty="0"/>
                    </a:p>
                  </a:txBody>
                  <a:tcPr marL="91567" marR="91567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(5)</a:t>
                      </a:r>
                      <a:endParaRPr lang="pt-BR" sz="1800" dirty="0"/>
                    </a:p>
                  </a:txBody>
                  <a:tcPr marL="91567" marR="9156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567" marR="91567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8" name="Conector em curva 7"/>
          <p:cNvCxnSpPr/>
          <p:nvPr/>
        </p:nvCxnSpPr>
        <p:spPr>
          <a:xfrm rot="5400000" flipH="1" flipV="1">
            <a:off x="1917659" y="3575751"/>
            <a:ext cx="479425" cy="1871662"/>
          </a:xfrm>
          <a:prstGeom prst="curvedConnector4">
            <a:avLst>
              <a:gd name="adj1" fmla="val -47629"/>
              <a:gd name="adj2" fmla="val 6153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23462" y="2354076"/>
            <a:ext cx="2286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Número: </a:t>
            </a:r>
            <a:r>
              <a:rPr lang="pt-BR" b="1" dirty="0">
                <a:latin typeface="Arial" charset="0"/>
                <a:cs typeface="Arial" charset="0"/>
              </a:rPr>
              <a:t>num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217400" y="2354076"/>
            <a:ext cx="2314575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Centena: </a:t>
            </a:r>
            <a:r>
              <a:rPr lang="pt-BR" b="1" dirty="0">
                <a:latin typeface="Arial" charset="0"/>
                <a:cs typeface="Arial" charset="0"/>
              </a:rPr>
              <a:t>c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Dezena: </a:t>
            </a:r>
            <a:r>
              <a:rPr lang="pt-BR" b="1" dirty="0">
                <a:latin typeface="Arial" charset="0"/>
                <a:cs typeface="Arial" charset="0"/>
              </a:rPr>
              <a:t>d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Unidade: </a:t>
            </a:r>
            <a:r>
              <a:rPr lang="pt-BR" b="1" dirty="0">
                <a:latin typeface="Arial" charset="0"/>
                <a:cs typeface="Arial" charset="0"/>
              </a:rPr>
              <a:t>u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85708" y="5269207"/>
            <a:ext cx="18716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dirty="0"/>
              <a:t>Centenas:</a:t>
            </a:r>
            <a:endParaRPr lang="pt-BR" dirty="0"/>
          </a:p>
          <a:p>
            <a:pPr eaLnBrk="1" hangingPunct="1"/>
            <a:r>
              <a:rPr lang="pt-BR" dirty="0"/>
              <a:t>735 / 100 = 7</a:t>
            </a:r>
            <a:endParaRPr lang="pt-BR" dirty="0"/>
          </a:p>
          <a:p>
            <a:pPr eaLnBrk="1" hangingPunct="1"/>
            <a:r>
              <a:rPr lang="pt-BR" b="1" dirty="0"/>
              <a:t>num / 100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910515" y="5271769"/>
            <a:ext cx="23764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dirty="0"/>
              <a:t>Dezenas:</a:t>
            </a:r>
            <a:endParaRPr lang="pt-BR" dirty="0"/>
          </a:p>
          <a:p>
            <a:pPr eaLnBrk="1" hangingPunct="1"/>
            <a:r>
              <a:rPr lang="pt-BR" dirty="0"/>
              <a:t>(735 % 100) /10 = 3</a:t>
            </a:r>
            <a:endParaRPr lang="pt-BR" dirty="0"/>
          </a:p>
          <a:p>
            <a:pPr eaLnBrk="1" hangingPunct="1"/>
            <a:r>
              <a:rPr lang="pt-BR" b="1" dirty="0"/>
              <a:t>(num % 100) / 10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4064680" y="5335382"/>
            <a:ext cx="23764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dirty="0"/>
              <a:t>Unidade:</a:t>
            </a:r>
            <a:endParaRPr lang="pt-BR" dirty="0"/>
          </a:p>
          <a:p>
            <a:pPr eaLnBrk="1" hangingPunct="1"/>
            <a:r>
              <a:rPr lang="pt-BR" dirty="0"/>
              <a:t>(735 % 100) %10 = 3</a:t>
            </a:r>
            <a:endParaRPr lang="pt-BR" dirty="0"/>
          </a:p>
          <a:p>
            <a:pPr eaLnBrk="1" hangingPunct="1"/>
            <a:r>
              <a:rPr lang="pt-BR" b="1" dirty="0"/>
              <a:t>(num % 100) % 10</a:t>
            </a:r>
          </a:p>
        </p:txBody>
      </p:sp>
      <p:sp>
        <p:nvSpPr>
          <p:cNvPr id="12" name="Elipse 11"/>
          <p:cNvSpPr/>
          <p:nvPr/>
        </p:nvSpPr>
        <p:spPr>
          <a:xfrm>
            <a:off x="1689853" y="4511583"/>
            <a:ext cx="441325" cy="325437"/>
          </a:xfrm>
          <a:prstGeom prst="ellipse">
            <a:avLst/>
          </a:prstGeom>
          <a:noFill/>
          <a:ln>
            <a:solidFill>
              <a:srgbClr val="00009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000099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3705978" y="4498883"/>
            <a:ext cx="441325" cy="325437"/>
          </a:xfrm>
          <a:prstGeom prst="ellipse">
            <a:avLst/>
          </a:prstGeom>
          <a:noFill/>
          <a:ln>
            <a:solidFill>
              <a:srgbClr val="00009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000099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3021766" y="4498883"/>
            <a:ext cx="441325" cy="325437"/>
          </a:xfrm>
          <a:prstGeom prst="ellipse">
            <a:avLst/>
          </a:prstGeom>
          <a:noFill/>
          <a:ln>
            <a:solidFill>
              <a:srgbClr val="00009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000099"/>
              </a:solidFill>
            </a:endParaRPr>
          </a:p>
        </p:txBody>
      </p:sp>
      <p:cxnSp>
        <p:nvCxnSpPr>
          <p:cNvPr id="13" name="Conector em curva 12"/>
          <p:cNvCxnSpPr>
            <a:stCxn id="12" idx="6"/>
          </p:cNvCxnSpPr>
          <p:nvPr/>
        </p:nvCxnSpPr>
        <p:spPr>
          <a:xfrm flipH="1" flipV="1">
            <a:off x="2013703" y="3833720"/>
            <a:ext cx="117475" cy="841375"/>
          </a:xfrm>
          <a:prstGeom prst="curvedConnector3">
            <a:avLst>
              <a:gd name="adj1" fmla="val -195296"/>
            </a:avLst>
          </a:prstGeom>
          <a:ln w="25400">
            <a:solidFill>
              <a:srgbClr val="000099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>
            <a:stCxn id="22" idx="6"/>
          </p:cNvCxnSpPr>
          <p:nvPr/>
        </p:nvCxnSpPr>
        <p:spPr>
          <a:xfrm flipH="1" flipV="1">
            <a:off x="3598028" y="3846420"/>
            <a:ext cx="549275" cy="815975"/>
          </a:xfrm>
          <a:prstGeom prst="curvedConnector3">
            <a:avLst>
              <a:gd name="adj1" fmla="val -41639"/>
            </a:avLst>
          </a:prstGeom>
          <a:ln w="25400">
            <a:solidFill>
              <a:srgbClr val="000099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28"/>
          <p:cNvCxnSpPr>
            <a:stCxn id="23" idx="5"/>
          </p:cNvCxnSpPr>
          <p:nvPr/>
        </p:nvCxnSpPr>
        <p:spPr>
          <a:xfrm rot="5400000" flipH="1" flipV="1">
            <a:off x="3774240" y="3584482"/>
            <a:ext cx="815975" cy="1568450"/>
          </a:xfrm>
          <a:prstGeom prst="curvedConnector3">
            <a:avLst>
              <a:gd name="adj1" fmla="val -33826"/>
            </a:avLst>
          </a:prstGeom>
          <a:ln w="25400">
            <a:solidFill>
              <a:srgbClr val="000099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1" grpId="0"/>
      <p:bldP spid="19" grpId="0"/>
      <p:bldP spid="20" grpId="0"/>
      <p:bldP spid="12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Faça um algoritmo de troca de variáveis: dados valores para duas variáveis A e B, o novo valor de A passa a ser o de B e o novo valor de B passa a ser o de A.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26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127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B64FDA-DC2B-4783-88D0-87F6605A017D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95110" y="2037715"/>
            <a:ext cx="5080635" cy="4151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aux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1º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2º numero:"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aux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"B = %d\n"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 bwMode="auto">
          <a:xfrm>
            <a:off x="815883" y="2957606"/>
            <a:ext cx="4752975" cy="369888"/>
            <a:chOff x="539552" y="3212974"/>
            <a:chExt cx="4176464" cy="368777"/>
          </a:xfrm>
        </p:grpSpPr>
        <p:sp>
          <p:nvSpPr>
            <p:cNvPr id="11279" name="CaixaDeTexto 2"/>
            <p:cNvSpPr txBox="1">
              <a:spLocks noChangeArrowheads="1"/>
            </p:cNvSpPr>
            <p:nvPr/>
          </p:nvSpPr>
          <p:spPr bwMode="auto">
            <a:xfrm>
              <a:off x="539552" y="3212974"/>
              <a:ext cx="4176464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pt-BR"/>
                <a:t>A = 2 , B = 3             </a:t>
              </a:r>
              <a:r>
                <a:rPr lang="pt-BR" baseline="30000">
                  <a:solidFill>
                    <a:srgbClr val="000099"/>
                  </a:solidFill>
                </a:rPr>
                <a:t>Troca</a:t>
              </a:r>
              <a:r>
                <a:rPr lang="pt-BR"/>
                <a:t>             A = 3 , B = 2 </a:t>
              </a:r>
            </a:p>
          </p:txBody>
        </p:sp>
        <p:cxnSp>
          <p:nvCxnSpPr>
            <p:cNvPr id="5" name="Conector de seta reta 4"/>
            <p:cNvCxnSpPr/>
            <p:nvPr/>
          </p:nvCxnSpPr>
          <p:spPr>
            <a:xfrm>
              <a:off x="2311132" y="3455132"/>
              <a:ext cx="721186" cy="0"/>
            </a:xfrm>
            <a:prstGeom prst="straightConnector1">
              <a:avLst/>
            </a:prstGeom>
            <a:ln w="25400">
              <a:solidFill>
                <a:srgbClr val="000099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tângulo 14"/>
          <p:cNvSpPr/>
          <p:nvPr/>
        </p:nvSpPr>
        <p:spPr>
          <a:xfrm>
            <a:off x="960344" y="3762470"/>
            <a:ext cx="2286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Variável A: </a:t>
            </a:r>
            <a:r>
              <a:rPr lang="pt-BR" b="1" dirty="0">
                <a:latin typeface="Arial" charset="0"/>
                <a:cs typeface="Arial" charset="0"/>
              </a:rPr>
              <a:t>a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Variável B: </a:t>
            </a:r>
            <a:r>
              <a:rPr lang="pt-BR" b="1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254283" y="3762470"/>
            <a:ext cx="2314575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Variável A: </a:t>
            </a:r>
            <a:r>
              <a:rPr lang="pt-BR" b="1" dirty="0">
                <a:latin typeface="Arial" charset="0"/>
                <a:cs typeface="Arial" charset="0"/>
              </a:rPr>
              <a:t>a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Variável B: </a:t>
            </a:r>
            <a:r>
              <a:rPr lang="pt-BR" b="1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768633" y="4948332"/>
            <a:ext cx="10366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aux</a:t>
            </a:r>
            <a:r>
              <a:rPr lang="pt-BR"/>
              <a:t> = a;</a:t>
            </a:r>
            <a:endParaRPr lang="pt-BR"/>
          </a:p>
          <a:p>
            <a:pPr eaLnBrk="1" hangingPunct="1"/>
            <a:r>
              <a:rPr lang="pt-BR"/>
              <a:t>a = b;</a:t>
            </a:r>
            <a:endParaRPr lang="pt-BR"/>
          </a:p>
          <a:p>
            <a:pPr eaLnBrk="1" hangingPunct="1"/>
            <a:r>
              <a:rPr lang="pt-BR"/>
              <a:t>b = </a:t>
            </a:r>
            <a:r>
              <a:rPr lang="pt-BR" b="1"/>
              <a:t>aux</a:t>
            </a:r>
            <a:r>
              <a:rPr lang="pt-BR"/>
              <a:t>;</a:t>
            </a:r>
          </a:p>
        </p:txBody>
      </p:sp>
      <p:grpSp>
        <p:nvGrpSpPr>
          <p:cNvPr id="14" name="Grupo 13"/>
          <p:cNvGrpSpPr/>
          <p:nvPr/>
        </p:nvGrpSpPr>
        <p:grpSpPr bwMode="auto">
          <a:xfrm>
            <a:off x="888908" y="5057870"/>
            <a:ext cx="2924175" cy="923925"/>
            <a:chOff x="-1173804" y="5455569"/>
            <a:chExt cx="2924358" cy="923676"/>
          </a:xfrm>
        </p:grpSpPr>
        <p:sp>
          <p:nvSpPr>
            <p:cNvPr id="17" name="CaixaDeTexto 16"/>
            <p:cNvSpPr txBox="1"/>
            <p:nvPr/>
          </p:nvSpPr>
          <p:spPr bwMode="auto">
            <a:xfrm>
              <a:off x="-1173804" y="5455569"/>
              <a:ext cx="2303606" cy="9236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pt-BR" dirty="0"/>
                <a:t>É necessária uma variável auxiliar para ajudar na troca.</a:t>
              </a:r>
            </a:p>
          </p:txBody>
        </p:sp>
        <p:cxnSp>
          <p:nvCxnSpPr>
            <p:cNvPr id="18" name="Conector de seta reta 17"/>
            <p:cNvCxnSpPr>
              <a:stCxn id="17" idx="3"/>
            </p:cNvCxnSpPr>
            <p:nvPr/>
          </p:nvCxnSpPr>
          <p:spPr>
            <a:xfrm flipV="1">
              <a:off x="1129802" y="5587295"/>
              <a:ext cx="620752" cy="330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09182" y="1845733"/>
            <a:ext cx="5162065" cy="4486827"/>
          </a:xfrm>
        </p:spPr>
        <p:txBody>
          <a:bodyPr/>
          <a:lstStyle/>
          <a:p>
            <a:pPr>
              <a:defRPr/>
            </a:pPr>
            <a:r>
              <a:rPr lang="pt-BR" dirty="0"/>
              <a:t>A prefeitura permite empréstimos a seus funcionários onde o valor máximo da prestação não ultrapasse 30% do salário. Dados os valores do salário, do empréstimo e a quantidade de prestações; informar se o empréstimo é permitido ou não. Não considere acréscimo de juros.</a:t>
            </a:r>
            <a:endParaRPr lang="pt-BR" dirty="0"/>
          </a:p>
          <a:p>
            <a:pPr marL="0" indent="0">
              <a:buNone/>
              <a:defRPr/>
            </a:pP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293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2294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52DA97-888B-4C5B-A3DC-9566B4305391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2290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03</a:t>
            </a:r>
          </a:p>
        </p:txBody>
      </p:sp>
      <p:sp>
        <p:nvSpPr>
          <p:cNvPr id="8" name="Retângulo 7"/>
          <p:cNvSpPr/>
          <p:nvPr/>
        </p:nvSpPr>
        <p:spPr>
          <a:xfrm>
            <a:off x="601739" y="3917578"/>
            <a:ext cx="22860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Salário: </a:t>
            </a:r>
            <a:r>
              <a:rPr lang="pt-BR" b="1" dirty="0">
                <a:latin typeface="Arial" charset="0"/>
                <a:cs typeface="Arial" charset="0"/>
              </a:rPr>
              <a:t>salario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Empréstimo: </a:t>
            </a:r>
            <a:r>
              <a:rPr lang="pt-BR" b="1" dirty="0" err="1">
                <a:latin typeface="Arial" charset="0"/>
                <a:cs typeface="Arial" charset="0"/>
              </a:rPr>
              <a:t>emp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Quantidade  de prestações: </a:t>
            </a:r>
            <a:r>
              <a:rPr lang="pt-BR" b="1" dirty="0" err="1">
                <a:latin typeface="Arial" charset="0"/>
                <a:cs typeface="Arial" charset="0"/>
              </a:rPr>
              <a:t>qtd</a:t>
            </a:r>
            <a:endParaRPr lang="pt-BR" b="1" dirty="0">
              <a:latin typeface="Arial" charset="0"/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895678" y="3917577"/>
            <a:ext cx="2027237" cy="12017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Mensagem: </a:t>
            </a:r>
            <a:r>
              <a:rPr lang="pt-BR" b="1" dirty="0">
                <a:latin typeface="Arial" charset="0"/>
                <a:cs typeface="Arial" charset="0"/>
              </a:rPr>
              <a:t>permitido </a:t>
            </a:r>
            <a:r>
              <a:rPr lang="pt-BR" dirty="0">
                <a:latin typeface="Arial" charset="0"/>
                <a:cs typeface="Arial" charset="0"/>
              </a:rPr>
              <a:t>ou </a:t>
            </a:r>
            <a:r>
              <a:rPr lang="pt-BR" b="1" dirty="0">
                <a:latin typeface="Arial" charset="0"/>
                <a:cs typeface="Arial" charset="0"/>
              </a:rPr>
              <a:t>não permitido</a:t>
            </a:r>
            <a:r>
              <a:rPr lang="pt-BR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38775" y="1290320"/>
            <a:ext cx="6661785" cy="502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salario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emp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prestacao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qtd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valor do salário:"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salario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valor do empréstimo:"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emp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quant. de prestações:"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qtd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prestacao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emp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qtd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prestacao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salario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0.3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"Empréstimo permitido!\n"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"Empréstimo não permitido!\n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4988282" cy="4486827"/>
          </a:xfrm>
        </p:spPr>
        <p:txBody>
          <a:bodyPr/>
          <a:lstStyle/>
          <a:p>
            <a:r>
              <a:rPr lang="pt-BR" dirty="0"/>
              <a:t>Fazer uma calculadora simples onde o usuário digita dois números eu uma operação (+, -, *, /). O programa deve exibir o resultado da operação no final.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317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33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D9ED46-C2DC-461E-82C5-1425FBE28130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7221" y="3355323"/>
            <a:ext cx="2286001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1º número: </a:t>
            </a:r>
            <a:r>
              <a:rPr lang="pt-BR" b="1" dirty="0">
                <a:latin typeface="Arial" charset="0"/>
                <a:cs typeface="Arial" charset="0"/>
              </a:rPr>
              <a:t>n1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2º número: </a:t>
            </a:r>
            <a:r>
              <a:rPr lang="pt-BR" b="1" dirty="0">
                <a:latin typeface="Arial" charset="0"/>
                <a:cs typeface="Arial" charset="0"/>
              </a:rPr>
              <a:t>n2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Operação: </a:t>
            </a:r>
            <a:r>
              <a:rPr lang="pt-BR" b="1" dirty="0" err="1">
                <a:latin typeface="Arial" charset="0"/>
                <a:cs typeface="Arial" charset="0"/>
              </a:rPr>
              <a:t>op</a:t>
            </a:r>
            <a:endParaRPr lang="pt-BR" b="1" dirty="0">
              <a:latin typeface="Arial" charset="0"/>
              <a:cs typeface="Arial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816697" y="3356911"/>
            <a:ext cx="20272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Resultado: </a:t>
            </a:r>
            <a:r>
              <a:rPr lang="pt-BR" b="1" dirty="0" err="1">
                <a:latin typeface="Arial" charset="0"/>
                <a:cs typeface="Arial" charset="0"/>
              </a:rPr>
              <a:t>result</a:t>
            </a:r>
            <a:endParaRPr lang="pt-BR" dirty="0">
              <a:latin typeface="Arial" charset="0"/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68595" y="275590"/>
            <a:ext cx="6817360" cy="6038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sz="1600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sz="1600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conio.h</a:t>
            </a: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op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1º numero:"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2º numero:"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fflush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stdin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operação:"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op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getch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op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'+'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+ %f = %f \n"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op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'-'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- %f = %f \n"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op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'*'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* %f = %f \n"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op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'/'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/ %f = %f \n"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"Operação inválida!"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20" name="Grupo 19"/>
          <p:cNvGrpSpPr/>
          <p:nvPr/>
        </p:nvGrpSpPr>
        <p:grpSpPr bwMode="auto">
          <a:xfrm>
            <a:off x="938245" y="2018030"/>
            <a:ext cx="4856130" cy="4060603"/>
            <a:chOff x="179513" y="2249527"/>
            <a:chExt cx="4855841" cy="4059793"/>
          </a:xfrm>
        </p:grpSpPr>
        <p:sp>
          <p:nvSpPr>
            <p:cNvPr id="12" name="CaixaDeTexto 11"/>
            <p:cNvSpPr txBox="1"/>
            <p:nvPr/>
          </p:nvSpPr>
          <p:spPr bwMode="auto">
            <a:xfrm>
              <a:off x="179513" y="5109409"/>
              <a:ext cx="3609760" cy="11999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O comando </a:t>
              </a:r>
              <a:r>
                <a:rPr lang="pt-BR" b="1" dirty="0" err="1"/>
                <a:t>fflush</a:t>
              </a:r>
              <a:r>
                <a:rPr lang="pt-BR" b="1" dirty="0"/>
                <a:t>(</a:t>
              </a:r>
              <a:r>
                <a:rPr lang="pt-BR" b="1" dirty="0" err="1"/>
                <a:t>stdin</a:t>
              </a:r>
              <a:r>
                <a:rPr lang="pt-BR" b="1" dirty="0"/>
                <a:t>) </a:t>
              </a:r>
              <a:r>
                <a:rPr lang="pt-BR" dirty="0"/>
                <a:t>limpa o </a:t>
              </a:r>
              <a:r>
                <a:rPr lang="pt-BR" i="1" dirty="0"/>
                <a:t>buffer</a:t>
              </a:r>
              <a:r>
                <a:rPr lang="pt-BR" dirty="0"/>
                <a:t> no Windows. Para limpar o </a:t>
              </a:r>
              <a:r>
                <a:rPr lang="pt-BR" i="1" dirty="0"/>
                <a:t>buffer</a:t>
              </a:r>
              <a:r>
                <a:rPr lang="pt-BR" dirty="0"/>
                <a:t> no </a:t>
              </a:r>
              <a:r>
                <a:rPr lang="pt-BR" dirty="0" smtClean="0"/>
                <a:t>Linux, </a:t>
              </a:r>
              <a:r>
                <a:rPr lang="pt-BR" dirty="0"/>
                <a:t>deve ser utilizado o comando </a:t>
              </a:r>
              <a:r>
                <a:rPr lang="pt-BR" b="1" dirty="0"/>
                <a:t>__</a:t>
              </a:r>
              <a:r>
                <a:rPr lang="pt-BR" b="1" dirty="0" err="1"/>
                <a:t>fpurge</a:t>
              </a:r>
              <a:r>
                <a:rPr lang="pt-BR" b="1" dirty="0"/>
                <a:t>(</a:t>
              </a:r>
              <a:r>
                <a:rPr lang="pt-BR" b="1" dirty="0" err="1"/>
                <a:t>stdin</a:t>
              </a:r>
              <a:r>
                <a:rPr lang="pt-BR" b="1" dirty="0"/>
                <a:t>)</a:t>
              </a:r>
              <a:r>
                <a:rPr lang="pt-BR" dirty="0"/>
                <a:t>.</a:t>
              </a:r>
            </a:p>
          </p:txBody>
        </p:sp>
        <p:cxnSp>
          <p:nvCxnSpPr>
            <p:cNvPr id="16" name="Conector angulado 15"/>
            <p:cNvCxnSpPr>
              <a:stCxn id="12" idx="3"/>
              <a:endCxn id="4" idx="1"/>
            </p:cNvCxnSpPr>
            <p:nvPr/>
          </p:nvCxnSpPr>
          <p:spPr>
            <a:xfrm flipV="1">
              <a:off x="3789558" y="2249527"/>
              <a:ext cx="1245796" cy="3460059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ldLvl="0" animBg="1" build="allAtOnce"/>
      <p:bldP spid="9" grpId="1" bldLvl="0" animBg="1" build="allAtOnce"/>
      <p:bldP spid="9" grpId="2" bldLvl="0" animBg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4973805" cy="4486827"/>
          </a:xfrm>
        </p:spPr>
        <p:txBody>
          <a:bodyPr/>
          <a:lstStyle/>
          <a:p>
            <a:r>
              <a:rPr lang="pt-BR" dirty="0"/>
              <a:t>Fazer uma calculadora simples onde o usuário digita dois números eu uma operação (+, -, *, /). O programa deve exibir o resultado da operação no final.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341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43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C92E91-5E4E-4A26-9705-01C8DA3B58A8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  <a:br>
              <a:rPr lang="pt-BR" smtClean="0"/>
            </a:br>
            <a:r>
              <a:rPr lang="pt-BR" sz="2800"/>
              <a:t>Utilizando </a:t>
            </a:r>
            <a:r>
              <a:rPr lang="pt-BR" sz="2800" i="1"/>
              <a:t>Switch</a:t>
            </a:r>
            <a:endParaRPr lang="pt-BR" i="1" smtClean="0"/>
          </a:p>
        </p:txBody>
      </p:sp>
      <p:sp>
        <p:nvSpPr>
          <p:cNvPr id="16" name="Retângulo 15"/>
          <p:cNvSpPr/>
          <p:nvPr/>
        </p:nvSpPr>
        <p:spPr>
          <a:xfrm>
            <a:off x="5262245" y="356235"/>
            <a:ext cx="6823710" cy="595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sz="1400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sz="14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sz="1400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conio.h</a:t>
            </a:r>
            <a:r>
              <a:rPr lang="pt-BR" sz="14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op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1º numero:"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2º numero:"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fflush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stdin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operação:"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op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getch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switch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op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'+'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+ %f = %f \n"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'-'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- %f = %f \n"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'*'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* %f = %f \n"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'/'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/ %f = %f \n"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default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"Operação inválida!"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016843" y="3328429"/>
            <a:ext cx="2286001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1º número: </a:t>
            </a:r>
            <a:r>
              <a:rPr lang="pt-BR" b="1" dirty="0">
                <a:latin typeface="Arial" charset="0"/>
                <a:cs typeface="Arial" charset="0"/>
              </a:rPr>
              <a:t>n1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2º número: </a:t>
            </a:r>
            <a:r>
              <a:rPr lang="pt-BR" b="1" dirty="0">
                <a:latin typeface="Arial" charset="0"/>
                <a:cs typeface="Arial" charset="0"/>
              </a:rPr>
              <a:t>n2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Operação: </a:t>
            </a:r>
            <a:r>
              <a:rPr lang="pt-BR" b="1" dirty="0" err="1">
                <a:latin typeface="Arial" charset="0"/>
                <a:cs typeface="Arial" charset="0"/>
              </a:rPr>
              <a:t>op</a:t>
            </a:r>
            <a:endParaRPr lang="pt-BR" b="1" dirty="0">
              <a:latin typeface="Arial" charset="0"/>
              <a:cs typeface="Arial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166319" y="3330017"/>
            <a:ext cx="20272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Resultado: </a:t>
            </a:r>
            <a:r>
              <a:rPr lang="pt-BR" b="1" dirty="0" err="1">
                <a:latin typeface="Arial" charset="0"/>
                <a:cs typeface="Arial" charset="0"/>
              </a:rPr>
              <a:t>result</a:t>
            </a:r>
            <a:endParaRPr lang="pt-BR" dirty="0">
              <a:latin typeface="Arial" charset="0"/>
              <a:cs typeface="Arial" charset="0"/>
            </a:endParaRPr>
          </a:p>
        </p:txBody>
      </p:sp>
      <p:grpSp>
        <p:nvGrpSpPr>
          <p:cNvPr id="5" name="Grupo 4"/>
          <p:cNvGrpSpPr/>
          <p:nvPr/>
        </p:nvGrpSpPr>
        <p:grpSpPr bwMode="auto">
          <a:xfrm>
            <a:off x="1593106" y="2452254"/>
            <a:ext cx="4295076" cy="3273298"/>
            <a:chOff x="539552" y="2746763"/>
            <a:chExt cx="4294671" cy="3274525"/>
          </a:xfrm>
        </p:grpSpPr>
        <p:sp>
          <p:nvSpPr>
            <p:cNvPr id="15" name="CaixaDeTexto 14"/>
            <p:cNvSpPr txBox="1"/>
            <p:nvPr/>
          </p:nvSpPr>
          <p:spPr bwMode="auto">
            <a:xfrm>
              <a:off x="539552" y="5374933"/>
              <a:ext cx="2663574" cy="6463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pt-BR" dirty="0"/>
                <a:t>O comando </a:t>
              </a:r>
              <a:r>
                <a:rPr lang="pt-BR" i="1" dirty="0"/>
                <a:t>switch</a:t>
              </a:r>
              <a:r>
                <a:rPr lang="pt-BR" dirty="0"/>
                <a:t> pode substituir </a:t>
              </a:r>
              <a:r>
                <a:rPr lang="pt-BR" i="1" dirty="0" err="1"/>
                <a:t>ifs</a:t>
              </a:r>
              <a:r>
                <a:rPr lang="pt-BR" dirty="0"/>
                <a:t> aninhados.</a:t>
              </a:r>
            </a:p>
          </p:txBody>
        </p:sp>
        <p:cxnSp>
          <p:nvCxnSpPr>
            <p:cNvPr id="4" name="Conector de seta reta 3"/>
            <p:cNvCxnSpPr>
              <a:stCxn id="15" idx="3"/>
            </p:cNvCxnSpPr>
            <p:nvPr/>
          </p:nvCxnSpPr>
          <p:spPr>
            <a:xfrm flipV="1">
              <a:off x="3203126" y="2746763"/>
              <a:ext cx="1631097" cy="2951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Dadas as três notas de um aluno, exibir a média das notas e a situação do aluno: aprovado, de final ou reprovado. A média das notas é feita através da média aritmética das mesmas.</a:t>
            </a:r>
          </a:p>
        </p:txBody>
      </p:sp>
      <p:sp>
        <p:nvSpPr>
          <p:cNvPr id="15380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538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616449-2B25-4A39-8B64-C5802A97F8DF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05</a:t>
            </a:r>
          </a:p>
        </p:txBody>
      </p:sp>
      <p:sp>
        <p:nvSpPr>
          <p:cNvPr id="7" name="Retângulo 6"/>
          <p:cNvSpPr/>
          <p:nvPr/>
        </p:nvSpPr>
        <p:spPr>
          <a:xfrm>
            <a:off x="6056630" y="1600200"/>
            <a:ext cx="5995035" cy="4707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media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as notas: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%f 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"Media = %f  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media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"Aprovado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media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"Reprovado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"De final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10" name="Espaço Reservado para Conteúdo 1"/>
          <p:cNvGraphicFramePr/>
          <p:nvPr/>
        </p:nvGraphicFramePr>
        <p:xfrm>
          <a:off x="335571" y="3425677"/>
          <a:ext cx="5276850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3180"/>
                <a:gridCol w="142378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 marL="129962" marR="129962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Situação</a:t>
                      </a:r>
                      <a:endParaRPr lang="pt-BR" dirty="0"/>
                    </a:p>
                  </a:txBody>
                  <a:tcPr marL="129962" marR="1299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Maior ou igual a 7,0</a:t>
                      </a:r>
                      <a:endParaRPr lang="pt-BR" dirty="0"/>
                    </a:p>
                  </a:txBody>
                  <a:tcPr marL="129962" marR="129962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aprovado</a:t>
                      </a:r>
                      <a:endParaRPr lang="pt-BR" dirty="0"/>
                    </a:p>
                  </a:txBody>
                  <a:tcPr marL="129962" marR="1299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Menor</a:t>
                      </a:r>
                      <a:r>
                        <a:rPr lang="pt-BR" baseline="0" dirty="0" smtClean="0"/>
                        <a:t> que 7,0 e maior ou igual 4,0</a:t>
                      </a:r>
                      <a:endParaRPr lang="pt-BR" dirty="0"/>
                    </a:p>
                  </a:txBody>
                  <a:tcPr marL="129962" marR="129962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 final</a:t>
                      </a:r>
                      <a:endParaRPr lang="pt-BR" dirty="0"/>
                    </a:p>
                  </a:txBody>
                  <a:tcPr marL="129962" marR="12996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Menor que 4,0</a:t>
                      </a:r>
                      <a:endParaRPr lang="pt-BR" dirty="0"/>
                    </a:p>
                  </a:txBody>
                  <a:tcPr marL="129962" marR="129962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reprovado</a:t>
                      </a:r>
                      <a:endParaRPr lang="pt-BR" dirty="0"/>
                    </a:p>
                  </a:txBody>
                  <a:tcPr marL="129962" marR="12996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200"/>
              <a:t>Entrar com dois números que indiquem o limite inferior e superior de um intervalo. Exibir a sequência os números do intervalo.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38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Repetição</a:t>
            </a:r>
            <a:endParaRPr lang="es-ES" smtClean="0"/>
          </a:p>
        </p:txBody>
      </p:sp>
      <p:sp>
        <p:nvSpPr>
          <p:cNvPr id="1639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AEFDA1-7282-4409-85E6-B119C546FA2E}" type="slidenum">
              <a:rPr lang="es-ES">
                <a:solidFill>
                  <a:schemeClr val="bg1"/>
                </a:solidFill>
              </a:rPr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638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06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28203" y="3072824"/>
            <a:ext cx="2286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Lim. superior: </a:t>
            </a:r>
            <a:r>
              <a:rPr lang="pt-BR" b="1" dirty="0">
                <a:latin typeface="Arial" charset="0"/>
                <a:cs typeface="Arial" charset="0"/>
              </a:rPr>
              <a:t>n2</a:t>
            </a:r>
            <a:endParaRPr lang="pt-BR" b="1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Lim. inferior: </a:t>
            </a:r>
            <a:r>
              <a:rPr lang="pt-BR" b="1" dirty="0">
                <a:latin typeface="Arial" charset="0"/>
                <a:cs typeface="Arial" charset="0"/>
              </a:rPr>
              <a:t>n1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177679" y="3074412"/>
            <a:ext cx="20272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  <a:endParaRPr lang="pt-BR" dirty="0">
              <a:latin typeface="Arial" charset="0"/>
              <a:cs typeface="Arial" charset="0"/>
            </a:endParaRP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Sequência: </a:t>
            </a:r>
            <a:br>
              <a:rPr lang="pt-BR" dirty="0">
                <a:latin typeface="Arial" charset="0"/>
                <a:cs typeface="Arial" charset="0"/>
              </a:rPr>
            </a:br>
            <a:r>
              <a:rPr lang="pt-BR" b="1" dirty="0">
                <a:latin typeface="Arial" charset="0"/>
                <a:cs typeface="Arial" charset="0"/>
              </a:rPr>
              <a:t>n1, ..., n2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73470" y="1968500"/>
            <a:ext cx="5922010" cy="4156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limite superior:"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limite inferior:"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1257597" y="4271986"/>
            <a:ext cx="36290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/>
              <a:t>Exemplo</a:t>
            </a:r>
            <a:r>
              <a:rPr lang="pt-BR" dirty="0"/>
              <a:t>:</a:t>
            </a:r>
            <a:endParaRPr lang="pt-BR" dirty="0"/>
          </a:p>
          <a:p>
            <a:pPr eaLnBrk="1" hangingPunct="1"/>
            <a:r>
              <a:rPr lang="pt-BR" dirty="0"/>
              <a:t>n1 = 2, n2 = 13</a:t>
            </a:r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r>
              <a:rPr lang="pt-BR" b="1" dirty="0"/>
              <a:t>2</a:t>
            </a:r>
            <a:r>
              <a:rPr lang="pt-BR" dirty="0"/>
              <a:t>, 3, 4, 5, 6, 7, 8, 9, 10, 11, 12, </a:t>
            </a:r>
            <a:r>
              <a:rPr lang="pt-BR" b="1" dirty="0"/>
              <a:t>13</a:t>
            </a:r>
          </a:p>
        </p:txBody>
      </p:sp>
      <p:sp>
        <p:nvSpPr>
          <p:cNvPr id="13" name="Seta para baixo 12"/>
          <p:cNvSpPr/>
          <p:nvPr/>
        </p:nvSpPr>
        <p:spPr>
          <a:xfrm>
            <a:off x="2031503" y="4972221"/>
            <a:ext cx="279400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10651</Words>
  <Application>Kingsoft Office WPP</Application>
  <PresentationFormat>Widescreen</PresentationFormat>
  <Paragraphs>561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Retrospectiva</vt:lpstr>
      <vt:lpstr>Algoritmos e Programação I Resolução de Exercícios</vt:lpstr>
      <vt:lpstr>Sumário</vt:lpstr>
      <vt:lpstr>Exercício 01</vt:lpstr>
      <vt:lpstr>Exercício 02</vt:lpstr>
      <vt:lpstr>Exercício 03</vt:lpstr>
      <vt:lpstr>Exercício 04</vt:lpstr>
      <vt:lpstr>Exercício 04 Utilizando Switch</vt:lpstr>
      <vt:lpstr>Exercício 05</vt:lpstr>
      <vt:lpstr>Exercício 06</vt:lpstr>
      <vt:lpstr>Exercício 06 Utilizando For</vt:lpstr>
      <vt:lpstr>Exercício 07</vt:lpstr>
      <vt:lpstr>Exercício 08</vt:lpstr>
      <vt:lpstr>Exercício 09</vt:lpstr>
      <vt:lpstr>Exercício 10</vt:lpstr>
      <vt:lpstr>Exercício 11</vt:lpstr>
      <vt:lpstr>Exercício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arlino</cp:lastModifiedBy>
  <cp:revision>929</cp:revision>
  <dcterms:created xsi:type="dcterms:W3CDTF">2017-02-23T19:20:20Z</dcterms:created>
  <dcterms:modified xsi:type="dcterms:W3CDTF">2017-02-23T19:20:20Z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