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5">
          <p15:clr>
            <a:srgbClr val="A4A3A4"/>
          </p15:clr>
        </p15:guide>
        <p15:guide id="2" pos="3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æµè²æ ·å¼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2" autoAdjust="0"/>
  </p:normalViewPr>
  <p:slideViewPr>
    <p:cSldViewPr snapToGrid="0">
      <p:cViewPr varScale="1">
        <p:scale>
          <a:sx n="60" d="100"/>
          <a:sy n="60" d="100"/>
        </p:scale>
        <p:origin x="108" y="1308"/>
      </p:cViewPr>
      <p:guideLst>
        <p:guide orient="horz" pos="2275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01C4-6310-468F-9F5F-030250209507}" type="datetimeFigureOut">
              <a:rPr lang="pt-BR"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AF5F-992D-41EB-BA64-C9F07D9EC10F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91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9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5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1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60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AF5F-992D-41EB-BA64-C9F07D9EC10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22D6AB-FE77-4793-BAEA-9588F817ADB3}" type="slidenum">
              <a:rPr lang="pt-BR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83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AB18C5-9C8D-404F-94DB-DBDB48F33ED7}" type="slidenum">
              <a:rPr lang="pt-BR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6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Estrutura de Dados – Vetores e Matrizes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182" y="1845733"/>
            <a:ext cx="5925857" cy="44868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19" y="1845735"/>
            <a:ext cx="5833053" cy="4473178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5534" y="1846052"/>
            <a:ext cx="593950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182" y="2582333"/>
            <a:ext cx="5925858" cy="3750227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19" y="1846052"/>
            <a:ext cx="586034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3"/>
            <a:ext cx="5873996" cy="3736579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9182" y="286603"/>
            <a:ext cx="11982734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</a:t>
            </a:r>
            <a:r>
              <a:rPr lang="pt-BR" dirty="0" err="1" smtClean="0"/>
              <a:t>mestrec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Estrutura de Dados – Vetores e Matrizes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Estrutura de Dados – Vetores e Matrizes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59C5-EB2F-45EE-94A1-AA45C684E82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182" y="286603"/>
            <a:ext cx="11982734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1" y="1845734"/>
            <a:ext cx="11969087" cy="44885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182" y="6459785"/>
            <a:ext cx="105633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Estrutura de Dados – Vetores e Matrizes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3930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C59C5-EB2F-45EE-94A1-AA45C684E82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/>
              <a:t>Algoritmos e </a:t>
            </a:r>
            <a:r>
              <a:rPr lang="pt-BR" b="1" dirty="0"/>
              <a:t>Programação</a:t>
            </a:r>
            <a:r>
              <a:rPr lang="es-UY" b="1" dirty="0"/>
              <a:t> I</a:t>
            </a:r>
            <a:r>
              <a:rPr lang="es-UY" b="1" dirty="0" smtClean="0">
                <a:solidFill>
                  <a:schemeClr val="tx1"/>
                </a:solidFill>
              </a:rPr>
              <a:t/>
            </a:r>
            <a:br>
              <a:rPr lang="es-UY" b="1" dirty="0" smtClean="0">
                <a:solidFill>
                  <a:schemeClr val="tx1"/>
                </a:solidFill>
              </a:rPr>
            </a:br>
            <a:r>
              <a:rPr lang="pt-BR" sz="2400" b="1" dirty="0"/>
              <a:t>Vetores e </a:t>
            </a:r>
            <a:r>
              <a:rPr lang="pt-BR" sz="2400" b="1" dirty="0" smtClean="0"/>
              <a:t>Matrizes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Arlino</a:t>
            </a:r>
            <a:r>
              <a:rPr lang="pt-BR" dirty="0" smtClean="0"/>
              <a:t> Magalhães</a:t>
            </a:r>
          </a:p>
          <a:p>
            <a:r>
              <a:rPr lang="pt-BR" dirty="0" smtClean="0"/>
              <a:t>arlino@ufpi.edu.br</a:t>
            </a:r>
            <a:endParaRPr lang="pt-BR" dirty="0"/>
          </a:p>
        </p:txBody>
      </p:sp>
      <p:sp>
        <p:nvSpPr>
          <p:cNvPr id="6" name="Titre 1"/>
          <p:cNvSpPr txBox="1"/>
          <p:nvPr/>
        </p:nvSpPr>
        <p:spPr bwMode="auto">
          <a:xfrm>
            <a:off x="2686818" y="1120023"/>
            <a:ext cx="66929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Universidade Federal do Piauí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Centro de Ensino Aberto e a Distância</a:t>
            </a:r>
            <a:b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</a:b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Curso </a:t>
            </a:r>
            <a:r>
              <a:rPr lang="pt-BR" sz="2800" b="1" dirty="0">
                <a:solidFill>
                  <a:srgbClr val="C00000"/>
                </a:solidFill>
                <a:latin typeface="Cambria Math" pitchFamily="18" charset="0"/>
              </a:rPr>
              <a:t>de Sistemas de </a:t>
            </a:r>
            <a:r>
              <a:rPr lang="pt-BR" sz="2800" b="1" dirty="0" smtClean="0">
                <a:solidFill>
                  <a:srgbClr val="C00000"/>
                </a:solidFill>
                <a:latin typeface="Cambria Math" pitchFamily="18" charset="0"/>
              </a:rPr>
              <a:t>Informação</a:t>
            </a:r>
            <a:endParaRPr lang="pt-BR" sz="2800" b="1" dirty="0">
              <a:solidFill>
                <a:srgbClr val="C00000"/>
              </a:solidFill>
              <a:latin typeface="Cambria Math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168" y="595867"/>
            <a:ext cx="1825463" cy="27056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4573654" cy="4486827"/>
          </a:xfrm>
        </p:spPr>
        <p:txBody>
          <a:bodyPr/>
          <a:lstStyle/>
          <a:p>
            <a:r>
              <a:rPr lang="pt-BR" dirty="0" smtClean="0"/>
              <a:t>Dado um vetor de 100 números inteiros, informar se cada número do vetor é par ou impar.</a:t>
            </a:r>
          </a:p>
          <a:p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389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639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309E67-F8B6-45D0-94BB-5C0F2589572A}" type="slidenum">
              <a:rPr lang="es-ES">
                <a:solidFill>
                  <a:schemeClr val="bg1"/>
                </a:solidFill>
              </a:rPr>
              <a:t>10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02</a:t>
            </a:r>
          </a:p>
        </p:txBody>
      </p:sp>
      <p:sp>
        <p:nvSpPr>
          <p:cNvPr id="7" name="Retângulo 6"/>
          <p:cNvSpPr/>
          <p:nvPr/>
        </p:nvSpPr>
        <p:spPr>
          <a:xfrm>
            <a:off x="4860290" y="1958340"/>
            <a:ext cx="7190740" cy="4176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 o %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dº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numero: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%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 numero %d eh par!"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 numero %d eh impar!"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Dado um vetor de 300 números inteiros, informar qual o maior número.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413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74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9AE60D-3C4F-4984-A650-FFA00E28C4E4}" type="slidenum">
              <a:rPr lang="es-ES">
                <a:solidFill>
                  <a:schemeClr val="bg1"/>
                </a:solidFill>
              </a:rPr>
              <a:t>11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Exercício 03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28715" y="1966595"/>
            <a:ext cx="5791200" cy="4185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 o %</a:t>
            </a:r>
            <a:r>
              <a:rPr lang="pt-BR" dirty="0" err="1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dº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numero: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vetor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"Maior =%d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maior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4294006" cy="4486827"/>
          </a:xfrm>
        </p:spPr>
        <p:txBody>
          <a:bodyPr/>
          <a:lstStyle/>
          <a:p>
            <a:pPr>
              <a:defRPr/>
            </a:pPr>
            <a:r>
              <a:rPr lang="pt-BR" dirty="0"/>
              <a:t>Dada uma </a:t>
            </a:r>
            <a:r>
              <a:rPr lang="pt-BR" i="1" dirty="0" err="1" smtClean="0"/>
              <a:t>string</a:t>
            </a:r>
            <a:r>
              <a:rPr lang="pt-BR" i="1" dirty="0" smtClean="0"/>
              <a:t>,</a:t>
            </a:r>
            <a:r>
              <a:rPr lang="pt-BR" dirty="0" smtClean="0"/>
              <a:t> </a:t>
            </a:r>
            <a:r>
              <a:rPr lang="pt-BR" dirty="0"/>
              <a:t>exibir os seus caracteres um a um</a:t>
            </a:r>
            <a:r>
              <a:rPr lang="pt-BR" dirty="0" smtClean="0"/>
              <a:t>.</a:t>
            </a:r>
          </a:p>
          <a:p>
            <a:pPr marL="0" indent="0">
              <a:buNone/>
              <a:defRPr/>
            </a:pPr>
            <a:r>
              <a:rPr lang="pt-BR" dirty="0"/>
              <a:t> </a:t>
            </a:r>
            <a:r>
              <a:rPr lang="pt-BR" dirty="0" smtClean="0"/>
              <a:t> Exemplo: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464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846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0E3E94-5472-4935-8572-421645BF99C9}" type="slidenum">
              <a:rPr lang="es-ES">
                <a:solidFill>
                  <a:schemeClr val="bg1"/>
                </a:solidFill>
              </a:rPr>
              <a:t>12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04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24375" y="2226310"/>
            <a:ext cx="7527925" cy="3549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 smtClean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 um nome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:"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solidFill>
                <a:srgbClr val="000080"/>
              </a:solidFill>
              <a:latin typeface="Courier New" pitchFamily="49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'\0'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"Caractere %d = %c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 smtClean="0">
              <a:solidFill>
                <a:srgbClr val="000080"/>
              </a:solidFill>
              <a:latin typeface="Courier New" pitchFamily="49" charset="0"/>
              <a:ea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7" name="Espaço Reservado para Conteúdo 1"/>
          <p:cNvGraphicFramePr/>
          <p:nvPr/>
        </p:nvGraphicFramePr>
        <p:xfrm>
          <a:off x="374147" y="3158761"/>
          <a:ext cx="3509960" cy="73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745"/>
                <a:gridCol w="438745"/>
                <a:gridCol w="438745"/>
                <a:gridCol w="438745"/>
                <a:gridCol w="438745"/>
                <a:gridCol w="438745"/>
                <a:gridCol w="438745"/>
                <a:gridCol w="438745"/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0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1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2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3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4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5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6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i="0" dirty="0" smtClean="0"/>
                        <a:t>7</a:t>
                      </a:r>
                      <a:endParaRPr lang="pt-BR" sz="1800" b="1" i="0" dirty="0"/>
                    </a:p>
                  </a:txBody>
                  <a:tcPr marL="91432" marR="91432" marT="45603" marB="456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888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</a:t>
                      </a:r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</a:t>
                      </a:r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ã</a:t>
                      </a:r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</a:t>
                      </a:r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dirty="0" smtClean="0"/>
                        <a:t>\0</a:t>
                      </a:r>
                      <a:endParaRPr lang="pt-BR" sz="1800" i="1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32" marR="91432" marT="45603" marB="4560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1637796" y="2788872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b="1"/>
              <a:t>string</a:t>
            </a:r>
          </a:p>
        </p:txBody>
      </p:sp>
      <p:grpSp>
        <p:nvGrpSpPr>
          <p:cNvPr id="19" name="Grupo 18"/>
          <p:cNvGrpSpPr/>
          <p:nvPr/>
        </p:nvGrpSpPr>
        <p:grpSpPr bwMode="auto">
          <a:xfrm>
            <a:off x="590047" y="3946160"/>
            <a:ext cx="1655763" cy="1217612"/>
            <a:chOff x="539552" y="2990671"/>
            <a:chExt cx="1656260" cy="1217047"/>
          </a:xfrm>
        </p:grpSpPr>
        <p:sp>
          <p:nvSpPr>
            <p:cNvPr id="20" name="CaixaDeTexto 19"/>
            <p:cNvSpPr txBox="1"/>
            <p:nvPr/>
          </p:nvSpPr>
          <p:spPr bwMode="auto">
            <a:xfrm>
              <a:off x="539552" y="3284222"/>
              <a:ext cx="1656260" cy="9234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Uma </a:t>
              </a:r>
              <a:r>
                <a:rPr lang="pt-BR" i="1" dirty="0" err="1"/>
                <a:t>string</a:t>
              </a:r>
              <a:r>
                <a:rPr lang="pt-BR" dirty="0"/>
                <a:t> é um vetor de caracteres.</a:t>
              </a:r>
            </a:p>
          </p:txBody>
        </p:sp>
        <p:cxnSp>
          <p:nvCxnSpPr>
            <p:cNvPr id="24" name="Conector de seta reta 23"/>
            <p:cNvCxnSpPr>
              <a:stCxn id="20" idx="0"/>
            </p:cNvCxnSpPr>
            <p:nvPr/>
          </p:nvCxnSpPr>
          <p:spPr bwMode="auto">
            <a:xfrm flipV="1">
              <a:off x="1368476" y="2990671"/>
              <a:ext cx="0" cy="2935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upo 24"/>
          <p:cNvGrpSpPr/>
          <p:nvPr/>
        </p:nvGrpSpPr>
        <p:grpSpPr bwMode="auto">
          <a:xfrm>
            <a:off x="1669546" y="3946160"/>
            <a:ext cx="2305050" cy="2297112"/>
            <a:chOff x="35213" y="1910571"/>
            <a:chExt cx="2304639" cy="2297148"/>
          </a:xfrm>
        </p:grpSpPr>
        <p:sp>
          <p:nvSpPr>
            <p:cNvPr id="26" name="CaixaDeTexto 25"/>
            <p:cNvSpPr txBox="1"/>
            <p:nvPr/>
          </p:nvSpPr>
          <p:spPr bwMode="auto">
            <a:xfrm>
              <a:off x="35213" y="3285368"/>
              <a:ext cx="2304639" cy="92235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O caractere </a:t>
              </a:r>
              <a:r>
                <a:rPr lang="pt-BR" dirty="0" err="1"/>
                <a:t>invisívil</a:t>
              </a:r>
              <a:r>
                <a:rPr lang="pt-BR" dirty="0"/>
                <a:t> ‘\0’ marca o fim de uma </a:t>
              </a:r>
              <a:r>
                <a:rPr lang="pt-BR" i="1" dirty="0" err="1"/>
                <a:t>string</a:t>
              </a:r>
              <a:r>
                <a:rPr lang="pt-BR" dirty="0"/>
                <a:t>.</a:t>
              </a:r>
            </a:p>
          </p:txBody>
        </p:sp>
        <p:cxnSp>
          <p:nvCxnSpPr>
            <p:cNvPr id="27" name="Conector de seta reta 26"/>
            <p:cNvCxnSpPr>
              <a:stCxn id="26" idx="0"/>
            </p:cNvCxnSpPr>
            <p:nvPr/>
          </p:nvCxnSpPr>
          <p:spPr bwMode="auto">
            <a:xfrm flipH="1" flipV="1">
              <a:off x="755809" y="1910571"/>
              <a:ext cx="431723" cy="1374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Dada uma </a:t>
            </a:r>
            <a:r>
              <a:rPr lang="pt-BR" i="1" dirty="0" err="1" smtClean="0"/>
              <a:t>string</a:t>
            </a:r>
            <a:r>
              <a:rPr lang="pt-BR" i="1" dirty="0" smtClean="0"/>
              <a:t>,</a:t>
            </a:r>
            <a:r>
              <a:rPr lang="pt-BR" dirty="0" smtClean="0"/>
              <a:t> mostrar quantos caracteres ela possui.</a:t>
            </a:r>
          </a:p>
          <a:p>
            <a:pPr marL="0" indent="0">
              <a:buNone/>
              <a:defRPr/>
            </a:pPr>
            <a:r>
              <a:rPr lang="pt-BR" dirty="0"/>
              <a:t> </a:t>
            </a:r>
            <a:r>
              <a:rPr lang="pt-BR" dirty="0" smtClean="0"/>
              <a:t> Exemplo: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480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948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00802D-D0B9-40EB-9798-4D5B0E028AD1}" type="slidenum">
              <a:rPr lang="es-ES">
                <a:solidFill>
                  <a:schemeClr val="bg1"/>
                </a:solidFill>
              </a:rPr>
              <a:t>13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tx1"/>
                </a:solidFill>
              </a:rPr>
              <a:t>Exercício 05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18555" y="1936750"/>
            <a:ext cx="5868035" cy="4155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string.h</a:t>
            </a:r>
            <a:r>
              <a:rPr lang="pt-BR" dirty="0" smtClean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quant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 um nome:"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gets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nome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nome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'\0'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quant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"O nome %s possui %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caracteres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!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", nome,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quant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3" name="Espaço Reservado para Conteúdo 1"/>
          <p:cNvGraphicFramePr/>
          <p:nvPr/>
        </p:nvGraphicFramePr>
        <p:xfrm>
          <a:off x="1141779" y="3440114"/>
          <a:ext cx="3511552" cy="369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44"/>
                <a:gridCol w="438944"/>
                <a:gridCol w="438944"/>
                <a:gridCol w="438944"/>
                <a:gridCol w="438944"/>
                <a:gridCol w="438944"/>
                <a:gridCol w="438944"/>
                <a:gridCol w="438944"/>
              </a:tblGrid>
              <a:tr h="369887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</a:t>
                      </a:r>
                      <a:endParaRPr lang="pt-BR" sz="1800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</a:t>
                      </a:r>
                      <a:endParaRPr lang="pt-BR" sz="1800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ã</a:t>
                      </a:r>
                      <a:endParaRPr lang="pt-BR" sz="1800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o</a:t>
                      </a:r>
                      <a:endParaRPr lang="pt-BR" sz="1800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r>
                        <a:rPr lang="pt-BR" sz="1800" i="1" dirty="0" smtClean="0"/>
                        <a:t>\0</a:t>
                      </a:r>
                      <a:endParaRPr lang="pt-BR" sz="1800" i="1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3" marR="91473" marT="45603" marB="45603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73" marR="91473" marT="45603" marB="45603"/>
                </a:tc>
              </a:tr>
            </a:tbl>
          </a:graphicData>
        </a:graphic>
      </p:graphicFrame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405429" y="3070225"/>
            <a:ext cx="827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b="1"/>
              <a:t>string</a:t>
            </a:r>
          </a:p>
        </p:txBody>
      </p:sp>
      <p:sp>
        <p:nvSpPr>
          <p:cNvPr id="15" name="Seta para baixo 14"/>
          <p:cNvSpPr/>
          <p:nvPr/>
        </p:nvSpPr>
        <p:spPr>
          <a:xfrm>
            <a:off x="2654667" y="4021139"/>
            <a:ext cx="431800" cy="84772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2143492" y="5003800"/>
            <a:ext cx="145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4 caracteres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Matriz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Uma matriz é um vetor com mais de uma dimensão.</a:t>
            </a:r>
          </a:p>
          <a:p>
            <a:endParaRPr lang="pt-BR" smtClean="0"/>
          </a:p>
        </p:txBody>
      </p:sp>
      <p:sp>
        <p:nvSpPr>
          <p:cNvPr id="2048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2048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2DB497-AECB-46E2-A04D-6A9A93DE5171}" type="slidenum">
              <a:rPr lang="es-ES">
                <a:solidFill>
                  <a:schemeClr val="bg1"/>
                </a:solidFill>
              </a:rPr>
              <a:t>14</a:t>
            </a:fld>
            <a:endParaRPr lang="es-ES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344615" y="3337442"/>
          <a:ext cx="300037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/>
                <a:gridCol w="785813"/>
                <a:gridCol w="714375"/>
                <a:gridCol w="785813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 smtClean="0"/>
                        <a:t>3,14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1439" marR="91439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7344615" y="2642117"/>
          <a:ext cx="3000376" cy="741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785813"/>
                <a:gridCol w="714375"/>
                <a:gridCol w="785813"/>
              </a:tblGrid>
              <a:tr h="370681"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Matriz M</a:t>
                      </a:r>
                      <a:endParaRPr lang="pt-BR" sz="1800" b="1" dirty="0"/>
                    </a:p>
                  </a:txBody>
                  <a:tcPr marL="91439" marR="91439" marT="45700" marB="4570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0</a:t>
                      </a:r>
                      <a:endParaRPr lang="pt-BR" sz="1800" b="1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</a:t>
                      </a:r>
                      <a:endParaRPr lang="pt-BR" sz="1800" b="1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</a:t>
                      </a:r>
                      <a:endParaRPr lang="pt-BR" sz="1800" b="1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3</a:t>
                      </a:r>
                      <a:endParaRPr lang="pt-BR" sz="1800" b="1" dirty="0"/>
                    </a:p>
                  </a:txBody>
                  <a:tcPr marL="91439" marR="91439" marT="45700" marB="45700"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6819152" y="3337442"/>
          <a:ext cx="71437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20530" name="CaixaDeTexto 8"/>
          <p:cNvSpPr txBox="1">
            <a:spLocks noChangeArrowheads="1"/>
          </p:cNvSpPr>
          <p:nvPr/>
        </p:nvSpPr>
        <p:spPr bwMode="auto">
          <a:xfrm>
            <a:off x="5633290" y="3021529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Índices</a:t>
            </a:r>
          </a:p>
        </p:txBody>
      </p:sp>
      <p:cxnSp>
        <p:nvCxnSpPr>
          <p:cNvPr id="10" name="Conector de seta reta 9"/>
          <p:cNvCxnSpPr>
            <a:stCxn id="20530" idx="3"/>
          </p:cNvCxnSpPr>
          <p:nvPr/>
        </p:nvCxnSpPr>
        <p:spPr>
          <a:xfrm flipV="1">
            <a:off x="6548925" y="3164405"/>
            <a:ext cx="1084615" cy="41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0530" idx="3"/>
          </p:cNvCxnSpPr>
          <p:nvPr/>
        </p:nvCxnSpPr>
        <p:spPr>
          <a:xfrm>
            <a:off x="6548925" y="3206196"/>
            <a:ext cx="441677" cy="243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33" name="Imagem 11" descr="Matriz_organizac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3017694"/>
            <a:ext cx="3194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Matriz - </a:t>
            </a:r>
            <a:r>
              <a:rPr lang="pt-BR" sz="4800" smtClean="0"/>
              <a:t>Exemplo</a:t>
            </a:r>
            <a:endParaRPr lang="pt-BR" smtClean="0"/>
          </a:p>
        </p:txBody>
      </p:sp>
      <p:sp>
        <p:nvSpPr>
          <p:cNvPr id="2150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2150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4C6A161-F43D-4EFC-8E8E-7A0D26C46261}" type="slidenum">
              <a:rPr lang="es-ES">
                <a:solidFill>
                  <a:schemeClr val="bg1"/>
                </a:solidFill>
              </a:rPr>
              <a:t>15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29300" y="1963420"/>
            <a:ext cx="5200650" cy="419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"M [%d][%d] = %d: 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b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</a:b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21510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98" y="3810174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152311" y="1968198"/>
          <a:ext cx="1031875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2886"/>
                <a:gridCol w="588989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</a:t>
                      </a:r>
                      <a:endParaRPr lang="pt-BR" sz="1600" b="1" dirty="0"/>
                    </a:p>
                  </a:txBody>
                  <a:tcPr marL="91337" marR="91337" marT="45702" marB="4570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</a:t>
                      </a:r>
                      <a:endParaRPr lang="pt-BR" sz="1600" b="1" dirty="0"/>
                    </a:p>
                  </a:txBody>
                  <a:tcPr marL="91337" marR="91337" marT="45702" marB="4570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337" marR="91337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1738098" y="2328561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1244385" y="2328561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244385" y="2638124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1728573" y="2636536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1717460" y="2976261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1717460" y="333662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2400086" y="1831674"/>
          <a:ext cx="2587895" cy="1482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045"/>
                <a:gridCol w="657950"/>
                <a:gridCol w="657950"/>
                <a:gridCol w="657950"/>
              </a:tblGrid>
              <a:tr h="37068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/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mat</a:t>
                      </a:r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 err="1" smtClean="0"/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0</a:t>
                      </a:r>
                      <a:endParaRPr lang="pt-BR" sz="1800" b="1" dirty="0"/>
                    </a:p>
                  </a:txBody>
                  <a:tcPr marL="91465" marR="91465" marT="45700" marB="457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</a:t>
                      </a:r>
                      <a:endParaRPr lang="pt-BR" sz="1800" b="1" dirty="0"/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</a:t>
                      </a:r>
                      <a:endParaRPr lang="pt-BR" sz="1800" b="1" dirty="0"/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0</a:t>
                      </a:r>
                      <a:endParaRPr lang="pt-BR" sz="1800" b="1" dirty="0"/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</a:t>
                      </a:r>
                      <a:endParaRPr lang="pt-BR" sz="1800" b="1" dirty="0"/>
                    </a:p>
                  </a:txBody>
                  <a:tcPr marL="91465" marR="91465" marT="45700" marB="4570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65" marR="91465" marT="45700" marB="45700"/>
                </a:tc>
              </a:tr>
            </a:tbl>
          </a:graphicData>
        </a:graphic>
      </p:graphicFrame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3182723" y="259526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3803435" y="259526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489235" y="259526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4489236" y="2954036"/>
            <a:ext cx="366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-1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3803436" y="2954036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11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3182723" y="2954036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7</a:t>
            </a:r>
          </a:p>
        </p:txBody>
      </p:sp>
      <p:sp>
        <p:nvSpPr>
          <p:cNvPr id="33" name="CaixaDeTexto 32"/>
          <p:cNvSpPr txBox="1">
            <a:spLocks noChangeArrowheads="1"/>
          </p:cNvSpPr>
          <p:nvPr/>
        </p:nvSpPr>
        <p:spPr bwMode="auto">
          <a:xfrm>
            <a:off x="1238035" y="297626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33110" y="197612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834380" y="228473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835650" y="259334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835600" y="316738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CaixaDeTexto 14"/>
          <p:cNvSpPr txBox="1">
            <a:spLocks noChangeArrowheads="1"/>
          </p:cNvSpPr>
          <p:nvPr/>
        </p:nvSpPr>
        <p:spPr bwMode="auto">
          <a:xfrm>
            <a:off x="1706245" y="3964305"/>
            <a:ext cx="148463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M [0][0] = 3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M [0][1] = 4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M [0][2] = 0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M [1][0] = 7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M [1][1] = 11</a:t>
            </a:r>
          </a:p>
          <a:p>
            <a:pPr eaLnBrk="1" hangingPunct="1"/>
            <a:r>
              <a:rPr lang="pt-BR" sz="1400" b="1" dirty="0">
                <a:solidFill>
                  <a:schemeClr val="bg1"/>
                </a:solidFill>
              </a:rPr>
              <a:t>M [1][2] = -1</a:t>
            </a:r>
          </a:p>
        </p:txBody>
      </p:sp>
      <p:sp>
        <p:nvSpPr>
          <p:cNvPr id="11" name="CaixaDeTexto 14"/>
          <p:cNvSpPr txBox="1">
            <a:spLocks noChangeArrowheads="1"/>
          </p:cNvSpPr>
          <p:nvPr/>
        </p:nvSpPr>
        <p:spPr bwMode="auto">
          <a:xfrm>
            <a:off x="1723390" y="3972560"/>
            <a:ext cx="82677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pt-BR" sz="1400" b="1" dirty="0">
                <a:solidFill>
                  <a:schemeClr val="bg1"/>
                </a:solidFill>
              </a:rPr>
              <a:t>3</a:t>
            </a:r>
          </a:p>
          <a:p>
            <a:pPr algn="l" eaLnBrk="1" hangingPunct="1"/>
            <a:r>
              <a:rPr lang="pt-BR" sz="1400" b="1" dirty="0">
                <a:solidFill>
                  <a:schemeClr val="bg1"/>
                </a:solidFill>
              </a:rPr>
              <a:t>4</a:t>
            </a:r>
          </a:p>
          <a:p>
            <a:pPr algn="l" eaLnBrk="1" hangingPunct="1"/>
            <a:r>
              <a:rPr lang="pt-BR" sz="1400" b="1" dirty="0">
                <a:solidFill>
                  <a:schemeClr val="bg1"/>
                </a:solidFill>
              </a:rPr>
              <a:t>0</a:t>
            </a:r>
          </a:p>
          <a:p>
            <a:pPr algn="l" eaLnBrk="1" hangingPunct="1"/>
            <a:r>
              <a:rPr lang="pt-BR" sz="1400" b="1" dirty="0">
                <a:solidFill>
                  <a:schemeClr val="bg1"/>
                </a:solidFill>
              </a:rPr>
              <a:t>7</a:t>
            </a:r>
          </a:p>
          <a:p>
            <a:pPr algn="l" eaLnBrk="1" hangingPunct="1"/>
            <a:r>
              <a:rPr lang="pt-BR" sz="1400" b="1" dirty="0">
                <a:solidFill>
                  <a:schemeClr val="bg1"/>
                </a:solidFill>
              </a:rPr>
              <a:t>11</a:t>
            </a:r>
          </a:p>
          <a:p>
            <a:pPr algn="l" eaLnBrk="1" hangingPunct="1"/>
            <a:r>
              <a:rPr lang="pt-BR" sz="1400" b="1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835600" y="3460115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835600" y="375285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835600" y="4048125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835600" y="4359275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835600" y="4652010"/>
            <a:ext cx="5205730" cy="590550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5849620" y="551434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5850890" y="5822950"/>
            <a:ext cx="5205730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xit" presetSubtype="2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xit" presetSubtype="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xit" presetSubtype="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xit" presetSubtype="2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xit" presetSubtype="2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xit" presetSubtype="2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xit" presetSubtype="2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xit" presetSubtype="2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500"/>
                            </p:stCondLst>
                            <p:childTnLst>
                              <p:par>
                                <p:cTn id="570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500"/>
                            </p:stCondLst>
                            <p:childTnLst>
                              <p:par>
                                <p:cTn id="59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4" grpId="0"/>
      <p:bldP spid="14" grpId="1"/>
      <p:bldP spid="14" grpId="2"/>
      <p:bldP spid="14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0" grpId="4"/>
      <p:bldP spid="20" grpId="5"/>
      <p:bldP spid="20" grpId="6"/>
      <p:bldP spid="20" grpId="7"/>
      <p:bldP spid="20" grpId="8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2" grpId="0"/>
      <p:bldP spid="22" grpId="1"/>
      <p:bldP spid="22" grpId="2"/>
      <p:bldP spid="22" grpId="3"/>
      <p:bldP spid="22" grpId="4"/>
      <p:bldP spid="22" grpId="5"/>
      <p:bldP spid="22" grpId="6"/>
      <p:bldP spid="22" grpId="7"/>
      <p:bldP spid="22" grpId="8"/>
      <p:bldP spid="25" grpId="0"/>
      <p:bldP spid="26" grpId="0"/>
      <p:bldP spid="27" grpId="0"/>
      <p:bldP spid="28" grpId="0"/>
      <p:bldP spid="29" grpId="0"/>
      <p:bldP spid="30" grpId="0"/>
      <p:bldP spid="33" grpId="0"/>
      <p:bldP spid="33" grpId="1"/>
      <p:bldP spid="33" grpId="2"/>
      <p:bldP spid="33" grpId="3"/>
      <p:bldP spid="2" grpId="0" bldLvl="0" animBg="1"/>
      <p:bldP spid="2" grpId="1" bldLvl="0" animBg="1"/>
      <p:bldP spid="3" grpId="0" bldLvl="0" animBg="1"/>
      <p:bldP spid="3" grpId="1" bldLvl="0" animBg="1"/>
      <p:bldP spid="5" grpId="0" bldLvl="0" animBg="1"/>
      <p:bldP spid="5" grpId="1" bldLvl="0" animBg="1"/>
      <p:bldP spid="7" grpId="0" bldLvl="0" animBg="1"/>
      <p:bldP spid="7" grpId="1" bldLvl="0" animBg="1"/>
      <p:bldP spid="7" grpId="2" bldLvl="0" animBg="1"/>
      <p:bldP spid="7" grpId="3" bldLvl="0" animBg="1"/>
      <p:bldP spid="7" grpId="4" bldLvl="0" animBg="1"/>
      <p:bldP spid="7" grpId="5" bldLvl="0" animBg="1"/>
      <p:bldP spid="13" grpId="0" bldLvl="0" animBg="1"/>
      <p:bldP spid="13" grpId="1" bldLvl="0" animBg="1"/>
      <p:bldP spid="13" grpId="2" bldLvl="0" animBg="1"/>
      <p:bldP spid="13" grpId="3" bldLvl="0" animBg="1"/>
      <p:bldP spid="13" grpId="4" bldLvl="0" animBg="1"/>
      <p:bldP spid="13" grpId="5" bldLvl="0" animBg="1"/>
      <p:bldP spid="13" grpId="6" bldLvl="0" animBg="1"/>
      <p:bldP spid="13" grpId="7" bldLvl="0" animBg="1"/>
      <p:bldP spid="13" grpId="8" bldLvl="0" animBg="1"/>
      <p:bldP spid="13" grpId="9" bldLvl="0" animBg="1"/>
      <p:bldP spid="13" grpId="10" bldLvl="0" animBg="1"/>
      <p:bldP spid="13" grpId="11" bldLvl="0" animBg="1"/>
      <p:bldP spid="13" grpId="12" bldLvl="0" animBg="1"/>
      <p:bldP spid="13" grpId="13" bldLvl="0" animBg="1"/>
      <p:bldP spid="13" grpId="14" bldLvl="0" animBg="1"/>
      <p:bldP spid="13" grpId="15" bldLvl="0" animBg="1"/>
      <p:bldP spid="15" grpId="0" bldLvl="0" animBg="1"/>
      <p:bldP spid="15" grpId="1" bldLvl="0" animBg="1"/>
      <p:bldP spid="15" grpId="2" bldLvl="0" animBg="1"/>
      <p:bldP spid="15" grpId="3" bldLvl="0" animBg="1"/>
      <p:bldP spid="15" grpId="4" bldLvl="0" animBg="1"/>
      <p:bldP spid="15" grpId="5" bldLvl="0" animBg="1"/>
      <p:bldP spid="15" grpId="6" bldLvl="0" animBg="1"/>
      <p:bldP spid="15" grpId="7" bldLvl="0" animBg="1"/>
      <p:bldP spid="15" grpId="8" bldLvl="0" animBg="1"/>
      <p:bldP spid="15" grpId="9" bldLvl="0" animBg="1"/>
      <p:bldP spid="15" grpId="10" bldLvl="0" animBg="1"/>
      <p:bldP spid="15" grpId="11" bldLvl="0" animBg="1"/>
      <p:bldP spid="39" grpId="0" bldLvl="0" animBg="1"/>
      <p:bldP spid="39" grpId="1" bldLvl="0" animBg="1"/>
      <p:bldP spid="39" grpId="2" bldLvl="0" animBg="1"/>
      <p:bldP spid="39" grpId="3" bldLvl="0" animBg="1"/>
      <p:bldP spid="39" grpId="4" bldLvl="0" animBg="1"/>
      <p:bldP spid="39" grpId="5" bldLvl="0" animBg="1"/>
      <p:bldP spid="4" grpId="0" bldLvl="0" animBg="1"/>
      <p:bldP spid="4" grpId="1" bldLvl="0" animBg="1"/>
      <p:bldP spid="4" grpId="2" animBg="1"/>
      <p:bldP spid="4" grpId="4" bldLvl="0" animBg="1"/>
      <p:bldP spid="4" grpId="5" animBg="1"/>
      <p:bldP spid="4" grpId="6" bldLvl="0" animBg="1"/>
      <p:bldP spid="4" grpId="7" bldLvl="0" animBg="1"/>
      <p:bldP spid="4" grpId="8" bldLvl="0" animBg="1"/>
      <p:bldP spid="4" grpId="9" bldLvl="0" animBg="1"/>
      <p:bldP spid="4" grpId="10" bldLvl="0" animBg="1"/>
      <p:bldP spid="4" grpId="11" bldLvl="0" animBg="1"/>
      <p:bldP spid="4" grpId="12" bldLvl="0" animBg="1"/>
      <p:bldP spid="4" grpId="13" bldLvl="0" animBg="1"/>
      <p:bldP spid="4" grpId="14" bldLvl="0" animBg="1"/>
      <p:bldP spid="4" grpId="15" bldLvl="0" animBg="1"/>
      <p:bldP spid="4" grpId="16" bldLvl="0" animBg="1"/>
      <p:bldP spid="4" grpId="17" bldLvl="0" animBg="1"/>
      <p:bldP spid="4" grpId="18" bldLvl="0" animBg="1"/>
      <p:bldP spid="8" grpId="0" bldLvl="0" animBg="1"/>
      <p:bldP spid="8" grpId="1" bldLvl="0" animBg="1"/>
      <p:bldP spid="8" grpId="2" bldLvl="0" animBg="1"/>
      <p:bldP spid="8" grpId="3" bldLvl="0" animBg="1"/>
      <p:bldP spid="8" grpId="4" bldLvl="0" animBg="1"/>
      <p:bldP spid="8" grpId="5" bldLvl="0" animBg="1"/>
      <p:bldP spid="8" grpId="6" bldLvl="0" animBg="1"/>
      <p:bldP spid="8" grpId="7" bldLvl="0" animBg="1"/>
      <p:bldP spid="8" grpId="8" bldLvl="0" animBg="1"/>
      <p:bldP spid="8" grpId="9" bldLvl="0" animBg="1"/>
      <p:bldP spid="8" grpId="10" bldLvl="0" animBg="1"/>
      <p:bldP spid="8" grpId="11" bldLvl="0" animBg="1"/>
      <p:bldP spid="18" grpId="0" bldLvl="0" animBg="1"/>
      <p:bldP spid="18" grpId="1" bldLvl="0" animBg="1"/>
      <p:bldP spid="24" grpId="0" bldLvl="0" animBg="1"/>
      <p:bldP spid="24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5552030" cy="4486827"/>
          </a:xfrm>
        </p:spPr>
        <p:txBody>
          <a:bodyPr/>
          <a:lstStyle/>
          <a:p>
            <a:r>
              <a:rPr lang="pt-BR" dirty="0" smtClean="0"/>
              <a:t>Dadas duas matrizes A e B, gerar a matriz soma C.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2551" name="Espaço Reservado para Rodapé 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22552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AF31BA-ADBC-4D59-B3D6-FE24422DA4EB}" type="slidenum">
              <a:rPr lang="es-ES">
                <a:solidFill>
                  <a:schemeClr val="bg1"/>
                </a:solidFill>
              </a:rPr>
              <a:t>16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06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0250" y="1849755"/>
            <a:ext cx="6240780" cy="443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[%d][%d]:"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b [%d][%d]:"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4" name="Espaço Reservado para Conteúdo 4"/>
          <p:cNvGraphicFramePr/>
          <p:nvPr/>
        </p:nvGraphicFramePr>
        <p:xfrm>
          <a:off x="1349959" y="2282266"/>
          <a:ext cx="1152524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163"/>
                <a:gridCol w="432197"/>
                <a:gridCol w="360164"/>
              </a:tblGrid>
              <a:tr h="37068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</a:t>
                      </a:r>
                      <a:endParaRPr lang="pt-BR" sz="1800" b="1" dirty="0"/>
                    </a:p>
                  </a:txBody>
                  <a:tcPr marL="91472" marR="91472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</a:tr>
            </a:tbl>
          </a:graphicData>
        </a:graphic>
      </p:graphicFrame>
      <p:graphicFrame>
        <p:nvGraphicFramePr>
          <p:cNvPr id="15" name="Espaço Reservado para Conteúdo 4"/>
          <p:cNvGraphicFramePr/>
          <p:nvPr/>
        </p:nvGraphicFramePr>
        <p:xfrm>
          <a:off x="3439109" y="2282266"/>
          <a:ext cx="1150937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7"/>
                <a:gridCol w="431602"/>
                <a:gridCol w="359668"/>
              </a:tblGrid>
              <a:tr h="37068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B</a:t>
                      </a:r>
                      <a:endParaRPr lang="pt-BR" sz="1800" b="1" dirty="0"/>
                    </a:p>
                  </a:txBody>
                  <a:tcPr marL="91346" marR="91346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5</a:t>
                      </a:r>
                      <a:endParaRPr lang="pt-BR" sz="1800" dirty="0"/>
                    </a:p>
                  </a:txBody>
                  <a:tcPr marL="91346" marR="91346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7</a:t>
                      </a:r>
                      <a:endParaRPr lang="pt-BR" sz="1800" dirty="0"/>
                    </a:p>
                  </a:txBody>
                  <a:tcPr marL="91346" marR="91346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</a:t>
                      </a:r>
                      <a:endParaRPr lang="pt-BR" sz="1800" dirty="0"/>
                    </a:p>
                  </a:txBody>
                  <a:tcPr marL="91346" marR="91346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346" marR="913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</a:t>
                      </a:r>
                      <a:endParaRPr lang="pt-BR" sz="1800" dirty="0"/>
                    </a:p>
                  </a:txBody>
                  <a:tcPr marL="91346" marR="913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346" marR="9134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346" marR="913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346" marR="9134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346" marR="91346" marT="45700" marB="45700"/>
                </a:tc>
              </a:tr>
            </a:tbl>
          </a:graphicData>
        </a:graphic>
      </p:graphicFrame>
      <p:graphicFrame>
        <p:nvGraphicFramePr>
          <p:cNvPr id="16" name="Espaço Reservado para Conteúdo 4"/>
          <p:cNvGraphicFramePr/>
          <p:nvPr/>
        </p:nvGraphicFramePr>
        <p:xfrm>
          <a:off x="2431045" y="4657166"/>
          <a:ext cx="1150937" cy="14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67"/>
                <a:gridCol w="431602"/>
                <a:gridCol w="359668"/>
              </a:tblGrid>
              <a:tr h="371078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C</a:t>
                      </a:r>
                      <a:endParaRPr lang="pt-BR" sz="1800" b="1" dirty="0"/>
                    </a:p>
                  </a:txBody>
                  <a:tcPr marL="91346" marR="91346" marT="45749" marB="4574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6</a:t>
                      </a:r>
                      <a:endParaRPr lang="pt-BR" sz="1800" dirty="0"/>
                    </a:p>
                  </a:txBody>
                  <a:tcPr marL="91346" marR="91346" marT="45749" marB="4574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8</a:t>
                      </a:r>
                      <a:endParaRPr lang="pt-BR" sz="1800" dirty="0"/>
                    </a:p>
                  </a:txBody>
                  <a:tcPr marL="91346" marR="91346" marT="45749" marB="4574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346" marR="91346" marT="45749" marB="4574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346" marR="91346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6</a:t>
                      </a:r>
                      <a:endParaRPr lang="pt-BR" sz="1800" dirty="0"/>
                    </a:p>
                  </a:txBody>
                  <a:tcPr marL="91346" marR="91346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6</a:t>
                      </a:r>
                      <a:endParaRPr lang="pt-BR" sz="1800" dirty="0"/>
                    </a:p>
                  </a:txBody>
                  <a:tcPr marL="91346" marR="91346" marT="45749" marB="45749"/>
                </a:tc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6</a:t>
                      </a:r>
                      <a:endParaRPr lang="pt-BR" sz="1800" dirty="0"/>
                    </a:p>
                  </a:txBody>
                  <a:tcPr marL="91346" marR="91346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346" marR="91346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</a:t>
                      </a:r>
                      <a:endParaRPr lang="pt-BR" sz="1800" dirty="0"/>
                    </a:p>
                  </a:txBody>
                  <a:tcPr marL="91346" marR="91346" marT="45749" marB="45749"/>
                </a:tc>
              </a:tr>
            </a:tbl>
          </a:graphicData>
        </a:graphic>
      </p:graphicFrame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785059" y="2971241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400" b="1"/>
              <a:t>+</a:t>
            </a:r>
            <a:endParaRPr lang="pt-BR" b="1"/>
          </a:p>
        </p:txBody>
      </p:sp>
      <p:sp>
        <p:nvSpPr>
          <p:cNvPr id="18" name="Seta para baixo 17"/>
          <p:cNvSpPr/>
          <p:nvPr/>
        </p:nvSpPr>
        <p:spPr>
          <a:xfrm>
            <a:off x="2718384" y="3611003"/>
            <a:ext cx="509587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>
                <a:solidFill>
                  <a:schemeClr val="tx1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09183" y="1845733"/>
            <a:ext cx="5578924" cy="4486827"/>
          </a:xfrm>
        </p:spPr>
        <p:txBody>
          <a:bodyPr/>
          <a:lstStyle/>
          <a:p>
            <a:r>
              <a:rPr lang="pt-BR" dirty="0" smtClean="0"/>
              <a:t>Dada uma matriz A 10 x 20, construir uma matriz B cujos elementos são o triplo de cada elemento de A.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557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23558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953BDE-1F95-421B-95EB-2D0DC33759CA}" type="slidenum">
              <a:rPr lang="es-ES">
                <a:solidFill>
                  <a:schemeClr val="bg1"/>
                </a:solidFill>
              </a:rPr>
              <a:t>17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3554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822315" y="1825625"/>
            <a:ext cx="6239510" cy="4439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[%d][%d]:"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2" name="Espaço Reservado para Conteúdo 4"/>
          <p:cNvGraphicFramePr/>
          <p:nvPr/>
        </p:nvGraphicFramePr>
        <p:xfrm>
          <a:off x="820088" y="3270905"/>
          <a:ext cx="1152524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163"/>
                <a:gridCol w="432197"/>
                <a:gridCol w="360164"/>
              </a:tblGrid>
              <a:tr h="37068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</a:t>
                      </a:r>
                      <a:endParaRPr lang="pt-BR" sz="1800" b="1" dirty="0"/>
                    </a:p>
                  </a:txBody>
                  <a:tcPr marL="91472" marR="91472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/>
          <p:nvPr/>
        </p:nvGraphicFramePr>
        <p:xfrm>
          <a:off x="3483912" y="3126442"/>
          <a:ext cx="1441450" cy="1698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7932"/>
                <a:gridCol w="513520"/>
                <a:gridCol w="499998"/>
              </a:tblGrid>
              <a:tr h="424656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B</a:t>
                      </a:r>
                      <a:endParaRPr lang="pt-BR" sz="1800" b="1" dirty="0"/>
                    </a:p>
                  </a:txBody>
                  <a:tcPr marL="91418" marR="91418" marT="45716" marB="4571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18" marR="91418" marT="45716" marB="4571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18" marR="91418" marT="45716" marB="4571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18" marR="91418" marT="45716" marB="4571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</a:t>
                      </a:r>
                      <a:endParaRPr lang="pt-BR" sz="1800" dirty="0"/>
                    </a:p>
                  </a:txBody>
                  <a:tcPr marL="91418" marR="91418" marT="45716" marB="4571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12</a:t>
                      </a:r>
                      <a:endParaRPr lang="pt-BR" sz="1800" dirty="0"/>
                    </a:p>
                  </a:txBody>
                  <a:tcPr marL="91418" marR="91418" marT="45716" marB="4571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smtClean="0"/>
                        <a:t>9</a:t>
                      </a:r>
                      <a:endParaRPr lang="pt-BR" sz="1800" dirty="0"/>
                    </a:p>
                  </a:txBody>
                  <a:tcPr marL="91418" marR="91418" marT="45716" marB="45716">
                    <a:noFill/>
                  </a:tcPr>
                </a:tc>
              </a:tr>
              <a:tr h="42465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</a:t>
                      </a:r>
                      <a:endParaRPr lang="pt-BR" sz="1800" dirty="0"/>
                    </a:p>
                  </a:txBody>
                  <a:tcPr marL="91418" marR="91418" marT="45716" marB="4571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418" marR="91418" marT="45716" marB="4571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27</a:t>
                      </a:r>
                      <a:endParaRPr lang="pt-BR" sz="1800" dirty="0"/>
                    </a:p>
                  </a:txBody>
                  <a:tcPr marL="91418" marR="91418" marT="45716" marB="45716">
                    <a:noFill/>
                  </a:tcPr>
                </a:tc>
              </a:tr>
            </a:tbl>
          </a:graphicData>
        </a:graphic>
      </p:graphicFrame>
      <p:sp>
        <p:nvSpPr>
          <p:cNvPr id="14" name="Seta para a direita 13"/>
          <p:cNvSpPr/>
          <p:nvPr/>
        </p:nvSpPr>
        <p:spPr>
          <a:xfrm>
            <a:off x="2331388" y="3817004"/>
            <a:ext cx="936625" cy="576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3x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09182" y="1845733"/>
            <a:ext cx="5554639" cy="4486827"/>
          </a:xfrm>
        </p:spPr>
        <p:txBody>
          <a:bodyPr/>
          <a:lstStyle/>
          <a:p>
            <a:pPr>
              <a:defRPr/>
            </a:pPr>
            <a:r>
              <a:rPr lang="pt-BR" dirty="0"/>
              <a:t>Dada uma matriz A numérica, exibir o somatório de seus números.</a:t>
            </a:r>
          </a:p>
          <a:p>
            <a:pPr marL="0" indent="0">
              <a:buNone/>
              <a:defRPr/>
            </a:pPr>
            <a:endParaRPr lang="pt-BR" dirty="0" smtClean="0"/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58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dirty="0" smtClean="0"/>
          </a:p>
        </p:txBody>
      </p:sp>
      <p:sp>
        <p:nvSpPr>
          <p:cNvPr id="2458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E2B317-5E6C-45D2-8016-2F1844594481}" type="slidenum">
              <a:rPr lang="es-ES">
                <a:solidFill>
                  <a:schemeClr val="bg1"/>
                </a:solidFill>
              </a:rPr>
              <a:t>18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4578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08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814060" y="1543685"/>
            <a:ext cx="6236970" cy="4756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[%d][%d]:"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"Somatório = 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2" name="Espaço Reservado para Conteúdo 4"/>
          <p:cNvGraphicFramePr/>
          <p:nvPr/>
        </p:nvGraphicFramePr>
        <p:xfrm>
          <a:off x="2168302" y="2552632"/>
          <a:ext cx="1152524" cy="148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163"/>
                <a:gridCol w="432197"/>
                <a:gridCol w="360164"/>
              </a:tblGrid>
              <a:tr h="37068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</a:t>
                      </a:r>
                      <a:endParaRPr lang="pt-BR" sz="1800" b="1" dirty="0"/>
                    </a:p>
                  </a:txBody>
                  <a:tcPr marL="91472" marR="91472" marT="45700" marB="457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472" marR="91472" marT="45700" marB="457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9</a:t>
                      </a:r>
                      <a:endParaRPr lang="pt-BR" sz="1800" dirty="0"/>
                    </a:p>
                  </a:txBody>
                  <a:tcPr marL="91472" marR="91472" marT="45700" marB="45700"/>
                </a:tc>
              </a:tr>
            </a:tbl>
          </a:graphicData>
        </a:graphic>
      </p:graphicFrame>
      <p:sp>
        <p:nvSpPr>
          <p:cNvPr id="13" name="Seta para baixo 12"/>
          <p:cNvSpPr/>
          <p:nvPr/>
        </p:nvSpPr>
        <p:spPr>
          <a:xfrm>
            <a:off x="2457226" y="4322694"/>
            <a:ext cx="503238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1853977" y="5465695"/>
            <a:ext cx="1755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/>
              <a:t>Somatório =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Leia uma matriz numérica de três dimensões e liste seus valores em seguida.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60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2560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12B6D7-73FC-4151-AB81-5EB773EEBB77}" type="slidenum">
              <a:rPr lang="es-ES">
                <a:solidFill>
                  <a:schemeClr val="bg1"/>
                </a:solidFill>
              </a:rPr>
              <a:t>19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5602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09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36640" y="1254125"/>
            <a:ext cx="5914390" cy="5065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z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m [%d][%d] 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[%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m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z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pt-BR" dirty="0" smtClean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m[%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d][%d][%d]: 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        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0" name="Imagem 11" descr="matriz_tridimension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57" y="2917588"/>
            <a:ext cx="3149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Sumário</a:t>
            </a:r>
          </a:p>
        </p:txBody>
      </p:sp>
      <p:sp>
        <p:nvSpPr>
          <p:cNvPr id="9219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pt-BR" smtClean="0"/>
              <a:t>Conceito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Vetor</a:t>
            </a:r>
          </a:p>
          <a:p>
            <a:pPr marL="457200" indent="-457200">
              <a:buFontTx/>
              <a:buAutoNum type="arabicPeriod"/>
            </a:pPr>
            <a:r>
              <a:rPr lang="pt-BR" smtClean="0"/>
              <a:t>Matriz</a:t>
            </a:r>
          </a:p>
          <a:p>
            <a:pPr marL="457200" indent="-457200">
              <a:buFontTx/>
              <a:buAutoNum type="arabicPeriod"/>
            </a:pPr>
            <a:endParaRPr lang="pt-BR" smtClean="0"/>
          </a:p>
        </p:txBody>
      </p:sp>
      <p:sp>
        <p:nvSpPr>
          <p:cNvPr id="9220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922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7DDE29-B91D-4C10-82B7-B0BB1636493F}" type="slidenum">
              <a:rPr lang="es-ES">
                <a:solidFill>
                  <a:schemeClr val="bg1"/>
                </a:solidFill>
              </a:rPr>
              <a:t>2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Os </a:t>
            </a:r>
            <a:r>
              <a:rPr lang="pt-BR" smtClean="0">
                <a:solidFill>
                  <a:srgbClr val="000099"/>
                </a:solidFill>
              </a:rPr>
              <a:t>vetores e matrizes </a:t>
            </a:r>
            <a:r>
              <a:rPr lang="pt-BR" smtClean="0"/>
              <a:t>são estruturas que permitem armazenar vários dados do mesmo tipo, por isso são chamados de </a:t>
            </a:r>
            <a:r>
              <a:rPr lang="pt-BR" smtClean="0">
                <a:solidFill>
                  <a:srgbClr val="000099"/>
                </a:solidFill>
              </a:rPr>
              <a:t>estruturas homogêneas de dados</a:t>
            </a:r>
            <a:r>
              <a:rPr lang="pt-BR" smtClean="0"/>
              <a:t>.</a:t>
            </a:r>
          </a:p>
          <a:p>
            <a:r>
              <a:rPr lang="pt-BR" smtClean="0"/>
              <a:t>A utilização destes tipos de estruturas de dados recebe diversos nomes, como:  variáveis indexadas, variáveis compostas, variáveis subscritas, arranjos, vetores, matrizes, tabelas em memória ou </a:t>
            </a:r>
            <a:r>
              <a:rPr lang="pt-BR" i="1" smtClean="0"/>
              <a:t>arrays</a:t>
            </a:r>
            <a:r>
              <a:rPr lang="pt-BR" smtClean="0"/>
              <a:t>. </a:t>
            </a:r>
          </a:p>
          <a:p>
            <a:r>
              <a:rPr lang="pt-BR" smtClean="0"/>
              <a:t>Os nomes mais usados e que utilizaremos para estruturas homogêneas são: vetores (matriz de uma linha e várias colunas) e matrizes (vetor de vetores).</a:t>
            </a:r>
          </a:p>
          <a:p>
            <a:endParaRPr lang="pt-BR" smtClean="0"/>
          </a:p>
        </p:txBody>
      </p:sp>
      <p:sp>
        <p:nvSpPr>
          <p:cNvPr id="10244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024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32A7A8-85C0-4E43-B0E5-28AC965C5681}" type="slidenum">
              <a:rPr lang="es-ES">
                <a:solidFill>
                  <a:schemeClr val="bg1"/>
                </a:solidFill>
              </a:rPr>
              <a:t>3</a:t>
            </a:fld>
            <a:endParaRPr lang="es-E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Vetor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/>
            </a:pPr>
            <a:r>
              <a:rPr lang="pt-BR" dirty="0" smtClean="0"/>
              <a:t>Sintaxe: </a:t>
            </a:r>
            <a:r>
              <a:rPr lang="x-none" altLang="pt-BR" dirty="0" smtClean="0"/>
              <a:t>	</a:t>
            </a:r>
            <a:r>
              <a:rPr lang="x-none" altLang="pt-BR" i="1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&lt;tipo_de_variável&gt;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x-none" alt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</a:t>
            </a:r>
            <a:r>
              <a:rPr lang="x-none" altLang="pt-BR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nome_da_variável</a:t>
            </a:r>
            <a:r>
              <a:rPr lang="x-none" alt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[</a:t>
            </a:r>
            <a:r>
              <a:rPr lang="x-none" altLang="pt-BR" i="1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&lt;tamanho_do_vertor&gt;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]</a:t>
            </a:r>
            <a:endParaRPr lang="pt-BR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dirty="0" smtClean="0"/>
              <a:t>O vetor é um </a:t>
            </a:r>
            <a:r>
              <a:rPr lang="pt-BR" dirty="0" smtClean="0">
                <a:solidFill>
                  <a:srgbClr val="000099"/>
                </a:solidFill>
              </a:rPr>
              <a:t>arranjo de elementos </a:t>
            </a:r>
            <a:r>
              <a:rPr lang="pt-BR" dirty="0" smtClean="0"/>
              <a:t>armazenados em memória principal, um após o outro, onde todos utilizando o mesmo nome de variável.</a:t>
            </a:r>
          </a:p>
          <a:p>
            <a:pPr>
              <a:defRPr/>
            </a:pPr>
            <a:r>
              <a:rPr lang="pt-BR" dirty="0" smtClean="0"/>
              <a:t>O vetor possui um conjunto de </a:t>
            </a:r>
            <a:r>
              <a:rPr lang="pt-BR" dirty="0" smtClean="0">
                <a:solidFill>
                  <a:srgbClr val="000099"/>
                </a:solidFill>
              </a:rPr>
              <a:t>índices</a:t>
            </a:r>
            <a:r>
              <a:rPr lang="pt-BR" dirty="0" smtClean="0"/>
              <a:t> que servem para identificar cada um de seus </a:t>
            </a:r>
            <a:r>
              <a:rPr lang="pt-BR" dirty="0" smtClean="0">
                <a:solidFill>
                  <a:srgbClr val="000099"/>
                </a:solidFill>
              </a:rPr>
              <a:t>valores</a:t>
            </a:r>
            <a:r>
              <a:rPr lang="pt-BR" dirty="0" smtClean="0"/>
              <a:t>.  O vetor sempre começa com o índice igual 0 (zero).</a:t>
            </a:r>
          </a:p>
        </p:txBody>
      </p:sp>
      <p:sp>
        <p:nvSpPr>
          <p:cNvPr id="11268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126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CD25E3-14ED-417A-82B8-A9CAE862C39D}" type="slidenum">
              <a:rPr lang="es-ES">
                <a:solidFill>
                  <a:schemeClr val="bg1"/>
                </a:solidFill>
              </a:rPr>
              <a:t>4</a:t>
            </a:fld>
            <a:endParaRPr lang="es-ES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94075" y="4577421"/>
          <a:ext cx="60960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3,14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16</a:t>
                      </a:r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-3</a:t>
                      </a:r>
                      <a:endParaRPr lang="pt-BR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394075" y="4220234"/>
          <a:ext cx="6096000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0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3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4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5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6</a:t>
                      </a:r>
                      <a:endParaRPr lang="pt-BR" sz="1800" b="1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7</a:t>
                      </a:r>
                      <a:endParaRPr lang="pt-BR" sz="1800" b="1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11299" name="CaixaDeTexto 7"/>
          <p:cNvSpPr txBox="1">
            <a:spLocks noChangeArrowheads="1"/>
          </p:cNvSpPr>
          <p:nvPr/>
        </p:nvSpPr>
        <p:spPr bwMode="auto">
          <a:xfrm>
            <a:off x="5591175" y="3850345"/>
            <a:ext cx="101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/>
              <a:t>Vetor A</a:t>
            </a:r>
          </a:p>
        </p:txBody>
      </p:sp>
      <p:sp>
        <p:nvSpPr>
          <p:cNvPr id="11300" name="CaixaDeTexto 8"/>
          <p:cNvSpPr txBox="1">
            <a:spLocks noChangeArrowheads="1"/>
          </p:cNvSpPr>
          <p:nvPr/>
        </p:nvSpPr>
        <p:spPr bwMode="auto">
          <a:xfrm>
            <a:off x="1703388" y="4210709"/>
            <a:ext cx="933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Índices</a:t>
            </a:r>
          </a:p>
        </p:txBody>
      </p:sp>
      <p:cxnSp>
        <p:nvCxnSpPr>
          <p:cNvPr id="24" name="Conector de seta reta 23"/>
          <p:cNvCxnSpPr>
            <a:stCxn id="11300" idx="3"/>
          </p:cNvCxnSpPr>
          <p:nvPr/>
        </p:nvCxnSpPr>
        <p:spPr>
          <a:xfrm>
            <a:off x="2636839" y="4396445"/>
            <a:ext cx="579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3" name="CaixaDeTexto 26"/>
          <p:cNvSpPr txBox="1">
            <a:spLocks noChangeArrowheads="1"/>
          </p:cNvSpPr>
          <p:nvPr/>
        </p:nvSpPr>
        <p:spPr bwMode="auto">
          <a:xfrm>
            <a:off x="1703389" y="4561545"/>
            <a:ext cx="94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/>
              <a:t>Valores</a:t>
            </a:r>
          </a:p>
        </p:txBody>
      </p:sp>
      <p:cxnSp>
        <p:nvCxnSpPr>
          <p:cNvPr id="28" name="Conector de seta reta 27"/>
          <p:cNvCxnSpPr>
            <a:stCxn id="11303" idx="3"/>
          </p:cNvCxnSpPr>
          <p:nvPr/>
        </p:nvCxnSpPr>
        <p:spPr>
          <a:xfrm>
            <a:off x="2652713" y="4747283"/>
            <a:ext cx="5635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/>
      <p:bldP spid="113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Vetor - </a:t>
            </a:r>
            <a:r>
              <a:rPr lang="pt-BR" sz="4800" smtClean="0"/>
              <a:t>Exemplo</a:t>
            </a:r>
            <a:endParaRPr lang="pt-BR" smtClean="0"/>
          </a:p>
        </p:txBody>
      </p:sp>
      <p:sp>
        <p:nvSpPr>
          <p:cNvPr id="1229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229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853B28-176F-4B93-AACA-9412B828AC5B}" type="slidenum">
              <a:rPr lang="es-ES">
                <a:solidFill>
                  <a:schemeClr val="bg1"/>
                </a:solidFill>
              </a:rPr>
              <a:t>5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62000" y="1800000"/>
            <a:ext cx="6687820" cy="4462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 +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"1º valor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"5º valor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"Soma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 bwMode="auto">
          <a:xfrm>
            <a:off x="964552" y="1724400"/>
            <a:ext cx="4114178" cy="1200150"/>
            <a:chOff x="4611731" y="5820548"/>
            <a:chExt cx="4114536" cy="1198968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611731" y="5820548"/>
              <a:ext cx="2953007" cy="11989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pt-BR" dirty="0"/>
                <a:t>Declaração de uma variável vetor:  o número 5 (cinco) indica que o vetor terá cinco elementos.</a:t>
              </a:r>
            </a:p>
          </p:txBody>
        </p:sp>
        <p:cxnSp>
          <p:nvCxnSpPr>
            <p:cNvPr id="9" name="Conector de seta reta 8"/>
            <p:cNvCxnSpPr>
              <a:stCxn id="8" idx="3"/>
            </p:cNvCxnSpPr>
            <p:nvPr/>
          </p:nvCxnSpPr>
          <p:spPr bwMode="auto">
            <a:xfrm>
              <a:off x="7564751" y="6420292"/>
              <a:ext cx="1161516" cy="2803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4" name="Grupo 13"/>
          <p:cNvGrpSpPr/>
          <p:nvPr/>
        </p:nvGrpSpPr>
        <p:grpSpPr bwMode="auto">
          <a:xfrm>
            <a:off x="964553" y="2920365"/>
            <a:ext cx="4099572" cy="1203430"/>
            <a:chOff x="4736919" y="5264854"/>
            <a:chExt cx="4100559" cy="1201196"/>
          </a:xfrm>
        </p:grpSpPr>
        <p:sp>
          <p:nvSpPr>
            <p:cNvPr id="15" name="CaixaDeTexto 14"/>
            <p:cNvSpPr txBox="1"/>
            <p:nvPr/>
          </p:nvSpPr>
          <p:spPr bwMode="auto">
            <a:xfrm>
              <a:off x="4736919" y="5821136"/>
              <a:ext cx="2953459" cy="6449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dirty="0"/>
                <a:t>O vetor sempre começa com índice igual a 0 (zero). </a:t>
              </a:r>
            </a:p>
          </p:txBody>
        </p:sp>
        <p:cxnSp>
          <p:nvCxnSpPr>
            <p:cNvPr id="16" name="Conector de seta reta 15"/>
            <p:cNvCxnSpPr>
              <a:stCxn id="15" idx="3"/>
            </p:cNvCxnSpPr>
            <p:nvPr/>
          </p:nvCxnSpPr>
          <p:spPr bwMode="auto">
            <a:xfrm flipV="1">
              <a:off x="7690392" y="5264854"/>
              <a:ext cx="1147086" cy="8791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Vetor - </a:t>
            </a:r>
            <a:r>
              <a:rPr lang="pt-BR" sz="4800" dirty="0" smtClean="0"/>
              <a:t>Executando o exemplo</a:t>
            </a:r>
            <a:endParaRPr lang="pt-BR" dirty="0" smtClean="0"/>
          </a:p>
        </p:txBody>
      </p:sp>
      <p:sp>
        <p:nvSpPr>
          <p:cNvPr id="12291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2292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D853B28-176F-4B93-AACA-9412B828AC5B}" type="slidenum">
              <a:rPr lang="es-ES">
                <a:solidFill>
                  <a:schemeClr val="bg1"/>
                </a:solidFill>
              </a:rPr>
              <a:t>6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663440" y="1800860"/>
            <a:ext cx="6687820" cy="4476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x-none" alt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 +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"1º valor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"5º valor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vetorA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"Soma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938975" y="1909871"/>
          <a:ext cx="1602156" cy="222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155"/>
                <a:gridCol w="997001"/>
              </a:tblGrid>
              <a:tr h="370795">
                <a:tc>
                  <a:txBody>
                    <a:bodyPr/>
                    <a:lstStyle/>
                    <a:p>
                      <a:pPr algn="r"/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vetorA</a:t>
                      </a:r>
                    </a:p>
                  </a:txBody>
                  <a:tcPr marL="91487" marR="91487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0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3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4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860229" y="2327702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2860229" y="268806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860229" y="304842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798317" y="3408789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11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2860229" y="3769152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7</a:t>
            </a:r>
          </a:p>
        </p:txBody>
      </p:sp>
      <p:graphicFrame>
        <p:nvGraphicFramePr>
          <p:cNvPr id="37" name="Tabela 36"/>
          <p:cNvGraphicFramePr>
            <a:graphicFrameLocks noGrp="1"/>
          </p:cNvGraphicFramePr>
          <p:nvPr/>
        </p:nvGraphicFramePr>
        <p:xfrm>
          <a:off x="975923" y="2006508"/>
          <a:ext cx="790199" cy="6704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0199"/>
              </a:tblGrid>
              <a:tr h="33516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soma</a:t>
                      </a:r>
                      <a:endParaRPr lang="pt-BR" sz="1600" b="1" dirty="0"/>
                    </a:p>
                  </a:txBody>
                  <a:tcPr marL="91285" marR="91285" marT="45662" marB="456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1205830" y="2366872"/>
            <a:ext cx="43688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x-none"/>
              <a:t>25</a:t>
            </a:r>
          </a:p>
        </p:txBody>
      </p:sp>
      <p:pic>
        <p:nvPicPr>
          <p:cNvPr id="14342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2" y="4322017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14"/>
          <p:cNvSpPr txBox="1">
            <a:spLocks noChangeArrowheads="1"/>
          </p:cNvSpPr>
          <p:nvPr/>
        </p:nvSpPr>
        <p:spPr bwMode="auto">
          <a:xfrm>
            <a:off x="1013573" y="4531566"/>
            <a:ext cx="2500313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x-none" altLang="pt-BR" sz="1400" b="1">
                <a:solidFill>
                  <a:schemeClr val="bg1"/>
                </a:solidFill>
              </a:rPr>
              <a:t>1º valor</a:t>
            </a:r>
            <a:r>
              <a:rPr lang="pt-BR" sz="1400" b="1">
                <a:solidFill>
                  <a:schemeClr val="bg1"/>
                </a:solidFill>
              </a:rPr>
              <a:t> = 3</a:t>
            </a: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</a:rPr>
              <a:t>5º valor</a:t>
            </a:r>
            <a:r>
              <a:rPr lang="pt-BR" sz="1400" b="1">
                <a:solidFill>
                  <a:schemeClr val="bg1"/>
                </a:solidFill>
              </a:rPr>
              <a:t> = </a:t>
            </a:r>
            <a:r>
              <a:rPr lang="x-none" altLang="pt-BR" sz="1400" b="1">
                <a:solidFill>
                  <a:schemeClr val="bg1"/>
                </a:solidFill>
              </a:rPr>
              <a:t>7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Soma = 2</a:t>
            </a:r>
            <a:r>
              <a:rPr lang="x-none" altLang="pt-BR" sz="1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71695" y="180975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672965" y="210439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2965" y="242570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74235" y="272034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72330" y="301879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672800" y="331216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672800" y="3604895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672800" y="389763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672800" y="4196080"/>
            <a:ext cx="6679565" cy="55308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672800" y="474853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672800" y="5041265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4672800" y="533400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4672800" y="563372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4672800" y="5933440"/>
            <a:ext cx="667956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20" grpId="0"/>
      <p:bldP spid="21" grpId="0"/>
      <p:bldP spid="39" grpId="0"/>
      <p:bldP spid="7" grpId="0" bldLvl="0" animBg="1"/>
      <p:bldP spid="7" grpId="1" bldLvl="0" animBg="1"/>
      <p:bldP spid="2" grpId="0" bldLvl="0" animBg="1"/>
      <p:bldP spid="2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4" grpId="0" bldLvl="0" animBg="1"/>
      <p:bldP spid="14" grpId="1" bldLvl="0" animBg="1"/>
      <p:bldP spid="16" grpId="0" bldLvl="0" animBg="1"/>
      <p:bldP spid="16" grpId="1" bldLvl="0" animBg="1"/>
      <p:bldP spid="19" grpId="0" bldLvl="0" animBg="1"/>
      <p:bldP spid="19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mtClean="0"/>
              <a:t>Vetor - </a:t>
            </a:r>
            <a:r>
              <a:rPr lang="pt-BR" sz="4800" smtClean="0"/>
              <a:t>Exemplo</a:t>
            </a:r>
            <a:endParaRPr lang="pt-BR" smtClean="0"/>
          </a:p>
        </p:txBody>
      </p:sp>
      <p:sp>
        <p:nvSpPr>
          <p:cNvPr id="13315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3316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92EA6-18D5-4A87-8A31-A2DF9A5F0397}" type="slidenum">
              <a:rPr lang="es-ES">
                <a:solidFill>
                  <a:schemeClr val="bg1"/>
                </a:solidFill>
              </a:rPr>
              <a:t>7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27625" y="1815465"/>
            <a:ext cx="6652895" cy="450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 smtClean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6000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6000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sz="2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"Digite </a:t>
            </a:r>
            <a:r>
              <a:rPr lang="x-none" alt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o Vetor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[%d]:"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6000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"Vetor [%d]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smtClean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6000</a:t>
            </a:r>
            <a:r>
              <a:rPr lang="pt-BR" b="1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"Soma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pSp>
        <p:nvGrpSpPr>
          <p:cNvPr id="4" name="Grupo 3"/>
          <p:cNvGrpSpPr/>
          <p:nvPr/>
        </p:nvGrpSpPr>
        <p:grpSpPr bwMode="auto">
          <a:xfrm>
            <a:off x="1050182" y="3091815"/>
            <a:ext cx="4457807" cy="1918970"/>
            <a:chOff x="146121" y="2911204"/>
            <a:chExt cx="4457601" cy="1917903"/>
          </a:xfrm>
        </p:grpSpPr>
        <p:grpSp>
          <p:nvGrpSpPr>
            <p:cNvPr id="13319" name="Grupo 18"/>
            <p:cNvGrpSpPr/>
            <p:nvPr/>
          </p:nvGrpSpPr>
          <p:grpSpPr bwMode="auto">
            <a:xfrm>
              <a:off x="146121" y="2911204"/>
              <a:ext cx="4457601" cy="1917903"/>
              <a:chOff x="539551" y="2695559"/>
              <a:chExt cx="4458342" cy="1916668"/>
            </a:xfrm>
          </p:grpSpPr>
          <p:sp>
            <p:nvSpPr>
              <p:cNvPr id="8" name="CaixaDeTexto 7"/>
              <p:cNvSpPr txBox="1"/>
              <p:nvPr/>
            </p:nvSpPr>
            <p:spPr bwMode="auto">
              <a:xfrm>
                <a:off x="539551" y="3285105"/>
                <a:ext cx="2880070" cy="9228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pt-BR" dirty="0"/>
                  <a:t>Os </a:t>
                </a:r>
                <a:r>
                  <a:rPr lang="pt-BR" i="1" dirty="0"/>
                  <a:t>loops</a:t>
                </a:r>
                <a:r>
                  <a:rPr lang="pt-BR" dirty="0"/>
                  <a:t> podem ser utilizados para percorrer um vetor.</a:t>
                </a:r>
              </a:p>
            </p:txBody>
          </p:sp>
          <p:cxnSp>
            <p:nvCxnSpPr>
              <p:cNvPr id="9" name="Conector de seta reta 8"/>
              <p:cNvCxnSpPr>
                <a:stCxn id="8" idx="3"/>
              </p:cNvCxnSpPr>
              <p:nvPr/>
            </p:nvCxnSpPr>
            <p:spPr bwMode="auto">
              <a:xfrm flipV="1">
                <a:off x="3419729" y="2695559"/>
                <a:ext cx="1578164" cy="10515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" name="Conector de seta reta 14"/>
              <p:cNvCxnSpPr>
                <a:stCxn id="8" idx="3"/>
              </p:cNvCxnSpPr>
              <p:nvPr/>
            </p:nvCxnSpPr>
            <p:spPr bwMode="auto">
              <a:xfrm>
                <a:off x="3419729" y="3747126"/>
                <a:ext cx="1507036" cy="8651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cxnSp>
          <p:nvCxnSpPr>
            <p:cNvPr id="10" name="Conector de seta reta 9"/>
            <p:cNvCxnSpPr>
              <a:stCxn id="8" idx="3"/>
            </p:cNvCxnSpPr>
            <p:nvPr/>
          </p:nvCxnSpPr>
          <p:spPr bwMode="auto">
            <a:xfrm flipV="1">
              <a:off x="3025821" y="3941870"/>
              <a:ext cx="1535359" cy="215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Vetor - </a:t>
            </a:r>
            <a:r>
              <a:rPr lang="pt-BR" sz="4800" dirty="0" smtClean="0"/>
              <a:t>Exemplo</a:t>
            </a:r>
            <a:endParaRPr lang="pt-BR" dirty="0" smtClean="0"/>
          </a:p>
        </p:txBody>
      </p:sp>
      <p:sp>
        <p:nvSpPr>
          <p:cNvPr id="14339" name="Espaço Reservado para Rodapé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4340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90D04F-8C0B-4893-8E49-57C09ABDA1F8}" type="slidenum">
              <a:rPr lang="es-ES">
                <a:solidFill>
                  <a:schemeClr val="bg1"/>
                </a:solidFill>
              </a:rPr>
              <a:t>8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127625" y="1815465"/>
            <a:ext cx="6652895" cy="450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r>
              <a:rPr lang="pt-BR" sz="2400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"Digite </a:t>
            </a:r>
            <a:r>
              <a:rPr lang="x-none" alt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o Vetor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[%d]:"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);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  <a:sym typeface="+mn-ea"/>
              </a:rPr>
              <a:t>}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 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"Vetor [%d]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soma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vet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"Soma = %d \n"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soma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4342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2" y="4322017"/>
            <a:ext cx="30289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4"/>
          <p:cNvSpPr txBox="1">
            <a:spLocks noChangeArrowheads="1"/>
          </p:cNvSpPr>
          <p:nvPr/>
        </p:nvSpPr>
        <p:spPr bwMode="auto">
          <a:xfrm>
            <a:off x="980440" y="4504055"/>
            <a:ext cx="1786255" cy="158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[0] = 3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[1] = 4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[2] = 0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[3] = 7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[4] = 11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[5] = -1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Soma = 24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04130" y="1673758"/>
          <a:ext cx="1295400" cy="26813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5993"/>
                <a:gridCol w="739407"/>
              </a:tblGrid>
              <a:tr h="33516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i</a:t>
                      </a:r>
                      <a:endParaRPr lang="pt-BR" sz="1600" b="1" dirty="0"/>
                    </a:p>
                  </a:txBody>
                  <a:tcPr marL="91285" marR="91285" marT="45662" marB="456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soma</a:t>
                      </a:r>
                      <a:endParaRPr lang="pt-BR" sz="1600" b="1" dirty="0"/>
                    </a:p>
                  </a:txBody>
                  <a:tcPr marL="91285" marR="91285" marT="45662" marB="4566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161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 marL="91285" marR="91285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1685180" y="2034122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1053355" y="2034122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1053355" y="2343684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1675655" y="234209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1664542" y="2681822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7</a:t>
            </a: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1664542" y="299138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7</a:t>
            </a:r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2351275" y="1693600"/>
          <a:ext cx="1366838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926"/>
                <a:gridCol w="752912"/>
              </a:tblGrid>
              <a:tr h="370795">
                <a:tc>
                  <a:txBody>
                    <a:bodyPr/>
                    <a:lstStyle/>
                    <a:p>
                      <a:pPr algn="r"/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Vet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0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1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2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3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4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5</a:t>
                      </a:r>
                      <a:endParaRPr lang="pt-BR" sz="1800" b="1" dirty="0"/>
                    </a:p>
                  </a:txBody>
                  <a:tcPr marL="91487" marR="91487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87" marR="91487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3181538" y="2125401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3181538" y="2485762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25" name="CaixaDeTexto 24"/>
          <p:cNvSpPr txBox="1">
            <a:spLocks noChangeArrowheads="1"/>
          </p:cNvSpPr>
          <p:nvPr/>
        </p:nvSpPr>
        <p:spPr bwMode="auto">
          <a:xfrm>
            <a:off x="3181538" y="2846126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0</a:t>
            </a:r>
          </a:p>
        </p:txBody>
      </p:sp>
      <p:sp>
        <p:nvSpPr>
          <p:cNvPr id="26" name="CaixaDeTexto 25"/>
          <p:cNvSpPr txBox="1">
            <a:spLocks noChangeArrowheads="1"/>
          </p:cNvSpPr>
          <p:nvPr/>
        </p:nvSpPr>
        <p:spPr bwMode="auto">
          <a:xfrm>
            <a:off x="3119626" y="3946263"/>
            <a:ext cx="366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-1</a:t>
            </a: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3119626" y="3206488"/>
            <a:ext cx="396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11</a:t>
            </a:r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3181538" y="3566851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7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1047005" y="2681822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</a:t>
            </a:r>
          </a:p>
        </p:txBody>
      </p: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1570880" y="3351747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18</a:t>
            </a:r>
          </a:p>
        </p:txBody>
      </p: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1570880" y="3710522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25</a:t>
            </a: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1047005" y="299138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3</a:t>
            </a:r>
          </a:p>
        </p:txBody>
      </p: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1037480" y="335174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4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1047005" y="3689883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5</a:t>
            </a:r>
          </a:p>
        </p:txBody>
      </p:sp>
      <p:sp>
        <p:nvSpPr>
          <p:cNvPr id="38" name="CaixaDeTexto 37"/>
          <p:cNvSpPr txBox="1">
            <a:spLocks noChangeArrowheads="1"/>
          </p:cNvSpPr>
          <p:nvPr/>
        </p:nvSpPr>
        <p:spPr bwMode="auto">
          <a:xfrm>
            <a:off x="1037480" y="405024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6</a:t>
            </a:r>
          </a:p>
        </p:txBody>
      </p:sp>
      <p:sp>
        <p:nvSpPr>
          <p:cNvPr id="2" name="CaixaDeTexto 14"/>
          <p:cNvSpPr txBox="1">
            <a:spLocks noChangeArrowheads="1"/>
          </p:cNvSpPr>
          <p:nvPr/>
        </p:nvSpPr>
        <p:spPr bwMode="auto">
          <a:xfrm>
            <a:off x="979170" y="4507865"/>
            <a:ext cx="181864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x-none" altLang="pt-BR" sz="1400" b="1">
                <a:solidFill>
                  <a:schemeClr val="bg1"/>
                </a:solidFill>
              </a:rPr>
              <a:t>Digite o </a:t>
            </a:r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[0] =</a:t>
            </a: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  <a:sym typeface="+mn-ea"/>
              </a:rPr>
              <a:t>Digite o </a:t>
            </a:r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[1] =</a:t>
            </a: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  <a:sym typeface="+mn-ea"/>
              </a:rPr>
              <a:t>Digite o </a:t>
            </a:r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[2] =</a:t>
            </a: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  <a:sym typeface="+mn-ea"/>
              </a:rPr>
              <a:t>Digite o </a:t>
            </a:r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[3] = </a:t>
            </a:r>
            <a:endParaRPr lang="x-none" altLang="pt-BR" sz="1400" b="1">
              <a:solidFill>
                <a:schemeClr val="bg1"/>
              </a:solidFill>
            </a:endParaRP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  <a:sym typeface="+mn-ea"/>
              </a:rPr>
              <a:t>Digite o </a:t>
            </a:r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[4] =</a:t>
            </a:r>
            <a:endParaRPr lang="x-none" altLang="pt-BR" sz="1400" b="1">
              <a:solidFill>
                <a:schemeClr val="bg1"/>
              </a:solidFill>
            </a:endParaRP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  <a:sym typeface="+mn-ea"/>
              </a:rPr>
              <a:t>Digite o </a:t>
            </a:r>
            <a:r>
              <a:rPr lang="pt-BR" sz="1400" b="1">
                <a:solidFill>
                  <a:schemeClr val="bg1"/>
                </a:solidFill>
              </a:rPr>
              <a:t>Vet</a:t>
            </a:r>
            <a:r>
              <a:rPr lang="x-none" altLang="pt-BR" sz="1400" b="1">
                <a:solidFill>
                  <a:schemeClr val="bg1"/>
                </a:solidFill>
              </a:rPr>
              <a:t>or</a:t>
            </a:r>
            <a:r>
              <a:rPr lang="pt-BR" sz="1400" b="1">
                <a:solidFill>
                  <a:schemeClr val="bg1"/>
                </a:solidFill>
              </a:rPr>
              <a:t> [5] =</a:t>
            </a:r>
          </a:p>
        </p:txBody>
      </p:sp>
      <p:sp>
        <p:nvSpPr>
          <p:cNvPr id="3" name="CaixaDeTexto 14"/>
          <p:cNvSpPr txBox="1">
            <a:spLocks noChangeArrowheads="1"/>
          </p:cNvSpPr>
          <p:nvPr/>
        </p:nvSpPr>
        <p:spPr bwMode="auto">
          <a:xfrm>
            <a:off x="2656205" y="4505960"/>
            <a:ext cx="62039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3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4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0</a:t>
            </a: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</a:rPr>
              <a:t>11</a:t>
            </a:r>
          </a:p>
          <a:p>
            <a:pPr eaLnBrk="1" hangingPunct="1"/>
            <a:r>
              <a:rPr lang="x-none" altLang="pt-BR" sz="1400" b="1">
                <a:solidFill>
                  <a:schemeClr val="bg1"/>
                </a:solidFill>
              </a:rPr>
              <a:t>7</a:t>
            </a:r>
          </a:p>
          <a:p>
            <a:pPr eaLnBrk="1" hangingPunct="1"/>
            <a:r>
              <a:rPr lang="pt-BR" sz="1400" b="1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7" name="Retângulo 6"/>
          <p:cNvSpPr/>
          <p:nvPr/>
        </p:nvSpPr>
        <p:spPr>
          <a:xfrm>
            <a:off x="5130165" y="1824355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30000" y="2135037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130000" y="2453473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120005" y="2776053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137785" y="309880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144400" y="3405505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5128260" y="369951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5130000" y="3998595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5130000" y="429387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5130000" y="4606925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130000" y="490220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5128095" y="521335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1" name="CaixaDeTexto 30"/>
          <p:cNvSpPr txBox="1">
            <a:spLocks noChangeArrowheads="1"/>
          </p:cNvSpPr>
          <p:nvPr/>
        </p:nvSpPr>
        <p:spPr bwMode="auto">
          <a:xfrm>
            <a:off x="1568975" y="4058502"/>
            <a:ext cx="408940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600"/>
              <a:t>2</a:t>
            </a:r>
            <a:r>
              <a:rPr lang="x-none" altLang="pt-BR" sz="1600"/>
              <a:t>4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5130000" y="550672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126400" y="577342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5126400" y="6026150"/>
            <a:ext cx="6665595" cy="295275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xit" presetSubtype="2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xit" presetSubtype="2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500"/>
                            </p:stCondLst>
                            <p:childTnLst>
                              <p:par>
                                <p:cTn id="56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>
                      <p:stCondLst>
                        <p:cond delay="indefinite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6" fill="hold">
                      <p:stCondLst>
                        <p:cond delay="indefinite"/>
                      </p:stCondLst>
                      <p:childTnLst>
                        <p:par>
                          <p:cTn id="677" fill="hold">
                            <p:stCondLst>
                              <p:cond delay="0"/>
                            </p:stCondLst>
                            <p:childTnLst>
                              <p:par>
                                <p:cTn id="678" presetID="2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xit" presetSubtype="2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2" fill="hold">
                      <p:stCondLst>
                        <p:cond delay="indefinite"/>
                      </p:stCondLst>
                      <p:childTnLst>
                        <p:par>
                          <p:cTn id="733" fill="hold">
                            <p:stCondLst>
                              <p:cond delay="0"/>
                            </p:stCondLst>
                            <p:childTnLst>
                              <p:par>
                                <p:cTn id="734" presetID="22" presetClass="exit" presetSubtype="2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6" fill="hold">
                      <p:stCondLst>
                        <p:cond delay="indefinite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22" presetClass="exit" presetSubtype="2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xit" presetSubtype="2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7" grpId="2"/>
      <p:bldP spid="17" grpId="3"/>
      <p:bldP spid="17" grpId="4"/>
      <p:bldP spid="17" grpId="5"/>
      <p:bldP spid="18" grpId="0"/>
      <p:bldP spid="18" grpId="1"/>
      <p:bldP spid="18" grpId="2"/>
      <p:bldP spid="18" grpId="3"/>
      <p:bldP spid="18" grpId="4"/>
      <p:bldP spid="18" grpId="5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29" grpId="2"/>
      <p:bldP spid="29" grpId="3"/>
      <p:bldP spid="29" grpId="4"/>
      <p:bldP spid="29" grpId="5"/>
      <p:bldP spid="30" grpId="0"/>
      <p:bldP spid="31" grpId="0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5" grpId="2"/>
      <p:bldP spid="35" grpId="3"/>
      <p:bldP spid="35" grpId="4"/>
      <p:bldP spid="35" grpId="5"/>
      <p:bldP spid="35" grpId="6"/>
      <p:bldP spid="36" grpId="0"/>
      <p:bldP spid="36" grpId="1"/>
      <p:bldP spid="36" grpId="2"/>
      <p:bldP spid="36" grpId="3"/>
      <p:bldP spid="36" grpId="4"/>
      <p:bldP spid="36" grpId="5"/>
      <p:bldP spid="38" grpId="0"/>
      <p:bldP spid="38" grpId="1"/>
      <p:bldP spid="38" grpId="2"/>
      <p:bldP spid="38" grpId="3"/>
      <p:bldP spid="38" grpId="4"/>
      <p:bldP spid="38" grpId="5"/>
      <p:bldP spid="2" grpId="0" build="allAtOnce" bldLvl="0"/>
      <p:bldP spid="3" grpId="0" build="allAtOnce" bldLvl="0"/>
      <p:bldP spid="7" grpId="0" bldLvl="0" animBg="1"/>
      <p:bldP spid="7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8" grpId="0" bldLvl="0" animBg="1"/>
      <p:bldP spid="8" grpId="1" bldLvl="0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9" grpId="0" bldLvl="0" animBg="1"/>
      <p:bldP spid="9" grpId="1" bldLvl="0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9" grpId="11" animBg="1"/>
      <p:bldP spid="10" grpId="0" bldLvl="0" animBg="1"/>
      <p:bldP spid="10" grpId="1" bldLvl="0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0" grpId="8" animBg="1"/>
      <p:bldP spid="10" grpId="9" animBg="1"/>
      <p:bldP spid="10" grpId="10" animBg="1"/>
      <p:bldP spid="10" grpId="11" animBg="1"/>
      <p:bldP spid="11" grpId="0" bldLvl="0" animBg="1"/>
      <p:bldP spid="11" grpId="1" bldLvl="0" animBg="1"/>
      <p:bldP spid="15" grpId="0" bldLvl="0" animBg="1"/>
      <p:bldP spid="15" grpId="1" bldLvl="0" animBg="1"/>
      <p:bldP spid="15" grpId="2" bldLvl="0" animBg="1"/>
      <p:bldP spid="15" grpId="3" bldLvl="0" animBg="1"/>
      <p:bldP spid="15" grpId="4" bldLvl="0" animBg="1"/>
      <p:bldP spid="15" grpId="5" bldLvl="0" animBg="1"/>
      <p:bldP spid="15" grpId="6" bldLvl="0" animBg="1"/>
      <p:bldP spid="15" grpId="7" bldLvl="0" animBg="1"/>
      <p:bldP spid="15" grpId="8" bldLvl="0" animBg="1"/>
      <p:bldP spid="15" grpId="9" animBg="1"/>
      <p:bldP spid="15" grpId="10" animBg="1"/>
      <p:bldP spid="15" grpId="11" animBg="1"/>
      <p:bldP spid="15" grpId="12" animBg="1"/>
      <p:bldP spid="15" grpId="13" animBg="1"/>
      <p:bldP spid="15" grpId="14" animBg="1"/>
      <p:bldP spid="15" grpId="15" animBg="1"/>
      <p:bldP spid="32" grpId="0" bldLvl="0" animBg="1"/>
      <p:bldP spid="32" grpId="1" bldLvl="0" animBg="1"/>
      <p:bldP spid="32" grpId="2" bldLvl="0" animBg="1"/>
      <p:bldP spid="32" grpId="3" bldLvl="0" animBg="1"/>
      <p:bldP spid="32" grpId="4" bldLvl="0" animBg="1"/>
      <p:bldP spid="32" grpId="5" bldLvl="0" animBg="1"/>
      <p:bldP spid="32" grpId="6" bldLvl="0" animBg="1"/>
      <p:bldP spid="32" grpId="7" bldLvl="0" animBg="1"/>
      <p:bldP spid="32" grpId="8" bldLvl="0" animBg="1"/>
      <p:bldP spid="32" grpId="9" bldLvl="0" animBg="1"/>
      <p:bldP spid="32" grpId="10" bldLvl="0" animBg="1"/>
      <p:bldP spid="32" grpId="11" bldLvl="0" animBg="1"/>
      <p:bldP spid="37" grpId="0" bldLvl="0" animBg="1"/>
      <p:bldP spid="37" grpId="1" bldLvl="0" animBg="1"/>
      <p:bldP spid="12" grpId="0" bldLvl="0" animBg="1"/>
      <p:bldP spid="12" grpId="1" bldLvl="0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2" grpId="8" animBg="1"/>
      <p:bldP spid="12" grpId="9" animBg="1"/>
      <p:bldP spid="12" grpId="10" animBg="1"/>
      <p:bldP spid="12" grpId="11" animBg="1"/>
      <p:bldP spid="12" grpId="12" animBg="1"/>
      <p:bldP spid="12" grpId="13" animBg="1"/>
      <p:bldP spid="39" grpId="0" bldLvl="0" animBg="1"/>
      <p:bldP spid="39" grpId="1" bldLvl="0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39" grpId="10" animBg="1"/>
      <p:bldP spid="39" grpId="11" animBg="1"/>
      <p:bldP spid="41" grpId="0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pt-BR" sz="2200" dirty="0"/>
              <a:t>Crie um algoritmo que dados dois vetores, seja gerado um terceiro vetor onde cada um de seus elementos é a soma dos respectivos elementos dos dois primeiros vetores.</a:t>
            </a:r>
          </a:p>
          <a:p>
            <a:pPr marL="0" indent="0">
              <a:buNone/>
              <a:defRPr/>
            </a:pPr>
            <a:r>
              <a:rPr lang="pt-BR" sz="2200" dirty="0"/>
              <a:t>   Exemplo: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379" name="Espaço Reservado para Rodapé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mtClean="0"/>
              <a:t>Estrutura de Dados – Vetores e Matrizes</a:t>
            </a:r>
            <a:endParaRPr lang="es-ES" smtClean="0"/>
          </a:p>
        </p:txBody>
      </p:sp>
      <p:sp>
        <p:nvSpPr>
          <p:cNvPr id="1538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A4F8BD-EEF7-4F89-9894-EE7B2258E854}" type="slidenum">
              <a:rPr lang="es-ES">
                <a:solidFill>
                  <a:schemeClr val="bg1"/>
                </a:solidFill>
              </a:rPr>
              <a:t>9</a:t>
            </a:fld>
            <a:endParaRPr lang="es-ES">
              <a:solidFill>
                <a:schemeClr val="bg1"/>
              </a:solidFill>
            </a:endParaRPr>
          </a:p>
        </p:txBody>
      </p: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01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03950" y="2190750"/>
            <a:ext cx="5833110" cy="3889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#include &lt;</a:t>
            </a:r>
            <a:r>
              <a:rPr lang="pt-BR" dirty="0" err="1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stdio.h</a:t>
            </a:r>
            <a:r>
              <a:rPr lang="pt-BR" dirty="0">
                <a:solidFill>
                  <a:srgbClr val="804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dirty="0" err="1" smtClean="0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A [%d]: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"Digite B [%d]: 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scanf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>
                <a:solidFill>
                  <a:srgbClr val="808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"%d"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&amp;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pt-BR" dirty="0" err="1">
                <a:solidFill>
                  <a:srgbClr val="8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c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a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b 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pt-BR" b="1" dirty="0" smtClean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lang="pt-BR" b="1" dirty="0" err="1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return</a:t>
            </a:r>
            <a:r>
              <a:rPr lang="pt-BR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solidFill>
                  <a:srgbClr val="000080"/>
                </a:solidFill>
                <a:latin typeface="Courier New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graphicFrame>
        <p:nvGraphicFramePr>
          <p:cNvPr id="16" name="Espaço Reservado para Conteúdo 6"/>
          <p:cNvGraphicFramePr/>
          <p:nvPr/>
        </p:nvGraphicFramePr>
        <p:xfrm>
          <a:off x="1546430" y="3607436"/>
          <a:ext cx="573087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08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</a:t>
                      </a:r>
                      <a:endParaRPr lang="pt-BR" sz="1800" b="1" dirty="0"/>
                    </a:p>
                  </a:txBody>
                  <a:tcPr marL="91634" marR="91634"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5</a:t>
                      </a:r>
                      <a:endParaRPr lang="pt-BR" sz="1800" dirty="0"/>
                    </a:p>
                  </a:txBody>
                  <a:tcPr marL="91634" marR="91634" marT="45733" marB="457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634" marR="91634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-1</a:t>
                      </a:r>
                      <a:endParaRPr lang="pt-BR" sz="1800" dirty="0"/>
                    </a:p>
                  </a:txBody>
                  <a:tcPr marL="91634" marR="91634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634" marR="91634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634" marR="91634" marT="45733" marB="45733"/>
                </a:tc>
              </a:tr>
            </a:tbl>
          </a:graphicData>
        </a:graphic>
      </p:graphicFrame>
      <p:graphicFrame>
        <p:nvGraphicFramePr>
          <p:cNvPr id="17" name="Espaço Reservado para Conteúdo 6"/>
          <p:cNvGraphicFramePr/>
          <p:nvPr/>
        </p:nvGraphicFramePr>
        <p:xfrm>
          <a:off x="2775154" y="3607436"/>
          <a:ext cx="5715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B</a:t>
                      </a:r>
                      <a:endParaRPr lang="pt-BR" sz="1800" b="1" dirty="0"/>
                    </a:p>
                  </a:txBody>
                  <a:tcPr marL="91381" marR="91381"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3</a:t>
                      </a:r>
                      <a:endParaRPr lang="pt-BR" sz="1800" dirty="0"/>
                    </a:p>
                  </a:txBody>
                  <a:tcPr marL="91381" marR="91381" marT="45733" marB="457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2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</a:tbl>
          </a:graphicData>
        </a:graphic>
      </p:graphicFrame>
      <p:graphicFrame>
        <p:nvGraphicFramePr>
          <p:cNvPr id="18" name="Espaço Reservado para Conteúdo 6"/>
          <p:cNvGraphicFramePr/>
          <p:nvPr/>
        </p:nvGraphicFramePr>
        <p:xfrm>
          <a:off x="3927679" y="3607436"/>
          <a:ext cx="5715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C</a:t>
                      </a:r>
                      <a:endParaRPr lang="pt-BR" sz="1800" b="1" dirty="0"/>
                    </a:p>
                  </a:txBody>
                  <a:tcPr marL="91381" marR="91381" marT="45733" marB="457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8</a:t>
                      </a:r>
                      <a:endParaRPr lang="pt-BR" sz="1800" dirty="0"/>
                    </a:p>
                  </a:txBody>
                  <a:tcPr marL="91381" marR="91381" marT="45733" marB="4573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-1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4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5</a:t>
                      </a:r>
                      <a:endParaRPr lang="pt-BR" sz="1800" dirty="0"/>
                    </a:p>
                  </a:txBody>
                  <a:tcPr marL="91381" marR="91381" marT="45733" marB="45733"/>
                </a:tc>
              </a:tr>
            </a:tbl>
          </a:graphicData>
        </a:graphic>
      </p:graphicFrame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2262392" y="4658361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400" b="1"/>
              <a:t>+</a:t>
            </a:r>
            <a:endParaRPr lang="pt-BR" b="1"/>
          </a:p>
        </p:txBody>
      </p:sp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3486355" y="4658361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2400" b="1"/>
              <a:t>=</a:t>
            </a:r>
            <a:endParaRPr lang="pt-B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2185</Words>
  <Application>Microsoft Office PowerPoint</Application>
  <PresentationFormat>Widescreen</PresentationFormat>
  <Paragraphs>528</Paragraphs>
  <Slides>19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Times New Roman</vt:lpstr>
      <vt:lpstr>Retrospectiva</vt:lpstr>
      <vt:lpstr>Algoritmos e Programação I Vetores e Matrizes</vt:lpstr>
      <vt:lpstr>Sumário</vt:lpstr>
      <vt:lpstr>Conceito</vt:lpstr>
      <vt:lpstr>Vetor</vt:lpstr>
      <vt:lpstr>Vetor - Exemplo</vt:lpstr>
      <vt:lpstr>Vetor - Executando o exemplo</vt:lpstr>
      <vt:lpstr>Vetor - Exemplo</vt:lpstr>
      <vt:lpstr>Vetor - Exemplo</vt:lpstr>
      <vt:lpstr>Exercício 01</vt:lpstr>
      <vt:lpstr>Exercício 02</vt:lpstr>
      <vt:lpstr>Exercício 03</vt:lpstr>
      <vt:lpstr>Exercício 04</vt:lpstr>
      <vt:lpstr>Exercício 05</vt:lpstr>
      <vt:lpstr>Matriz</vt:lpstr>
      <vt:lpstr>Matriz - Exemplo</vt:lpstr>
      <vt:lpstr>Exercício 06</vt:lpstr>
      <vt:lpstr>Exercício 07</vt:lpstr>
      <vt:lpstr>Exercício 08</vt:lpstr>
      <vt:lpstr>Exercício 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Petr Barborik</dc:creator>
  <cp:lastModifiedBy>Adalgisa</cp:lastModifiedBy>
  <cp:revision>1021</cp:revision>
  <dcterms:created xsi:type="dcterms:W3CDTF">2017-02-24T16:57:35Z</dcterms:created>
  <dcterms:modified xsi:type="dcterms:W3CDTF">2017-02-28T18:10:36Z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