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æµè²æ ·å¼ 2 - å¼ºè°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2" autoAdjust="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>
        <p:guide orient="horz" pos="2144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01C4-6310-468F-9F5F-030250209507}" type="datetimeFigureOut">
              <a:rPr lang="pt-BR"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AF5F-992D-41EB-BA64-C9F07D9EC10F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3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5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pt-BR" smtClean="0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943FA4-78A2-4A89-ADFC-4EDDB68983B1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32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Funções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Funções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Funções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Estrutura de Dados – Funções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Funções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182" y="1845733"/>
            <a:ext cx="5925857" cy="44868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19" y="1845735"/>
            <a:ext cx="5833053" cy="447317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Funções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5534" y="1846052"/>
            <a:ext cx="593950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182" y="2582333"/>
            <a:ext cx="5925858" cy="37502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19" y="1846052"/>
            <a:ext cx="5860349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3"/>
            <a:ext cx="5873996" cy="3736579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Funções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Estrutura de Dados – Funções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Funções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Estrutura de Dados – Funções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Funções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1" y="1845734"/>
            <a:ext cx="11969087" cy="4488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182" y="6459785"/>
            <a:ext cx="10563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Funções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73930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7C59C5-EB2F-45EE-94A1-AA45C684E82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Algoritmos e </a:t>
            </a:r>
            <a:r>
              <a:rPr lang="pt-BR" b="1" dirty="0"/>
              <a:t>Programação</a:t>
            </a:r>
            <a:r>
              <a:rPr lang="es-UY" b="1" dirty="0"/>
              <a:t> I</a:t>
            </a:r>
            <a:r>
              <a:rPr lang="es-UY" b="1" dirty="0" smtClean="0">
                <a:solidFill>
                  <a:schemeClr val="tx1"/>
                </a:solidFill>
              </a:rPr>
              <a:t/>
            </a:r>
            <a:br>
              <a:rPr lang="es-UY" b="1" dirty="0" smtClean="0">
                <a:solidFill>
                  <a:schemeClr val="tx1"/>
                </a:solidFill>
              </a:rPr>
            </a:br>
            <a:r>
              <a:rPr lang="pt-BR" sz="2400" b="1" dirty="0" smtClean="0"/>
              <a:t>Funções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Arlino</a:t>
            </a:r>
            <a:r>
              <a:rPr lang="pt-BR" dirty="0" smtClean="0"/>
              <a:t> Magalhães</a:t>
            </a:r>
          </a:p>
          <a:p>
            <a:r>
              <a:rPr lang="pt-BR" dirty="0" smtClean="0"/>
              <a:t>arlino@ufpi.edu.br</a:t>
            </a:r>
            <a:endParaRPr lang="pt-BR" dirty="0"/>
          </a:p>
        </p:txBody>
      </p:sp>
      <p:sp>
        <p:nvSpPr>
          <p:cNvPr id="6" name="Titre 1"/>
          <p:cNvSpPr txBox="1"/>
          <p:nvPr/>
        </p:nvSpPr>
        <p:spPr bwMode="auto">
          <a:xfrm>
            <a:off x="2686818" y="1120023"/>
            <a:ext cx="66929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Universidade Federal do Piauí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Centro de Ensino Aberto e a Distância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Curso </a:t>
            </a:r>
            <a:r>
              <a:rPr lang="pt-BR" sz="2800" b="1" dirty="0">
                <a:solidFill>
                  <a:srgbClr val="C00000"/>
                </a:solidFill>
                <a:latin typeface="Cambria Math" pitchFamily="18" charset="0"/>
              </a:rPr>
              <a:t>de Sistemas de </a:t>
            </a: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Informação</a:t>
            </a:r>
            <a:endParaRPr lang="pt-BR" sz="2800" b="1" dirty="0">
              <a:solidFill>
                <a:srgbClr val="C00000"/>
              </a:solidFill>
              <a:latin typeface="Cambria Math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168" y="595867"/>
            <a:ext cx="1825463" cy="27056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de Parâmetros</a:t>
            </a:r>
            <a:br>
              <a:rPr lang="pt-BR" dirty="0" smtClean="0"/>
            </a:br>
            <a:r>
              <a:rPr lang="pt-BR" sz="2800" dirty="0" smtClean="0"/>
              <a:t>Passagem </a:t>
            </a:r>
            <a:r>
              <a:rPr lang="pt-BR" sz="2800" dirty="0"/>
              <a:t>por Valor</a:t>
            </a:r>
          </a:p>
        </p:txBody>
      </p:sp>
      <p:sp>
        <p:nvSpPr>
          <p:cNvPr id="1741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1741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297F563-EBF6-46EE-9528-C2BED08D4A75}" type="slidenum">
              <a:rPr lang="es-ES">
                <a:solidFill>
                  <a:schemeClr val="bg1"/>
                </a:solidFill>
              </a:rPr>
              <a:t>10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753167" y="1793593"/>
            <a:ext cx="6246531" cy="45377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troca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aux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aux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aux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c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d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"Antes: C=%d, D=%d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troca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"Depois: C=%d, D=%d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17414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1" y="2823810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CaixaDeTexto 7"/>
          <p:cNvSpPr txBox="1">
            <a:spLocks noChangeArrowheads="1"/>
          </p:cNvSpPr>
          <p:nvPr/>
        </p:nvSpPr>
        <p:spPr bwMode="auto">
          <a:xfrm>
            <a:off x="1248710" y="2971728"/>
            <a:ext cx="250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Ante:  C=2,  D=3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Depois:  C=2,  D=3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de Parâmetros</a:t>
            </a:r>
            <a:br>
              <a:rPr lang="pt-BR" dirty="0" smtClean="0"/>
            </a:br>
            <a:r>
              <a:rPr lang="pt-BR" sz="2800" dirty="0" smtClean="0"/>
              <a:t>Passagem </a:t>
            </a:r>
            <a:r>
              <a:rPr lang="pt-BR" sz="2800" dirty="0"/>
              <a:t>por Referência</a:t>
            </a:r>
            <a:endParaRPr lang="pt-BR" dirty="0" smtClean="0"/>
          </a:p>
        </p:txBody>
      </p:sp>
      <p:sp>
        <p:nvSpPr>
          <p:cNvPr id="18435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18436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4B0A03-9A9C-461C-899B-7453CB8ACF4C}" type="slidenum">
              <a:rPr lang="es-ES">
                <a:solidFill>
                  <a:schemeClr val="bg1"/>
                </a:solidFill>
              </a:rPr>
              <a:t>11</a:t>
            </a:fld>
            <a:endParaRPr lang="es-ES">
              <a:solidFill>
                <a:schemeClr val="bg1"/>
              </a:solidFill>
            </a:endParaRPr>
          </a:p>
        </p:txBody>
      </p:sp>
      <p:pic>
        <p:nvPicPr>
          <p:cNvPr id="8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1" y="2823810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7"/>
          <p:cNvSpPr txBox="1">
            <a:spLocks noChangeArrowheads="1"/>
          </p:cNvSpPr>
          <p:nvPr/>
        </p:nvSpPr>
        <p:spPr bwMode="auto">
          <a:xfrm>
            <a:off x="1274147" y="2984465"/>
            <a:ext cx="250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Ante:  C=2,  D=3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Depois:  C=3,  D=2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753167" y="1793593"/>
            <a:ext cx="6246531" cy="45377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troca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aux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aux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aux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c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d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"Antes: C=%d, D=%d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troca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(&amp;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"Depois: C=%d, D=%d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Escopo de Variáveis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escopo é o conjunto de regras que determinam o uso e a validade de variáveis nas diversas partes do programa.</a:t>
            </a:r>
          </a:p>
          <a:p>
            <a:r>
              <a:rPr lang="pt-BR" smtClean="0"/>
              <a:t>Principais tipos de escopos:</a:t>
            </a:r>
          </a:p>
          <a:p>
            <a:pPr lvl="1"/>
            <a:r>
              <a:rPr lang="pt-BR" smtClean="0"/>
              <a:t>Variáveis locais</a:t>
            </a:r>
          </a:p>
          <a:p>
            <a:pPr lvl="2"/>
            <a:r>
              <a:rPr lang="pt-BR" smtClean="0"/>
              <a:t>São declaradas em um bloco (como uma função, por exemplo) e só tem validade dentro desse bloco.</a:t>
            </a:r>
          </a:p>
          <a:p>
            <a:pPr lvl="1"/>
            <a:r>
              <a:rPr lang="pt-BR" smtClean="0"/>
              <a:t>Parâmetros formais</a:t>
            </a:r>
          </a:p>
          <a:p>
            <a:pPr lvl="2"/>
            <a:r>
              <a:rPr lang="pt-BR" smtClean="0"/>
              <a:t>São declarados como sendo as entradas (parâmetros) de uma função e só tem validade dentro dessa função. </a:t>
            </a:r>
          </a:p>
          <a:p>
            <a:pPr lvl="1"/>
            <a:r>
              <a:rPr lang="pt-BR" smtClean="0"/>
              <a:t>Variáveis globais</a:t>
            </a:r>
          </a:p>
          <a:p>
            <a:pPr lvl="2"/>
            <a:r>
              <a:rPr lang="pt-BR" smtClean="0"/>
              <a:t>São declaradas fora de todas as funções do programa e tem validade em todas as funções. </a:t>
            </a:r>
          </a:p>
        </p:txBody>
      </p:sp>
      <p:sp>
        <p:nvSpPr>
          <p:cNvPr id="19460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19461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5D86D3-BB24-457F-9F90-46A61D0861DF}" type="slidenum">
              <a:rPr lang="es-ES">
                <a:solidFill>
                  <a:schemeClr val="bg1"/>
                </a:solidFill>
              </a:rPr>
              <a:t>12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Escopo de Variáveis e Funções</a:t>
            </a:r>
            <a:br>
              <a:rPr lang="pt-BR" smtClean="0"/>
            </a:br>
            <a:r>
              <a:rPr lang="pt-BR" sz="2800"/>
              <a:t>Exemplo</a:t>
            </a:r>
            <a:endParaRPr lang="pt-BR" smtClean="0"/>
          </a:p>
        </p:txBody>
      </p:sp>
      <p:sp>
        <p:nvSpPr>
          <p:cNvPr id="20483" name="Espaço Reservado para Rodapé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36DC9A-ABDE-46E3-8BFF-E964D5595EA3}" type="slidenum">
              <a:rPr lang="es-ES">
                <a:solidFill>
                  <a:schemeClr val="bg1"/>
                </a:solidFill>
              </a:rPr>
              <a:t>13</a:t>
            </a:fld>
            <a:endParaRPr lang="es-ES">
              <a:solidFill>
                <a:schemeClr val="bg1"/>
              </a:solidFill>
            </a:endParaRP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624" y="1813298"/>
            <a:ext cx="5674753" cy="444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Retângulo 4"/>
          <p:cNvSpPr>
            <a:spLocks noChangeArrowheads="1"/>
          </p:cNvSpPr>
          <p:nvPr/>
        </p:nvSpPr>
        <p:spPr bwMode="auto">
          <a:xfrm>
            <a:off x="6943726" y="5516563"/>
            <a:ext cx="3724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200"/>
              <a:t>Fonte: Backes, André. Linguagem C: completa e descomplicada. Rio de Janeiro: Elsevier,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01</a:t>
            </a:r>
            <a:br>
              <a:rPr lang="pt-BR" smtClean="0"/>
            </a:br>
            <a:r>
              <a:rPr lang="pt-BR" sz="2800"/>
              <a:t>Determinar o escopo das variáveis abaixo:</a:t>
            </a:r>
            <a:endParaRPr lang="pt-BR" smtClean="0"/>
          </a:p>
        </p:txBody>
      </p:sp>
      <p:sp>
        <p:nvSpPr>
          <p:cNvPr id="2150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21508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41608" y="6194837"/>
            <a:ext cx="1312025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F0800B-72EB-46DF-9532-A7DAE79FE627}" type="slidenum">
              <a:rPr lang="es-ES">
                <a:solidFill>
                  <a:schemeClr val="bg1"/>
                </a:solidFill>
              </a:rPr>
              <a:t>14</a:t>
            </a:fld>
            <a:endParaRPr lang="es-ES">
              <a:solidFill>
                <a:schemeClr val="bg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97230" y="3013497"/>
            <a:ext cx="338554" cy="2820421"/>
            <a:chOff x="207267" y="3013497"/>
            <a:chExt cx="338554" cy="2820421"/>
          </a:xfrm>
        </p:grpSpPr>
        <p:grpSp>
          <p:nvGrpSpPr>
            <p:cNvPr id="7" name="Grupo 6"/>
            <p:cNvGrpSpPr/>
            <p:nvPr/>
          </p:nvGrpSpPr>
          <p:grpSpPr bwMode="auto">
            <a:xfrm>
              <a:off x="259160" y="3426538"/>
              <a:ext cx="229913" cy="2407380"/>
              <a:chOff x="500034" y="1214422"/>
              <a:chExt cx="214680" cy="5072892"/>
            </a:xfrm>
          </p:grpSpPr>
          <p:cxnSp>
            <p:nvCxnSpPr>
              <p:cNvPr id="8" name="Conector reto 7"/>
              <p:cNvCxnSpPr/>
              <p:nvPr/>
            </p:nvCxnSpPr>
            <p:spPr>
              <a:xfrm rot="10800000" flipV="1">
                <a:off x="500034" y="1214422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/>
              <p:nvPr/>
            </p:nvCxnSpPr>
            <p:spPr>
              <a:xfrm rot="10800000" flipV="1">
                <a:off x="500034" y="6287314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 rot="5400000">
                <a:off x="-1926687" y="3750868"/>
                <a:ext cx="50728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/>
            <p:cNvSpPr txBox="1">
              <a:spLocks noChangeArrowheads="1"/>
            </p:cNvSpPr>
            <p:nvPr/>
          </p:nvSpPr>
          <p:spPr bwMode="auto">
            <a:xfrm>
              <a:off x="207267" y="3013497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2400" dirty="0"/>
                <a:t>c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93086" y="3025651"/>
            <a:ext cx="356188" cy="2808267"/>
            <a:chOff x="903123" y="3025651"/>
            <a:chExt cx="356188" cy="2808267"/>
          </a:xfrm>
        </p:grpSpPr>
        <p:sp>
          <p:nvSpPr>
            <p:cNvPr id="16" name="CaixaDeTexto 15"/>
            <p:cNvSpPr txBox="1">
              <a:spLocks noChangeArrowheads="1"/>
            </p:cNvSpPr>
            <p:nvPr/>
          </p:nvSpPr>
          <p:spPr bwMode="auto">
            <a:xfrm>
              <a:off x="903123" y="3025651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2400" dirty="0"/>
                <a:t>a</a:t>
              </a:r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981675" y="3426538"/>
              <a:ext cx="202752" cy="2407380"/>
              <a:chOff x="1079270" y="3426538"/>
              <a:chExt cx="202752" cy="2407380"/>
            </a:xfrm>
          </p:grpSpPr>
          <p:grpSp>
            <p:nvGrpSpPr>
              <p:cNvPr id="12" name="Grupo 11"/>
              <p:cNvGrpSpPr/>
              <p:nvPr/>
            </p:nvGrpSpPr>
            <p:grpSpPr bwMode="auto">
              <a:xfrm>
                <a:off x="1093551" y="3426538"/>
                <a:ext cx="188471" cy="342714"/>
                <a:chOff x="500034" y="1214422"/>
                <a:chExt cx="214680" cy="5072892"/>
              </a:xfrm>
            </p:grpSpPr>
            <p:cxnSp>
              <p:nvCxnSpPr>
                <p:cNvPr id="13" name="Conector reto 12"/>
                <p:cNvCxnSpPr/>
                <p:nvPr/>
              </p:nvCxnSpPr>
              <p:spPr>
                <a:xfrm rot="10800000" flipV="1">
                  <a:off x="500034" y="1214422"/>
                  <a:ext cx="2146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/>
                <p:cNvCxnSpPr/>
                <p:nvPr/>
              </p:nvCxnSpPr>
              <p:spPr>
                <a:xfrm rot="10800000" flipV="1">
                  <a:off x="500034" y="6287314"/>
                  <a:ext cx="2146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 rot="5400000">
                  <a:off x="-1926687" y="3750868"/>
                  <a:ext cx="50728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upo 16"/>
              <p:cNvGrpSpPr/>
              <p:nvPr/>
            </p:nvGrpSpPr>
            <p:grpSpPr bwMode="auto">
              <a:xfrm>
                <a:off x="1079270" y="5151238"/>
                <a:ext cx="202752" cy="682680"/>
                <a:chOff x="500034" y="1214422"/>
                <a:chExt cx="214680" cy="5072892"/>
              </a:xfrm>
            </p:grpSpPr>
            <p:cxnSp>
              <p:nvCxnSpPr>
                <p:cNvPr id="18" name="Conector reto 17"/>
                <p:cNvCxnSpPr/>
                <p:nvPr/>
              </p:nvCxnSpPr>
              <p:spPr>
                <a:xfrm rot="10800000" flipV="1">
                  <a:off x="500034" y="1214422"/>
                  <a:ext cx="2146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to 18"/>
                <p:cNvCxnSpPr/>
                <p:nvPr/>
              </p:nvCxnSpPr>
              <p:spPr>
                <a:xfrm rot="10800000" flipV="1">
                  <a:off x="500034" y="6287314"/>
                  <a:ext cx="2146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 rot="5400000">
                  <a:off x="-1926687" y="3750870"/>
                  <a:ext cx="50728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8" name="Grupo 57"/>
          <p:cNvGrpSpPr/>
          <p:nvPr/>
        </p:nvGrpSpPr>
        <p:grpSpPr>
          <a:xfrm>
            <a:off x="2019768" y="3016767"/>
            <a:ext cx="356188" cy="1587377"/>
            <a:chOff x="1629805" y="2173869"/>
            <a:chExt cx="356188" cy="1587377"/>
          </a:xfrm>
        </p:grpSpPr>
        <p:grpSp>
          <p:nvGrpSpPr>
            <p:cNvPr id="21" name="Grupo 20"/>
            <p:cNvGrpSpPr/>
            <p:nvPr/>
          </p:nvGrpSpPr>
          <p:grpSpPr bwMode="auto">
            <a:xfrm>
              <a:off x="1711953" y="3426538"/>
              <a:ext cx="211710" cy="334708"/>
              <a:chOff x="500034" y="1214421"/>
              <a:chExt cx="214680" cy="5072893"/>
            </a:xfrm>
          </p:grpSpPr>
          <p:cxnSp>
            <p:nvCxnSpPr>
              <p:cNvPr id="22" name="Conector reto 21"/>
              <p:cNvCxnSpPr/>
              <p:nvPr/>
            </p:nvCxnSpPr>
            <p:spPr>
              <a:xfrm rot="10800000" flipV="1">
                <a:off x="500034" y="1214422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/>
              <p:cNvCxnSpPr/>
              <p:nvPr/>
            </p:nvCxnSpPr>
            <p:spPr>
              <a:xfrm rot="10800000" flipV="1">
                <a:off x="500034" y="6287314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/>
              <p:nvPr/>
            </p:nvCxnSpPr>
            <p:spPr>
              <a:xfrm rot="5400000">
                <a:off x="-1926688" y="3750868"/>
                <a:ext cx="507289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CaixaDeTexto 24"/>
            <p:cNvSpPr txBox="1">
              <a:spLocks noChangeArrowheads="1"/>
            </p:cNvSpPr>
            <p:nvPr/>
          </p:nvSpPr>
          <p:spPr bwMode="auto">
            <a:xfrm>
              <a:off x="1629805" y="2173869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2400" dirty="0"/>
                <a:t>b</a:t>
              </a:r>
            </a:p>
          </p:txBody>
        </p:sp>
      </p:grpSp>
      <p:grpSp>
        <p:nvGrpSpPr>
          <p:cNvPr id="21504" name="Grupo 21503"/>
          <p:cNvGrpSpPr/>
          <p:nvPr/>
        </p:nvGrpSpPr>
        <p:grpSpPr>
          <a:xfrm>
            <a:off x="9286348" y="3981531"/>
            <a:ext cx="748923" cy="732355"/>
            <a:chOff x="9649417" y="3981531"/>
            <a:chExt cx="748923" cy="732355"/>
          </a:xfrm>
        </p:grpSpPr>
        <p:grpSp>
          <p:nvGrpSpPr>
            <p:cNvPr id="26" name="Grupo 25"/>
            <p:cNvGrpSpPr/>
            <p:nvPr/>
          </p:nvGrpSpPr>
          <p:grpSpPr bwMode="auto">
            <a:xfrm>
              <a:off x="9894017" y="4379176"/>
              <a:ext cx="259725" cy="334710"/>
              <a:chOff x="500034" y="1214422"/>
              <a:chExt cx="214680" cy="5072892"/>
            </a:xfrm>
          </p:grpSpPr>
          <p:cxnSp>
            <p:nvCxnSpPr>
              <p:cNvPr id="27" name="Conector reto 26"/>
              <p:cNvCxnSpPr/>
              <p:nvPr/>
            </p:nvCxnSpPr>
            <p:spPr>
              <a:xfrm rot="10800000" flipV="1">
                <a:off x="500034" y="1214422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>
              <a:xfrm rot="10800000" flipV="1">
                <a:off x="500034" y="6287314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 rot="5400000">
                <a:off x="-1926687" y="3750868"/>
                <a:ext cx="50728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CaixaDeTexto 29"/>
            <p:cNvSpPr txBox="1">
              <a:spLocks noChangeArrowheads="1"/>
            </p:cNvSpPr>
            <p:nvPr/>
          </p:nvSpPr>
          <p:spPr bwMode="auto">
            <a:xfrm>
              <a:off x="9649417" y="3981531"/>
              <a:ext cx="7489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2400" dirty="0"/>
                <a:t>a’, x</a:t>
              </a: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9389902" y="3029561"/>
            <a:ext cx="679994" cy="733981"/>
            <a:chOff x="9752971" y="3029561"/>
            <a:chExt cx="679994" cy="733981"/>
          </a:xfrm>
        </p:grpSpPr>
        <p:grpSp>
          <p:nvGrpSpPr>
            <p:cNvPr id="31" name="Grupo 30"/>
            <p:cNvGrpSpPr/>
            <p:nvPr/>
          </p:nvGrpSpPr>
          <p:grpSpPr bwMode="auto">
            <a:xfrm>
              <a:off x="9894017" y="3426537"/>
              <a:ext cx="259725" cy="337005"/>
              <a:chOff x="500034" y="1214422"/>
              <a:chExt cx="214680" cy="5072892"/>
            </a:xfrm>
          </p:grpSpPr>
          <p:cxnSp>
            <p:nvCxnSpPr>
              <p:cNvPr id="32" name="Conector reto 31"/>
              <p:cNvCxnSpPr/>
              <p:nvPr/>
            </p:nvCxnSpPr>
            <p:spPr>
              <a:xfrm rot="10800000" flipV="1">
                <a:off x="500034" y="1214422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>
              <a:xfrm rot="10800000" flipV="1">
                <a:off x="500034" y="6287314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 rot="5400000">
                <a:off x="-1926687" y="3750868"/>
                <a:ext cx="50728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CaixaDeTexto 34"/>
            <p:cNvSpPr txBox="1">
              <a:spLocks noChangeArrowheads="1"/>
            </p:cNvSpPr>
            <p:nvPr/>
          </p:nvSpPr>
          <p:spPr bwMode="auto">
            <a:xfrm>
              <a:off x="9752971" y="3029561"/>
              <a:ext cx="6799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2400" dirty="0"/>
                <a:t>x, h</a:t>
              </a:r>
            </a:p>
          </p:txBody>
        </p:sp>
      </p:grpSp>
      <p:grpSp>
        <p:nvGrpSpPr>
          <p:cNvPr id="21505" name="Grupo 21504"/>
          <p:cNvGrpSpPr/>
          <p:nvPr/>
        </p:nvGrpSpPr>
        <p:grpSpPr>
          <a:xfrm>
            <a:off x="10573985" y="4693199"/>
            <a:ext cx="829907" cy="1140719"/>
            <a:chOff x="10937054" y="4693199"/>
            <a:chExt cx="829907" cy="1140719"/>
          </a:xfrm>
        </p:grpSpPr>
        <p:grpSp>
          <p:nvGrpSpPr>
            <p:cNvPr id="36" name="Grupo 35"/>
            <p:cNvGrpSpPr/>
            <p:nvPr/>
          </p:nvGrpSpPr>
          <p:grpSpPr bwMode="auto">
            <a:xfrm>
              <a:off x="11173409" y="5151238"/>
              <a:ext cx="243145" cy="682680"/>
              <a:chOff x="500034" y="1214422"/>
              <a:chExt cx="214680" cy="5072892"/>
            </a:xfrm>
          </p:grpSpPr>
          <p:cxnSp>
            <p:nvCxnSpPr>
              <p:cNvPr id="37" name="Conector reto 36"/>
              <p:cNvCxnSpPr/>
              <p:nvPr/>
            </p:nvCxnSpPr>
            <p:spPr>
              <a:xfrm rot="10800000" flipV="1">
                <a:off x="500034" y="1214422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rot="10800000" flipV="1">
                <a:off x="500034" y="6287314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rot="5400000">
                <a:off x="-1926687" y="3750868"/>
                <a:ext cx="50728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CaixaDeTexto 39"/>
            <p:cNvSpPr txBox="1">
              <a:spLocks noChangeArrowheads="1"/>
            </p:cNvSpPr>
            <p:nvPr/>
          </p:nvSpPr>
          <p:spPr bwMode="auto">
            <a:xfrm>
              <a:off x="10937054" y="4693199"/>
              <a:ext cx="8299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2400" dirty="0"/>
                <a:t>g, b’’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0573985" y="3029561"/>
            <a:ext cx="726096" cy="731685"/>
            <a:chOff x="10937054" y="3029561"/>
            <a:chExt cx="726096" cy="731685"/>
          </a:xfrm>
        </p:grpSpPr>
        <p:grpSp>
          <p:nvGrpSpPr>
            <p:cNvPr id="41" name="Grupo 40"/>
            <p:cNvGrpSpPr/>
            <p:nvPr/>
          </p:nvGrpSpPr>
          <p:grpSpPr bwMode="auto">
            <a:xfrm>
              <a:off x="11204924" y="3426536"/>
              <a:ext cx="211630" cy="334710"/>
              <a:chOff x="500034" y="1214422"/>
              <a:chExt cx="214680" cy="5072892"/>
            </a:xfrm>
          </p:grpSpPr>
          <p:cxnSp>
            <p:nvCxnSpPr>
              <p:cNvPr id="42" name="Conector reto 41"/>
              <p:cNvCxnSpPr/>
              <p:nvPr/>
            </p:nvCxnSpPr>
            <p:spPr>
              <a:xfrm rot="10800000" flipV="1">
                <a:off x="500034" y="1214422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 rot="10800000" flipV="1">
                <a:off x="500034" y="6287314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 rot="5400000">
                <a:off x="-1926687" y="3750868"/>
                <a:ext cx="50728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CaixaDeTexto 44"/>
            <p:cNvSpPr txBox="1">
              <a:spLocks noChangeArrowheads="1"/>
            </p:cNvSpPr>
            <p:nvPr/>
          </p:nvSpPr>
          <p:spPr bwMode="auto">
            <a:xfrm>
              <a:off x="10937054" y="3029561"/>
              <a:ext cx="726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2400" dirty="0"/>
                <a:t>y, b’</a:t>
              </a:r>
            </a:p>
          </p:txBody>
        </p:sp>
      </p:grpSp>
      <p:sp>
        <p:nvSpPr>
          <p:cNvPr id="47" name="CaixaDeTexto 46"/>
          <p:cNvSpPr txBox="1"/>
          <p:nvPr/>
        </p:nvSpPr>
        <p:spPr>
          <a:xfrm>
            <a:off x="8880730" y="2146274"/>
            <a:ext cx="1428750" cy="646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dirty="0"/>
              <a:t>Variáveis de parâmetros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10382506" y="2146274"/>
            <a:ext cx="1249363" cy="646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dirty="0"/>
              <a:t>Variáveis locais</a:t>
            </a:r>
          </a:p>
        </p:txBody>
      </p:sp>
      <p:grpSp>
        <p:nvGrpSpPr>
          <p:cNvPr id="57" name="Grupo 56"/>
          <p:cNvGrpSpPr/>
          <p:nvPr/>
        </p:nvGrpSpPr>
        <p:grpSpPr>
          <a:xfrm>
            <a:off x="2377931" y="3013497"/>
            <a:ext cx="1552107" cy="2820421"/>
            <a:chOff x="1987968" y="3013497"/>
            <a:chExt cx="1552107" cy="2820421"/>
          </a:xfrm>
        </p:grpSpPr>
        <p:grpSp>
          <p:nvGrpSpPr>
            <p:cNvPr id="49" name="Grupo 48"/>
            <p:cNvGrpSpPr/>
            <p:nvPr/>
          </p:nvGrpSpPr>
          <p:grpSpPr bwMode="auto">
            <a:xfrm>
              <a:off x="2545631" y="3426538"/>
              <a:ext cx="218391" cy="2407380"/>
              <a:chOff x="500034" y="1214422"/>
              <a:chExt cx="214680" cy="5072892"/>
            </a:xfrm>
          </p:grpSpPr>
          <p:cxnSp>
            <p:nvCxnSpPr>
              <p:cNvPr id="50" name="Conector reto 49"/>
              <p:cNvCxnSpPr/>
              <p:nvPr/>
            </p:nvCxnSpPr>
            <p:spPr>
              <a:xfrm rot="10800000" flipV="1">
                <a:off x="500034" y="1214422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 rot="10800000" flipV="1">
                <a:off x="500034" y="6287314"/>
                <a:ext cx="214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>
              <a:xfrm rot="5400000">
                <a:off x="-1926687" y="3750868"/>
                <a:ext cx="50728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CaixaDeTexto 52"/>
            <p:cNvSpPr txBox="1">
              <a:spLocks noChangeArrowheads="1"/>
            </p:cNvSpPr>
            <p:nvPr/>
          </p:nvSpPr>
          <p:spPr bwMode="auto">
            <a:xfrm>
              <a:off x="1987968" y="3013497"/>
              <a:ext cx="15521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2400" dirty="0"/>
                <a:t>fn1, fn2</a:t>
              </a:r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3996786" y="2791297"/>
            <a:ext cx="4198429" cy="3352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fn1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h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y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fn2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g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1174751" y="2173009"/>
            <a:ext cx="1357312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dirty="0"/>
              <a:t>Variáveis globais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</a:t>
            </a:r>
            <a:br>
              <a:rPr lang="pt-BR" smtClean="0"/>
            </a:br>
            <a:r>
              <a:rPr lang="pt-BR" sz="2800"/>
              <a:t>Operações em um Quadrado</a:t>
            </a:r>
            <a:endParaRPr lang="pt-BR" smtClean="0"/>
          </a:p>
        </p:txBody>
      </p:sp>
      <p:sp>
        <p:nvSpPr>
          <p:cNvPr id="2253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2253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F4890A-F979-490B-AE87-5108A6B3BFC3}" type="slidenum">
              <a:rPr lang="es-ES">
                <a:solidFill>
                  <a:schemeClr val="bg1"/>
                </a:solidFill>
              </a:rPr>
              <a:t>15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744758" y="167710"/>
            <a:ext cx="7086600" cy="61521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sz="1600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sz="16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sz="1600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math.h</a:t>
            </a:r>
            <a:r>
              <a:rPr lang="pt-BR" sz="16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area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perimetro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semiPerimetro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perimetro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)/</a:t>
            </a:r>
            <a:r>
              <a:rPr lang="pt-BR" sz="16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diagonal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sz="16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sqrt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lado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pt-BR" sz="1600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Area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=f%"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area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pt-BR" sz="1600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Perimetro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=f%"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perimetro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pt-BR" sz="1600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Semi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perimetro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=f%"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semiPerimetro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"Diagonal=f%"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diagonal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lado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pSp>
        <p:nvGrpSpPr>
          <p:cNvPr id="22534" name="Grupo 7"/>
          <p:cNvGrpSpPr/>
          <p:nvPr/>
        </p:nvGrpSpPr>
        <p:grpSpPr bwMode="auto">
          <a:xfrm>
            <a:off x="859538" y="2955412"/>
            <a:ext cx="2808288" cy="1900237"/>
            <a:chOff x="8708765" y="1606043"/>
            <a:chExt cx="2808312" cy="1899096"/>
          </a:xfrm>
        </p:grpSpPr>
        <p:sp>
          <p:nvSpPr>
            <p:cNvPr id="7" name="Retângulo 6"/>
            <p:cNvSpPr/>
            <p:nvPr/>
          </p:nvSpPr>
          <p:spPr>
            <a:xfrm>
              <a:off x="8708765" y="1606043"/>
              <a:ext cx="2808312" cy="18990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22536" name="Grupo 3"/>
            <p:cNvGrpSpPr/>
            <p:nvPr/>
          </p:nvGrpSpPr>
          <p:grpSpPr bwMode="auto">
            <a:xfrm>
              <a:off x="9066137" y="1733027"/>
              <a:ext cx="1080120" cy="648072"/>
              <a:chOff x="6516216" y="1484784"/>
              <a:chExt cx="1080120" cy="648072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6516035" y="1484724"/>
                <a:ext cx="647705" cy="64889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2539" name="CaixaDeTexto 2"/>
              <p:cNvSpPr txBox="1">
                <a:spLocks noChangeArrowheads="1"/>
              </p:cNvSpPr>
              <p:nvPr/>
            </p:nvSpPr>
            <p:spPr bwMode="auto">
              <a:xfrm>
                <a:off x="7123130" y="1628800"/>
                <a:ext cx="47320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pt-BR" sz="1200"/>
                  <a:t>lado</a:t>
                </a:r>
                <a:endParaRPr lang="pt-BR"/>
              </a:p>
            </p:txBody>
          </p:sp>
        </p:grpSp>
        <p:sp>
          <p:nvSpPr>
            <p:cNvPr id="5" name="CaixaDeTexto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023770" y="2416606"/>
              <a:ext cx="2270622" cy="940257"/>
            </a:xfrm>
            <a:prstGeom prst="rect">
              <a:avLst/>
            </a:prstGeom>
            <a:blipFill rotWithShape="1">
              <a:blip r:embed="rId2"/>
              <a:stretch>
                <a:fillRect l="-1613" b="-779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pt-BR">
                  <a:noFill/>
                  <a:latin typeface="Arial" charset="0"/>
                  <a:cs typeface="Arial" charset="0"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3" y="1845733"/>
            <a:ext cx="5780630" cy="4486827"/>
          </a:xfrm>
        </p:spPr>
        <p:txBody>
          <a:bodyPr/>
          <a:lstStyle/>
          <a:p>
            <a:r>
              <a:rPr lang="pt-BR" dirty="0" smtClean="0"/>
              <a:t>Fazer uma função chamada de </a:t>
            </a:r>
            <a:r>
              <a:rPr lang="pt-BR" b="1" dirty="0" smtClean="0"/>
              <a:t>Igual</a:t>
            </a:r>
            <a:r>
              <a:rPr lang="pt-BR" dirty="0" smtClean="0"/>
              <a:t> que receba dois números como parâmetros.  A função retorna verdadeiro se os dois números forem iguais, caso contrário, retorna falso.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3557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2355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59DB4-6BDB-4754-8491-71CFC43D5FC7}" type="slidenum">
              <a:rPr lang="es-ES">
                <a:solidFill>
                  <a:schemeClr val="bg1"/>
                </a:solidFill>
              </a:rPr>
              <a:t>16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35039" y="1187877"/>
            <a:ext cx="6015932" cy="51305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 smtClean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Igual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valor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valor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valor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valor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Igual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pt-BR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Numeros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iguais!"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pt-BR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Numeros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diferentes!"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3" y="1845733"/>
            <a:ext cx="5780630" cy="4486827"/>
          </a:xfrm>
        </p:spPr>
        <p:txBody>
          <a:bodyPr/>
          <a:lstStyle/>
          <a:p>
            <a:r>
              <a:rPr lang="pt-BR" dirty="0" smtClean="0"/>
              <a:t>Fazer uma função chamada de </a:t>
            </a:r>
            <a:r>
              <a:rPr lang="pt-BR" b="1" dirty="0" smtClean="0"/>
              <a:t>Igual</a:t>
            </a:r>
            <a:r>
              <a:rPr lang="pt-BR" dirty="0" smtClean="0"/>
              <a:t> que receba dois números como parâmetros.  A função retorna verdadeiro se os dois números forem iguais, caso contrário, retorna falso.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581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2458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B07F2D-F0DF-44E9-80A4-B061A78C9121}" type="slidenum">
              <a:rPr lang="es-ES" smtClean="0">
                <a:solidFill>
                  <a:schemeClr val="bg1"/>
                </a:solidFill>
              </a:rPr>
              <a:t>17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02</a:t>
            </a:r>
            <a:br>
              <a:rPr lang="pt-BR" smtClean="0"/>
            </a:br>
            <a:r>
              <a:rPr lang="pt-BR" sz="2800" smtClean="0"/>
              <a:t>(Resposta Melhorada)</a:t>
            </a:r>
            <a:endParaRPr lang="pt-BR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6035040" y="1777701"/>
            <a:ext cx="6015932" cy="45377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 smtClean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Igual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Igual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pt-BR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Numeros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iguais!"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pt-BR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Numeros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diferentes!"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3" y="1845733"/>
            <a:ext cx="5525136" cy="4486827"/>
          </a:xfrm>
        </p:spPr>
        <p:txBody>
          <a:bodyPr/>
          <a:lstStyle/>
          <a:p>
            <a:pPr indent="-161925"/>
            <a:r>
              <a:rPr lang="pt-BR" dirty="0" smtClean="0"/>
              <a:t>Fazer uma função chamada </a:t>
            </a:r>
            <a:r>
              <a:rPr lang="pt-BR" b="1" dirty="0" smtClean="0"/>
              <a:t>Compara</a:t>
            </a:r>
            <a:r>
              <a:rPr lang="pt-BR" dirty="0" smtClean="0"/>
              <a:t> que recebe dois números como parâmetros. A função deve retornar os seguintes resultados:</a:t>
            </a:r>
          </a:p>
          <a:p>
            <a:pPr marL="535305" lvl="1"/>
            <a:r>
              <a:rPr lang="pt-BR" dirty="0" smtClean="0"/>
              <a:t>0, se os dois números forem iguais;</a:t>
            </a:r>
          </a:p>
          <a:p>
            <a:pPr marL="535305" lvl="1"/>
            <a:r>
              <a:rPr lang="pt-BR" dirty="0" smtClean="0"/>
              <a:t>1, se o primeiro número for maior que o segundo;</a:t>
            </a:r>
          </a:p>
          <a:p>
            <a:pPr marL="535305" lvl="1"/>
            <a:r>
              <a:rPr lang="pt-BR" dirty="0" smtClean="0"/>
              <a:t>-1, se o segundo número for maior que o primeiro.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5605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2560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4286FB-6BEC-42D4-A38D-0FCD431888FA}" type="slidenum">
              <a:rPr lang="es-ES">
                <a:solidFill>
                  <a:schemeClr val="bg1"/>
                </a:solidFill>
              </a:rPr>
              <a:t>18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03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795682" y="595680"/>
            <a:ext cx="6255290" cy="57232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Compara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switch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Compara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= b"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&gt; b"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&lt; b"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3" y="1845733"/>
            <a:ext cx="5686499" cy="4486827"/>
          </a:xfrm>
        </p:spPr>
        <p:txBody>
          <a:bodyPr/>
          <a:lstStyle/>
          <a:p>
            <a:pPr indent="-161925"/>
            <a:r>
              <a:rPr lang="pt-BR" dirty="0" smtClean="0"/>
              <a:t>Fazer uma função que receba como parâmetro as três notas de um aluno e retorne o conceito de sua média conforme a tabela abaixo: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6647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2664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0516DF-6009-42A9-8EE6-3FE71B07B7C4}" type="slidenum">
              <a:rPr lang="es-ES">
                <a:solidFill>
                  <a:schemeClr val="bg1"/>
                </a:solidFill>
              </a:rPr>
              <a:t>19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04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916707" y="2079937"/>
            <a:ext cx="6134265" cy="3945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media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media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media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'A'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media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'B'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media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'C'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'D'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aphicFrame>
        <p:nvGraphicFramePr>
          <p:cNvPr id="10" name="Espaço Reservado para Conteúdo 1"/>
          <p:cNvGraphicFramePr/>
          <p:nvPr/>
        </p:nvGraphicFramePr>
        <p:xfrm>
          <a:off x="1068668" y="3507722"/>
          <a:ext cx="3384550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8339"/>
                <a:gridCol w="129621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Média</a:t>
                      </a:r>
                      <a:endParaRPr lang="pt-BR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Conceito</a:t>
                      </a:r>
                      <a:endParaRPr lang="pt-BR" dirty="0"/>
                    </a:p>
                  </a:txBody>
                  <a:tcPr marL="91445" marR="914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8,0</a:t>
                      </a:r>
                      <a:r>
                        <a:rPr lang="pt-BR" baseline="0" dirty="0" smtClean="0"/>
                        <a:t> ≤ média ≤ 10,0</a:t>
                      </a:r>
                      <a:endParaRPr lang="pt-BR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 marL="91445" marR="914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6,0 </a:t>
                      </a:r>
                      <a:r>
                        <a:rPr lang="pt-BR" baseline="0" dirty="0" smtClean="0"/>
                        <a:t>≤ média &lt; 8,0</a:t>
                      </a:r>
                      <a:endParaRPr lang="pt-BR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marL="91445" marR="914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4,0 </a:t>
                      </a:r>
                      <a:r>
                        <a:rPr lang="pt-BR" baseline="0" dirty="0" smtClean="0"/>
                        <a:t>≤ média &lt; 6,0</a:t>
                      </a:r>
                      <a:endParaRPr lang="pt-BR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 marL="91445" marR="914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 média &lt; 4,0</a:t>
                      </a:r>
                      <a:endParaRPr lang="pt-BR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 marL="91445" marR="9144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Sumário</a:t>
            </a:r>
          </a:p>
        </p:txBody>
      </p:sp>
      <p:sp>
        <p:nvSpPr>
          <p:cNvPr id="9219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pt-BR" smtClean="0"/>
              <a:t>Conceito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Principais Objetivos das Funções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Função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Passagem de Parâmetros</a:t>
            </a:r>
          </a:p>
          <a:p>
            <a:pPr marL="727075" lvl="1" indent="-457200">
              <a:buFontTx/>
              <a:buAutoNum type="arabicPeriod"/>
            </a:pPr>
            <a:r>
              <a:rPr lang="pt-BR" smtClean="0"/>
              <a:t>Passagem por Valor</a:t>
            </a:r>
          </a:p>
          <a:p>
            <a:pPr marL="727075" lvl="1" indent="-457200">
              <a:buFontTx/>
              <a:buAutoNum type="arabicPeriod"/>
            </a:pPr>
            <a:r>
              <a:rPr lang="pt-BR" smtClean="0"/>
              <a:t>Passagem por Referência</a:t>
            </a:r>
          </a:p>
          <a:p>
            <a:pPr marL="457200" indent="-457200">
              <a:buFontTx/>
              <a:buAutoNum type="arabicPeriod"/>
            </a:pPr>
            <a:endParaRPr lang="pt-BR" smtClean="0"/>
          </a:p>
        </p:txBody>
      </p:sp>
      <p:sp>
        <p:nvSpPr>
          <p:cNvPr id="9220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9221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FFBCC1-F1EF-4854-96C0-694EF14CEC37}" type="slidenum">
              <a:rPr lang="es-ES">
                <a:solidFill>
                  <a:schemeClr val="bg1"/>
                </a:solidFill>
              </a:rPr>
              <a:t>2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rgbClr val="000099"/>
                </a:solidFill>
              </a:rPr>
              <a:t>Função</a:t>
            </a:r>
            <a:r>
              <a:rPr lang="pt-BR" smtClean="0"/>
              <a:t> é um trecho de um algoritmo independente com um objetivo determinado, simplificando o entendimento do algoritmo e proporcionando ao algoritmo menos chances de erro e de complexidade.</a:t>
            </a:r>
          </a:p>
          <a:p>
            <a:pPr algn="just"/>
            <a:r>
              <a:rPr lang="pt-BR" smtClean="0"/>
              <a:t>Através da passagem de </a:t>
            </a:r>
            <a:r>
              <a:rPr lang="pt-BR" smtClean="0">
                <a:solidFill>
                  <a:srgbClr val="000099"/>
                </a:solidFill>
              </a:rPr>
              <a:t>argumentos</a:t>
            </a:r>
            <a:r>
              <a:rPr lang="pt-BR" smtClean="0"/>
              <a:t> aos seus </a:t>
            </a:r>
            <a:r>
              <a:rPr lang="pt-BR" smtClean="0">
                <a:solidFill>
                  <a:srgbClr val="000099"/>
                </a:solidFill>
              </a:rPr>
              <a:t>parâmetros</a:t>
            </a:r>
            <a:r>
              <a:rPr lang="pt-BR" smtClean="0"/>
              <a:t> e através de seu </a:t>
            </a:r>
            <a:r>
              <a:rPr lang="pt-BR" smtClean="0">
                <a:solidFill>
                  <a:srgbClr val="000099"/>
                </a:solidFill>
              </a:rPr>
              <a:t>nome</a:t>
            </a:r>
            <a:r>
              <a:rPr lang="pt-BR" smtClean="0"/>
              <a:t>, trecho de código de uma função é executado.</a:t>
            </a:r>
          </a:p>
        </p:txBody>
      </p:sp>
      <p:sp>
        <p:nvSpPr>
          <p:cNvPr id="10244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10245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0D76F0-6E1D-4910-8D1A-15CF0A4348F8}" type="slidenum">
              <a:rPr lang="es-ES">
                <a:solidFill>
                  <a:schemeClr val="bg1"/>
                </a:solidFill>
              </a:rPr>
              <a:t>3</a:t>
            </a:fld>
            <a:endParaRPr lang="es-ES">
              <a:solidFill>
                <a:schemeClr val="bg1"/>
              </a:solidFill>
            </a:endParaRPr>
          </a:p>
        </p:txBody>
      </p:sp>
      <p:pic>
        <p:nvPicPr>
          <p:cNvPr id="1026" name="Picture 2" descr="http://www.drcruzan.com/Images/Function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80" y="3360420"/>
            <a:ext cx="3391535" cy="26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Principais Objetivos das Funções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Dividir e estruturar um algoritmo em </a:t>
            </a:r>
            <a:r>
              <a:rPr lang="pt-BR" dirty="0" smtClean="0">
                <a:solidFill>
                  <a:srgbClr val="000099"/>
                </a:solidFill>
              </a:rPr>
              <a:t>partes logicamente coerentes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Facilitar o </a:t>
            </a:r>
            <a:r>
              <a:rPr lang="pt-BR" dirty="0" smtClean="0">
                <a:solidFill>
                  <a:srgbClr val="000099"/>
                </a:solidFill>
              </a:rPr>
              <a:t>teste de trechos de código </a:t>
            </a:r>
            <a:r>
              <a:rPr lang="pt-BR" dirty="0" smtClean="0"/>
              <a:t>em separado.</a:t>
            </a:r>
          </a:p>
          <a:p>
            <a:r>
              <a:rPr lang="pt-BR" dirty="0" smtClean="0"/>
              <a:t>Proporcionar ao programador a </a:t>
            </a:r>
            <a:r>
              <a:rPr lang="pt-BR" dirty="0" smtClean="0">
                <a:solidFill>
                  <a:srgbClr val="000099"/>
                </a:solidFill>
              </a:rPr>
              <a:t>reutilização de código</a:t>
            </a:r>
            <a:r>
              <a:rPr lang="pt-BR" dirty="0" smtClean="0"/>
              <a:t>, através da criação de </a:t>
            </a:r>
            <a:r>
              <a:rPr lang="pt-BR" dirty="0" smtClean="0">
                <a:solidFill>
                  <a:srgbClr val="000099"/>
                </a:solidFill>
              </a:rPr>
              <a:t>bibliotecas</a:t>
            </a:r>
            <a:r>
              <a:rPr lang="pt-BR" dirty="0" smtClean="0"/>
              <a:t> de funções personalizadas.</a:t>
            </a:r>
          </a:p>
          <a:p>
            <a:r>
              <a:rPr lang="pt-BR" dirty="0" smtClean="0"/>
              <a:t>Maior </a:t>
            </a:r>
            <a:r>
              <a:rPr lang="pt-BR" dirty="0" smtClean="0">
                <a:solidFill>
                  <a:srgbClr val="000099"/>
                </a:solidFill>
              </a:rPr>
              <a:t>legibilidade</a:t>
            </a:r>
            <a:r>
              <a:rPr lang="pt-BR" dirty="0" smtClean="0"/>
              <a:t> do algoritmo.</a:t>
            </a:r>
          </a:p>
          <a:p>
            <a:r>
              <a:rPr lang="pt-BR" dirty="0" smtClean="0">
                <a:solidFill>
                  <a:srgbClr val="000099"/>
                </a:solidFill>
              </a:rPr>
              <a:t>Evitar a repetição de código</a:t>
            </a:r>
            <a:r>
              <a:rPr lang="pt-BR" dirty="0" smtClean="0"/>
              <a:t>, substituindo códigos semelhantes por chamadas a uma única função.</a:t>
            </a:r>
          </a:p>
        </p:txBody>
      </p:sp>
      <p:sp>
        <p:nvSpPr>
          <p:cNvPr id="11268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11269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711A71-C80A-4F16-AA74-09E3E56AE7D6}" type="slidenum">
              <a:rPr lang="es-ES">
                <a:solidFill>
                  <a:schemeClr val="bg1"/>
                </a:solidFill>
              </a:rPr>
              <a:t>4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7000"/>
              </a:lnSpc>
              <a:spcAft>
                <a:spcPts val="0"/>
              </a:spcAft>
            </a:pPr>
            <a:r>
              <a:rPr lang="pt-BR" dirty="0" smtClean="0"/>
              <a:t>Sintaxe:		</a:t>
            </a:r>
            <a:r>
              <a:rPr lang="x-none" alt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&lt;tipo_de_retorno&gt;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&lt;nome_da_função&gt;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x-none" alt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&lt;lista_de_parâmetros&gt;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{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201295" lvl="1" indent="0" algn="l">
              <a:lnSpc>
                <a:spcPct val="107000"/>
              </a:lnSpc>
              <a:spcAft>
                <a:spcPts val="0"/>
              </a:spcAft>
              <a:buNone/>
            </a:pP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	&lt;comandos&gt;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;</a:t>
            </a:r>
          </a:p>
          <a:p>
            <a:pPr marL="201295" lvl="1" indent="0" algn="l">
              <a:lnSpc>
                <a:spcPct val="107000"/>
              </a:lnSpc>
              <a:spcAft>
                <a:spcPts val="0"/>
              </a:spcAft>
              <a:buNone/>
            </a:pPr>
            <a:r>
              <a:rPr lang="x-none" alt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}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dirty="0" smtClean="0"/>
              <a:t>Exemplo:</a:t>
            </a:r>
          </a:p>
        </p:txBody>
      </p:sp>
      <p:sp>
        <p:nvSpPr>
          <p:cNvPr id="12292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12293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399886-EE42-4A16-AC9E-8382E6C82FF1}" type="slidenum">
              <a:rPr lang="es-ES">
                <a:solidFill>
                  <a:schemeClr val="bg1"/>
                </a:solidFill>
              </a:rPr>
              <a:t>5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76511" y="3724359"/>
            <a:ext cx="3776001" cy="246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m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m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8124573" y="4229502"/>
            <a:ext cx="2037715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000" b="1" dirty="0"/>
              <a:t>maior </a:t>
            </a:r>
            <a:r>
              <a:rPr lang="pt-BR" sz="2000" dirty="0"/>
              <a:t>( 8, 4) = 8</a:t>
            </a:r>
          </a:p>
        </p:txBody>
      </p:sp>
      <p:grpSp>
        <p:nvGrpSpPr>
          <p:cNvPr id="8" name="Grupo 7"/>
          <p:cNvGrpSpPr/>
          <p:nvPr/>
        </p:nvGrpSpPr>
        <p:grpSpPr bwMode="auto">
          <a:xfrm>
            <a:off x="5190565" y="2479762"/>
            <a:ext cx="1928633" cy="1262008"/>
            <a:chOff x="2367300" y="3927986"/>
            <a:chExt cx="1928960" cy="1261312"/>
          </a:xfrm>
        </p:grpSpPr>
        <p:sp>
          <p:nvSpPr>
            <p:cNvPr id="9" name="CaixaDeTexto 8"/>
            <p:cNvSpPr txBox="1"/>
            <p:nvPr/>
          </p:nvSpPr>
          <p:spPr>
            <a:xfrm>
              <a:off x="2814872" y="3927986"/>
              <a:ext cx="1481388" cy="9234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Variáveis parâmetros da função.</a:t>
              </a:r>
            </a:p>
          </p:txBody>
        </p:sp>
        <p:cxnSp>
          <p:nvCxnSpPr>
            <p:cNvPr id="10" name="Conector de seta reta 9"/>
            <p:cNvCxnSpPr>
              <a:stCxn id="9" idx="2"/>
            </p:cNvCxnSpPr>
            <p:nvPr/>
          </p:nvCxnSpPr>
          <p:spPr>
            <a:xfrm flipH="1">
              <a:off x="2367300" y="4851401"/>
              <a:ext cx="1188266" cy="3378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1" name="Grupo 10"/>
          <p:cNvGrpSpPr/>
          <p:nvPr/>
        </p:nvGrpSpPr>
        <p:grpSpPr bwMode="auto">
          <a:xfrm>
            <a:off x="7792773" y="3112802"/>
            <a:ext cx="3101975" cy="1148902"/>
            <a:chOff x="5286180" y="6023029"/>
            <a:chExt cx="3102244" cy="1149405"/>
          </a:xfrm>
        </p:grpSpPr>
        <p:sp>
          <p:nvSpPr>
            <p:cNvPr id="12" name="CaixaDeTexto 11"/>
            <p:cNvSpPr txBox="1"/>
            <p:nvPr/>
          </p:nvSpPr>
          <p:spPr>
            <a:xfrm>
              <a:off x="5286180" y="6023029"/>
              <a:ext cx="3102244" cy="6463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Argumentos passados aos parâmetros da função.</a:t>
              </a:r>
            </a:p>
          </p:txBody>
        </p:sp>
        <p:cxnSp>
          <p:nvCxnSpPr>
            <p:cNvPr id="13" name="Conector de seta reta 12"/>
            <p:cNvCxnSpPr>
              <a:stCxn id="12" idx="2"/>
              <a:endCxn id="7" idx="0"/>
            </p:cNvCxnSpPr>
            <p:nvPr/>
          </p:nvCxnSpPr>
          <p:spPr>
            <a:xfrm flipH="1">
              <a:off x="6735058" y="6668789"/>
              <a:ext cx="102244" cy="4853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Conector de seta reta 13"/>
            <p:cNvCxnSpPr>
              <a:stCxn id="12" idx="2"/>
            </p:cNvCxnSpPr>
            <p:nvPr/>
          </p:nvCxnSpPr>
          <p:spPr>
            <a:xfrm>
              <a:off x="6837303" y="6669424"/>
              <a:ext cx="125328" cy="5030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5" name="Grupo 14"/>
          <p:cNvGrpSpPr/>
          <p:nvPr/>
        </p:nvGrpSpPr>
        <p:grpSpPr bwMode="auto">
          <a:xfrm>
            <a:off x="8405342" y="4491475"/>
            <a:ext cx="1858962" cy="1450375"/>
            <a:chOff x="6477262" y="4252291"/>
            <a:chExt cx="1858806" cy="1449808"/>
          </a:xfrm>
        </p:grpSpPr>
        <p:sp>
          <p:nvSpPr>
            <p:cNvPr id="16" name="CaixaDeTexto 15"/>
            <p:cNvSpPr txBox="1"/>
            <p:nvPr/>
          </p:nvSpPr>
          <p:spPr>
            <a:xfrm>
              <a:off x="6477262" y="5056240"/>
              <a:ext cx="1858806" cy="6458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Valor retornado pela função.</a:t>
              </a:r>
            </a:p>
          </p:txBody>
        </p:sp>
        <p:cxnSp>
          <p:nvCxnSpPr>
            <p:cNvPr id="17" name="Conector de seta reta 16"/>
            <p:cNvCxnSpPr>
              <a:stCxn id="16" idx="0"/>
            </p:cNvCxnSpPr>
            <p:nvPr/>
          </p:nvCxnSpPr>
          <p:spPr>
            <a:xfrm flipV="1">
              <a:off x="7406665" y="4252291"/>
              <a:ext cx="591672" cy="803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8" name="Grupo 17"/>
          <p:cNvGrpSpPr/>
          <p:nvPr/>
        </p:nvGrpSpPr>
        <p:grpSpPr bwMode="auto">
          <a:xfrm>
            <a:off x="4264511" y="5297337"/>
            <a:ext cx="3150146" cy="646112"/>
            <a:chOff x="-1087379" y="6092100"/>
            <a:chExt cx="3150278" cy="646331"/>
          </a:xfrm>
        </p:grpSpPr>
        <p:sp>
          <p:nvSpPr>
            <p:cNvPr id="19" name="CaixaDeTexto 18"/>
            <p:cNvSpPr txBox="1"/>
            <p:nvPr/>
          </p:nvSpPr>
          <p:spPr>
            <a:xfrm>
              <a:off x="162583" y="6092100"/>
              <a:ext cx="190031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Valor retornado pela função.</a:t>
              </a:r>
            </a:p>
          </p:txBody>
        </p:sp>
        <p:cxnSp>
          <p:nvCxnSpPr>
            <p:cNvPr id="20" name="Conector de seta reta 19"/>
            <p:cNvCxnSpPr>
              <a:stCxn id="19" idx="1"/>
            </p:cNvCxnSpPr>
            <p:nvPr/>
          </p:nvCxnSpPr>
          <p:spPr>
            <a:xfrm flipH="1">
              <a:off x="-1087379" y="6415266"/>
              <a:ext cx="1249962" cy="678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2300" name="Grupo 4"/>
          <p:cNvGrpSpPr/>
          <p:nvPr/>
        </p:nvGrpSpPr>
        <p:grpSpPr bwMode="auto">
          <a:xfrm>
            <a:off x="94679" y="4012756"/>
            <a:ext cx="2865056" cy="1599374"/>
            <a:chOff x="87684" y="3809076"/>
            <a:chExt cx="2865056" cy="1598718"/>
          </a:xfrm>
        </p:grpSpPr>
        <p:sp>
          <p:nvSpPr>
            <p:cNvPr id="22" name="CaixaDeTexto 21"/>
            <p:cNvSpPr txBox="1"/>
            <p:nvPr/>
          </p:nvSpPr>
          <p:spPr bwMode="auto">
            <a:xfrm>
              <a:off x="87684" y="4074234"/>
              <a:ext cx="1992066" cy="11882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dirty="0"/>
                <a:t>O tipo de retorno deve ser o mesmo do valor retornado.</a:t>
              </a:r>
            </a:p>
          </p:txBody>
        </p:sp>
        <p:cxnSp>
          <p:nvCxnSpPr>
            <p:cNvPr id="23" name="Conector de seta reta 22"/>
            <p:cNvCxnSpPr>
              <a:stCxn id="22" idx="3"/>
            </p:cNvCxnSpPr>
            <p:nvPr/>
          </p:nvCxnSpPr>
          <p:spPr bwMode="auto">
            <a:xfrm flipV="1">
              <a:off x="2079750" y="3809076"/>
              <a:ext cx="579665" cy="8592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Conector de seta reta 26"/>
            <p:cNvCxnSpPr>
              <a:stCxn id="22" idx="3"/>
            </p:cNvCxnSpPr>
            <p:nvPr/>
          </p:nvCxnSpPr>
          <p:spPr bwMode="auto">
            <a:xfrm>
              <a:off x="2079615" y="4668322"/>
              <a:ext cx="873125" cy="739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938096" y="3241162"/>
            <a:ext cx="3734453" cy="24632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m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m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487296" y="2944799"/>
            <a:ext cx="3502025" cy="30559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maior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f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g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h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maior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g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maior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mtClean="0"/>
              <a:t>Função - </a:t>
            </a:r>
            <a:r>
              <a:rPr lang="pt-BR" sz="4800" smtClean="0"/>
              <a:t>Chamada de Função</a:t>
            </a:r>
            <a:endParaRPr lang="pt-BR" smtClean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Quando uma função é chamada, o </a:t>
            </a:r>
            <a:r>
              <a:rPr lang="pt-BR" smtClean="0">
                <a:solidFill>
                  <a:srgbClr val="000099"/>
                </a:solidFill>
              </a:rPr>
              <a:t>fluxo de controle </a:t>
            </a:r>
            <a:r>
              <a:rPr lang="pt-BR" smtClean="0"/>
              <a:t>do programa é desviado para a função. Ao terminar o execução dos comando da função, o fluxo de controle retorna ao comando seguinte àquele onde a função foi ativada.</a:t>
            </a:r>
          </a:p>
          <a:p>
            <a:endParaRPr lang="pt-BR" smtClean="0"/>
          </a:p>
        </p:txBody>
      </p:sp>
      <p:sp>
        <p:nvSpPr>
          <p:cNvPr id="13316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13318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758DD3-E735-4A81-9C03-223F710F3617}" type="slidenum">
              <a:rPr lang="es-ES">
                <a:solidFill>
                  <a:schemeClr val="bg1"/>
                </a:solidFill>
              </a:rPr>
              <a:t>6</a:t>
            </a:fld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598894" y="3429000"/>
            <a:ext cx="2336779" cy="28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 flipV="1">
            <a:off x="4598894" y="3783229"/>
            <a:ext cx="2679794" cy="1420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598894" y="3415856"/>
            <a:ext cx="2336779" cy="1146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 flipV="1">
            <a:off x="4598894" y="4633931"/>
            <a:ext cx="2679796" cy="57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endCxn id="13" idx="1"/>
          </p:cNvCxnSpPr>
          <p:nvPr/>
        </p:nvCxnSpPr>
        <p:spPr>
          <a:xfrm flipV="1">
            <a:off x="4598670" y="3403600"/>
            <a:ext cx="2347595" cy="1745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 flipV="1">
            <a:off x="4598894" y="5204012"/>
            <a:ext cx="2679795" cy="1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487805" y="2956560"/>
            <a:ext cx="35064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486800" y="3251200"/>
            <a:ext cx="35064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486800" y="3545840"/>
            <a:ext cx="35064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946265" y="3255645"/>
            <a:ext cx="3735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948000" y="3548380"/>
            <a:ext cx="3735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948000" y="3843020"/>
            <a:ext cx="3735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948000" y="4445000"/>
            <a:ext cx="3735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948000" y="4753610"/>
            <a:ext cx="3735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6948000" y="5048250"/>
            <a:ext cx="3735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948000" y="5342890"/>
            <a:ext cx="3735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486800" y="4171950"/>
            <a:ext cx="35064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1486800" y="4466590"/>
            <a:ext cx="35064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6948000" y="4144010"/>
            <a:ext cx="3735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1486800" y="5052060"/>
            <a:ext cx="35064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1486800" y="5361305"/>
            <a:ext cx="35064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1486800" y="5655945"/>
            <a:ext cx="35064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xit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animBg="1"/>
      <p:bldP spid="13" grpId="0" bldLvl="0" animBg="1"/>
      <p:bldP spid="13" grpId="1" bldLvl="0" animBg="1"/>
      <p:bldP spid="13" grpId="2" animBg="1"/>
      <p:bldP spid="13" grpId="3" animBg="1"/>
      <p:bldP spid="13" grpId="4" animBg="1"/>
      <p:bldP spid="13" grpId="5" animBg="1"/>
      <p:bldP spid="14" grpId="0" bldLvl="0" animBg="1"/>
      <p:bldP spid="14" grpId="1" bldLvl="0" animBg="1"/>
      <p:bldP spid="14" grpId="2" animBg="1"/>
      <p:bldP spid="14" grpId="3" animBg="1"/>
      <p:bldP spid="14" grpId="4" animBg="1"/>
      <p:bldP spid="14" grpId="5" animBg="1"/>
      <p:bldP spid="15" grpId="0" bldLvl="0" animBg="1"/>
      <p:bldP spid="15" grpId="1" bldLvl="0" animBg="1"/>
      <p:bldP spid="15" grpId="2" animBg="1"/>
      <p:bldP spid="15" grpId="3" animBg="1"/>
      <p:bldP spid="15" grpId="4" animBg="1"/>
      <p:bldP spid="15" grpId="5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8" grpId="2" animBg="1"/>
      <p:bldP spid="18" grpId="3" animBg="1"/>
      <p:bldP spid="18" grpId="4" animBg="1"/>
      <p:bldP spid="18" grpId="5" animBg="1"/>
      <p:bldP spid="19" grpId="0" bldLvl="0" animBg="1"/>
      <p:bldP spid="19" grpId="1" bldLvl="0" animBg="1"/>
      <p:bldP spid="19" grpId="2" animBg="1"/>
      <p:bldP spid="19" grpId="3" animBg="1"/>
      <p:bldP spid="19" grpId="4" animBg="1"/>
      <p:bldP spid="19" grpId="5" animBg="1"/>
      <p:bldP spid="23" grpId="0" bldLvl="0" animBg="1"/>
      <p:bldP spid="23" grpId="1" bldLvl="0" animBg="1"/>
      <p:bldP spid="31" grpId="0" bldLvl="0" animBg="1"/>
      <p:bldP spid="31" grpId="1" bldLvl="0" animBg="1"/>
      <p:bldP spid="34" grpId="0" bldLvl="0" animBg="1"/>
      <p:bldP spid="34" grpId="1" bldLvl="0" animBg="1"/>
      <p:bldP spid="34" grpId="2" bldLvl="0" animBg="1"/>
      <p:bldP spid="34" grpId="3" bldLvl="0" animBg="1"/>
      <p:bldP spid="35" grpId="0" bldLvl="0" animBg="1"/>
      <p:bldP spid="35" grpId="1" bldLvl="0" animBg="1"/>
      <p:bldP spid="37" grpId="0" bldLvl="0" animBg="1"/>
      <p:bldP spid="37" grpId="1" bldLvl="0" animBg="1"/>
      <p:bldP spid="38" grpId="0" bldLvl="0" animBg="1"/>
      <p:bldP spid="38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- </a:t>
            </a:r>
            <a:r>
              <a:rPr lang="pt-BR" dirty="0"/>
              <a:t>Função Maior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800" dirty="0" smtClean="0"/>
              <a:t>(Código </a:t>
            </a:r>
            <a:r>
              <a:rPr lang="pt-BR" sz="2800" dirty="0"/>
              <a:t>Completo)</a:t>
            </a:r>
          </a:p>
        </p:txBody>
      </p:sp>
      <p:sp>
        <p:nvSpPr>
          <p:cNvPr id="14339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14340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EECA33-A5FB-4F8F-B4A3-D87BBC3A36F0}" type="slidenum">
              <a:rPr lang="es-ES">
                <a:solidFill>
                  <a:schemeClr val="bg1"/>
                </a:solidFill>
              </a:rPr>
              <a:t>7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173231" y="944707"/>
            <a:ext cx="4382472" cy="5372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m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m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b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f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g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h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c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d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f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g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h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g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Função - </a:t>
            </a:r>
            <a:r>
              <a:rPr lang="pt-BR" sz="4800" smtClean="0"/>
              <a:t>Exemplo</a:t>
            </a:r>
          </a:p>
        </p:txBody>
      </p:sp>
      <p:sp>
        <p:nvSpPr>
          <p:cNvPr id="15363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15364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F04F2D-FE99-41F3-8A29-53EE4B838981}" type="slidenum">
              <a:rPr lang="es-ES">
                <a:solidFill>
                  <a:schemeClr val="bg1"/>
                </a:solidFill>
              </a:rPr>
              <a:t>8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11148" y="1528015"/>
            <a:ext cx="5222234" cy="47853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f1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f2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fatorial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num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num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--)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fat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f1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fatorial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f1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f2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fatorial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f2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fatorial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Passagem de Parâmetros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Passagem de parâmetros por valor:</a:t>
            </a:r>
          </a:p>
          <a:p>
            <a:pPr lvl="1"/>
            <a:r>
              <a:rPr lang="pt-BR" dirty="0" smtClean="0"/>
              <a:t>Os parâmetros da função recebem uma cópia do valor das variáveis argumento quando a função é invocada.</a:t>
            </a:r>
          </a:p>
          <a:p>
            <a:pPr lvl="1"/>
            <a:r>
              <a:rPr lang="pt-BR" dirty="0" smtClean="0"/>
              <a:t>Todas as alterações feitas nos parâmetros dentro da função não afetam os valores originais dos argumentos.</a:t>
            </a:r>
          </a:p>
          <a:p>
            <a:r>
              <a:rPr lang="pt-BR" dirty="0" smtClean="0"/>
              <a:t>Passagem de parâmetros por referência:</a:t>
            </a:r>
          </a:p>
          <a:p>
            <a:pPr lvl="1"/>
            <a:r>
              <a:rPr lang="pt-BR" dirty="0" smtClean="0"/>
              <a:t>Neste caso, é enviado para os parâmetros da função uma referência (endereço de memória) das variáveis argumento utilizadas, e não uma simples cópia.</a:t>
            </a:r>
          </a:p>
          <a:p>
            <a:pPr lvl="1"/>
            <a:r>
              <a:rPr lang="pt-BR" dirty="0" smtClean="0"/>
              <a:t>As alterações realizadas dentro da função nos parâmetros alteram os valores originais das variáveis argumento.</a:t>
            </a:r>
          </a:p>
        </p:txBody>
      </p:sp>
      <p:sp>
        <p:nvSpPr>
          <p:cNvPr id="16388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Funções</a:t>
            </a:r>
            <a:endParaRPr lang="es-ES" smtClean="0"/>
          </a:p>
        </p:txBody>
      </p:sp>
      <p:sp>
        <p:nvSpPr>
          <p:cNvPr id="16389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F59291-4766-4400-A145-E0AAC3E1F476}" type="slidenum">
              <a:rPr lang="es-ES">
                <a:solidFill>
                  <a:schemeClr val="bg1"/>
                </a:solidFill>
              </a:rPr>
              <a:t>9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1715</Words>
  <Application>Microsoft Office PowerPoint</Application>
  <PresentationFormat>Widescreen</PresentationFormat>
  <Paragraphs>320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Times New Roman</vt:lpstr>
      <vt:lpstr>Retrospectiva</vt:lpstr>
      <vt:lpstr>Algoritmos e Programação I Funções</vt:lpstr>
      <vt:lpstr>Sumário</vt:lpstr>
      <vt:lpstr>Conceito</vt:lpstr>
      <vt:lpstr>Principais Objetivos das Funções</vt:lpstr>
      <vt:lpstr>Função</vt:lpstr>
      <vt:lpstr>Função - Chamada de Função</vt:lpstr>
      <vt:lpstr>Função - Função Maior  (Código Completo)</vt:lpstr>
      <vt:lpstr>Função - Exemplo</vt:lpstr>
      <vt:lpstr>Passagem de Parâmetros</vt:lpstr>
      <vt:lpstr>Passagem de Parâmetros Passagem por Valor</vt:lpstr>
      <vt:lpstr>Passagem de Parâmetros Passagem por Referência</vt:lpstr>
      <vt:lpstr>Escopo de Variáveis e Funções</vt:lpstr>
      <vt:lpstr>Escopo de Variáveis e Funções Exemplo</vt:lpstr>
      <vt:lpstr>Exercício 01 Determinar o escopo das variáveis abaixo:</vt:lpstr>
      <vt:lpstr>Exemplo Operações em um Quadrado</vt:lpstr>
      <vt:lpstr>Exercício 02</vt:lpstr>
      <vt:lpstr>Exercício 02 (Resposta Melhorada)</vt:lpstr>
      <vt:lpstr>Exercício 03</vt:lpstr>
      <vt:lpstr>Exercício 04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Adalgisa</cp:lastModifiedBy>
  <cp:revision>1016</cp:revision>
  <dcterms:created xsi:type="dcterms:W3CDTF">2017-02-02T19:48:14Z</dcterms:created>
  <dcterms:modified xsi:type="dcterms:W3CDTF">2017-02-28T18:01:12Z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