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C3DD30-4FE8-499A-8756-0BA700292595}"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76141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79020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945246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441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468189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C3DD30-4FE8-499A-8756-0BA700292595}" type="datetimeFigureOut">
              <a:rPr lang="en-ZA" smtClean="0"/>
              <a:t>2020/08/10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3676995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C3DD30-4FE8-499A-8756-0BA700292595}" type="datetimeFigureOut">
              <a:rPr lang="en-ZA" smtClean="0"/>
              <a:t>2020/08/10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1243838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3DD30-4FE8-499A-8756-0BA700292595}"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3956511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3DD30-4FE8-499A-8756-0BA700292595}"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412875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3DD30-4FE8-499A-8756-0BA700292595}"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301079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3DD30-4FE8-499A-8756-0BA700292595}"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80319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32433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3DD30-4FE8-499A-8756-0BA700292595}" type="datetimeFigureOut">
              <a:rPr lang="en-ZA" smtClean="0"/>
              <a:t>2020/08/10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05343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3DD30-4FE8-499A-8756-0BA700292595}" type="datetimeFigureOut">
              <a:rPr lang="en-ZA" smtClean="0"/>
              <a:t>2020/08/10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192764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C3DD30-4FE8-499A-8756-0BA700292595}" type="datetimeFigureOut">
              <a:rPr lang="en-ZA" smtClean="0"/>
              <a:t>2020/08/10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275953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329624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3DD30-4FE8-499A-8756-0BA700292595}"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E30D6C-DEF1-4B6E-A17A-E167DE56DFD4}" type="slidenum">
              <a:rPr lang="en-ZA" smtClean="0"/>
              <a:t>‹#›</a:t>
            </a:fld>
            <a:endParaRPr lang="en-ZA"/>
          </a:p>
        </p:txBody>
      </p:sp>
    </p:spTree>
    <p:extLst>
      <p:ext uri="{BB962C8B-B14F-4D97-AF65-F5344CB8AC3E}">
        <p14:creationId xmlns:p14="http://schemas.microsoft.com/office/powerpoint/2010/main" val="122916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C3DD30-4FE8-499A-8756-0BA700292595}" type="datetimeFigureOut">
              <a:rPr lang="en-ZA" smtClean="0"/>
              <a:t>2020/08/10</a:t>
            </a:fld>
            <a:endParaRPr lang="en-Z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Z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FE30D6C-DEF1-4B6E-A17A-E167DE56DFD4}" type="slidenum">
              <a:rPr lang="en-ZA" smtClean="0"/>
              <a:t>‹#›</a:t>
            </a:fld>
            <a:endParaRPr lang="en-ZA"/>
          </a:p>
        </p:txBody>
      </p:sp>
    </p:spTree>
    <p:extLst>
      <p:ext uri="{BB962C8B-B14F-4D97-AF65-F5344CB8AC3E}">
        <p14:creationId xmlns:p14="http://schemas.microsoft.com/office/powerpoint/2010/main" val="382202649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1AEC8D-D630-47A1-A85A-4A8AF9DC9EB5}"/>
              </a:ext>
            </a:extLst>
          </p:cNvPr>
          <p:cNvSpPr>
            <a:spLocks noGrp="1"/>
          </p:cNvSpPr>
          <p:nvPr>
            <p:ph type="subTitle" idx="1"/>
          </p:nvPr>
        </p:nvSpPr>
        <p:spPr>
          <a:ln w="28575">
            <a:solidFill>
              <a:schemeClr val="tx1"/>
            </a:solidFill>
          </a:ln>
        </p:spPr>
        <p:txBody>
          <a:bodyPr>
            <a:normAutofit/>
          </a:bodyPr>
          <a:lstStyle/>
          <a:p>
            <a:pPr algn="l"/>
            <a:r>
              <a:rPr lang="en-ZA" i="0" cap="none" dirty="0">
                <a:ln w="0"/>
                <a:solidFill>
                  <a:schemeClr val="tx1"/>
                </a:solidFill>
                <a:effectLst>
                  <a:outerShdw blurRad="38100" dist="19050" dir="2700000" algn="tl" rotWithShape="0">
                    <a:schemeClr val="dk1">
                      <a:alpha val="40000"/>
                    </a:schemeClr>
                  </a:outerShdw>
                </a:effectLst>
                <a:latin typeface="-apple-system"/>
              </a:rPr>
              <a:t>At TUTPRO we pride ourselves with our range of subject tuitions.</a:t>
            </a:r>
          </a:p>
          <a:p>
            <a:pPr algn="l"/>
            <a:r>
              <a:rPr lang="en-ZA" i="0" cap="none" dirty="0">
                <a:ln w="0"/>
                <a:solidFill>
                  <a:schemeClr val="tx1"/>
                </a:solidFill>
                <a:effectLst>
                  <a:outerShdw blurRad="38100" dist="19050" dir="2700000" algn="tl" rotWithShape="0">
                    <a:schemeClr val="dk1">
                      <a:alpha val="40000"/>
                    </a:schemeClr>
                  </a:outerShdw>
                </a:effectLst>
                <a:latin typeface="-apple-system"/>
              </a:rPr>
              <a:t>If we do not have it, you do not need it.</a:t>
            </a:r>
          </a:p>
          <a:p>
            <a:endParaRPr lang="en-ZA" cap="none" dirty="0">
              <a:ln w="0"/>
              <a:solidFill>
                <a:schemeClr val="tx1"/>
              </a:solidFill>
              <a:effectLst>
                <a:outerShdw blurRad="38100" dist="19050" dir="2700000" algn="tl" rotWithShape="0">
                  <a:schemeClr val="dk1">
                    <a:alpha val="40000"/>
                  </a:schemeClr>
                </a:outerShdw>
              </a:effectLst>
            </a:endParaRPr>
          </a:p>
        </p:txBody>
      </p:sp>
      <p:pic>
        <p:nvPicPr>
          <p:cNvPr id="1030" name="Picture 6">
            <a:extLst>
              <a:ext uri="{FF2B5EF4-FFF2-40B4-BE49-F238E27FC236}">
                <a16:creationId xmlns:a16="http://schemas.microsoft.com/office/drawing/2014/main" id="{C3566C2A-9D3D-452B-8A5F-828487110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402" y="902268"/>
            <a:ext cx="1833196" cy="264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5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C1EE-9959-4236-A59D-68C39FF014C6}"/>
              </a:ext>
            </a:extLst>
          </p:cNvPr>
          <p:cNvSpPr>
            <a:spLocks noGrp="1"/>
          </p:cNvSpPr>
          <p:nvPr>
            <p:ph type="title"/>
          </p:nvPr>
        </p:nvSpPr>
        <p:spPr/>
        <p:txBody>
          <a:bodyPr/>
          <a:lstStyle/>
          <a:p>
            <a:r>
              <a:rPr lang="en-ZA" dirty="0"/>
              <a:t>Our socio economic problem</a:t>
            </a:r>
          </a:p>
        </p:txBody>
      </p:sp>
      <p:sp>
        <p:nvSpPr>
          <p:cNvPr id="3" name="Content Placeholder 2">
            <a:extLst>
              <a:ext uri="{FF2B5EF4-FFF2-40B4-BE49-F238E27FC236}">
                <a16:creationId xmlns:a16="http://schemas.microsoft.com/office/drawing/2014/main" id="{A75019E7-29F1-4B13-A6E9-DBD964821F21}"/>
              </a:ext>
            </a:extLst>
          </p:cNvPr>
          <p:cNvSpPr>
            <a:spLocks noGrp="1"/>
          </p:cNvSpPr>
          <p:nvPr>
            <p:ph sz="quarter" idx="13"/>
          </p:nvPr>
        </p:nvSpPr>
        <p:spPr/>
        <p:txBody>
          <a:bodyPr/>
          <a:lstStyle/>
          <a:p>
            <a:r>
              <a:rPr lang="en-ZA" dirty="0"/>
              <a:t>As students of the university OF </a:t>
            </a:r>
            <a:r>
              <a:rPr lang="en-ZA" dirty="0" err="1"/>
              <a:t>pretoria</a:t>
            </a:r>
            <a:r>
              <a:rPr lang="en-ZA" dirty="0"/>
              <a:t>, and former high school students, we have faced multiple difficulties and setbacks during our journey of being a student, especially during a time like this where a global pandemic has forced us to move towards online learning, which is not as easy as we hoped. There are many students who are facing financial difficulties in this time and don’t have the means to access extra learning platforms to assist them in a time when it is needed the most. These setbacks fall upon most of us whether there is a global pandemic or not and for many it has been a long term difficulty that we have prepared to solve.</a:t>
            </a:r>
          </a:p>
        </p:txBody>
      </p:sp>
    </p:spTree>
    <p:extLst>
      <p:ext uri="{BB962C8B-B14F-4D97-AF65-F5344CB8AC3E}">
        <p14:creationId xmlns:p14="http://schemas.microsoft.com/office/powerpoint/2010/main" val="272322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33AA30E-1A43-495A-AF15-78D0F31A9E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7704" y="1374382"/>
            <a:ext cx="3840815" cy="414104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A6D187FA-2838-48CD-B494-63713A8201EB}"/>
              </a:ext>
            </a:extLst>
          </p:cNvPr>
          <p:cNvSpPr>
            <a:spLocks noGrp="1"/>
          </p:cNvSpPr>
          <p:nvPr>
            <p:ph sz="quarter" idx="13"/>
          </p:nvPr>
        </p:nvSpPr>
        <p:spPr>
          <a:xfrm>
            <a:off x="813481" y="1945061"/>
            <a:ext cx="6095999" cy="4294421"/>
          </a:xfrm>
        </p:spPr>
        <p:txBody>
          <a:bodyPr>
            <a:normAutofit fontScale="92500" lnSpcReduction="10000"/>
          </a:bodyPr>
          <a:lstStyle/>
          <a:p>
            <a:pPr>
              <a:lnSpc>
                <a:spcPct val="110000"/>
              </a:lnSpc>
            </a:pPr>
            <a:r>
              <a:rPr lang="en-ZA" sz="1600" dirty="0"/>
              <a:t>Our goal entails providing a ‘higher quality education’, ‘improving education’ and focusing on the fourth sustainable development goal “Quality education”. We will </a:t>
            </a:r>
            <a:r>
              <a:rPr lang="en-ZA" sz="1600"/>
              <a:t>do this </a:t>
            </a:r>
            <a:r>
              <a:rPr lang="en-ZA" sz="1600" dirty="0"/>
              <a:t>by improving subject understanding, academic performance and strengthening learning skills through free online tutoring by highly qualified tutors. </a:t>
            </a:r>
          </a:p>
          <a:p>
            <a:pPr>
              <a:lnSpc>
                <a:spcPct val="110000"/>
              </a:lnSpc>
            </a:pPr>
            <a:r>
              <a:rPr lang="en-ZA" sz="1600" b="0" i="0" dirty="0">
                <a:effectLst/>
                <a:latin typeface="+mj-lt"/>
              </a:rPr>
              <a:t>Online Tutoring would give students individualized attention that they don’t get in a crowded classroom. This helps students who struggle to keep up, as well as those who aren’t challenged enough. It also keeps students on track during breaks from school or university, such as during winter Break, or during the summer.</a:t>
            </a:r>
          </a:p>
          <a:p>
            <a:pPr>
              <a:lnSpc>
                <a:spcPct val="110000"/>
              </a:lnSpc>
            </a:pPr>
            <a:r>
              <a:rPr lang="en-ZA" sz="1600" dirty="0">
                <a:latin typeface="+mj-lt"/>
              </a:rPr>
              <a:t>we ourselves find it so difficult to cope in a classroom with hundreds of people everywhere and at the end of the class, we feel as if grasping certain concepts has become a challenge, compared to going home and doing the work ourselves with much more content and more time. </a:t>
            </a:r>
          </a:p>
        </p:txBody>
      </p:sp>
      <p:sp>
        <p:nvSpPr>
          <p:cNvPr id="2" name="Title 1">
            <a:extLst>
              <a:ext uri="{FF2B5EF4-FFF2-40B4-BE49-F238E27FC236}">
                <a16:creationId xmlns:a16="http://schemas.microsoft.com/office/drawing/2014/main" id="{E9CF2AFE-D031-45B1-AB8B-9BC06DABE22B}"/>
              </a:ext>
            </a:extLst>
          </p:cNvPr>
          <p:cNvSpPr>
            <a:spLocks noGrp="1"/>
          </p:cNvSpPr>
          <p:nvPr>
            <p:ph type="title"/>
          </p:nvPr>
        </p:nvSpPr>
        <p:spPr>
          <a:xfrm>
            <a:off x="1054064" y="618518"/>
            <a:ext cx="5855416" cy="1326544"/>
          </a:xfrm>
        </p:spPr>
        <p:txBody>
          <a:bodyPr>
            <a:normAutofit/>
          </a:bodyPr>
          <a:lstStyle/>
          <a:p>
            <a:r>
              <a:rPr lang="en-ZA" dirty="0"/>
              <a:t>Our goal</a:t>
            </a:r>
          </a:p>
        </p:txBody>
      </p:sp>
    </p:spTree>
    <p:extLst>
      <p:ext uri="{BB962C8B-B14F-4D97-AF65-F5344CB8AC3E}">
        <p14:creationId xmlns:p14="http://schemas.microsoft.com/office/powerpoint/2010/main" val="283998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8226-C7C4-4336-8A98-074D23A40DC0}"/>
              </a:ext>
            </a:extLst>
          </p:cNvPr>
          <p:cNvSpPr>
            <a:spLocks noGrp="1"/>
          </p:cNvSpPr>
          <p:nvPr>
            <p:ph type="title"/>
          </p:nvPr>
        </p:nvSpPr>
        <p:spPr/>
        <p:txBody>
          <a:bodyPr/>
          <a:lstStyle/>
          <a:p>
            <a:r>
              <a:rPr lang="en-ZA" dirty="0"/>
              <a:t>Our goal (continued)</a:t>
            </a:r>
          </a:p>
        </p:txBody>
      </p:sp>
      <p:sp>
        <p:nvSpPr>
          <p:cNvPr id="3" name="Content Placeholder 2">
            <a:extLst>
              <a:ext uri="{FF2B5EF4-FFF2-40B4-BE49-F238E27FC236}">
                <a16:creationId xmlns:a16="http://schemas.microsoft.com/office/drawing/2014/main" id="{326B78A4-7588-4437-8F1D-CF0DC91F97AE}"/>
              </a:ext>
            </a:extLst>
          </p:cNvPr>
          <p:cNvSpPr>
            <a:spLocks noGrp="1"/>
          </p:cNvSpPr>
          <p:nvPr>
            <p:ph sz="quarter" idx="13"/>
          </p:nvPr>
        </p:nvSpPr>
        <p:spPr/>
        <p:txBody>
          <a:bodyPr>
            <a:normAutofit fontScale="92500" lnSpcReduction="20000"/>
          </a:bodyPr>
          <a:lstStyle/>
          <a:p>
            <a:r>
              <a:rPr lang="en-ZA" dirty="0"/>
              <a:t>We find that sometimes self studying works better for some because we struggle to learn in crowded classrooms and sometimes, that does affect our confidence while at school or university, thus through online learning, we can assist those that face these difficulties and provide them with the attention they need to build that confidence and learning skills that they lack in the classrooms they find themselves in at their institution. </a:t>
            </a:r>
          </a:p>
          <a:p>
            <a:r>
              <a:rPr lang="en-ZA" dirty="0"/>
              <a:t>Another difficulty faced by many students is transportation. We as a group sometimes struggle with that too, at times making us unable to get to campus, causing us to miss a class or two where we would miss out on work that we won’t be able to catch up on our own, thus allowing for such students to take advantage of our platform to make sure they never missed out on a thing.</a:t>
            </a:r>
          </a:p>
        </p:txBody>
      </p:sp>
    </p:spTree>
    <p:extLst>
      <p:ext uri="{BB962C8B-B14F-4D97-AF65-F5344CB8AC3E}">
        <p14:creationId xmlns:p14="http://schemas.microsoft.com/office/powerpoint/2010/main" val="288595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F193-06BE-4084-B721-6539E6B03D6A}"/>
              </a:ext>
            </a:extLst>
          </p:cNvPr>
          <p:cNvSpPr>
            <a:spLocks noGrp="1"/>
          </p:cNvSpPr>
          <p:nvPr>
            <p:ph type="title"/>
          </p:nvPr>
        </p:nvSpPr>
        <p:spPr/>
        <p:txBody>
          <a:bodyPr/>
          <a:lstStyle/>
          <a:p>
            <a:r>
              <a:rPr lang="en-ZA"/>
              <a:t>Our goal (continued)</a:t>
            </a:r>
            <a:endParaRPr lang="en-ZA" dirty="0"/>
          </a:p>
        </p:txBody>
      </p:sp>
      <p:sp>
        <p:nvSpPr>
          <p:cNvPr id="3" name="Content Placeholder 2">
            <a:extLst>
              <a:ext uri="{FF2B5EF4-FFF2-40B4-BE49-F238E27FC236}">
                <a16:creationId xmlns:a16="http://schemas.microsoft.com/office/drawing/2014/main" id="{95D2661C-4A6A-4445-95B5-C307E66851F6}"/>
              </a:ext>
            </a:extLst>
          </p:cNvPr>
          <p:cNvSpPr>
            <a:spLocks noGrp="1"/>
          </p:cNvSpPr>
          <p:nvPr>
            <p:ph sz="quarter" idx="13"/>
          </p:nvPr>
        </p:nvSpPr>
        <p:spPr/>
        <p:txBody>
          <a:bodyPr/>
          <a:lstStyle/>
          <a:p>
            <a:r>
              <a:rPr lang="en-ZA"/>
              <a:t>Looking at one of the major difficulties, which is the difficulty of finance. Whether there is a global pandemic or not, finance is a difficulty upon most students and parents, although even more now than ever as most parents and students were  not working for the better part of this year, some could not even get paid and some even lost their jobs. in today’s time, tutoring rates cost a fortune and most people don’t stand a chance to afford them whether they need it or not. This is a major part of our goal, ensuring that now, no student or parent has to feel like they don’t stand that chance any longer. Now they stand every chance.   </a:t>
            </a:r>
            <a:endParaRPr lang="en-ZA" dirty="0"/>
          </a:p>
        </p:txBody>
      </p:sp>
    </p:spTree>
    <p:extLst>
      <p:ext uri="{BB962C8B-B14F-4D97-AF65-F5344CB8AC3E}">
        <p14:creationId xmlns:p14="http://schemas.microsoft.com/office/powerpoint/2010/main" val="410847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B6D1-7179-40BB-8905-9BF9249A78C8}"/>
              </a:ext>
            </a:extLst>
          </p:cNvPr>
          <p:cNvSpPr>
            <a:spLocks noGrp="1"/>
          </p:cNvSpPr>
          <p:nvPr>
            <p:ph type="title"/>
          </p:nvPr>
        </p:nvSpPr>
        <p:spPr/>
        <p:txBody>
          <a:bodyPr/>
          <a:lstStyle/>
          <a:p>
            <a:r>
              <a:rPr lang="en-ZA" dirty="0"/>
              <a:t>Our goal (continued)</a:t>
            </a:r>
          </a:p>
        </p:txBody>
      </p:sp>
      <p:sp>
        <p:nvSpPr>
          <p:cNvPr id="3" name="Content Placeholder 2">
            <a:extLst>
              <a:ext uri="{FF2B5EF4-FFF2-40B4-BE49-F238E27FC236}">
                <a16:creationId xmlns:a16="http://schemas.microsoft.com/office/drawing/2014/main" id="{6E9DFE7C-55D4-4710-90F2-F906A6BB9333}"/>
              </a:ext>
            </a:extLst>
          </p:cNvPr>
          <p:cNvSpPr>
            <a:spLocks noGrp="1"/>
          </p:cNvSpPr>
          <p:nvPr>
            <p:ph sz="quarter" idx="13"/>
          </p:nvPr>
        </p:nvSpPr>
        <p:spPr/>
        <p:txBody>
          <a:bodyPr>
            <a:normAutofit fontScale="85000" lnSpcReduction="20000"/>
          </a:bodyPr>
          <a:lstStyle/>
          <a:p>
            <a:r>
              <a:rPr lang="en-ZA" dirty="0"/>
              <a:t>Students in school have it the worst. most schools, especially in south Africa don’t have that extra learning or tutoring provided for them. if they can’t understood something or struggle to understand a specific teacher, they have to deal with it and make due even though their young and most don’t have the capability or strengths to be put in such positions. As students who were part of high school just a few years ago, we could never afford the tuition fees by tutors at the time. In times like this a few years later, we cannot imagine the prices students have to pay now just to understand their work better. </a:t>
            </a:r>
          </a:p>
          <a:p>
            <a:r>
              <a:rPr lang="en-ZA" dirty="0"/>
              <a:t>We believe that having access to extra learning and tuition should be a right to all students and they should never face even an inch of struggle when it comes to their education. We want to make sure that all students, of any kind, in all parts of our country have access to their right of quality education. We want to make sure that the youth of our country have every chance to excel in school, make it to university and be the best they possibly can be.</a:t>
            </a:r>
          </a:p>
        </p:txBody>
      </p:sp>
    </p:spTree>
    <p:extLst>
      <p:ext uri="{BB962C8B-B14F-4D97-AF65-F5344CB8AC3E}">
        <p14:creationId xmlns:p14="http://schemas.microsoft.com/office/powerpoint/2010/main" val="148112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C497-6847-42B0-8EE4-6BEB80249D29}"/>
              </a:ext>
            </a:extLst>
          </p:cNvPr>
          <p:cNvSpPr>
            <a:spLocks noGrp="1"/>
          </p:cNvSpPr>
          <p:nvPr>
            <p:ph type="title"/>
          </p:nvPr>
        </p:nvSpPr>
        <p:spPr/>
        <p:txBody>
          <a:bodyPr/>
          <a:lstStyle/>
          <a:p>
            <a:r>
              <a:rPr lang="en-ZA" dirty="0"/>
              <a:t>Our goal (Continued)</a:t>
            </a:r>
          </a:p>
        </p:txBody>
      </p:sp>
      <p:sp>
        <p:nvSpPr>
          <p:cNvPr id="3" name="Content Placeholder 2">
            <a:extLst>
              <a:ext uri="{FF2B5EF4-FFF2-40B4-BE49-F238E27FC236}">
                <a16:creationId xmlns:a16="http://schemas.microsoft.com/office/drawing/2014/main" id="{846927AA-36D8-4347-8AF7-74266CB7E2EE}"/>
              </a:ext>
            </a:extLst>
          </p:cNvPr>
          <p:cNvSpPr>
            <a:spLocks noGrp="1"/>
          </p:cNvSpPr>
          <p:nvPr>
            <p:ph sz="quarter" idx="13"/>
          </p:nvPr>
        </p:nvSpPr>
        <p:spPr/>
        <p:txBody>
          <a:bodyPr>
            <a:normAutofit fontScale="92500" lnSpcReduction="10000"/>
          </a:bodyPr>
          <a:lstStyle/>
          <a:p>
            <a:r>
              <a:rPr lang="en-ZA" dirty="0"/>
              <a:t>To ensure our goals, we have made sure to implement an application process within our system. This process would ensure that we assign high quality tutors who has excelled in their subject/s of choice to teach our students. This way, not just anyone can sign up to be a tutor on our system. Tutors would have to apply with their qualifications for it to be reviewed by us before they could be accepted and welcomed to tutor our students. </a:t>
            </a:r>
          </a:p>
          <a:p>
            <a:r>
              <a:rPr lang="en-ZA" dirty="0"/>
              <a:t>We would ensure that tutors share our goal with us by keeping track of their sessions and allowing students to speak freely regarding their experiences with tutors through online reviews. This way we can ensure that our goal for higher quality education is achieved at all times. </a:t>
            </a:r>
          </a:p>
        </p:txBody>
      </p:sp>
    </p:spTree>
    <p:extLst>
      <p:ext uri="{BB962C8B-B14F-4D97-AF65-F5344CB8AC3E}">
        <p14:creationId xmlns:p14="http://schemas.microsoft.com/office/powerpoint/2010/main" val="232138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9A72-B3A4-4B26-BC87-B2572F895779}"/>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53692601-0362-49E3-9B85-CC0A3CA189C8}"/>
              </a:ext>
            </a:extLst>
          </p:cNvPr>
          <p:cNvSpPr>
            <a:spLocks noGrp="1"/>
          </p:cNvSpPr>
          <p:nvPr>
            <p:ph sz="quarter" idx="13"/>
          </p:nvPr>
        </p:nvSpPr>
        <p:spPr/>
        <p:txBody>
          <a:bodyPr/>
          <a:lstStyle/>
          <a:p>
            <a:r>
              <a:rPr lang="en-ZA" b="0" i="0" dirty="0">
                <a:effectLst/>
                <a:latin typeface="+mj-lt"/>
              </a:rPr>
              <a:t>online tutoring provides the supplemental skills-building that students require in a way that is significantly more cost-effective and convenient than traditional services. Whether you're a university student eager to improve your writing skills in order to craft a stellar thesis or a eighth grader in need of a little extra help with geometry homework, online tutors are ready and able to provide the instruction needed to stay on track.</a:t>
            </a:r>
            <a:endParaRPr lang="en-ZA" dirty="0">
              <a:latin typeface="+mj-lt"/>
            </a:endParaRPr>
          </a:p>
        </p:txBody>
      </p:sp>
    </p:spTree>
    <p:extLst>
      <p:ext uri="{BB962C8B-B14F-4D97-AF65-F5344CB8AC3E}">
        <p14:creationId xmlns:p14="http://schemas.microsoft.com/office/powerpoint/2010/main" val="38596280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7228</TotalTime>
  <Words>1041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Tw Cen MT</vt:lpstr>
      <vt:lpstr>Droplet</vt:lpstr>
      <vt:lpstr>PowerPoint Presentation</vt:lpstr>
      <vt:lpstr>Our socio economic problem</vt:lpstr>
      <vt:lpstr>Our goal</vt:lpstr>
      <vt:lpstr>Our goal (continued)</vt:lpstr>
      <vt:lpstr>Our goal (continued)</vt:lpstr>
      <vt:lpstr>Our goal (continued)</vt:lpstr>
      <vt:lpstr>Our goal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rehan</dc:creator>
  <cp:lastModifiedBy> </cp:lastModifiedBy>
  <cp:revision>10</cp:revision>
  <dcterms:created xsi:type="dcterms:W3CDTF">2020-08-14T18:29:37Z</dcterms:created>
  <dcterms:modified xsi:type="dcterms:W3CDTF">2020-08-19T19:03:15Z</dcterms:modified>
</cp:coreProperties>
</file>