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24" autoAdjust="0"/>
  </p:normalViewPr>
  <p:slideViewPr>
    <p:cSldViewPr>
      <p:cViewPr varScale="1">
        <p:scale>
          <a:sx n="65" d="100"/>
          <a:sy n="65" d="100"/>
        </p:scale>
        <p:origin x="10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097E-CF2C-416D-9CBD-C87185F49E83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181B1-954B-49D7-9894-DA632D99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0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81B1-954B-49D7-9894-DA632D9912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300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시연에 앞서 원활한 이해를 위해 </a:t>
            </a:r>
            <a:r>
              <a:rPr lang="en-US" altLang="ko-KR" dirty="0" err="1"/>
              <a:t>help:us</a:t>
            </a:r>
            <a:r>
              <a:rPr lang="ko-KR" altLang="en-US" dirty="0"/>
              <a:t>의 서비스 흐름도를 간략하게 </a:t>
            </a:r>
            <a:r>
              <a:rPr lang="ko-KR" altLang="en-US" dirty="0" err="1"/>
              <a:t>설명드리</a:t>
            </a:r>
            <a:r>
              <a:rPr lang="ko-KR" altLang="en-US" dirty="0" err="1">
                <a:highlight>
                  <a:srgbClr val="FFFF00"/>
                </a:highlight>
              </a:rPr>
              <a:t>겠</a:t>
            </a:r>
            <a:r>
              <a:rPr lang="ko-KR" altLang="en-US" dirty="0" err="1"/>
              <a:t>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서비스의 회원은 기관 회원과</a:t>
            </a:r>
            <a:r>
              <a:rPr lang="en-US" altLang="ko-KR" dirty="0"/>
              <a:t> </a:t>
            </a:r>
            <a:r>
              <a:rPr lang="ko-KR" altLang="en-US" dirty="0"/>
              <a:t>일반 회원으로 나뉩니다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기관이 </a:t>
            </a:r>
            <a:r>
              <a:rPr lang="ko-KR" altLang="en-US" dirty="0" err="1"/>
              <a:t>헬프어스를</a:t>
            </a:r>
            <a:r>
              <a:rPr lang="ko-KR" altLang="en-US" dirty="0"/>
              <a:t> 통해 기부 </a:t>
            </a:r>
            <a:r>
              <a:rPr lang="ko-KR" altLang="en-US" dirty="0" err="1"/>
              <a:t>요청글을</a:t>
            </a:r>
            <a:r>
              <a:rPr lang="ko-KR" altLang="en-US" dirty="0"/>
              <a:t> 작성하면 기부자가 그 글을 확인 후 본인이 기부하기 원하는 물품을 발송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기부자는 </a:t>
            </a:r>
            <a:r>
              <a:rPr lang="ko-KR" altLang="en-US" dirty="0" err="1"/>
              <a:t>헬프어스에</a:t>
            </a:r>
            <a:r>
              <a:rPr lang="ko-KR" altLang="en-US" dirty="0"/>
              <a:t> 송장을 입력해 기관이 배송 조회 및 관련 정보를 확인할 수 있게 하고</a:t>
            </a:r>
            <a:r>
              <a:rPr lang="en-US" altLang="ko-KR" dirty="0"/>
              <a:t>, </a:t>
            </a:r>
            <a:r>
              <a:rPr lang="ko-KR" altLang="en-US" dirty="0"/>
              <a:t>다시 기관은 물품이 도착하면 도착 확인 버튼을 누릅니다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헬프어스는</a:t>
            </a:r>
            <a:r>
              <a:rPr lang="ko-KR" altLang="en-US" dirty="0"/>
              <a:t> 기부 확인서 발급 서비스도 제공하기 때문에 기부자가 원하면 언제든지 발급을 받을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81B1-954B-49D7-9894-DA632D9912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13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시연은 </a:t>
            </a:r>
            <a:r>
              <a:rPr lang="ko-KR" altLang="en-US" dirty="0" err="1"/>
              <a:t>이제민</a:t>
            </a:r>
            <a:r>
              <a:rPr lang="ko-KR" altLang="en-US" dirty="0"/>
              <a:t> 팀원께서 진행하겠습니다</a:t>
            </a:r>
            <a:r>
              <a:rPr lang="en-US" altLang="ko-KR" dirty="0"/>
              <a:t>. </a:t>
            </a:r>
            <a:r>
              <a:rPr lang="ko-KR" altLang="en-US" dirty="0"/>
              <a:t>시연을 위해 잠시 화면 전환이 있겠습니다</a:t>
            </a:r>
            <a:r>
              <a:rPr lang="en-US" altLang="ko-KR" dirty="0"/>
              <a:t>. </a:t>
            </a:r>
            <a:r>
              <a:rPr lang="ko-KR" altLang="en-US" dirty="0" err="1"/>
              <a:t>제민님</a:t>
            </a:r>
            <a:r>
              <a:rPr lang="ko-KR" altLang="en-US" dirty="0"/>
              <a:t> 나와주세요</a:t>
            </a:r>
            <a:r>
              <a:rPr lang="en-US" altLang="ko-KR" dirty="0"/>
              <a:t>!!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81B1-954B-49D7-9894-DA632D9912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66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시연에 이어 인터뷰까지 잘 보셨나요</a:t>
            </a:r>
            <a:r>
              <a:rPr lang="en-US" altLang="ko-KR" dirty="0"/>
              <a:t>? </a:t>
            </a:r>
            <a:r>
              <a:rPr lang="ko-KR" altLang="en-US" dirty="0" err="1"/>
              <a:t>앞으로가</a:t>
            </a:r>
            <a:r>
              <a:rPr lang="ko-KR" altLang="en-US" dirty="0"/>
              <a:t> 더욱 기대되는데요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헬프어스의</a:t>
            </a:r>
            <a:r>
              <a:rPr lang="ko-KR" altLang="en-US" dirty="0"/>
              <a:t> 고도화 방안에 대해서도 </a:t>
            </a:r>
            <a:r>
              <a:rPr lang="ko-KR" altLang="en-US" dirty="0" err="1"/>
              <a:t>소개드리겠습니다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사이트가 안정됨에 따라 모바일 버전을 만들 생각이고</a:t>
            </a:r>
            <a:r>
              <a:rPr lang="en-US" altLang="ko-KR" dirty="0"/>
              <a:t>, </a:t>
            </a:r>
            <a:r>
              <a:rPr lang="ko-KR" altLang="en-US" dirty="0" err="1"/>
              <a:t>유저간의</a:t>
            </a:r>
            <a:r>
              <a:rPr lang="ko-KR" altLang="en-US" dirty="0"/>
              <a:t> 원활한 소통을 위해 채팅과 알림 기능도 추가적으로 고려하고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81B1-954B-49D7-9894-DA632D9912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4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기부가 망설여진다면</a:t>
            </a:r>
            <a:r>
              <a:rPr lang="en-US" altLang="ko-KR" dirty="0"/>
              <a:t>, </a:t>
            </a:r>
            <a:r>
              <a:rPr lang="en-US" altLang="ko-KR" dirty="0" err="1"/>
              <a:t>help:us</a:t>
            </a:r>
            <a:r>
              <a:rPr lang="ko-KR" altLang="en-US" dirty="0"/>
              <a:t>를 통해 기부를 시작해보세요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ko-KR" altLang="en-US" dirty="0" err="1"/>
              <a:t>헬퍼스</a:t>
            </a:r>
            <a:r>
              <a:rPr lang="ko-KR" altLang="en-US" dirty="0"/>
              <a:t> 소개를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81B1-954B-49D7-9894-DA632D9912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7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발표는 다음 목차 순으로 진행하겠습니다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81B1-954B-49D7-9894-DA632D9912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8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여러분은 기부에 대한 인식이 </a:t>
            </a:r>
            <a:r>
              <a:rPr lang="ko-KR" altLang="en-US" dirty="0" err="1"/>
              <a:t>어떠신가요</a:t>
            </a:r>
            <a:r>
              <a:rPr lang="en-US" altLang="ko-KR" dirty="0"/>
              <a:t>? </a:t>
            </a:r>
            <a:r>
              <a:rPr lang="ko-KR" altLang="en-US" dirty="0"/>
              <a:t>혹시 기부금 횡령에 관한 기사를 본 적이 </a:t>
            </a:r>
            <a:r>
              <a:rPr lang="ko-KR" altLang="en-US" dirty="0" err="1"/>
              <a:t>있으신가요</a:t>
            </a:r>
            <a:r>
              <a:rPr lang="en-US" altLang="ko-KR" dirty="0"/>
              <a:t>?? (</a:t>
            </a:r>
            <a:r>
              <a:rPr lang="ko-KR" altLang="en-US" dirty="0"/>
              <a:t>한 템포 쉬고</a:t>
            </a:r>
            <a:r>
              <a:rPr lang="en-US" altLang="ko-KR" dirty="0"/>
              <a:t>) </a:t>
            </a:r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해마다 기부 횡령에 관한 기사가 쏟아지고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81B1-954B-49D7-9894-DA632D9912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한국리서치 정기조사에서 진행한 설문에 의하면 응답자의 </a:t>
            </a:r>
            <a:r>
              <a:rPr lang="en-US" altLang="ko-KR" dirty="0"/>
              <a:t>75%</a:t>
            </a:r>
            <a:r>
              <a:rPr lang="ko-KR" altLang="en-US" dirty="0"/>
              <a:t> 사람들은 기부금 사용 정보를 제공하는 것이 중요하다고 답했고</a:t>
            </a:r>
            <a:r>
              <a:rPr lang="en-US" altLang="ko-KR" dirty="0"/>
              <a:t>,</a:t>
            </a:r>
            <a:r>
              <a:rPr lang="ko-KR" altLang="en-US" dirty="0"/>
              <a:t> 비영리조직에서 기부금 사용 정보를 잘 제공하지 않는 것 같다고 응답한 사람들도 전체의 </a:t>
            </a:r>
            <a:r>
              <a:rPr lang="en-US" altLang="ko-KR" dirty="0"/>
              <a:t>76%</a:t>
            </a:r>
            <a:r>
              <a:rPr lang="ko-KR" altLang="en-US" dirty="0"/>
              <a:t>인 것을 알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사람들은 기부를 할 때 기부금 사용 정보 제공이 중요하나</a:t>
            </a:r>
            <a:r>
              <a:rPr lang="en-US" altLang="ko-KR" dirty="0"/>
              <a:t>, </a:t>
            </a:r>
            <a:r>
              <a:rPr lang="ko-KR" altLang="en-US" dirty="0"/>
              <a:t>단체는 이를 잘 제공하지 않는다고 생각하는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따라서 저희는 기부금 사용 정보를 최대한 명확히 제공하고자 물품기부 웹 서비스인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81B1-954B-49D7-9894-DA632D9912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3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help:us</a:t>
            </a:r>
            <a:r>
              <a:rPr lang="ko-KR" altLang="en-US" dirty="0"/>
              <a:t>를 기획했습니다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help:us</a:t>
            </a:r>
            <a:r>
              <a:rPr lang="ko-KR" altLang="en-US" dirty="0"/>
              <a:t>는 “남을 돕는게 나를 돕는 </a:t>
            </a:r>
            <a:r>
              <a:rPr lang="ko-KR" altLang="en-US" dirty="0" err="1"/>
              <a:t>거다”라는</a:t>
            </a:r>
            <a:r>
              <a:rPr lang="ko-KR" altLang="en-US" dirty="0"/>
              <a:t> 이념을 바탕으로 “도와주는 사람들의 뜻과 서로를 </a:t>
            </a:r>
            <a:r>
              <a:rPr lang="ko-KR" altLang="en-US" dirty="0" err="1"/>
              <a:t>돕는다”는</a:t>
            </a:r>
            <a:r>
              <a:rPr lang="ko-KR" altLang="en-US" dirty="0"/>
              <a:t> 의미를 가지고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81B1-954B-49D7-9894-DA632D9912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서비스의 주요 기능으로는 </a:t>
            </a:r>
            <a:r>
              <a:rPr lang="en-US" altLang="ko-KR" dirty="0"/>
              <a:t>8</a:t>
            </a:r>
            <a:r>
              <a:rPr lang="ko-KR" altLang="en-US" dirty="0"/>
              <a:t>가지가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기부나 봉사를 한 후 증명서 발급이 가능하고</a:t>
            </a:r>
            <a:r>
              <a:rPr lang="en-US" altLang="ko-KR" dirty="0"/>
              <a:t>, </a:t>
            </a:r>
            <a:r>
              <a:rPr lang="ko-KR" altLang="en-US" dirty="0"/>
              <a:t>기부했던 물품에 대한 후기도 확인 가능합니다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물품 기부나 재능기부</a:t>
            </a:r>
            <a:r>
              <a:rPr lang="en-US" altLang="ko-KR" dirty="0"/>
              <a:t>, </a:t>
            </a:r>
            <a:r>
              <a:rPr lang="ko-KR" altLang="en-US" dirty="0"/>
              <a:t>봉사를 신청할 수 있고</a:t>
            </a:r>
            <a:r>
              <a:rPr lang="en-US" altLang="ko-KR" dirty="0"/>
              <a:t>, </a:t>
            </a:r>
            <a:r>
              <a:rPr lang="ko-KR" altLang="en-US" dirty="0"/>
              <a:t>개인이 보낸 물품에 대해 송장번호를 입력하면 기관측에서 배송조회가 가능합니다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기관이 가입할 때</a:t>
            </a:r>
            <a:r>
              <a:rPr lang="en-US" altLang="ko-KR" dirty="0"/>
              <a:t>, </a:t>
            </a:r>
            <a:r>
              <a:rPr lang="ko-KR" altLang="en-US" dirty="0"/>
              <a:t>사업자 등록증을 업로드 하게 되면</a:t>
            </a:r>
            <a:r>
              <a:rPr lang="en-US" altLang="ko-KR" dirty="0"/>
              <a:t>, </a:t>
            </a:r>
            <a:r>
              <a:rPr lang="ko-KR" altLang="en-US" dirty="0"/>
              <a:t>자동으로 인식해 실제 존재하는 곳인지 확인할 수 있고</a:t>
            </a:r>
            <a:r>
              <a:rPr lang="en-US" altLang="ko-KR" dirty="0"/>
              <a:t>, </a:t>
            </a:r>
            <a:r>
              <a:rPr lang="ko-KR" altLang="en-US" dirty="0"/>
              <a:t>고객센터를 따로 두어 문의사항이 있을 때 언제든지 문의가 가능하도록 하였습니다</a:t>
            </a:r>
            <a:r>
              <a:rPr lang="en-US" altLang="ko-KR" dirty="0"/>
              <a:t>.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핸드폰과 이메일 인증을 통해 회원가입을 할 수 있으며</a:t>
            </a:r>
            <a:r>
              <a:rPr lang="en-US" altLang="ko-KR" dirty="0"/>
              <a:t>, </a:t>
            </a:r>
            <a:r>
              <a:rPr lang="ko-KR" altLang="en-US" dirty="0"/>
              <a:t>다양한 기부 뉴스 또한 제공하고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81B1-954B-49D7-9894-DA632D9912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그럼 저희와 다른 기부 플랫폼과의 차별점은 무엇일까요</a:t>
            </a:r>
            <a:r>
              <a:rPr lang="en-US" altLang="ko-KR" dirty="0"/>
              <a:t>? </a:t>
            </a:r>
            <a:r>
              <a:rPr lang="ko-KR" altLang="en-US" dirty="0"/>
              <a:t>저희가 생각하는 차별점은 크게 세가지 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큰 차별점은 금액 후원이 아닌</a:t>
            </a:r>
            <a:r>
              <a:rPr lang="en-US" altLang="ko-KR" dirty="0"/>
              <a:t>!! </a:t>
            </a:r>
            <a:r>
              <a:rPr lang="ko-KR" altLang="en-US" dirty="0"/>
              <a:t>물품 후원이라는 점</a:t>
            </a:r>
            <a:r>
              <a:rPr lang="en-US" altLang="ko-KR" dirty="0"/>
              <a:t>! </a:t>
            </a:r>
            <a:r>
              <a:rPr lang="ko-KR" altLang="en-US" dirty="0"/>
              <a:t>또한 후원을 받은 기관은 반드시 후기를 작성해야 한다는 점입니다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물품기부 상세페이지에 몇 개의 물품이 기부되었는지 명시 되어있기 때문에 기관은 명확하게 후기를 작성해야 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개인이 재능기부 글을 올릴 수 있어서 기관이 필요로 하는 재능을 기부 받을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81B1-954B-49D7-9894-DA632D9912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2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서비스를 통해 기대할 수 잇는 효과는 총 </a:t>
            </a:r>
            <a:r>
              <a:rPr lang="en-US" altLang="ko-KR" dirty="0"/>
              <a:t>3</a:t>
            </a:r>
            <a:r>
              <a:rPr lang="ko-KR" altLang="en-US" dirty="0"/>
              <a:t>가지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기부인식 개선입니다</a:t>
            </a:r>
            <a:r>
              <a:rPr lang="en-US" altLang="ko-KR" dirty="0"/>
              <a:t>. </a:t>
            </a:r>
            <a:r>
              <a:rPr lang="ko-KR" altLang="en-US" dirty="0"/>
              <a:t>기부자가 직접 물품을 전달하거나 택배를 보냄으로써 투명한 기부 문화를 기대할 수 있고</a:t>
            </a:r>
            <a:r>
              <a:rPr lang="en-US" altLang="ko-KR" dirty="0"/>
              <a:t>, </a:t>
            </a:r>
            <a:r>
              <a:rPr lang="ko-KR" altLang="en-US" dirty="0"/>
              <a:t>이에 따라 기부에 대한 인식이 개선될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ko-KR" altLang="en-US" dirty="0"/>
              <a:t>부담 없는 기부가 가능합니다</a:t>
            </a:r>
            <a:r>
              <a:rPr lang="en-US" altLang="ko-KR" dirty="0"/>
              <a:t>. </a:t>
            </a:r>
            <a:r>
              <a:rPr lang="ko-KR" altLang="en-US" dirty="0"/>
              <a:t>기부하고 싶은 물품을 필요로 하는 기관이 있으면 상시로 기부를 할 수 있기때문에 부담 없는 기부가 가능합니다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마지막 세번째는 기부 만족감 상승입니다</a:t>
            </a:r>
            <a:r>
              <a:rPr lang="en-US" altLang="ko-KR" dirty="0"/>
              <a:t>. </a:t>
            </a:r>
            <a:r>
              <a:rPr lang="ko-KR" altLang="en-US" dirty="0"/>
              <a:t>현금 기부보다는 사용처가 명확한 물품 기부를 통해 더 큰 만족감을 느낄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81B1-954B-49D7-9894-DA632D9912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44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이쯤되면</a:t>
            </a:r>
            <a:r>
              <a:rPr lang="ko-KR" altLang="en-US" dirty="0"/>
              <a:t> 어떻게 설계하고</a:t>
            </a:r>
            <a:r>
              <a:rPr lang="en-US" altLang="ko-KR" dirty="0"/>
              <a:t>, </a:t>
            </a:r>
            <a:r>
              <a:rPr lang="ko-KR" altLang="en-US" dirty="0"/>
              <a:t>구현했는지 궁금해하실 것 같은데요</a:t>
            </a:r>
            <a:r>
              <a:rPr lang="en-US" altLang="ko-KR" dirty="0"/>
              <a:t>!!</a:t>
            </a:r>
          </a:p>
          <a:p>
            <a:r>
              <a:rPr lang="en-US" altLang="ko-KR" dirty="0" err="1"/>
              <a:t>Help:us</a:t>
            </a:r>
            <a:r>
              <a:rPr lang="en-US" altLang="ko-KR" dirty="0"/>
              <a:t> </a:t>
            </a:r>
            <a:r>
              <a:rPr lang="ko-KR" altLang="en-US" dirty="0"/>
              <a:t>아키텍처를 소개하겠습니다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지라와 </a:t>
            </a:r>
            <a:r>
              <a:rPr lang="ko-KR" altLang="en-US" dirty="0" err="1"/>
              <a:t>노션</a:t>
            </a:r>
            <a:r>
              <a:rPr lang="en-US" altLang="ko-KR" dirty="0"/>
              <a:t>,</a:t>
            </a:r>
            <a:r>
              <a:rPr lang="ko-KR" altLang="en-US" dirty="0" err="1"/>
              <a:t>깃랩</a:t>
            </a:r>
            <a:r>
              <a:rPr lang="en-US" altLang="ko-KR" dirty="0"/>
              <a:t>, </a:t>
            </a:r>
            <a:r>
              <a:rPr lang="ko-KR" altLang="en-US" dirty="0" err="1"/>
              <a:t>웹엑스</a:t>
            </a:r>
            <a:r>
              <a:rPr lang="en-US" altLang="ko-KR" dirty="0"/>
              <a:t>, </a:t>
            </a:r>
            <a:r>
              <a:rPr lang="ko-KR" altLang="en-US" dirty="0" err="1"/>
              <a:t>메타모스트를</a:t>
            </a:r>
            <a:r>
              <a:rPr lang="ko-KR" altLang="en-US" dirty="0"/>
              <a:t> 사용해 협업과 공유를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프론트엔드는</a:t>
            </a:r>
            <a:r>
              <a:rPr lang="ko-KR" altLang="en-US" dirty="0"/>
              <a:t> </a:t>
            </a:r>
            <a:r>
              <a:rPr lang="en-US" altLang="ko-KR" dirty="0"/>
              <a:t>Next </a:t>
            </a:r>
            <a:r>
              <a:rPr lang="en-US" altLang="ko-KR" dirty="0" err="1"/>
              <a:t>js</a:t>
            </a:r>
            <a:r>
              <a:rPr lang="ko-KR" altLang="en-US" dirty="0"/>
              <a:t>와 </a:t>
            </a:r>
            <a:r>
              <a:rPr lang="en-US" altLang="ko-KR" dirty="0"/>
              <a:t>typescript</a:t>
            </a:r>
            <a:r>
              <a:rPr lang="ko-KR" altLang="en-US" dirty="0"/>
              <a:t>를 이용해 구현하였고 유저의 요청들을 분산시키고 권한이 없는 유저를 필터링하기 위해서 </a:t>
            </a:r>
            <a:r>
              <a:rPr lang="en-US" altLang="ko-KR" dirty="0"/>
              <a:t>Spring Cloud Gateway</a:t>
            </a:r>
            <a:r>
              <a:rPr lang="ko-KR" altLang="en-US" dirty="0"/>
              <a:t>와 </a:t>
            </a:r>
            <a:r>
              <a:rPr lang="en-US" altLang="ko-KR" dirty="0"/>
              <a:t>eureka </a:t>
            </a:r>
            <a:r>
              <a:rPr lang="ko-KR" altLang="en-US" dirty="0"/>
              <a:t>서버를 사용했습니다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백엔드는</a:t>
            </a:r>
            <a:r>
              <a:rPr lang="ko-KR" altLang="en-US" dirty="0"/>
              <a:t> </a:t>
            </a:r>
            <a:r>
              <a:rPr lang="en-US" altLang="ko-KR" dirty="0"/>
              <a:t>MSA </a:t>
            </a:r>
            <a:r>
              <a:rPr lang="ko-KR" altLang="en-US" dirty="0" err="1"/>
              <a:t>아키텍쳐로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Spring boot </a:t>
            </a:r>
            <a:r>
              <a:rPr lang="ko-KR" altLang="en-US" dirty="0"/>
              <a:t>서버로 이루어져 있고 세 서버 모두 </a:t>
            </a:r>
            <a:r>
              <a:rPr lang="en-US" altLang="ko-KR" dirty="0"/>
              <a:t>JPA</a:t>
            </a:r>
            <a:r>
              <a:rPr lang="ko-KR" altLang="en-US" dirty="0"/>
              <a:t>를 사용하여 </a:t>
            </a:r>
            <a:r>
              <a:rPr lang="en-US" altLang="ko-KR" dirty="0" err="1"/>
              <a:t>DataBase</a:t>
            </a:r>
            <a:r>
              <a:rPr lang="ko-KR" altLang="en-US" dirty="0"/>
              <a:t>와 연결하였으며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 err="1"/>
              <a:t>DataBase</a:t>
            </a:r>
            <a:r>
              <a:rPr lang="ko-KR" altLang="en-US" dirty="0"/>
              <a:t>는 논리적으로 스키마를 분리하여 사용하였습니다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이미지 파일들은 </a:t>
            </a:r>
            <a:r>
              <a:rPr lang="en-US" altLang="ko-KR" dirty="0"/>
              <a:t>Amazon S3</a:t>
            </a:r>
            <a:r>
              <a:rPr lang="ko-KR" altLang="en-US" dirty="0"/>
              <a:t>를 이용하여 관리하였고 </a:t>
            </a:r>
            <a:r>
              <a:rPr lang="en-US" altLang="ko-KR" dirty="0"/>
              <a:t>EC2 </a:t>
            </a:r>
            <a:r>
              <a:rPr lang="ko-KR" altLang="en-US" dirty="0"/>
              <a:t>서버에 배포할 때에 </a:t>
            </a:r>
            <a:r>
              <a:rPr lang="en-US" altLang="ko-KR" dirty="0" err="1"/>
              <a:t>jenkins</a:t>
            </a:r>
            <a:r>
              <a:rPr lang="ko-KR" altLang="en-US" dirty="0"/>
              <a:t>와 </a:t>
            </a:r>
            <a:r>
              <a:rPr lang="en-US" altLang="ko-KR" dirty="0"/>
              <a:t>git</a:t>
            </a:r>
            <a:r>
              <a:rPr lang="ko-KR" altLang="en-US" dirty="0"/>
              <a:t>을 연동해 자동 배포를 진행했습니다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81B1-954B-49D7-9894-DA632D9912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1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0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26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12.png"/><Relationship Id="rId5" Type="http://schemas.openxmlformats.org/officeDocument/2006/relationships/image" Target="../media/image107.png"/><Relationship Id="rId10" Type="http://schemas.openxmlformats.org/officeDocument/2006/relationships/image" Target="../media/image111.png"/><Relationship Id="rId4" Type="http://schemas.openxmlformats.org/officeDocument/2006/relationships/image" Target="../media/image16.png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6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40.png"/><Relationship Id="rId5" Type="http://schemas.openxmlformats.org/officeDocument/2006/relationships/image" Target="../media/image25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16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8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16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6.png"/><Relationship Id="rId7" Type="http://schemas.openxmlformats.org/officeDocument/2006/relationships/image" Target="../media/image70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26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6.png"/><Relationship Id="rId7" Type="http://schemas.openxmlformats.org/officeDocument/2006/relationships/image" Target="../media/image77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26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6.png"/><Relationship Id="rId7" Type="http://schemas.openxmlformats.org/officeDocument/2006/relationships/image" Target="../media/image84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48.png"/><Relationship Id="rId5" Type="http://schemas.openxmlformats.org/officeDocument/2006/relationships/image" Target="../media/image26.png"/><Relationship Id="rId10" Type="http://schemas.openxmlformats.org/officeDocument/2006/relationships/image" Target="../media/image87.png"/><Relationship Id="rId4" Type="http://schemas.openxmlformats.org/officeDocument/2006/relationships/image" Target="../media/image82.png"/><Relationship Id="rId9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7497" y="159996"/>
            <a:ext cx="18943767" cy="11993384"/>
            <a:chOff x="-297497" y="159996"/>
            <a:chExt cx="18943767" cy="119933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97497" y="159996"/>
              <a:ext cx="18943767" cy="119933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68020" y="8882172"/>
            <a:ext cx="5148606" cy="7999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8746" y="8975913"/>
            <a:ext cx="1424338" cy="6066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58533" y="5962407"/>
            <a:ext cx="2037091" cy="45427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8289" y="3625122"/>
            <a:ext cx="7830730" cy="28942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36534" y="3955598"/>
            <a:ext cx="565771" cy="565205"/>
            <a:chOff x="11836534" y="3955598"/>
            <a:chExt cx="565771" cy="5652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36534" y="3955598"/>
              <a:ext cx="565771" cy="5652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50512" y="7553865"/>
            <a:ext cx="1984691" cy="24292"/>
            <a:chOff x="8150512" y="7553865"/>
            <a:chExt cx="1984691" cy="242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8150512" y="7553865"/>
              <a:ext cx="1984691" cy="24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1406" y="1087577"/>
            <a:ext cx="3722843" cy="8619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2238" y="1875224"/>
            <a:ext cx="6190476" cy="19048"/>
            <a:chOff x="972238" y="1875224"/>
            <a:chExt cx="6190476" cy="190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238" y="1875224"/>
              <a:ext cx="6190476" cy="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07697" y="2183153"/>
            <a:ext cx="2470320" cy="2464466"/>
            <a:chOff x="7907697" y="2183153"/>
            <a:chExt cx="2470320" cy="24644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7697" y="2183153"/>
              <a:ext cx="2470320" cy="24644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2337" y="6332857"/>
            <a:ext cx="3203984" cy="3203984"/>
            <a:chOff x="1532337" y="6332857"/>
            <a:chExt cx="3203984" cy="32039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2337" y="6332857"/>
              <a:ext cx="3203984" cy="32039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87646" y="4845154"/>
            <a:ext cx="4961725" cy="595407"/>
            <a:chOff x="3187646" y="4845154"/>
            <a:chExt cx="4961725" cy="5954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400000">
              <a:off x="3187646" y="4845154"/>
              <a:ext cx="4961725" cy="5954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88966" y="4845154"/>
            <a:ext cx="4961725" cy="595407"/>
            <a:chOff x="9988966" y="4845154"/>
            <a:chExt cx="4961725" cy="5954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400000">
              <a:off x="9988966" y="4845154"/>
              <a:ext cx="4961725" cy="5954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82826" y="7934849"/>
            <a:ext cx="8829555" cy="623285"/>
            <a:chOff x="4882826" y="7934849"/>
            <a:chExt cx="8829555" cy="6232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4882826" y="7934849"/>
              <a:ext cx="8829555" cy="6232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83926" y="5918360"/>
            <a:ext cx="2920148" cy="740571"/>
            <a:chOff x="7283926" y="5918360"/>
            <a:chExt cx="2920148" cy="740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7283926" y="5918360"/>
              <a:ext cx="2920148" cy="740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20921" y="7460205"/>
            <a:ext cx="3851650" cy="493714"/>
            <a:chOff x="4920921" y="7460205"/>
            <a:chExt cx="3851650" cy="493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20921" y="7460205"/>
              <a:ext cx="3851650" cy="493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57783" y="7292662"/>
            <a:ext cx="4154598" cy="740571"/>
            <a:chOff x="9557783" y="7292662"/>
            <a:chExt cx="4154598" cy="7405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57783" y="7292662"/>
              <a:ext cx="4154598" cy="740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138687" y="6059761"/>
            <a:ext cx="2838192" cy="493714"/>
            <a:chOff x="8138687" y="6059761"/>
            <a:chExt cx="2838192" cy="493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8138687" y="6059761"/>
              <a:ext cx="2838192" cy="493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599735" y="6722892"/>
            <a:ext cx="2051655" cy="2051655"/>
            <a:chOff x="14599735" y="6722892"/>
            <a:chExt cx="2051655" cy="205165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99735" y="6722892"/>
              <a:ext cx="2051655" cy="205165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63674" y="4506206"/>
            <a:ext cx="3525040" cy="61038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13552" y="4554402"/>
            <a:ext cx="2768611" cy="70452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12304" y="8501857"/>
            <a:ext cx="3402421" cy="61038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044762" y="6947400"/>
            <a:ext cx="3397182" cy="70452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604485" y="6947400"/>
            <a:ext cx="3582897" cy="61038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2323" y="324496"/>
            <a:ext cx="1979557" cy="5315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93745" y="3973340"/>
            <a:ext cx="4585630" cy="29789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2323" y="324496"/>
            <a:ext cx="1172310" cy="5315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323" y="324496"/>
            <a:ext cx="1447767" cy="5814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1406" y="1087577"/>
            <a:ext cx="3206091" cy="8714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2238" y="1875224"/>
            <a:ext cx="6190476" cy="19048"/>
            <a:chOff x="972238" y="1875224"/>
            <a:chExt cx="6190476" cy="190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238" y="1875224"/>
              <a:ext cx="6190476" cy="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08272" y="4136723"/>
            <a:ext cx="2241551" cy="4135877"/>
            <a:chOff x="13608272" y="4136723"/>
            <a:chExt cx="2241551" cy="41358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9271" y="7486700"/>
              <a:ext cx="1335859" cy="81903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3608272" y="4136723"/>
              <a:ext cx="2241551" cy="2490612"/>
              <a:chOff x="13608272" y="4136723"/>
              <a:chExt cx="2241551" cy="249061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08272" y="4136723"/>
                <a:ext cx="2241551" cy="249061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478571" y="3313246"/>
            <a:ext cx="4137565" cy="4959353"/>
            <a:chOff x="7478571" y="3313246"/>
            <a:chExt cx="4137565" cy="49593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19314" y="7486700"/>
              <a:ext cx="1813535" cy="81903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478571" y="3313246"/>
              <a:ext cx="4137565" cy="4137565"/>
              <a:chOff x="7478571" y="3313246"/>
              <a:chExt cx="4137565" cy="413756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478571" y="3313246"/>
                <a:ext cx="4137565" cy="4137565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2435891" y="3899112"/>
            <a:ext cx="2951218" cy="4352518"/>
            <a:chOff x="2435891" y="3899112"/>
            <a:chExt cx="2951218" cy="43525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9703" y="7465730"/>
              <a:ext cx="3041068" cy="819030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2601951" y="3899112"/>
              <a:ext cx="2619098" cy="2923894"/>
              <a:chOff x="2601951" y="3899112"/>
              <a:chExt cx="2619098" cy="292389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601951" y="3899112"/>
                <a:ext cx="2619098" cy="29238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DF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8057" y="4759721"/>
            <a:ext cx="18943767" cy="10517107"/>
            <a:chOff x="-308057" y="4759721"/>
            <a:chExt cx="18943767" cy="10517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08057" y="4759721"/>
              <a:ext cx="18943767" cy="105171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77611" y="-4310939"/>
            <a:ext cx="18943767" cy="11993384"/>
            <a:chOff x="-377611" y="-4310939"/>
            <a:chExt cx="18943767" cy="119933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77611" y="-4310939"/>
              <a:ext cx="18943767" cy="119933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63781" y="5581004"/>
            <a:ext cx="13561436" cy="598911"/>
            <a:chOff x="2163781" y="5581004"/>
            <a:chExt cx="13561436" cy="5989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3781" y="5581004"/>
              <a:ext cx="13561436" cy="59891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9498" y="4035184"/>
            <a:ext cx="13971474" cy="23285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5774" y="6230903"/>
            <a:ext cx="3630233" cy="1012652"/>
          </a:xfrm>
          <a:prstGeom prst="rect">
            <a:avLst/>
          </a:prstGeom>
        </p:spPr>
      </p:pic>
      <p:sp>
        <p:nvSpPr>
          <p:cNvPr id="2" name="타원 1">
            <a:hlinkClick r:id="rId8" action="ppaction://hlinksldjump"/>
            <a:extLst>
              <a:ext uri="{FF2B5EF4-FFF2-40B4-BE49-F238E27FC236}">
                <a16:creationId xmlns:a16="http://schemas.microsoft.com/office/drawing/2014/main" id="{3402D9B8-E3E8-40FF-A34C-6A4A97FB4790}"/>
              </a:ext>
            </a:extLst>
          </p:cNvPr>
          <p:cNvSpPr/>
          <p:nvPr/>
        </p:nvSpPr>
        <p:spPr>
          <a:xfrm>
            <a:off x="17678400" y="876300"/>
            <a:ext cx="179193" cy="179193"/>
          </a:xfrm>
          <a:prstGeom prst="ellipse">
            <a:avLst/>
          </a:prstGeom>
          <a:solidFill>
            <a:srgbClr val="FDF3DD"/>
          </a:solidFill>
          <a:ln>
            <a:solidFill>
              <a:srgbClr val="FDF3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hlinkClick r:id="rId9" action="ppaction://hlinksldjump"/>
            <a:extLst>
              <a:ext uri="{FF2B5EF4-FFF2-40B4-BE49-F238E27FC236}">
                <a16:creationId xmlns:a16="http://schemas.microsoft.com/office/drawing/2014/main" id="{3A8E989B-FC6D-4FD0-8A97-36D7AAC48453}"/>
              </a:ext>
            </a:extLst>
          </p:cNvPr>
          <p:cNvSpPr/>
          <p:nvPr/>
        </p:nvSpPr>
        <p:spPr>
          <a:xfrm>
            <a:off x="17373600" y="1506560"/>
            <a:ext cx="179193" cy="179193"/>
          </a:xfrm>
          <a:prstGeom prst="ellipse">
            <a:avLst/>
          </a:prstGeom>
          <a:solidFill>
            <a:srgbClr val="FDF3DD"/>
          </a:solidFill>
          <a:ln>
            <a:solidFill>
              <a:srgbClr val="FDF3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36475" y="3454401"/>
            <a:ext cx="8670607" cy="5489400"/>
            <a:chOff x="-2536475" y="3454401"/>
            <a:chExt cx="8670607" cy="54894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2536475" y="3454401"/>
              <a:ext cx="8670607" cy="54894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7143" y="2457861"/>
            <a:ext cx="11719379" cy="598911"/>
            <a:chOff x="6057143" y="2457861"/>
            <a:chExt cx="11719379" cy="5989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457861"/>
              <a:ext cx="11719379" cy="598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72474" y="4538486"/>
            <a:ext cx="3890495" cy="100041"/>
            <a:chOff x="6272474" y="4538486"/>
            <a:chExt cx="3890495" cy="1000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2474" y="4538486"/>
              <a:ext cx="3890495" cy="1000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96288" y="3892992"/>
            <a:ext cx="2297050" cy="8332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34228" y="7596483"/>
            <a:ext cx="3890495" cy="100041"/>
            <a:chOff x="6334228" y="7596483"/>
            <a:chExt cx="3890495" cy="1000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4228" y="7596483"/>
              <a:ext cx="3890495" cy="10004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01715" y="4743210"/>
            <a:ext cx="1761025" cy="19926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06477" y="7801210"/>
            <a:ext cx="1526730" cy="7621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54242" y="2025496"/>
            <a:ext cx="7505354" cy="10259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3818" y="322683"/>
            <a:ext cx="1845853" cy="4949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89294" y="431637"/>
            <a:ext cx="13920742" cy="238095"/>
            <a:chOff x="3589294" y="431637"/>
            <a:chExt cx="13920742" cy="2380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89294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64573" y="3904897"/>
            <a:ext cx="2982716" cy="8237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96288" y="6954459"/>
            <a:ext cx="1311707" cy="82375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50002" y="6954002"/>
            <a:ext cx="1804373" cy="83327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52744" y="4733687"/>
            <a:ext cx="2121063" cy="81358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59744" y="7801210"/>
            <a:ext cx="2593254" cy="7621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916832" y="7596483"/>
            <a:ext cx="4498650" cy="100041"/>
            <a:chOff x="11916832" y="7596483"/>
            <a:chExt cx="4498650" cy="10004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916832" y="7596483"/>
              <a:ext cx="4498650" cy="1000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16832" y="4538486"/>
            <a:ext cx="4498650" cy="100041"/>
            <a:chOff x="11916832" y="4538486"/>
            <a:chExt cx="4498650" cy="10004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916832" y="4538486"/>
              <a:ext cx="4498650" cy="100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05711" y="1301843"/>
            <a:ext cx="8670607" cy="5489400"/>
            <a:chOff x="11205711" y="1301843"/>
            <a:chExt cx="8670607" cy="54894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1205711" y="1301843"/>
              <a:ext cx="8670607" cy="54894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536475" y="3454401"/>
            <a:ext cx="8670607" cy="5489400"/>
            <a:chOff x="-2536475" y="3454401"/>
            <a:chExt cx="8670607" cy="54894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2536475" y="3454401"/>
              <a:ext cx="8670607" cy="54894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264" y="324496"/>
            <a:ext cx="1655567" cy="5358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90661" y="7607098"/>
            <a:ext cx="1537545" cy="30204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1406" y="1173292"/>
            <a:ext cx="4623653" cy="8714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2238" y="1960939"/>
            <a:ext cx="6190476" cy="19048"/>
            <a:chOff x="972238" y="1960939"/>
            <a:chExt cx="6190476" cy="190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238" y="1960939"/>
              <a:ext cx="6190476" cy="190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04632" y="2837150"/>
            <a:ext cx="7641469" cy="1121962"/>
            <a:chOff x="1904632" y="2837150"/>
            <a:chExt cx="7641469" cy="11219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720000">
              <a:off x="1904632" y="2837150"/>
              <a:ext cx="7641469" cy="11219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54991" y="3555348"/>
            <a:ext cx="7641469" cy="1332163"/>
            <a:chOff x="5754991" y="3555348"/>
            <a:chExt cx="7641469" cy="13321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80000">
              <a:off x="5754991" y="3555348"/>
              <a:ext cx="7641469" cy="133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97866" y="4578229"/>
            <a:ext cx="7641469" cy="1636033"/>
            <a:chOff x="3497866" y="4578229"/>
            <a:chExt cx="7641469" cy="163603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360000">
              <a:off x="3497866" y="4578229"/>
              <a:ext cx="7641469" cy="16360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0071" y="6385941"/>
            <a:ext cx="7641469" cy="1804999"/>
            <a:chOff x="1620071" y="6385941"/>
            <a:chExt cx="7641469" cy="180499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">
              <a:off x="1620071" y="6385941"/>
              <a:ext cx="7641469" cy="18049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17383" y="5396245"/>
            <a:ext cx="8829297" cy="1213264"/>
            <a:chOff x="6517383" y="5396245"/>
            <a:chExt cx="8829297" cy="121326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7383" y="5396245"/>
              <a:ext cx="8829297" cy="12132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79508" y="6266331"/>
            <a:ext cx="7641469" cy="2518070"/>
            <a:chOff x="8979508" y="6266331"/>
            <a:chExt cx="7641469" cy="25180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240000">
              <a:off x="8979508" y="6266331"/>
              <a:ext cx="7641469" cy="25180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979508" y="2928841"/>
            <a:ext cx="7641469" cy="786199"/>
            <a:chOff x="8979508" y="2928841"/>
            <a:chExt cx="7641469" cy="78619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300000">
              <a:off x="8979508" y="2928841"/>
              <a:ext cx="7641469" cy="78619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724681" y="8395678"/>
            <a:ext cx="7641469" cy="1160276"/>
            <a:chOff x="3724681" y="8395678"/>
            <a:chExt cx="7641469" cy="116027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24681" y="8395678"/>
              <a:ext cx="7641469" cy="1160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323" y="391721"/>
            <a:ext cx="1656081" cy="5315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1406" y="1201863"/>
            <a:ext cx="4623653" cy="8714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2238" y="1979986"/>
            <a:ext cx="6190476" cy="19048"/>
            <a:chOff x="972238" y="1979986"/>
            <a:chExt cx="6190476" cy="190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238" y="1979986"/>
              <a:ext cx="6190476" cy="190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69780" y="4167459"/>
            <a:ext cx="3984998" cy="471881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14164" y="4167459"/>
            <a:ext cx="4189279" cy="471881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97029" y="9474331"/>
            <a:ext cx="4513030" cy="3498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55489" y="2871182"/>
            <a:ext cx="4598444" cy="8024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34297" y="2871182"/>
            <a:ext cx="5388130" cy="8024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4102" y="7017921"/>
            <a:ext cx="835148" cy="6324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62497" y="4862298"/>
            <a:ext cx="836509" cy="6682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63452" y="6857773"/>
            <a:ext cx="836509" cy="6682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19620" y="4745830"/>
            <a:ext cx="836509" cy="6682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323" y="324496"/>
            <a:ext cx="1656081" cy="5315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1406" y="1068530"/>
            <a:ext cx="3177520" cy="8619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2238" y="1856177"/>
            <a:ext cx="6190476" cy="19048"/>
            <a:chOff x="972238" y="1856177"/>
            <a:chExt cx="6190476" cy="190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238" y="1856177"/>
              <a:ext cx="6190476" cy="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6924" y="2789291"/>
            <a:ext cx="6171867" cy="6157241"/>
            <a:chOff x="6056924" y="2789291"/>
            <a:chExt cx="6171867" cy="6157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6924" y="2789291"/>
              <a:ext cx="6171867" cy="61572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323" y="324496"/>
            <a:ext cx="1979557" cy="5315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1406" y="1087577"/>
            <a:ext cx="2632310" cy="8714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2238" y="1875224"/>
            <a:ext cx="6190476" cy="19048"/>
            <a:chOff x="972238" y="1875224"/>
            <a:chExt cx="6190476" cy="190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238" y="1875224"/>
              <a:ext cx="6190476" cy="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51293" y="2299847"/>
            <a:ext cx="1902857" cy="1902857"/>
            <a:chOff x="6951293" y="2299847"/>
            <a:chExt cx="1902857" cy="1902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1293" y="2299847"/>
              <a:ext cx="1902857" cy="190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53910" y="4356117"/>
            <a:ext cx="3023709" cy="3016544"/>
            <a:chOff x="7653910" y="4356117"/>
            <a:chExt cx="3023709" cy="30165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3910" y="4356117"/>
              <a:ext cx="3023709" cy="30165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24780" y="3959627"/>
            <a:ext cx="1902857" cy="1902857"/>
            <a:chOff x="4724780" y="3959627"/>
            <a:chExt cx="1902857" cy="19028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780" y="3959627"/>
              <a:ext cx="1902857" cy="190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24780" y="6292298"/>
            <a:ext cx="1902857" cy="1902857"/>
            <a:chOff x="4724780" y="6292298"/>
            <a:chExt cx="1902857" cy="19028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780" y="6292298"/>
              <a:ext cx="1902857" cy="19028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47290" y="3959627"/>
            <a:ext cx="1902857" cy="1902857"/>
            <a:chOff x="12047290" y="3959627"/>
            <a:chExt cx="1902857" cy="190285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47290" y="3959627"/>
              <a:ext cx="1902857" cy="190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71765" y="2299847"/>
            <a:ext cx="1902857" cy="1902857"/>
            <a:chOff x="9571765" y="2299847"/>
            <a:chExt cx="1902857" cy="190285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71765" y="2299847"/>
              <a:ext cx="1902857" cy="19028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881533" y="6292298"/>
            <a:ext cx="1902857" cy="1902857"/>
            <a:chOff x="11881533" y="6292298"/>
            <a:chExt cx="1902857" cy="190285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81533" y="6292298"/>
              <a:ext cx="1902857" cy="19028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46363" y="6715293"/>
            <a:ext cx="1141983" cy="1056866"/>
            <a:chOff x="12246363" y="6715293"/>
            <a:chExt cx="1141983" cy="105686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46363" y="6715293"/>
              <a:ext cx="1141983" cy="105686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195051" y="2832306"/>
            <a:ext cx="780200" cy="956378"/>
            <a:chOff x="10195051" y="2832306"/>
            <a:chExt cx="780200" cy="95637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95051" y="2832306"/>
              <a:ext cx="780200" cy="95637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28266" y="4235527"/>
            <a:ext cx="664715" cy="1351057"/>
            <a:chOff x="12628266" y="4235527"/>
            <a:chExt cx="664715" cy="135105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28266" y="4235527"/>
              <a:ext cx="664715" cy="13510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141732" y="4363370"/>
            <a:ext cx="1068952" cy="1095370"/>
            <a:chOff x="5141732" y="4363370"/>
            <a:chExt cx="1068952" cy="109537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41732" y="4363370"/>
              <a:ext cx="1068952" cy="10953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119599" y="6741083"/>
            <a:ext cx="1197098" cy="1005287"/>
            <a:chOff x="5119599" y="6741083"/>
            <a:chExt cx="1197098" cy="100528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19599" y="6741083"/>
              <a:ext cx="1197098" cy="100528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14858" y="3209553"/>
            <a:ext cx="1563520" cy="52116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755163" y="7772160"/>
            <a:ext cx="1902857" cy="1902857"/>
            <a:chOff x="6755163" y="7772160"/>
            <a:chExt cx="1902857" cy="190285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5163" y="7772160"/>
              <a:ext cx="1902857" cy="190285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51293" y="7971323"/>
            <a:ext cx="1510597" cy="1504531"/>
            <a:chOff x="6951293" y="7971323"/>
            <a:chExt cx="1510597" cy="150453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51293" y="7971323"/>
              <a:ext cx="1510597" cy="1504531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51462" y="9214398"/>
            <a:ext cx="2310557" cy="51164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142053" y="4993673"/>
            <a:ext cx="3395433" cy="641795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904434" y="7410253"/>
            <a:ext cx="1439901" cy="51164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005860" y="3203657"/>
            <a:ext cx="3804872" cy="52116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93966" y="4993459"/>
            <a:ext cx="3057824" cy="52116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43109" y="7410253"/>
            <a:ext cx="3483672" cy="52116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630000" y="7746370"/>
            <a:ext cx="1902857" cy="1902857"/>
            <a:chOff x="9630000" y="7746370"/>
            <a:chExt cx="1902857" cy="190285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0000" y="7746370"/>
              <a:ext cx="1902857" cy="190285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103301" y="8224954"/>
            <a:ext cx="1082073" cy="1087922"/>
            <a:chOff x="10103301" y="8224954"/>
            <a:chExt cx="1082073" cy="108792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03301" y="8224954"/>
              <a:ext cx="1082073" cy="1087922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606124" y="9165111"/>
            <a:ext cx="3700005" cy="511643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33162" y="2732025"/>
            <a:ext cx="939119" cy="1038500"/>
            <a:chOff x="7433162" y="2732025"/>
            <a:chExt cx="939119" cy="103850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33162" y="2732025"/>
              <a:ext cx="939119" cy="1038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1406" y="1087577"/>
            <a:ext cx="1899691" cy="8619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2238" y="1875224"/>
            <a:ext cx="6190476" cy="19048"/>
            <a:chOff x="972238" y="1875224"/>
            <a:chExt cx="6190476" cy="190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238" y="1875224"/>
              <a:ext cx="6190476" cy="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52722" y="3317210"/>
            <a:ext cx="3780271" cy="4993898"/>
            <a:chOff x="7252722" y="3317210"/>
            <a:chExt cx="3780271" cy="49938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1492" y="7523811"/>
              <a:ext cx="2847269" cy="82855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252722" y="3317210"/>
              <a:ext cx="3780271" cy="3460818"/>
              <a:chOff x="7252722" y="3317210"/>
              <a:chExt cx="3780271" cy="346081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252722" y="3317210"/>
                <a:ext cx="3780271" cy="34608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2844611" y="3530300"/>
            <a:ext cx="3948051" cy="4780809"/>
            <a:chOff x="12844611" y="3530300"/>
            <a:chExt cx="3948051" cy="47808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23114" y="7523811"/>
              <a:ext cx="2776764" cy="82855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2844611" y="3530300"/>
              <a:ext cx="3948051" cy="3225115"/>
              <a:chOff x="12844611" y="3530300"/>
              <a:chExt cx="3948051" cy="322511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844611" y="3530300"/>
                <a:ext cx="3948051" cy="3225115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109491" y="4662953"/>
            <a:ext cx="5088604" cy="3648155"/>
            <a:chOff x="1109491" y="4662953"/>
            <a:chExt cx="5088604" cy="36481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69610" y="7523811"/>
              <a:ext cx="2776516" cy="82855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109491" y="4662953"/>
              <a:ext cx="5088604" cy="2115075"/>
              <a:chOff x="1109491" y="4662953"/>
              <a:chExt cx="5088604" cy="211507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09491" y="4662953"/>
                <a:ext cx="5088604" cy="2115075"/>
              </a:xfrm>
              <a:prstGeom prst="rect">
                <a:avLst/>
              </a:prstGeom>
            </p:spPr>
          </p:pic>
        </p:grpSp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2323" y="324496"/>
            <a:ext cx="1979557" cy="5315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1406" y="1087577"/>
            <a:ext cx="2483110" cy="8619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2238" y="1875224"/>
            <a:ext cx="6190476" cy="19048"/>
            <a:chOff x="972238" y="1875224"/>
            <a:chExt cx="6190476" cy="190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238" y="1875224"/>
              <a:ext cx="6190476" cy="1904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4431" y="7542859"/>
            <a:ext cx="3599916" cy="82855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39454" y="7542859"/>
            <a:ext cx="4786935" cy="82855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50859" y="7542859"/>
            <a:ext cx="4051221" cy="8285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565562" y="3533539"/>
            <a:ext cx="4137295" cy="3643054"/>
            <a:chOff x="12565562" y="3533539"/>
            <a:chExt cx="4137295" cy="3643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65562" y="3533539"/>
              <a:ext cx="4137295" cy="3643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9859" y="3784160"/>
            <a:ext cx="4962154" cy="3411481"/>
            <a:chOff x="1229859" y="3784160"/>
            <a:chExt cx="4962154" cy="34114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9859" y="3784160"/>
              <a:ext cx="4962154" cy="34114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05671" y="3552587"/>
            <a:ext cx="1398182" cy="3692544"/>
            <a:chOff x="8405671" y="3552587"/>
            <a:chExt cx="1398182" cy="36925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05671" y="3552587"/>
              <a:ext cx="1398182" cy="369254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2323" y="324496"/>
            <a:ext cx="1979557" cy="5315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1406" y="944720"/>
            <a:ext cx="2445015" cy="8714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2238" y="1732367"/>
            <a:ext cx="6190476" cy="19048"/>
            <a:chOff x="972238" y="1732367"/>
            <a:chExt cx="6190476" cy="190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238" y="1732367"/>
              <a:ext cx="6190476" cy="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94264" y="2006505"/>
            <a:ext cx="14097187" cy="7879635"/>
            <a:chOff x="2094264" y="2006505"/>
            <a:chExt cx="14097187" cy="78796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4264" y="2006505"/>
              <a:ext cx="14097187" cy="787963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70762" y="1939839"/>
            <a:ext cx="2277271" cy="5237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61810" y="4527144"/>
            <a:ext cx="2329510" cy="4698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61810" y="6708230"/>
            <a:ext cx="2293996" cy="4698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61810" y="8836801"/>
            <a:ext cx="2287301" cy="46983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2323" y="324496"/>
            <a:ext cx="1979557" cy="5315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60503" y="2048260"/>
            <a:ext cx="2385433" cy="767279"/>
            <a:chOff x="10460503" y="2048260"/>
            <a:chExt cx="2385433" cy="7672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60503" y="2048260"/>
              <a:ext cx="2385433" cy="7672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642</Words>
  <Application>Microsoft Office PowerPoint</Application>
  <PresentationFormat>사용자 지정</PresentationFormat>
  <Paragraphs>71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daye</cp:lastModifiedBy>
  <cp:revision>8</cp:revision>
  <dcterms:created xsi:type="dcterms:W3CDTF">2022-05-20T11:42:48Z</dcterms:created>
  <dcterms:modified xsi:type="dcterms:W3CDTF">2022-05-22T14:47:37Z</dcterms:modified>
</cp:coreProperties>
</file>