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EA57446-A071-45A6-9625-266F087744F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48B589-8BD0-4A1A-880E-9AD3A989111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A9002D-05F3-401F-A206-5D894BCA737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A2F360-9D01-4FF4-9E68-C77CE39D57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9A2C57-ADC3-40EE-A31D-53A37FABB2A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A2FBCB-642A-467A-96DF-B9E3C718EC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FE23F1D-01A4-4125-BD5A-46895914B51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53CE45-832F-49F4-9493-6A1A82F76D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1C2ABC-00C5-4D1B-9D17-412EE396BA9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5CCED8B-DC8C-4C6A-AB55-54AB21E982C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653275-C892-41A1-8580-98469782F5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C6C07-632A-43E6-89C1-EA12AF0DBF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58CF28-22C2-4F10-9355-A10B19165BB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42A1848-5CF2-47DD-822C-7BFD938D67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 2"/>
          <p:cNvSpPr/>
          <p:nvPr/>
        </p:nvSpPr>
        <p:spPr>
          <a:xfrm>
            <a:off x="833040" y="3053880"/>
            <a:ext cx="747720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Console-Based Voting System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3"/>
          <p:cNvSpPr/>
          <p:nvPr/>
        </p:nvSpPr>
        <p:spPr>
          <a:xfrm>
            <a:off x="1188720" y="4775760"/>
            <a:ext cx="712188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Created by Sandip, Raghav, Subakhar, and Sulav.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Text 2"/>
          <p:cNvSpPr/>
          <p:nvPr/>
        </p:nvSpPr>
        <p:spPr>
          <a:xfrm>
            <a:off x="2037960" y="1515960"/>
            <a:ext cx="99442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Main Function - Menu-Driven Interface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Shape 3"/>
          <p:cNvSpPr/>
          <p:nvPr/>
        </p:nvSpPr>
        <p:spPr>
          <a:xfrm>
            <a:off x="2037960" y="2654640"/>
            <a:ext cx="10554120" cy="2032200"/>
          </a:xfrm>
          <a:prstGeom prst="roundRect">
            <a:avLst>
              <a:gd name="adj" fmla="val 2699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1" name="Image 0" descr="preencoded.png"/>
          <p:cNvPicPr/>
          <p:nvPr/>
        </p:nvPicPr>
        <p:blipFill>
          <a:blip r:embed="rId1"/>
          <a:stretch/>
        </p:blipFill>
        <p:spPr>
          <a:xfrm>
            <a:off x="2260080" y="2989080"/>
            <a:ext cx="277200" cy="221760"/>
          </a:xfrm>
          <a:prstGeom prst="rect">
            <a:avLst/>
          </a:prstGeom>
          <a:ln w="0">
            <a:noFill/>
          </a:ln>
        </p:spPr>
      </p:pic>
      <p:sp>
        <p:nvSpPr>
          <p:cNvPr id="142" name="Text 4"/>
          <p:cNvSpPr/>
          <p:nvPr/>
        </p:nvSpPr>
        <p:spPr>
          <a:xfrm>
            <a:off x="2760120" y="290988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int main() {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5"/>
          <p:cNvSpPr/>
          <p:nvPr/>
        </p:nvSpPr>
        <p:spPr>
          <a:xfrm>
            <a:off x="2760120" y="346536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6"/>
          <p:cNvSpPr/>
          <p:nvPr/>
        </p:nvSpPr>
        <p:spPr>
          <a:xfrm>
            <a:off x="2760120" y="402048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7"/>
          <p:cNvSpPr/>
          <p:nvPr/>
        </p:nvSpPr>
        <p:spPr>
          <a:xfrm>
            <a:off x="2393280" y="493668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he main function serves as the central control hub of the Console Voting System.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 8"/>
          <p:cNvSpPr/>
          <p:nvPr/>
        </p:nvSpPr>
        <p:spPr>
          <a:xfrm>
            <a:off x="2393280" y="5425560"/>
            <a:ext cx="1019880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It offers a menu-driven interface, allowing users to choose from various options: candidate input, candidate display, voting, result display, and exit.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9"/>
          <p:cNvSpPr/>
          <p:nvPr/>
        </p:nvSpPr>
        <p:spPr>
          <a:xfrm>
            <a:off x="2393280" y="631404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menu-driven approach makes the voting process intuitive and user-friendly.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Text 2"/>
          <p:cNvSpPr/>
          <p:nvPr/>
        </p:nvSpPr>
        <p:spPr>
          <a:xfrm>
            <a:off x="2037960" y="225720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Conclusion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3"/>
          <p:cNvSpPr/>
          <p:nvPr/>
        </p:nvSpPr>
        <p:spPr>
          <a:xfrm>
            <a:off x="2393280" y="3395880"/>
            <a:ext cx="1019880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Console Voting System exemplifies the principles of democracy by providing a fair and transparent voting platform.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4"/>
          <p:cNvSpPr/>
          <p:nvPr/>
        </p:nvSpPr>
        <p:spPr>
          <a:xfrm>
            <a:off x="2393280" y="4284360"/>
            <a:ext cx="1019880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Voting is a powerful tool that allows citizens to influence decision-making and shape the future of their community and country.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5"/>
          <p:cNvSpPr/>
          <p:nvPr/>
        </p:nvSpPr>
        <p:spPr>
          <a:xfrm>
            <a:off x="2393280" y="5172840"/>
            <a:ext cx="1019880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By experiencing this simulated voting environment, users gain a better understanding of the democratic process.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Text 2"/>
          <p:cNvSpPr/>
          <p:nvPr/>
        </p:nvSpPr>
        <p:spPr>
          <a:xfrm>
            <a:off x="2037960" y="2124000"/>
            <a:ext cx="56343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Future Enhancements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3"/>
          <p:cNvSpPr/>
          <p:nvPr/>
        </p:nvSpPr>
        <p:spPr>
          <a:xfrm>
            <a:off x="2393280" y="326268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While the Console Voting System is a great starting point, it can be further improved and expanded.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4"/>
          <p:cNvSpPr/>
          <p:nvPr/>
        </p:nvSpPr>
        <p:spPr>
          <a:xfrm>
            <a:off x="2393280" y="375120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Future enhancements could include: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5"/>
          <p:cNvSpPr/>
          <p:nvPr/>
        </p:nvSpPr>
        <p:spPr>
          <a:xfrm>
            <a:off x="2748960" y="4240080"/>
            <a:ext cx="984312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lvl="1" marL="68580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Adding security measures to prevent tampering with candidate information and votes.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 6"/>
          <p:cNvSpPr/>
          <p:nvPr/>
        </p:nvSpPr>
        <p:spPr>
          <a:xfrm>
            <a:off x="2748960" y="4728600"/>
            <a:ext cx="984312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lvl="1" marL="68580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Implementing data validation to ensure accurate and reliable data input.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 7"/>
          <p:cNvSpPr/>
          <p:nvPr/>
        </p:nvSpPr>
        <p:spPr>
          <a:xfrm>
            <a:off x="2748960" y="5217120"/>
            <a:ext cx="984312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lvl="1" marL="68580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Integrating user authentication to ensure the system is used only by authorized voters.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8"/>
          <p:cNvSpPr/>
          <p:nvPr/>
        </p:nvSpPr>
        <p:spPr>
          <a:xfrm>
            <a:off x="2748960" y="5706000"/>
            <a:ext cx="984312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lvl="1" marL="68580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Enhancing the user interface to make it more visually appealing and user-friendly.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Text 2"/>
          <p:cNvSpPr/>
          <p:nvPr/>
        </p:nvSpPr>
        <p:spPr>
          <a:xfrm>
            <a:off x="5093280" y="255420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Thank You!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3"/>
          <p:cNvSpPr/>
          <p:nvPr/>
        </p:nvSpPr>
        <p:spPr>
          <a:xfrm>
            <a:off x="2393280" y="369288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We hope you enjoyed our presentation on the Console Voting System.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4"/>
          <p:cNvSpPr/>
          <p:nvPr/>
        </p:nvSpPr>
        <p:spPr>
          <a:xfrm>
            <a:off x="2393280" y="418176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Embrace the power of voting and remember that every vote counts!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5"/>
          <p:cNvSpPr/>
          <p:nvPr/>
        </p:nvSpPr>
        <p:spPr>
          <a:xfrm>
            <a:off x="2393280" y="467028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Now, let's open the floor for questions and answers.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6"/>
          <p:cNvSpPr/>
          <p:nvPr/>
        </p:nvSpPr>
        <p:spPr>
          <a:xfrm>
            <a:off x="2037960" y="5320080"/>
            <a:ext cx="105541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 2"/>
          <p:cNvSpPr/>
          <p:nvPr/>
        </p:nvSpPr>
        <p:spPr>
          <a:xfrm>
            <a:off x="2037960" y="2302200"/>
            <a:ext cx="104169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Welcome to Our Console Voting System!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 3"/>
          <p:cNvSpPr/>
          <p:nvPr/>
        </p:nvSpPr>
        <p:spPr>
          <a:xfrm>
            <a:off x="2037960" y="3440880"/>
            <a:ext cx="105541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Today, we're thrilled to present our innovative and user-friendly tool for conducting democratic elections. With our system, you'll be able to experience the principles of democracy in a simulated environment, and learn about the significance of fair and transparent voting processes.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Shape 4"/>
          <p:cNvSpPr/>
          <p:nvPr/>
        </p:nvSpPr>
        <p:spPr>
          <a:xfrm>
            <a:off x="2037960" y="4757040"/>
            <a:ext cx="10554120" cy="1170000"/>
          </a:xfrm>
          <a:prstGeom prst="roundRect">
            <a:avLst>
              <a:gd name="adj" fmla="val 4688"/>
            </a:avLst>
          </a:prstGeom>
          <a:solidFill>
            <a:srgbClr val="110080"/>
          </a:solidFill>
          <a:ln w="7620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Text 5"/>
          <p:cNvSpPr/>
          <p:nvPr/>
        </p:nvSpPr>
        <p:spPr>
          <a:xfrm>
            <a:off x="2267640" y="4986720"/>
            <a:ext cx="100944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Our objective is to revolutionize the way we think about voting, and to empower people with the tools they need to make their voices heard.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2037960" y="2457000"/>
            <a:ext cx="51328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Why Voting Matters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3"/>
          <p:cNvSpPr/>
          <p:nvPr/>
        </p:nvSpPr>
        <p:spPr>
          <a:xfrm>
            <a:off x="2393280" y="359568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Voting is a fundamental aspect of any democratic society.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4"/>
          <p:cNvSpPr/>
          <p:nvPr/>
        </p:nvSpPr>
        <p:spPr>
          <a:xfrm>
            <a:off x="2393280" y="4084560"/>
            <a:ext cx="1019880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It empowers individuals to participate in decision-making processes, ensuring that the voice of every citizen is heard.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5"/>
          <p:cNvSpPr/>
          <p:nvPr/>
        </p:nvSpPr>
        <p:spPr>
          <a:xfrm>
            <a:off x="2393280" y="4973040"/>
            <a:ext cx="1019880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Console Voting System serves as a platform to experience the power of voting in a simulated environment.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Shape 1"/>
          <p:cNvSpPr/>
          <p:nvPr/>
        </p:nvSpPr>
        <p:spPr>
          <a:xfrm>
            <a:off x="0" y="0"/>
            <a:ext cx="14630040" cy="823248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 2"/>
          <p:cNvSpPr/>
          <p:nvPr/>
        </p:nvSpPr>
        <p:spPr>
          <a:xfrm>
            <a:off x="2086200" y="605520"/>
            <a:ext cx="8737200" cy="6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17"/>
              </a:lnSpc>
              <a:tabLst>
                <a:tab algn="l" pos="0"/>
              </a:tabLst>
            </a:pPr>
            <a:r>
              <a:rPr b="1" lang="en-US" sz="4330" spc="-131" strike="noStrike">
                <a:solidFill>
                  <a:srgbClr val="ffffff"/>
                </a:solidFill>
                <a:latin typeface="Inter"/>
                <a:ea typeface="Inter"/>
              </a:rPr>
              <a:t>Understanding the Code Structure</a:t>
            </a:r>
            <a:endParaRPr b="0" lang="en-US" sz="43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Shape 3"/>
          <p:cNvSpPr/>
          <p:nvPr/>
        </p:nvSpPr>
        <p:spPr>
          <a:xfrm>
            <a:off x="2086200" y="1733760"/>
            <a:ext cx="10457280" cy="4765320"/>
          </a:xfrm>
          <a:prstGeom prst="roundRect">
            <a:avLst>
              <a:gd name="adj" fmla="val 1151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Image 0" descr="preencoded.png"/>
          <p:cNvPicPr/>
          <p:nvPr/>
        </p:nvPicPr>
        <p:blipFill>
          <a:blip r:embed="rId1"/>
          <a:stretch/>
        </p:blipFill>
        <p:spPr>
          <a:xfrm>
            <a:off x="2306520" y="2067480"/>
            <a:ext cx="274680" cy="219960"/>
          </a:xfrm>
          <a:prstGeom prst="rect">
            <a:avLst/>
          </a:prstGeom>
          <a:ln w="0">
            <a:noFill/>
          </a:ln>
        </p:spPr>
      </p:pic>
      <p:sp>
        <p:nvSpPr>
          <p:cNvPr id="66" name="Text 4"/>
          <p:cNvSpPr/>
          <p:nvPr/>
        </p:nvSpPr>
        <p:spPr>
          <a:xfrm>
            <a:off x="2801880" y="1986840"/>
            <a:ext cx="9521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#include &lt;stdio.h&gt;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 5"/>
          <p:cNvSpPr/>
          <p:nvPr/>
        </p:nvSpPr>
        <p:spPr>
          <a:xfrm>
            <a:off x="2801880" y="2537280"/>
            <a:ext cx="9521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#include &lt;stdlib.h&gt; 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6"/>
          <p:cNvSpPr/>
          <p:nvPr/>
        </p:nvSpPr>
        <p:spPr>
          <a:xfrm>
            <a:off x="2801880" y="3087360"/>
            <a:ext cx="9521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#include &lt;string.h&gt;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7"/>
          <p:cNvSpPr/>
          <p:nvPr/>
        </p:nvSpPr>
        <p:spPr>
          <a:xfrm>
            <a:off x="2801880" y="3637800"/>
            <a:ext cx="9521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 </a:t>
            </a: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typedef struct Candidates { 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8"/>
          <p:cNvSpPr/>
          <p:nvPr/>
        </p:nvSpPr>
        <p:spPr>
          <a:xfrm>
            <a:off x="2801880" y="4187880"/>
            <a:ext cx="9521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int id;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9"/>
          <p:cNvSpPr/>
          <p:nvPr/>
        </p:nvSpPr>
        <p:spPr>
          <a:xfrm>
            <a:off x="2801880" y="4738320"/>
            <a:ext cx="9521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char name[50];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10"/>
          <p:cNvSpPr/>
          <p:nvPr/>
        </p:nvSpPr>
        <p:spPr>
          <a:xfrm>
            <a:off x="2801880" y="5288760"/>
            <a:ext cx="9521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int votes; 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11"/>
          <p:cNvSpPr/>
          <p:nvPr/>
        </p:nvSpPr>
        <p:spPr>
          <a:xfrm>
            <a:off x="2801880" y="5838840"/>
            <a:ext cx="952164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75"/>
              </a:lnSpc>
              <a:tabLst>
                <a:tab algn="l" pos="0"/>
              </a:tabLst>
            </a:pPr>
            <a:r>
              <a:rPr b="0" lang="en-US" sz="1729" spc="-35" strike="noStrike">
                <a:solidFill>
                  <a:srgbClr val="5cc97b"/>
                </a:solidFill>
                <a:latin typeface="Inter"/>
                <a:ea typeface="Inter"/>
              </a:rPr>
              <a:t>} can;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12"/>
          <p:cNvSpPr/>
          <p:nvPr/>
        </p:nvSpPr>
        <p:spPr>
          <a:xfrm>
            <a:off x="2438280" y="6746760"/>
            <a:ext cx="10105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21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29" spc="-35" strike="noStrike">
                <a:solidFill>
                  <a:srgbClr val="e5e0df"/>
                </a:solidFill>
                <a:latin typeface="Inter"/>
                <a:ea typeface="Inter"/>
              </a:rPr>
              <a:t>The code uses a 'struct'  to store candidate details, including ID, name, and votes.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13"/>
          <p:cNvSpPr/>
          <p:nvPr/>
        </p:nvSpPr>
        <p:spPr>
          <a:xfrm>
            <a:off x="2438280" y="7231320"/>
            <a:ext cx="10105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21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29" spc="-35" strike="noStrike">
                <a:solidFill>
                  <a:srgbClr val="e5e0df"/>
                </a:solidFill>
                <a:latin typeface="Inter"/>
                <a:ea typeface="Inter"/>
              </a:rPr>
              <a:t>This data structure enables us to organize and manage candidate information efficiently.</a:t>
            </a:r>
            <a:endParaRPr b="0" lang="en-US" sz="172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Text 2"/>
          <p:cNvSpPr/>
          <p:nvPr/>
        </p:nvSpPr>
        <p:spPr>
          <a:xfrm>
            <a:off x="2037960" y="898920"/>
            <a:ext cx="60325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Candidate Details Input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3"/>
          <p:cNvSpPr/>
          <p:nvPr/>
        </p:nvSpPr>
        <p:spPr>
          <a:xfrm>
            <a:off x="2037960" y="2037600"/>
            <a:ext cx="105541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Text 4"/>
          <p:cNvSpPr/>
          <p:nvPr/>
        </p:nvSpPr>
        <p:spPr>
          <a:xfrm>
            <a:off x="2037960" y="2643120"/>
            <a:ext cx="105541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Shape 5"/>
          <p:cNvSpPr/>
          <p:nvPr/>
        </p:nvSpPr>
        <p:spPr>
          <a:xfrm>
            <a:off x="2037960" y="3248280"/>
            <a:ext cx="10554120" cy="2032200"/>
          </a:xfrm>
          <a:prstGeom prst="roundRect">
            <a:avLst>
              <a:gd name="adj" fmla="val 2699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" name="Image 0" descr="preencoded.png"/>
          <p:cNvPicPr/>
          <p:nvPr/>
        </p:nvPicPr>
        <p:blipFill>
          <a:blip r:embed="rId1"/>
          <a:stretch/>
        </p:blipFill>
        <p:spPr>
          <a:xfrm>
            <a:off x="2260080" y="3583080"/>
            <a:ext cx="277200" cy="221760"/>
          </a:xfrm>
          <a:prstGeom prst="rect">
            <a:avLst/>
          </a:prstGeom>
          <a:ln w="0">
            <a:noFill/>
          </a:ln>
        </p:spPr>
      </p:pic>
      <p:sp>
        <p:nvSpPr>
          <p:cNvPr id="83" name="Text 6"/>
          <p:cNvSpPr/>
          <p:nvPr/>
        </p:nvSpPr>
        <p:spPr>
          <a:xfrm>
            <a:off x="2760120" y="350388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CandidateDetailsInput(can can[ }, int n) {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7"/>
          <p:cNvSpPr/>
          <p:nvPr/>
        </p:nvSpPr>
        <p:spPr>
          <a:xfrm>
            <a:off x="2760120" y="405900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//Function Implementation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 8"/>
          <p:cNvSpPr/>
          <p:nvPr/>
        </p:nvSpPr>
        <p:spPr>
          <a:xfrm>
            <a:off x="2760120" y="461448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9"/>
          <p:cNvSpPr/>
          <p:nvPr/>
        </p:nvSpPr>
        <p:spPr>
          <a:xfrm>
            <a:off x="2393280" y="5530680"/>
            <a:ext cx="1019880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In a real-world scenario, election officials would use this function to input candidate details before the election.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10"/>
          <p:cNvSpPr/>
          <p:nvPr/>
        </p:nvSpPr>
        <p:spPr>
          <a:xfrm>
            <a:off x="2393280" y="641916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It allows users to input candidate information, including their ID and name.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11"/>
          <p:cNvSpPr/>
          <p:nvPr/>
        </p:nvSpPr>
        <p:spPr>
          <a:xfrm>
            <a:off x="2393280" y="6907680"/>
            <a:ext cx="10198800" cy="4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data is saved in a file named </a:t>
            </a: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candidates.txt</a:t>
            </a: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to maintain a record of all candidates.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 2"/>
          <p:cNvSpPr/>
          <p:nvPr/>
        </p:nvSpPr>
        <p:spPr>
          <a:xfrm>
            <a:off x="2037960" y="1132920"/>
            <a:ext cx="69271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Display Candidates Details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3"/>
          <p:cNvSpPr/>
          <p:nvPr/>
        </p:nvSpPr>
        <p:spPr>
          <a:xfrm>
            <a:off x="2037960" y="2271600"/>
            <a:ext cx="10554120" cy="2032200"/>
          </a:xfrm>
          <a:prstGeom prst="roundRect">
            <a:avLst>
              <a:gd name="adj" fmla="val 2699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Image 0" descr="preencoded.png"/>
          <p:cNvPicPr/>
          <p:nvPr/>
        </p:nvPicPr>
        <p:blipFill>
          <a:blip r:embed="rId1"/>
          <a:stretch/>
        </p:blipFill>
        <p:spPr>
          <a:xfrm>
            <a:off x="2260080" y="2606400"/>
            <a:ext cx="277200" cy="221760"/>
          </a:xfrm>
          <a:prstGeom prst="rect">
            <a:avLst/>
          </a:prstGeom>
          <a:ln w="0">
            <a:noFill/>
          </a:ln>
        </p:spPr>
      </p:pic>
      <p:sp>
        <p:nvSpPr>
          <p:cNvPr id="94" name="Text 4"/>
          <p:cNvSpPr/>
          <p:nvPr/>
        </p:nvSpPr>
        <p:spPr>
          <a:xfrm>
            <a:off x="2760120" y="252684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displayCandidates() {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5"/>
          <p:cNvSpPr/>
          <p:nvPr/>
        </p:nvSpPr>
        <p:spPr>
          <a:xfrm>
            <a:off x="2760120" y="308232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6"/>
          <p:cNvSpPr/>
          <p:nvPr/>
        </p:nvSpPr>
        <p:spPr>
          <a:xfrm>
            <a:off x="2760120" y="363744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Shape 7"/>
          <p:cNvSpPr/>
          <p:nvPr/>
        </p:nvSpPr>
        <p:spPr>
          <a:xfrm>
            <a:off x="2037960" y="4554000"/>
            <a:ext cx="3369600" cy="2542320"/>
          </a:xfrm>
          <a:prstGeom prst="roundRect">
            <a:avLst>
              <a:gd name="adj" fmla="val 2158"/>
            </a:avLst>
          </a:prstGeom>
          <a:solidFill>
            <a:srgbClr val="110080"/>
          </a:solidFill>
          <a:ln w="7620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 8"/>
          <p:cNvSpPr/>
          <p:nvPr/>
        </p:nvSpPr>
        <p:spPr>
          <a:xfrm>
            <a:off x="2267640" y="4783680"/>
            <a:ext cx="29102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Transparency is a key aspect of any election.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Shape 9"/>
          <p:cNvSpPr/>
          <p:nvPr/>
        </p:nvSpPr>
        <p:spPr>
          <a:xfrm>
            <a:off x="5630400" y="4554000"/>
            <a:ext cx="3369600" cy="2542320"/>
          </a:xfrm>
          <a:prstGeom prst="roundRect">
            <a:avLst>
              <a:gd name="adj" fmla="val 2158"/>
            </a:avLst>
          </a:prstGeom>
          <a:solidFill>
            <a:srgbClr val="110080"/>
          </a:solidFill>
          <a:ln w="7620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 10"/>
          <p:cNvSpPr/>
          <p:nvPr/>
        </p:nvSpPr>
        <p:spPr>
          <a:xfrm>
            <a:off x="5860080" y="4783680"/>
            <a:ext cx="29102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b05ef1"/>
                </a:solidFill>
                <a:latin typeface="Inter"/>
                <a:ea typeface="Inter"/>
              </a:rPr>
              <a:t>This function enables users to view all registered candidates along with their details from the </a:t>
            </a: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candidates.txt</a:t>
            </a:r>
            <a:r>
              <a:rPr b="0" lang="en-US" sz="1750" spc="-35" strike="noStrike">
                <a:solidFill>
                  <a:srgbClr val="b05ef1"/>
                </a:solidFill>
                <a:latin typeface="Inter"/>
                <a:ea typeface="Inter"/>
              </a:rPr>
              <a:t> file.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hape 11"/>
          <p:cNvSpPr/>
          <p:nvPr/>
        </p:nvSpPr>
        <p:spPr>
          <a:xfrm>
            <a:off x="9222480" y="4554000"/>
            <a:ext cx="3369600" cy="2542320"/>
          </a:xfrm>
          <a:prstGeom prst="roundRect">
            <a:avLst>
              <a:gd name="adj" fmla="val 2158"/>
            </a:avLst>
          </a:prstGeom>
          <a:solidFill>
            <a:srgbClr val="110080"/>
          </a:solidFill>
          <a:ln w="7620">
            <a:solidFill>
              <a:srgbClr val="140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 12"/>
          <p:cNvSpPr/>
          <p:nvPr/>
        </p:nvSpPr>
        <p:spPr>
          <a:xfrm>
            <a:off x="9452160" y="4783680"/>
            <a:ext cx="2910240" cy="20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1" lang="en-US" sz="2190" spc="-66" strike="noStrike">
                <a:solidFill>
                  <a:srgbClr val="e5e0df"/>
                </a:solidFill>
                <a:latin typeface="Inter"/>
                <a:ea typeface="Inter"/>
              </a:rPr>
              <a:t>By displaying the candidate list, voters can make informed choices based on their qualifications and policies.</a:t>
            </a:r>
            <a:endParaRPr b="0" lang="en-US" sz="21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 2"/>
          <p:cNvSpPr/>
          <p:nvPr/>
        </p:nvSpPr>
        <p:spPr>
          <a:xfrm>
            <a:off x="2037960" y="170424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Cast Vote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Shape 3"/>
          <p:cNvSpPr/>
          <p:nvPr/>
        </p:nvSpPr>
        <p:spPr>
          <a:xfrm>
            <a:off x="2037960" y="2842920"/>
            <a:ext cx="10554120" cy="2032200"/>
          </a:xfrm>
          <a:prstGeom prst="roundRect">
            <a:avLst>
              <a:gd name="adj" fmla="val 2699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7" name="Image 0" descr="preencoded.png"/>
          <p:cNvPicPr/>
          <p:nvPr/>
        </p:nvPicPr>
        <p:blipFill>
          <a:blip r:embed="rId1"/>
          <a:stretch/>
        </p:blipFill>
        <p:spPr>
          <a:xfrm>
            <a:off x="2260080" y="3177720"/>
            <a:ext cx="277200" cy="221760"/>
          </a:xfrm>
          <a:prstGeom prst="rect">
            <a:avLst/>
          </a:prstGeom>
          <a:ln w="0">
            <a:noFill/>
          </a:ln>
        </p:spPr>
      </p:pic>
      <p:sp>
        <p:nvSpPr>
          <p:cNvPr id="108" name="Text 4"/>
          <p:cNvSpPr/>
          <p:nvPr/>
        </p:nvSpPr>
        <p:spPr>
          <a:xfrm>
            <a:off x="2760120" y="309852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CastVote() {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5"/>
          <p:cNvSpPr/>
          <p:nvPr/>
        </p:nvSpPr>
        <p:spPr>
          <a:xfrm>
            <a:off x="2760120" y="365364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6"/>
          <p:cNvSpPr/>
          <p:nvPr/>
        </p:nvSpPr>
        <p:spPr>
          <a:xfrm>
            <a:off x="2760120" y="420912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 7"/>
          <p:cNvSpPr/>
          <p:nvPr/>
        </p:nvSpPr>
        <p:spPr>
          <a:xfrm>
            <a:off x="2393280" y="512532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heart of the Console Voting System is the voting process itself.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8"/>
          <p:cNvSpPr/>
          <p:nvPr/>
        </p:nvSpPr>
        <p:spPr>
          <a:xfrm>
            <a:off x="2393280" y="561384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This function allows a voter to cast a vote for their preferred candidate.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9"/>
          <p:cNvSpPr/>
          <p:nvPr/>
        </p:nvSpPr>
        <p:spPr>
          <a:xfrm>
            <a:off x="2393280" y="6102720"/>
            <a:ext cx="10198800" cy="4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The system ensures that each vote is counted and updated in the </a:t>
            </a: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candidates.txt</a:t>
            </a: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file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 2"/>
          <p:cNvSpPr/>
          <p:nvPr/>
        </p:nvSpPr>
        <p:spPr>
          <a:xfrm>
            <a:off x="2037960" y="156564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Display Votes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hape 3"/>
          <p:cNvSpPr/>
          <p:nvPr/>
        </p:nvSpPr>
        <p:spPr>
          <a:xfrm>
            <a:off x="2037960" y="2704680"/>
            <a:ext cx="10554120" cy="1532160"/>
          </a:xfrm>
          <a:prstGeom prst="roundRect">
            <a:avLst>
              <a:gd name="adj" fmla="val 3580"/>
            </a:avLst>
          </a:prstGeom>
          <a:solidFill>
            <a:srgbClr val="0a0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Shape 4"/>
          <p:cNvSpPr/>
          <p:nvPr/>
        </p:nvSpPr>
        <p:spPr>
          <a:xfrm>
            <a:off x="2026800" y="2704680"/>
            <a:ext cx="10576080" cy="1532160"/>
          </a:xfrm>
          <a:prstGeom prst="roundRect">
            <a:avLst>
              <a:gd name="adj" fmla="val 2175"/>
            </a:avLst>
          </a:prstGeom>
          <a:solidFill>
            <a:srgbClr val="0a0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 5"/>
          <p:cNvSpPr/>
          <p:nvPr/>
        </p:nvSpPr>
        <p:spPr>
          <a:xfrm>
            <a:off x="2248920" y="2871000"/>
            <a:ext cx="10131840" cy="11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void DisplayVotes() {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    </a:t>
            </a: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// ... Function Implementation ...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6"/>
          <p:cNvSpPr/>
          <p:nvPr/>
        </p:nvSpPr>
        <p:spPr>
          <a:xfrm>
            <a:off x="2393280" y="448704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After the voting process is complete, the system can display the results using this function.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7"/>
          <p:cNvSpPr/>
          <p:nvPr/>
        </p:nvSpPr>
        <p:spPr>
          <a:xfrm>
            <a:off x="2393280" y="4975560"/>
            <a:ext cx="1019880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It presents a summary of votes received by each candidate and identifies the candidate with the highest votes.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8"/>
          <p:cNvSpPr/>
          <p:nvPr/>
        </p:nvSpPr>
        <p:spPr>
          <a:xfrm>
            <a:off x="2393280" y="5864040"/>
            <a:ext cx="1019880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Displaying the results reinforces the principles of transparency and accountability in democratic processes.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c0c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 2"/>
          <p:cNvSpPr/>
          <p:nvPr/>
        </p:nvSpPr>
        <p:spPr>
          <a:xfrm>
            <a:off x="2037960" y="65988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1" lang="en-US" sz="4370" spc="-131" strike="noStrike">
                <a:solidFill>
                  <a:srgbClr val="ffffff"/>
                </a:solidFill>
                <a:latin typeface="Inter"/>
                <a:ea typeface="Inter"/>
              </a:rPr>
              <a:t>Utility Functions</a:t>
            </a:r>
            <a:endParaRPr b="0" lang="en-US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Shape 3"/>
          <p:cNvSpPr/>
          <p:nvPr/>
        </p:nvSpPr>
        <p:spPr>
          <a:xfrm>
            <a:off x="2037960" y="1798560"/>
            <a:ext cx="10554120" cy="3697920"/>
          </a:xfrm>
          <a:prstGeom prst="roundRect">
            <a:avLst>
              <a:gd name="adj" fmla="val 1483"/>
            </a:avLst>
          </a:prstGeom>
          <a:solidFill>
            <a:srgbClr val="0323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7" name="Image 0" descr="preencoded.png"/>
          <p:cNvPicPr/>
          <p:nvPr/>
        </p:nvPicPr>
        <p:blipFill>
          <a:blip r:embed="rId1"/>
          <a:stretch/>
        </p:blipFill>
        <p:spPr>
          <a:xfrm>
            <a:off x="2260080" y="2133360"/>
            <a:ext cx="277200" cy="221760"/>
          </a:xfrm>
          <a:prstGeom prst="rect">
            <a:avLst/>
          </a:prstGeom>
          <a:ln w="0">
            <a:noFill/>
          </a:ln>
        </p:spPr>
      </p:pic>
      <p:sp>
        <p:nvSpPr>
          <p:cNvPr id="128" name="Text 4"/>
          <p:cNvSpPr/>
          <p:nvPr/>
        </p:nvSpPr>
        <p:spPr>
          <a:xfrm>
            <a:off x="2760120" y="205416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Introduction() {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5"/>
          <p:cNvSpPr/>
          <p:nvPr/>
        </p:nvSpPr>
        <p:spPr>
          <a:xfrm>
            <a:off x="2760120" y="260928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6"/>
          <p:cNvSpPr/>
          <p:nvPr/>
        </p:nvSpPr>
        <p:spPr>
          <a:xfrm>
            <a:off x="2760120" y="316476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 </a:t>
            </a: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7"/>
          <p:cNvSpPr/>
          <p:nvPr/>
        </p:nvSpPr>
        <p:spPr>
          <a:xfrm>
            <a:off x="2760120" y="371988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void design_lines() {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8"/>
          <p:cNvSpPr/>
          <p:nvPr/>
        </p:nvSpPr>
        <p:spPr>
          <a:xfrm>
            <a:off x="2760120" y="427536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i="1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// ... Function Implementation ... 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9"/>
          <p:cNvSpPr/>
          <p:nvPr/>
        </p:nvSpPr>
        <p:spPr>
          <a:xfrm>
            <a:off x="2760120" y="4830480"/>
            <a:ext cx="96098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ffffff"/>
                </a:solidFill>
                <a:latin typeface="Inter"/>
                <a:ea typeface="Inter"/>
              </a:rPr>
              <a:t>}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 10"/>
          <p:cNvSpPr/>
          <p:nvPr/>
        </p:nvSpPr>
        <p:spPr>
          <a:xfrm>
            <a:off x="2393280" y="5747040"/>
            <a:ext cx="101988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marL="343080" indent="-343080">
              <a:lnSpc>
                <a:spcPts val="31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To create a more user-friendly experience, the Console Voting System includes utility functions.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11"/>
          <p:cNvSpPr/>
          <p:nvPr/>
        </p:nvSpPr>
        <p:spPr>
          <a:xfrm>
            <a:off x="2393280" y="6235560"/>
            <a:ext cx="1019880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Introduction()</a:t>
            </a: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displays a warm welcome message to users, setting a positive tone for their voting experience.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12"/>
          <p:cNvSpPr/>
          <p:nvPr/>
        </p:nvSpPr>
        <p:spPr>
          <a:xfrm>
            <a:off x="2393280" y="7146720"/>
            <a:ext cx="10198800" cy="4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149"/>
              </a:lnSpc>
              <a:tabLst>
                <a:tab algn="l" pos="0"/>
              </a:tabLst>
            </a:pPr>
            <a:r>
              <a:rPr b="0" lang="en-US" sz="1750" spc="-35" strike="noStrike">
                <a:solidFill>
                  <a:srgbClr val="e5e0df"/>
                </a:solidFill>
                <a:highlight>
                  <a:srgbClr val="0a004d"/>
                </a:highlight>
                <a:latin typeface="Consolas"/>
                <a:ea typeface="Consolas"/>
              </a:rPr>
              <a:t>design_lines()</a:t>
            </a:r>
            <a:r>
              <a:rPr b="0" lang="en-US" sz="1750" spc="-35" strike="noStrike">
                <a:solidFill>
                  <a:srgbClr val="e5e0df"/>
                </a:solidFill>
                <a:latin typeface="Inter"/>
                <a:ea typeface="Inter"/>
              </a:rPr>
              <a:t> provides a visually appealing separator to improve the aesthetics of the console display.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LibreOffice/7.5.3.2$Linux_X86_64 LibreOffice_project/50$Build-2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2023-08-09T08:48:32Z</dcterms:created>
  <dc:creator>PptxGenJS</dc:creator>
  <dc:description/>
  <dc:language>en-US</dc:language>
  <cp:lastModifiedBy/>
  <dcterms:modified xsi:type="dcterms:W3CDTF">2023-08-09T23:50:50Z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On-screen Show (16:9)</vt:lpwstr>
  </property>
  <property fmtid="{D5CDD505-2E9C-101B-9397-08002B2CF9AE}" pid="4" name="Slides">
    <vt:i4>13</vt:i4>
  </property>
</Properties>
</file>