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EAA98D4-A81D-47AF-B0FD-0FDAA475524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9352FD-53B8-4509-BC7F-CB27ACB229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44EAF4-B8CC-433F-9448-34601DE994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5689F7-D964-4A3B-B604-2054004ADB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7AE5B8-A0C4-4C0F-B676-25C828680D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D862F4-10F1-48F2-894A-1A516EFA32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1C09E3-8870-4FE3-84DE-C444A652A3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BE29B3-010E-4E0A-811B-4433B5D6C5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33295-4C99-4A22-BF1C-F1B9240CD8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69670-5389-4E98-A6AA-8D1DB294909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B902B8-ECF1-4F85-9EB3-6E84F84DD6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54336B-3A96-4E06-8B32-7F961C6DF6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DA1752-F02A-4222-AFC6-6837631192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58098-9985-48D1-8219-6329987AD3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Text 2"/>
          <p:cNvSpPr/>
          <p:nvPr/>
        </p:nvSpPr>
        <p:spPr>
          <a:xfrm>
            <a:off x="833040" y="3053880"/>
            <a:ext cx="747648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Console-Based Voting System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3"/>
          <p:cNvSpPr/>
          <p:nvPr/>
        </p:nvSpPr>
        <p:spPr>
          <a:xfrm>
            <a:off x="1188720" y="4775760"/>
            <a:ext cx="71211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Created by Sandip, Raghav, Subakhar, and Sulav.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Text 2"/>
          <p:cNvSpPr/>
          <p:nvPr/>
        </p:nvSpPr>
        <p:spPr>
          <a:xfrm>
            <a:off x="2037960" y="659880"/>
            <a:ext cx="44427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Utility Functions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Shape 3"/>
          <p:cNvSpPr/>
          <p:nvPr/>
        </p:nvSpPr>
        <p:spPr>
          <a:xfrm>
            <a:off x="2037960" y="1798560"/>
            <a:ext cx="10553400" cy="3697200"/>
          </a:xfrm>
          <a:prstGeom prst="roundRect">
            <a:avLst>
              <a:gd name="adj" fmla="val 1483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38" name="Image 0" descr="preencoded.png"/>
          <p:cNvPicPr/>
          <p:nvPr/>
        </p:nvPicPr>
        <p:blipFill>
          <a:blip r:embed="rId1"/>
          <a:stretch/>
        </p:blipFill>
        <p:spPr>
          <a:xfrm>
            <a:off x="2260080" y="2133360"/>
            <a:ext cx="276480" cy="221040"/>
          </a:xfrm>
          <a:prstGeom prst="rect">
            <a:avLst/>
          </a:prstGeom>
          <a:ln w="0">
            <a:noFill/>
          </a:ln>
        </p:spPr>
      </p:pic>
      <p:sp>
        <p:nvSpPr>
          <p:cNvPr id="139" name="Text 4"/>
          <p:cNvSpPr/>
          <p:nvPr/>
        </p:nvSpPr>
        <p:spPr>
          <a:xfrm>
            <a:off x="2760120" y="205416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Introduction()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5"/>
          <p:cNvSpPr/>
          <p:nvPr/>
        </p:nvSpPr>
        <p:spPr>
          <a:xfrm>
            <a:off x="2760120" y="26092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6"/>
          <p:cNvSpPr/>
          <p:nvPr/>
        </p:nvSpPr>
        <p:spPr>
          <a:xfrm>
            <a:off x="2760120" y="316476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7"/>
          <p:cNvSpPr/>
          <p:nvPr/>
        </p:nvSpPr>
        <p:spPr>
          <a:xfrm>
            <a:off x="2760120" y="37198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design_lines()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8"/>
          <p:cNvSpPr/>
          <p:nvPr/>
        </p:nvSpPr>
        <p:spPr>
          <a:xfrm>
            <a:off x="2760120" y="427536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9"/>
          <p:cNvSpPr/>
          <p:nvPr/>
        </p:nvSpPr>
        <p:spPr>
          <a:xfrm>
            <a:off x="2760120" y="48304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10"/>
          <p:cNvSpPr/>
          <p:nvPr/>
        </p:nvSpPr>
        <p:spPr>
          <a:xfrm>
            <a:off x="2393280" y="574704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To create a more user-friendly experience, the Console Voting System includes utility functions.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11"/>
          <p:cNvSpPr/>
          <p:nvPr/>
        </p:nvSpPr>
        <p:spPr>
          <a:xfrm>
            <a:off x="2393280" y="6235560"/>
            <a:ext cx="1019808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Introduction()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displays a warm welcome message to users, setting a positive tone for their voting experience.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12"/>
          <p:cNvSpPr/>
          <p:nvPr/>
        </p:nvSpPr>
        <p:spPr>
          <a:xfrm>
            <a:off x="2393280" y="7146720"/>
            <a:ext cx="101980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design_lines()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provides a visually appealing separator to improve the aesthetics of the console display.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Text 2"/>
          <p:cNvSpPr/>
          <p:nvPr/>
        </p:nvSpPr>
        <p:spPr>
          <a:xfrm>
            <a:off x="2037960" y="2257200"/>
            <a:ext cx="44427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Conclusion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3"/>
          <p:cNvSpPr/>
          <p:nvPr/>
        </p:nvSpPr>
        <p:spPr>
          <a:xfrm>
            <a:off x="2393280" y="339588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Console Voting System exemplifies the principles of democracy by providing a fair and transparent voting platform.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4"/>
          <p:cNvSpPr/>
          <p:nvPr/>
        </p:nvSpPr>
        <p:spPr>
          <a:xfrm>
            <a:off x="2393280" y="428436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Voting is a powerful tool that allows citizens to influence decision-making and shape the future of their community and country.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5"/>
          <p:cNvSpPr/>
          <p:nvPr/>
        </p:nvSpPr>
        <p:spPr>
          <a:xfrm>
            <a:off x="2393280" y="517284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By experiencing this simulated voting environment, users gain a better understanding of the democratic process.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Text 2"/>
          <p:cNvSpPr/>
          <p:nvPr/>
        </p:nvSpPr>
        <p:spPr>
          <a:xfrm>
            <a:off x="2037960" y="2124000"/>
            <a:ext cx="563364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Future Enhancements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3"/>
          <p:cNvSpPr/>
          <p:nvPr/>
        </p:nvSpPr>
        <p:spPr>
          <a:xfrm>
            <a:off x="2393280" y="326268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While the Console Voting System is a great starting point, it can be further improved and expanded.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4"/>
          <p:cNvSpPr/>
          <p:nvPr/>
        </p:nvSpPr>
        <p:spPr>
          <a:xfrm>
            <a:off x="2393280" y="375120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Future enhancements could include: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5"/>
          <p:cNvSpPr/>
          <p:nvPr/>
        </p:nvSpPr>
        <p:spPr>
          <a:xfrm>
            <a:off x="2748960" y="4240080"/>
            <a:ext cx="9842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Adding security measures to prevent tampering with candidate information and votes.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6"/>
          <p:cNvSpPr/>
          <p:nvPr/>
        </p:nvSpPr>
        <p:spPr>
          <a:xfrm>
            <a:off x="2748960" y="4728600"/>
            <a:ext cx="9842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Implementing data validation to ensure accurate and reliable data input.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 7"/>
          <p:cNvSpPr/>
          <p:nvPr/>
        </p:nvSpPr>
        <p:spPr>
          <a:xfrm>
            <a:off x="2748960" y="5217120"/>
            <a:ext cx="9842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Integrating user authentication to ensure the system is used only by authorized voters.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8"/>
          <p:cNvSpPr/>
          <p:nvPr/>
        </p:nvSpPr>
        <p:spPr>
          <a:xfrm>
            <a:off x="2748960" y="5706000"/>
            <a:ext cx="9842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Enhancing the user interface to make it more visually appealing and user-friendly.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4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Text 2"/>
          <p:cNvSpPr/>
          <p:nvPr/>
        </p:nvSpPr>
        <p:spPr>
          <a:xfrm>
            <a:off x="5093280" y="2554200"/>
            <a:ext cx="44427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Thank You!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3"/>
          <p:cNvSpPr/>
          <p:nvPr/>
        </p:nvSpPr>
        <p:spPr>
          <a:xfrm>
            <a:off x="2393280" y="369288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We hope you enjoyed our presentation on the Console Voting System.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4"/>
          <p:cNvSpPr/>
          <p:nvPr/>
        </p:nvSpPr>
        <p:spPr>
          <a:xfrm>
            <a:off x="2393280" y="418176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Embrace the power of voting and remember that every vote counts!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5"/>
          <p:cNvSpPr/>
          <p:nvPr/>
        </p:nvSpPr>
        <p:spPr>
          <a:xfrm>
            <a:off x="2393280" y="467028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Now, let's open the floor for questions and answers.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6"/>
          <p:cNvSpPr/>
          <p:nvPr/>
        </p:nvSpPr>
        <p:spPr>
          <a:xfrm>
            <a:off x="2037960" y="5320080"/>
            <a:ext cx="1055340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Shape 1"/>
          <p:cNvSpPr/>
          <p:nvPr/>
        </p:nvSpPr>
        <p:spPr>
          <a:xfrm>
            <a:off x="-3600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Text 2"/>
          <p:cNvSpPr/>
          <p:nvPr/>
        </p:nvSpPr>
        <p:spPr>
          <a:xfrm>
            <a:off x="2037960" y="2302200"/>
            <a:ext cx="1041624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Welcome to Our Console Voting System!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3"/>
          <p:cNvSpPr/>
          <p:nvPr/>
        </p:nvSpPr>
        <p:spPr>
          <a:xfrm>
            <a:off x="2037960" y="3440880"/>
            <a:ext cx="105534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Today, we're thrilled to present our innovative and user-friendly tool for conducting democratic elections. With our system, you'll be able to experience the principles of democracy in a simulated environment, and learn about the significance of fair and transparent voting processes.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4"/>
          <p:cNvSpPr/>
          <p:nvPr/>
        </p:nvSpPr>
        <p:spPr>
          <a:xfrm>
            <a:off x="2037960" y="4757040"/>
            <a:ext cx="10553400" cy="1169280"/>
          </a:xfrm>
          <a:prstGeom prst="roundRect">
            <a:avLst>
              <a:gd name="adj" fmla="val 468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" name="Text 5"/>
          <p:cNvSpPr/>
          <p:nvPr/>
        </p:nvSpPr>
        <p:spPr>
          <a:xfrm>
            <a:off x="2267640" y="4986720"/>
            <a:ext cx="1009368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Our objective is to revolutionize the way we think about voting, and to empower people with the tools they need to make their voices heard.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" name="Text 2"/>
          <p:cNvSpPr/>
          <p:nvPr/>
        </p:nvSpPr>
        <p:spPr>
          <a:xfrm>
            <a:off x="2037960" y="2457000"/>
            <a:ext cx="51321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Why Voting Matters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3"/>
          <p:cNvSpPr/>
          <p:nvPr/>
        </p:nvSpPr>
        <p:spPr>
          <a:xfrm>
            <a:off x="2393280" y="359568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Voting is a fundamental aspect of any democratic society.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4"/>
          <p:cNvSpPr/>
          <p:nvPr/>
        </p:nvSpPr>
        <p:spPr>
          <a:xfrm>
            <a:off x="2393280" y="408456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empowers individuals to participate in decision-making processes, ensuring that the voice of every citizen is heard.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5"/>
          <p:cNvSpPr/>
          <p:nvPr/>
        </p:nvSpPr>
        <p:spPr>
          <a:xfrm>
            <a:off x="2393280" y="497304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Console Voting System serves as a platform to experience the power of voting in a simulated environment.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Shape 1"/>
          <p:cNvSpPr/>
          <p:nvPr/>
        </p:nvSpPr>
        <p:spPr>
          <a:xfrm>
            <a:off x="0" y="0"/>
            <a:ext cx="14629320" cy="823176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Text 2"/>
          <p:cNvSpPr/>
          <p:nvPr/>
        </p:nvSpPr>
        <p:spPr>
          <a:xfrm>
            <a:off x="2086200" y="605520"/>
            <a:ext cx="8736480" cy="6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17"/>
              </a:lnSpc>
              <a:tabLst>
                <a:tab algn="l" pos="0"/>
              </a:tabLst>
            </a:pPr>
            <a:r>
              <a:rPr b="1" lang="en-US" sz="4330" spc="-131" strike="noStrike">
                <a:solidFill>
                  <a:srgbClr val="ffffff"/>
                </a:solidFill>
                <a:latin typeface="Inter"/>
                <a:ea typeface="Inter"/>
              </a:rPr>
              <a:t>Understanding the Code Structure</a:t>
            </a:r>
            <a:endParaRPr b="0" lang="en-US" sz="4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3"/>
          <p:cNvSpPr/>
          <p:nvPr/>
        </p:nvSpPr>
        <p:spPr>
          <a:xfrm>
            <a:off x="2086200" y="1733760"/>
            <a:ext cx="10456560" cy="4764600"/>
          </a:xfrm>
          <a:prstGeom prst="roundRect">
            <a:avLst>
              <a:gd name="adj" fmla="val 1151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2306520" y="2067480"/>
            <a:ext cx="273960" cy="219240"/>
          </a:xfrm>
          <a:prstGeom prst="rect">
            <a:avLst/>
          </a:prstGeom>
          <a:ln w="0">
            <a:noFill/>
          </a:ln>
        </p:spPr>
      </p:pic>
      <p:sp>
        <p:nvSpPr>
          <p:cNvPr id="66" name="Text 4"/>
          <p:cNvSpPr/>
          <p:nvPr/>
        </p:nvSpPr>
        <p:spPr>
          <a:xfrm>
            <a:off x="2801880" y="198684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&lt;stdio.h&gt;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2801880" y="253728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&lt;stdlib.h&gt;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2801880" y="308736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&lt;string.h&gt;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7"/>
          <p:cNvSpPr/>
          <p:nvPr/>
        </p:nvSpPr>
        <p:spPr>
          <a:xfrm>
            <a:off x="2801880" y="363780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 </a:t>
            </a: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typedef struct Candidates {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8"/>
          <p:cNvSpPr/>
          <p:nvPr/>
        </p:nvSpPr>
        <p:spPr>
          <a:xfrm>
            <a:off x="2801880" y="418788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int id;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9"/>
          <p:cNvSpPr/>
          <p:nvPr/>
        </p:nvSpPr>
        <p:spPr>
          <a:xfrm>
            <a:off x="2801880" y="473832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char name[50];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10"/>
          <p:cNvSpPr/>
          <p:nvPr/>
        </p:nvSpPr>
        <p:spPr>
          <a:xfrm>
            <a:off x="2801880" y="528876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int votes;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1"/>
          <p:cNvSpPr/>
          <p:nvPr/>
        </p:nvSpPr>
        <p:spPr>
          <a:xfrm>
            <a:off x="2801880" y="5838840"/>
            <a:ext cx="95209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} can;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2"/>
          <p:cNvSpPr/>
          <p:nvPr/>
        </p:nvSpPr>
        <p:spPr>
          <a:xfrm>
            <a:off x="2438280" y="6746760"/>
            <a:ext cx="101044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21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29" spc="-35" strike="noStrike">
                <a:solidFill>
                  <a:srgbClr val="e5e0df"/>
                </a:solidFill>
                <a:latin typeface="Inter"/>
                <a:ea typeface="Inter"/>
              </a:rPr>
              <a:t>The code uses a 'struct'  to store candidate details, including ID, name, and votes.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3"/>
          <p:cNvSpPr/>
          <p:nvPr/>
        </p:nvSpPr>
        <p:spPr>
          <a:xfrm>
            <a:off x="2438280" y="7231320"/>
            <a:ext cx="101044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21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29" spc="-35" strike="noStrike">
                <a:solidFill>
                  <a:srgbClr val="e5e0df"/>
                </a:solidFill>
                <a:latin typeface="Inter"/>
                <a:ea typeface="Inter"/>
              </a:rPr>
              <a:t>This data structure enables us to organize and manage candidate information efficiently.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Text 2"/>
          <p:cNvSpPr/>
          <p:nvPr/>
        </p:nvSpPr>
        <p:spPr>
          <a:xfrm>
            <a:off x="2037960" y="1515960"/>
            <a:ext cx="99435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Main Function - Menu-Driven Interface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Shape 3"/>
          <p:cNvSpPr/>
          <p:nvPr/>
        </p:nvSpPr>
        <p:spPr>
          <a:xfrm>
            <a:off x="2037960" y="2654640"/>
            <a:ext cx="10553400" cy="203148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2260080" y="2989080"/>
            <a:ext cx="276480" cy="221040"/>
          </a:xfrm>
          <a:prstGeom prst="rect">
            <a:avLst/>
          </a:prstGeom>
          <a:ln w="0">
            <a:noFill/>
          </a:ln>
        </p:spPr>
      </p:pic>
      <p:sp>
        <p:nvSpPr>
          <p:cNvPr id="81" name="Text 4"/>
          <p:cNvSpPr/>
          <p:nvPr/>
        </p:nvSpPr>
        <p:spPr>
          <a:xfrm>
            <a:off x="2760120" y="29098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int main()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5"/>
          <p:cNvSpPr/>
          <p:nvPr/>
        </p:nvSpPr>
        <p:spPr>
          <a:xfrm>
            <a:off x="2760120" y="346536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6"/>
          <p:cNvSpPr/>
          <p:nvPr/>
        </p:nvSpPr>
        <p:spPr>
          <a:xfrm>
            <a:off x="2760120" y="40204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7"/>
          <p:cNvSpPr/>
          <p:nvPr/>
        </p:nvSpPr>
        <p:spPr>
          <a:xfrm>
            <a:off x="2393280" y="493668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main function serves as the central control hub of the Console Voting System.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8"/>
          <p:cNvSpPr/>
          <p:nvPr/>
        </p:nvSpPr>
        <p:spPr>
          <a:xfrm>
            <a:off x="2393280" y="542556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offers a menu-driven interface, allowing users to choose from various options: candidate input, candidate display, voting, result display, and exit.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9"/>
          <p:cNvSpPr/>
          <p:nvPr/>
        </p:nvSpPr>
        <p:spPr>
          <a:xfrm>
            <a:off x="2393280" y="631404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menu-driven approach makes the voting process intuitive and user-friendly.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Text 2"/>
          <p:cNvSpPr/>
          <p:nvPr/>
        </p:nvSpPr>
        <p:spPr>
          <a:xfrm>
            <a:off x="2037960" y="898920"/>
            <a:ext cx="603180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Candidate Details Input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3"/>
          <p:cNvSpPr/>
          <p:nvPr/>
        </p:nvSpPr>
        <p:spPr>
          <a:xfrm>
            <a:off x="2037960" y="2037600"/>
            <a:ext cx="1055340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Text 4"/>
          <p:cNvSpPr/>
          <p:nvPr/>
        </p:nvSpPr>
        <p:spPr>
          <a:xfrm>
            <a:off x="2037960" y="2643120"/>
            <a:ext cx="1055340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5"/>
          <p:cNvSpPr/>
          <p:nvPr/>
        </p:nvSpPr>
        <p:spPr>
          <a:xfrm>
            <a:off x="2037960" y="3248280"/>
            <a:ext cx="10553400" cy="203148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2260080" y="3583080"/>
            <a:ext cx="276480" cy="221040"/>
          </a:xfrm>
          <a:prstGeom prst="rect">
            <a:avLst/>
          </a:prstGeom>
          <a:ln w="0">
            <a:noFill/>
          </a:ln>
        </p:spPr>
      </p:pic>
      <p:sp>
        <p:nvSpPr>
          <p:cNvPr id="94" name="Text 6"/>
          <p:cNvSpPr/>
          <p:nvPr/>
        </p:nvSpPr>
        <p:spPr>
          <a:xfrm>
            <a:off x="2760120" y="35038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CandidateDetailsInput(can can[ }, int n)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7"/>
          <p:cNvSpPr/>
          <p:nvPr/>
        </p:nvSpPr>
        <p:spPr>
          <a:xfrm>
            <a:off x="2760120" y="405900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//Function Implementation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8"/>
          <p:cNvSpPr/>
          <p:nvPr/>
        </p:nvSpPr>
        <p:spPr>
          <a:xfrm>
            <a:off x="2760120" y="461448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9"/>
          <p:cNvSpPr/>
          <p:nvPr/>
        </p:nvSpPr>
        <p:spPr>
          <a:xfrm>
            <a:off x="2393280" y="553068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In a real-world scenario, election officials would use this function to input candidate details before the election.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10"/>
          <p:cNvSpPr/>
          <p:nvPr/>
        </p:nvSpPr>
        <p:spPr>
          <a:xfrm>
            <a:off x="2393280" y="641916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allows users to input candidate information, including their ID and name.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1"/>
          <p:cNvSpPr/>
          <p:nvPr/>
        </p:nvSpPr>
        <p:spPr>
          <a:xfrm>
            <a:off x="2393280" y="6907680"/>
            <a:ext cx="101980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data is saved in a file named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to maintain a record of all candidates.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Text 2"/>
          <p:cNvSpPr/>
          <p:nvPr/>
        </p:nvSpPr>
        <p:spPr>
          <a:xfrm>
            <a:off x="2037960" y="1132920"/>
            <a:ext cx="692640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Display Candidates Details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3"/>
          <p:cNvSpPr/>
          <p:nvPr/>
        </p:nvSpPr>
        <p:spPr>
          <a:xfrm>
            <a:off x="2037960" y="2271600"/>
            <a:ext cx="10553400" cy="203148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04" name="Image 0" descr="preencoded.png"/>
          <p:cNvPicPr/>
          <p:nvPr/>
        </p:nvPicPr>
        <p:blipFill>
          <a:blip r:embed="rId1"/>
          <a:stretch/>
        </p:blipFill>
        <p:spPr>
          <a:xfrm>
            <a:off x="2260080" y="2606400"/>
            <a:ext cx="276480" cy="221040"/>
          </a:xfrm>
          <a:prstGeom prst="rect">
            <a:avLst/>
          </a:prstGeom>
          <a:ln w="0">
            <a:noFill/>
          </a:ln>
        </p:spPr>
      </p:pic>
      <p:sp>
        <p:nvSpPr>
          <p:cNvPr id="105" name="Text 4"/>
          <p:cNvSpPr/>
          <p:nvPr/>
        </p:nvSpPr>
        <p:spPr>
          <a:xfrm>
            <a:off x="2760120" y="252684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displayCandidates()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5"/>
          <p:cNvSpPr/>
          <p:nvPr/>
        </p:nvSpPr>
        <p:spPr>
          <a:xfrm>
            <a:off x="2760120" y="308232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6"/>
          <p:cNvSpPr/>
          <p:nvPr/>
        </p:nvSpPr>
        <p:spPr>
          <a:xfrm>
            <a:off x="2760120" y="363744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hape 7"/>
          <p:cNvSpPr/>
          <p:nvPr/>
        </p:nvSpPr>
        <p:spPr>
          <a:xfrm>
            <a:off x="2037960" y="4554000"/>
            <a:ext cx="3368880" cy="254160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Text 8"/>
          <p:cNvSpPr/>
          <p:nvPr/>
        </p:nvSpPr>
        <p:spPr>
          <a:xfrm>
            <a:off x="2267640" y="4783680"/>
            <a:ext cx="290952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Transparency is a key aspect of any election.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Shape 9"/>
          <p:cNvSpPr/>
          <p:nvPr/>
        </p:nvSpPr>
        <p:spPr>
          <a:xfrm>
            <a:off x="5630400" y="4554000"/>
            <a:ext cx="3368880" cy="254160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Text 10"/>
          <p:cNvSpPr/>
          <p:nvPr/>
        </p:nvSpPr>
        <p:spPr>
          <a:xfrm>
            <a:off x="5860080" y="4783680"/>
            <a:ext cx="2909520" cy="17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b05ef1"/>
                </a:solidFill>
                <a:latin typeface="Inter"/>
                <a:ea typeface="Inter"/>
              </a:rPr>
              <a:t>This function enables users to view all registered candidates along with their details from the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b05ef1"/>
                </a:solidFill>
                <a:latin typeface="Inter"/>
                <a:ea typeface="Inter"/>
              </a:rPr>
              <a:t> file.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hape 11"/>
          <p:cNvSpPr/>
          <p:nvPr/>
        </p:nvSpPr>
        <p:spPr>
          <a:xfrm>
            <a:off x="9222480" y="4554000"/>
            <a:ext cx="3368880" cy="254160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Text 12"/>
          <p:cNvSpPr/>
          <p:nvPr/>
        </p:nvSpPr>
        <p:spPr>
          <a:xfrm>
            <a:off x="9452160" y="4783680"/>
            <a:ext cx="2909520" cy="20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By displaying the candidate list, voters can make informed choices based on their qualifications and policies.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6" name="Text 2"/>
          <p:cNvSpPr/>
          <p:nvPr/>
        </p:nvSpPr>
        <p:spPr>
          <a:xfrm>
            <a:off x="2037960" y="1704240"/>
            <a:ext cx="44427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Cast Vote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3"/>
          <p:cNvSpPr/>
          <p:nvPr/>
        </p:nvSpPr>
        <p:spPr>
          <a:xfrm>
            <a:off x="2037960" y="2842920"/>
            <a:ext cx="10553400" cy="203148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18" name="Image 0" descr="preencoded.png"/>
          <p:cNvPicPr/>
          <p:nvPr/>
        </p:nvPicPr>
        <p:blipFill>
          <a:blip r:embed="rId1"/>
          <a:stretch/>
        </p:blipFill>
        <p:spPr>
          <a:xfrm>
            <a:off x="2260080" y="3177720"/>
            <a:ext cx="276480" cy="221040"/>
          </a:xfrm>
          <a:prstGeom prst="rect">
            <a:avLst/>
          </a:prstGeom>
          <a:ln w="0">
            <a:noFill/>
          </a:ln>
        </p:spPr>
      </p:pic>
      <p:sp>
        <p:nvSpPr>
          <p:cNvPr id="119" name="Text 4"/>
          <p:cNvSpPr/>
          <p:nvPr/>
        </p:nvSpPr>
        <p:spPr>
          <a:xfrm>
            <a:off x="2760120" y="309852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CastVote()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5"/>
          <p:cNvSpPr/>
          <p:nvPr/>
        </p:nvSpPr>
        <p:spPr>
          <a:xfrm>
            <a:off x="2760120" y="365364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6"/>
          <p:cNvSpPr/>
          <p:nvPr/>
        </p:nvSpPr>
        <p:spPr>
          <a:xfrm>
            <a:off x="2760120" y="4209120"/>
            <a:ext cx="960912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7"/>
          <p:cNvSpPr/>
          <p:nvPr/>
        </p:nvSpPr>
        <p:spPr>
          <a:xfrm>
            <a:off x="2393280" y="512532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heart of the Console Voting System is the voting process itself.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8"/>
          <p:cNvSpPr/>
          <p:nvPr/>
        </p:nvSpPr>
        <p:spPr>
          <a:xfrm>
            <a:off x="2393280" y="561384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This function allows a voter to cast a vote for their preferred candidate.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9"/>
          <p:cNvSpPr/>
          <p:nvPr/>
        </p:nvSpPr>
        <p:spPr>
          <a:xfrm>
            <a:off x="2393280" y="6102720"/>
            <a:ext cx="101980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system ensures that each vote is counted and updated in the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file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Text 2"/>
          <p:cNvSpPr/>
          <p:nvPr/>
        </p:nvSpPr>
        <p:spPr>
          <a:xfrm>
            <a:off x="2037960" y="1565640"/>
            <a:ext cx="444276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Display Votes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hape 3"/>
          <p:cNvSpPr/>
          <p:nvPr/>
        </p:nvSpPr>
        <p:spPr>
          <a:xfrm>
            <a:off x="2037960" y="2704680"/>
            <a:ext cx="10553400" cy="1531440"/>
          </a:xfrm>
          <a:prstGeom prst="roundRect">
            <a:avLst>
              <a:gd name="adj" fmla="val 3580"/>
            </a:avLst>
          </a:prstGeom>
          <a:solidFill>
            <a:srgbClr val="0a0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Shape 4"/>
          <p:cNvSpPr/>
          <p:nvPr/>
        </p:nvSpPr>
        <p:spPr>
          <a:xfrm>
            <a:off x="2026800" y="2704680"/>
            <a:ext cx="10575360" cy="1531440"/>
          </a:xfrm>
          <a:prstGeom prst="roundRect">
            <a:avLst>
              <a:gd name="adj" fmla="val 2175"/>
            </a:avLst>
          </a:prstGeom>
          <a:solidFill>
            <a:srgbClr val="0a0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Text 5"/>
          <p:cNvSpPr/>
          <p:nvPr/>
        </p:nvSpPr>
        <p:spPr>
          <a:xfrm>
            <a:off x="2248920" y="2871000"/>
            <a:ext cx="10131120" cy="11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void DisplayVotes()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   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6"/>
          <p:cNvSpPr/>
          <p:nvPr/>
        </p:nvSpPr>
        <p:spPr>
          <a:xfrm>
            <a:off x="2393280" y="4487040"/>
            <a:ext cx="10198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After the voting process is complete, the system can display the results using this function.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7"/>
          <p:cNvSpPr/>
          <p:nvPr/>
        </p:nvSpPr>
        <p:spPr>
          <a:xfrm>
            <a:off x="2393280" y="497556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presents a summary of votes received by each candidate and identifies the candidate with the highest votes.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8"/>
          <p:cNvSpPr/>
          <p:nvPr/>
        </p:nvSpPr>
        <p:spPr>
          <a:xfrm>
            <a:off x="2393280" y="5864040"/>
            <a:ext cx="10198080" cy="7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Displaying the results reinforces the principles of transparency and accountability in democratic processes.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LibreOffice/7.5.3.2$Linux_X86_64 LibreOffice_project/50$Build-2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2023-08-09T08:48:32Z</dcterms:created>
  <dc:creator>PptxGenJS</dc:creator>
  <dc:description/>
  <dc:language>en-US</dc:language>
  <cp:lastModifiedBy/>
  <dcterms:modified xsi:type="dcterms:W3CDTF">2023-08-10T10:49:53Z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