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fair Display"/>
      <p:regular r:id="rId16"/>
      <p:bold r:id="rId17"/>
      <p:italic r:id="rId18"/>
      <p:boldItalic r:id="rId19"/>
    </p:embeddedFont>
    <p:embeddedFont>
      <p:font typeface="Lato"/>
      <p:regular r:id="rId20"/>
      <p:bold r:id="rId21"/>
      <p:italic r:id="rId22"/>
      <p:boldItalic r:id="rId23"/>
    </p:embeddedFont>
    <p:embeddedFont>
      <p:font typeface="Merriweather"/>
      <p:regular r:id="rId24"/>
      <p:bold r:id="rId25"/>
      <p:italic r:id="rId26"/>
      <p:boldItalic r:id="rId27"/>
    </p:embeddedFont>
    <p:embeddedFont>
      <p:font typeface="Comforta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Merriweather-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8" Type="http://schemas.openxmlformats.org/officeDocument/2006/relationships/font" Target="fonts/Comfortaa-regular.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19" Type="http://schemas.openxmlformats.org/officeDocument/2006/relationships/font" Target="fonts/PlayfairDisplay-boldItalic.fntdata"/><Relationship Id="rId18" Type="http://schemas.openxmlformats.org/officeDocument/2006/relationships/font" Target="fonts/PlayfairDispl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7e223c2d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7e223c2d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c29110cc5_0_5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c29110cc5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7e223c2df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7e223c2d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7e223c2df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7e223c2d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7e223c2df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7e223c2d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7e223c2d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7e223c2d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7e223c2d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7e223c2d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rgbClr val="E9D7C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4835400" y="826725"/>
            <a:ext cx="4045200" cy="1683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rgbClr val="346F10"/>
                </a:solidFill>
                <a:latin typeface="Comfortaa"/>
                <a:ea typeface="Comfortaa"/>
                <a:cs typeface="Comfortaa"/>
                <a:sym typeface="Comfortaa"/>
              </a:rPr>
              <a:t>Pizza Place Sales Analytics Case Study</a:t>
            </a:r>
            <a:endParaRPr b="1">
              <a:solidFill>
                <a:srgbClr val="346F10"/>
              </a:solidFill>
              <a:latin typeface="Comfortaa"/>
              <a:ea typeface="Comfortaa"/>
              <a:cs typeface="Comfortaa"/>
              <a:sym typeface="Comfortaa"/>
            </a:endParaRPr>
          </a:p>
        </p:txBody>
      </p:sp>
      <p:sp>
        <p:nvSpPr>
          <p:cNvPr id="60" name="Google Shape;60;p13"/>
          <p:cNvSpPr txBox="1"/>
          <p:nvPr>
            <p:ph idx="1" type="subTitle"/>
          </p:nvPr>
        </p:nvSpPr>
        <p:spPr>
          <a:xfrm>
            <a:off x="4835400" y="3561851"/>
            <a:ext cx="4045200" cy="1345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b="1" lang="en" sz="1700">
                <a:solidFill>
                  <a:srgbClr val="E9D7C5"/>
                </a:solidFill>
                <a:latin typeface="Merriweather"/>
                <a:ea typeface="Merriweather"/>
                <a:cs typeface="Merriweather"/>
                <a:sym typeface="Merriweather"/>
              </a:rPr>
              <a:t>Project Owner - SAYANTAN NAHA</a:t>
            </a:r>
            <a:endParaRPr b="1" sz="1700">
              <a:solidFill>
                <a:srgbClr val="E9D7C5"/>
              </a:solidFill>
              <a:latin typeface="Merriweather"/>
              <a:ea typeface="Merriweather"/>
              <a:cs typeface="Merriweather"/>
              <a:sym typeface="Merriweather"/>
            </a:endParaRPr>
          </a:p>
          <a:p>
            <a:pPr indent="0" lvl="0" marL="1371600" rtl="0" algn="ctr">
              <a:spcBef>
                <a:spcPts val="0"/>
              </a:spcBef>
              <a:spcAft>
                <a:spcPts val="0"/>
              </a:spcAft>
              <a:buNone/>
            </a:pPr>
            <a:r>
              <a:t/>
            </a:r>
            <a:endParaRPr/>
          </a:p>
        </p:txBody>
      </p:sp>
      <p:sp>
        <p:nvSpPr>
          <p:cNvPr id="61" name="Google Shape;61;p1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283650" y="1004550"/>
            <a:ext cx="4045200" cy="31344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346F10"/>
                </a:solidFill>
              </a:rPr>
              <a:t>THANK  YOU</a:t>
            </a:r>
            <a:endParaRPr>
              <a:solidFill>
                <a:srgbClr val="346F10"/>
              </a:solidFill>
            </a:endParaRPr>
          </a:p>
        </p:txBody>
      </p:sp>
      <p:sp>
        <p:nvSpPr>
          <p:cNvPr id="181" name="Google Shape;181;p22"/>
          <p:cNvSpPr txBox="1"/>
          <p:nvPr>
            <p:ph idx="2" type="body"/>
          </p:nvPr>
        </p:nvSpPr>
        <p:spPr>
          <a:xfrm>
            <a:off x="4939500" y="724200"/>
            <a:ext cx="3837000" cy="36951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u="sng">
                <a:solidFill>
                  <a:srgbClr val="346F10"/>
                </a:solidFill>
                <a:latin typeface="Merriweather"/>
                <a:ea typeface="Merriweather"/>
                <a:cs typeface="Merriweather"/>
                <a:sym typeface="Merriweather"/>
              </a:rPr>
              <a:t>Do you have any questions?</a:t>
            </a:r>
            <a:endParaRPr u="sng">
              <a:solidFill>
                <a:srgbClr val="346F10"/>
              </a:solidFill>
              <a:latin typeface="Merriweather"/>
              <a:ea typeface="Merriweather"/>
              <a:cs typeface="Merriweather"/>
              <a:sym typeface="Merriweather"/>
            </a:endParaRPr>
          </a:p>
          <a:p>
            <a:pPr indent="0" lvl="0" marL="0" rtl="0" algn="ctr">
              <a:spcBef>
                <a:spcPts val="1200"/>
              </a:spcBef>
              <a:spcAft>
                <a:spcPts val="0"/>
              </a:spcAft>
              <a:buNone/>
            </a:pPr>
            <a:r>
              <a:rPr lang="en">
                <a:solidFill>
                  <a:srgbClr val="346F10"/>
                </a:solidFill>
                <a:latin typeface="Merriweather"/>
                <a:ea typeface="Merriweather"/>
                <a:cs typeface="Merriweather"/>
                <a:sym typeface="Merriweather"/>
              </a:rPr>
              <a:t>Feel free to connect</a:t>
            </a:r>
            <a:endParaRPr>
              <a:solidFill>
                <a:srgbClr val="346F10"/>
              </a:solidFill>
              <a:latin typeface="Merriweather"/>
              <a:ea typeface="Merriweather"/>
              <a:cs typeface="Merriweather"/>
              <a:sym typeface="Merriweather"/>
            </a:endParaRPr>
          </a:p>
          <a:p>
            <a:pPr indent="0" lvl="0" marL="0" rtl="0" algn="ctr">
              <a:spcBef>
                <a:spcPts val="1200"/>
              </a:spcBef>
              <a:spcAft>
                <a:spcPts val="0"/>
              </a:spcAft>
              <a:buNone/>
            </a:pPr>
            <a:r>
              <a:rPr lang="en">
                <a:solidFill>
                  <a:srgbClr val="346F10"/>
                </a:solidFill>
                <a:latin typeface="Merriweather"/>
                <a:ea typeface="Merriweather"/>
                <a:cs typeface="Merriweather"/>
                <a:sym typeface="Merriweather"/>
              </a:rPr>
              <a:t> </a:t>
            </a:r>
            <a:endParaRPr>
              <a:solidFill>
                <a:srgbClr val="346F10"/>
              </a:solidFill>
              <a:latin typeface="Merriweather"/>
              <a:ea typeface="Merriweather"/>
              <a:cs typeface="Merriweather"/>
              <a:sym typeface="Merriweather"/>
            </a:endParaRPr>
          </a:p>
          <a:p>
            <a:pPr indent="0" lvl="0" marL="0" rtl="0" algn="ctr">
              <a:spcBef>
                <a:spcPts val="1200"/>
              </a:spcBef>
              <a:spcAft>
                <a:spcPts val="1200"/>
              </a:spcAft>
              <a:buNone/>
            </a:pPr>
            <a:r>
              <a:rPr lang="en" sz="1700">
                <a:solidFill>
                  <a:srgbClr val="346F10"/>
                </a:solidFill>
              </a:rPr>
              <a:t>sayantanpiku18@gmail.com</a:t>
            </a:r>
            <a:endParaRPr sz="1700">
              <a:solidFill>
                <a:srgbClr val="346F10"/>
              </a:solidFill>
            </a:endParaRPr>
          </a:p>
        </p:txBody>
      </p:sp>
      <p:sp>
        <p:nvSpPr>
          <p:cNvPr id="182" name="Google Shape;182;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22"/>
          <p:cNvSpPr/>
          <p:nvPr/>
        </p:nvSpPr>
        <p:spPr>
          <a:xfrm>
            <a:off x="6703800" y="2571750"/>
            <a:ext cx="308400" cy="489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346F10"/>
                </a:solidFill>
                <a:latin typeface="Merriweather"/>
                <a:ea typeface="Merriweather"/>
                <a:cs typeface="Merriweather"/>
                <a:sym typeface="Merriweather"/>
              </a:rPr>
              <a:t>The Context &amp; Objectives</a:t>
            </a:r>
            <a:endParaRPr u="sng">
              <a:solidFill>
                <a:srgbClr val="346F10"/>
              </a:solidFill>
              <a:latin typeface="Merriweather"/>
              <a:ea typeface="Merriweather"/>
              <a:cs typeface="Merriweather"/>
              <a:sym typeface="Merriweather"/>
            </a:endParaRPr>
          </a:p>
        </p:txBody>
      </p:sp>
      <p:grpSp>
        <p:nvGrpSpPr>
          <p:cNvPr id="67" name="Google Shape;67;p14"/>
          <p:cNvGrpSpPr/>
          <p:nvPr/>
        </p:nvGrpSpPr>
        <p:grpSpPr>
          <a:xfrm>
            <a:off x="431925" y="1304875"/>
            <a:ext cx="2628925" cy="3416400"/>
            <a:chOff x="431925" y="1304875"/>
            <a:chExt cx="2628925" cy="3416400"/>
          </a:xfrm>
        </p:grpSpPr>
        <p:sp>
          <p:nvSpPr>
            <p:cNvPr id="68" name="Google Shape;68;p14"/>
            <p:cNvSpPr txBox="1"/>
            <p:nvPr/>
          </p:nvSpPr>
          <p:spPr>
            <a:xfrm>
              <a:off x="431925" y="1304875"/>
              <a:ext cx="2628900" cy="4641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46F10"/>
                </a:solidFill>
              </a:rPr>
              <a:t>Company</a:t>
            </a:r>
            <a:endParaRPr>
              <a:solidFill>
                <a:srgbClr val="346F10"/>
              </a:solidFill>
            </a:endParaRPr>
          </a:p>
        </p:txBody>
      </p:sp>
      <p:sp>
        <p:nvSpPr>
          <p:cNvPr id="71" name="Google Shape;71;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Sales team of our company named Pizza Place gathered data on company sales throughout the year 2015 to analyse it for overall business profitability of the company. </a:t>
            </a:r>
            <a:endParaRPr sz="1600"/>
          </a:p>
        </p:txBody>
      </p:sp>
      <p:grpSp>
        <p:nvGrpSpPr>
          <p:cNvPr id="72" name="Google Shape;72;p14"/>
          <p:cNvGrpSpPr/>
          <p:nvPr/>
        </p:nvGrpSpPr>
        <p:grpSpPr>
          <a:xfrm>
            <a:off x="3320450" y="1304875"/>
            <a:ext cx="2632500" cy="3416400"/>
            <a:chOff x="3320450" y="1304875"/>
            <a:chExt cx="2632500" cy="3416400"/>
          </a:xfrm>
        </p:grpSpPr>
        <p:sp>
          <p:nvSpPr>
            <p:cNvPr id="73" name="Google Shape;73;p14"/>
            <p:cNvSpPr txBox="1"/>
            <p:nvPr/>
          </p:nvSpPr>
          <p:spPr>
            <a:xfrm>
              <a:off x="3324050" y="1304875"/>
              <a:ext cx="2628900" cy="4641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46F10"/>
                </a:solidFill>
              </a:rPr>
              <a:t>Context</a:t>
            </a:r>
            <a:endParaRPr>
              <a:solidFill>
                <a:srgbClr val="346F10"/>
              </a:solidFill>
            </a:endParaRPr>
          </a:p>
        </p:txBody>
      </p:sp>
      <p:sp>
        <p:nvSpPr>
          <p:cNvPr id="76" name="Google Shape;76;p14"/>
          <p:cNvSpPr txBox="1"/>
          <p:nvPr>
            <p:ph idx="4294967295" type="body"/>
          </p:nvPr>
        </p:nvSpPr>
        <p:spPr>
          <a:xfrm>
            <a:off x="3396775" y="1850300"/>
            <a:ext cx="2478600" cy="2794800"/>
          </a:xfrm>
          <a:prstGeom prst="rect">
            <a:avLst/>
          </a:prstGeom>
        </p:spPr>
        <p:txBody>
          <a:bodyPr anchorCtr="0" anchor="ctr" bIns="91425" lIns="91425" spcFirstLastPara="1" rIns="91425" wrap="square" tIns="91425">
            <a:normAutofit fontScale="70000"/>
          </a:bodyPr>
          <a:lstStyle/>
          <a:p>
            <a:pPr indent="0" lvl="0" marL="0" rtl="0" algn="l">
              <a:lnSpc>
                <a:spcPct val="200000"/>
              </a:lnSpc>
              <a:spcBef>
                <a:spcPts val="0"/>
              </a:spcBef>
              <a:spcAft>
                <a:spcPts val="1200"/>
              </a:spcAft>
              <a:buNone/>
            </a:pPr>
            <a:r>
              <a:rPr lang="en" sz="1600"/>
              <a:t>The management of Pizza Place wants to </a:t>
            </a:r>
            <a:r>
              <a:rPr lang="en" sz="1600"/>
              <a:t>improve overall sales of the company for the upcoming year of 2016. With that purpose,</a:t>
            </a:r>
            <a:r>
              <a:rPr lang="en" sz="1600"/>
              <a:t> they asked the analytics </a:t>
            </a:r>
            <a:r>
              <a:rPr lang="en" sz="1600"/>
              <a:t>department</a:t>
            </a:r>
            <a:r>
              <a:rPr lang="en" sz="1600"/>
              <a:t> to analyse previous year’s sales data to make informed business decisions. They need a detailed report on this.</a:t>
            </a:r>
            <a:endParaRPr sz="1600"/>
          </a:p>
        </p:txBody>
      </p:sp>
      <p:grpSp>
        <p:nvGrpSpPr>
          <p:cNvPr id="77" name="Google Shape;77;p14"/>
          <p:cNvGrpSpPr/>
          <p:nvPr/>
        </p:nvGrpSpPr>
        <p:grpSpPr>
          <a:xfrm>
            <a:off x="6212550" y="1304875"/>
            <a:ext cx="2632500" cy="3416400"/>
            <a:chOff x="6212550" y="1304875"/>
            <a:chExt cx="2632500" cy="3416400"/>
          </a:xfrm>
        </p:grpSpPr>
        <p:sp>
          <p:nvSpPr>
            <p:cNvPr id="78" name="Google Shape;78;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nvSpPr>
          <p:spPr>
            <a:xfrm>
              <a:off x="6212550" y="1304875"/>
              <a:ext cx="2632500" cy="4641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46F10"/>
                </a:solidFill>
              </a:rPr>
              <a:t>Problem statement</a:t>
            </a:r>
            <a:endParaRPr>
              <a:solidFill>
                <a:srgbClr val="346F10"/>
              </a:solidFill>
            </a:endParaRPr>
          </a:p>
        </p:txBody>
      </p:sp>
      <p:sp>
        <p:nvSpPr>
          <p:cNvPr id="81" name="Google Shape;81;p14"/>
          <p:cNvSpPr txBox="1"/>
          <p:nvPr>
            <p:ph idx="4294967295" type="body"/>
          </p:nvPr>
        </p:nvSpPr>
        <p:spPr>
          <a:xfrm>
            <a:off x="6286400" y="1850300"/>
            <a:ext cx="2478600" cy="2794800"/>
          </a:xfrm>
          <a:prstGeom prst="rect">
            <a:avLst/>
          </a:prstGeom>
        </p:spPr>
        <p:txBody>
          <a:bodyPr anchorCtr="0" anchor="ctr" bIns="91425" lIns="91425" spcFirstLastPara="1" rIns="91425" wrap="square" tIns="91425">
            <a:normAutofit/>
          </a:bodyPr>
          <a:lstStyle/>
          <a:p>
            <a:pPr indent="-292100" lvl="0" marL="457200" rtl="0" algn="l">
              <a:lnSpc>
                <a:spcPct val="100000"/>
              </a:lnSpc>
              <a:spcBef>
                <a:spcPts val="0"/>
              </a:spcBef>
              <a:spcAft>
                <a:spcPts val="0"/>
              </a:spcAft>
              <a:buSzPts val="1000"/>
              <a:buChar char="❖"/>
            </a:pPr>
            <a:r>
              <a:rPr lang="en" sz="1000"/>
              <a:t>Find out how many customers do we have each day? Are there any peak hours?</a:t>
            </a:r>
            <a:endParaRPr sz="1000"/>
          </a:p>
          <a:p>
            <a:pPr indent="-292100" lvl="0" marL="457200" rtl="0" algn="l">
              <a:lnSpc>
                <a:spcPct val="100000"/>
              </a:lnSpc>
              <a:spcBef>
                <a:spcPts val="1000"/>
              </a:spcBef>
              <a:spcAft>
                <a:spcPts val="0"/>
              </a:spcAft>
              <a:buSzPts val="1000"/>
              <a:buChar char="❖"/>
            </a:pPr>
            <a:r>
              <a:rPr lang="en" sz="1000"/>
              <a:t>How many pizzas are typically in an order? Do we have any bestsellers?</a:t>
            </a:r>
            <a:endParaRPr sz="1000"/>
          </a:p>
          <a:p>
            <a:pPr indent="-292100" lvl="0" marL="457200" rtl="0" algn="l">
              <a:lnSpc>
                <a:spcPct val="100000"/>
              </a:lnSpc>
              <a:spcBef>
                <a:spcPts val="1000"/>
              </a:spcBef>
              <a:spcAft>
                <a:spcPts val="0"/>
              </a:spcAft>
              <a:buSzPts val="1000"/>
              <a:buChar char="❖"/>
            </a:pPr>
            <a:r>
              <a:rPr lang="en" sz="1000"/>
              <a:t>How much money did we make this year? Can we identify any seasonality in the sales?</a:t>
            </a:r>
            <a:endParaRPr sz="1000"/>
          </a:p>
          <a:p>
            <a:pPr indent="-292100" lvl="0" marL="457200" rtl="0" algn="l">
              <a:lnSpc>
                <a:spcPct val="100000"/>
              </a:lnSpc>
              <a:spcBef>
                <a:spcPts val="1000"/>
              </a:spcBef>
              <a:spcAft>
                <a:spcPts val="1000"/>
              </a:spcAft>
              <a:buSzPts val="1000"/>
              <a:buChar char="❖"/>
            </a:pPr>
            <a:r>
              <a:rPr lang="en" sz="1000"/>
              <a:t>Are there any pizzas we should take off the menu, or any promotions we could leverage?</a:t>
            </a:r>
            <a:endParaRPr sz="1000"/>
          </a:p>
        </p:txBody>
      </p:sp>
      <p:sp>
        <p:nvSpPr>
          <p:cNvPr id="82" name="Google Shape;82;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311700" y="128250"/>
            <a:ext cx="8520600" cy="6261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900" u="sng">
                <a:solidFill>
                  <a:srgbClr val="346F10"/>
                </a:solidFill>
                <a:latin typeface="Merriweather"/>
                <a:ea typeface="Merriweather"/>
                <a:cs typeface="Merriweather"/>
                <a:sym typeface="Merriweather"/>
              </a:rPr>
              <a:t>Analysis for Qs.</a:t>
            </a:r>
            <a:r>
              <a:rPr lang="en" sz="1900" u="sng">
                <a:solidFill>
                  <a:srgbClr val="346F10"/>
                </a:solidFill>
                <a:latin typeface="Arial"/>
                <a:ea typeface="Arial"/>
                <a:cs typeface="Arial"/>
                <a:sym typeface="Arial"/>
              </a:rPr>
              <a:t>1</a:t>
            </a:r>
            <a:r>
              <a:rPr lang="en" sz="1900" u="sng">
                <a:solidFill>
                  <a:srgbClr val="346F10"/>
                </a:solidFill>
                <a:latin typeface="Merriweather"/>
                <a:ea typeface="Merriweather"/>
                <a:cs typeface="Merriweather"/>
                <a:sym typeface="Merriweather"/>
              </a:rPr>
              <a:t> - No. of customers/day &amp; Hourly Trend for Orders</a:t>
            </a:r>
            <a:endParaRPr sz="1900" u="sng">
              <a:solidFill>
                <a:srgbClr val="346F10"/>
              </a:solidFill>
              <a:latin typeface="Merriweather"/>
              <a:ea typeface="Merriweather"/>
              <a:cs typeface="Merriweather"/>
              <a:sym typeface="Merriweather"/>
            </a:endParaRPr>
          </a:p>
        </p:txBody>
      </p:sp>
      <p:sp>
        <p:nvSpPr>
          <p:cNvPr id="88" name="Google Shape;88;p15"/>
          <p:cNvSpPr txBox="1"/>
          <p:nvPr>
            <p:ph idx="2" type="body"/>
          </p:nvPr>
        </p:nvSpPr>
        <p:spPr>
          <a:xfrm>
            <a:off x="2160125" y="3304175"/>
            <a:ext cx="5052900" cy="1687500"/>
          </a:xfrm>
          <a:prstGeom prst="rect">
            <a:avLst/>
          </a:prstGeom>
        </p:spPr>
        <p:txBody>
          <a:bodyPr anchorCtr="0" anchor="t" bIns="91425" lIns="91425" spcFirstLastPara="1" rIns="91425" wrap="square" tIns="91425">
            <a:noAutofit/>
          </a:bodyPr>
          <a:lstStyle/>
          <a:p>
            <a:pPr indent="-361950" lvl="0" marL="457200" rtl="0" algn="l">
              <a:lnSpc>
                <a:spcPct val="200000"/>
              </a:lnSpc>
              <a:spcBef>
                <a:spcPts val="1200"/>
              </a:spcBef>
              <a:spcAft>
                <a:spcPts val="0"/>
              </a:spcAft>
              <a:buClr>
                <a:srgbClr val="000000"/>
              </a:buClr>
              <a:buSzPts val="2100"/>
              <a:buFont typeface="Arial"/>
              <a:buChar char="➔"/>
            </a:pPr>
            <a:r>
              <a:rPr lang="en" sz="2100">
                <a:solidFill>
                  <a:srgbClr val="000000"/>
                </a:solidFill>
                <a:latin typeface="Arial"/>
                <a:ea typeface="Arial"/>
                <a:cs typeface="Arial"/>
                <a:sym typeface="Arial"/>
              </a:rPr>
              <a:t>On average, </a:t>
            </a:r>
            <a:r>
              <a:rPr b="1" lang="en" sz="2100">
                <a:solidFill>
                  <a:srgbClr val="000000"/>
                </a:solidFill>
                <a:latin typeface="Arial"/>
                <a:ea typeface="Arial"/>
                <a:cs typeface="Arial"/>
                <a:sym typeface="Arial"/>
              </a:rPr>
              <a:t>136</a:t>
            </a:r>
            <a:r>
              <a:rPr lang="en" sz="2100">
                <a:solidFill>
                  <a:srgbClr val="000000"/>
                </a:solidFill>
                <a:latin typeface="Arial"/>
                <a:ea typeface="Arial"/>
                <a:cs typeface="Arial"/>
                <a:sym typeface="Arial"/>
              </a:rPr>
              <a:t> customers visit the pizza place joint per day</a:t>
            </a:r>
            <a:endParaRPr sz="2300"/>
          </a:p>
        </p:txBody>
      </p:sp>
      <p:pic>
        <p:nvPicPr>
          <p:cNvPr id="89" name="Google Shape;89;p15"/>
          <p:cNvPicPr preferRelativeResize="0"/>
          <p:nvPr/>
        </p:nvPicPr>
        <p:blipFill>
          <a:blip r:embed="rId3">
            <a:alphaModFix/>
          </a:blip>
          <a:stretch>
            <a:fillRect/>
          </a:stretch>
        </p:blipFill>
        <p:spPr>
          <a:xfrm>
            <a:off x="311700" y="799727"/>
            <a:ext cx="4260302" cy="2359300"/>
          </a:xfrm>
          <a:prstGeom prst="rect">
            <a:avLst/>
          </a:prstGeom>
          <a:noFill/>
          <a:ln>
            <a:noFill/>
          </a:ln>
        </p:spPr>
      </p:pic>
      <p:pic>
        <p:nvPicPr>
          <p:cNvPr id="90" name="Google Shape;90;p15"/>
          <p:cNvPicPr preferRelativeResize="0"/>
          <p:nvPr/>
        </p:nvPicPr>
        <p:blipFill>
          <a:blip r:embed="rId4">
            <a:alphaModFix/>
          </a:blip>
          <a:stretch>
            <a:fillRect/>
          </a:stretch>
        </p:blipFill>
        <p:spPr>
          <a:xfrm>
            <a:off x="4647850" y="799725"/>
            <a:ext cx="4260298" cy="2359299"/>
          </a:xfrm>
          <a:prstGeom prst="rect">
            <a:avLst/>
          </a:prstGeom>
          <a:noFill/>
          <a:ln>
            <a:noFill/>
          </a:ln>
        </p:spPr>
      </p:pic>
      <p:sp>
        <p:nvSpPr>
          <p:cNvPr id="91" name="Google Shape;91;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311700" y="37550"/>
            <a:ext cx="8520600" cy="6261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100" u="sng">
                <a:solidFill>
                  <a:srgbClr val="346F10"/>
                </a:solidFill>
                <a:latin typeface="Merriweather"/>
                <a:ea typeface="Merriweather"/>
                <a:cs typeface="Merriweather"/>
                <a:sym typeface="Merriweather"/>
              </a:rPr>
              <a:t>Analysis for Qs.</a:t>
            </a:r>
            <a:r>
              <a:rPr lang="en" sz="2100" u="sng">
                <a:solidFill>
                  <a:srgbClr val="346F10"/>
                </a:solidFill>
                <a:latin typeface="Arial"/>
                <a:ea typeface="Arial"/>
                <a:cs typeface="Arial"/>
                <a:sym typeface="Arial"/>
              </a:rPr>
              <a:t>1 </a:t>
            </a:r>
            <a:r>
              <a:rPr b="0" i="1" lang="en" sz="2100" u="sng">
                <a:solidFill>
                  <a:srgbClr val="346F10"/>
                </a:solidFill>
                <a:latin typeface="Arial"/>
                <a:ea typeface="Arial"/>
                <a:cs typeface="Arial"/>
                <a:sym typeface="Arial"/>
              </a:rPr>
              <a:t>contd.</a:t>
            </a:r>
            <a:r>
              <a:rPr lang="en" sz="2100" u="sng">
                <a:solidFill>
                  <a:srgbClr val="346F10"/>
                </a:solidFill>
                <a:latin typeface="Merriweather"/>
                <a:ea typeface="Merriweather"/>
                <a:cs typeface="Merriweather"/>
                <a:sym typeface="Merriweather"/>
              </a:rPr>
              <a:t> - Peak Hours of Sales</a:t>
            </a:r>
            <a:endParaRPr sz="2100" u="sng">
              <a:solidFill>
                <a:srgbClr val="346F10"/>
              </a:solidFill>
              <a:latin typeface="Merriweather"/>
              <a:ea typeface="Merriweather"/>
              <a:cs typeface="Merriweather"/>
              <a:sym typeface="Merriweather"/>
            </a:endParaRPr>
          </a:p>
        </p:txBody>
      </p:sp>
      <p:sp>
        <p:nvSpPr>
          <p:cNvPr id="97" name="Google Shape;97;p16"/>
          <p:cNvSpPr txBox="1"/>
          <p:nvPr>
            <p:ph idx="2" type="body"/>
          </p:nvPr>
        </p:nvSpPr>
        <p:spPr>
          <a:xfrm>
            <a:off x="2037650" y="3370400"/>
            <a:ext cx="5070900" cy="1675500"/>
          </a:xfrm>
          <a:prstGeom prst="rect">
            <a:avLst/>
          </a:prstGeom>
        </p:spPr>
        <p:txBody>
          <a:bodyPr anchorCtr="0" anchor="ctr" bIns="91425" lIns="91425" spcFirstLastPara="1" rIns="91425" wrap="square" tIns="91425">
            <a:normAutofit fontScale="25000" lnSpcReduction="20000"/>
          </a:bodyPr>
          <a:lstStyle/>
          <a:p>
            <a:pPr indent="-304800" lvl="0" marL="457200" rtl="0" algn="l">
              <a:lnSpc>
                <a:spcPct val="200000"/>
              </a:lnSpc>
              <a:spcBef>
                <a:spcPts val="1200"/>
              </a:spcBef>
              <a:spcAft>
                <a:spcPts val="0"/>
              </a:spcAft>
              <a:buClr>
                <a:srgbClr val="000000"/>
              </a:buClr>
              <a:buSzPct val="100000"/>
              <a:buFont typeface="Arial"/>
              <a:buChar char="➔"/>
            </a:pPr>
            <a:r>
              <a:rPr lang="en" sz="4800">
                <a:solidFill>
                  <a:srgbClr val="000000"/>
                </a:solidFill>
                <a:latin typeface="Arial"/>
                <a:ea typeface="Arial"/>
                <a:cs typeface="Arial"/>
                <a:sym typeface="Arial"/>
              </a:rPr>
              <a:t>There are hours identified as peak time of business, giving most sales. Customers love to visit the pizza place on that time</a:t>
            </a:r>
            <a:endParaRPr sz="4800">
              <a:solidFill>
                <a:srgbClr val="000000"/>
              </a:solidFill>
              <a:latin typeface="Arial"/>
              <a:ea typeface="Arial"/>
              <a:cs typeface="Arial"/>
              <a:sym typeface="Arial"/>
            </a:endParaRPr>
          </a:p>
          <a:p>
            <a:pPr indent="-304800" lvl="1" marL="914400" rtl="0" algn="l">
              <a:lnSpc>
                <a:spcPct val="200000"/>
              </a:lnSpc>
              <a:spcBef>
                <a:spcPts val="0"/>
              </a:spcBef>
              <a:spcAft>
                <a:spcPts val="0"/>
              </a:spcAft>
              <a:buClr>
                <a:srgbClr val="000000"/>
              </a:buClr>
              <a:buSzPct val="100000"/>
              <a:buFont typeface="Arial"/>
              <a:buChar char="◆"/>
            </a:pPr>
            <a:r>
              <a:rPr b="1" lang="en" sz="4800">
                <a:solidFill>
                  <a:srgbClr val="000000"/>
                </a:solidFill>
                <a:latin typeface="Arial"/>
                <a:ea typeface="Arial"/>
                <a:cs typeface="Arial"/>
                <a:sym typeface="Arial"/>
              </a:rPr>
              <a:t>12pm to 1pm</a:t>
            </a:r>
            <a:r>
              <a:rPr lang="en" sz="4800">
                <a:solidFill>
                  <a:srgbClr val="000000"/>
                </a:solidFill>
                <a:latin typeface="Arial"/>
                <a:ea typeface="Arial"/>
                <a:cs typeface="Arial"/>
                <a:sym typeface="Arial"/>
              </a:rPr>
              <a:t> at afternoon time</a:t>
            </a:r>
            <a:endParaRPr sz="4800">
              <a:solidFill>
                <a:srgbClr val="000000"/>
              </a:solidFill>
              <a:latin typeface="Arial"/>
              <a:ea typeface="Arial"/>
              <a:cs typeface="Arial"/>
              <a:sym typeface="Arial"/>
            </a:endParaRPr>
          </a:p>
          <a:p>
            <a:pPr indent="-304800" lvl="1" marL="914400" rtl="0" algn="l">
              <a:lnSpc>
                <a:spcPct val="200000"/>
              </a:lnSpc>
              <a:spcBef>
                <a:spcPts val="0"/>
              </a:spcBef>
              <a:spcAft>
                <a:spcPts val="0"/>
              </a:spcAft>
              <a:buClr>
                <a:srgbClr val="000000"/>
              </a:buClr>
              <a:buSzPct val="100000"/>
              <a:buFont typeface="Arial"/>
              <a:buChar char="◆"/>
            </a:pPr>
            <a:r>
              <a:rPr b="1" lang="en" sz="4800">
                <a:solidFill>
                  <a:srgbClr val="000000"/>
                </a:solidFill>
                <a:latin typeface="Arial"/>
                <a:ea typeface="Arial"/>
                <a:cs typeface="Arial"/>
                <a:sym typeface="Arial"/>
              </a:rPr>
              <a:t>5pm to 6pm</a:t>
            </a:r>
            <a:r>
              <a:rPr lang="en" sz="4800">
                <a:solidFill>
                  <a:srgbClr val="000000"/>
                </a:solidFill>
                <a:latin typeface="Arial"/>
                <a:ea typeface="Arial"/>
                <a:cs typeface="Arial"/>
                <a:sym typeface="Arial"/>
              </a:rPr>
              <a:t> at evening time</a:t>
            </a:r>
            <a:endParaRPr sz="48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98" name="Google Shape;98;p16"/>
          <p:cNvPicPr preferRelativeResize="0"/>
          <p:nvPr/>
        </p:nvPicPr>
        <p:blipFill>
          <a:blip r:embed="rId3">
            <a:alphaModFix/>
          </a:blip>
          <a:stretch>
            <a:fillRect/>
          </a:stretch>
        </p:blipFill>
        <p:spPr>
          <a:xfrm>
            <a:off x="182550" y="738950"/>
            <a:ext cx="8781123" cy="2556150"/>
          </a:xfrm>
          <a:prstGeom prst="rect">
            <a:avLst/>
          </a:prstGeom>
          <a:noFill/>
          <a:ln>
            <a:noFill/>
          </a:ln>
          <a:effectLst>
            <a:outerShdw blurRad="57150" rotWithShape="0" algn="bl" dir="5400000" dist="19050">
              <a:srgbClr val="000000">
                <a:alpha val="50000"/>
              </a:srgbClr>
            </a:outerShdw>
          </a:effectLst>
        </p:spPr>
      </p:pic>
      <p:sp>
        <p:nvSpPr>
          <p:cNvPr id="99" name="Google Shape;99;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165450"/>
            <a:ext cx="8520600" cy="7704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000" u="sng">
                <a:solidFill>
                  <a:srgbClr val="346F10"/>
                </a:solidFill>
                <a:latin typeface="Merriweather"/>
                <a:ea typeface="Merriweather"/>
                <a:cs typeface="Merriweather"/>
                <a:sym typeface="Merriweather"/>
              </a:rPr>
              <a:t>Analysis for Qs.</a:t>
            </a:r>
            <a:r>
              <a:rPr lang="en" sz="2000" u="sng">
                <a:solidFill>
                  <a:srgbClr val="346F10"/>
                </a:solidFill>
                <a:latin typeface="Arial"/>
                <a:ea typeface="Arial"/>
                <a:cs typeface="Arial"/>
                <a:sym typeface="Arial"/>
              </a:rPr>
              <a:t>2</a:t>
            </a:r>
            <a:r>
              <a:rPr lang="en" sz="2000" u="sng">
                <a:solidFill>
                  <a:srgbClr val="346F10"/>
                </a:solidFill>
                <a:latin typeface="Merriweather"/>
                <a:ea typeface="Merriweather"/>
                <a:cs typeface="Merriweather"/>
                <a:sym typeface="Merriweather"/>
              </a:rPr>
              <a:t> - How Many Pizzas/order &amp; Bestseller Pizzas</a:t>
            </a:r>
            <a:endParaRPr sz="2000" u="sng">
              <a:solidFill>
                <a:srgbClr val="346F10"/>
              </a:solidFill>
              <a:latin typeface="Merriweather"/>
              <a:ea typeface="Merriweather"/>
              <a:cs typeface="Merriweather"/>
              <a:sym typeface="Merriweather"/>
            </a:endParaRPr>
          </a:p>
        </p:txBody>
      </p:sp>
      <p:sp>
        <p:nvSpPr>
          <p:cNvPr id="105" name="Google Shape;105;p17"/>
          <p:cNvSpPr txBox="1"/>
          <p:nvPr>
            <p:ph idx="2" type="body"/>
          </p:nvPr>
        </p:nvSpPr>
        <p:spPr>
          <a:xfrm>
            <a:off x="4832400" y="1017450"/>
            <a:ext cx="3999900" cy="3416400"/>
          </a:xfrm>
          <a:prstGeom prst="rect">
            <a:avLst/>
          </a:prstGeom>
        </p:spPr>
        <p:txBody>
          <a:bodyPr anchorCtr="0" anchor="t" bIns="91425" lIns="91425" spcFirstLastPara="1" rIns="91425" wrap="square" tIns="91425">
            <a:normAutofit lnSpcReduction="20000"/>
          </a:bodyPr>
          <a:lstStyle/>
          <a:p>
            <a:pPr indent="-304800" lvl="0" marL="457200" rtl="0" algn="l">
              <a:lnSpc>
                <a:spcPct val="20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On average </a:t>
            </a:r>
            <a:r>
              <a:rPr b="1" lang="en" sz="1200">
                <a:solidFill>
                  <a:srgbClr val="000000"/>
                </a:solidFill>
                <a:latin typeface="Arial"/>
                <a:ea typeface="Arial"/>
                <a:cs typeface="Arial"/>
                <a:sym typeface="Arial"/>
              </a:rPr>
              <a:t>2</a:t>
            </a:r>
            <a:r>
              <a:rPr lang="en" sz="1200">
                <a:solidFill>
                  <a:srgbClr val="000000"/>
                </a:solidFill>
                <a:latin typeface="Arial"/>
                <a:ea typeface="Arial"/>
                <a:cs typeface="Arial"/>
                <a:sym typeface="Arial"/>
              </a:rPr>
              <a:t> pizzas were sold per order</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We found 2 pizzas as bestsellers</a:t>
            </a:r>
            <a:endParaRPr sz="1200">
              <a:solidFill>
                <a:srgbClr val="000000"/>
              </a:solidFill>
              <a:latin typeface="Arial"/>
              <a:ea typeface="Arial"/>
              <a:cs typeface="Arial"/>
              <a:sym typeface="Arial"/>
            </a:endParaRPr>
          </a:p>
          <a:p>
            <a:pPr indent="-304800" lvl="1" marL="914400" rtl="0" algn="l">
              <a:lnSpc>
                <a:spcPct val="200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In terms of number of orders &amp; total quantity served, </a:t>
            </a:r>
            <a:r>
              <a:rPr b="1" lang="en">
                <a:solidFill>
                  <a:srgbClr val="000000"/>
                </a:solidFill>
                <a:latin typeface="Arial"/>
                <a:ea typeface="Arial"/>
                <a:cs typeface="Arial"/>
                <a:sym typeface="Arial"/>
              </a:rPr>
              <a:t>big_meat_s</a:t>
            </a:r>
            <a:r>
              <a:rPr lang="en">
                <a:solidFill>
                  <a:srgbClr val="000000"/>
                </a:solidFill>
                <a:latin typeface="Arial"/>
                <a:ea typeface="Arial"/>
                <a:cs typeface="Arial"/>
                <a:sym typeface="Arial"/>
              </a:rPr>
              <a:t> or the big meat pizza of small size falling under the classic category</a:t>
            </a:r>
            <a:endParaRPr>
              <a:solidFill>
                <a:srgbClr val="000000"/>
              </a:solidFill>
              <a:latin typeface="Arial"/>
              <a:ea typeface="Arial"/>
              <a:cs typeface="Arial"/>
              <a:sym typeface="Arial"/>
            </a:endParaRPr>
          </a:p>
          <a:p>
            <a:pPr indent="-304800" lvl="1" marL="914400" rtl="0" algn="l">
              <a:lnSpc>
                <a:spcPct val="200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In terms of sales revenue generation, </a:t>
            </a:r>
            <a:r>
              <a:rPr b="1" lang="en">
                <a:solidFill>
                  <a:srgbClr val="000000"/>
                </a:solidFill>
                <a:latin typeface="Arial"/>
                <a:ea typeface="Arial"/>
                <a:cs typeface="Arial"/>
                <a:sym typeface="Arial"/>
              </a:rPr>
              <a:t>thai_ckn_l</a:t>
            </a:r>
            <a:r>
              <a:rPr lang="en">
                <a:solidFill>
                  <a:srgbClr val="000000"/>
                </a:solidFill>
                <a:latin typeface="Arial"/>
                <a:ea typeface="Arial"/>
                <a:cs typeface="Arial"/>
                <a:sym typeface="Arial"/>
              </a:rPr>
              <a:t> or the thai chicken pizza of large size falling under the chicken category</a:t>
            </a:r>
            <a:endParaRPr sz="1200">
              <a:solidFill>
                <a:srgbClr val="000000"/>
              </a:solidFill>
              <a:latin typeface="Arial"/>
              <a:ea typeface="Arial"/>
              <a:cs typeface="Arial"/>
              <a:sym typeface="Arial"/>
            </a:endParaRPr>
          </a:p>
        </p:txBody>
      </p:sp>
      <p:pic>
        <p:nvPicPr>
          <p:cNvPr id="106" name="Google Shape;106;p17"/>
          <p:cNvPicPr preferRelativeResize="0"/>
          <p:nvPr/>
        </p:nvPicPr>
        <p:blipFill>
          <a:blip r:embed="rId3">
            <a:alphaModFix/>
          </a:blip>
          <a:stretch>
            <a:fillRect/>
          </a:stretch>
        </p:blipFill>
        <p:spPr>
          <a:xfrm>
            <a:off x="213400" y="1317162"/>
            <a:ext cx="4608276" cy="2816974"/>
          </a:xfrm>
          <a:prstGeom prst="rect">
            <a:avLst/>
          </a:prstGeom>
          <a:noFill/>
          <a:ln>
            <a:noFill/>
          </a:ln>
        </p:spPr>
      </p:pic>
      <p:sp>
        <p:nvSpPr>
          <p:cNvPr id="107" name="Google Shape;107;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106500"/>
            <a:ext cx="8520600" cy="6261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700" u="sng">
                <a:solidFill>
                  <a:srgbClr val="346F10"/>
                </a:solidFill>
                <a:latin typeface="Merriweather"/>
                <a:ea typeface="Merriweather"/>
                <a:cs typeface="Merriweather"/>
                <a:sym typeface="Merriweather"/>
              </a:rPr>
              <a:t>Analysis for Qs.</a:t>
            </a:r>
            <a:r>
              <a:rPr lang="en" sz="1700" u="sng">
                <a:solidFill>
                  <a:srgbClr val="346F10"/>
                </a:solidFill>
                <a:latin typeface="Arial"/>
                <a:ea typeface="Arial"/>
                <a:cs typeface="Arial"/>
                <a:sym typeface="Arial"/>
              </a:rPr>
              <a:t>3</a:t>
            </a:r>
            <a:r>
              <a:rPr lang="en" sz="1700" u="sng">
                <a:solidFill>
                  <a:srgbClr val="346F10"/>
                </a:solidFill>
                <a:latin typeface="Merriweather"/>
                <a:ea typeface="Merriweather"/>
                <a:cs typeface="Merriweather"/>
                <a:sym typeface="Merriweather"/>
              </a:rPr>
              <a:t> - How Much Sales Revenue in </a:t>
            </a:r>
            <a:r>
              <a:rPr lang="en" sz="1700" u="sng">
                <a:solidFill>
                  <a:srgbClr val="346F10"/>
                </a:solidFill>
                <a:latin typeface="Arial"/>
                <a:ea typeface="Arial"/>
                <a:cs typeface="Arial"/>
                <a:sym typeface="Arial"/>
              </a:rPr>
              <a:t>2015</a:t>
            </a:r>
            <a:r>
              <a:rPr lang="en" sz="1700" u="sng">
                <a:solidFill>
                  <a:srgbClr val="346F10"/>
                </a:solidFill>
                <a:latin typeface="Merriweather"/>
                <a:ea typeface="Merriweather"/>
                <a:cs typeface="Merriweather"/>
                <a:sym typeface="Merriweather"/>
              </a:rPr>
              <a:t> &amp; Seasonality in Sales</a:t>
            </a:r>
            <a:endParaRPr sz="1700" u="sng">
              <a:solidFill>
                <a:srgbClr val="346F10"/>
              </a:solidFill>
              <a:latin typeface="Merriweather"/>
              <a:ea typeface="Merriweather"/>
              <a:cs typeface="Merriweather"/>
              <a:sym typeface="Merriweather"/>
            </a:endParaRPr>
          </a:p>
        </p:txBody>
      </p:sp>
      <p:sp>
        <p:nvSpPr>
          <p:cNvPr id="113" name="Google Shape;113;p18"/>
          <p:cNvSpPr txBox="1"/>
          <p:nvPr>
            <p:ph idx="2" type="body"/>
          </p:nvPr>
        </p:nvSpPr>
        <p:spPr>
          <a:xfrm>
            <a:off x="228600" y="3576300"/>
            <a:ext cx="8763000" cy="14697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In 2015, for the whole year, the pizza place joint has made a total sales revenue of </a:t>
            </a:r>
            <a:r>
              <a:rPr b="1" lang="en" sz="1200">
                <a:solidFill>
                  <a:srgbClr val="000000"/>
                </a:solidFill>
                <a:latin typeface="Arial"/>
                <a:ea typeface="Arial"/>
                <a:cs typeface="Arial"/>
                <a:sym typeface="Arial"/>
              </a:rPr>
              <a:t>INR 8,01,944.70</a:t>
            </a:r>
            <a:endParaRPr b="1"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In 2015, the months of April to June (3 months) were the highest selling months, when the most of the sales happened, a total of </a:t>
            </a:r>
            <a:r>
              <a:rPr b="1" lang="en" sz="1200">
                <a:solidFill>
                  <a:srgbClr val="000000"/>
                </a:solidFill>
                <a:latin typeface="Arial"/>
                <a:ea typeface="Arial"/>
                <a:cs typeface="Arial"/>
                <a:sym typeface="Arial"/>
              </a:rPr>
              <a:t>INR 2,04,021.85</a:t>
            </a:r>
            <a:r>
              <a:rPr lang="en" sz="1200">
                <a:solidFill>
                  <a:srgbClr val="000000"/>
                </a:solidFill>
                <a:latin typeface="Arial"/>
                <a:ea typeface="Arial"/>
                <a:cs typeface="Arial"/>
                <a:sym typeface="Arial"/>
              </a:rPr>
              <a:t> revenue generated from sales, </a:t>
            </a:r>
            <a:r>
              <a:rPr b="1" lang="en" sz="1200">
                <a:solidFill>
                  <a:srgbClr val="000000"/>
                </a:solidFill>
                <a:latin typeface="Arial"/>
                <a:ea typeface="Arial"/>
                <a:cs typeface="Arial"/>
                <a:sym typeface="Arial"/>
              </a:rPr>
              <a:t>25.36%</a:t>
            </a:r>
            <a:r>
              <a:rPr lang="en" sz="1200">
                <a:solidFill>
                  <a:srgbClr val="000000"/>
                </a:solidFill>
                <a:latin typeface="Arial"/>
                <a:ea typeface="Arial"/>
                <a:cs typeface="Arial"/>
                <a:sym typeface="Arial"/>
              </a:rPr>
              <a:t> of total sales in 2015. In India, this is the Summer season.</a:t>
            </a:r>
            <a:endParaRPr sz="1200"/>
          </a:p>
        </p:txBody>
      </p:sp>
      <p:pic>
        <p:nvPicPr>
          <p:cNvPr id="114" name="Google Shape;114;p18"/>
          <p:cNvPicPr preferRelativeResize="0"/>
          <p:nvPr/>
        </p:nvPicPr>
        <p:blipFill>
          <a:blip r:embed="rId3">
            <a:alphaModFix/>
          </a:blip>
          <a:stretch>
            <a:fillRect/>
          </a:stretch>
        </p:blipFill>
        <p:spPr>
          <a:xfrm>
            <a:off x="228600" y="788850"/>
            <a:ext cx="4689250" cy="2667000"/>
          </a:xfrm>
          <a:prstGeom prst="rect">
            <a:avLst/>
          </a:prstGeom>
          <a:noFill/>
          <a:ln>
            <a:noFill/>
          </a:ln>
          <a:effectLst>
            <a:outerShdw blurRad="57150" rotWithShape="0" algn="bl" dir="5400000" dist="19050">
              <a:srgbClr val="000000">
                <a:alpha val="50000"/>
              </a:srgbClr>
            </a:outerShdw>
          </a:effectLst>
        </p:spPr>
      </p:pic>
      <p:pic>
        <p:nvPicPr>
          <p:cNvPr id="115" name="Google Shape;115;p18"/>
          <p:cNvPicPr preferRelativeResize="0"/>
          <p:nvPr/>
        </p:nvPicPr>
        <p:blipFill>
          <a:blip r:embed="rId4">
            <a:alphaModFix/>
          </a:blip>
          <a:stretch>
            <a:fillRect/>
          </a:stretch>
        </p:blipFill>
        <p:spPr>
          <a:xfrm>
            <a:off x="5070250" y="788850"/>
            <a:ext cx="3921350" cy="2667000"/>
          </a:xfrm>
          <a:prstGeom prst="rect">
            <a:avLst/>
          </a:prstGeom>
          <a:noFill/>
          <a:ln>
            <a:noFill/>
          </a:ln>
          <a:effectLst>
            <a:outerShdw blurRad="57150" rotWithShape="0" algn="bl" dir="5400000" dist="19050">
              <a:srgbClr val="000000">
                <a:alpha val="50000"/>
              </a:srgbClr>
            </a:outerShdw>
          </a:effectLst>
        </p:spPr>
      </p:pic>
      <p:sp>
        <p:nvSpPr>
          <p:cNvPr id="116" name="Google Shape;116;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101050"/>
            <a:ext cx="8520600" cy="6261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600" u="sng">
                <a:solidFill>
                  <a:srgbClr val="346F10"/>
                </a:solidFill>
                <a:latin typeface="Merriweather"/>
                <a:ea typeface="Merriweather"/>
                <a:cs typeface="Merriweather"/>
                <a:sym typeface="Merriweather"/>
              </a:rPr>
              <a:t>Analysis for Qs.</a:t>
            </a:r>
            <a:r>
              <a:rPr lang="en" sz="1600" u="sng">
                <a:solidFill>
                  <a:srgbClr val="346F10"/>
                </a:solidFill>
                <a:latin typeface="Arial"/>
                <a:ea typeface="Arial"/>
                <a:cs typeface="Arial"/>
                <a:sym typeface="Arial"/>
              </a:rPr>
              <a:t>4</a:t>
            </a:r>
            <a:r>
              <a:rPr lang="en" sz="1600" u="sng">
                <a:solidFill>
                  <a:srgbClr val="346F10"/>
                </a:solidFill>
                <a:latin typeface="Merriweather"/>
                <a:ea typeface="Merriweather"/>
                <a:cs typeface="Merriweather"/>
                <a:sym typeface="Merriweather"/>
              </a:rPr>
              <a:t> - Menu optimization &amp; Leveraging Promotional Discount Offer</a:t>
            </a:r>
            <a:endParaRPr sz="1600" u="sng">
              <a:solidFill>
                <a:srgbClr val="346F10"/>
              </a:solidFill>
              <a:latin typeface="Merriweather"/>
              <a:ea typeface="Merriweather"/>
              <a:cs typeface="Merriweather"/>
              <a:sym typeface="Merriweather"/>
            </a:endParaRPr>
          </a:p>
        </p:txBody>
      </p:sp>
      <p:sp>
        <p:nvSpPr>
          <p:cNvPr id="122" name="Google Shape;122;p19"/>
          <p:cNvSpPr txBox="1"/>
          <p:nvPr>
            <p:ph idx="2" type="body"/>
          </p:nvPr>
        </p:nvSpPr>
        <p:spPr>
          <a:xfrm>
            <a:off x="4832400" y="781600"/>
            <a:ext cx="3999900" cy="1833000"/>
          </a:xfrm>
          <a:prstGeom prst="rect">
            <a:avLst/>
          </a:prstGeom>
        </p:spPr>
        <p:txBody>
          <a:bodyPr anchorCtr="0" anchor="t" bIns="91425" lIns="91425" spcFirstLastPara="1" rIns="91425" wrap="square" tIns="91425">
            <a:normAutofit fontScale="92500"/>
          </a:bodyPr>
          <a:lstStyle/>
          <a:p>
            <a:pPr indent="-299085" lvl="0" marL="457200" rtl="0" algn="l">
              <a:lnSpc>
                <a:spcPct val="200000"/>
              </a:lnSpc>
              <a:spcBef>
                <a:spcPts val="1200"/>
              </a:spcBef>
              <a:spcAft>
                <a:spcPts val="0"/>
              </a:spcAft>
              <a:buClr>
                <a:srgbClr val="000000"/>
              </a:buClr>
              <a:buSzPct val="100000"/>
              <a:buFont typeface="Arial"/>
              <a:buChar char="➔"/>
            </a:pPr>
            <a:r>
              <a:rPr lang="en" sz="1200">
                <a:solidFill>
                  <a:srgbClr val="000000"/>
                </a:solidFill>
                <a:latin typeface="Arial"/>
                <a:ea typeface="Arial"/>
                <a:cs typeface="Arial"/>
                <a:sym typeface="Arial"/>
              </a:rPr>
              <a:t>We should take off </a:t>
            </a:r>
            <a:r>
              <a:rPr b="1" lang="en" sz="1200">
                <a:solidFill>
                  <a:srgbClr val="000000"/>
                </a:solidFill>
                <a:latin typeface="Arial"/>
                <a:ea typeface="Arial"/>
                <a:cs typeface="Arial"/>
                <a:sym typeface="Arial"/>
              </a:rPr>
              <a:t>the_greek_xxl (The Greek Pizza)</a:t>
            </a:r>
            <a:r>
              <a:rPr lang="en" sz="1200">
                <a:solidFill>
                  <a:srgbClr val="000000"/>
                </a:solidFill>
                <a:latin typeface="Arial"/>
                <a:ea typeface="Arial"/>
                <a:cs typeface="Arial"/>
                <a:sym typeface="Arial"/>
              </a:rPr>
              <a:t> from the menu. Reason behind this decision is due to the lowest sales revenue generated (INR 1006.6) and also the lowest number of orders (only 28) served with this pizza item.</a:t>
            </a:r>
            <a:endParaRPr/>
          </a:p>
        </p:txBody>
      </p:sp>
      <p:pic>
        <p:nvPicPr>
          <p:cNvPr id="123" name="Google Shape;123;p19"/>
          <p:cNvPicPr preferRelativeResize="0"/>
          <p:nvPr/>
        </p:nvPicPr>
        <p:blipFill>
          <a:blip r:embed="rId3">
            <a:alphaModFix/>
          </a:blip>
          <a:stretch>
            <a:fillRect/>
          </a:stretch>
        </p:blipFill>
        <p:spPr>
          <a:xfrm>
            <a:off x="313875" y="1241138"/>
            <a:ext cx="4527601" cy="2969027"/>
          </a:xfrm>
          <a:prstGeom prst="rect">
            <a:avLst/>
          </a:prstGeom>
          <a:noFill/>
          <a:ln>
            <a:noFill/>
          </a:ln>
        </p:spPr>
      </p:pic>
      <p:sp>
        <p:nvSpPr>
          <p:cNvPr id="124" name="Google Shape;124;p19"/>
          <p:cNvSpPr txBox="1"/>
          <p:nvPr>
            <p:ph idx="2" type="body"/>
          </p:nvPr>
        </p:nvSpPr>
        <p:spPr>
          <a:xfrm>
            <a:off x="4832400" y="2478675"/>
            <a:ext cx="3999900" cy="2603400"/>
          </a:xfrm>
          <a:prstGeom prst="rect">
            <a:avLst/>
          </a:prstGeom>
        </p:spPr>
        <p:txBody>
          <a:bodyPr anchorCtr="0" anchor="t" bIns="91425" lIns="91425" spcFirstLastPara="1" rIns="91425" wrap="square" tIns="91425">
            <a:noAutofit/>
          </a:bodyPr>
          <a:lstStyle/>
          <a:p>
            <a:pPr indent="-299720" lvl="0" marL="457200" rtl="0" algn="l">
              <a:lnSpc>
                <a:spcPct val="200000"/>
              </a:lnSpc>
              <a:spcBef>
                <a:spcPts val="1200"/>
              </a:spcBef>
              <a:spcAft>
                <a:spcPts val="0"/>
              </a:spcAft>
              <a:buClr>
                <a:srgbClr val="000000"/>
              </a:buClr>
              <a:buSzPts val="1120"/>
              <a:buFont typeface="Arial"/>
              <a:buChar char="➔"/>
            </a:pPr>
            <a:r>
              <a:rPr lang="en" sz="1120">
                <a:solidFill>
                  <a:srgbClr val="000000"/>
                </a:solidFill>
                <a:latin typeface="Arial"/>
                <a:ea typeface="Arial"/>
                <a:cs typeface="Arial"/>
                <a:sym typeface="Arial"/>
              </a:rPr>
              <a:t>One business strategy we can make is to simply provide promotional discounts for the lowest selling pizzas. Also, we can introduce a buy-one-get-one offer during the SUMMER season, when any of the highest selling pizzas are sold, one lowest selling pizza of our choice is offered at no cost or at discounted rate.</a:t>
            </a:r>
            <a:endParaRPr sz="1290"/>
          </a:p>
        </p:txBody>
      </p:sp>
      <p:sp>
        <p:nvSpPr>
          <p:cNvPr id="125" name="Google Shape;125;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37575"/>
            <a:ext cx="8520600" cy="626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solidFill>
                  <a:srgbClr val="346F10"/>
                </a:solidFill>
                <a:latin typeface="Merriweather"/>
                <a:ea typeface="Merriweather"/>
                <a:cs typeface="Merriweather"/>
                <a:sym typeface="Merriweather"/>
              </a:rPr>
              <a:t>More Insights</a:t>
            </a:r>
            <a:endParaRPr u="sng">
              <a:solidFill>
                <a:srgbClr val="346F10"/>
              </a:solidFill>
              <a:latin typeface="Merriweather"/>
              <a:ea typeface="Merriweather"/>
              <a:cs typeface="Merriweather"/>
              <a:sym typeface="Merriweather"/>
            </a:endParaRPr>
          </a:p>
        </p:txBody>
      </p:sp>
      <p:sp>
        <p:nvSpPr>
          <p:cNvPr id="131" name="Google Shape;131;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2" name="Google Shape;132;p20"/>
          <p:cNvPicPr preferRelativeResize="0"/>
          <p:nvPr/>
        </p:nvPicPr>
        <p:blipFill>
          <a:blip r:embed="rId3">
            <a:alphaModFix/>
          </a:blip>
          <a:stretch>
            <a:fillRect/>
          </a:stretch>
        </p:blipFill>
        <p:spPr>
          <a:xfrm>
            <a:off x="311700" y="645375"/>
            <a:ext cx="4197926" cy="2384225"/>
          </a:xfrm>
          <a:prstGeom prst="rect">
            <a:avLst/>
          </a:prstGeom>
          <a:noFill/>
          <a:ln>
            <a:noFill/>
          </a:ln>
        </p:spPr>
      </p:pic>
      <p:pic>
        <p:nvPicPr>
          <p:cNvPr id="133" name="Google Shape;133;p20"/>
          <p:cNvPicPr preferRelativeResize="0"/>
          <p:nvPr/>
        </p:nvPicPr>
        <p:blipFill>
          <a:blip r:embed="rId4">
            <a:alphaModFix/>
          </a:blip>
          <a:stretch>
            <a:fillRect/>
          </a:stretch>
        </p:blipFill>
        <p:spPr>
          <a:xfrm>
            <a:off x="4509625" y="645375"/>
            <a:ext cx="4322676" cy="2384225"/>
          </a:xfrm>
          <a:prstGeom prst="rect">
            <a:avLst/>
          </a:prstGeom>
          <a:noFill/>
          <a:ln>
            <a:noFill/>
          </a:ln>
        </p:spPr>
      </p:pic>
      <p:pic>
        <p:nvPicPr>
          <p:cNvPr id="134" name="Google Shape;134;p20"/>
          <p:cNvPicPr preferRelativeResize="0"/>
          <p:nvPr/>
        </p:nvPicPr>
        <p:blipFill>
          <a:blip r:embed="rId5">
            <a:alphaModFix/>
          </a:blip>
          <a:stretch>
            <a:fillRect/>
          </a:stretch>
        </p:blipFill>
        <p:spPr>
          <a:xfrm>
            <a:off x="3121604" y="3029600"/>
            <a:ext cx="2900801" cy="1986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pSp>
        <p:nvGrpSpPr>
          <p:cNvPr id="139" name="Google Shape;139;p21"/>
          <p:cNvGrpSpPr/>
          <p:nvPr/>
        </p:nvGrpSpPr>
        <p:grpSpPr>
          <a:xfrm>
            <a:off x="4939500" y="1219611"/>
            <a:ext cx="3837000" cy="2704200"/>
            <a:chOff x="4939500" y="1219611"/>
            <a:chExt cx="3837000" cy="2704200"/>
          </a:xfrm>
        </p:grpSpPr>
        <p:cxnSp>
          <p:nvCxnSpPr>
            <p:cNvPr id="140" name="Google Shape;140;p21"/>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a:effectLst>
              <a:outerShdw blurRad="57150" rotWithShape="0" algn="bl" dir="5400000" dist="19050">
                <a:srgbClr val="000000">
                  <a:alpha val="50000"/>
                </a:srgbClr>
              </a:outerShdw>
            </a:effectLst>
          </p:spPr>
        </p:cxnSp>
        <p:cxnSp>
          <p:nvCxnSpPr>
            <p:cNvPr id="141" name="Google Shape;141;p21"/>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a:effectLst>
              <a:outerShdw blurRad="57150" rotWithShape="0" algn="bl" dir="5400000" dist="19050">
                <a:srgbClr val="000000">
                  <a:alpha val="50000"/>
                </a:srgbClr>
              </a:outerShdw>
            </a:effectLst>
          </p:spPr>
        </p:cxnSp>
        <p:cxnSp>
          <p:nvCxnSpPr>
            <p:cNvPr id="142" name="Google Shape;142;p21"/>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a:effectLst>
              <a:outerShdw blurRad="57150" rotWithShape="0" algn="bl" dir="5400000" dist="19050">
                <a:srgbClr val="000000">
                  <a:alpha val="50000"/>
                </a:srgbClr>
              </a:outerShdw>
            </a:effectLst>
          </p:spPr>
        </p:cxnSp>
        <p:cxnSp>
          <p:nvCxnSpPr>
            <p:cNvPr id="143" name="Google Shape;143;p21"/>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a:effectLst>
              <a:outerShdw blurRad="57150" rotWithShape="0" algn="bl" dir="5400000" dist="19050">
                <a:srgbClr val="000000">
                  <a:alpha val="50000"/>
                </a:srgbClr>
              </a:outerShdw>
            </a:effectLst>
          </p:spPr>
        </p:cxnSp>
        <p:cxnSp>
          <p:nvCxnSpPr>
            <p:cNvPr id="144" name="Google Shape;144;p21"/>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a:effectLst>
              <a:outerShdw blurRad="57150" rotWithShape="0" algn="bl" dir="5400000" dist="19050">
                <a:srgbClr val="000000">
                  <a:alpha val="50000"/>
                </a:srgbClr>
              </a:outerShdw>
            </a:effectLst>
          </p:spPr>
        </p:cxnSp>
        <p:cxnSp>
          <p:nvCxnSpPr>
            <p:cNvPr id="145" name="Google Shape;145;p21"/>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a:effectLst>
              <a:outerShdw blurRad="57150" rotWithShape="0" algn="bl" dir="5400000" dist="19050">
                <a:srgbClr val="000000">
                  <a:alpha val="50000"/>
                </a:srgbClr>
              </a:outerShdw>
            </a:effectLst>
          </p:spPr>
        </p:cxnSp>
        <p:cxnSp>
          <p:nvCxnSpPr>
            <p:cNvPr id="146" name="Google Shape;146;p21"/>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a:effectLst>
              <a:outerShdw blurRad="57150" rotWithShape="0" algn="bl" dir="5400000" dist="19050">
                <a:srgbClr val="000000">
                  <a:alpha val="50000"/>
                </a:srgbClr>
              </a:outerShdw>
            </a:effectLst>
          </p:spPr>
        </p:cxnSp>
        <p:cxnSp>
          <p:nvCxnSpPr>
            <p:cNvPr id="147" name="Google Shape;147;p21"/>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a:effectLst>
              <a:outerShdw blurRad="57150" rotWithShape="0" algn="bl" dir="5400000" dist="19050">
                <a:srgbClr val="000000">
                  <a:alpha val="50000"/>
                </a:srgbClr>
              </a:outerShdw>
            </a:effectLst>
          </p:spPr>
        </p:cxnSp>
        <p:cxnSp>
          <p:nvCxnSpPr>
            <p:cNvPr id="148" name="Google Shape;148;p21"/>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a:effectLst>
              <a:outerShdw blurRad="57150" rotWithShape="0" algn="bl" dir="5400000" dist="19050">
                <a:srgbClr val="000000">
                  <a:alpha val="50000"/>
                </a:srgbClr>
              </a:outerShdw>
            </a:effectLst>
          </p:spPr>
        </p:cxnSp>
        <p:cxnSp>
          <p:nvCxnSpPr>
            <p:cNvPr id="149" name="Google Shape;149;p21"/>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a:effectLst>
              <a:outerShdw blurRad="57150" rotWithShape="0" algn="bl" dir="5400000" dist="19050">
                <a:srgbClr val="000000">
                  <a:alpha val="50000"/>
                </a:srgbClr>
              </a:outerShdw>
            </a:effectLst>
          </p:spPr>
        </p:cxnSp>
      </p:grpSp>
      <p:sp>
        <p:nvSpPr>
          <p:cNvPr id="150" name="Google Shape;150;p21"/>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ph type="title"/>
          </p:nvPr>
        </p:nvSpPr>
        <p:spPr>
          <a:xfrm>
            <a:off x="265500" y="129175"/>
            <a:ext cx="4045200" cy="6987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u="sng">
                <a:solidFill>
                  <a:srgbClr val="346F10"/>
                </a:solidFill>
              </a:rPr>
              <a:t>Impact</a:t>
            </a:r>
            <a:endParaRPr u="sng">
              <a:solidFill>
                <a:srgbClr val="346F10"/>
              </a:solidFill>
            </a:endParaRPr>
          </a:p>
        </p:txBody>
      </p:sp>
      <p:sp>
        <p:nvSpPr>
          <p:cNvPr id="152" name="Google Shape;152;p21"/>
          <p:cNvSpPr txBox="1"/>
          <p:nvPr>
            <p:ph idx="1" type="subTitle"/>
          </p:nvPr>
        </p:nvSpPr>
        <p:spPr>
          <a:xfrm>
            <a:off x="265500" y="954675"/>
            <a:ext cx="4045200" cy="4027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200">
                <a:latin typeface="Arial"/>
                <a:ea typeface="Arial"/>
                <a:cs typeface="Arial"/>
                <a:sym typeface="Arial"/>
              </a:rPr>
              <a:t>After the significant amount of analysis is done, we found some related Key Performance Indicators (KPIs) that must have a positive impact on business performance of Pizza Place.</a:t>
            </a:r>
            <a:endParaRPr b="1" sz="1200">
              <a:latin typeface="Arial"/>
              <a:ea typeface="Arial"/>
              <a:cs typeface="Arial"/>
              <a:sym typeface="Arial"/>
            </a:endParaRPr>
          </a:p>
          <a:p>
            <a:pPr indent="0" lvl="0" marL="0" rtl="0" algn="ctr">
              <a:spcBef>
                <a:spcPts val="0"/>
              </a:spcBef>
              <a:spcAft>
                <a:spcPts val="0"/>
              </a:spcAft>
              <a:buNone/>
            </a:pPr>
            <a:r>
              <a:t/>
            </a:r>
            <a:endParaRPr sz="1200">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Daily customer count, on average</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Average pizza count per order</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Peak hours of 2015 business</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Bestseller pizzas</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Peak season of business in 2015</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Sales revenue generated for the whole year &amp; for the peak season</a:t>
            </a:r>
            <a:endParaRPr sz="12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By identifying patterns and trends in pizza sales, it will be much easier for the management to take data-driven informed business decisions. Management can re-design the menu offerings and leverage promotional strategies to achieve more revenue from business &amp; improve customer service in the upcoming year for sure. </a:t>
            </a:r>
            <a:endParaRPr sz="1200">
              <a:solidFill>
                <a:srgbClr val="000000"/>
              </a:solidFill>
              <a:latin typeface="Arial"/>
              <a:ea typeface="Arial"/>
              <a:cs typeface="Arial"/>
              <a:sym typeface="Arial"/>
            </a:endParaRPr>
          </a:p>
        </p:txBody>
      </p:sp>
      <p:grpSp>
        <p:nvGrpSpPr>
          <p:cNvPr id="153" name="Google Shape;153;p21"/>
          <p:cNvGrpSpPr/>
          <p:nvPr/>
        </p:nvGrpSpPr>
        <p:grpSpPr>
          <a:xfrm>
            <a:off x="4939534" y="2017046"/>
            <a:ext cx="3825543" cy="1573620"/>
            <a:chOff x="1000000" y="2393988"/>
            <a:chExt cx="4144235" cy="1704713"/>
          </a:xfrm>
        </p:grpSpPr>
        <p:sp>
          <p:nvSpPr>
            <p:cNvPr id="154" name="Google Shape;154;p21"/>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a:effectLst>
              <a:outerShdw blurRad="57150" rotWithShape="0" algn="bl" dir="5400000" dist="19050">
                <a:srgbClr val="000000">
                  <a:alpha val="50000"/>
                </a:srgbClr>
              </a:outerShdw>
            </a:effectLst>
          </p:spPr>
        </p:sp>
        <p:sp>
          <p:nvSpPr>
            <p:cNvPr id="155" name="Google Shape;155;p21"/>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1"/>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21"/>
          <p:cNvGrpSpPr/>
          <p:nvPr/>
        </p:nvGrpSpPr>
        <p:grpSpPr>
          <a:xfrm>
            <a:off x="4939557" y="1778136"/>
            <a:ext cx="3836911" cy="1503799"/>
            <a:chOff x="1000025" y="2059300"/>
            <a:chExt cx="4156550" cy="1629075"/>
          </a:xfrm>
        </p:grpSpPr>
        <p:sp>
          <p:nvSpPr>
            <p:cNvPr id="165" name="Google Shape;165;p21"/>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a:effectLst>
              <a:outerShdw blurRad="57150" rotWithShape="0" algn="bl" dir="5400000" dist="19050">
                <a:srgbClr val="000000">
                  <a:alpha val="50000"/>
                </a:srgbClr>
              </a:outerShdw>
            </a:effectLst>
          </p:spPr>
        </p:sp>
        <p:sp>
          <p:nvSpPr>
            <p:cNvPr id="166" name="Google Shape;166;p21"/>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1"/>
          <p:cNvSpPr txBox="1"/>
          <p:nvPr>
            <p:ph idx="2" type="body"/>
          </p:nvPr>
        </p:nvSpPr>
        <p:spPr>
          <a:xfrm>
            <a:off x="6847150" y="1606395"/>
            <a:ext cx="1179600" cy="286500"/>
          </a:xfrm>
          <a:prstGeom prst="rect">
            <a:avLst/>
          </a:prstGeom>
        </p:spPr>
        <p:txBody>
          <a:bodyPr anchorCtr="0" anchor="ctr" bIns="91425" lIns="91425" spcFirstLastPara="1" rIns="91425" wrap="square" tIns="91425">
            <a:normAutofit fontScale="55000" lnSpcReduction="20000"/>
          </a:bodyPr>
          <a:lstStyle/>
          <a:p>
            <a:pPr indent="0" lvl="0" marL="0" rtl="0" algn="ctr">
              <a:spcBef>
                <a:spcPts val="0"/>
              </a:spcBef>
              <a:spcAft>
                <a:spcPts val="0"/>
              </a:spcAft>
              <a:buNone/>
            </a:pPr>
            <a:r>
              <a:rPr lang="en" sz="1300">
                <a:solidFill>
                  <a:srgbClr val="346F10"/>
                </a:solidFill>
              </a:rPr>
              <a:t>max growth</a:t>
            </a:r>
            <a:endParaRPr sz="1300">
              <a:solidFill>
                <a:srgbClr val="346F10"/>
              </a:solidFill>
            </a:endParaRPr>
          </a:p>
        </p:txBody>
      </p:sp>
      <p:sp>
        <p:nvSpPr>
          <p:cNvPr id="175" name="Google Shape;175;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