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96" r:id="rId1"/>
  </p:sldMasterIdLst>
  <p:sldIdLst>
    <p:sldId id="256" r:id="rId2"/>
  </p:sldIdLst>
  <p:sldSz cx="30275213" cy="42803763"/>
  <p:notesSz cx="6858000" cy="9144000"/>
  <p:embeddedFontLst>
    <p:embeddedFont>
      <p:font typeface="Cambria Math" panose="02040503050406030204" pitchFamily="18" charset="0"/>
      <p:regular r:id="rId3"/>
    </p:embeddedFont>
    <p:embeddedFont>
      <p:font typeface="Noto Sans Black" panose="020B0A02040504020204" pitchFamily="34" charset="0"/>
      <p:bold r:id="rId4"/>
      <p:boldItalic r:id="rId5"/>
    </p:embeddedFont>
    <p:embeddedFont>
      <p:font typeface="Noto Sans Medium" panose="020B0602040504020204" pitchFamily="34" charset="0"/>
      <p:regular r:id="rId6"/>
      <p:italic r:id="rId7"/>
    </p:embeddedFont>
    <p:embeddedFont>
      <p:font typeface="나눔바른고딕" panose="020B0603020101020101" pitchFamily="50" charset="-127"/>
      <p:regular r:id="rId8"/>
      <p:bold r:id="rId9"/>
    </p:embeddedFont>
    <p:embeddedFont>
      <p:font typeface="배달의민족 도현" panose="020B0600000101010101" pitchFamily="50" charset="-127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C"/>
    <a:srgbClr val="4169E1"/>
    <a:srgbClr val="331500"/>
    <a:srgbClr val="D6DCE5"/>
    <a:srgbClr val="0000FF"/>
    <a:srgbClr val="FF0000"/>
    <a:srgbClr val="007F00"/>
    <a:srgbClr val="FF00FF"/>
    <a:srgbClr val="D0CECE"/>
    <a:srgbClr val="88B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19" d="100"/>
          <a:sy n="19" d="100"/>
        </p:scale>
        <p:origin x="331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2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2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8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0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F348-6D7A-4A99-A41B-6AA8A06B937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94D7-F651-4D4E-9155-C27EE6A5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B70BB28-1333-41D5-9D7A-0591D89B044E}"/>
                  </a:ext>
                </a:extLst>
              </p:cNvPr>
              <p:cNvSpPr/>
              <p:nvPr/>
            </p:nvSpPr>
            <p:spPr>
              <a:xfrm>
                <a:off x="19817606" y="34035085"/>
                <a:ext cx="10080000" cy="8593516"/>
              </a:xfrm>
              <a:prstGeom prst="rect">
                <a:avLst/>
              </a:prstGeom>
            </p:spPr>
            <p:txBody>
              <a:bodyPr wrap="square" lIns="360000" tIns="72000" rIns="360000" bIns="360000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ko-KR" sz="2400" b="1" dirty="0">
                    <a:latin typeface="Noto Sans Medium" panose="020B0602040504020204" pitchFamily="34" charset="0"/>
                    <a:ea typeface="나눔바른고딕" panose="020B0603020101020101" pitchFamily="50" charset="-127"/>
                    <a:cs typeface="Noto Sans Medium" panose="020B0602040504020204" pitchFamily="34" charset="0"/>
                  </a:rPr>
                  <a:t>Causes of the opposite trends below 25</a:t>
                </a:r>
                <a:r>
                  <a:rPr lang="en-US" altLang="ko-KR" sz="2400" b="1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°</a:t>
                </a:r>
              </a:p>
              <a:p>
                <a:pPr marL="720000" lvl="1" indent="-3429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Many craters below 25° of latitude have </a:t>
                </a:r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fresh regions more on S-wall than on N-wall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.</a:t>
                </a: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endParaRPr lang="en-US" altLang="ko-KR" sz="1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 marL="720000" lvl="1" indent="-3429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Noto Sans Medium" panose="020B0602040504020204" pitchFamily="34" charset="0"/>
                            <a:cs typeface="Noto Sans Medium" panose="020B0602040504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altLang="ko-KR" sz="2000" i="1">
                                <a:latin typeface="Cambria Math" panose="02040503050406030204" pitchFamily="18" charset="0"/>
                                <a:ea typeface="Noto Sans Medium" panose="020B0602040504020204" pitchFamily="34" charset="0"/>
                                <a:cs typeface="Noto Sans Medium" panose="020B0602040504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ko-KR" sz="2000" dirty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OMAT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&lt; 0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b="0" i="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b="0" i="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hemisphere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ko-KR" sz="2000" dirty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OMAT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&gt; 0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b="0" i="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b="0" i="0" dirty="0" smtClean="0">
                                  <a:latin typeface="Noto Sans Medium" panose="020B0602040504020204" pitchFamily="34" charset="0"/>
                                  <a:ea typeface="Noto Sans Medium" panose="020B0602040504020204" pitchFamily="34" charset="0"/>
                                  <a:cs typeface="Noto Sans Medium" panose="020B0602040504020204" pitchFamily="34" charset="0"/>
                                </a:rPr>
                                <m:t>hemisphere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near the equator </a:t>
                </a:r>
                <a:br>
                  <a:rPr lang="en-US" altLang="ko-KR" sz="8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br>
                  <a:rPr lang="en-US" altLang="ko-KR" sz="8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</a:b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doesn’t mean that N-wall is more weathered by space weathering.</a:t>
                </a:r>
              </a:p>
              <a:p>
                <a:pPr marL="720000" lvl="1" indent="-3429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This means that </a:t>
                </a:r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S-wall become fresh by meteorite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hundreds of meters in diameter.</a:t>
                </a:r>
              </a:p>
              <a:p>
                <a:pPr marL="7200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We assume that the opposite trends near the equator are caused by asymmetric impacts of meteoroids on the Moon.</a:t>
                </a:r>
              </a:p>
            </p:txBody>
          </p:sp>
        </mc:Choice>
        <mc:Fallback xmlns=""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B70BB28-1333-41D5-9D7A-0591D89B0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606" y="34035085"/>
                <a:ext cx="10080000" cy="8593516"/>
              </a:xfrm>
              <a:prstGeom prst="rect">
                <a:avLst/>
              </a:prstGeom>
              <a:blipFill>
                <a:blip r:embed="rId2"/>
                <a:stretch>
                  <a:fillRect t="-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206AB126-E43E-40F6-B1FF-12952EEE1408}"/>
              </a:ext>
            </a:extLst>
          </p:cNvPr>
          <p:cNvGrpSpPr>
            <a:grpSpLocks noChangeAspect="1"/>
          </p:cNvGrpSpPr>
          <p:nvPr/>
        </p:nvGrpSpPr>
        <p:grpSpPr>
          <a:xfrm>
            <a:off x="24944553" y="35227770"/>
            <a:ext cx="3866206" cy="3866206"/>
            <a:chOff x="24944553" y="35493976"/>
            <a:chExt cx="3420000" cy="3420000"/>
          </a:xfrm>
        </p:grpSpPr>
        <p:pic>
          <p:nvPicPr>
            <p:cNvPr id="259" name="그림 258">
              <a:extLst>
                <a:ext uri="{FF2B5EF4-FFF2-40B4-BE49-F238E27FC236}">
                  <a16:creationId xmlns:a16="http://schemas.microsoft.com/office/drawing/2014/main" id="{01C00BC1-71CB-4D60-8C25-40CC284C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7" t="53152" r="26851" b="4060"/>
            <a:stretch>
              <a:fillRect/>
            </a:stretch>
          </p:blipFill>
          <p:spPr>
            <a:xfrm>
              <a:off x="24944553" y="35493976"/>
              <a:ext cx="3420000" cy="3420000"/>
            </a:xfrm>
            <a:custGeom>
              <a:avLst/>
              <a:gdLst>
                <a:gd name="connsiteX0" fmla="*/ 0 w 2880000"/>
                <a:gd name="connsiteY0" fmla="*/ 0 h 2880000"/>
                <a:gd name="connsiteX1" fmla="*/ 2880000 w 2880000"/>
                <a:gd name="connsiteY1" fmla="*/ 0 h 2880000"/>
                <a:gd name="connsiteX2" fmla="*/ 2880000 w 2880000"/>
                <a:gd name="connsiteY2" fmla="*/ 2880000 h 2880000"/>
                <a:gd name="connsiteX3" fmla="*/ 0 w 2880000"/>
                <a:gd name="connsiteY3" fmla="*/ 288000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0000" h="2880000">
                  <a:moveTo>
                    <a:pt x="0" y="0"/>
                  </a:moveTo>
                  <a:lnTo>
                    <a:pt x="2880000" y="0"/>
                  </a:lnTo>
                  <a:lnTo>
                    <a:pt x="2880000" y="2880000"/>
                  </a:lnTo>
                  <a:lnTo>
                    <a:pt x="0" y="2880000"/>
                  </a:lnTo>
                  <a:close/>
                </a:path>
              </a:pathLst>
            </a:cu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64C0A4-CAB4-4570-AF8F-2F18510E98FF}"/>
                </a:ext>
              </a:extLst>
            </p:cNvPr>
            <p:cNvSpPr/>
            <p:nvPr/>
          </p:nvSpPr>
          <p:spPr>
            <a:xfrm>
              <a:off x="25306158" y="38683578"/>
              <a:ext cx="3005087" cy="184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4DB5D66F-94B2-4563-BC1A-A270B24DDD70}"/>
              </a:ext>
            </a:extLst>
          </p:cNvPr>
          <p:cNvGrpSpPr/>
          <p:nvPr/>
        </p:nvGrpSpPr>
        <p:grpSpPr>
          <a:xfrm>
            <a:off x="737607" y="10535017"/>
            <a:ext cx="13860000" cy="14220000"/>
            <a:chOff x="737607" y="10535017"/>
            <a:chExt cx="13860000" cy="14220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05ED303-22AF-4829-826B-160EDE1B910B}"/>
                </a:ext>
              </a:extLst>
            </p:cNvPr>
            <p:cNvSpPr/>
            <p:nvPr/>
          </p:nvSpPr>
          <p:spPr>
            <a:xfrm>
              <a:off x="737607" y="10535017"/>
              <a:ext cx="13860000" cy="142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18EEB1E-4074-4358-BACC-BAF092440FD4}"/>
                </a:ext>
              </a:extLst>
            </p:cNvPr>
            <p:cNvSpPr/>
            <p:nvPr/>
          </p:nvSpPr>
          <p:spPr>
            <a:xfrm>
              <a:off x="2202923" y="10934880"/>
              <a:ext cx="9853747" cy="36933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en-US" altLang="ko-KR" sz="24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11171F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What Happened on the Lunar Surface?</a:t>
              </a: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1B5D513C-37FF-44D0-98F5-21A389EA4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622" y="10849546"/>
              <a:ext cx="490909" cy="540000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9469BD1A-5140-4EF7-BA05-0AC012F6D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0097" y="10939546"/>
              <a:ext cx="530527" cy="360000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91ECE3C2-F123-4E02-AA66-CEAD50ECF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9122" y="10853046"/>
              <a:ext cx="540000" cy="540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53D8A0-9A49-4810-ACB6-4468943658B7}"/>
              </a:ext>
            </a:extLst>
          </p:cNvPr>
          <p:cNvGrpSpPr/>
          <p:nvPr/>
        </p:nvGrpSpPr>
        <p:grpSpPr>
          <a:xfrm>
            <a:off x="737605" y="24762000"/>
            <a:ext cx="13860000" cy="900000"/>
            <a:chOff x="786557" y="31595938"/>
            <a:chExt cx="13860000" cy="90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68444BD-C40C-4355-9ADD-F0A45D1DB270}"/>
                </a:ext>
              </a:extLst>
            </p:cNvPr>
            <p:cNvSpPr/>
            <p:nvPr/>
          </p:nvSpPr>
          <p:spPr>
            <a:xfrm>
              <a:off x="786557" y="31595938"/>
              <a:ext cx="13860000" cy="90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C7CDC3A8-9A71-4A7F-8736-8B1B5B314123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6560" y="31775938"/>
              <a:ext cx="540000" cy="540000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86FA0ED-5FA6-46F6-92FD-97EC87F0106C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27909" y="31775938"/>
              <a:ext cx="540000" cy="540000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00B8CF42-65F1-401F-8777-9307D362C146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46559" y="31775938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3BC297-CEE8-4049-81A1-B26F253CB5BE}"/>
              </a:ext>
            </a:extLst>
          </p:cNvPr>
          <p:cNvGrpSpPr/>
          <p:nvPr/>
        </p:nvGrpSpPr>
        <p:grpSpPr>
          <a:xfrm>
            <a:off x="5294465" y="23542213"/>
            <a:ext cx="8926635" cy="922866"/>
            <a:chOff x="5320403" y="27610116"/>
            <a:chExt cx="8926635" cy="922866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5A502F6-BFA1-4FE2-96E5-4A674E5E8C96}"/>
                </a:ext>
              </a:extLst>
            </p:cNvPr>
            <p:cNvSpPr/>
            <p:nvPr/>
          </p:nvSpPr>
          <p:spPr>
            <a:xfrm>
              <a:off x="6450214" y="27610116"/>
              <a:ext cx="7796824" cy="922866"/>
            </a:xfrm>
            <a:prstGeom prst="roundRect">
              <a:avLst>
                <a:gd name="adj" fmla="val 31011"/>
              </a:avLst>
            </a:prstGeom>
            <a:solidFill>
              <a:srgbClr val="FFEB33"/>
            </a:solidFill>
            <a:ln>
              <a:noFill/>
            </a:ln>
            <a:effectLst/>
          </p:spPr>
          <p:txBody>
            <a:bodyPr wrap="square" lIns="180000" tIns="72000" rIns="180000" bIns="72000" anchor="ctr">
              <a:spAutoFit/>
            </a:bodyPr>
            <a:lstStyle/>
            <a:p>
              <a:pPr defTabSz="1330325" eaLnBrk="0" latinLnBrk="1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We are carrying on with Sim et al. (2017) with more craters.</a:t>
              </a:r>
            </a:p>
            <a:p>
              <a:pPr defTabSz="1330325" eaLnBrk="0" latinLnBrk="1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Thanks a lot for your research!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A2C5F9D-CB58-47C4-AEA7-95DBA20CE0BA}"/>
                </a:ext>
              </a:extLst>
            </p:cNvPr>
            <p:cNvSpPr/>
            <p:nvPr/>
          </p:nvSpPr>
          <p:spPr>
            <a:xfrm>
              <a:off x="5320403" y="28255983"/>
              <a:ext cx="1111449" cy="276999"/>
            </a:xfrm>
            <a:prstGeom prst="rect">
              <a:avLst/>
            </a:prstGeom>
          </p:spPr>
          <p:txBody>
            <a:bodyPr wrap="none" lIns="36000" tIns="0" rIns="36000" bIns="0" anchor="ctr">
              <a:spAutoFit/>
            </a:bodyPr>
            <a:lstStyle/>
            <a:p>
              <a:pPr algn="r" defTabSz="1330325" eaLnBrk="0" latinLnBrk="0" hangingPunct="0">
                <a:buSzPct val="100000"/>
                <a:defRPr/>
              </a:pPr>
              <a:r>
                <a:rPr lang="en-US" altLang="ko-KR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CJK KR Regular" panose="020B0500000000000000" pitchFamily="34" charset="-127"/>
                  <a:cs typeface="Noto Sans Medium" panose="020B0602040504020204" pitchFamily="34" charset="0"/>
                </a:rPr>
                <a:t>Apr. 2022</a:t>
              </a:r>
              <a:endParaRPr lang="en-US" altLang="ko-KR" kern="0" dirty="0">
                <a:solidFill>
                  <a:srgbClr val="5C6C7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A41DB4-B92A-498B-AA1F-FD6757EB03C6}"/>
              </a:ext>
            </a:extLst>
          </p:cNvPr>
          <p:cNvGrpSpPr/>
          <p:nvPr/>
        </p:nvGrpSpPr>
        <p:grpSpPr>
          <a:xfrm>
            <a:off x="1120622" y="21609000"/>
            <a:ext cx="13007657" cy="1724705"/>
            <a:chOff x="1146560" y="22997580"/>
            <a:chExt cx="13007657" cy="172470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11F2D0D-A9B6-4AF9-ADBE-32D39800F9A8}"/>
                </a:ext>
              </a:extLst>
            </p:cNvPr>
            <p:cNvSpPr/>
            <p:nvPr/>
          </p:nvSpPr>
          <p:spPr>
            <a:xfrm>
              <a:off x="2213830" y="23037335"/>
              <a:ext cx="3036088" cy="34323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1330325" eaLnBrk="0" latinLnBrk="0" hangingPunct="0">
                <a:lnSpc>
                  <a:spcPct val="120000"/>
                </a:lnSpc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121F27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Trang et al. (2019) Icarus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E219CE4-3AB2-4FC0-982A-3975ADB229A1}"/>
                </a:ext>
              </a:extLst>
            </p:cNvPr>
            <p:cNvSpPr/>
            <p:nvPr/>
          </p:nvSpPr>
          <p:spPr>
            <a:xfrm>
              <a:off x="12991472" y="24356946"/>
              <a:ext cx="1162745" cy="308931"/>
            </a:xfrm>
            <a:prstGeom prst="rect">
              <a:avLst/>
            </a:prstGeom>
          </p:spPr>
          <p:txBody>
            <a:bodyPr wrap="none" lIns="36000" tIns="0" rIns="36000" bIns="0" anchor="ctr">
              <a:spAutoFit/>
            </a:bodyPr>
            <a:lstStyle/>
            <a:p>
              <a:pPr defTabSz="1330325" eaLnBrk="0" latinLnBrk="0" hangingPunct="0">
                <a:lnSpc>
                  <a:spcPct val="120000"/>
                </a:lnSpc>
                <a:buSzPct val="100000"/>
                <a:defRPr/>
              </a:pPr>
              <a:r>
                <a:rPr lang="en-US" altLang="ko-KR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CJK KR Regular" panose="020B0500000000000000" pitchFamily="34" charset="-127"/>
                  <a:cs typeface="Noto Sans Medium" panose="020B0602040504020204" pitchFamily="34" charset="0"/>
                </a:rPr>
                <a:t>Nov. 2018</a:t>
              </a:r>
              <a:endParaRPr lang="en-US" altLang="ko-KR" kern="0" dirty="0">
                <a:solidFill>
                  <a:srgbClr val="5C6C7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14CE822-753E-400A-BAFE-E8C530BA44A2}"/>
                </a:ext>
              </a:extLst>
            </p:cNvPr>
            <p:cNvGrpSpPr/>
            <p:nvPr/>
          </p:nvGrpSpPr>
          <p:grpSpPr>
            <a:xfrm>
              <a:off x="1146560" y="22997580"/>
              <a:ext cx="900000" cy="900000"/>
              <a:chOff x="1166321" y="23435730"/>
              <a:chExt cx="900000" cy="90000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C8F903DB-1136-46EA-B548-F8736F46A28E}"/>
                  </a:ext>
                </a:extLst>
              </p:cNvPr>
              <p:cNvSpPr/>
              <p:nvPr/>
            </p:nvSpPr>
            <p:spPr>
              <a:xfrm>
                <a:off x="1166321" y="23435730"/>
                <a:ext cx="900000" cy="900000"/>
              </a:xfrm>
              <a:prstGeom prst="roundRect">
                <a:avLst>
                  <a:gd name="adj" fmla="val 38371"/>
                </a:avLst>
              </a:prstGeom>
              <a:solidFill>
                <a:srgbClr val="8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sz="2000" dirty="0">
                  <a:solidFill>
                    <a:srgbClr val="606970"/>
                  </a:solidFill>
                  <a:latin typeface="Noto Sans Medium" panose="020B0602040504020204" pitchFamily="34" charset="0"/>
                  <a:ea typeface="Noto Sans CJK KR Medium" panose="020B0600000000000000" pitchFamily="34" charset="-127"/>
                  <a:cs typeface="Noto Sans Medium" panose="020B0602040504020204" pitchFamily="34" charset="0"/>
                </a:endParaRPr>
              </a:p>
            </p:txBody>
          </p:sp>
          <p:pic>
            <p:nvPicPr>
              <p:cNvPr id="133" name="그래픽 132" descr="남자 옆모습">
                <a:extLst>
                  <a:ext uri="{FF2B5EF4-FFF2-40B4-BE49-F238E27FC236}">
                    <a16:creationId xmlns:a16="http://schemas.microsoft.com/office/drawing/2014/main" id="{CA2F5075-E730-48D4-922E-BA2B4E469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56321" y="23525730"/>
                <a:ext cx="720000" cy="720000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4416B1-D5FB-40DE-A6AB-DC078A0E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321" y="23451998"/>
              <a:ext cx="800361" cy="621614"/>
            </a:xfrm>
            <a:prstGeom prst="rect">
              <a:avLst/>
            </a:prstGeom>
          </p:spPr>
        </p:pic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80255DE2-36FF-4940-B020-033D3E367AE5}"/>
                </a:ext>
              </a:extLst>
            </p:cNvPr>
            <p:cNvSpPr/>
            <p:nvPr/>
          </p:nvSpPr>
          <p:spPr>
            <a:xfrm>
              <a:off x="2134320" y="23446830"/>
              <a:ext cx="10869224" cy="1275455"/>
            </a:xfrm>
            <a:prstGeom prst="roundRect">
              <a:avLst>
                <a:gd name="adj" fmla="val 28822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0000" tIns="72000" rIns="180000" bIns="72000" anchor="ctr">
              <a:spAutoFit/>
            </a:bodyPr>
            <a:lstStyle/>
            <a:p>
              <a:pPr defTabSz="1330325" eaLnBrk="0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Both of them</a:t>
              </a: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, but it is difficult to estimate what affects more…</a:t>
              </a:r>
            </a:p>
            <a:p>
              <a:pPr defTabSz="1330325" eaLnBrk="0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Nanophase and microphase iron abundances are lower at higher latitudes, </a:t>
              </a:r>
            </a:p>
            <a:p>
              <a:pPr defTabSz="1330325" eaLnBrk="0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which suggests lower </a:t>
              </a: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solar wind</a:t>
              </a: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and </a:t>
              </a: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micro-meteoroid</a:t>
              </a: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impact flux at these latitudes.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8212FD-896A-4E8E-A31B-14C2BF8C7160}"/>
              </a:ext>
            </a:extLst>
          </p:cNvPr>
          <p:cNvGrpSpPr/>
          <p:nvPr/>
        </p:nvGrpSpPr>
        <p:grpSpPr>
          <a:xfrm>
            <a:off x="1120622" y="19668307"/>
            <a:ext cx="12096432" cy="1732184"/>
            <a:chOff x="1120622" y="19614578"/>
            <a:chExt cx="12096432" cy="173218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652DD31-91F0-47EF-9E23-E93E84F91F57}"/>
                </a:ext>
              </a:extLst>
            </p:cNvPr>
            <p:cNvSpPr/>
            <p:nvPr/>
          </p:nvSpPr>
          <p:spPr>
            <a:xfrm>
              <a:off x="2187892" y="19654333"/>
              <a:ext cx="2798843" cy="34323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1330325" eaLnBrk="0" latinLnBrk="0" hangingPunct="0">
                <a:lnSpc>
                  <a:spcPct val="120000"/>
                </a:lnSpc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121F27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Sim et al. (2017) </a:t>
              </a:r>
              <a:r>
                <a:rPr lang="en-US" altLang="ko-KR" sz="2000" kern="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121F27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GeoRL</a:t>
              </a:r>
              <a:endParaRPr lang="en-US" altLang="ko-KR" sz="2000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121F27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929E4E8-8BAA-4E21-B14F-3A24252F966E}"/>
                </a:ext>
              </a:extLst>
            </p:cNvPr>
            <p:cNvSpPr/>
            <p:nvPr/>
          </p:nvSpPr>
          <p:spPr>
            <a:xfrm>
              <a:off x="12054309" y="21037831"/>
              <a:ext cx="1162745" cy="308931"/>
            </a:xfrm>
            <a:prstGeom prst="rect">
              <a:avLst/>
            </a:prstGeom>
          </p:spPr>
          <p:txBody>
            <a:bodyPr wrap="none" lIns="36000" tIns="0" rIns="36000" bIns="0" anchor="ctr">
              <a:spAutoFit/>
            </a:bodyPr>
            <a:lstStyle/>
            <a:p>
              <a:pPr defTabSz="1330325" eaLnBrk="0" latinLnBrk="0" hangingPunct="0">
                <a:lnSpc>
                  <a:spcPct val="120000"/>
                </a:lnSpc>
                <a:buSzPct val="100000"/>
                <a:defRPr/>
              </a:pPr>
              <a:r>
                <a:rPr lang="en-US" altLang="ko-KR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CJK KR Regular" panose="020B0500000000000000" pitchFamily="34" charset="-127"/>
                  <a:cs typeface="Noto Sans Medium" panose="020B0602040504020204" pitchFamily="34" charset="0"/>
                </a:rPr>
                <a:t>Nov.</a:t>
              </a:r>
              <a:r>
                <a:rPr lang="ko-KR" altLang="en-US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CJK KR Regular" panose="020B0500000000000000" pitchFamily="34" charset="-127"/>
                  <a:cs typeface="Noto Sans Medium" panose="020B0602040504020204" pitchFamily="34" charset="0"/>
                </a:rPr>
                <a:t> </a:t>
              </a:r>
              <a:r>
                <a:rPr lang="en-US" altLang="ko-KR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2017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7AB6D13-1381-4F3C-A4FB-04E8780A42A6}"/>
                </a:ext>
              </a:extLst>
            </p:cNvPr>
            <p:cNvGrpSpPr/>
            <p:nvPr/>
          </p:nvGrpSpPr>
          <p:grpSpPr>
            <a:xfrm>
              <a:off x="1120622" y="19614578"/>
              <a:ext cx="900000" cy="900000"/>
              <a:chOff x="1166321" y="20998327"/>
              <a:chExt cx="900000" cy="900000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9F652F0B-287C-4CAB-B2B1-1E73AC82E25A}"/>
                  </a:ext>
                </a:extLst>
              </p:cNvPr>
              <p:cNvSpPr/>
              <p:nvPr/>
            </p:nvSpPr>
            <p:spPr>
              <a:xfrm>
                <a:off x="1166321" y="20998327"/>
                <a:ext cx="900000" cy="900000"/>
              </a:xfrm>
              <a:prstGeom prst="roundRect">
                <a:avLst>
                  <a:gd name="adj" fmla="val 38371"/>
                </a:avLst>
              </a:prstGeom>
              <a:solidFill>
                <a:srgbClr val="8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sz="2000" dirty="0">
                  <a:solidFill>
                    <a:srgbClr val="606970"/>
                  </a:solidFill>
                  <a:latin typeface="Noto Sans Medium" panose="020B0602040504020204" pitchFamily="34" charset="0"/>
                  <a:ea typeface="Noto Sans CJK KR Medium" panose="020B0600000000000000" pitchFamily="34" charset="-127"/>
                  <a:cs typeface="Noto Sans Medium" panose="020B0602040504020204" pitchFamily="34" charset="0"/>
                </a:endParaRPr>
              </a:p>
            </p:txBody>
          </p:sp>
          <p:pic>
            <p:nvPicPr>
              <p:cNvPr id="38" name="그래픽 37" descr="여성 프로필">
                <a:extLst>
                  <a:ext uri="{FF2B5EF4-FFF2-40B4-BE49-F238E27FC236}">
                    <a16:creationId xmlns:a16="http://schemas.microsoft.com/office/drawing/2014/main" id="{2FD5DB31-C931-46F6-A2D2-7D839CF25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256321" y="21088327"/>
                <a:ext cx="720000" cy="720000"/>
              </a:xfrm>
              <a:prstGeom prst="rect">
                <a:avLst/>
              </a:prstGeom>
            </p:spPr>
          </p:pic>
        </p:grp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E768E3FB-7AD9-47E2-B0EB-143D2D873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383" y="20066139"/>
              <a:ext cx="800361" cy="621614"/>
            </a:xfrm>
            <a:prstGeom prst="rect">
              <a:avLst/>
            </a:prstGeom>
          </p:spPr>
        </p:pic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B4EA3B5-8A00-4FE7-A07D-579EB3831DFB}"/>
                </a:ext>
              </a:extLst>
            </p:cNvPr>
            <p:cNvSpPr/>
            <p:nvPr/>
          </p:nvSpPr>
          <p:spPr>
            <a:xfrm>
              <a:off x="2108382" y="20060971"/>
              <a:ext cx="9948288" cy="1285791"/>
            </a:xfrm>
            <a:prstGeom prst="roundRect">
              <a:avLst>
                <a:gd name="adj" fmla="val 29282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0000" tIns="72000" rIns="180000" bIns="72000" anchor="ctr">
              <a:spAutoFit/>
            </a:bodyPr>
            <a:lstStyle/>
            <a:p>
              <a:pPr defTabSz="1330325" eaLnBrk="0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Solar wind particles weather the lunar regolith more than micro-meteorites!</a:t>
              </a:r>
              <a:endParaRPr lang="en-US" altLang="ko-KR" sz="2000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B0B0B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endParaRPr>
            </a:p>
            <a:p>
              <a:pPr defTabSz="1330325" eaLnBrk="0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Pole-facing walls are brighter and less red (i.e. less mature) than their equator-facing counterparts as latitude increases.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5F051C-436D-4BCC-814E-E278E8184B26}"/>
              </a:ext>
            </a:extLst>
          </p:cNvPr>
          <p:cNvGrpSpPr/>
          <p:nvPr/>
        </p:nvGrpSpPr>
        <p:grpSpPr>
          <a:xfrm>
            <a:off x="1120622" y="16396085"/>
            <a:ext cx="11216248" cy="1441795"/>
            <a:chOff x="1146560" y="16033766"/>
            <a:chExt cx="11216248" cy="144179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C9475AB-071B-4C7B-AB5D-B3F49C24789F}"/>
                </a:ext>
              </a:extLst>
            </p:cNvPr>
            <p:cNvSpPr/>
            <p:nvPr/>
          </p:nvSpPr>
          <p:spPr>
            <a:xfrm>
              <a:off x="2213830" y="16073521"/>
              <a:ext cx="3778278" cy="34323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defTabSz="1330325" eaLnBrk="0" latinLnBrk="0" hangingPunct="0">
                <a:lnSpc>
                  <a:spcPct val="120000"/>
                </a:lnSpc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121F27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Hemingway et al. (2015) Icarus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B5B539D-DF14-4438-865D-251645F98A27}"/>
                </a:ext>
              </a:extLst>
            </p:cNvPr>
            <p:cNvSpPr/>
            <p:nvPr/>
          </p:nvSpPr>
          <p:spPr>
            <a:xfrm>
              <a:off x="11203269" y="17166630"/>
              <a:ext cx="1159539" cy="308931"/>
            </a:xfrm>
            <a:prstGeom prst="rect">
              <a:avLst/>
            </a:prstGeom>
          </p:spPr>
          <p:txBody>
            <a:bodyPr wrap="none" lIns="36000" tIns="0" rIns="36000" bIns="0" anchor="ctr">
              <a:spAutoFit/>
            </a:bodyPr>
            <a:lstStyle/>
            <a:p>
              <a:pPr defTabSz="1330325" eaLnBrk="0" latinLnBrk="0" hangingPunct="0">
                <a:lnSpc>
                  <a:spcPct val="120000"/>
                </a:lnSpc>
                <a:buSzPct val="100000"/>
                <a:defRPr/>
              </a:pPr>
              <a:r>
                <a:rPr lang="en-US" altLang="ko-KR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CJK KR Regular" panose="020B0500000000000000" pitchFamily="34" charset="-127"/>
                  <a:cs typeface="Noto Sans Medium" panose="020B0602040504020204" pitchFamily="34" charset="0"/>
                </a:rPr>
                <a:t>Aug. 2015</a:t>
              </a:r>
              <a:endParaRPr lang="en-US" altLang="ko-KR" kern="0" dirty="0">
                <a:solidFill>
                  <a:srgbClr val="5C6C7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FE365A6-797C-401F-95D5-C27D40D3CB53}"/>
                </a:ext>
              </a:extLst>
            </p:cNvPr>
            <p:cNvGrpSpPr/>
            <p:nvPr/>
          </p:nvGrpSpPr>
          <p:grpSpPr>
            <a:xfrm>
              <a:off x="1146560" y="16033766"/>
              <a:ext cx="900000" cy="900000"/>
              <a:chOff x="1178343" y="16637078"/>
              <a:chExt cx="900000" cy="900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7BC5F095-FD81-42C1-A99E-7FA5A0693ECD}"/>
                  </a:ext>
                </a:extLst>
              </p:cNvPr>
              <p:cNvSpPr/>
              <p:nvPr/>
            </p:nvSpPr>
            <p:spPr>
              <a:xfrm>
                <a:off x="1178343" y="16637078"/>
                <a:ext cx="900000" cy="900000"/>
              </a:xfrm>
              <a:prstGeom prst="roundRect">
                <a:avLst>
                  <a:gd name="adj" fmla="val 38371"/>
                </a:avLst>
              </a:prstGeom>
              <a:solidFill>
                <a:srgbClr val="88B5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sz="2000" dirty="0">
                  <a:solidFill>
                    <a:srgbClr val="606970"/>
                  </a:solidFill>
                  <a:latin typeface="Noto Sans Medium" panose="020B0602040504020204" pitchFamily="34" charset="0"/>
                  <a:ea typeface="Noto Sans CJK KR Medium" panose="020B0600000000000000" pitchFamily="34" charset="-127"/>
                  <a:cs typeface="Noto Sans Medium" panose="020B0602040504020204" pitchFamily="34" charset="0"/>
                </a:endParaRPr>
              </a:p>
            </p:txBody>
          </p:sp>
          <p:pic>
            <p:nvPicPr>
              <p:cNvPr id="34" name="그래픽 33" descr="남자 옆모습">
                <a:extLst>
                  <a:ext uri="{FF2B5EF4-FFF2-40B4-BE49-F238E27FC236}">
                    <a16:creationId xmlns:a16="http://schemas.microsoft.com/office/drawing/2014/main" id="{7FBECB68-D44A-4596-9412-F0269FFDD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8343" y="16727078"/>
                <a:ext cx="720000" cy="720000"/>
              </a:xfrm>
              <a:prstGeom prst="rect">
                <a:avLst/>
              </a:prstGeom>
            </p:spPr>
          </p:pic>
        </p:grp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D7DA9366-EA48-40D2-BDF3-D8020187E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321" y="16479102"/>
              <a:ext cx="800361" cy="621614"/>
            </a:xfrm>
            <a:prstGeom prst="rect">
              <a:avLst/>
            </a:prstGeom>
          </p:spPr>
        </p:pic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3B33849A-DE1A-4EAB-BAE8-5A40C37858B3}"/>
                </a:ext>
              </a:extLst>
            </p:cNvPr>
            <p:cNvSpPr/>
            <p:nvPr/>
          </p:nvSpPr>
          <p:spPr>
            <a:xfrm>
              <a:off x="2134320" y="16479102"/>
              <a:ext cx="9067344" cy="996459"/>
            </a:xfrm>
            <a:prstGeom prst="roundRect">
              <a:avLst>
                <a:gd name="adj" fmla="val 40901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0000" tIns="72000" rIns="180000" bIns="72000" anchor="ctr">
              <a:spAutoFit/>
            </a:bodyPr>
            <a:lstStyle/>
            <a:p>
              <a:pPr defTabSz="1330325" eaLnBrk="0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Solar wind particles</a:t>
              </a: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enter along the ecliptic plane!</a:t>
              </a:r>
              <a:b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</a:b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Reduced flux should occur both at swirls and toward higher latitudes.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84464B50-3ECC-47A3-8ECE-85192B990B2B}"/>
              </a:ext>
            </a:extLst>
          </p:cNvPr>
          <p:cNvGrpSpPr/>
          <p:nvPr/>
        </p:nvGrpSpPr>
        <p:grpSpPr>
          <a:xfrm>
            <a:off x="6668560" y="11824302"/>
            <a:ext cx="7552540" cy="2889646"/>
            <a:chOff x="6668560" y="11723520"/>
            <a:chExt cx="7552540" cy="2889646"/>
          </a:xfrm>
        </p:grpSpPr>
        <p:sp>
          <p:nvSpPr>
            <p:cNvPr id="407" name="사각형: 둥근 모서리 406">
              <a:extLst>
                <a:ext uri="{FF2B5EF4-FFF2-40B4-BE49-F238E27FC236}">
                  <a16:creationId xmlns:a16="http://schemas.microsoft.com/office/drawing/2014/main" id="{29B519F0-0CA6-4F49-82CE-A4C2DE62C8E5}"/>
                </a:ext>
              </a:extLst>
            </p:cNvPr>
            <p:cNvSpPr/>
            <p:nvPr/>
          </p:nvSpPr>
          <p:spPr>
            <a:xfrm>
              <a:off x="6668560" y="11723520"/>
              <a:ext cx="7552540" cy="2889646"/>
            </a:xfrm>
            <a:prstGeom prst="roundRect">
              <a:avLst>
                <a:gd name="adj" fmla="val 15271"/>
              </a:avLst>
            </a:prstGeom>
            <a:solidFill>
              <a:srgbClr val="FFEB33"/>
            </a:solidFill>
            <a:ln>
              <a:noFill/>
            </a:ln>
            <a:effectLst/>
          </p:spPr>
          <p:txBody>
            <a:bodyPr wrap="square" lIns="54000" tIns="36000" rIns="54000" bIns="36000" anchor="ctr">
              <a:noAutofit/>
            </a:bodyPr>
            <a:lstStyle/>
            <a:p>
              <a:pPr algn="ctr" defTabSz="1330325" eaLnBrk="0" latinLnBrk="1" hangingPunct="0">
                <a:lnSpc>
                  <a:spcPct val="120000"/>
                </a:lnSpc>
                <a:buSzPct val="100000"/>
                <a:defRPr/>
              </a:pPr>
              <a:endParaRPr lang="en-US" altLang="ko-KR" sz="2000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B0B0B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7B40BEBF-8580-49FE-A539-BC00531D2587}"/>
                </a:ext>
              </a:extLst>
            </p:cNvPr>
            <p:cNvSpPr txBox="1"/>
            <p:nvPr/>
          </p:nvSpPr>
          <p:spPr>
            <a:xfrm>
              <a:off x="6906942" y="12198847"/>
              <a:ext cx="3244183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At higher latitudes,</a:t>
              </a:r>
            </a:p>
            <a:p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lunar regolith has</a:t>
              </a:r>
            </a:p>
            <a:p>
              <a:r>
                <a:rPr lang="en-US" altLang="ko-KR" sz="2000" dirty="0"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brighter </a:t>
              </a:r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reflectance</a:t>
              </a:r>
            </a:p>
            <a:p>
              <a:r>
                <a:rPr lang="en-US" altLang="ko-KR" sz="2000" dirty="0"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less</a:t>
              </a:r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red</a:t>
              </a:r>
            </a:p>
            <a:p>
              <a:r>
                <a:rPr lang="en-US" altLang="ko-KR" sz="2000" dirty="0"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less</a:t>
              </a:r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mature</a:t>
              </a:r>
            </a:p>
            <a:p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caused by </a:t>
              </a:r>
              <a:r>
                <a:rPr lang="en-US" altLang="ko-KR" sz="2000" dirty="0"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lower</a:t>
              </a:r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flux.</a:t>
              </a:r>
            </a:p>
          </p:txBody>
        </p:sp>
      </p:grpSp>
      <p:sp>
        <p:nvSpPr>
          <p:cNvPr id="426" name="화살표: 오른쪽 425">
            <a:extLst>
              <a:ext uri="{FF2B5EF4-FFF2-40B4-BE49-F238E27FC236}">
                <a16:creationId xmlns:a16="http://schemas.microsoft.com/office/drawing/2014/main" id="{4DD2A0BF-2620-488B-A251-B07CC0D96850}"/>
              </a:ext>
            </a:extLst>
          </p:cNvPr>
          <p:cNvSpPr/>
          <p:nvPr/>
        </p:nvSpPr>
        <p:spPr>
          <a:xfrm flipH="1">
            <a:off x="9920397" y="12639125"/>
            <a:ext cx="720000" cy="12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881760-D3F1-41B2-B578-A2872A9BBA58}"/>
              </a:ext>
            </a:extLst>
          </p:cNvPr>
          <p:cNvGrpSpPr/>
          <p:nvPr/>
        </p:nvGrpSpPr>
        <p:grpSpPr>
          <a:xfrm>
            <a:off x="4803319" y="14922457"/>
            <a:ext cx="9417782" cy="1265119"/>
            <a:chOff x="4803319" y="14841484"/>
            <a:chExt cx="9417782" cy="1265119"/>
          </a:xfrm>
        </p:grpSpPr>
        <p:sp>
          <p:nvSpPr>
            <p:cNvPr id="429" name="사각형: 둥근 모서리 428">
              <a:extLst>
                <a:ext uri="{FF2B5EF4-FFF2-40B4-BE49-F238E27FC236}">
                  <a16:creationId xmlns:a16="http://schemas.microsoft.com/office/drawing/2014/main" id="{D15C833D-1312-46BB-B373-1A332C61485F}"/>
                </a:ext>
              </a:extLst>
            </p:cNvPr>
            <p:cNvSpPr/>
            <p:nvPr/>
          </p:nvSpPr>
          <p:spPr>
            <a:xfrm>
              <a:off x="5914768" y="14841484"/>
              <a:ext cx="8306333" cy="1265119"/>
            </a:xfrm>
            <a:prstGeom prst="roundRect">
              <a:avLst>
                <a:gd name="adj" fmla="val 27556"/>
              </a:avLst>
            </a:prstGeom>
            <a:solidFill>
              <a:srgbClr val="FFEB33"/>
            </a:solidFill>
            <a:ln>
              <a:noFill/>
            </a:ln>
            <a:effectLst/>
          </p:spPr>
          <p:txBody>
            <a:bodyPr wrap="square" lIns="180000" tIns="72000" rIns="180000" bIns="72000" anchor="ctr">
              <a:spAutoFit/>
            </a:bodyPr>
            <a:lstStyle/>
            <a:p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Which space weathering agents enter along the ecliptic plane and affect soil maturation more?</a:t>
              </a:r>
            </a:p>
            <a:p>
              <a:r>
                <a:rPr lang="en-US" altLang="ko-KR" sz="2000" dirty="0"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Solar wind particles</a:t>
              </a:r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or </a:t>
              </a:r>
              <a:r>
                <a:rPr lang="en-US" altLang="ko-KR" sz="2000" dirty="0"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Micro-meteorites</a:t>
              </a:r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?</a:t>
              </a: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5CADAEBD-5996-4D79-893E-7A60E0E4D2AB}"/>
                </a:ext>
              </a:extLst>
            </p:cNvPr>
            <p:cNvSpPr/>
            <p:nvPr/>
          </p:nvSpPr>
          <p:spPr>
            <a:xfrm>
              <a:off x="4803319" y="15829604"/>
              <a:ext cx="1111449" cy="276999"/>
            </a:xfrm>
            <a:prstGeom prst="rect">
              <a:avLst/>
            </a:prstGeom>
          </p:spPr>
          <p:txBody>
            <a:bodyPr wrap="none" lIns="36000" tIns="0" rIns="36000" bIns="0" anchor="ctr">
              <a:spAutoFit/>
            </a:bodyPr>
            <a:lstStyle/>
            <a:p>
              <a:pPr algn="r" defTabSz="1330325" eaLnBrk="0" latinLnBrk="0" hangingPunct="0">
                <a:buSzPct val="100000"/>
                <a:defRPr/>
              </a:pPr>
              <a:r>
                <a:rPr lang="en-US" altLang="ko-KR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CJK KR Regular" panose="020B0500000000000000" pitchFamily="34" charset="-127"/>
                  <a:cs typeface="Noto Sans Medium" panose="020B0602040504020204" pitchFamily="34" charset="0"/>
                </a:rPr>
                <a:t>Apr. 2022</a:t>
              </a:r>
              <a:endParaRPr lang="en-US" altLang="ko-KR" kern="0" dirty="0">
                <a:solidFill>
                  <a:srgbClr val="5C6C7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D182C6B-79B5-4CDD-9C35-D0457278EC1E}"/>
              </a:ext>
            </a:extLst>
          </p:cNvPr>
          <p:cNvGrpSpPr/>
          <p:nvPr/>
        </p:nvGrpSpPr>
        <p:grpSpPr>
          <a:xfrm>
            <a:off x="377606" y="9434579"/>
            <a:ext cx="14580000" cy="16470065"/>
            <a:chOff x="377606" y="9394641"/>
            <a:chExt cx="14580000" cy="1647006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8A5597-47EB-41F7-A6EC-FE835B1945F8}"/>
                </a:ext>
              </a:extLst>
            </p:cNvPr>
            <p:cNvSpPr/>
            <p:nvPr/>
          </p:nvSpPr>
          <p:spPr>
            <a:xfrm>
              <a:off x="377606" y="9844706"/>
              <a:ext cx="14580000" cy="16020000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1080000" rIns="360000" bIns="180000" rtlCol="0" anchor="t"/>
            <a:lstStyle/>
            <a:p>
              <a:pPr algn="just">
                <a:lnSpc>
                  <a:spcPct val="120000"/>
                </a:lnSpc>
              </a:pPr>
              <a:endParaRPr lang="ko-KR" altLang="en-US" sz="2400" dirty="0">
                <a:solidFill>
                  <a:schemeClr val="tx1"/>
                </a:solidFill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8319687-020D-42F6-900D-F64645D58468}"/>
                </a:ext>
              </a:extLst>
            </p:cNvPr>
            <p:cNvSpPr/>
            <p:nvPr/>
          </p:nvSpPr>
          <p:spPr>
            <a:xfrm>
              <a:off x="377606" y="9394641"/>
              <a:ext cx="7200000" cy="90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0" rIns="36000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>
                  <a:solidFill>
                    <a:schemeClr val="tx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  1. </a:t>
              </a:r>
              <a:r>
                <a:rPr lang="en-US" altLang="ko-KR" sz="4000" b="1" dirty="0">
                  <a:solidFill>
                    <a:schemeClr val="tx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INTRODUCTION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79FEAB0-C634-4936-82C2-49EB8033C428}"/>
              </a:ext>
            </a:extLst>
          </p:cNvPr>
          <p:cNvGrpSpPr/>
          <p:nvPr/>
        </p:nvGrpSpPr>
        <p:grpSpPr>
          <a:xfrm>
            <a:off x="15317606" y="9434638"/>
            <a:ext cx="14580000" cy="16469947"/>
            <a:chOff x="737606" y="6677310"/>
            <a:chExt cx="14400000" cy="15713233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91C8A6D1-5810-4ADC-AF80-F79382C49053}"/>
                </a:ext>
              </a:extLst>
            </p:cNvPr>
            <p:cNvSpPr/>
            <p:nvPr/>
          </p:nvSpPr>
          <p:spPr>
            <a:xfrm>
              <a:off x="737606" y="7106584"/>
              <a:ext cx="14400000" cy="15283959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720000" rIns="360000" bIns="180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ko-KR" altLang="en-US" sz="2400" dirty="0">
                <a:solidFill>
                  <a:schemeClr val="tx1"/>
                </a:solidFill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0490A554-0AD6-496A-9672-C754877A5C00}"/>
                </a:ext>
              </a:extLst>
            </p:cNvPr>
            <p:cNvSpPr/>
            <p:nvPr/>
          </p:nvSpPr>
          <p:spPr>
            <a:xfrm>
              <a:off x="737606" y="6677310"/>
              <a:ext cx="7111111" cy="85864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0" rIns="36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>
                  <a:solidFill>
                    <a:schemeClr val="tx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  3. METHODS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58D58E-A2C5-4DBA-BD57-15C6957628CD}"/>
              </a:ext>
            </a:extLst>
          </p:cNvPr>
          <p:cNvSpPr/>
          <p:nvPr/>
        </p:nvSpPr>
        <p:spPr>
          <a:xfrm>
            <a:off x="377606" y="341881"/>
            <a:ext cx="29520000" cy="540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D6D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6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F7F7A23-7D8D-47D0-A167-E4CEC0A4FCC1}"/>
              </a:ext>
            </a:extLst>
          </p:cNvPr>
          <p:cNvGrpSpPr/>
          <p:nvPr/>
        </p:nvGrpSpPr>
        <p:grpSpPr>
          <a:xfrm>
            <a:off x="737606" y="1256072"/>
            <a:ext cx="25379998" cy="3571618"/>
            <a:chOff x="737606" y="1540081"/>
            <a:chExt cx="25379998" cy="35716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FDD5A84-D780-4173-9417-58A52E00D5BF}"/>
                </a:ext>
              </a:extLst>
            </p:cNvPr>
            <p:cNvGrpSpPr/>
            <p:nvPr/>
          </p:nvGrpSpPr>
          <p:grpSpPr>
            <a:xfrm>
              <a:off x="737606" y="1540081"/>
              <a:ext cx="25379998" cy="2215991"/>
              <a:chOff x="746306" y="1466476"/>
              <a:chExt cx="25379998" cy="221599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F86A7CD-8F5D-4770-88F4-32918F47474A}"/>
                  </a:ext>
                </a:extLst>
              </p:cNvPr>
              <p:cNvSpPr/>
              <p:nvPr/>
            </p:nvSpPr>
            <p:spPr>
              <a:xfrm>
                <a:off x="926304" y="1505653"/>
                <a:ext cx="25200000" cy="2137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0" tIns="0" rIns="0" bIns="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6000" dirty="0">
                    <a:solidFill>
                      <a:schemeClr val="tx1"/>
                    </a:solidFill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Opposite Trends of Optical Maturity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6000" dirty="0">
                    <a:solidFill>
                      <a:schemeClr val="tx1"/>
                    </a:solidFill>
                    <a:latin typeface="Noto Sans Black" panose="020B0A02040504020204" pitchFamily="34" charset="0"/>
                    <a:ea typeface="Noto Sans Black" panose="020B0A02040504020204" pitchFamily="34" charset="0"/>
                    <a:cs typeface="Noto Sans Black" panose="020B0A02040504020204" pitchFamily="34" charset="0"/>
                  </a:rPr>
                  <a:t>in Northern and Southern Hemispheres on the Lunar Surface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E627970-E814-4B0D-BF99-A115AFE36090}"/>
                  </a:ext>
                </a:extLst>
              </p:cNvPr>
              <p:cNvSpPr/>
              <p:nvPr/>
            </p:nvSpPr>
            <p:spPr>
              <a:xfrm>
                <a:off x="746306" y="1466476"/>
                <a:ext cx="180000" cy="22159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FC269B3-466B-4799-AFEB-BB7E216EAC60}"/>
                </a:ext>
              </a:extLst>
            </p:cNvPr>
            <p:cNvGrpSpPr/>
            <p:nvPr/>
          </p:nvGrpSpPr>
          <p:grpSpPr>
            <a:xfrm>
              <a:off x="737606" y="3972926"/>
              <a:ext cx="14580000" cy="1138773"/>
              <a:chOff x="746306" y="3929987"/>
              <a:chExt cx="14580000" cy="113877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D0F75E-97E4-484E-976C-223C371D52B6}"/>
                  </a:ext>
                </a:extLst>
              </p:cNvPr>
              <p:cNvSpPr/>
              <p:nvPr/>
            </p:nvSpPr>
            <p:spPr>
              <a:xfrm>
                <a:off x="926306" y="3929987"/>
                <a:ext cx="14400000" cy="1138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tIns="0" rIns="0" bIns="0" rtlCol="0" anchor="ctr">
                <a:spAutoFit/>
              </a:bodyPr>
              <a:lstStyle/>
              <a:p>
                <a:pPr fontAlgn="base"/>
                <a:r>
                  <a:rPr lang="en-US" altLang="ko-KR" sz="4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Kilho Baek</a:t>
                </a:r>
                <a:r>
                  <a:rPr lang="en-US" altLang="ko-KR" sz="4000" baseline="30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1</a:t>
                </a:r>
                <a:r>
                  <a:rPr lang="en-US" altLang="ko-KR" sz="4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, </a:t>
                </a:r>
                <a:r>
                  <a:rPr lang="en-US" altLang="ko-KR" sz="4000" dirty="0" err="1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Sungsoo</a:t>
                </a:r>
                <a:r>
                  <a:rPr lang="en-US" altLang="ko-KR" sz="4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S. Kim</a:t>
                </a:r>
                <a:r>
                  <a:rPr lang="en-US" altLang="ko-KR" sz="4000" baseline="30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1</a:t>
                </a:r>
                <a:r>
                  <a:rPr lang="en-US" altLang="ko-KR" sz="4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, </a:t>
                </a:r>
                <a:r>
                  <a:rPr lang="en-US" altLang="ko-KR" sz="4000" dirty="0" err="1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Chae</a:t>
                </a:r>
                <a:r>
                  <a:rPr lang="en-US" altLang="ko-KR" sz="4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Kyung Sim</a:t>
                </a:r>
                <a:r>
                  <a:rPr lang="en-US" altLang="ko-KR" sz="4000" baseline="30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2</a:t>
                </a:r>
              </a:p>
              <a:p>
                <a:pPr fontAlgn="base"/>
                <a:endParaRPr lang="en-US" altLang="ko-KR" sz="1000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pPr fontAlgn="base"/>
                <a:r>
                  <a:rPr lang="en-US" altLang="ko-KR" sz="2400" i="1" baseline="30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1</a:t>
                </a:r>
                <a:r>
                  <a:rPr lang="en-US" altLang="ko-KR" sz="2400" i="1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Kyung </a:t>
                </a:r>
                <a:r>
                  <a:rPr lang="en-US" altLang="ko-KR" sz="2400" i="1" dirty="0" err="1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Hee</a:t>
                </a:r>
                <a:r>
                  <a:rPr lang="en-US" altLang="ko-KR" sz="2400" i="1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University, </a:t>
                </a:r>
                <a:r>
                  <a:rPr lang="en-US" altLang="ko-KR" sz="2400" i="1" baseline="30000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2</a:t>
                </a:r>
                <a:r>
                  <a:rPr lang="en-US" altLang="ko-KR" sz="2400" i="1" dirty="0">
                    <a:solidFill>
                      <a:schemeClr val="tx1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Korea Astronomy and Space Science Institute</a:t>
                </a:r>
                <a:endParaRPr lang="en-US" altLang="ko-KR" sz="1400" i="1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64B23E9-E7F5-400A-9003-CBCFF8EB822B}"/>
                  </a:ext>
                </a:extLst>
              </p:cNvPr>
              <p:cNvSpPr/>
              <p:nvPr/>
            </p:nvSpPr>
            <p:spPr>
              <a:xfrm>
                <a:off x="746306" y="3931159"/>
                <a:ext cx="180000" cy="113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A37CD7B-FFD6-4655-96A4-2C8CE5E78914}"/>
              </a:ext>
            </a:extLst>
          </p:cNvPr>
          <p:cNvGrpSpPr/>
          <p:nvPr/>
        </p:nvGrpSpPr>
        <p:grpSpPr>
          <a:xfrm>
            <a:off x="377606" y="5971936"/>
            <a:ext cx="29520000" cy="3232647"/>
            <a:chOff x="737606" y="6655821"/>
            <a:chExt cx="29155556" cy="323264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C97DEF2-9ACA-44F0-AAAD-FB53C9F96600}"/>
                </a:ext>
              </a:extLst>
            </p:cNvPr>
            <p:cNvSpPr/>
            <p:nvPr/>
          </p:nvSpPr>
          <p:spPr>
            <a:xfrm>
              <a:off x="737606" y="7106588"/>
              <a:ext cx="29155556" cy="2781880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612000" rIns="360000" bIns="180000" rtlCol="0" anchor="t">
              <a:spAutoFit/>
            </a:bodyPr>
            <a:lstStyle/>
            <a:p>
              <a:pPr marL="342900" indent="-342900" algn="just">
                <a:lnSpc>
                  <a:spcPct val="11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The wall-quadrants of lunar craters are good tools for analyzing the optical maturity (OMAT) difference caused by the flux of space weathering agents (solar wind particles, micro-meteorites, …).</a:t>
              </a:r>
            </a:p>
            <a:p>
              <a:pPr marL="342900" indent="-342900" algn="just">
                <a:lnSpc>
                  <a:spcPct val="11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We find that the OMAT differences between the equator-facing (EF) and pole-facing (PF) walls have opposite trends in the northern and southern hemispheres at lower latitude.</a:t>
              </a:r>
            </a:p>
            <a:p>
              <a:pPr marL="342900" indent="-342900" algn="just">
                <a:lnSpc>
                  <a:spcPct val="11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Below 25 degrees, the EF wall is more mature than the PF wall in the northern hemisphere, but it is the opposite in the southern hemisphere. </a:t>
              </a:r>
            </a:p>
            <a:p>
              <a:pPr marL="342900" indent="-342900" algn="just">
                <a:lnSpc>
                  <a:spcPct val="11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Unlike previously known, the hemispheres seem not to be symmetrically affected along the ecliptic plane. </a:t>
              </a:r>
            </a:p>
            <a:p>
              <a:pPr marL="342900" indent="-342900" algn="just">
                <a:lnSpc>
                  <a:spcPct val="11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Similar trends are confirmed with wall slope and rock abundance estimated using Lunar Orbiter Laser Altimeter (LOLA) and Diviner data of the Lunar Reconnaissance Orbiter (LRO), respectively.</a:t>
              </a:r>
              <a:endParaRPr lang="ko-KR" altLang="en-US" sz="2000" dirty="0">
                <a:solidFill>
                  <a:schemeClr val="tx1"/>
                </a:solidFill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6C1243D-F907-42F6-91C0-46D1332F335E}"/>
                </a:ext>
              </a:extLst>
            </p:cNvPr>
            <p:cNvSpPr/>
            <p:nvPr/>
          </p:nvSpPr>
          <p:spPr>
            <a:xfrm>
              <a:off x="737606" y="6655821"/>
              <a:ext cx="14400000" cy="90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0" rIns="36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>
                  <a:solidFill>
                    <a:schemeClr val="tx1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 </a:t>
              </a:r>
              <a:r>
                <a:rPr lang="en-US" altLang="ko-KR" sz="4000" dirty="0">
                  <a:solidFill>
                    <a:schemeClr val="tx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ABSTRACT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9BCFB8A-D601-48E9-983B-EFC4975489E6}"/>
              </a:ext>
            </a:extLst>
          </p:cNvPr>
          <p:cNvGrpSpPr/>
          <p:nvPr/>
        </p:nvGrpSpPr>
        <p:grpSpPr>
          <a:xfrm>
            <a:off x="377605" y="26134641"/>
            <a:ext cx="12240000" cy="16291558"/>
            <a:chOff x="737605" y="6655028"/>
            <a:chExt cx="12088878" cy="16291558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59051442-44F3-47A3-8A5C-9F8F3368579C}"/>
                </a:ext>
              </a:extLst>
            </p:cNvPr>
            <p:cNvSpPr/>
            <p:nvPr/>
          </p:nvSpPr>
          <p:spPr>
            <a:xfrm>
              <a:off x="737605" y="7106586"/>
              <a:ext cx="12088878" cy="15840000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720000" rIns="360000" bIns="180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1000" dirty="0">
                <a:solidFill>
                  <a:schemeClr val="tx1"/>
                </a:solidFill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7D10AE4-5F49-4846-857A-B33339766C01}"/>
                </a:ext>
              </a:extLst>
            </p:cNvPr>
            <p:cNvSpPr/>
            <p:nvPr/>
          </p:nvSpPr>
          <p:spPr>
            <a:xfrm>
              <a:off x="737606" y="6655028"/>
              <a:ext cx="7111111" cy="90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0" rIns="36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>
                  <a:solidFill>
                    <a:schemeClr val="tx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  2. DATA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030B95-42DA-4A3A-A5F1-D2CF76587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84"/>
              </p:ext>
            </p:extLst>
          </p:nvPr>
        </p:nvGraphicFramePr>
        <p:xfrm>
          <a:off x="1367605" y="38807351"/>
          <a:ext cx="1026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589592468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91875410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893316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4062152027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Mission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LRO + SELENE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SELENE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LRO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38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Instrument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LOLA + Terrain Camera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Multiband Imager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Diviner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96105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Data Type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DEM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Reflectance</a:t>
                      </a:r>
                    </a:p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(UV—Visible)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Rock Abundance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0200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Resolution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~60 m/pixel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~240 m/pixel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10492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ACED99AD-778A-4BA2-9F0A-BB2A5784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36255"/>
              </p:ext>
            </p:extLst>
          </p:nvPr>
        </p:nvGraphicFramePr>
        <p:xfrm>
          <a:off x="1367605" y="30171287"/>
          <a:ext cx="10260000" cy="40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589592468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918754104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331997900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Sim et al. (2017)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This Study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48992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cs typeface="Noto Sans Medium" panose="020B0602040504020204" pitchFamily="34" charset="0"/>
                        </a:rPr>
                        <a:t>Database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LPI (2015)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Robbins et al. (2018)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59369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# of craters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1872 (of 8716)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26,802 (of ~1.3 million)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338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Information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Central Latitude &amp; Longitude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Diameter of Major/Minor-axis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9610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Diameter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5 ~ 120 km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2 ~ 120 km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0200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Latitude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-50° ~ +50°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Noto Sans Medium" panose="020B0602040504020204" pitchFamily="34" charset="0"/>
                          <a:ea typeface="Noto Sans Medium" panose="020B0602040504020204" pitchFamily="34" charset="0"/>
                          <a:cs typeface="Noto Sans Medium" panose="020B0602040504020204" pitchFamily="34" charset="0"/>
                        </a:rPr>
                        <a:t>-60° ~ +60°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Noto Sans Medium" panose="020B0602040504020204" pitchFamily="34" charset="0"/>
                        <a:cs typeface="Noto Sans Medium" panose="020B060204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05317"/>
                  </a:ext>
                </a:extLst>
              </a:tr>
            </a:tbl>
          </a:graphicData>
        </a:graphic>
      </p:graphicFrame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3047B16C-E757-44A4-8ECF-9CE0AA6486A5}"/>
              </a:ext>
            </a:extLst>
          </p:cNvPr>
          <p:cNvGrpSpPr/>
          <p:nvPr/>
        </p:nvGrpSpPr>
        <p:grpSpPr>
          <a:xfrm>
            <a:off x="15317605" y="44144148"/>
            <a:ext cx="14580000" cy="4453604"/>
            <a:chOff x="737606" y="6645502"/>
            <a:chExt cx="14400000" cy="4453604"/>
          </a:xfrm>
        </p:grpSpPr>
        <p:sp>
          <p:nvSpPr>
            <p:cNvPr id="266" name="사각형: 둥근 모서리 265">
              <a:extLst>
                <a:ext uri="{FF2B5EF4-FFF2-40B4-BE49-F238E27FC236}">
                  <a16:creationId xmlns:a16="http://schemas.microsoft.com/office/drawing/2014/main" id="{4AB41B0A-2A84-4F19-906D-0B188565989D}"/>
                </a:ext>
              </a:extLst>
            </p:cNvPr>
            <p:cNvSpPr/>
            <p:nvPr/>
          </p:nvSpPr>
          <p:spPr>
            <a:xfrm>
              <a:off x="737606" y="7106588"/>
              <a:ext cx="14400000" cy="3992518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720000" rIns="360000" bIns="180000" rtlCol="0" anchor="t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기존 연구 결과들과 다르게 북반구와 남반구의 위도에 따른 우주 풍화 경향이 대칭이 아님을 발견했다</a:t>
              </a:r>
              <a:r>
                <a:rPr lang="en-US" altLang="ko-KR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.</a:t>
              </a:r>
            </a:p>
            <a:p>
              <a:pPr marL="457200" indent="-4572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광학적 특성인 색상과 </a:t>
              </a:r>
              <a:r>
                <a:rPr lang="en-US" altLang="ko-KR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OMAT</a:t>
              </a:r>
              <a:r>
                <a:rPr lang="ko-KR" altLang="en-US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 뿐만 아니라 지형적 특성인 벽면의 기울기와 </a:t>
              </a:r>
              <a:r>
                <a:rPr lang="en-US" altLang="ko-KR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Rock Abundance</a:t>
              </a:r>
              <a:r>
                <a:rPr lang="ko-KR" altLang="en-US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에서도 반대 경향이 나타난다</a:t>
              </a:r>
              <a:r>
                <a:rPr lang="en-US" altLang="ko-KR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.</a:t>
              </a:r>
            </a:p>
            <a:p>
              <a:pPr marL="457200" indent="-4572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이는 황도면에 평행한 방향으로 입사하는 것으로 알려진 태양풍 입자와 미소유성체 외에 우주 풍화에 영향을 주는 다른 요인이 있다는 것을 의미한다</a:t>
              </a:r>
              <a:r>
                <a:rPr lang="en-US" altLang="ko-KR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.</a:t>
              </a:r>
            </a:p>
            <a:p>
              <a:pPr marL="457200" indent="-4572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북반구와 남반구의 위도 경향이 엇갈리는 위도인 </a:t>
              </a:r>
              <a:r>
                <a:rPr lang="en-US" altLang="ko-KR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25</a:t>
              </a:r>
              <a:r>
                <a:rPr lang="ko-KR" altLang="en-US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도만큼 비스듬하게 입사하는 우주풍화 요인이 있을 것으로 추측한다</a:t>
              </a:r>
              <a:r>
                <a:rPr lang="en-US" altLang="ko-KR" sz="2400" dirty="0">
                  <a:solidFill>
                    <a:schemeClr val="tx1"/>
                  </a:solidFill>
                  <a:latin typeface="Noto Sans Medium" panose="020B0602040504020204" pitchFamily="34" charset="0"/>
                  <a:ea typeface="나눔바른고딕" panose="020B0603020101020101" pitchFamily="50" charset="-127"/>
                  <a:cs typeface="Noto Sans Medium" panose="020B0602040504020204" pitchFamily="34" charset="0"/>
                </a:rPr>
                <a:t>.</a:t>
              </a:r>
            </a:p>
          </p:txBody>
        </p:sp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8EA31DD9-FFB2-4C7B-B87B-89D5067ACB33}"/>
                </a:ext>
              </a:extLst>
            </p:cNvPr>
            <p:cNvSpPr/>
            <p:nvPr/>
          </p:nvSpPr>
          <p:spPr>
            <a:xfrm>
              <a:off x="737606" y="6645502"/>
              <a:ext cx="7111111" cy="90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0" rIns="36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>
                  <a:solidFill>
                    <a:schemeClr val="tx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  5. CONCLUSIONS</a:t>
              </a:r>
            </a:p>
          </p:txBody>
        </p:sp>
      </p:grp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E44F2ABA-EBB4-47F6-B85F-E5EC33597DFF}"/>
              </a:ext>
            </a:extLst>
          </p:cNvPr>
          <p:cNvGrpSpPr>
            <a:grpSpLocks noChangeAspect="1"/>
          </p:cNvGrpSpPr>
          <p:nvPr/>
        </p:nvGrpSpPr>
        <p:grpSpPr>
          <a:xfrm>
            <a:off x="10358139" y="12105103"/>
            <a:ext cx="5698501" cy="4410001"/>
            <a:chOff x="-4014282" y="8611512"/>
            <a:chExt cx="3256291" cy="2520000"/>
          </a:xfrm>
        </p:grpSpPr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B64053B0-87C8-44E2-AC47-9EE542F75058}"/>
                </a:ext>
              </a:extLst>
            </p:cNvPr>
            <p:cNvGrpSpPr/>
            <p:nvPr/>
          </p:nvGrpSpPr>
          <p:grpSpPr>
            <a:xfrm>
              <a:off x="-4014282" y="8611512"/>
              <a:ext cx="3256291" cy="2520000"/>
              <a:chOff x="3486732" y="3145519"/>
              <a:chExt cx="3256291" cy="2520000"/>
            </a:xfrm>
          </p:grpSpPr>
          <p:sp>
            <p:nvSpPr>
              <p:cNvPr id="410" name="부분 원형 409">
                <a:extLst>
                  <a:ext uri="{FF2B5EF4-FFF2-40B4-BE49-F238E27FC236}">
                    <a16:creationId xmlns:a16="http://schemas.microsoft.com/office/drawing/2014/main" id="{AFB6F0C8-5717-4CB3-B740-0AD1571A6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3023" y="3145519"/>
                <a:ext cx="2520000" cy="2520000"/>
              </a:xfrm>
              <a:prstGeom prst="pie">
                <a:avLst>
                  <a:gd name="adj1" fmla="val 10786048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1" name="그룹 410">
                <a:extLst>
                  <a:ext uri="{FF2B5EF4-FFF2-40B4-BE49-F238E27FC236}">
                    <a16:creationId xmlns:a16="http://schemas.microsoft.com/office/drawing/2014/main" id="{8CAC719E-B2D1-44ED-925A-7C6F55D4E1A2}"/>
                  </a:ext>
                </a:extLst>
              </p:cNvPr>
              <p:cNvGrpSpPr/>
              <p:nvPr/>
            </p:nvGrpSpPr>
            <p:grpSpPr>
              <a:xfrm rot="1200000">
                <a:off x="3981157" y="3282462"/>
                <a:ext cx="159780" cy="144000"/>
                <a:chOff x="6464351" y="1723572"/>
                <a:chExt cx="159780" cy="144000"/>
              </a:xfrm>
            </p:grpSpPr>
            <p:cxnSp>
              <p:nvCxnSpPr>
                <p:cNvPr id="421" name="직선 연결선 420">
                  <a:extLst>
                    <a:ext uri="{FF2B5EF4-FFF2-40B4-BE49-F238E27FC236}">
                      <a16:creationId xmlns:a16="http://schemas.microsoft.com/office/drawing/2014/main" id="{31EA2049-51C6-43A0-B90A-0F16F550C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00000">
                  <a:off x="6464351" y="1837387"/>
                  <a:ext cx="144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직선 연결선 421">
                  <a:extLst>
                    <a:ext uri="{FF2B5EF4-FFF2-40B4-BE49-F238E27FC236}">
                      <a16:creationId xmlns:a16="http://schemas.microsoft.com/office/drawing/2014/main" id="{473DA5F8-06C6-414B-AD5A-8EDF6A3EF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600000">
                  <a:off x="6552131" y="1795572"/>
                  <a:ext cx="144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2" name="직선 연결선 411">
                <a:extLst>
                  <a:ext uri="{FF2B5EF4-FFF2-40B4-BE49-F238E27FC236}">
                    <a16:creationId xmlns:a16="http://schemas.microsoft.com/office/drawing/2014/main" id="{4704F9DB-1983-43A3-B4B2-684829EE3632}"/>
                  </a:ext>
                </a:extLst>
              </p:cNvPr>
              <p:cNvCxnSpPr>
                <a:cxnSpLocks/>
              </p:cNvCxnSpPr>
              <p:nvPr/>
            </p:nvCxnSpPr>
            <p:spPr>
              <a:xfrm rot="13200000" flipV="1">
                <a:off x="3940508" y="3167485"/>
                <a:ext cx="0" cy="468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직선 화살표 연결선 412">
                <a:extLst>
                  <a:ext uri="{FF2B5EF4-FFF2-40B4-BE49-F238E27FC236}">
                    <a16:creationId xmlns:a16="http://schemas.microsoft.com/office/drawing/2014/main" id="{F5DF8D7F-0B82-407A-B65A-1DE3EF0BC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6732" y="4412809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직선 화살표 연결선 413">
                <a:extLst>
                  <a:ext uri="{FF2B5EF4-FFF2-40B4-BE49-F238E27FC236}">
                    <a16:creationId xmlns:a16="http://schemas.microsoft.com/office/drawing/2014/main" id="{6835E434-31B0-416A-9BC4-4982564552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6889" y="3584385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B4EBCD7-7C2C-44FA-A653-5BCDE3A98B19}"/>
                  </a:ext>
                </a:extLst>
              </p:cNvPr>
              <p:cNvSpPr txBox="1"/>
              <p:nvPr/>
            </p:nvSpPr>
            <p:spPr>
              <a:xfrm rot="2400000">
                <a:off x="3894219" y="3287169"/>
                <a:ext cx="1265671" cy="22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Lower 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Flux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cxnSp>
            <p:nvCxnSpPr>
              <p:cNvPr id="416" name="직선 화살표 연결선 415">
                <a:extLst>
                  <a:ext uri="{FF2B5EF4-FFF2-40B4-BE49-F238E27FC236}">
                    <a16:creationId xmlns:a16="http://schemas.microsoft.com/office/drawing/2014/main" id="{777EA9C3-A1EF-4FD4-9D53-8812CBF1C09E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V="1">
                <a:off x="4019414" y="3405815"/>
                <a:ext cx="551024" cy="0"/>
              </a:xfrm>
              <a:prstGeom prst="straightConnector1">
                <a:avLst/>
              </a:prstGeom>
              <a:ln w="76200">
                <a:solidFill>
                  <a:srgbClr val="DC143C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7DD51484-1DD2-4184-B3D8-FC46811D38ED}"/>
                  </a:ext>
                </a:extLst>
              </p:cNvPr>
              <p:cNvCxnSpPr>
                <a:cxnSpLocks/>
              </p:cNvCxnSpPr>
              <p:nvPr/>
            </p:nvCxnSpPr>
            <p:spPr>
              <a:xfrm rot="-3000000" flipV="1">
                <a:off x="5000415" y="3370563"/>
                <a:ext cx="0" cy="12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타원 417">
                <a:extLst>
                  <a:ext uri="{FF2B5EF4-FFF2-40B4-BE49-F238E27FC236}">
                    <a16:creationId xmlns:a16="http://schemas.microsoft.com/office/drawing/2014/main" id="{D1121DB3-3672-4D41-8045-98FE148DD1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3023" y="431551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19" name="원호 418">
                <a:extLst>
                  <a:ext uri="{FF2B5EF4-FFF2-40B4-BE49-F238E27FC236}">
                    <a16:creationId xmlns:a16="http://schemas.microsoft.com/office/drawing/2014/main" id="{F4547A7C-0104-4318-BFC4-03EFC2EC618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20981" y="4043477"/>
                <a:ext cx="724085" cy="724085"/>
              </a:xfrm>
              <a:prstGeom prst="arc">
                <a:avLst>
                  <a:gd name="adj1" fmla="val 19259802"/>
                  <a:gd name="adj2" fmla="val 2159666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1E31FBE5-286D-46AE-B078-7E4FD28E8BC6}"/>
                  </a:ext>
                </a:extLst>
              </p:cNvPr>
              <p:cNvSpPr txBox="1"/>
              <p:nvPr/>
            </p:nvSpPr>
            <p:spPr>
              <a:xfrm>
                <a:off x="4850295" y="4177625"/>
                <a:ext cx="232665" cy="158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Lat.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B456E2CA-4BB8-42AD-9344-18879883FD7D}"/>
                </a:ext>
              </a:extLst>
            </p:cNvPr>
            <p:cNvSpPr txBox="1"/>
            <p:nvPr/>
          </p:nvSpPr>
          <p:spPr>
            <a:xfrm>
              <a:off x="-2989057" y="9858928"/>
              <a:ext cx="712805" cy="211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Equator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</p:grp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53B8A2C-5C5A-411B-8BA9-A226871923F2}"/>
              </a:ext>
            </a:extLst>
          </p:cNvPr>
          <p:cNvSpPr/>
          <p:nvPr/>
        </p:nvSpPr>
        <p:spPr>
          <a:xfrm>
            <a:off x="15317606" y="19041690"/>
            <a:ext cx="14580000" cy="514738"/>
          </a:xfrm>
          <a:prstGeom prst="rect">
            <a:avLst/>
          </a:prstGeom>
        </p:spPr>
        <p:txBody>
          <a:bodyPr lIns="360000" tIns="72000" rIns="360000" bIns="72000">
            <a:spAutoFit/>
          </a:bodyPr>
          <a:lstStyle/>
          <a:p>
            <a:r>
              <a:rPr lang="en-US" altLang="ko-KR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3.  Extract reflectance and roughness data of craters &amp; Align to the DEM data of them.</a:t>
            </a:r>
            <a:endParaRPr lang="ko-KR" altLang="en-US" sz="2400" b="1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CC1DB2C-2652-476E-826C-FDDF3B7D1C48}"/>
              </a:ext>
            </a:extLst>
          </p:cNvPr>
          <p:cNvSpPr txBox="1"/>
          <p:nvPr/>
        </p:nvSpPr>
        <p:spPr>
          <a:xfrm>
            <a:off x="16743368" y="23864523"/>
            <a:ext cx="5736716" cy="185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Impact flux of space weathering agents is 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stronger on EF wall than on PF wall!</a:t>
            </a:r>
          </a:p>
          <a:p>
            <a:pPr>
              <a:lnSpc>
                <a:spcPct val="110000"/>
              </a:lnSpc>
            </a:pPr>
            <a:endParaRPr lang="en-US" altLang="ko-KR" sz="500" dirty="0">
              <a:latin typeface="Noto Sans Medium" panose="020B0602040504020204" pitchFamily="34" charset="0"/>
              <a:ea typeface="Noto Sans Medium" panose="020B0602040504020204" pitchFamily="34" charset="0"/>
              <a:cs typeface="Noto Sans Medium" panose="020B060204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As latitude increases, 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flux difference of EF and PF wall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increases.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(= </a:t>
            </a:r>
            <a:r>
              <a:rPr lang="el-GR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Δ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flux [</a:t>
            </a:r>
            <a:r>
              <a:rPr lang="en-US" altLang="ko-KR" sz="2000" dirty="0" err="1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flux</a:t>
            </a:r>
            <a:r>
              <a:rPr lang="en-US" altLang="ko-KR" sz="2000" baseline="-25000" dirty="0" err="1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EF</a:t>
            </a:r>
            <a:r>
              <a:rPr lang="en-US" altLang="ko-KR" sz="2000" baseline="-25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wall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– </a:t>
            </a:r>
            <a:r>
              <a:rPr lang="en-US" altLang="ko-KR" sz="2000" dirty="0" err="1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flux</a:t>
            </a:r>
            <a:r>
              <a:rPr lang="en-US" altLang="ko-KR" sz="2000" baseline="-25000" dirty="0" err="1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PF</a:t>
            </a:r>
            <a:r>
              <a:rPr lang="en-US" altLang="ko-KR" sz="2000" baseline="-25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wall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] increases.)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E94F0C0-B88A-4D84-B3AD-084D9D6C8875}"/>
              </a:ext>
            </a:extLst>
          </p:cNvPr>
          <p:cNvSpPr/>
          <p:nvPr/>
        </p:nvSpPr>
        <p:spPr>
          <a:xfrm>
            <a:off x="15317605" y="23306912"/>
            <a:ext cx="9484499" cy="557250"/>
          </a:xfrm>
          <a:prstGeom prst="rect">
            <a:avLst/>
          </a:prstGeom>
        </p:spPr>
        <p:txBody>
          <a:bodyPr wrap="square" lIns="360000" tIns="72000" rIns="360000" bIns="72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4.  Analyze latitudinal trends using EF and PF walls.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32BCB35-30A4-4DE6-BA9D-D894B0F37E45}"/>
              </a:ext>
            </a:extLst>
          </p:cNvPr>
          <p:cNvGrpSpPr/>
          <p:nvPr/>
        </p:nvGrpSpPr>
        <p:grpSpPr>
          <a:xfrm>
            <a:off x="24870030" y="20622273"/>
            <a:ext cx="6190729" cy="5021010"/>
            <a:chOff x="24870030" y="21283238"/>
            <a:chExt cx="6190729" cy="502101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5FC7C5C-6DAF-4E6A-9286-32D1B2F2AC4C}"/>
                </a:ext>
              </a:extLst>
            </p:cNvPr>
            <p:cNvGrpSpPr/>
            <p:nvPr/>
          </p:nvGrpSpPr>
          <p:grpSpPr>
            <a:xfrm>
              <a:off x="24870030" y="21283238"/>
              <a:ext cx="4693515" cy="5021010"/>
              <a:chOff x="24870030" y="21283238"/>
              <a:chExt cx="4693515" cy="5021010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D3040B3-58A6-4883-B0F5-CC1B555DD048}"/>
                  </a:ext>
                </a:extLst>
              </p:cNvPr>
              <p:cNvGrpSpPr/>
              <p:nvPr/>
            </p:nvGrpSpPr>
            <p:grpSpPr>
              <a:xfrm>
                <a:off x="24870030" y="21283238"/>
                <a:ext cx="4693515" cy="5021010"/>
                <a:chOff x="24870030" y="21289976"/>
                <a:chExt cx="4693515" cy="502101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F5191CA-B9D3-40E4-A403-E89CDE74A3B9}"/>
                    </a:ext>
                  </a:extLst>
                </p:cNvPr>
                <p:cNvSpPr/>
                <p:nvPr/>
              </p:nvSpPr>
              <p:spPr>
                <a:xfrm>
                  <a:off x="26079709" y="21289976"/>
                  <a:ext cx="3483836" cy="502101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3226E48-CF56-4DD5-8CF4-2A97E0F6C497}"/>
                    </a:ext>
                  </a:extLst>
                </p:cNvPr>
                <p:cNvSpPr/>
                <p:nvPr/>
              </p:nvSpPr>
              <p:spPr>
                <a:xfrm>
                  <a:off x="24870030" y="24298581"/>
                  <a:ext cx="1236151" cy="201240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FFCE064-A412-4E8D-96F5-44B1582F0716}"/>
                  </a:ext>
                </a:extLst>
              </p:cNvPr>
              <p:cNvSpPr/>
              <p:nvPr/>
            </p:nvSpPr>
            <p:spPr>
              <a:xfrm>
                <a:off x="25840918" y="24306052"/>
                <a:ext cx="457865" cy="1981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166615D-0E81-4B6D-8472-18EE99B28F83}"/>
                </a:ext>
              </a:extLst>
            </p:cNvPr>
            <p:cNvGrpSpPr/>
            <p:nvPr/>
          </p:nvGrpSpPr>
          <p:grpSpPr>
            <a:xfrm flipH="1">
              <a:off x="25353610" y="21465607"/>
              <a:ext cx="5707149" cy="4828197"/>
              <a:chOff x="22407806" y="23542790"/>
              <a:chExt cx="5707149" cy="4828197"/>
            </a:xfrm>
          </p:grpSpPr>
          <p:sp>
            <p:nvSpPr>
              <p:cNvPr id="322" name="부분 원형 321">
                <a:extLst>
                  <a:ext uri="{FF2B5EF4-FFF2-40B4-BE49-F238E27FC236}">
                    <a16:creationId xmlns:a16="http://schemas.microsoft.com/office/drawing/2014/main" id="{9173D8E1-148C-45BB-89E1-5D8138D7FBC4}"/>
                  </a:ext>
                </a:extLst>
              </p:cNvPr>
              <p:cNvSpPr/>
              <p:nvPr/>
            </p:nvSpPr>
            <p:spPr>
              <a:xfrm flipH="1">
                <a:off x="22407806" y="24008517"/>
                <a:ext cx="3600000" cy="3600000"/>
              </a:xfrm>
              <a:prstGeom prst="pie">
                <a:avLst>
                  <a:gd name="adj1" fmla="val 5400840"/>
                  <a:gd name="adj2" fmla="val 16200000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원호 322">
                <a:extLst>
                  <a:ext uri="{FF2B5EF4-FFF2-40B4-BE49-F238E27FC236}">
                    <a16:creationId xmlns:a16="http://schemas.microsoft.com/office/drawing/2014/main" id="{0CBE7881-5EAC-4E95-95EF-D0379C374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18215" y="25454095"/>
                <a:ext cx="724085" cy="724085"/>
              </a:xfrm>
              <a:prstGeom prst="arc">
                <a:avLst>
                  <a:gd name="adj1" fmla="val 19259802"/>
                  <a:gd name="adj2" fmla="val 2159666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CB2D7159-A584-4F48-B039-7B389DC80F1B}"/>
                  </a:ext>
                </a:extLst>
              </p:cNvPr>
              <p:cNvSpPr txBox="1"/>
              <p:nvPr/>
            </p:nvSpPr>
            <p:spPr>
              <a:xfrm flipH="1">
                <a:off x="24601064" y="25449249"/>
                <a:ext cx="453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Lat.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55170DF7-7B01-4458-8119-A8777B031AE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24117806" y="2571851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5C911E60-8514-4ACD-A5E8-2F556BEF0EB1}"/>
                  </a:ext>
                </a:extLst>
              </p:cNvPr>
              <p:cNvSpPr txBox="1"/>
              <p:nvPr/>
            </p:nvSpPr>
            <p:spPr>
              <a:xfrm flipH="1">
                <a:off x="25926386" y="25628517"/>
                <a:ext cx="12289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Equator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B4CF34F2-BAB2-4648-9C53-0C9AB6DDBAE1}"/>
                  </a:ext>
                </a:extLst>
              </p:cNvPr>
              <p:cNvCxnSpPr>
                <a:cxnSpLocks/>
              </p:cNvCxnSpPr>
              <p:nvPr/>
            </p:nvCxnSpPr>
            <p:spPr>
              <a:xfrm rot="19200000" flipH="1">
                <a:off x="23997245" y="25230008"/>
                <a:ext cx="18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" name="그룹 327">
                <a:extLst>
                  <a:ext uri="{FF2B5EF4-FFF2-40B4-BE49-F238E27FC236}">
                    <a16:creationId xmlns:a16="http://schemas.microsoft.com/office/drawing/2014/main" id="{BC5872A2-EB42-495D-A61D-A8EF3C53520F}"/>
                  </a:ext>
                </a:extLst>
              </p:cNvPr>
              <p:cNvGrpSpPr/>
              <p:nvPr/>
            </p:nvGrpSpPr>
            <p:grpSpPr>
              <a:xfrm rot="19200000" flipH="1">
                <a:off x="25684908" y="23880393"/>
                <a:ext cx="704" cy="1369707"/>
                <a:chOff x="4479302" y="2712391"/>
                <a:chExt cx="704" cy="680989"/>
              </a:xfrm>
            </p:grpSpPr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145C3C4C-FE13-4628-978F-3D8B16A1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00000" flipV="1">
                  <a:off x="4480006" y="3035411"/>
                  <a:ext cx="0" cy="3579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F3218542-6C2B-477A-8E9C-21E2EF29D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600000" flipV="1">
                  <a:off x="4479302" y="2712391"/>
                  <a:ext cx="0" cy="3579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B52F6B9-1499-4D31-AF05-484CAF22E1A9}"/>
                  </a:ext>
                </a:extLst>
              </p:cNvPr>
              <p:cNvSpPr txBox="1"/>
              <p:nvPr/>
            </p:nvSpPr>
            <p:spPr>
              <a:xfrm flipH="1">
                <a:off x="25139617" y="23605322"/>
                <a:ext cx="1260000" cy="720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E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quator</a:t>
                </a:r>
                <a:endParaRPr lang="en-US" altLang="ko-KR" sz="2000" b="1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acing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41F60205-3E71-4525-B4F5-6176308B102C}"/>
                  </a:ext>
                </a:extLst>
              </p:cNvPr>
              <p:cNvSpPr txBox="1"/>
              <p:nvPr/>
            </p:nvSpPr>
            <p:spPr>
              <a:xfrm flipH="1">
                <a:off x="25619109" y="24649380"/>
                <a:ext cx="1260000" cy="720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P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ole</a:t>
                </a:r>
                <a:endParaRPr lang="en-US" altLang="ko-KR" sz="2000" b="1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  <a:p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acing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1D2211DC-7C76-4F0E-9355-F3DF819E0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07805" y="25808517"/>
                <a:ext cx="18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C61F5CA7-E10F-4D1D-91EA-7C32EE85A7F9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>
                <a:off x="23997245" y="26387026"/>
                <a:ext cx="18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85B8F255-968F-4B0C-9660-8E1887C003DD}"/>
                  </a:ext>
                </a:extLst>
              </p:cNvPr>
              <p:cNvGrpSpPr/>
              <p:nvPr/>
            </p:nvGrpSpPr>
            <p:grpSpPr>
              <a:xfrm rot="2400000" flipH="1">
                <a:off x="25677691" y="26352486"/>
                <a:ext cx="704" cy="1369707"/>
                <a:chOff x="4479302" y="2712391"/>
                <a:chExt cx="704" cy="680989"/>
              </a:xfrm>
            </p:grpSpPr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EBA4856A-AF76-459A-9996-116BAF39C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00000" flipV="1">
                  <a:off x="4480006" y="3035411"/>
                  <a:ext cx="0" cy="3579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직선 연결선 336">
                  <a:extLst>
                    <a:ext uri="{FF2B5EF4-FFF2-40B4-BE49-F238E27FC236}">
                      <a16:creationId xmlns:a16="http://schemas.microsoft.com/office/drawing/2014/main" id="{DFE8BA76-51CB-45DD-B37D-3239749AC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600000" flipV="1">
                  <a:off x="4479302" y="2712391"/>
                  <a:ext cx="0" cy="3579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D3B30DE3-7EC9-4033-AF9B-0EF03F13C5DC}"/>
                  </a:ext>
                </a:extLst>
              </p:cNvPr>
              <p:cNvSpPr txBox="1"/>
              <p:nvPr/>
            </p:nvSpPr>
            <p:spPr>
              <a:xfrm flipH="1">
                <a:off x="24902300" y="26029488"/>
                <a:ext cx="1260000" cy="720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P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ole</a:t>
                </a:r>
              </a:p>
              <a:p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acing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5BB1EE5-1E1A-446F-97AE-07C330F862A8}"/>
                  </a:ext>
                </a:extLst>
              </p:cNvPr>
              <p:cNvSpPr txBox="1"/>
              <p:nvPr/>
            </p:nvSpPr>
            <p:spPr>
              <a:xfrm flipH="1">
                <a:off x="24133159" y="27268458"/>
                <a:ext cx="1260000" cy="720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E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quator </a:t>
                </a:r>
                <a:r>
                  <a:rPr lang="en-US" altLang="ko-KR" sz="2000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</a:t>
                </a:r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acing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40" name="원호 339">
                <a:extLst>
                  <a:ext uri="{FF2B5EF4-FFF2-40B4-BE49-F238E27FC236}">
                    <a16:creationId xmlns:a16="http://schemas.microsoft.com/office/drawing/2014/main" id="{97E64CBA-2DB1-4567-9457-0F27F7D8E1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60000">
                <a:off x="23818215" y="25454095"/>
                <a:ext cx="724085" cy="724085"/>
              </a:xfrm>
              <a:prstGeom prst="arc">
                <a:avLst>
                  <a:gd name="adj1" fmla="val 19259802"/>
                  <a:gd name="adj2" fmla="val 2159666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76315A70-EC3B-450F-A121-28399E52A1CE}"/>
                  </a:ext>
                </a:extLst>
              </p:cNvPr>
              <p:cNvSpPr txBox="1"/>
              <p:nvPr/>
            </p:nvSpPr>
            <p:spPr>
              <a:xfrm flipH="1">
                <a:off x="23757806" y="23542790"/>
                <a:ext cx="9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N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5EA6CE3C-BA8B-4D27-8376-03C0713B06D0}"/>
                  </a:ext>
                </a:extLst>
              </p:cNvPr>
              <p:cNvSpPr txBox="1"/>
              <p:nvPr/>
            </p:nvSpPr>
            <p:spPr>
              <a:xfrm flipH="1">
                <a:off x="23757806" y="27698757"/>
                <a:ext cx="9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S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8D210B1-AE26-4386-B307-EA7B04E8E0E7}"/>
                  </a:ext>
                </a:extLst>
              </p:cNvPr>
              <p:cNvGrpSpPr/>
              <p:nvPr/>
            </p:nvGrpSpPr>
            <p:grpSpPr>
              <a:xfrm flipH="1" flipV="1">
                <a:off x="25893802" y="26769047"/>
                <a:ext cx="1130792" cy="540000"/>
                <a:chOff x="25948176" y="24280199"/>
                <a:chExt cx="1130792" cy="540000"/>
              </a:xfrm>
            </p:grpSpPr>
            <p:cxnSp>
              <p:nvCxnSpPr>
                <p:cNvPr id="346" name="직선 화살표 연결선 345">
                  <a:extLst>
                    <a:ext uri="{FF2B5EF4-FFF2-40B4-BE49-F238E27FC236}">
                      <a16:creationId xmlns:a16="http://schemas.microsoft.com/office/drawing/2014/main" id="{D4603727-0709-4AEE-BBA9-2467EF598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36725" y="24784026"/>
                  <a:ext cx="1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49" name="그룹 348">
                  <a:extLst>
                    <a:ext uri="{FF2B5EF4-FFF2-40B4-BE49-F238E27FC236}">
                      <a16:creationId xmlns:a16="http://schemas.microsoft.com/office/drawing/2014/main" id="{6DF9641F-D756-4FC8-B922-37E668A51D25}"/>
                    </a:ext>
                  </a:extLst>
                </p:cNvPr>
                <p:cNvGrpSpPr/>
                <p:nvPr/>
              </p:nvGrpSpPr>
              <p:grpSpPr>
                <a:xfrm rot="2400000">
                  <a:off x="26674447" y="24378337"/>
                  <a:ext cx="159780" cy="144000"/>
                  <a:chOff x="6464351" y="1723572"/>
                  <a:chExt cx="159780" cy="144000"/>
                </a:xfrm>
              </p:grpSpPr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EABE638F-EDEB-4883-A7AD-00D9214846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200000">
                    <a:off x="6464351" y="1837387"/>
                    <a:ext cx="14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052585B1-CBDC-4B7E-A047-C98DB56035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600000">
                    <a:off x="6552131" y="1795572"/>
                    <a:ext cx="14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2BBC3A08-D6FA-4DBF-ACDB-B3973960F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400000" flipV="1">
                  <a:off x="26416176" y="24086788"/>
                  <a:ext cx="0" cy="93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화살표 연결선 354">
                  <a:extLst>
                    <a:ext uri="{FF2B5EF4-FFF2-40B4-BE49-F238E27FC236}">
                      <a16:creationId xmlns:a16="http://schemas.microsoft.com/office/drawing/2014/main" id="{4CC7BBEB-2C47-442C-BFB0-BCA314165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98968" y="24784026"/>
                  <a:ext cx="10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화살표 연결선 355">
                  <a:extLst>
                    <a:ext uri="{FF2B5EF4-FFF2-40B4-BE49-F238E27FC236}">
                      <a16:creationId xmlns:a16="http://schemas.microsoft.com/office/drawing/2014/main" id="{DFB73811-3200-4E27-BAEF-A9076A12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26673968" y="24550199"/>
                  <a:ext cx="540000" cy="0"/>
                </a:xfrm>
                <a:prstGeom prst="straightConnector1">
                  <a:avLst/>
                </a:prstGeom>
                <a:ln w="38100">
                  <a:solidFill>
                    <a:srgbClr val="DC143C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B2D303C-7C1C-4BA4-ACC9-E5EA68D35457}"/>
                  </a:ext>
                </a:extLst>
              </p:cNvPr>
              <p:cNvSpPr txBox="1"/>
              <p:nvPr/>
            </p:nvSpPr>
            <p:spPr>
              <a:xfrm flipH="1">
                <a:off x="25626896" y="27724656"/>
                <a:ext cx="1545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DC143C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Stronger</a:t>
                </a:r>
              </a:p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Flux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D9DB343-4FFB-4D69-BD9F-21B2F8CAE4C5}"/>
                  </a:ext>
                </a:extLst>
              </p:cNvPr>
              <p:cNvGrpSpPr/>
              <p:nvPr/>
            </p:nvGrpSpPr>
            <p:grpSpPr>
              <a:xfrm flipH="1" flipV="1">
                <a:off x="25422011" y="27365618"/>
                <a:ext cx="1110394" cy="396000"/>
                <a:chOff x="26919485" y="25872004"/>
                <a:chExt cx="1110394" cy="396000"/>
              </a:xfrm>
            </p:grpSpPr>
            <p:cxnSp>
              <p:nvCxnSpPr>
                <p:cNvPr id="345" name="직선 화살표 연결선 344">
                  <a:extLst>
                    <a:ext uri="{FF2B5EF4-FFF2-40B4-BE49-F238E27FC236}">
                      <a16:creationId xmlns:a16="http://schemas.microsoft.com/office/drawing/2014/main" id="{7D55C485-6835-4CCC-8218-D80494147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62273" y="26244166"/>
                  <a:ext cx="1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47" name="그룹 346">
                  <a:extLst>
                    <a:ext uri="{FF2B5EF4-FFF2-40B4-BE49-F238E27FC236}">
                      <a16:creationId xmlns:a16="http://schemas.microsoft.com/office/drawing/2014/main" id="{62AE407D-03D6-4D55-A7E8-ABCA0168E20F}"/>
                    </a:ext>
                  </a:extLst>
                </p:cNvPr>
                <p:cNvGrpSpPr/>
                <p:nvPr/>
              </p:nvGrpSpPr>
              <p:grpSpPr>
                <a:xfrm>
                  <a:off x="27018530" y="25967434"/>
                  <a:ext cx="159780" cy="144000"/>
                  <a:chOff x="6464351" y="1723572"/>
                  <a:chExt cx="159780" cy="144000"/>
                </a:xfrm>
              </p:grpSpPr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814B8AAB-C2DE-4F0E-B44D-585C552B6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200000">
                    <a:off x="6464351" y="1837387"/>
                    <a:ext cx="14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0E2FB606-BAB8-4A5A-9DF8-D997A5B73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600000">
                    <a:off x="6552131" y="1795572"/>
                    <a:ext cx="14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4A0A36E8-28C2-47D1-A11B-31D969492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000000" flipV="1">
                  <a:off x="27001497" y="25872004"/>
                  <a:ext cx="0" cy="39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화살표 연결선 356">
                  <a:extLst>
                    <a:ext uri="{FF2B5EF4-FFF2-40B4-BE49-F238E27FC236}">
                      <a16:creationId xmlns:a16="http://schemas.microsoft.com/office/drawing/2014/main" id="{906B7D21-8079-4A97-80C1-6484A9AA4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19485" y="26244166"/>
                  <a:ext cx="10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화살표 연결선 358">
                  <a:extLst>
                    <a:ext uri="{FF2B5EF4-FFF2-40B4-BE49-F238E27FC236}">
                      <a16:creationId xmlns:a16="http://schemas.microsoft.com/office/drawing/2014/main" id="{37BB46AF-58A0-4C28-A2CF-8CB0CCB98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200000" flipV="1">
                  <a:off x="27021879" y="26068483"/>
                  <a:ext cx="1008000" cy="0"/>
                </a:xfrm>
                <a:prstGeom prst="straightConnector1">
                  <a:avLst/>
                </a:prstGeom>
                <a:ln w="38100">
                  <a:solidFill>
                    <a:srgbClr val="DC143C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792A46C9-9EC2-4DB5-8ED6-0C39678CEED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24152952" y="239545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FAA7B1B3-89E0-4286-8C05-17793D5C4B4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24152952" y="2758890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B4B40F6-A623-4EF4-9D29-D0A35AA3B09F}"/>
                  </a:ext>
                </a:extLst>
              </p:cNvPr>
              <p:cNvSpPr txBox="1"/>
              <p:nvPr/>
            </p:nvSpPr>
            <p:spPr>
              <a:xfrm flipH="1">
                <a:off x="26747811" y="26800308"/>
                <a:ext cx="1367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space</a:t>
                </a:r>
                <a:r>
                  <a:rPr lang="ko-KR" altLang="en-US" sz="16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</a:t>
                </a:r>
                <a:r>
                  <a:rPr lang="en-US" altLang="ko-KR" sz="16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weathering agents</a:t>
                </a:r>
                <a:endParaRPr lang="ko-KR" altLang="en-US" sz="16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p:grpSp>
      </p:grpSp>
      <p:sp>
        <p:nvSpPr>
          <p:cNvPr id="244" name="화살표: 오른쪽 243">
            <a:extLst>
              <a:ext uri="{FF2B5EF4-FFF2-40B4-BE49-F238E27FC236}">
                <a16:creationId xmlns:a16="http://schemas.microsoft.com/office/drawing/2014/main" id="{D0153E0B-46BD-4A49-A7EA-76B0ADCDDC05}"/>
              </a:ext>
            </a:extLst>
          </p:cNvPr>
          <p:cNvSpPr/>
          <p:nvPr/>
        </p:nvSpPr>
        <p:spPr>
          <a:xfrm flipH="1">
            <a:off x="23315057" y="24160193"/>
            <a:ext cx="720000" cy="12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BC7F4ED-7D43-4151-91F6-1AF42523E2CB}"/>
              </a:ext>
            </a:extLst>
          </p:cNvPr>
          <p:cNvSpPr/>
          <p:nvPr/>
        </p:nvSpPr>
        <p:spPr>
          <a:xfrm>
            <a:off x="377606" y="27275246"/>
            <a:ext cx="12240000" cy="2716944"/>
          </a:xfrm>
          <a:prstGeom prst="rect">
            <a:avLst/>
          </a:prstGeom>
        </p:spPr>
        <p:txBody>
          <a:bodyPr wrap="square" lIns="360000" tIns="72000" rIns="360000" bIns="7200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ko-KR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Lunar</a:t>
            </a:r>
            <a:r>
              <a:rPr lang="ko-KR" altLang="en-US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</a:t>
            </a:r>
            <a:r>
              <a:rPr lang="en-US" altLang="ko-KR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Crater</a:t>
            </a:r>
            <a:r>
              <a:rPr lang="ko-KR" altLang="en-US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</a:t>
            </a:r>
            <a:r>
              <a:rPr lang="en-US" altLang="ko-KR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Database</a:t>
            </a:r>
          </a:p>
          <a:p>
            <a:pPr marL="72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We adopt the lunar crater database provided by Robbins et al. (2018) to </a:t>
            </a: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consider</a:t>
            </a:r>
            <a:b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</a:b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more and smaller craters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than Sim et al. (2017), which used lunar impact crater database provided by the Lunar and Planetary Institute (LPI).</a:t>
            </a:r>
          </a:p>
          <a:p>
            <a:pPr marL="72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In this study, our algorithm for detecting craters identifies craters with well-preserved inner structure, particularly outer rim and wall-quadrants.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5AC28AD-22A6-4448-80E6-48E39646DF79}"/>
              </a:ext>
            </a:extLst>
          </p:cNvPr>
          <p:cNvSpPr/>
          <p:nvPr/>
        </p:nvSpPr>
        <p:spPr>
          <a:xfrm>
            <a:off x="377606" y="35752882"/>
            <a:ext cx="12240000" cy="2870832"/>
          </a:xfrm>
          <a:prstGeom prst="rect">
            <a:avLst/>
          </a:prstGeom>
        </p:spPr>
        <p:txBody>
          <a:bodyPr wrap="square" lIns="360000" tIns="72000" rIns="360000" bIns="72000">
            <a:spAutoFit/>
          </a:bodyPr>
          <a:lstStyle/>
          <a:p>
            <a:pPr marL="457200" indent="-4572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ko-KR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Lunar Global Map Data</a:t>
            </a:r>
          </a:p>
          <a:p>
            <a:pPr marL="72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DEM : the improved lunar </a:t>
            </a:r>
            <a:r>
              <a:rPr lang="en-US" altLang="ko-KR" sz="20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d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igital </a:t>
            </a:r>
            <a:r>
              <a:rPr lang="en-US" altLang="ko-KR" sz="20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e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levation </a:t>
            </a:r>
            <a:r>
              <a:rPr lang="en-US" altLang="ko-KR" sz="20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m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ap created by the LOLA and </a:t>
            </a:r>
            <a:b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</a:br>
            <a:r>
              <a:rPr lang="en-US" altLang="ko-KR" sz="2000" dirty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DEM :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SELENE </a:t>
            </a:r>
            <a:r>
              <a:rPr lang="en-US" altLang="ko-KR" sz="2000" dirty="0" err="1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Kaguya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teams at a typical vertical accuracy ~3 to 4 m</a:t>
            </a:r>
          </a:p>
          <a:p>
            <a:pPr marL="72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Reflectance : ultraviolet-visible (415, 750, 900, 950, 1001 nm) and </a:t>
            </a:r>
            <a:b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</a:br>
            <a:r>
              <a:rPr lang="en-US" altLang="ko-KR" sz="2000" dirty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Reflectance :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near-infrared (1000, 1050, 1250, 1550 nm) of SELENE multiband imager</a:t>
            </a:r>
          </a:p>
          <a:p>
            <a:pPr marL="720000" lvl="1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Rock abundance : level 3 gridded data record of LRO Diviner</a:t>
            </a:r>
            <a:endParaRPr lang="ko-KR" altLang="en-US" sz="2400" dirty="0">
              <a:latin typeface="Noto Sans Medium" panose="020B0602040504020204" pitchFamily="34" charset="0"/>
              <a:ea typeface="나눔바른고딕" panose="020B0603020101020101" pitchFamily="50" charset="-127"/>
              <a:cs typeface="Noto Sans Medium" panose="020B0602040504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E0D623-0B7E-4101-9092-F7022D503A36}"/>
              </a:ext>
            </a:extLst>
          </p:cNvPr>
          <p:cNvSpPr/>
          <p:nvPr/>
        </p:nvSpPr>
        <p:spPr>
          <a:xfrm>
            <a:off x="15317606" y="11049367"/>
            <a:ext cx="14580000" cy="514738"/>
          </a:xfrm>
          <a:prstGeom prst="rect">
            <a:avLst/>
          </a:prstGeom>
        </p:spPr>
        <p:txBody>
          <a:bodyPr lIns="360000" tIns="72000" rIns="360000" bIns="72000">
            <a:spAutoFit/>
          </a:bodyPr>
          <a:lstStyle/>
          <a:p>
            <a:r>
              <a:rPr lang="en-US" altLang="ko-KR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1.  Extract the DEM of craters &amp; Produce slope and azimuth angle of each pixel.</a:t>
            </a:r>
            <a:endParaRPr lang="ko-KR" altLang="en-US" sz="2400" b="1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F3D28FC-6149-44E9-904D-9944358B1A2F}"/>
              </a:ext>
            </a:extLst>
          </p:cNvPr>
          <p:cNvGrpSpPr/>
          <p:nvPr/>
        </p:nvGrpSpPr>
        <p:grpSpPr>
          <a:xfrm>
            <a:off x="12977606" y="26134641"/>
            <a:ext cx="16920000" cy="16291730"/>
            <a:chOff x="737606" y="6650313"/>
            <a:chExt cx="16711111" cy="16455600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3B9F4A6-DE46-42F7-A130-2B9E2278D992}"/>
                </a:ext>
              </a:extLst>
            </p:cNvPr>
            <p:cNvSpPr/>
            <p:nvPr/>
          </p:nvSpPr>
          <p:spPr>
            <a:xfrm>
              <a:off x="737606" y="7106587"/>
              <a:ext cx="16711111" cy="15999326"/>
            </a:xfrm>
            <a:prstGeom prst="roundRect">
              <a:avLst>
                <a:gd name="adj" fmla="val 0"/>
              </a:avLst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720000" rIns="360000" bIns="180000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2800" dirty="0">
                <a:solidFill>
                  <a:schemeClr val="tx1"/>
                </a:solidFill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873CEE2-822A-4004-AF5F-DB301D17F36C}"/>
                </a:ext>
              </a:extLst>
            </p:cNvPr>
            <p:cNvSpPr/>
            <p:nvPr/>
          </p:nvSpPr>
          <p:spPr>
            <a:xfrm>
              <a:off x="737606" y="6650313"/>
              <a:ext cx="7111111" cy="90905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0" rIns="36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>
                  <a:solidFill>
                    <a:schemeClr val="tx1"/>
                  </a:solidFill>
                  <a:latin typeface="Noto Sans Black" panose="020B0A02040504020204" pitchFamily="34" charset="0"/>
                  <a:ea typeface="Noto Sans Black" panose="020B0A02040504020204" pitchFamily="34" charset="0"/>
                  <a:cs typeface="Noto Sans Black" panose="020B0A02040504020204" pitchFamily="34" charset="0"/>
                </a:rPr>
                <a:t>  4. RESULTS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B9E5FF-B43D-44D8-9C90-7B6BD2FD8A41}"/>
              </a:ext>
            </a:extLst>
          </p:cNvPr>
          <p:cNvSpPr txBox="1"/>
          <p:nvPr/>
        </p:nvSpPr>
        <p:spPr>
          <a:xfrm>
            <a:off x="1367605" y="34255992"/>
            <a:ext cx="11160000" cy="857974"/>
          </a:xfrm>
          <a:prstGeom prst="rect">
            <a:avLst/>
          </a:prstGeom>
          <a:noFill/>
        </p:spPr>
        <p:txBody>
          <a:bodyPr wrap="square" lIns="180000" tIns="72000" rIns="180000" bIns="72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※ Craters smaller than 2 km in diameter cannot be recognized due to spatial resolution </a:t>
            </a:r>
            <a:r>
              <a:rPr lang="en-US" altLang="ko-KR" sz="2000" dirty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※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(~60 m/pixel) of lunar global map data, even though they are well-preserved.</a:t>
            </a:r>
            <a:endParaRPr lang="ko-KR" altLang="en-US" sz="20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130DF0D-9A6D-4D7B-93CD-692E24C5411E}"/>
              </a:ext>
            </a:extLst>
          </p:cNvPr>
          <p:cNvSpPr txBox="1"/>
          <p:nvPr/>
        </p:nvSpPr>
        <p:spPr>
          <a:xfrm>
            <a:off x="1367605" y="41592049"/>
            <a:ext cx="10260000" cy="453183"/>
          </a:xfrm>
          <a:prstGeom prst="rect">
            <a:avLst/>
          </a:prstGeom>
          <a:noFill/>
        </p:spPr>
        <p:txBody>
          <a:bodyPr wrap="square" lIns="180000" tIns="72000" rIns="180000" bIns="72000" rtlCol="0">
            <a:spAutoFit/>
          </a:bodyPr>
          <a:lstStyle/>
          <a:p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※ All data cover latitudes within ±60°.</a:t>
            </a:r>
            <a:endParaRPr lang="ko-KR" altLang="en-US" sz="2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497ACB-E76C-4C86-8D48-8C3ECFB9453F}"/>
              </a:ext>
            </a:extLst>
          </p:cNvPr>
          <p:cNvGrpSpPr/>
          <p:nvPr/>
        </p:nvGrpSpPr>
        <p:grpSpPr>
          <a:xfrm>
            <a:off x="20888322" y="4420352"/>
            <a:ext cx="5628852" cy="1077218"/>
            <a:chOff x="19055080" y="4702367"/>
            <a:chExt cx="5628852" cy="1077218"/>
          </a:xfrm>
        </p:grpSpPr>
        <p:pic>
          <p:nvPicPr>
            <p:cNvPr id="13" name="그래픽 12" descr="전자 메일">
              <a:extLst>
                <a:ext uri="{FF2B5EF4-FFF2-40B4-BE49-F238E27FC236}">
                  <a16:creationId xmlns:a16="http://schemas.microsoft.com/office/drawing/2014/main" id="{9487222F-4DA4-457E-81BB-EDCD70F77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055080" y="4739426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D59B53-5358-430F-9ADD-F3858540C6E1}"/>
                </a:ext>
              </a:extLst>
            </p:cNvPr>
            <p:cNvSpPr txBox="1"/>
            <p:nvPr/>
          </p:nvSpPr>
          <p:spPr>
            <a:xfrm>
              <a:off x="19988673" y="4702367"/>
              <a:ext cx="46952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kilho.baek@gmail.com</a:t>
              </a:r>
            </a:p>
            <a:p>
              <a:r>
                <a:rPr lang="en-US" altLang="ko-KR" sz="32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kilho.baek@khu.ac.kr</a:t>
              </a:r>
            </a:p>
          </p:txBody>
        </p:sp>
      </p:grp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A20C72C-B2C5-41DE-B512-A7CB24A722CB}"/>
              </a:ext>
            </a:extLst>
          </p:cNvPr>
          <p:cNvSpPr/>
          <p:nvPr/>
        </p:nvSpPr>
        <p:spPr>
          <a:xfrm>
            <a:off x="15317606" y="15032575"/>
            <a:ext cx="14580000" cy="514738"/>
          </a:xfrm>
          <a:prstGeom prst="rect">
            <a:avLst/>
          </a:prstGeom>
        </p:spPr>
        <p:txBody>
          <a:bodyPr lIns="360000" tIns="72000" rIns="360000" bIns="72000">
            <a:spAutoFit/>
          </a:bodyPr>
          <a:lstStyle/>
          <a:p>
            <a:r>
              <a:rPr lang="en-US" altLang="ko-KR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2.  Detect crater structures &amp; Divide wall-quadrants using the</a:t>
            </a:r>
            <a:r>
              <a:rPr lang="ko-KR" altLang="en-US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 </a:t>
            </a:r>
            <a:r>
              <a:rPr lang="en-US" altLang="ko-KR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topographic data.</a:t>
            </a:r>
            <a:endParaRPr lang="ko-KR" altLang="en-US" sz="2400" b="1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D6A5DA5-1293-4D20-B63E-7C55441EDA49}"/>
              </a:ext>
            </a:extLst>
          </p:cNvPr>
          <p:cNvSpPr/>
          <p:nvPr/>
        </p:nvSpPr>
        <p:spPr>
          <a:xfrm>
            <a:off x="19817606" y="27251642"/>
            <a:ext cx="10080000" cy="6534912"/>
          </a:xfrm>
          <a:prstGeom prst="rect">
            <a:avLst/>
          </a:prstGeom>
        </p:spPr>
        <p:txBody>
          <a:bodyPr wrap="square" lIns="360000" tIns="72000" rIns="360000" bIns="72000"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ko-KR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Latitudinal Trends of </a:t>
            </a:r>
            <a:r>
              <a:rPr lang="el-GR" altLang="ko-KR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Δ</a:t>
            </a:r>
            <a:r>
              <a:rPr lang="en-US" altLang="ko-KR" sz="2400" b="1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(= </a:t>
            </a:r>
            <a:r>
              <a:rPr lang="en-US" altLang="ko-KR" sz="2400" b="1" dirty="0">
                <a:latin typeface="Noto Sans Medium" panose="020B0602040504020204" pitchFamily="34" charset="0"/>
                <a:ea typeface="나눔바른고딕" panose="020B0603020101020101" pitchFamily="50" charset="-127"/>
                <a:cs typeface="Noto Sans Medium" panose="020B0602040504020204" pitchFamily="34" charset="0"/>
              </a:rPr>
              <a:t>[Equator Facing] – [Pole Facing])</a:t>
            </a:r>
            <a:endParaRPr lang="en-US" altLang="ko-KR" sz="2400" b="1" dirty="0">
              <a:latin typeface="Noto Sans Medium" panose="020B0602040504020204" pitchFamily="34" charset="0"/>
              <a:ea typeface="Noto Sans Medium" panose="020B0602040504020204" pitchFamily="34" charset="0"/>
              <a:cs typeface="Noto Sans Medium" panose="020B0602040504020204" pitchFamily="34" charset="0"/>
            </a:endParaRPr>
          </a:p>
          <a:p>
            <a:pPr marL="720000" lvl="1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l-GR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Δ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OMAT of all craters (dark solid line in Figure 2a) is consistent with the previous study (Figure 1), </a:t>
            </a: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it should be close to zero near the equator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and increases toward higher latitudes.</a:t>
            </a:r>
          </a:p>
          <a:p>
            <a:pPr marL="720000" lvl="1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It means that incident angles of EF and PF walls are similar near the equator because space weathering agents are known to enter along the ecliptic plane.</a:t>
            </a:r>
          </a:p>
          <a:p>
            <a:pPr marL="720000" lvl="1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For the similar reason, Northern (N) and southern (S) hemispheres should be symmetrical.</a:t>
            </a:r>
          </a:p>
          <a:p>
            <a:pPr marL="720000" lvl="1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We analyze the </a:t>
            </a:r>
            <a:r>
              <a:rPr lang="el-GR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Δ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OMAT in N and S hemispheres separately in order to confirm the symmetry using more craters than the previous study.</a:t>
            </a:r>
          </a:p>
          <a:p>
            <a:pPr marL="720000" lvl="1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However, </a:t>
            </a: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the </a:t>
            </a:r>
            <a:r>
              <a:rPr lang="el-GR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Δ</a:t>
            </a: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OMAT in the N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(red solid line) </a:t>
            </a: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and S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(blue solid line) </a:t>
            </a:r>
            <a:r>
              <a:rPr lang="en-US" altLang="ko-KR" sz="2000" dirty="0">
                <a:solidFill>
                  <a:srgbClr val="DC143C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hemispheres are not close to zero near the equator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and have opposite trends below 25° of latitude.</a:t>
            </a:r>
          </a:p>
          <a:p>
            <a:pPr marL="7200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Δ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Slope</a:t>
            </a:r>
            <a:r>
              <a:rPr lang="ko-KR" altLang="en-US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and</a:t>
            </a:r>
            <a:r>
              <a:rPr lang="ko-KR" altLang="en-US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 </a:t>
            </a:r>
            <a:r>
              <a:rPr lang="el-GR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Δ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(Rock Abundance) also have the asymmetries and the opposite trends throughout the latitude.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C16E8B9-6863-471B-943C-06D11C2B92DC}"/>
              </a:ext>
            </a:extLst>
          </p:cNvPr>
          <p:cNvGrpSpPr/>
          <p:nvPr/>
        </p:nvGrpSpPr>
        <p:grpSpPr>
          <a:xfrm>
            <a:off x="25784360" y="34629527"/>
            <a:ext cx="1656000" cy="382488"/>
            <a:chOff x="23440554" y="33107193"/>
            <a:chExt cx="1944944" cy="38248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CC0A89F-94C5-4B65-AC86-7F68D4B7B59A}"/>
                </a:ext>
              </a:extLst>
            </p:cNvPr>
            <p:cNvSpPr/>
            <p:nvPr/>
          </p:nvSpPr>
          <p:spPr>
            <a:xfrm>
              <a:off x="23440554" y="33107193"/>
              <a:ext cx="1944000" cy="382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583DFA5-41A7-468A-A40E-6E213936DC0B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498" y="33489681"/>
              <a:ext cx="19440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그림 257">
            <a:extLst>
              <a:ext uri="{FF2B5EF4-FFF2-40B4-BE49-F238E27FC236}">
                <a16:creationId xmlns:a16="http://schemas.microsoft.com/office/drawing/2014/main" id="{636DDAC7-7C23-4895-A4E4-A2425E50C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3" t="8968" r="25905" b="48243"/>
          <a:stretch>
            <a:fillRect/>
          </a:stretch>
        </p:blipFill>
        <p:spPr>
          <a:xfrm>
            <a:off x="21547612" y="35443176"/>
            <a:ext cx="3240000" cy="3240000"/>
          </a:xfrm>
          <a:custGeom>
            <a:avLst/>
            <a:gdLst>
              <a:gd name="connsiteX0" fmla="*/ 0 w 2880000"/>
              <a:gd name="connsiteY0" fmla="*/ 0 h 2880000"/>
              <a:gd name="connsiteX1" fmla="*/ 2880000 w 2880000"/>
              <a:gd name="connsiteY1" fmla="*/ 0 h 2880000"/>
              <a:gd name="connsiteX2" fmla="*/ 2880000 w 2880000"/>
              <a:gd name="connsiteY2" fmla="*/ 2880000 h 2880000"/>
              <a:gd name="connsiteX3" fmla="*/ 0 w 2880000"/>
              <a:gd name="connsiteY3" fmla="*/ 288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0" y="0"/>
                </a:moveTo>
                <a:lnTo>
                  <a:pt x="2880000" y="0"/>
                </a:lnTo>
                <a:lnTo>
                  <a:pt x="2880000" y="2880000"/>
                </a:lnTo>
                <a:lnTo>
                  <a:pt x="0" y="2880000"/>
                </a:lnTo>
                <a:close/>
              </a:path>
            </a:pathLst>
          </a:cu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B7D048D-4845-483C-879E-710A247DB0FB}"/>
              </a:ext>
            </a:extLst>
          </p:cNvPr>
          <p:cNvGrpSpPr/>
          <p:nvPr/>
        </p:nvGrpSpPr>
        <p:grpSpPr>
          <a:xfrm>
            <a:off x="21547612" y="38702232"/>
            <a:ext cx="3240000" cy="430657"/>
            <a:chOff x="21547612" y="38702232"/>
            <a:chExt cx="3240000" cy="430657"/>
          </a:xfrm>
        </p:grpSpPr>
        <p:pic>
          <p:nvPicPr>
            <p:cNvPr id="263" name="그림 262">
              <a:extLst>
                <a:ext uri="{FF2B5EF4-FFF2-40B4-BE49-F238E27FC236}">
                  <a16:creationId xmlns:a16="http://schemas.microsoft.com/office/drawing/2014/main" id="{E17BD753-DFC0-4E71-A6AE-81B796631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" r="3245" b="77749"/>
            <a:stretch/>
          </p:blipFill>
          <p:spPr>
            <a:xfrm>
              <a:off x="21547612" y="38702232"/>
              <a:ext cx="3240000" cy="164536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DE82255-B1BA-4AD1-8F23-0A12879F6068}"/>
                </a:ext>
              </a:extLst>
            </p:cNvPr>
            <p:cNvSpPr txBox="1"/>
            <p:nvPr/>
          </p:nvSpPr>
          <p:spPr>
            <a:xfrm>
              <a:off x="21547612" y="38855890"/>
              <a:ext cx="95054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Mature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A624D6E-F825-4D6B-9CCE-B92BBD5AC9A0}"/>
                </a:ext>
              </a:extLst>
            </p:cNvPr>
            <p:cNvSpPr txBox="1"/>
            <p:nvPr/>
          </p:nvSpPr>
          <p:spPr>
            <a:xfrm>
              <a:off x="23887612" y="38855890"/>
              <a:ext cx="9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Fresh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659BF4A-4028-4133-9431-178BB46069F6}"/>
              </a:ext>
            </a:extLst>
          </p:cNvPr>
          <p:cNvGrpSpPr/>
          <p:nvPr/>
        </p:nvGrpSpPr>
        <p:grpSpPr>
          <a:xfrm>
            <a:off x="25352926" y="38855890"/>
            <a:ext cx="3412882" cy="276999"/>
            <a:chOff x="19558456" y="23268947"/>
            <a:chExt cx="3412882" cy="276999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8558F65-9F37-4F65-A517-ABC222969345}"/>
                </a:ext>
              </a:extLst>
            </p:cNvPr>
            <p:cNvSpPr txBox="1"/>
            <p:nvPr/>
          </p:nvSpPr>
          <p:spPr>
            <a:xfrm>
              <a:off x="19558456" y="23268947"/>
              <a:ext cx="9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Mature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88F1B738-447B-428E-9D2F-4C9C9F71AD32}"/>
                </a:ext>
              </a:extLst>
            </p:cNvPr>
            <p:cNvSpPr txBox="1"/>
            <p:nvPr/>
          </p:nvSpPr>
          <p:spPr>
            <a:xfrm>
              <a:off x="22071338" y="23268947"/>
              <a:ext cx="900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Fresh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</p:grp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2C47174D-97F3-4D85-B2C7-1178B82D8993}"/>
              </a:ext>
            </a:extLst>
          </p:cNvPr>
          <p:cNvSpPr/>
          <p:nvPr/>
        </p:nvSpPr>
        <p:spPr>
          <a:xfrm>
            <a:off x="21938438" y="37046781"/>
            <a:ext cx="1920240" cy="1235386"/>
          </a:xfrm>
          <a:custGeom>
            <a:avLst/>
            <a:gdLst>
              <a:gd name="connsiteX0" fmla="*/ 76200 w 1920240"/>
              <a:gd name="connsiteY0" fmla="*/ 389566 h 1235386"/>
              <a:gd name="connsiteX1" fmla="*/ 76200 w 1920240"/>
              <a:gd name="connsiteY1" fmla="*/ 389566 h 1235386"/>
              <a:gd name="connsiteX2" fmla="*/ 83820 w 1920240"/>
              <a:gd name="connsiteY2" fmla="*/ 458146 h 1235386"/>
              <a:gd name="connsiteX3" fmla="*/ 99060 w 1920240"/>
              <a:gd name="connsiteY3" fmla="*/ 503866 h 1235386"/>
              <a:gd name="connsiteX4" fmla="*/ 114300 w 1920240"/>
              <a:gd name="connsiteY4" fmla="*/ 557206 h 1235386"/>
              <a:gd name="connsiteX5" fmla="*/ 121920 w 1920240"/>
              <a:gd name="connsiteY5" fmla="*/ 587686 h 1235386"/>
              <a:gd name="connsiteX6" fmla="*/ 137160 w 1920240"/>
              <a:gd name="connsiteY6" fmla="*/ 633406 h 1235386"/>
              <a:gd name="connsiteX7" fmla="*/ 144780 w 1920240"/>
              <a:gd name="connsiteY7" fmla="*/ 656266 h 1235386"/>
              <a:gd name="connsiteX8" fmla="*/ 167640 w 1920240"/>
              <a:gd name="connsiteY8" fmla="*/ 701986 h 1235386"/>
              <a:gd name="connsiteX9" fmla="*/ 182880 w 1920240"/>
              <a:gd name="connsiteY9" fmla="*/ 724846 h 1235386"/>
              <a:gd name="connsiteX10" fmla="*/ 190500 w 1920240"/>
              <a:gd name="connsiteY10" fmla="*/ 747706 h 1235386"/>
              <a:gd name="connsiteX11" fmla="*/ 220980 w 1920240"/>
              <a:gd name="connsiteY11" fmla="*/ 801046 h 1235386"/>
              <a:gd name="connsiteX12" fmla="*/ 243840 w 1920240"/>
              <a:gd name="connsiteY12" fmla="*/ 816286 h 1235386"/>
              <a:gd name="connsiteX13" fmla="*/ 281940 w 1920240"/>
              <a:gd name="connsiteY13" fmla="*/ 884866 h 1235386"/>
              <a:gd name="connsiteX14" fmla="*/ 297180 w 1920240"/>
              <a:gd name="connsiteY14" fmla="*/ 907726 h 1235386"/>
              <a:gd name="connsiteX15" fmla="*/ 342900 w 1920240"/>
              <a:gd name="connsiteY15" fmla="*/ 938206 h 1235386"/>
              <a:gd name="connsiteX16" fmla="*/ 365760 w 1920240"/>
              <a:gd name="connsiteY16" fmla="*/ 953446 h 1235386"/>
              <a:gd name="connsiteX17" fmla="*/ 396240 w 1920240"/>
              <a:gd name="connsiteY17" fmla="*/ 976306 h 1235386"/>
              <a:gd name="connsiteX18" fmla="*/ 419100 w 1920240"/>
              <a:gd name="connsiteY18" fmla="*/ 983926 h 1235386"/>
              <a:gd name="connsiteX19" fmla="*/ 449580 w 1920240"/>
              <a:gd name="connsiteY19" fmla="*/ 999166 h 1235386"/>
              <a:gd name="connsiteX20" fmla="*/ 495300 w 1920240"/>
              <a:gd name="connsiteY20" fmla="*/ 1029646 h 1235386"/>
              <a:gd name="connsiteX21" fmla="*/ 518160 w 1920240"/>
              <a:gd name="connsiteY21" fmla="*/ 1044886 h 1235386"/>
              <a:gd name="connsiteX22" fmla="*/ 548640 w 1920240"/>
              <a:gd name="connsiteY22" fmla="*/ 1052506 h 1235386"/>
              <a:gd name="connsiteX23" fmla="*/ 594360 w 1920240"/>
              <a:gd name="connsiteY23" fmla="*/ 1075366 h 1235386"/>
              <a:gd name="connsiteX24" fmla="*/ 624840 w 1920240"/>
              <a:gd name="connsiteY24" fmla="*/ 1090606 h 1235386"/>
              <a:gd name="connsiteX25" fmla="*/ 647700 w 1920240"/>
              <a:gd name="connsiteY25" fmla="*/ 1098226 h 1235386"/>
              <a:gd name="connsiteX26" fmla="*/ 716280 w 1920240"/>
              <a:gd name="connsiteY26" fmla="*/ 1128706 h 1235386"/>
              <a:gd name="connsiteX27" fmla="*/ 739140 w 1920240"/>
              <a:gd name="connsiteY27" fmla="*/ 1143946 h 1235386"/>
              <a:gd name="connsiteX28" fmla="*/ 769620 w 1920240"/>
              <a:gd name="connsiteY28" fmla="*/ 1151566 h 1235386"/>
              <a:gd name="connsiteX29" fmla="*/ 792480 w 1920240"/>
              <a:gd name="connsiteY29" fmla="*/ 1159186 h 1235386"/>
              <a:gd name="connsiteX30" fmla="*/ 868680 w 1920240"/>
              <a:gd name="connsiteY30" fmla="*/ 1189666 h 1235386"/>
              <a:gd name="connsiteX31" fmla="*/ 914400 w 1920240"/>
              <a:gd name="connsiteY31" fmla="*/ 1204906 h 1235386"/>
              <a:gd name="connsiteX32" fmla="*/ 1021080 w 1920240"/>
              <a:gd name="connsiteY32" fmla="*/ 1212526 h 1235386"/>
              <a:gd name="connsiteX33" fmla="*/ 1043940 w 1920240"/>
              <a:gd name="connsiteY33" fmla="*/ 1220146 h 1235386"/>
              <a:gd name="connsiteX34" fmla="*/ 1226820 w 1920240"/>
              <a:gd name="connsiteY34" fmla="*/ 1235386 h 1235386"/>
              <a:gd name="connsiteX35" fmla="*/ 1371600 w 1920240"/>
              <a:gd name="connsiteY35" fmla="*/ 1227766 h 1235386"/>
              <a:gd name="connsiteX36" fmla="*/ 1653540 w 1920240"/>
              <a:gd name="connsiteY36" fmla="*/ 1212526 h 1235386"/>
              <a:gd name="connsiteX37" fmla="*/ 1699260 w 1920240"/>
              <a:gd name="connsiteY37" fmla="*/ 1189666 h 1235386"/>
              <a:gd name="connsiteX38" fmla="*/ 1722120 w 1920240"/>
              <a:gd name="connsiteY38" fmla="*/ 1182046 h 1235386"/>
              <a:gd name="connsiteX39" fmla="*/ 1744980 w 1920240"/>
              <a:gd name="connsiteY39" fmla="*/ 1166806 h 1235386"/>
              <a:gd name="connsiteX40" fmla="*/ 1767840 w 1920240"/>
              <a:gd name="connsiteY40" fmla="*/ 1159186 h 1235386"/>
              <a:gd name="connsiteX41" fmla="*/ 1798320 w 1920240"/>
              <a:gd name="connsiteY41" fmla="*/ 1143946 h 1235386"/>
              <a:gd name="connsiteX42" fmla="*/ 1813560 w 1920240"/>
              <a:gd name="connsiteY42" fmla="*/ 1121086 h 1235386"/>
              <a:gd name="connsiteX43" fmla="*/ 1844040 w 1920240"/>
              <a:gd name="connsiteY43" fmla="*/ 1098226 h 1235386"/>
              <a:gd name="connsiteX44" fmla="*/ 1859280 w 1920240"/>
              <a:gd name="connsiteY44" fmla="*/ 1067746 h 1235386"/>
              <a:gd name="connsiteX45" fmla="*/ 1882140 w 1920240"/>
              <a:gd name="connsiteY45" fmla="*/ 1044886 h 1235386"/>
              <a:gd name="connsiteX46" fmla="*/ 1897380 w 1920240"/>
              <a:gd name="connsiteY46" fmla="*/ 1022026 h 1235386"/>
              <a:gd name="connsiteX47" fmla="*/ 1905000 w 1920240"/>
              <a:gd name="connsiteY47" fmla="*/ 991546 h 1235386"/>
              <a:gd name="connsiteX48" fmla="*/ 1912620 w 1920240"/>
              <a:gd name="connsiteY48" fmla="*/ 945826 h 1235386"/>
              <a:gd name="connsiteX49" fmla="*/ 1920240 w 1920240"/>
              <a:gd name="connsiteY49" fmla="*/ 907726 h 1235386"/>
              <a:gd name="connsiteX50" fmla="*/ 1912620 w 1920240"/>
              <a:gd name="connsiteY50" fmla="*/ 785806 h 1235386"/>
              <a:gd name="connsiteX51" fmla="*/ 1905000 w 1920240"/>
              <a:gd name="connsiteY51" fmla="*/ 747706 h 1235386"/>
              <a:gd name="connsiteX52" fmla="*/ 1874520 w 1920240"/>
              <a:gd name="connsiteY52" fmla="*/ 701986 h 1235386"/>
              <a:gd name="connsiteX53" fmla="*/ 1859280 w 1920240"/>
              <a:gd name="connsiteY53" fmla="*/ 679126 h 1235386"/>
              <a:gd name="connsiteX54" fmla="*/ 1836420 w 1920240"/>
              <a:gd name="connsiteY54" fmla="*/ 656266 h 1235386"/>
              <a:gd name="connsiteX55" fmla="*/ 1790700 w 1920240"/>
              <a:gd name="connsiteY55" fmla="*/ 625786 h 1235386"/>
              <a:gd name="connsiteX56" fmla="*/ 1767840 w 1920240"/>
              <a:gd name="connsiteY56" fmla="*/ 602926 h 1235386"/>
              <a:gd name="connsiteX57" fmla="*/ 1722120 w 1920240"/>
              <a:gd name="connsiteY57" fmla="*/ 587686 h 1235386"/>
              <a:gd name="connsiteX58" fmla="*/ 1516380 w 1920240"/>
              <a:gd name="connsiteY58" fmla="*/ 595306 h 1235386"/>
              <a:gd name="connsiteX59" fmla="*/ 1447800 w 1920240"/>
              <a:gd name="connsiteY59" fmla="*/ 602926 h 1235386"/>
              <a:gd name="connsiteX60" fmla="*/ 1226820 w 1920240"/>
              <a:gd name="connsiteY60" fmla="*/ 618166 h 1235386"/>
              <a:gd name="connsiteX61" fmla="*/ 975360 w 1920240"/>
              <a:gd name="connsiteY61" fmla="*/ 618166 h 1235386"/>
              <a:gd name="connsiteX62" fmla="*/ 922020 w 1920240"/>
              <a:gd name="connsiteY62" fmla="*/ 602926 h 1235386"/>
              <a:gd name="connsiteX63" fmla="*/ 868680 w 1920240"/>
              <a:gd name="connsiteY63" fmla="*/ 587686 h 1235386"/>
              <a:gd name="connsiteX64" fmla="*/ 838200 w 1920240"/>
              <a:gd name="connsiteY64" fmla="*/ 572446 h 1235386"/>
              <a:gd name="connsiteX65" fmla="*/ 784860 w 1920240"/>
              <a:gd name="connsiteY65" fmla="*/ 557206 h 1235386"/>
              <a:gd name="connsiteX66" fmla="*/ 762000 w 1920240"/>
              <a:gd name="connsiteY66" fmla="*/ 541966 h 1235386"/>
              <a:gd name="connsiteX67" fmla="*/ 746760 w 1920240"/>
              <a:gd name="connsiteY67" fmla="*/ 519106 h 1235386"/>
              <a:gd name="connsiteX68" fmla="*/ 723900 w 1920240"/>
              <a:gd name="connsiteY68" fmla="*/ 503866 h 1235386"/>
              <a:gd name="connsiteX69" fmla="*/ 693420 w 1920240"/>
              <a:gd name="connsiteY69" fmla="*/ 458146 h 1235386"/>
              <a:gd name="connsiteX70" fmla="*/ 678180 w 1920240"/>
              <a:gd name="connsiteY70" fmla="*/ 435286 h 1235386"/>
              <a:gd name="connsiteX71" fmla="*/ 670560 w 1920240"/>
              <a:gd name="connsiteY71" fmla="*/ 412426 h 1235386"/>
              <a:gd name="connsiteX72" fmla="*/ 655320 w 1920240"/>
              <a:gd name="connsiteY72" fmla="*/ 389566 h 1235386"/>
              <a:gd name="connsiteX73" fmla="*/ 647700 w 1920240"/>
              <a:gd name="connsiteY73" fmla="*/ 366706 h 1235386"/>
              <a:gd name="connsiteX74" fmla="*/ 609600 w 1920240"/>
              <a:gd name="connsiteY74" fmla="*/ 298126 h 1235386"/>
              <a:gd name="connsiteX75" fmla="*/ 594360 w 1920240"/>
              <a:gd name="connsiteY75" fmla="*/ 191446 h 1235386"/>
              <a:gd name="connsiteX76" fmla="*/ 563880 w 1920240"/>
              <a:gd name="connsiteY76" fmla="*/ 138106 h 1235386"/>
              <a:gd name="connsiteX77" fmla="*/ 518160 w 1920240"/>
              <a:gd name="connsiteY77" fmla="*/ 92386 h 1235386"/>
              <a:gd name="connsiteX78" fmla="*/ 495300 w 1920240"/>
              <a:gd name="connsiteY78" fmla="*/ 77146 h 1235386"/>
              <a:gd name="connsiteX79" fmla="*/ 449580 w 1920240"/>
              <a:gd name="connsiteY79" fmla="*/ 61906 h 1235386"/>
              <a:gd name="connsiteX80" fmla="*/ 426720 w 1920240"/>
              <a:gd name="connsiteY80" fmla="*/ 46666 h 1235386"/>
              <a:gd name="connsiteX81" fmla="*/ 381000 w 1920240"/>
              <a:gd name="connsiteY81" fmla="*/ 31426 h 1235386"/>
              <a:gd name="connsiteX82" fmla="*/ 358140 w 1920240"/>
              <a:gd name="connsiteY82" fmla="*/ 23806 h 1235386"/>
              <a:gd name="connsiteX83" fmla="*/ 312420 w 1920240"/>
              <a:gd name="connsiteY83" fmla="*/ 946 h 1235386"/>
              <a:gd name="connsiteX84" fmla="*/ 106680 w 1920240"/>
              <a:gd name="connsiteY84" fmla="*/ 8566 h 1235386"/>
              <a:gd name="connsiteX85" fmla="*/ 76200 w 1920240"/>
              <a:gd name="connsiteY85" fmla="*/ 54286 h 1235386"/>
              <a:gd name="connsiteX86" fmla="*/ 60960 w 1920240"/>
              <a:gd name="connsiteY86" fmla="*/ 77146 h 1235386"/>
              <a:gd name="connsiteX87" fmla="*/ 45720 w 1920240"/>
              <a:gd name="connsiteY87" fmla="*/ 122866 h 1235386"/>
              <a:gd name="connsiteX88" fmla="*/ 30480 w 1920240"/>
              <a:gd name="connsiteY88" fmla="*/ 145726 h 1235386"/>
              <a:gd name="connsiteX89" fmla="*/ 15240 w 1920240"/>
              <a:gd name="connsiteY89" fmla="*/ 191446 h 1235386"/>
              <a:gd name="connsiteX90" fmla="*/ 0 w 1920240"/>
              <a:gd name="connsiteY90" fmla="*/ 221926 h 1235386"/>
              <a:gd name="connsiteX91" fmla="*/ 15240 w 1920240"/>
              <a:gd name="connsiteY91" fmla="*/ 313366 h 1235386"/>
              <a:gd name="connsiteX92" fmla="*/ 30480 w 1920240"/>
              <a:gd name="connsiteY92" fmla="*/ 336226 h 1235386"/>
              <a:gd name="connsiteX93" fmla="*/ 38100 w 1920240"/>
              <a:gd name="connsiteY93" fmla="*/ 359086 h 1235386"/>
              <a:gd name="connsiteX94" fmla="*/ 60960 w 1920240"/>
              <a:gd name="connsiteY94" fmla="*/ 374326 h 1235386"/>
              <a:gd name="connsiteX95" fmla="*/ 76200 w 1920240"/>
              <a:gd name="connsiteY95" fmla="*/ 389566 h 123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920240" h="1235386">
                <a:moveTo>
                  <a:pt x="76200" y="389566"/>
                </a:moveTo>
                <a:lnTo>
                  <a:pt x="76200" y="389566"/>
                </a:lnTo>
                <a:cubicBezTo>
                  <a:pt x="78740" y="412426"/>
                  <a:pt x="79309" y="435592"/>
                  <a:pt x="83820" y="458146"/>
                </a:cubicBezTo>
                <a:cubicBezTo>
                  <a:pt x="86970" y="473898"/>
                  <a:pt x="95164" y="488281"/>
                  <a:pt x="99060" y="503866"/>
                </a:cubicBezTo>
                <a:cubicBezTo>
                  <a:pt x="122881" y="599151"/>
                  <a:pt x="92436" y="480684"/>
                  <a:pt x="114300" y="557206"/>
                </a:cubicBezTo>
                <a:cubicBezTo>
                  <a:pt x="117177" y="567276"/>
                  <a:pt x="118911" y="577655"/>
                  <a:pt x="121920" y="587686"/>
                </a:cubicBezTo>
                <a:cubicBezTo>
                  <a:pt x="126536" y="603073"/>
                  <a:pt x="132080" y="618166"/>
                  <a:pt x="137160" y="633406"/>
                </a:cubicBezTo>
                <a:cubicBezTo>
                  <a:pt x="139700" y="641026"/>
                  <a:pt x="140325" y="649583"/>
                  <a:pt x="144780" y="656266"/>
                </a:cubicBezTo>
                <a:cubicBezTo>
                  <a:pt x="188456" y="721780"/>
                  <a:pt x="136092" y="638890"/>
                  <a:pt x="167640" y="701986"/>
                </a:cubicBezTo>
                <a:cubicBezTo>
                  <a:pt x="171736" y="710177"/>
                  <a:pt x="178784" y="716655"/>
                  <a:pt x="182880" y="724846"/>
                </a:cubicBezTo>
                <a:cubicBezTo>
                  <a:pt x="186472" y="732030"/>
                  <a:pt x="187336" y="740323"/>
                  <a:pt x="190500" y="747706"/>
                </a:cubicBezTo>
                <a:cubicBezTo>
                  <a:pt x="194982" y="758165"/>
                  <a:pt x="211414" y="791480"/>
                  <a:pt x="220980" y="801046"/>
                </a:cubicBezTo>
                <a:cubicBezTo>
                  <a:pt x="227456" y="807522"/>
                  <a:pt x="236220" y="811206"/>
                  <a:pt x="243840" y="816286"/>
                </a:cubicBezTo>
                <a:cubicBezTo>
                  <a:pt x="257252" y="856522"/>
                  <a:pt x="247005" y="832463"/>
                  <a:pt x="281940" y="884866"/>
                </a:cubicBezTo>
                <a:cubicBezTo>
                  <a:pt x="287020" y="892486"/>
                  <a:pt x="289560" y="902646"/>
                  <a:pt x="297180" y="907726"/>
                </a:cubicBezTo>
                <a:lnTo>
                  <a:pt x="342900" y="938206"/>
                </a:lnTo>
                <a:cubicBezTo>
                  <a:pt x="350520" y="943286"/>
                  <a:pt x="358434" y="947951"/>
                  <a:pt x="365760" y="953446"/>
                </a:cubicBezTo>
                <a:cubicBezTo>
                  <a:pt x="375920" y="961066"/>
                  <a:pt x="385213" y="970005"/>
                  <a:pt x="396240" y="976306"/>
                </a:cubicBezTo>
                <a:cubicBezTo>
                  <a:pt x="403214" y="980291"/>
                  <a:pt x="411717" y="980762"/>
                  <a:pt x="419100" y="983926"/>
                </a:cubicBezTo>
                <a:cubicBezTo>
                  <a:pt x="429541" y="988401"/>
                  <a:pt x="439840" y="993322"/>
                  <a:pt x="449580" y="999166"/>
                </a:cubicBezTo>
                <a:cubicBezTo>
                  <a:pt x="465286" y="1008590"/>
                  <a:pt x="480060" y="1019486"/>
                  <a:pt x="495300" y="1029646"/>
                </a:cubicBezTo>
                <a:cubicBezTo>
                  <a:pt x="502920" y="1034726"/>
                  <a:pt x="509275" y="1042665"/>
                  <a:pt x="518160" y="1044886"/>
                </a:cubicBezTo>
                <a:lnTo>
                  <a:pt x="548640" y="1052506"/>
                </a:lnTo>
                <a:cubicBezTo>
                  <a:pt x="592571" y="1081794"/>
                  <a:pt x="550193" y="1056437"/>
                  <a:pt x="594360" y="1075366"/>
                </a:cubicBezTo>
                <a:cubicBezTo>
                  <a:pt x="604801" y="1079841"/>
                  <a:pt x="614399" y="1086131"/>
                  <a:pt x="624840" y="1090606"/>
                </a:cubicBezTo>
                <a:cubicBezTo>
                  <a:pt x="632223" y="1093770"/>
                  <a:pt x="640516" y="1094634"/>
                  <a:pt x="647700" y="1098226"/>
                </a:cubicBezTo>
                <a:cubicBezTo>
                  <a:pt x="713612" y="1131182"/>
                  <a:pt x="658115" y="1114165"/>
                  <a:pt x="716280" y="1128706"/>
                </a:cubicBezTo>
                <a:cubicBezTo>
                  <a:pt x="723900" y="1133786"/>
                  <a:pt x="730722" y="1140338"/>
                  <a:pt x="739140" y="1143946"/>
                </a:cubicBezTo>
                <a:cubicBezTo>
                  <a:pt x="748766" y="1148071"/>
                  <a:pt x="759550" y="1148689"/>
                  <a:pt x="769620" y="1151566"/>
                </a:cubicBezTo>
                <a:cubicBezTo>
                  <a:pt x="777343" y="1153773"/>
                  <a:pt x="785097" y="1156022"/>
                  <a:pt x="792480" y="1159186"/>
                </a:cubicBezTo>
                <a:cubicBezTo>
                  <a:pt x="870965" y="1192822"/>
                  <a:pt x="764615" y="1154978"/>
                  <a:pt x="868680" y="1189666"/>
                </a:cubicBezTo>
                <a:cubicBezTo>
                  <a:pt x="883920" y="1194746"/>
                  <a:pt x="898376" y="1203761"/>
                  <a:pt x="914400" y="1204906"/>
                </a:cubicBezTo>
                <a:lnTo>
                  <a:pt x="1021080" y="1212526"/>
                </a:lnTo>
                <a:cubicBezTo>
                  <a:pt x="1028700" y="1215066"/>
                  <a:pt x="1036064" y="1218571"/>
                  <a:pt x="1043940" y="1220146"/>
                </a:cubicBezTo>
                <a:cubicBezTo>
                  <a:pt x="1101178" y="1231594"/>
                  <a:pt x="1173087" y="1232225"/>
                  <a:pt x="1226820" y="1235386"/>
                </a:cubicBezTo>
                <a:lnTo>
                  <a:pt x="1371600" y="1227766"/>
                </a:lnTo>
                <a:cubicBezTo>
                  <a:pt x="1442074" y="1224947"/>
                  <a:pt x="1565645" y="1232058"/>
                  <a:pt x="1653540" y="1212526"/>
                </a:cubicBezTo>
                <a:cubicBezTo>
                  <a:pt x="1688016" y="1204865"/>
                  <a:pt x="1666379" y="1206106"/>
                  <a:pt x="1699260" y="1189666"/>
                </a:cubicBezTo>
                <a:cubicBezTo>
                  <a:pt x="1706444" y="1186074"/>
                  <a:pt x="1714936" y="1185638"/>
                  <a:pt x="1722120" y="1182046"/>
                </a:cubicBezTo>
                <a:cubicBezTo>
                  <a:pt x="1730311" y="1177950"/>
                  <a:pt x="1736789" y="1170902"/>
                  <a:pt x="1744980" y="1166806"/>
                </a:cubicBezTo>
                <a:cubicBezTo>
                  <a:pt x="1752164" y="1163214"/>
                  <a:pt x="1760457" y="1162350"/>
                  <a:pt x="1767840" y="1159186"/>
                </a:cubicBezTo>
                <a:cubicBezTo>
                  <a:pt x="1778281" y="1154711"/>
                  <a:pt x="1788160" y="1149026"/>
                  <a:pt x="1798320" y="1143946"/>
                </a:cubicBezTo>
                <a:cubicBezTo>
                  <a:pt x="1803400" y="1136326"/>
                  <a:pt x="1807084" y="1127562"/>
                  <a:pt x="1813560" y="1121086"/>
                </a:cubicBezTo>
                <a:cubicBezTo>
                  <a:pt x="1822540" y="1112106"/>
                  <a:pt x="1835775" y="1107869"/>
                  <a:pt x="1844040" y="1098226"/>
                </a:cubicBezTo>
                <a:cubicBezTo>
                  <a:pt x="1851432" y="1089601"/>
                  <a:pt x="1852678" y="1076989"/>
                  <a:pt x="1859280" y="1067746"/>
                </a:cubicBezTo>
                <a:cubicBezTo>
                  <a:pt x="1865544" y="1058977"/>
                  <a:pt x="1875241" y="1053165"/>
                  <a:pt x="1882140" y="1044886"/>
                </a:cubicBezTo>
                <a:cubicBezTo>
                  <a:pt x="1888003" y="1037851"/>
                  <a:pt x="1892300" y="1029646"/>
                  <a:pt x="1897380" y="1022026"/>
                </a:cubicBezTo>
                <a:cubicBezTo>
                  <a:pt x="1899920" y="1011866"/>
                  <a:pt x="1902946" y="1001815"/>
                  <a:pt x="1905000" y="991546"/>
                </a:cubicBezTo>
                <a:cubicBezTo>
                  <a:pt x="1908030" y="976396"/>
                  <a:pt x="1909856" y="961027"/>
                  <a:pt x="1912620" y="945826"/>
                </a:cubicBezTo>
                <a:cubicBezTo>
                  <a:pt x="1914937" y="933083"/>
                  <a:pt x="1917700" y="920426"/>
                  <a:pt x="1920240" y="907726"/>
                </a:cubicBezTo>
                <a:cubicBezTo>
                  <a:pt x="1917700" y="867086"/>
                  <a:pt x="1916481" y="826342"/>
                  <a:pt x="1912620" y="785806"/>
                </a:cubicBezTo>
                <a:cubicBezTo>
                  <a:pt x="1911392" y="772913"/>
                  <a:pt x="1910359" y="759497"/>
                  <a:pt x="1905000" y="747706"/>
                </a:cubicBezTo>
                <a:cubicBezTo>
                  <a:pt x="1897421" y="731032"/>
                  <a:pt x="1884680" y="717226"/>
                  <a:pt x="1874520" y="701986"/>
                </a:cubicBezTo>
                <a:cubicBezTo>
                  <a:pt x="1869440" y="694366"/>
                  <a:pt x="1865756" y="685602"/>
                  <a:pt x="1859280" y="679126"/>
                </a:cubicBezTo>
                <a:cubicBezTo>
                  <a:pt x="1851660" y="671506"/>
                  <a:pt x="1844926" y="662882"/>
                  <a:pt x="1836420" y="656266"/>
                </a:cubicBezTo>
                <a:cubicBezTo>
                  <a:pt x="1821962" y="645021"/>
                  <a:pt x="1803652" y="638738"/>
                  <a:pt x="1790700" y="625786"/>
                </a:cubicBezTo>
                <a:cubicBezTo>
                  <a:pt x="1783080" y="618166"/>
                  <a:pt x="1777260" y="608159"/>
                  <a:pt x="1767840" y="602926"/>
                </a:cubicBezTo>
                <a:cubicBezTo>
                  <a:pt x="1753797" y="595124"/>
                  <a:pt x="1722120" y="587686"/>
                  <a:pt x="1722120" y="587686"/>
                </a:cubicBezTo>
                <a:lnTo>
                  <a:pt x="1516380" y="595306"/>
                </a:lnTo>
                <a:cubicBezTo>
                  <a:pt x="1493415" y="596582"/>
                  <a:pt x="1470697" y="600745"/>
                  <a:pt x="1447800" y="602926"/>
                </a:cubicBezTo>
                <a:cubicBezTo>
                  <a:pt x="1357241" y="611551"/>
                  <a:pt x="1324687" y="612409"/>
                  <a:pt x="1226820" y="618166"/>
                </a:cubicBezTo>
                <a:cubicBezTo>
                  <a:pt x="1123139" y="638902"/>
                  <a:pt x="1178571" y="630867"/>
                  <a:pt x="975360" y="618166"/>
                </a:cubicBezTo>
                <a:cubicBezTo>
                  <a:pt x="960114" y="617213"/>
                  <a:pt x="937155" y="607250"/>
                  <a:pt x="922020" y="602926"/>
                </a:cubicBezTo>
                <a:cubicBezTo>
                  <a:pt x="902686" y="597402"/>
                  <a:pt x="886950" y="595516"/>
                  <a:pt x="868680" y="587686"/>
                </a:cubicBezTo>
                <a:cubicBezTo>
                  <a:pt x="858239" y="583211"/>
                  <a:pt x="848836" y="576434"/>
                  <a:pt x="838200" y="572446"/>
                </a:cubicBezTo>
                <a:cubicBezTo>
                  <a:pt x="818668" y="565122"/>
                  <a:pt x="803282" y="566417"/>
                  <a:pt x="784860" y="557206"/>
                </a:cubicBezTo>
                <a:cubicBezTo>
                  <a:pt x="776669" y="553110"/>
                  <a:pt x="769620" y="547046"/>
                  <a:pt x="762000" y="541966"/>
                </a:cubicBezTo>
                <a:cubicBezTo>
                  <a:pt x="756920" y="534346"/>
                  <a:pt x="753236" y="525582"/>
                  <a:pt x="746760" y="519106"/>
                </a:cubicBezTo>
                <a:cubicBezTo>
                  <a:pt x="740284" y="512630"/>
                  <a:pt x="729931" y="510758"/>
                  <a:pt x="723900" y="503866"/>
                </a:cubicBezTo>
                <a:cubicBezTo>
                  <a:pt x="711839" y="490082"/>
                  <a:pt x="703580" y="473386"/>
                  <a:pt x="693420" y="458146"/>
                </a:cubicBezTo>
                <a:cubicBezTo>
                  <a:pt x="688340" y="450526"/>
                  <a:pt x="681076" y="443974"/>
                  <a:pt x="678180" y="435286"/>
                </a:cubicBezTo>
                <a:cubicBezTo>
                  <a:pt x="675640" y="427666"/>
                  <a:pt x="674152" y="419610"/>
                  <a:pt x="670560" y="412426"/>
                </a:cubicBezTo>
                <a:cubicBezTo>
                  <a:pt x="666464" y="404235"/>
                  <a:pt x="659416" y="397757"/>
                  <a:pt x="655320" y="389566"/>
                </a:cubicBezTo>
                <a:cubicBezTo>
                  <a:pt x="651728" y="382382"/>
                  <a:pt x="651601" y="373727"/>
                  <a:pt x="647700" y="366706"/>
                </a:cubicBezTo>
                <a:cubicBezTo>
                  <a:pt x="604031" y="288101"/>
                  <a:pt x="626842" y="349852"/>
                  <a:pt x="609600" y="298126"/>
                </a:cubicBezTo>
                <a:cubicBezTo>
                  <a:pt x="605684" y="255048"/>
                  <a:pt x="609583" y="226967"/>
                  <a:pt x="594360" y="191446"/>
                </a:cubicBezTo>
                <a:cubicBezTo>
                  <a:pt x="588650" y="178123"/>
                  <a:pt x="574435" y="149981"/>
                  <a:pt x="563880" y="138106"/>
                </a:cubicBezTo>
                <a:cubicBezTo>
                  <a:pt x="549561" y="121997"/>
                  <a:pt x="536093" y="104341"/>
                  <a:pt x="518160" y="92386"/>
                </a:cubicBezTo>
                <a:cubicBezTo>
                  <a:pt x="510540" y="87306"/>
                  <a:pt x="503669" y="80865"/>
                  <a:pt x="495300" y="77146"/>
                </a:cubicBezTo>
                <a:cubicBezTo>
                  <a:pt x="480620" y="70622"/>
                  <a:pt x="462946" y="70817"/>
                  <a:pt x="449580" y="61906"/>
                </a:cubicBezTo>
                <a:cubicBezTo>
                  <a:pt x="441960" y="56826"/>
                  <a:pt x="435089" y="50385"/>
                  <a:pt x="426720" y="46666"/>
                </a:cubicBezTo>
                <a:cubicBezTo>
                  <a:pt x="412040" y="40142"/>
                  <a:pt x="396240" y="36506"/>
                  <a:pt x="381000" y="31426"/>
                </a:cubicBezTo>
                <a:cubicBezTo>
                  <a:pt x="373380" y="28886"/>
                  <a:pt x="364823" y="28261"/>
                  <a:pt x="358140" y="23806"/>
                </a:cubicBezTo>
                <a:cubicBezTo>
                  <a:pt x="328597" y="4111"/>
                  <a:pt x="343968" y="11462"/>
                  <a:pt x="312420" y="946"/>
                </a:cubicBezTo>
                <a:cubicBezTo>
                  <a:pt x="243840" y="3486"/>
                  <a:pt x="173622" y="-6550"/>
                  <a:pt x="106680" y="8566"/>
                </a:cubicBezTo>
                <a:cubicBezTo>
                  <a:pt x="88814" y="12600"/>
                  <a:pt x="86360" y="39046"/>
                  <a:pt x="76200" y="54286"/>
                </a:cubicBezTo>
                <a:cubicBezTo>
                  <a:pt x="71120" y="61906"/>
                  <a:pt x="63856" y="68458"/>
                  <a:pt x="60960" y="77146"/>
                </a:cubicBezTo>
                <a:cubicBezTo>
                  <a:pt x="55880" y="92386"/>
                  <a:pt x="54631" y="109500"/>
                  <a:pt x="45720" y="122866"/>
                </a:cubicBezTo>
                <a:cubicBezTo>
                  <a:pt x="40640" y="130486"/>
                  <a:pt x="34199" y="137357"/>
                  <a:pt x="30480" y="145726"/>
                </a:cubicBezTo>
                <a:cubicBezTo>
                  <a:pt x="23956" y="160406"/>
                  <a:pt x="22424" y="177078"/>
                  <a:pt x="15240" y="191446"/>
                </a:cubicBezTo>
                <a:lnTo>
                  <a:pt x="0" y="221926"/>
                </a:lnTo>
                <a:cubicBezTo>
                  <a:pt x="1680" y="235368"/>
                  <a:pt x="6355" y="292635"/>
                  <a:pt x="15240" y="313366"/>
                </a:cubicBezTo>
                <a:cubicBezTo>
                  <a:pt x="18848" y="321784"/>
                  <a:pt x="26384" y="328035"/>
                  <a:pt x="30480" y="336226"/>
                </a:cubicBezTo>
                <a:cubicBezTo>
                  <a:pt x="34072" y="343410"/>
                  <a:pt x="33082" y="352814"/>
                  <a:pt x="38100" y="359086"/>
                </a:cubicBezTo>
                <a:cubicBezTo>
                  <a:pt x="43821" y="366237"/>
                  <a:pt x="58328" y="365554"/>
                  <a:pt x="60960" y="374326"/>
                </a:cubicBezTo>
                <a:cubicBezTo>
                  <a:pt x="66799" y="393789"/>
                  <a:pt x="73660" y="387026"/>
                  <a:pt x="76200" y="389566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5596019-238E-4942-9D12-DC50B37ACF29}"/>
              </a:ext>
            </a:extLst>
          </p:cNvPr>
          <p:cNvSpPr txBox="1"/>
          <p:nvPr/>
        </p:nvSpPr>
        <p:spPr>
          <a:xfrm>
            <a:off x="21727612" y="38924943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OMAT</a:t>
            </a:r>
          </a:p>
        </p:txBody>
      </p: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097A2B1B-9FA3-4AC0-B684-08A1A06EBE0F}"/>
              </a:ext>
            </a:extLst>
          </p:cNvPr>
          <p:cNvCxnSpPr>
            <a:cxnSpLocks/>
            <a:stCxn id="115" idx="2"/>
          </p:cNvCxnSpPr>
          <p:nvPr/>
        </p:nvCxnSpPr>
        <p:spPr>
          <a:xfrm rot="5400000">
            <a:off x="23389958" y="33770015"/>
            <a:ext cx="1980000" cy="4464000"/>
          </a:xfrm>
          <a:prstGeom prst="bentConnector3">
            <a:avLst>
              <a:gd name="adj1" fmla="val 26151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6D80433E-C86D-4A40-A8C7-D1F5E4B6414A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26251958" y="35366823"/>
            <a:ext cx="1872000" cy="1152000"/>
          </a:xfrm>
          <a:prstGeom prst="bentConnector3">
            <a:avLst>
              <a:gd name="adj1" fmla="val 2799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B3B54F44-581D-4421-9518-E63D84F3F2E7}"/>
              </a:ext>
            </a:extLst>
          </p:cNvPr>
          <p:cNvSpPr/>
          <p:nvPr/>
        </p:nvSpPr>
        <p:spPr>
          <a:xfrm>
            <a:off x="27028009" y="36922865"/>
            <a:ext cx="1466490" cy="18720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2" name="그래픽 311" descr="별">
            <a:extLst>
              <a:ext uri="{FF2B5EF4-FFF2-40B4-BE49-F238E27FC236}">
                <a16:creationId xmlns:a16="http://schemas.microsoft.com/office/drawing/2014/main" id="{42438553-0E14-4783-B742-AE5F1F1296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051759" y="40523473"/>
            <a:ext cx="540000" cy="540000"/>
          </a:xfrm>
          <a:prstGeom prst="rect">
            <a:avLst/>
          </a:prstGeom>
        </p:spPr>
      </p:pic>
      <p:pic>
        <p:nvPicPr>
          <p:cNvPr id="313" name="그래픽 312" descr="별">
            <a:extLst>
              <a:ext uri="{FF2B5EF4-FFF2-40B4-BE49-F238E27FC236}">
                <a16:creationId xmlns:a16="http://schemas.microsoft.com/office/drawing/2014/main" id="{4D936645-6004-4365-AF75-E983CABE76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170059" y="24806687"/>
            <a:ext cx="540000" cy="540000"/>
          </a:xfrm>
          <a:prstGeom prst="rect">
            <a:avLst/>
          </a:prstGeom>
        </p:spPr>
      </p:pic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3D681010-75E8-4B2F-AEAB-BF20E21632DB}"/>
              </a:ext>
            </a:extLst>
          </p:cNvPr>
          <p:cNvGrpSpPr/>
          <p:nvPr/>
        </p:nvGrpSpPr>
        <p:grpSpPr>
          <a:xfrm>
            <a:off x="15481127" y="19571804"/>
            <a:ext cx="10472013" cy="3541649"/>
            <a:chOff x="15481127" y="19400354"/>
            <a:chExt cx="10472013" cy="3541649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886D672-AEB1-4C1D-B852-1FB4EE1C23D8}"/>
                </a:ext>
              </a:extLst>
            </p:cNvPr>
            <p:cNvSpPr txBox="1"/>
            <p:nvPr/>
          </p:nvSpPr>
          <p:spPr>
            <a:xfrm>
              <a:off x="22713140" y="19400354"/>
              <a:ext cx="324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Rock Abundance</a:t>
              </a:r>
            </a:p>
            <a:p>
              <a:pPr algn="ct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( </a:t>
              </a:r>
              <a:r>
                <a:rPr lang="en-US" altLang="ko-KR" dirty="0" err="1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Bandfield</a:t>
              </a:r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 et al. 2011, JGR )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0F64AB2-35E9-43EB-92B1-E75E42A1DA58}"/>
                </a:ext>
              </a:extLst>
            </p:cNvPr>
            <p:cNvSpPr txBox="1"/>
            <p:nvPr/>
          </p:nvSpPr>
          <p:spPr>
            <a:xfrm>
              <a:off x="19240084" y="19403848"/>
              <a:ext cx="3240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OMAT</a:t>
              </a:r>
            </a:p>
            <a:p>
              <a:pPr algn="ct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( Lucey et al. 2000, JGR )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pic>
          <p:nvPicPr>
            <p:cNvPr id="364" name="그림 363">
              <a:extLst>
                <a:ext uri="{FF2B5EF4-FFF2-40B4-BE49-F238E27FC236}">
                  <a16:creationId xmlns:a16="http://schemas.microsoft.com/office/drawing/2014/main" id="{D3D4829E-16E8-43A2-A493-2810178E0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658"/>
            <a:stretch/>
          </p:blipFill>
          <p:spPr>
            <a:xfrm>
              <a:off x="15894749" y="22511349"/>
              <a:ext cx="3060457" cy="152265"/>
            </a:xfrm>
            <a:prstGeom prst="rect">
              <a:avLst/>
            </a:prstGeom>
          </p:spPr>
        </p:pic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D3ECB11-2F61-4145-B557-90EDDA508D22}"/>
                </a:ext>
              </a:extLst>
            </p:cNvPr>
            <p:cNvSpPr txBox="1"/>
            <p:nvPr/>
          </p:nvSpPr>
          <p:spPr>
            <a:xfrm>
              <a:off x="15894749" y="22665004"/>
              <a:ext cx="1080000" cy="276999"/>
            </a:xfrm>
            <a:prstGeom prst="rect">
              <a:avLst/>
            </a:prstGeom>
            <a:noFill/>
          </p:spPr>
          <p:txBody>
            <a:bodyPr wrap="square" lIns="108000" tIns="0" rIns="108000" bIns="0" rtlCol="0">
              <a:spAutoFit/>
            </a:bodyPr>
            <a:lstStyle/>
            <a:p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Fresh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26A44CDF-718B-44B5-AF4E-0D4D8FCEB02B}"/>
                </a:ext>
              </a:extLst>
            </p:cNvPr>
            <p:cNvSpPr txBox="1"/>
            <p:nvPr/>
          </p:nvSpPr>
          <p:spPr>
            <a:xfrm>
              <a:off x="17875206" y="22665004"/>
              <a:ext cx="1080000" cy="276999"/>
            </a:xfrm>
            <a:prstGeom prst="rect">
              <a:avLst/>
            </a:prstGeom>
            <a:noFill/>
          </p:spPr>
          <p:txBody>
            <a:bodyPr wrap="square" lIns="108000" tIns="0" rIns="108000" bIns="0" rtlCol="0">
              <a:spAutoFit/>
            </a:bodyPr>
            <a:lstStyle/>
            <a:p>
              <a:pPr algn="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Mature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pic>
          <p:nvPicPr>
            <p:cNvPr id="373" name="그림 372">
              <a:extLst>
                <a:ext uri="{FF2B5EF4-FFF2-40B4-BE49-F238E27FC236}">
                  <a16:creationId xmlns:a16="http://schemas.microsoft.com/office/drawing/2014/main" id="{B5E741C9-8110-469D-8E44-B2E1CB82E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658"/>
            <a:stretch/>
          </p:blipFill>
          <p:spPr>
            <a:xfrm>
              <a:off x="22745762" y="22511349"/>
              <a:ext cx="3060457" cy="152265"/>
            </a:xfrm>
            <a:prstGeom prst="rect">
              <a:avLst/>
            </a:prstGeom>
          </p:spPr>
        </p:pic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BD565B8-1C48-443D-AA41-4A46A63D6AB8}"/>
                </a:ext>
              </a:extLst>
            </p:cNvPr>
            <p:cNvSpPr txBox="1"/>
            <p:nvPr/>
          </p:nvSpPr>
          <p:spPr>
            <a:xfrm>
              <a:off x="22745762" y="22665004"/>
              <a:ext cx="1080000" cy="276999"/>
            </a:xfrm>
            <a:prstGeom prst="rect">
              <a:avLst/>
            </a:prstGeom>
            <a:noFill/>
          </p:spPr>
          <p:txBody>
            <a:bodyPr wrap="square" lIns="108000" tIns="0" rIns="108000" bIns="0" rtlCol="0">
              <a:spAutoFit/>
            </a:bodyPr>
            <a:lstStyle/>
            <a:p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Low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4DDE33BE-426F-4D78-AF11-D2980A72B8D4}"/>
                </a:ext>
              </a:extLst>
            </p:cNvPr>
            <p:cNvSpPr txBox="1"/>
            <p:nvPr/>
          </p:nvSpPr>
          <p:spPr>
            <a:xfrm>
              <a:off x="24726219" y="22665004"/>
              <a:ext cx="1080000" cy="276999"/>
            </a:xfrm>
            <a:prstGeom prst="rect">
              <a:avLst/>
            </a:prstGeom>
            <a:noFill/>
          </p:spPr>
          <p:txBody>
            <a:bodyPr wrap="square" lIns="108000" tIns="0" rIns="108000" bIns="0" rtlCol="0">
              <a:spAutoFit/>
            </a:bodyPr>
            <a:lstStyle/>
            <a:p>
              <a:pPr algn="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High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pic>
          <p:nvPicPr>
            <p:cNvPr id="377" name="그림 376">
              <a:extLst>
                <a:ext uri="{FF2B5EF4-FFF2-40B4-BE49-F238E27FC236}">
                  <a16:creationId xmlns:a16="http://schemas.microsoft.com/office/drawing/2014/main" id="{1F3E3905-C040-4DB7-9098-C08625C32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658"/>
            <a:stretch/>
          </p:blipFill>
          <p:spPr>
            <a:xfrm>
              <a:off x="19329856" y="22511349"/>
              <a:ext cx="3060457" cy="152265"/>
            </a:xfrm>
            <a:prstGeom prst="rect">
              <a:avLst/>
            </a:prstGeom>
          </p:spPr>
        </p:pic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487531D4-0478-40CE-90FC-3AE0ED1D322E}"/>
                </a:ext>
              </a:extLst>
            </p:cNvPr>
            <p:cNvSpPr txBox="1"/>
            <p:nvPr/>
          </p:nvSpPr>
          <p:spPr>
            <a:xfrm>
              <a:off x="19329856" y="22665004"/>
              <a:ext cx="1080000" cy="276999"/>
            </a:xfrm>
            <a:prstGeom prst="rect">
              <a:avLst/>
            </a:prstGeom>
            <a:noFill/>
          </p:spPr>
          <p:txBody>
            <a:bodyPr wrap="square" lIns="108000" tIns="0" rIns="108000" bIns="0" rtlCol="0">
              <a:spAutoFit/>
            </a:bodyPr>
            <a:lstStyle/>
            <a:p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Mature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D18E33B-0029-49E8-887F-383C314AD248}"/>
                </a:ext>
              </a:extLst>
            </p:cNvPr>
            <p:cNvSpPr txBox="1"/>
            <p:nvPr/>
          </p:nvSpPr>
          <p:spPr>
            <a:xfrm>
              <a:off x="21310313" y="22665004"/>
              <a:ext cx="1080000" cy="276999"/>
            </a:xfrm>
            <a:prstGeom prst="rect">
              <a:avLst/>
            </a:prstGeom>
            <a:noFill/>
          </p:spPr>
          <p:txBody>
            <a:bodyPr wrap="square" lIns="108000" tIns="0" rIns="108000" bIns="0" rtlCol="0">
              <a:spAutoFit/>
            </a:bodyPr>
            <a:lstStyle/>
            <a:p>
              <a:pPr algn="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Fresh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69D2240-38E2-43EF-8C37-35673B314694}"/>
                </a:ext>
              </a:extLst>
            </p:cNvPr>
            <p:cNvSpPr txBox="1"/>
            <p:nvPr/>
          </p:nvSpPr>
          <p:spPr>
            <a:xfrm>
              <a:off x="15481127" y="19403848"/>
              <a:ext cx="3852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Color</a:t>
              </a:r>
            </a:p>
            <a:p>
              <a:pPr algn="ctr"/>
              <a:r>
                <a:rPr lang="en-US" altLang="ko-KR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( = 750 nm / 950 nm Reflectance)</a:t>
              </a:r>
              <a:endParaRPr lang="ko-KR" altLang="en-US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1D342DE1-6EB4-4782-82E9-9E6E59D8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4588" y="20121178"/>
              <a:ext cx="2730992" cy="2338220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C50EDEE0-A3C5-4C11-B0CB-2D8B51E66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481" y="20121178"/>
              <a:ext cx="2730992" cy="2338220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269FB79-3C10-4BFC-885D-6FE2FFB5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7188" y="20121178"/>
              <a:ext cx="2730992" cy="2338220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426D9883-56EE-4705-87E7-6AFE1F83E582}"/>
              </a:ext>
            </a:extLst>
          </p:cNvPr>
          <p:cNvGrpSpPr/>
          <p:nvPr/>
        </p:nvGrpSpPr>
        <p:grpSpPr>
          <a:xfrm>
            <a:off x="15711134" y="11645658"/>
            <a:ext cx="13918656" cy="3107733"/>
            <a:chOff x="15711134" y="11388483"/>
            <a:chExt cx="13918656" cy="310773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4A38F7A-C728-414A-B663-63B16F070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090"/>
            <a:stretch/>
          </p:blipFill>
          <p:spPr>
            <a:xfrm>
              <a:off x="15888831" y="13751965"/>
              <a:ext cx="3060457" cy="155967"/>
            </a:xfrm>
            <a:prstGeom prst="rect">
              <a:avLst/>
            </a:prstGeom>
          </p:spPr>
        </p:pic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851658AC-6EB3-4CB7-8B6B-4229C47912C0}"/>
                </a:ext>
              </a:extLst>
            </p:cNvPr>
            <p:cNvGrpSpPr/>
            <p:nvPr/>
          </p:nvGrpSpPr>
          <p:grpSpPr>
            <a:xfrm>
              <a:off x="15711134" y="13901798"/>
              <a:ext cx="3425479" cy="277000"/>
              <a:chOff x="20811134" y="15376000"/>
              <a:chExt cx="3425479" cy="277000"/>
            </a:xfrm>
          </p:grpSpPr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D6249227-335E-4208-9EB7-BCD86296D68A}"/>
                  </a:ext>
                </a:extLst>
              </p:cNvPr>
              <p:cNvSpPr txBox="1"/>
              <p:nvPr/>
            </p:nvSpPr>
            <p:spPr>
              <a:xfrm>
                <a:off x="20811134" y="15376001"/>
                <a:ext cx="594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-4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745EA24B-5348-4606-98B0-408D9EC3B8F8}"/>
                  </a:ext>
                </a:extLst>
              </p:cNvPr>
              <p:cNvSpPr txBox="1"/>
              <p:nvPr/>
            </p:nvSpPr>
            <p:spPr>
              <a:xfrm>
                <a:off x="21519004" y="15376001"/>
                <a:ext cx="594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-3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C6B8963-E365-44C9-A192-5F52AC693290}"/>
                  </a:ext>
                </a:extLst>
              </p:cNvPr>
              <p:cNvSpPr txBox="1"/>
              <p:nvPr/>
            </p:nvSpPr>
            <p:spPr>
              <a:xfrm>
                <a:off x="23642613" y="15376000"/>
                <a:ext cx="594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cs typeface="Noto Sans Medium" panose="020B0602040504020204" pitchFamily="34" charset="0"/>
                  </a:rPr>
                  <a:t>0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37B82B9-3909-4700-AFC5-C9262B7FBB3F}"/>
                  </a:ext>
                </a:extLst>
              </p:cNvPr>
              <p:cNvSpPr txBox="1"/>
              <p:nvPr/>
            </p:nvSpPr>
            <p:spPr>
              <a:xfrm>
                <a:off x="22934744" y="15376001"/>
                <a:ext cx="594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-1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3487FB43-584C-4BF0-AC63-6FB205CBC27E}"/>
                  </a:ext>
                </a:extLst>
              </p:cNvPr>
              <p:cNvSpPr txBox="1"/>
              <p:nvPr/>
            </p:nvSpPr>
            <p:spPr>
              <a:xfrm>
                <a:off x="22226874" y="15376001"/>
                <a:ext cx="594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-2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C143266-7798-4BD7-AB40-7FFC61C52636}"/>
                </a:ext>
              </a:extLst>
            </p:cNvPr>
            <p:cNvGrpSpPr/>
            <p:nvPr/>
          </p:nvGrpSpPr>
          <p:grpSpPr>
            <a:xfrm>
              <a:off x="25924911" y="13751965"/>
              <a:ext cx="3704879" cy="744251"/>
              <a:chOff x="25924911" y="13540052"/>
              <a:chExt cx="3704879" cy="744251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220B027C-5171-498B-9A4E-A6161521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48784" y="13540052"/>
                <a:ext cx="3060457" cy="652329"/>
              </a:xfrm>
              <a:prstGeom prst="rect">
                <a:avLst/>
              </a:prstGeom>
            </p:spPr>
          </p:pic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993DBD9-559A-435E-94F2-FF1C8EAA726F}"/>
                  </a:ext>
                </a:extLst>
              </p:cNvPr>
              <p:cNvSpPr/>
              <p:nvPr/>
            </p:nvSpPr>
            <p:spPr>
              <a:xfrm>
                <a:off x="26312029" y="13689886"/>
                <a:ext cx="3048233" cy="489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7F2B8EC7-1AFF-40B7-97AD-19C6C42676A8}"/>
                  </a:ext>
                </a:extLst>
              </p:cNvPr>
              <p:cNvGrpSpPr/>
              <p:nvPr/>
            </p:nvGrpSpPr>
            <p:grpSpPr>
              <a:xfrm>
                <a:off x="25924911" y="13689885"/>
                <a:ext cx="3704879" cy="277000"/>
                <a:chOff x="25649546" y="15162262"/>
                <a:chExt cx="3704879" cy="277000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D1C29437-CF1E-4F9D-A5C3-721C57479E47}"/>
                    </a:ext>
                  </a:extLst>
                </p:cNvPr>
                <p:cNvSpPr txBox="1"/>
                <p:nvPr/>
              </p:nvSpPr>
              <p:spPr>
                <a:xfrm>
                  <a:off x="25649546" y="15162263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-180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4A8A73F-967C-43D7-AFD5-B3527FC5111D}"/>
                    </a:ext>
                  </a:extLst>
                </p:cNvPr>
                <p:cNvSpPr txBox="1"/>
                <p:nvPr/>
              </p:nvSpPr>
              <p:spPr>
                <a:xfrm>
                  <a:off x="26168026" y="15162263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-120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EB2E34F-4946-44DF-92BE-A2AC927B2D66}"/>
                    </a:ext>
                  </a:extLst>
                </p:cNvPr>
                <p:cNvSpPr txBox="1"/>
                <p:nvPr/>
              </p:nvSpPr>
              <p:spPr>
                <a:xfrm>
                  <a:off x="28760425" y="15162262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180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B4EB9FF2-154A-4477-BE51-3199F2B44BCF}"/>
                    </a:ext>
                  </a:extLst>
                </p:cNvPr>
                <p:cNvSpPr txBox="1"/>
                <p:nvPr/>
              </p:nvSpPr>
              <p:spPr>
                <a:xfrm>
                  <a:off x="27723466" y="15162263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60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F11BAECB-B648-4668-9B9C-AE2FEAEFBEE0}"/>
                    </a:ext>
                  </a:extLst>
                </p:cNvPr>
                <p:cNvSpPr txBox="1"/>
                <p:nvPr/>
              </p:nvSpPr>
              <p:spPr>
                <a:xfrm>
                  <a:off x="26686506" y="15162263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-60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05920B1-7EF8-43BB-8F1E-BAFF5504B1E8}"/>
                    </a:ext>
                  </a:extLst>
                </p:cNvPr>
                <p:cNvSpPr txBox="1"/>
                <p:nvPr/>
              </p:nvSpPr>
              <p:spPr>
                <a:xfrm>
                  <a:off x="27204986" y="15162263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3E46EA0C-ABCA-4308-96B5-305895C7F652}"/>
                    </a:ext>
                  </a:extLst>
                </p:cNvPr>
                <p:cNvSpPr txBox="1"/>
                <p:nvPr/>
              </p:nvSpPr>
              <p:spPr>
                <a:xfrm>
                  <a:off x="28241946" y="15162263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120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3792466-4F74-4DF8-9152-90AA53DD24B4}"/>
                  </a:ext>
                </a:extLst>
              </p:cNvPr>
              <p:cNvSpPr txBox="1"/>
              <p:nvPr/>
            </p:nvSpPr>
            <p:spPr>
              <a:xfrm>
                <a:off x="26161062" y="13924303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Azimuth Angle [°]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34A36888-27FD-41CF-9EE1-A01214E41F8A}"/>
                </a:ext>
              </a:extLst>
            </p:cNvPr>
            <p:cNvGrpSpPr/>
            <p:nvPr/>
          </p:nvGrpSpPr>
          <p:grpSpPr>
            <a:xfrm>
              <a:off x="19252186" y="11929016"/>
              <a:ext cx="3033897" cy="2040700"/>
              <a:chOff x="19252186" y="11717103"/>
              <a:chExt cx="3033897" cy="2040700"/>
            </a:xfrm>
          </p:grpSpPr>
          <p:sp>
            <p:nvSpPr>
              <p:cNvPr id="251" name="화살표: 오른쪽 250">
                <a:extLst>
                  <a:ext uri="{FF2B5EF4-FFF2-40B4-BE49-F238E27FC236}">
                    <a16:creationId xmlns:a16="http://schemas.microsoft.com/office/drawing/2014/main" id="{93612734-3F19-44EF-A09E-34EE1D8F06BB}"/>
                  </a:ext>
                </a:extLst>
              </p:cNvPr>
              <p:cNvSpPr/>
              <p:nvPr/>
            </p:nvSpPr>
            <p:spPr>
              <a:xfrm>
                <a:off x="20409134" y="11717103"/>
                <a:ext cx="720000" cy="126000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FC9F2F32-CD9F-4149-8A49-C5E0DA55EB9A}"/>
                  </a:ext>
                </a:extLst>
              </p:cNvPr>
              <p:cNvSpPr txBox="1"/>
              <p:nvPr/>
            </p:nvSpPr>
            <p:spPr>
              <a:xfrm>
                <a:off x="19252186" y="12926806"/>
                <a:ext cx="30338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3 dimensional</a:t>
                </a:r>
              </a:p>
              <a:p>
                <a:pPr algn="ctr"/>
                <a:r>
                  <a:rPr lang="en-US" altLang="ko-KR" sz="24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vector calculation</a:t>
                </a:r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34BB146-BB10-4AB7-9D99-597009E72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2498" y="11388483"/>
              <a:ext cx="2737129" cy="233822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28388B8-9A6A-4BF7-AB60-F6CE99AE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481" y="11388483"/>
              <a:ext cx="2730992" cy="2338220"/>
            </a:xfrm>
            <a:prstGeom prst="rect">
              <a:avLst/>
            </a:prstGeom>
          </p:spPr>
        </p:pic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86737C8-54BD-4F47-9EC1-2FE33E8D1613}"/>
                </a:ext>
              </a:extLst>
            </p:cNvPr>
            <p:cNvGrpSpPr/>
            <p:nvPr/>
          </p:nvGrpSpPr>
          <p:grpSpPr>
            <a:xfrm>
              <a:off x="22583064" y="11388483"/>
              <a:ext cx="3312688" cy="3107733"/>
              <a:chOff x="22583064" y="11176570"/>
              <a:chExt cx="3312688" cy="310773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4239BD76-2568-4D41-A106-86C2BA511611}"/>
                  </a:ext>
                </a:extLst>
              </p:cNvPr>
              <p:cNvGrpSpPr/>
              <p:nvPr/>
            </p:nvGrpSpPr>
            <p:grpSpPr>
              <a:xfrm>
                <a:off x="22583064" y="13540052"/>
                <a:ext cx="3312688" cy="744251"/>
                <a:chOff x="22583064" y="13540052"/>
                <a:chExt cx="3312688" cy="744251"/>
              </a:xfrm>
            </p:grpSpPr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8B246AC8-0E57-40C6-B059-67F86A8AD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69113" y="13540052"/>
                  <a:ext cx="3054361" cy="652329"/>
                </a:xfrm>
                <a:prstGeom prst="rect">
                  <a:avLst/>
                </a:prstGeom>
              </p:spPr>
            </p:pic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7310720-60B8-444C-926F-EE00882ECCD7}"/>
                    </a:ext>
                  </a:extLst>
                </p:cNvPr>
                <p:cNvSpPr/>
                <p:nvPr/>
              </p:nvSpPr>
              <p:spPr>
                <a:xfrm>
                  <a:off x="22745981" y="13689886"/>
                  <a:ext cx="3060000" cy="4896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EA889513-E296-44D4-B12E-D3D2E358AA7A}"/>
                    </a:ext>
                  </a:extLst>
                </p:cNvPr>
                <p:cNvGrpSpPr/>
                <p:nvPr/>
              </p:nvGrpSpPr>
              <p:grpSpPr>
                <a:xfrm>
                  <a:off x="22583064" y="13689885"/>
                  <a:ext cx="3015904" cy="277000"/>
                  <a:chOff x="22583064" y="13689885"/>
                  <a:chExt cx="3015904" cy="277000"/>
                </a:xfrm>
              </p:grpSpPr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6888BF62-B276-4F73-9293-ECF08400AF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3064" y="13689886"/>
                    <a:ext cx="5940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rPr>
                      <a:t>0</a:t>
                    </a:r>
                    <a:endParaRPr lang="ko-KR" altLang="en-US" dirty="0">
                      <a:latin typeface="Noto Sans Medium" panose="020B0602040504020204" pitchFamily="34" charset="0"/>
                      <a:cs typeface="Noto Sans Medium" panose="020B0602040504020204" pitchFamily="34" charset="0"/>
                    </a:endParaRP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5AE8C2C-7248-4463-BE1D-0DF0E316C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2986715" y="13689886"/>
                    <a:ext cx="5940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rPr>
                      <a:t>5</a:t>
                    </a:r>
                    <a:endParaRPr lang="ko-KR" altLang="en-US" dirty="0">
                      <a:latin typeface="Noto Sans Medium" panose="020B0602040504020204" pitchFamily="34" charset="0"/>
                      <a:cs typeface="Noto Sans Medium" panose="020B0602040504020204" pitchFamily="34" charset="0"/>
                    </a:endParaRP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0EFD6E6-9FAE-443F-BBCA-2D533F741EC0}"/>
                      </a:ext>
                    </a:extLst>
                  </p:cNvPr>
                  <p:cNvSpPr txBox="1"/>
                  <p:nvPr/>
                </p:nvSpPr>
                <p:spPr>
                  <a:xfrm>
                    <a:off x="25004968" y="13689885"/>
                    <a:ext cx="5940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rPr>
                      <a:t>30</a:t>
                    </a:r>
                    <a:endParaRPr lang="ko-KR" altLang="en-US" dirty="0">
                      <a:latin typeface="Noto Sans Medium" panose="020B0602040504020204" pitchFamily="34" charset="0"/>
                      <a:cs typeface="Noto Sans Medium" panose="020B0602040504020204" pitchFamily="34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4B215D1D-D570-4D24-AFC6-AA97DD91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7668" y="13689886"/>
                    <a:ext cx="5940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rPr>
                      <a:t>20</a:t>
                    </a:r>
                    <a:endParaRPr lang="ko-KR" altLang="en-US" dirty="0">
                      <a:latin typeface="Noto Sans Medium" panose="020B0602040504020204" pitchFamily="34" charset="0"/>
                      <a:cs typeface="Noto Sans Medium" panose="020B0602040504020204" pitchFamily="34" charset="0"/>
                    </a:endParaRP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196DDF3-2418-47A3-8C6F-D310F94B45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390366" y="13689886"/>
                    <a:ext cx="5940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rPr>
                      <a:t>10</a:t>
                    </a:r>
                    <a:endParaRPr lang="ko-KR" altLang="en-US" dirty="0">
                      <a:latin typeface="Noto Sans Medium" panose="020B0602040504020204" pitchFamily="34" charset="0"/>
                      <a:cs typeface="Noto Sans Medium" panose="020B0602040504020204" pitchFamily="34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8DF0A396-8422-42A3-A38F-6E3E713D97A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94017" y="13689886"/>
                    <a:ext cx="5940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rPr>
                      <a:t>15</a:t>
                    </a:r>
                    <a:endParaRPr lang="ko-KR" altLang="en-US" dirty="0">
                      <a:latin typeface="Noto Sans Medium" panose="020B0602040504020204" pitchFamily="34" charset="0"/>
                      <a:cs typeface="Noto Sans Medium" panose="020B0602040504020204" pitchFamily="34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BF451DE4-1EF5-4C5D-A9CB-788EB282C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1319" y="13689886"/>
                    <a:ext cx="5940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Medium" panose="020B0602040504020204" pitchFamily="34" charset="0"/>
                        <a:ea typeface="Noto Sans Medium" panose="020B0602040504020204" pitchFamily="34" charset="0"/>
                        <a:cs typeface="Noto Sans Medium" panose="020B0602040504020204" pitchFamily="34" charset="0"/>
                      </a:rPr>
                      <a:t>25</a:t>
                    </a:r>
                    <a:endParaRPr lang="ko-KR" altLang="en-US" dirty="0">
                      <a:latin typeface="Noto Sans Medium" panose="020B0602040504020204" pitchFamily="34" charset="0"/>
                      <a:cs typeface="Noto Sans Medium" panose="020B0602040504020204" pitchFamily="34" charset="0"/>
                    </a:endParaRPr>
                  </a:p>
                </p:txBody>
              </p:sp>
            </p:grp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58449E8-28DF-4A1D-A265-01B2C070099B}"/>
                    </a:ext>
                  </a:extLst>
                </p:cNvPr>
                <p:cNvSpPr txBox="1"/>
                <p:nvPr/>
              </p:nvSpPr>
              <p:spPr>
                <a:xfrm>
                  <a:off x="22655752" y="13924303"/>
                  <a:ext cx="324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Slope [°]</a:t>
                  </a:r>
                  <a:endParaRPr lang="ko-KR" altLang="en-US" sz="2000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</p:grp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5BE0FE40-BD1A-4039-8B55-BC9BB5F79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7729" y="11176570"/>
                <a:ext cx="2737129" cy="2338220"/>
              </a:xfrm>
              <a:prstGeom prst="rect">
                <a:avLst/>
              </a:prstGeom>
            </p:spPr>
          </p:pic>
        </p:grp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12346B39-A86C-4BDE-A26F-08452CC0C45F}"/>
                </a:ext>
              </a:extLst>
            </p:cNvPr>
            <p:cNvSpPr txBox="1"/>
            <p:nvPr/>
          </p:nvSpPr>
          <p:spPr>
            <a:xfrm>
              <a:off x="15804977" y="14136216"/>
              <a:ext cx="324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DEM [km]</a:t>
              </a:r>
              <a:endParaRPr lang="ko-KR" altLang="en-US" sz="2000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5E77B41-D491-4A6E-93B3-523E1E59EBEC}"/>
              </a:ext>
            </a:extLst>
          </p:cNvPr>
          <p:cNvGrpSpPr/>
          <p:nvPr/>
        </p:nvGrpSpPr>
        <p:grpSpPr>
          <a:xfrm>
            <a:off x="16070701" y="15573410"/>
            <a:ext cx="13512021" cy="3243119"/>
            <a:chOff x="16070701" y="15287660"/>
            <a:chExt cx="13512021" cy="3243119"/>
          </a:xfrm>
        </p:grpSpPr>
        <p:sp>
          <p:nvSpPr>
            <p:cNvPr id="255" name="화살표: 오른쪽 254">
              <a:extLst>
                <a:ext uri="{FF2B5EF4-FFF2-40B4-BE49-F238E27FC236}">
                  <a16:creationId xmlns:a16="http://schemas.microsoft.com/office/drawing/2014/main" id="{44FA1BD1-1C6F-4726-9B7C-33335EB4D02E}"/>
                </a:ext>
              </a:extLst>
            </p:cNvPr>
            <p:cNvSpPr/>
            <p:nvPr/>
          </p:nvSpPr>
          <p:spPr>
            <a:xfrm>
              <a:off x="17944535" y="16224634"/>
              <a:ext cx="720000" cy="12600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626B736-FD42-46F0-B3F0-3CDD6D1D5800}"/>
                </a:ext>
              </a:extLst>
            </p:cNvPr>
            <p:cNvSpPr txBox="1"/>
            <p:nvPr/>
          </p:nvSpPr>
          <p:spPr>
            <a:xfrm>
              <a:off x="16070701" y="16159348"/>
              <a:ext cx="1624906" cy="139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DEM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Slope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Azimuth</a:t>
              </a: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4577031-1EF7-48B9-ACF3-CBFC64F75D40}"/>
                </a:ext>
              </a:extLst>
            </p:cNvPr>
            <p:cNvGrpSpPr/>
            <p:nvPr/>
          </p:nvGrpSpPr>
          <p:grpSpPr>
            <a:xfrm>
              <a:off x="22763752" y="18092850"/>
              <a:ext cx="3024000" cy="437929"/>
              <a:chOff x="22763752" y="17880937"/>
              <a:chExt cx="3024000" cy="43792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EB24E32-7B68-4606-B4AC-E3D659D4C455}"/>
                  </a:ext>
                </a:extLst>
              </p:cNvPr>
              <p:cNvSpPr/>
              <p:nvPr/>
            </p:nvSpPr>
            <p:spPr>
              <a:xfrm>
                <a:off x="22763752" y="17880937"/>
                <a:ext cx="1008000" cy="108000"/>
              </a:xfrm>
              <a:prstGeom prst="rect">
                <a:avLst/>
              </a:prstGeom>
              <a:solidFill>
                <a:srgbClr val="331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4F14BC5-E164-4D0A-9274-03BC70AEA4C1}"/>
                  </a:ext>
                </a:extLst>
              </p:cNvPr>
              <p:cNvSpPr/>
              <p:nvPr/>
            </p:nvSpPr>
            <p:spPr>
              <a:xfrm>
                <a:off x="23771752" y="17880937"/>
                <a:ext cx="1008000" cy="108000"/>
              </a:xfrm>
              <a:prstGeom prst="rect">
                <a:avLst/>
              </a:prstGeom>
              <a:solidFill>
                <a:srgbClr val="5192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D4D195DE-29F6-4096-A2F1-10E7B4368B8B}"/>
                  </a:ext>
                </a:extLst>
              </p:cNvPr>
              <p:cNvSpPr/>
              <p:nvPr/>
            </p:nvSpPr>
            <p:spPr>
              <a:xfrm>
                <a:off x="24779752" y="17880937"/>
                <a:ext cx="1008000" cy="108000"/>
              </a:xfrm>
              <a:prstGeom prst="rect">
                <a:avLst/>
              </a:prstGeom>
              <a:solidFill>
                <a:srgbClr val="FFCE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11C131D-31A5-4E6F-BA5F-4AC44CCF3DE0}"/>
                  </a:ext>
                </a:extLst>
              </p:cNvPr>
              <p:cNvSpPr txBox="1"/>
              <p:nvPr/>
            </p:nvSpPr>
            <p:spPr>
              <a:xfrm>
                <a:off x="24990861" y="18041867"/>
                <a:ext cx="585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wall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BC7DA5D-8AB7-402B-B8B8-6BD017819045}"/>
                  </a:ext>
                </a:extLst>
              </p:cNvPr>
              <p:cNvSpPr txBox="1"/>
              <p:nvPr/>
            </p:nvSpPr>
            <p:spPr>
              <a:xfrm>
                <a:off x="23768733" y="18041867"/>
                <a:ext cx="101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Terrace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E1667E2-6C6E-4B8F-80FE-FEC1E7F6E17C}"/>
                  </a:ext>
                </a:extLst>
              </p:cNvPr>
              <p:cNvSpPr txBox="1"/>
              <p:nvPr/>
            </p:nvSpPr>
            <p:spPr>
              <a:xfrm>
                <a:off x="22889884" y="18041867"/>
                <a:ext cx="7557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Floor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132CC5A-ADD3-440B-97BB-D52E336A8886}"/>
                </a:ext>
              </a:extLst>
            </p:cNvPr>
            <p:cNvSpPr txBox="1"/>
            <p:nvPr/>
          </p:nvSpPr>
          <p:spPr>
            <a:xfrm>
              <a:off x="22655752" y="15287660"/>
              <a:ext cx="324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Inner Structures</a:t>
              </a:r>
              <a:endParaRPr lang="ko-KR" altLang="en-US" sz="2000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7516C771-835A-4F0F-B560-1C511EFBF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7188" y="15686947"/>
              <a:ext cx="2737129" cy="233822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CB67DC8-87A1-46DC-97BD-31E34E71354A}"/>
                </a:ext>
              </a:extLst>
            </p:cNvPr>
            <p:cNvSpPr txBox="1"/>
            <p:nvPr/>
          </p:nvSpPr>
          <p:spPr>
            <a:xfrm>
              <a:off x="26161190" y="15287660"/>
              <a:ext cx="324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Wall-Quadrants</a:t>
              </a:r>
              <a:endParaRPr lang="ko-KR" altLang="en-US" sz="2000" dirty="0">
                <a:latin typeface="Noto Sans Medium" panose="020B0602040504020204" pitchFamily="34" charset="0"/>
                <a:cs typeface="Noto Sans Medium" panose="020B0602040504020204" pitchFamily="34" charset="0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E3F48FEB-A90E-4D55-93F2-605C149D15C0}"/>
                </a:ext>
              </a:extLst>
            </p:cNvPr>
            <p:cNvGrpSpPr/>
            <p:nvPr/>
          </p:nvGrpSpPr>
          <p:grpSpPr>
            <a:xfrm>
              <a:off x="25982722" y="18092850"/>
              <a:ext cx="3600000" cy="437929"/>
              <a:chOff x="25982722" y="17880937"/>
              <a:chExt cx="3600000" cy="437929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537AF76-8EBF-4C8D-91E0-D5A4175B9DE1}"/>
                  </a:ext>
                </a:extLst>
              </p:cNvPr>
              <p:cNvSpPr txBox="1"/>
              <p:nvPr/>
            </p:nvSpPr>
            <p:spPr>
              <a:xfrm>
                <a:off x="26036722" y="18041867"/>
                <a:ext cx="792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E-wall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90C5C1A-B886-4D97-AE77-5A95CECA301C}"/>
                  </a:ext>
                </a:extLst>
              </p:cNvPr>
              <p:cNvSpPr txBox="1"/>
              <p:nvPr/>
            </p:nvSpPr>
            <p:spPr>
              <a:xfrm>
                <a:off x="28736722" y="18041867"/>
                <a:ext cx="792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W-wall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EB83911-9076-40A0-8F71-464381769B7D}"/>
                  </a:ext>
                </a:extLst>
              </p:cNvPr>
              <p:cNvSpPr txBox="1"/>
              <p:nvPr/>
            </p:nvSpPr>
            <p:spPr>
              <a:xfrm>
                <a:off x="26936722" y="18041867"/>
                <a:ext cx="792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N-wall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CEA79E5-E579-451B-B276-123BEB2065B3}"/>
                  </a:ext>
                </a:extLst>
              </p:cNvPr>
              <p:cNvSpPr txBox="1"/>
              <p:nvPr/>
            </p:nvSpPr>
            <p:spPr>
              <a:xfrm>
                <a:off x="27836722" y="18041867"/>
                <a:ext cx="792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S-wall</a:t>
                </a:r>
                <a:endParaRPr lang="ko-KR" altLang="en-US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7B446F30-62C5-4A36-9CCB-8AC8F8C441ED}"/>
                  </a:ext>
                </a:extLst>
              </p:cNvPr>
              <p:cNvSpPr/>
              <p:nvPr/>
            </p:nvSpPr>
            <p:spPr>
              <a:xfrm>
                <a:off x="25982722" y="17880937"/>
                <a:ext cx="900000" cy="10800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D9B2036-9857-4559-A1DF-8B64E4C6F9A6}"/>
                  </a:ext>
                </a:extLst>
              </p:cNvPr>
              <p:cNvSpPr/>
              <p:nvPr/>
            </p:nvSpPr>
            <p:spPr>
              <a:xfrm>
                <a:off x="27782722" y="17880937"/>
                <a:ext cx="900000" cy="108000"/>
              </a:xfrm>
              <a:prstGeom prst="rect">
                <a:avLst/>
              </a:prstGeom>
              <a:solidFill>
                <a:srgbClr val="007F00"/>
              </a:solidFill>
              <a:ln>
                <a:solidFill>
                  <a:srgbClr val="00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C6CE7-AD23-478C-9D7F-F4F493F4DABA}"/>
                  </a:ext>
                </a:extLst>
              </p:cNvPr>
              <p:cNvSpPr/>
              <p:nvPr/>
            </p:nvSpPr>
            <p:spPr>
              <a:xfrm>
                <a:off x="26882722" y="17880937"/>
                <a:ext cx="900000" cy="108000"/>
              </a:xfrm>
              <a:prstGeom prst="rect">
                <a:avLst/>
              </a:prstGeom>
              <a:solidFill>
                <a:srgbClr val="FF00FF"/>
              </a:solidFill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1FB064C4-2C6D-464A-871D-287897798345}"/>
                  </a:ext>
                </a:extLst>
              </p:cNvPr>
              <p:cNvSpPr/>
              <p:nvPr/>
            </p:nvSpPr>
            <p:spPr>
              <a:xfrm>
                <a:off x="28682722" y="17880937"/>
                <a:ext cx="900000" cy="10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</p:grp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428874BF-F541-458C-9EB6-F0898400B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2626" y="15685524"/>
              <a:ext cx="2737129" cy="2338220"/>
            </a:xfrm>
            <a:prstGeom prst="rect">
              <a:avLst/>
            </a:prstGeom>
          </p:spPr>
        </p:pic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F0F33249-6CF2-4BFD-B2E9-DD2F2B003035}"/>
                </a:ext>
              </a:extLst>
            </p:cNvPr>
            <p:cNvGrpSpPr/>
            <p:nvPr/>
          </p:nvGrpSpPr>
          <p:grpSpPr>
            <a:xfrm>
              <a:off x="19150313" y="15287660"/>
              <a:ext cx="3240000" cy="2736084"/>
              <a:chOff x="19150313" y="15075747"/>
              <a:chExt cx="3240000" cy="2736084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41A56FA-91AF-4B69-9B52-692E1036C336}"/>
                  </a:ext>
                </a:extLst>
              </p:cNvPr>
              <p:cNvSpPr txBox="1"/>
              <p:nvPr/>
            </p:nvSpPr>
            <p:spPr>
              <a:xfrm>
                <a:off x="19150313" y="15075747"/>
                <a:ext cx="324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Crater Rim</a:t>
                </a:r>
                <a:endParaRPr lang="ko-KR" altLang="en-US" sz="2000" dirty="0">
                  <a:latin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FE980564-AC60-4D50-A3D2-771078752C33}"/>
                  </a:ext>
                </a:extLst>
              </p:cNvPr>
              <p:cNvGrpSpPr/>
              <p:nvPr/>
            </p:nvGrpSpPr>
            <p:grpSpPr>
              <a:xfrm>
                <a:off x="19404817" y="15473611"/>
                <a:ext cx="2730992" cy="2338220"/>
                <a:chOff x="19404817" y="15473611"/>
                <a:chExt cx="2730992" cy="2338220"/>
              </a:xfrm>
            </p:grpSpPr>
            <p:pic>
              <p:nvPicPr>
                <p:cNvPr id="88" name="그림 87">
                  <a:extLst>
                    <a:ext uri="{FF2B5EF4-FFF2-40B4-BE49-F238E27FC236}">
                      <a16:creationId xmlns:a16="http://schemas.microsoft.com/office/drawing/2014/main" id="{72F4818D-87F9-4E2B-8750-C786296B4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04817" y="15473611"/>
                  <a:ext cx="2730992" cy="2338220"/>
                </a:xfrm>
                <a:prstGeom prst="rect">
                  <a:avLst/>
                </a:prstGeom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2885666-6EA8-442A-9657-1633B0EC5E56}"/>
                    </a:ext>
                  </a:extLst>
                </p:cNvPr>
                <p:cNvSpPr txBox="1"/>
                <p:nvPr/>
              </p:nvSpPr>
              <p:spPr>
                <a:xfrm>
                  <a:off x="21493132" y="15742248"/>
                  <a:ext cx="52507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rim</a:t>
                  </a:r>
                  <a:endParaRPr lang="ko-KR" altLang="en-US" sz="2000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</p:grp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B404F73-BF83-4154-83CA-C6DCEFECFA8A}"/>
                </a:ext>
              </a:extLst>
            </p:cNvPr>
            <p:cNvGrpSpPr/>
            <p:nvPr/>
          </p:nvGrpSpPr>
          <p:grpSpPr>
            <a:xfrm>
              <a:off x="19062717" y="18037016"/>
              <a:ext cx="3425479" cy="426833"/>
              <a:chOff x="19053192" y="17825103"/>
              <a:chExt cx="3425479" cy="426833"/>
            </a:xfrm>
          </p:grpSpPr>
          <p:pic>
            <p:nvPicPr>
              <p:cNvPr id="321" name="그림 320">
                <a:extLst>
                  <a:ext uri="{FF2B5EF4-FFF2-40B4-BE49-F238E27FC236}">
                    <a16:creationId xmlns:a16="http://schemas.microsoft.com/office/drawing/2014/main" id="{DFEFFE69-B67A-4D45-A5CD-239ED21792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090"/>
              <a:stretch/>
            </p:blipFill>
            <p:spPr>
              <a:xfrm>
                <a:off x="19230889" y="17825103"/>
                <a:ext cx="3060457" cy="155967"/>
              </a:xfrm>
              <a:prstGeom prst="rect">
                <a:avLst/>
              </a:prstGeom>
            </p:spPr>
          </p:pic>
          <p:grpSp>
            <p:nvGrpSpPr>
              <p:cNvPr id="371" name="그룹 370">
                <a:extLst>
                  <a:ext uri="{FF2B5EF4-FFF2-40B4-BE49-F238E27FC236}">
                    <a16:creationId xmlns:a16="http://schemas.microsoft.com/office/drawing/2014/main" id="{FC53326E-C06C-4A04-AAD2-C39FFFB6598B}"/>
                  </a:ext>
                </a:extLst>
              </p:cNvPr>
              <p:cNvGrpSpPr/>
              <p:nvPr/>
            </p:nvGrpSpPr>
            <p:grpSpPr>
              <a:xfrm>
                <a:off x="19053192" y="17974936"/>
                <a:ext cx="3425479" cy="277000"/>
                <a:chOff x="20811134" y="15376000"/>
                <a:chExt cx="3425479" cy="277000"/>
              </a:xfrm>
            </p:grpSpPr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FF1D83CB-7E4A-4784-B4A6-2DE9D28E3964}"/>
                    </a:ext>
                  </a:extLst>
                </p:cNvPr>
                <p:cNvSpPr txBox="1"/>
                <p:nvPr/>
              </p:nvSpPr>
              <p:spPr>
                <a:xfrm>
                  <a:off x="20811134" y="15376001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-4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E52F9C0-E48D-4CC1-9493-334A3BE4E04B}"/>
                    </a:ext>
                  </a:extLst>
                </p:cNvPr>
                <p:cNvSpPr txBox="1"/>
                <p:nvPr/>
              </p:nvSpPr>
              <p:spPr>
                <a:xfrm>
                  <a:off x="21519004" y="15376001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-3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18A4FC05-4241-4BBB-BE3F-3007938C72F6}"/>
                    </a:ext>
                  </a:extLst>
                </p:cNvPr>
                <p:cNvSpPr txBox="1"/>
                <p:nvPr/>
              </p:nvSpPr>
              <p:spPr>
                <a:xfrm>
                  <a:off x="23642613" y="15376000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cs typeface="Noto Sans Medium" panose="020B0602040504020204" pitchFamily="34" charset="0"/>
                    </a:rPr>
                    <a:t>0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7254C763-CAE9-428C-B3E5-EF1CEFCA8E24}"/>
                    </a:ext>
                  </a:extLst>
                </p:cNvPr>
                <p:cNvSpPr txBox="1"/>
                <p:nvPr/>
              </p:nvSpPr>
              <p:spPr>
                <a:xfrm>
                  <a:off x="22934744" y="15376001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-1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9FA065AA-1FFF-4597-B7FF-876752D475B3}"/>
                    </a:ext>
                  </a:extLst>
                </p:cNvPr>
                <p:cNvSpPr txBox="1"/>
                <p:nvPr/>
              </p:nvSpPr>
              <p:spPr>
                <a:xfrm>
                  <a:off x="22226874" y="15376001"/>
                  <a:ext cx="5940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Noto Sans Medium" panose="020B0602040504020204" pitchFamily="34" charset="0"/>
                      <a:ea typeface="Noto Sans Medium" panose="020B0602040504020204" pitchFamily="34" charset="0"/>
                      <a:cs typeface="Noto Sans Medium" panose="020B0602040504020204" pitchFamily="34" charset="0"/>
                    </a:rPr>
                    <a:t>-2</a:t>
                  </a:r>
                  <a:endParaRPr lang="ko-KR" altLang="en-US" dirty="0">
                    <a:latin typeface="Noto Sans Medium" panose="020B0602040504020204" pitchFamily="34" charset="0"/>
                    <a:cs typeface="Noto Sans Medium" panose="020B0602040504020204" pitchFamily="34" charset="0"/>
                  </a:endParaRPr>
                </a:p>
              </p:txBody>
            </p:sp>
          </p:grp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17C94E-A759-41EF-A0AB-1EFCDB08F2A5}"/>
                </a:ext>
              </a:extLst>
            </p:cNvPr>
            <p:cNvSpPr/>
            <p:nvPr/>
          </p:nvSpPr>
          <p:spPr>
            <a:xfrm>
              <a:off x="24197668" y="16744213"/>
              <a:ext cx="285032" cy="373517"/>
            </a:xfrm>
            <a:prstGeom prst="rect">
              <a:avLst/>
            </a:prstGeom>
            <a:solidFill>
              <a:srgbClr val="33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24172B-6E73-4B95-8A18-3C2C541FFCBE}"/>
              </a:ext>
            </a:extLst>
          </p:cNvPr>
          <p:cNvGrpSpPr/>
          <p:nvPr/>
        </p:nvGrpSpPr>
        <p:grpSpPr>
          <a:xfrm>
            <a:off x="26657606" y="586193"/>
            <a:ext cx="2880000" cy="4911377"/>
            <a:chOff x="26657606" y="586193"/>
            <a:chExt cx="2880000" cy="491137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D1A4A2C-CC04-4EE4-8D33-BBB7A325E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54" b="9502"/>
            <a:stretch/>
          </p:blipFill>
          <p:spPr>
            <a:xfrm>
              <a:off x="26657606" y="586193"/>
              <a:ext cx="2880000" cy="2132485"/>
            </a:xfrm>
            <a:prstGeom prst="rect">
              <a:avLst/>
            </a:prstGeom>
          </p:spPr>
        </p:pic>
        <p:pic>
          <p:nvPicPr>
            <p:cNvPr id="301" name="그림 300">
              <a:extLst>
                <a:ext uri="{FF2B5EF4-FFF2-40B4-BE49-F238E27FC236}">
                  <a16:creationId xmlns:a16="http://schemas.microsoft.com/office/drawing/2014/main" id="{70FCB382-2FA1-411E-9892-E9745E6D2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7606" y="2977570"/>
              <a:ext cx="2520000" cy="2520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0985632-8FD0-47E2-9CCE-244C2445520C}"/>
              </a:ext>
            </a:extLst>
          </p:cNvPr>
          <p:cNvGrpSpPr/>
          <p:nvPr/>
        </p:nvGrpSpPr>
        <p:grpSpPr>
          <a:xfrm>
            <a:off x="13300962" y="31948431"/>
            <a:ext cx="6552000" cy="10231561"/>
            <a:chOff x="15726324" y="31688718"/>
            <a:chExt cx="6552000" cy="10231561"/>
          </a:xfrm>
        </p:grpSpPr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C6E94019-724C-4A24-9DE2-D0AC117DB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3"/>
            <a:stretch/>
          </p:blipFill>
          <p:spPr>
            <a:xfrm>
              <a:off x="15726324" y="31688718"/>
              <a:ext cx="6552000" cy="10231561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9685E7-089C-4B58-ABD4-86B2FBF9D200}"/>
                </a:ext>
              </a:extLst>
            </p:cNvPr>
            <p:cNvSpPr txBox="1"/>
            <p:nvPr/>
          </p:nvSpPr>
          <p:spPr>
            <a:xfrm>
              <a:off x="17706594" y="40515428"/>
              <a:ext cx="28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S-wall has </a:t>
              </a:r>
              <a:r>
                <a:rPr lang="en-US" altLang="ko-KR" b="1" dirty="0"/>
                <a:t>more rocks</a:t>
              </a:r>
            </a:p>
            <a:p>
              <a:r>
                <a:rPr lang="en-US" altLang="ko-KR" dirty="0"/>
                <a:t>than N-wall</a:t>
              </a:r>
              <a:endParaRPr lang="ko-KR" alt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7C41F1E-B828-4E73-ABD3-F4803A378688}"/>
                </a:ext>
              </a:extLst>
            </p:cNvPr>
            <p:cNvSpPr txBox="1"/>
            <p:nvPr/>
          </p:nvSpPr>
          <p:spPr>
            <a:xfrm>
              <a:off x="17706594" y="37374442"/>
              <a:ext cx="28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S-wall is </a:t>
              </a:r>
              <a:r>
                <a:rPr lang="en-US" altLang="ko-KR" b="1" dirty="0"/>
                <a:t>steeper</a:t>
              </a:r>
            </a:p>
            <a:p>
              <a:r>
                <a:rPr lang="en-US" altLang="ko-KR" dirty="0"/>
                <a:t>than N-wall.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C7A4DF6-FB1B-4C03-9545-0B6EACB7EB25}"/>
                </a:ext>
              </a:extLst>
            </p:cNvPr>
            <p:cNvSpPr txBox="1"/>
            <p:nvPr/>
          </p:nvSpPr>
          <p:spPr>
            <a:xfrm>
              <a:off x="17706594" y="34233456"/>
              <a:ext cx="28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S-wall is </a:t>
              </a:r>
              <a:r>
                <a:rPr lang="en-US" altLang="ko-KR" b="1" dirty="0"/>
                <a:t>fresher</a:t>
              </a:r>
            </a:p>
            <a:p>
              <a:r>
                <a:rPr lang="en-US" altLang="ko-KR" dirty="0"/>
                <a:t>than N-wall</a:t>
              </a:r>
            </a:p>
          </p:txBody>
        </p: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0B489F04-94FE-424D-915B-4306AFA3E591}"/>
                </a:ext>
              </a:extLst>
            </p:cNvPr>
            <p:cNvCxnSpPr>
              <a:cxnSpLocks/>
              <a:stCxn id="199" idx="1"/>
              <a:endCxn id="311" idx="1"/>
            </p:cNvCxnSpPr>
            <p:nvPr/>
          </p:nvCxnSpPr>
          <p:spPr>
            <a:xfrm rot="10800000" flipH="1" flipV="1">
              <a:off x="17427146" y="32925068"/>
              <a:ext cx="279447" cy="1631554"/>
            </a:xfrm>
            <a:prstGeom prst="bentConnector3">
              <a:avLst>
                <a:gd name="adj1" fmla="val -306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연결선: 꺾임 364">
              <a:extLst>
                <a:ext uri="{FF2B5EF4-FFF2-40B4-BE49-F238E27FC236}">
                  <a16:creationId xmlns:a16="http://schemas.microsoft.com/office/drawing/2014/main" id="{1014D071-C780-43E1-8CF9-5E4DE2A887A3}"/>
                </a:ext>
              </a:extLst>
            </p:cNvPr>
            <p:cNvCxnSpPr>
              <a:cxnSpLocks/>
              <a:stCxn id="352" idx="1"/>
              <a:endCxn id="278" idx="1"/>
            </p:cNvCxnSpPr>
            <p:nvPr/>
          </p:nvCxnSpPr>
          <p:spPr>
            <a:xfrm rot="10800000" flipH="1" flipV="1">
              <a:off x="17427146" y="36415254"/>
              <a:ext cx="279447" cy="1282353"/>
            </a:xfrm>
            <a:prstGeom prst="bentConnector3">
              <a:avLst>
                <a:gd name="adj1" fmla="val -238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연결선: 꺾임 366">
              <a:extLst>
                <a:ext uri="{FF2B5EF4-FFF2-40B4-BE49-F238E27FC236}">
                  <a16:creationId xmlns:a16="http://schemas.microsoft.com/office/drawing/2014/main" id="{16E1BE23-7A74-41BD-8EBE-A01C0692BB9A}"/>
                </a:ext>
              </a:extLst>
            </p:cNvPr>
            <p:cNvCxnSpPr>
              <a:cxnSpLocks/>
              <a:stCxn id="354" idx="1"/>
              <a:endCxn id="48" idx="1"/>
            </p:cNvCxnSpPr>
            <p:nvPr/>
          </p:nvCxnSpPr>
          <p:spPr>
            <a:xfrm rot="10800000" flipH="1" flipV="1">
              <a:off x="17427146" y="39632830"/>
              <a:ext cx="279447" cy="1205764"/>
            </a:xfrm>
            <a:prstGeom prst="bentConnector3">
              <a:avLst>
                <a:gd name="adj1" fmla="val -306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FA848887-4D06-4D46-8F0F-DC336C5E4D9D}"/>
                </a:ext>
              </a:extLst>
            </p:cNvPr>
            <p:cNvGrpSpPr/>
            <p:nvPr/>
          </p:nvGrpSpPr>
          <p:grpSpPr>
            <a:xfrm>
              <a:off x="17427147" y="32565068"/>
              <a:ext cx="180000" cy="720000"/>
              <a:chOff x="17427147" y="32565068"/>
              <a:chExt cx="180000" cy="720000"/>
            </a:xfrm>
          </p:grpSpPr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3B0B1E7B-5F35-450F-BBC8-D6C423CDBA3A}"/>
                  </a:ext>
                </a:extLst>
              </p:cNvPr>
              <p:cNvSpPr/>
              <p:nvPr/>
            </p:nvSpPr>
            <p:spPr>
              <a:xfrm>
                <a:off x="17427147" y="32565068"/>
                <a:ext cx="180000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이등변 삼각형 164">
                <a:extLst>
                  <a:ext uri="{FF2B5EF4-FFF2-40B4-BE49-F238E27FC236}">
                    <a16:creationId xmlns:a16="http://schemas.microsoft.com/office/drawing/2014/main" id="{7BFB7AB0-B6BE-407C-84F0-A2BD04A112B9}"/>
                  </a:ext>
                </a:extLst>
              </p:cNvPr>
              <p:cNvSpPr/>
              <p:nvPr/>
            </p:nvSpPr>
            <p:spPr>
              <a:xfrm>
                <a:off x="17427147" y="32565068"/>
                <a:ext cx="180000" cy="144000"/>
              </a:xfrm>
              <a:prstGeom prst="triangle">
                <a:avLst/>
              </a:prstGeom>
              <a:solidFill>
                <a:srgbClr val="4169E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이등변 삼각형 395">
                <a:extLst>
                  <a:ext uri="{FF2B5EF4-FFF2-40B4-BE49-F238E27FC236}">
                    <a16:creationId xmlns:a16="http://schemas.microsoft.com/office/drawing/2014/main" id="{45E39931-60CD-4AAA-8BE3-B4DD92156345}"/>
                  </a:ext>
                </a:extLst>
              </p:cNvPr>
              <p:cNvSpPr/>
              <p:nvPr/>
            </p:nvSpPr>
            <p:spPr>
              <a:xfrm flipV="1">
                <a:off x="17427147" y="33141068"/>
                <a:ext cx="180000" cy="144000"/>
              </a:xfrm>
              <a:prstGeom prst="triangle">
                <a:avLst/>
              </a:prstGeom>
              <a:solidFill>
                <a:srgbClr val="DC143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A8D3186-8AFB-453B-BD16-2FB8D263B0F6}"/>
                  </a:ext>
                </a:extLst>
              </p:cNvPr>
              <p:cNvSpPr/>
              <p:nvPr/>
            </p:nvSpPr>
            <p:spPr>
              <a:xfrm>
                <a:off x="17490147" y="32709068"/>
                <a:ext cx="54000" cy="43200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92711DD7-A314-4AC9-B9F9-465B8CBEB4C2}"/>
                </a:ext>
              </a:extLst>
            </p:cNvPr>
            <p:cNvGrpSpPr/>
            <p:nvPr/>
          </p:nvGrpSpPr>
          <p:grpSpPr>
            <a:xfrm>
              <a:off x="17427147" y="35803254"/>
              <a:ext cx="180000" cy="1224001"/>
              <a:chOff x="17427147" y="35803254"/>
              <a:chExt cx="180000" cy="1224001"/>
            </a:xfrm>
          </p:grpSpPr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B3E54475-D454-44DA-BF38-298B4CCBC603}"/>
                  </a:ext>
                </a:extLst>
              </p:cNvPr>
              <p:cNvSpPr/>
              <p:nvPr/>
            </p:nvSpPr>
            <p:spPr>
              <a:xfrm>
                <a:off x="17427147" y="35803254"/>
                <a:ext cx="180000" cy="12240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이등변 삼각형 397">
                <a:extLst>
                  <a:ext uri="{FF2B5EF4-FFF2-40B4-BE49-F238E27FC236}">
                    <a16:creationId xmlns:a16="http://schemas.microsoft.com/office/drawing/2014/main" id="{688F122A-FDBC-49A6-B31B-7946CD784148}"/>
                  </a:ext>
                </a:extLst>
              </p:cNvPr>
              <p:cNvSpPr/>
              <p:nvPr/>
            </p:nvSpPr>
            <p:spPr>
              <a:xfrm>
                <a:off x="17427147" y="35803254"/>
                <a:ext cx="180000" cy="144000"/>
              </a:xfrm>
              <a:prstGeom prst="triangle">
                <a:avLst/>
              </a:prstGeom>
              <a:solidFill>
                <a:srgbClr val="4169E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이등변 삼각형 399">
                <a:extLst>
                  <a:ext uri="{FF2B5EF4-FFF2-40B4-BE49-F238E27FC236}">
                    <a16:creationId xmlns:a16="http://schemas.microsoft.com/office/drawing/2014/main" id="{08071EBB-39FA-4619-B727-ED869EBBA290}"/>
                  </a:ext>
                </a:extLst>
              </p:cNvPr>
              <p:cNvSpPr/>
              <p:nvPr/>
            </p:nvSpPr>
            <p:spPr>
              <a:xfrm flipV="1">
                <a:off x="17427147" y="36883255"/>
                <a:ext cx="180000" cy="144000"/>
              </a:xfrm>
              <a:prstGeom prst="triangle">
                <a:avLst/>
              </a:prstGeom>
              <a:solidFill>
                <a:srgbClr val="DC143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C1A936F9-7E9C-4108-A47C-7B5D01EA7042}"/>
                  </a:ext>
                </a:extLst>
              </p:cNvPr>
              <p:cNvSpPr/>
              <p:nvPr/>
            </p:nvSpPr>
            <p:spPr>
              <a:xfrm>
                <a:off x="17490147" y="35947254"/>
                <a:ext cx="54000" cy="93600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1BB50E6F-E4DF-45CE-879C-A553A8B8D9A5}"/>
                </a:ext>
              </a:extLst>
            </p:cNvPr>
            <p:cNvGrpSpPr/>
            <p:nvPr/>
          </p:nvGrpSpPr>
          <p:grpSpPr>
            <a:xfrm>
              <a:off x="17427147" y="39344830"/>
              <a:ext cx="180000" cy="576000"/>
              <a:chOff x="17427147" y="39344830"/>
              <a:chExt cx="180000" cy="576000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65B3499A-76FB-4353-90D9-AD4F816B6BB5}"/>
                  </a:ext>
                </a:extLst>
              </p:cNvPr>
              <p:cNvSpPr/>
              <p:nvPr/>
            </p:nvSpPr>
            <p:spPr>
              <a:xfrm>
                <a:off x="17427147" y="39344830"/>
                <a:ext cx="180000" cy="57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이등변 삼각형 400">
                <a:extLst>
                  <a:ext uri="{FF2B5EF4-FFF2-40B4-BE49-F238E27FC236}">
                    <a16:creationId xmlns:a16="http://schemas.microsoft.com/office/drawing/2014/main" id="{7EE10AD0-3E64-4CE2-9F10-E587CB0F68CC}"/>
                  </a:ext>
                </a:extLst>
              </p:cNvPr>
              <p:cNvSpPr/>
              <p:nvPr/>
            </p:nvSpPr>
            <p:spPr>
              <a:xfrm>
                <a:off x="17427147" y="39344830"/>
                <a:ext cx="180000" cy="144000"/>
              </a:xfrm>
              <a:prstGeom prst="triangle">
                <a:avLst/>
              </a:prstGeom>
              <a:solidFill>
                <a:srgbClr val="4169E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이등변 삼각형 401">
                <a:extLst>
                  <a:ext uri="{FF2B5EF4-FFF2-40B4-BE49-F238E27FC236}">
                    <a16:creationId xmlns:a16="http://schemas.microsoft.com/office/drawing/2014/main" id="{2B824AEE-47B7-42AF-A1B1-CCE35104C770}"/>
                  </a:ext>
                </a:extLst>
              </p:cNvPr>
              <p:cNvSpPr/>
              <p:nvPr/>
            </p:nvSpPr>
            <p:spPr>
              <a:xfrm flipV="1">
                <a:off x="17427147" y="39776830"/>
                <a:ext cx="180000" cy="144000"/>
              </a:xfrm>
              <a:prstGeom prst="triangle">
                <a:avLst/>
              </a:prstGeom>
              <a:solidFill>
                <a:srgbClr val="DC143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4FF12197-D6E5-4B2E-B7A3-F619886667CC}"/>
                  </a:ext>
                </a:extLst>
              </p:cNvPr>
              <p:cNvSpPr/>
              <p:nvPr/>
            </p:nvSpPr>
            <p:spPr>
              <a:xfrm>
                <a:off x="17490147" y="39488830"/>
                <a:ext cx="54000" cy="28800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034FB785-4EF7-4F16-B60E-519543D72CB5}"/>
              </a:ext>
            </a:extLst>
          </p:cNvPr>
          <p:cNvSpPr txBox="1"/>
          <p:nvPr/>
        </p:nvSpPr>
        <p:spPr>
          <a:xfrm>
            <a:off x="14516205" y="27251642"/>
            <a:ext cx="502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Figure 1</a:t>
            </a:r>
            <a:r>
              <a:rPr lang="en-US" altLang="ko-KR" sz="2000" dirty="0"/>
              <a:t>. </a:t>
            </a:r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Result </a:t>
            </a:r>
            <a:r>
              <a:rPr lang="en-US" altLang="ko-KR" sz="2000" dirty="0"/>
              <a:t>of Sim et al. (2017) </a:t>
            </a:r>
            <a:endParaRPr lang="ko-KR" altLang="en-US" sz="20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18A428-91C6-40A9-8E18-1C7B25399BF1}"/>
              </a:ext>
            </a:extLst>
          </p:cNvPr>
          <p:cNvSpPr txBox="1"/>
          <p:nvPr/>
        </p:nvSpPr>
        <p:spPr>
          <a:xfrm>
            <a:off x="14668606" y="31634489"/>
            <a:ext cx="50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Figure 2</a:t>
            </a:r>
            <a:r>
              <a:rPr lang="en-US" altLang="ko-KR" sz="2000" dirty="0"/>
              <a:t>. Results of this study</a:t>
            </a:r>
            <a:endParaRPr lang="ko-KR" altLang="en-US" sz="2000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3F425818-CE2B-4B38-A58F-19FF3F00847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751" y="27701388"/>
            <a:ext cx="6443636" cy="3693166"/>
          </a:xfrm>
          <a:prstGeom prst="rect">
            <a:avLst/>
          </a:prstGeom>
        </p:spPr>
      </p:pic>
      <p:pic>
        <p:nvPicPr>
          <p:cNvPr id="82" name="그래픽 81" descr="별">
            <a:extLst>
              <a:ext uri="{FF2B5EF4-FFF2-40B4-BE49-F238E27FC236}">
                <a16:creationId xmlns:a16="http://schemas.microsoft.com/office/drawing/2014/main" id="{90CED984-20E0-4A5F-9D92-8CDEEF71FD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051759" y="31615995"/>
            <a:ext cx="540000" cy="540000"/>
          </a:xfrm>
          <a:prstGeom prst="rect">
            <a:avLst/>
          </a:prstGeom>
        </p:spPr>
      </p:pic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8CF51E7F-6EED-4D28-B421-39AC64A34D4F}"/>
              </a:ext>
            </a:extLst>
          </p:cNvPr>
          <p:cNvSpPr/>
          <p:nvPr/>
        </p:nvSpPr>
        <p:spPr>
          <a:xfrm>
            <a:off x="15317606" y="10535017"/>
            <a:ext cx="14580000" cy="514738"/>
          </a:xfrm>
          <a:prstGeom prst="rect">
            <a:avLst/>
          </a:prstGeom>
        </p:spPr>
        <p:txBody>
          <a:bodyPr lIns="360000" tIns="72000" rIns="360000" bIns="72000">
            <a:spAutoFit/>
          </a:bodyPr>
          <a:lstStyle/>
          <a:p>
            <a:r>
              <a:rPr lang="en-US" altLang="ko-KR" sz="24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We improved the analysis methods of Sim et al. (2017).</a:t>
            </a:r>
            <a:endParaRPr lang="ko-KR" altLang="en-US" sz="2400" b="1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08F35514-A626-462E-BF07-613103C85D22}"/>
              </a:ext>
            </a:extLst>
          </p:cNvPr>
          <p:cNvSpPr txBox="1"/>
          <p:nvPr/>
        </p:nvSpPr>
        <p:spPr>
          <a:xfrm>
            <a:off x="25628156" y="38924943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OMAT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8902C7-6910-4477-B564-CF52A0B7C781}"/>
              </a:ext>
            </a:extLst>
          </p:cNvPr>
          <p:cNvGrpSpPr/>
          <p:nvPr/>
        </p:nvGrpSpPr>
        <p:grpSpPr>
          <a:xfrm>
            <a:off x="1120622" y="18046389"/>
            <a:ext cx="12591056" cy="1413409"/>
            <a:chOff x="1120622" y="17941873"/>
            <a:chExt cx="12591056" cy="141340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2D969D8-88CA-45EE-B1F6-F80C8C440AC6}"/>
                </a:ext>
              </a:extLst>
            </p:cNvPr>
            <p:cNvGrpSpPr/>
            <p:nvPr/>
          </p:nvGrpSpPr>
          <p:grpSpPr>
            <a:xfrm>
              <a:off x="1120622" y="17941873"/>
              <a:ext cx="12591056" cy="1388366"/>
              <a:chOff x="1146560" y="18528487"/>
              <a:chExt cx="12591056" cy="138836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AD7BCFE-6A15-4C33-8B7E-4500CC783B30}"/>
                  </a:ext>
                </a:extLst>
              </p:cNvPr>
              <p:cNvSpPr/>
              <p:nvPr/>
            </p:nvSpPr>
            <p:spPr>
              <a:xfrm>
                <a:off x="12574871" y="19607922"/>
                <a:ext cx="1162745" cy="308931"/>
              </a:xfrm>
              <a:prstGeom prst="rect">
                <a:avLst/>
              </a:prstGeom>
            </p:spPr>
            <p:txBody>
              <a:bodyPr wrap="none" lIns="36000" tIns="0" rIns="36000" bIns="0" anchor="ctr">
                <a:spAutoFit/>
              </a:bodyPr>
              <a:lstStyle/>
              <a:p>
                <a:pPr defTabSz="1330325" eaLnBrk="0" latinLnBrk="0" hangingPunct="0">
                  <a:lnSpc>
                    <a:spcPct val="120000"/>
                  </a:lnSpc>
                  <a:buSzPct val="100000"/>
                  <a:defRPr/>
                </a:pPr>
                <a:r>
                  <a:rPr lang="en-US" altLang="ko-KR" kern="0" dirty="0">
                    <a:solidFill>
                      <a:srgbClr val="5C6C7C"/>
                    </a:solidFill>
                    <a:latin typeface="Noto Sans Medium" panose="020B0602040504020204" pitchFamily="34" charset="0"/>
                    <a:ea typeface="Noto Sans CJK KR Regular" panose="020B0500000000000000" pitchFamily="34" charset="-127"/>
                    <a:cs typeface="Noto Sans Medium" panose="020B0602040504020204" pitchFamily="34" charset="0"/>
                  </a:rPr>
                  <a:t>Nov. 2015</a:t>
                </a:r>
                <a:endParaRPr lang="en-US" altLang="ko-KR" kern="0" dirty="0">
                  <a:solidFill>
                    <a:srgbClr val="5C6C7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5B859D4-2778-45CB-8124-6B3E04EDF3E6}"/>
                  </a:ext>
                </a:extLst>
              </p:cNvPr>
              <p:cNvSpPr/>
              <p:nvPr/>
            </p:nvSpPr>
            <p:spPr>
              <a:xfrm>
                <a:off x="2213830" y="18568242"/>
                <a:ext cx="2797241" cy="343235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pPr defTabSz="1330325" eaLnBrk="0" latinLnBrk="0" hangingPunct="0">
                  <a:lnSpc>
                    <a:spcPct val="120000"/>
                  </a:lnSpc>
                  <a:buSzPct val="100000"/>
                  <a:defRPr/>
                </a:pPr>
                <a:r>
                  <a:rPr lang="en-US" altLang="ko-KR" sz="2000" kern="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rgbClr val="121F27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Jeong</a:t>
                </a:r>
                <a:r>
                  <a:rPr lang="en-US" altLang="ko-KR" sz="2000" kern="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rgbClr val="121F27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 et al. (2015) </a:t>
                </a:r>
                <a:r>
                  <a:rPr lang="en-US" altLang="ko-KR" sz="2000" kern="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rgbClr val="121F27"/>
                    </a:solidFill>
                    <a:latin typeface="Noto Sans Medium" panose="020B0602040504020204" pitchFamily="34" charset="0"/>
                    <a:ea typeface="Noto Sans Medium" panose="020B0602040504020204" pitchFamily="34" charset="0"/>
                    <a:cs typeface="Noto Sans Medium" panose="020B0602040504020204" pitchFamily="34" charset="0"/>
                  </a:rPr>
                  <a:t>ApJS</a:t>
                </a:r>
                <a:endPara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121F27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E59884E-6925-4285-AF05-F0058FE40918}"/>
                  </a:ext>
                </a:extLst>
              </p:cNvPr>
              <p:cNvGrpSpPr/>
              <p:nvPr/>
            </p:nvGrpSpPr>
            <p:grpSpPr>
              <a:xfrm>
                <a:off x="1146560" y="18528487"/>
                <a:ext cx="900000" cy="900000"/>
                <a:chOff x="1149766" y="19075478"/>
                <a:chExt cx="900000" cy="900000"/>
              </a:xfrm>
            </p:grpSpPr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A60139AC-FB27-412E-AD55-B58B09625B53}"/>
                    </a:ext>
                  </a:extLst>
                </p:cNvPr>
                <p:cNvSpPr/>
                <p:nvPr/>
              </p:nvSpPr>
              <p:spPr>
                <a:xfrm>
                  <a:off x="1149766" y="19075478"/>
                  <a:ext cx="900000" cy="900000"/>
                </a:xfrm>
                <a:prstGeom prst="roundRect">
                  <a:avLst>
                    <a:gd name="adj" fmla="val 38371"/>
                  </a:avLst>
                </a:prstGeom>
                <a:solidFill>
                  <a:srgbClr val="88B5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ko-KR" altLang="en-US" sz="2000" dirty="0">
                    <a:solidFill>
                      <a:srgbClr val="606970"/>
                    </a:solidFill>
                    <a:latin typeface="Noto Sans Medium" panose="020B0602040504020204" pitchFamily="34" charset="0"/>
                    <a:ea typeface="Noto Sans CJK KR Medium" panose="020B0600000000000000" pitchFamily="34" charset="-127"/>
                    <a:cs typeface="Noto Sans Medium" panose="020B0602040504020204" pitchFamily="34" charset="0"/>
                  </a:endParaRPr>
                </a:p>
              </p:txBody>
            </p:sp>
            <p:pic>
              <p:nvPicPr>
                <p:cNvPr id="125" name="그래픽 124" descr="남자 옆모습">
                  <a:extLst>
                    <a:ext uri="{FF2B5EF4-FFF2-40B4-BE49-F238E27FC236}">
                      <a16:creationId xmlns:a16="http://schemas.microsoft.com/office/drawing/2014/main" id="{0FB834EE-6C14-4031-A67C-F3989391DD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9766" y="19165478"/>
                  <a:ext cx="720000" cy="720000"/>
                </a:xfrm>
                <a:prstGeom prst="rect">
                  <a:avLst/>
                </a:prstGeom>
              </p:spPr>
            </p:pic>
          </p:grp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EE506E73-DD7D-40B0-B36F-40A1F0FF2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6321" y="18982233"/>
                <a:ext cx="800361" cy="621614"/>
              </a:xfrm>
              <a:prstGeom prst="rect">
                <a:avLst/>
              </a:prstGeom>
            </p:spPr>
          </p:pic>
        </p:grpSp>
        <p:sp>
          <p:nvSpPr>
            <p:cNvPr id="309" name="사각형: 둥근 모서리 308">
              <a:extLst>
                <a:ext uri="{FF2B5EF4-FFF2-40B4-BE49-F238E27FC236}">
                  <a16:creationId xmlns:a16="http://schemas.microsoft.com/office/drawing/2014/main" id="{9EA073EF-8E91-48B1-9E26-1A24371072E3}"/>
                </a:ext>
              </a:extLst>
            </p:cNvPr>
            <p:cNvSpPr/>
            <p:nvPr/>
          </p:nvSpPr>
          <p:spPr>
            <a:xfrm>
              <a:off x="2108382" y="18395619"/>
              <a:ext cx="10440000" cy="959663"/>
            </a:xfrm>
            <a:prstGeom prst="roundRect">
              <a:avLst>
                <a:gd name="adj" fmla="val 38371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80000" tIns="72000" rIns="180000" bIns="72000" anchor="ctr">
              <a:spAutoFit/>
            </a:bodyPr>
            <a:lstStyle/>
            <a:p>
              <a:pPr defTabSz="1330325" eaLnBrk="0" hangingPunct="0">
                <a:buSzPct val="100000"/>
                <a:defRPr/>
              </a:pP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C143C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Micro-meteorites </a:t>
              </a: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(as well as solar wind particles) enter along the ecliptic plane!</a:t>
              </a:r>
              <a:b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</a:br>
              <a:r>
                <a:rPr lang="en-US" altLang="ko-KR" sz="2000" kern="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B0B0B"/>
                  </a:solidFill>
                  <a:latin typeface="Noto Sans Medium" panose="020B0602040504020204" pitchFamily="34" charset="0"/>
                  <a:ea typeface="Noto Sans Medium" panose="020B0602040504020204" pitchFamily="34" charset="0"/>
                  <a:cs typeface="Noto Sans Medium" panose="020B0602040504020204" pitchFamily="34" charset="0"/>
                </a:rPr>
                <a:t>Grain size monotonically increases as the latitude increases.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87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Black"/>
        <a:ea typeface="나눔바른고딕"/>
        <a:cs typeface=""/>
      </a:majorFont>
      <a:minorFont>
        <a:latin typeface="Noto Sans Medium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1370</Words>
  <Application>Microsoft Office PowerPoint</Application>
  <PresentationFormat>사용자 지정</PresentationFormat>
  <Paragraphs>201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Wingdings</vt:lpstr>
      <vt:lpstr>Noto Sans CJK KR Medium</vt:lpstr>
      <vt:lpstr>Noto Sans CJK KR Regular</vt:lpstr>
      <vt:lpstr>배달의민족 도현</vt:lpstr>
      <vt:lpstr>Cambria Math</vt:lpstr>
      <vt:lpstr>Arial</vt:lpstr>
      <vt:lpstr>나눔바른고딕</vt:lpstr>
      <vt:lpstr>Noto Sans Medium</vt:lpstr>
      <vt:lpstr>Noto Sans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308</cp:revision>
  <dcterms:created xsi:type="dcterms:W3CDTF">2022-04-12T01:59:49Z</dcterms:created>
  <dcterms:modified xsi:type="dcterms:W3CDTF">2022-04-25T07:48:36Z</dcterms:modified>
  <cp:contentStatus/>
</cp:coreProperties>
</file>