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76" r:id="rId5"/>
    <p:sldId id="259" r:id="rId6"/>
    <p:sldId id="260" r:id="rId7"/>
    <p:sldId id="264" r:id="rId8"/>
    <p:sldId id="265" r:id="rId9"/>
    <p:sldId id="266" r:id="rId10"/>
    <p:sldId id="267" r:id="rId11"/>
    <p:sldId id="268" r:id="rId12"/>
    <p:sldId id="269" r:id="rId13"/>
    <p:sldId id="271" r:id="rId14"/>
    <p:sldId id="270" r:id="rId15"/>
    <p:sldId id="272" r:id="rId16"/>
    <p:sldId id="275" r:id="rId17"/>
    <p:sldId id="274" r:id="rId18"/>
    <p:sldId id="263"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Raleway" pitchFamily="2" charset="77"/>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85"/>
  </p:normalViewPr>
  <p:slideViewPr>
    <p:cSldViewPr snapToGrid="0">
      <p:cViewPr varScale="1">
        <p:scale>
          <a:sx n="119" d="100"/>
          <a:sy n="119" d="100"/>
        </p:scale>
        <p:origin x="9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O" dirty="0"/>
          </a:p>
        </p:txBody>
      </p:sp>
    </p:spTree>
    <p:extLst>
      <p:ext uri="{BB962C8B-B14F-4D97-AF65-F5344CB8AC3E}">
        <p14:creationId xmlns:p14="http://schemas.microsoft.com/office/powerpoint/2010/main" val="98930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O" dirty="0"/>
          </a:p>
        </p:txBody>
      </p:sp>
    </p:spTree>
    <p:extLst>
      <p:ext uri="{BB962C8B-B14F-4D97-AF65-F5344CB8AC3E}">
        <p14:creationId xmlns:p14="http://schemas.microsoft.com/office/powerpoint/2010/main" val="3725858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O" dirty="0"/>
          </a:p>
        </p:txBody>
      </p:sp>
    </p:spTree>
    <p:extLst>
      <p:ext uri="{BB962C8B-B14F-4D97-AF65-F5344CB8AC3E}">
        <p14:creationId xmlns:p14="http://schemas.microsoft.com/office/powerpoint/2010/main" val="2451928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O" dirty="0"/>
          </a:p>
        </p:txBody>
      </p:sp>
    </p:spTree>
    <p:extLst>
      <p:ext uri="{BB962C8B-B14F-4D97-AF65-F5344CB8AC3E}">
        <p14:creationId xmlns:p14="http://schemas.microsoft.com/office/powerpoint/2010/main" val="1233771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NO" dirty="0"/>
              <a:t>I also tested XGBoost but not reported  here. Performance was similar to Extra Trees Regressor.</a:t>
            </a:r>
          </a:p>
        </p:txBody>
      </p:sp>
    </p:spTree>
    <p:extLst>
      <p:ext uri="{BB962C8B-B14F-4D97-AF65-F5344CB8AC3E}">
        <p14:creationId xmlns:p14="http://schemas.microsoft.com/office/powerpoint/2010/main" val="2512973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O" dirty="0"/>
          </a:p>
        </p:txBody>
      </p:sp>
    </p:spTree>
    <p:extLst>
      <p:ext uri="{BB962C8B-B14F-4D97-AF65-F5344CB8AC3E}">
        <p14:creationId xmlns:p14="http://schemas.microsoft.com/office/powerpoint/2010/main" val="3401312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0d4235ac1c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0d4235ac1c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To make better forecasts on avocado price/volume, one can apply machine learning techniques, which is an interesting direction for data-driven predictive analysis, but with its own set of challenges.</a:t>
            </a:r>
          </a:p>
          <a:p>
            <a:pPr marL="0" lvl="0" indent="0" algn="l" rtl="0">
              <a:spcBef>
                <a:spcPts val="0"/>
              </a:spcBef>
              <a:spcAft>
                <a:spcPts val="0"/>
              </a:spcAft>
              <a:buNone/>
            </a:pPr>
            <a:r>
              <a:rPr lang="en-GB" dirty="0"/>
              <a:t>Then I can discuss in the end during the presentation that due to time constraints I could not apply other statistical and machine learning forecasting techniques. However, that's the research area I have been working in my PhD, so I would be happy to discuss it here.</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d4235ac1c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d4235ac1c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0d4235ac1c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0d4235ac1c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d4235ac1c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d4235ac1c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d4235ac1c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0d4235ac1c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9736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NO" dirty="0"/>
              <a:t>The correlation is a measure of linear association, therefore we get low values for strongly nonlinear associations which can be captured by learning algorithms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NO" dirty="0"/>
              <a:t>We are using all independent variables at once in our. </a:t>
            </a:r>
            <a:r>
              <a:rPr lang="en-GB" dirty="0"/>
              <a:t>M</a:t>
            </a:r>
            <a:r>
              <a:rPr lang="en-NO" dirty="0"/>
              <a:t>odel, so we can still have a better performance than using any of them separately. </a:t>
            </a:r>
          </a:p>
          <a:p>
            <a:endParaRPr lang="en-NO" dirty="0"/>
          </a:p>
        </p:txBody>
      </p:sp>
    </p:spTree>
    <p:extLst>
      <p:ext uri="{BB962C8B-B14F-4D97-AF65-F5344CB8AC3E}">
        <p14:creationId xmlns:p14="http://schemas.microsoft.com/office/powerpoint/2010/main" val="3127337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O" dirty="0"/>
          </a:p>
        </p:txBody>
      </p:sp>
    </p:spTree>
    <p:extLst>
      <p:ext uri="{BB962C8B-B14F-4D97-AF65-F5344CB8AC3E}">
        <p14:creationId xmlns:p14="http://schemas.microsoft.com/office/powerpoint/2010/main" val="2468236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O" dirty="0"/>
          </a:p>
        </p:txBody>
      </p:sp>
    </p:spTree>
    <p:extLst>
      <p:ext uri="{BB962C8B-B14F-4D97-AF65-F5344CB8AC3E}">
        <p14:creationId xmlns:p14="http://schemas.microsoft.com/office/powerpoint/2010/main" val="1648987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Machine Learning Task: </a:t>
            </a:r>
            <a:endParaRPr sz="2700"/>
          </a:p>
          <a:p>
            <a:pPr marL="0" lvl="0" indent="0" algn="l" rtl="0">
              <a:spcBef>
                <a:spcPts val="0"/>
              </a:spcBef>
              <a:spcAft>
                <a:spcPts val="0"/>
              </a:spcAft>
              <a:buNone/>
            </a:pPr>
            <a:r>
              <a:rPr lang="en" sz="2700"/>
              <a:t>Predicting avocado prices and volumes</a:t>
            </a:r>
            <a:endParaRPr sz="270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fontScale="40000" lnSpcReduction="20000"/>
          </a:bodyPr>
          <a:lstStyle/>
          <a:p>
            <a:pPr marL="0" lvl="0" indent="0" algn="l" rtl="0">
              <a:spcBef>
                <a:spcPts val="0"/>
              </a:spcBef>
              <a:spcAft>
                <a:spcPts val="0"/>
              </a:spcAft>
              <a:buNone/>
            </a:pPr>
            <a:r>
              <a:rPr lang="en"/>
              <a:t>									Shweta Tiwari</a:t>
            </a:r>
            <a:endParaRPr/>
          </a:p>
          <a:p>
            <a:pPr marL="0" lvl="0" indent="0" algn="l" rtl="0">
              <a:spcBef>
                <a:spcPts val="0"/>
              </a:spcBef>
              <a:spcAft>
                <a:spcPts val="0"/>
              </a:spcAft>
              <a:buNone/>
            </a:pPr>
            <a:r>
              <a:rPr lang="en"/>
              <a:t>									email: shwetatiwari2601@gmail.com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DE98-9513-034B-A052-5F860212DCF6}"/>
              </a:ext>
            </a:extLst>
          </p:cNvPr>
          <p:cNvSpPr>
            <a:spLocks noGrp="1"/>
          </p:cNvSpPr>
          <p:nvPr>
            <p:ph type="title"/>
          </p:nvPr>
        </p:nvSpPr>
        <p:spPr/>
        <p:txBody>
          <a:bodyPr>
            <a:normAutofit fontScale="90000"/>
          </a:bodyPr>
          <a:lstStyle/>
          <a:p>
            <a:r>
              <a:rPr lang="en-NO" dirty="0"/>
              <a:t>Visualize price by types of avocados</a:t>
            </a:r>
          </a:p>
        </p:txBody>
      </p:sp>
      <p:sp>
        <p:nvSpPr>
          <p:cNvPr id="3" name="Text Placeholder 2">
            <a:extLst>
              <a:ext uri="{FF2B5EF4-FFF2-40B4-BE49-F238E27FC236}">
                <a16:creationId xmlns:a16="http://schemas.microsoft.com/office/drawing/2014/main" id="{B6374558-6891-2E49-8E67-02A1AB5D2752}"/>
              </a:ext>
            </a:extLst>
          </p:cNvPr>
          <p:cNvSpPr>
            <a:spLocks noGrp="1"/>
          </p:cNvSpPr>
          <p:nvPr>
            <p:ph type="body" idx="1"/>
          </p:nvPr>
        </p:nvSpPr>
        <p:spPr>
          <a:xfrm>
            <a:off x="4593250" y="2037929"/>
            <a:ext cx="4065834" cy="2503444"/>
          </a:xfrm>
        </p:spPr>
        <p:txBody>
          <a:bodyPr/>
          <a:lstStyle/>
          <a:p>
            <a:r>
              <a:rPr lang="en-NO" dirty="0"/>
              <a:t>Average price range for organic and conventional avocadoes.</a:t>
            </a:r>
          </a:p>
          <a:p>
            <a:pPr lvl="1"/>
            <a:r>
              <a:rPr lang="en-NO" dirty="0"/>
              <a:t>The organic avocados are more expensive than conventional avocados.</a:t>
            </a:r>
          </a:p>
        </p:txBody>
      </p:sp>
      <p:sp>
        <p:nvSpPr>
          <p:cNvPr id="4" name="Slide Number Placeholder 3">
            <a:extLst>
              <a:ext uri="{FF2B5EF4-FFF2-40B4-BE49-F238E27FC236}">
                <a16:creationId xmlns:a16="http://schemas.microsoft.com/office/drawing/2014/main" id="{157B5626-C378-A341-9B5E-10D10E2C68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descr="Chart, box and whisker chart&#10;&#10;Description automatically generated">
            <a:extLst>
              <a:ext uri="{FF2B5EF4-FFF2-40B4-BE49-F238E27FC236}">
                <a16:creationId xmlns:a16="http://schemas.microsoft.com/office/drawing/2014/main" id="{15E04C4D-D139-5243-A171-F211E57C092A}"/>
              </a:ext>
            </a:extLst>
          </p:cNvPr>
          <p:cNvPicPr>
            <a:picLocks noChangeAspect="1"/>
          </p:cNvPicPr>
          <p:nvPr/>
        </p:nvPicPr>
        <p:blipFill>
          <a:blip r:embed="rId3"/>
          <a:stretch>
            <a:fillRect/>
          </a:stretch>
        </p:blipFill>
        <p:spPr>
          <a:xfrm>
            <a:off x="572975" y="1913217"/>
            <a:ext cx="3388145" cy="2752868"/>
          </a:xfrm>
          <a:prstGeom prst="rect">
            <a:avLst/>
          </a:prstGeom>
        </p:spPr>
      </p:pic>
      <p:sp>
        <p:nvSpPr>
          <p:cNvPr id="7" name="Text Placeholder 2">
            <a:extLst>
              <a:ext uri="{FF2B5EF4-FFF2-40B4-BE49-F238E27FC236}">
                <a16:creationId xmlns:a16="http://schemas.microsoft.com/office/drawing/2014/main" id="{3B68EE0A-84C2-6240-9135-B445ADA298FD}"/>
              </a:ext>
            </a:extLst>
          </p:cNvPr>
          <p:cNvSpPr txBox="1">
            <a:spLocks/>
          </p:cNvSpPr>
          <p:nvPr/>
        </p:nvSpPr>
        <p:spPr>
          <a:xfrm>
            <a:off x="4728475" y="3329260"/>
            <a:ext cx="3842550" cy="121211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r>
              <a:rPr lang="en-NO" dirty="0"/>
              <a:t>Avocados sold by category</a:t>
            </a:r>
          </a:p>
          <a:p>
            <a:pPr lvl="1"/>
            <a:r>
              <a:rPr lang="en-NO" dirty="0"/>
              <a:t>Conventional count = 9167</a:t>
            </a:r>
          </a:p>
          <a:p>
            <a:pPr lvl="1"/>
            <a:r>
              <a:rPr lang="en-NO" dirty="0"/>
              <a:t>Organic count = 9234</a:t>
            </a:r>
          </a:p>
        </p:txBody>
      </p:sp>
    </p:spTree>
    <p:extLst>
      <p:ext uri="{BB962C8B-B14F-4D97-AF65-F5344CB8AC3E}">
        <p14:creationId xmlns:p14="http://schemas.microsoft.com/office/powerpoint/2010/main" val="3275042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59FFB-1F6C-D34D-BFBC-D34E92BAA386}"/>
              </a:ext>
            </a:extLst>
          </p:cNvPr>
          <p:cNvSpPr>
            <a:spLocks noGrp="1"/>
          </p:cNvSpPr>
          <p:nvPr>
            <p:ph type="title"/>
          </p:nvPr>
        </p:nvSpPr>
        <p:spPr/>
        <p:txBody>
          <a:bodyPr>
            <a:normAutofit fontScale="90000"/>
          </a:bodyPr>
          <a:lstStyle/>
          <a:p>
            <a:r>
              <a:rPr lang="en-NO" dirty="0"/>
              <a:t>Monthly and Yearly Average Price by types of avocados</a:t>
            </a:r>
          </a:p>
        </p:txBody>
      </p:sp>
      <p:sp>
        <p:nvSpPr>
          <p:cNvPr id="4" name="Slide Number Placeholder 3">
            <a:extLst>
              <a:ext uri="{FF2B5EF4-FFF2-40B4-BE49-F238E27FC236}">
                <a16:creationId xmlns:a16="http://schemas.microsoft.com/office/drawing/2014/main" id="{14D08205-8F3E-1645-82F6-FB0B0C1D03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descr="Chart, line chart&#10;&#10;Description automatically generated">
            <a:extLst>
              <a:ext uri="{FF2B5EF4-FFF2-40B4-BE49-F238E27FC236}">
                <a16:creationId xmlns:a16="http://schemas.microsoft.com/office/drawing/2014/main" id="{5E81C19A-3DBE-9340-98C7-808F0AAB83B7}"/>
              </a:ext>
            </a:extLst>
          </p:cNvPr>
          <p:cNvPicPr>
            <a:picLocks noChangeAspect="1"/>
          </p:cNvPicPr>
          <p:nvPr/>
        </p:nvPicPr>
        <p:blipFill>
          <a:blip r:embed="rId3"/>
          <a:stretch>
            <a:fillRect/>
          </a:stretch>
        </p:blipFill>
        <p:spPr>
          <a:xfrm>
            <a:off x="729450" y="2268519"/>
            <a:ext cx="2293559" cy="1371525"/>
          </a:xfrm>
          <a:prstGeom prst="rect">
            <a:avLst/>
          </a:prstGeom>
        </p:spPr>
      </p:pic>
      <p:pic>
        <p:nvPicPr>
          <p:cNvPr id="11" name="Picture 10" descr="Chart, line chart&#10;&#10;Description automatically generated">
            <a:extLst>
              <a:ext uri="{FF2B5EF4-FFF2-40B4-BE49-F238E27FC236}">
                <a16:creationId xmlns:a16="http://schemas.microsoft.com/office/drawing/2014/main" id="{98F5C625-097B-9D41-9387-1FCAC28EC1EC}"/>
              </a:ext>
            </a:extLst>
          </p:cNvPr>
          <p:cNvPicPr>
            <a:picLocks noChangeAspect="1"/>
          </p:cNvPicPr>
          <p:nvPr/>
        </p:nvPicPr>
        <p:blipFill>
          <a:blip r:embed="rId4"/>
          <a:stretch>
            <a:fillRect/>
          </a:stretch>
        </p:blipFill>
        <p:spPr>
          <a:xfrm>
            <a:off x="821364" y="3678045"/>
            <a:ext cx="2293558" cy="1335998"/>
          </a:xfrm>
          <a:prstGeom prst="rect">
            <a:avLst/>
          </a:prstGeom>
        </p:spPr>
      </p:pic>
      <p:sp>
        <p:nvSpPr>
          <p:cNvPr id="12" name="TextBox 11">
            <a:extLst>
              <a:ext uri="{FF2B5EF4-FFF2-40B4-BE49-F238E27FC236}">
                <a16:creationId xmlns:a16="http://schemas.microsoft.com/office/drawing/2014/main" id="{C3BEA9F1-3CD0-C048-8D3F-9C140282AE10}"/>
              </a:ext>
            </a:extLst>
          </p:cNvPr>
          <p:cNvSpPr txBox="1"/>
          <p:nvPr/>
        </p:nvSpPr>
        <p:spPr>
          <a:xfrm>
            <a:off x="4303058" y="2268520"/>
            <a:ext cx="4182035" cy="1384995"/>
          </a:xfrm>
          <a:prstGeom prst="rect">
            <a:avLst/>
          </a:prstGeom>
          <a:noFill/>
        </p:spPr>
        <p:txBody>
          <a:bodyPr wrap="square" rtlCol="0">
            <a:spAutoFit/>
          </a:bodyPr>
          <a:lstStyle/>
          <a:p>
            <a:pPr marL="285750" indent="-285750">
              <a:buFont typeface="Arial" panose="020B0604020202020204" pitchFamily="34" charset="0"/>
              <a:buChar char="•"/>
            </a:pPr>
            <a:r>
              <a:rPr lang="en-GB" dirty="0"/>
              <a:t>Monthly plot: Expensive during September and October while cheapest in the months of February. </a:t>
            </a:r>
          </a:p>
          <a:p>
            <a:pPr marL="285750" indent="-285750">
              <a:buFont typeface="Arial" panose="020B0604020202020204" pitchFamily="34" charset="0"/>
              <a:buChar char="•"/>
            </a:pPr>
            <a:r>
              <a:rPr lang="en-GB" dirty="0"/>
              <a:t>From the yearly average price plot one can see that the year 2017 was the most expensive for the avocados.</a:t>
            </a:r>
            <a:endParaRPr lang="en-NO" dirty="0"/>
          </a:p>
        </p:txBody>
      </p:sp>
    </p:spTree>
    <p:extLst>
      <p:ext uri="{BB962C8B-B14F-4D97-AF65-F5344CB8AC3E}">
        <p14:creationId xmlns:p14="http://schemas.microsoft.com/office/powerpoint/2010/main" val="199737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4CC2-7C6C-494D-B040-1B7FA770ADA3}"/>
              </a:ext>
            </a:extLst>
          </p:cNvPr>
          <p:cNvSpPr>
            <a:spLocks noGrp="1"/>
          </p:cNvSpPr>
          <p:nvPr>
            <p:ph type="title"/>
          </p:nvPr>
        </p:nvSpPr>
        <p:spPr/>
        <p:txBody>
          <a:bodyPr>
            <a:normAutofit fontScale="90000"/>
          </a:bodyPr>
          <a:lstStyle/>
          <a:p>
            <a:r>
              <a:rPr lang="en-NO" dirty="0"/>
              <a:t>Top 5 most expensive regions in USA</a:t>
            </a:r>
          </a:p>
        </p:txBody>
      </p:sp>
      <p:sp>
        <p:nvSpPr>
          <p:cNvPr id="3" name="Text Placeholder 2">
            <a:extLst>
              <a:ext uri="{FF2B5EF4-FFF2-40B4-BE49-F238E27FC236}">
                <a16:creationId xmlns:a16="http://schemas.microsoft.com/office/drawing/2014/main" id="{ADAAC792-93A3-F142-8364-1F7A0346509B}"/>
              </a:ext>
            </a:extLst>
          </p:cNvPr>
          <p:cNvSpPr>
            <a:spLocks noGrp="1"/>
          </p:cNvSpPr>
          <p:nvPr>
            <p:ph type="body" idx="1"/>
          </p:nvPr>
        </p:nvSpPr>
        <p:spPr>
          <a:xfrm>
            <a:off x="5395848" y="2016507"/>
            <a:ext cx="2952463" cy="1273144"/>
          </a:xfrm>
        </p:spPr>
        <p:txBody>
          <a:bodyPr>
            <a:normAutofit lnSpcReduction="10000"/>
          </a:bodyPr>
          <a:lstStyle/>
          <a:p>
            <a:r>
              <a:rPr lang="en-NO" dirty="0"/>
              <a:t>HartfordSpringField</a:t>
            </a:r>
          </a:p>
          <a:p>
            <a:r>
              <a:rPr lang="en-NO" dirty="0"/>
              <a:t>SanFrancisco</a:t>
            </a:r>
          </a:p>
          <a:p>
            <a:r>
              <a:rPr lang="en-NO" dirty="0"/>
              <a:t>NewYork</a:t>
            </a:r>
          </a:p>
          <a:p>
            <a:r>
              <a:rPr lang="en-NO" dirty="0"/>
              <a:t>Philadelphia</a:t>
            </a:r>
          </a:p>
          <a:p>
            <a:r>
              <a:rPr lang="en-NO" dirty="0"/>
              <a:t>Sacramento</a:t>
            </a:r>
          </a:p>
        </p:txBody>
      </p:sp>
      <p:sp>
        <p:nvSpPr>
          <p:cNvPr id="4" name="Slide Number Placeholder 3">
            <a:extLst>
              <a:ext uri="{FF2B5EF4-FFF2-40B4-BE49-F238E27FC236}">
                <a16:creationId xmlns:a16="http://schemas.microsoft.com/office/drawing/2014/main" id="{EFD1E683-0477-D444-B93F-2EAFDF1029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7" name="Picture 6" descr="Chart&#10;&#10;Description automatically generated">
            <a:extLst>
              <a:ext uri="{FF2B5EF4-FFF2-40B4-BE49-F238E27FC236}">
                <a16:creationId xmlns:a16="http://schemas.microsoft.com/office/drawing/2014/main" id="{B7428B6F-E594-2E47-8DB8-BA727B26EDF4}"/>
              </a:ext>
            </a:extLst>
          </p:cNvPr>
          <p:cNvPicPr>
            <a:picLocks noChangeAspect="1"/>
          </p:cNvPicPr>
          <p:nvPr/>
        </p:nvPicPr>
        <p:blipFill>
          <a:blip r:embed="rId3"/>
          <a:stretch>
            <a:fillRect/>
          </a:stretch>
        </p:blipFill>
        <p:spPr>
          <a:xfrm>
            <a:off x="594272" y="1814711"/>
            <a:ext cx="4613586" cy="3290400"/>
          </a:xfrm>
          <a:prstGeom prst="rect">
            <a:avLst/>
          </a:prstGeom>
        </p:spPr>
      </p:pic>
      <p:sp>
        <p:nvSpPr>
          <p:cNvPr id="8" name="TextBox 7">
            <a:extLst>
              <a:ext uri="{FF2B5EF4-FFF2-40B4-BE49-F238E27FC236}">
                <a16:creationId xmlns:a16="http://schemas.microsoft.com/office/drawing/2014/main" id="{D7AF4470-B27E-2E43-90AD-E738F9A08113}"/>
              </a:ext>
            </a:extLst>
          </p:cNvPr>
          <p:cNvSpPr txBox="1"/>
          <p:nvPr/>
        </p:nvSpPr>
        <p:spPr>
          <a:xfrm>
            <a:off x="5390366" y="3452308"/>
            <a:ext cx="3365707" cy="1446550"/>
          </a:xfrm>
          <a:prstGeom prst="rect">
            <a:avLst/>
          </a:prstGeom>
          <a:noFill/>
        </p:spPr>
        <p:txBody>
          <a:bodyPr wrap="square" rtlCol="0">
            <a:spAutoFit/>
          </a:bodyPr>
          <a:lstStyle/>
          <a:p>
            <a:r>
              <a:rPr lang="en-NO" sz="1100" b="1" dirty="0"/>
              <a:t>Findings:</a:t>
            </a:r>
          </a:p>
          <a:p>
            <a:pPr marL="228600" indent="-228600">
              <a:buFont typeface="+mj-lt"/>
              <a:buAutoNum type="arabicPeriod"/>
            </a:pPr>
            <a:r>
              <a:rPr lang="en-NO" sz="1100" dirty="0"/>
              <a:t>SanFrancisco, Philadelphia and NewYork are bigger metropolitan cities, so the commodity price are always very high.</a:t>
            </a:r>
          </a:p>
          <a:p>
            <a:pPr marL="228600" indent="-228600">
              <a:buFont typeface="+mj-lt"/>
              <a:buAutoNum type="arabicPeriod"/>
            </a:pPr>
            <a:r>
              <a:rPr lang="en-NO" sz="1100" dirty="0"/>
              <a:t>HartfordSpringField on this list is surprising. The higher prices may be due to high transportation costs from Mexico</a:t>
            </a:r>
          </a:p>
          <a:p>
            <a:endParaRPr lang="en-NO" sz="1100" dirty="0"/>
          </a:p>
        </p:txBody>
      </p:sp>
    </p:spTree>
    <p:extLst>
      <p:ext uri="{BB962C8B-B14F-4D97-AF65-F5344CB8AC3E}">
        <p14:creationId xmlns:p14="http://schemas.microsoft.com/office/powerpoint/2010/main" val="1284568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C1F6F-D85B-6742-AF71-1F1EF1AC7796}"/>
              </a:ext>
            </a:extLst>
          </p:cNvPr>
          <p:cNvSpPr>
            <a:spLocks noGrp="1"/>
          </p:cNvSpPr>
          <p:nvPr>
            <p:ph type="title"/>
          </p:nvPr>
        </p:nvSpPr>
        <p:spPr/>
        <p:txBody>
          <a:bodyPr>
            <a:normAutofit fontScale="90000"/>
          </a:bodyPr>
          <a:lstStyle/>
          <a:p>
            <a:r>
              <a:rPr lang="en-NO" dirty="0"/>
              <a:t>Top 5 avocado consumption regions</a:t>
            </a:r>
          </a:p>
        </p:txBody>
      </p:sp>
      <p:sp>
        <p:nvSpPr>
          <p:cNvPr id="3" name="Text Placeholder 2">
            <a:extLst>
              <a:ext uri="{FF2B5EF4-FFF2-40B4-BE49-F238E27FC236}">
                <a16:creationId xmlns:a16="http://schemas.microsoft.com/office/drawing/2014/main" id="{BD3F1037-8732-4748-AD58-4CC3A05DAB50}"/>
              </a:ext>
            </a:extLst>
          </p:cNvPr>
          <p:cNvSpPr>
            <a:spLocks noGrp="1"/>
          </p:cNvSpPr>
          <p:nvPr>
            <p:ph type="body" idx="1"/>
          </p:nvPr>
        </p:nvSpPr>
        <p:spPr>
          <a:xfrm>
            <a:off x="5263116" y="2105247"/>
            <a:ext cx="3155034" cy="1275262"/>
          </a:xfrm>
        </p:spPr>
        <p:txBody>
          <a:bodyPr>
            <a:normAutofit lnSpcReduction="10000"/>
          </a:bodyPr>
          <a:lstStyle/>
          <a:p>
            <a:r>
              <a:rPr lang="en-NO" dirty="0"/>
              <a:t>West</a:t>
            </a:r>
          </a:p>
          <a:p>
            <a:r>
              <a:rPr lang="en-NO" dirty="0"/>
              <a:t>California</a:t>
            </a:r>
          </a:p>
          <a:p>
            <a:r>
              <a:rPr lang="en-NO" dirty="0"/>
              <a:t>SouthCentral</a:t>
            </a:r>
          </a:p>
          <a:p>
            <a:r>
              <a:rPr lang="en-NO" dirty="0"/>
              <a:t>Northeast</a:t>
            </a:r>
          </a:p>
          <a:p>
            <a:r>
              <a:rPr lang="en-NO" dirty="0"/>
              <a:t>Southeast</a:t>
            </a:r>
          </a:p>
        </p:txBody>
      </p:sp>
      <p:sp>
        <p:nvSpPr>
          <p:cNvPr id="4" name="Slide Number Placeholder 3">
            <a:extLst>
              <a:ext uri="{FF2B5EF4-FFF2-40B4-BE49-F238E27FC236}">
                <a16:creationId xmlns:a16="http://schemas.microsoft.com/office/drawing/2014/main" id="{EEC727F4-9FE3-0B4A-B343-49673E0948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descr="A picture containing text, measuring stick&#10;&#10;Description automatically generated">
            <a:extLst>
              <a:ext uri="{FF2B5EF4-FFF2-40B4-BE49-F238E27FC236}">
                <a16:creationId xmlns:a16="http://schemas.microsoft.com/office/drawing/2014/main" id="{99030DDB-EAA5-764E-8560-3D01C24DB3A6}"/>
              </a:ext>
            </a:extLst>
          </p:cNvPr>
          <p:cNvPicPr>
            <a:picLocks noChangeAspect="1"/>
          </p:cNvPicPr>
          <p:nvPr/>
        </p:nvPicPr>
        <p:blipFill>
          <a:blip r:embed="rId3"/>
          <a:stretch>
            <a:fillRect/>
          </a:stretch>
        </p:blipFill>
        <p:spPr>
          <a:xfrm>
            <a:off x="407286" y="2072339"/>
            <a:ext cx="4444864" cy="2434624"/>
          </a:xfrm>
          <a:prstGeom prst="rect">
            <a:avLst/>
          </a:prstGeom>
        </p:spPr>
      </p:pic>
      <p:sp>
        <p:nvSpPr>
          <p:cNvPr id="7" name="TextBox 6">
            <a:extLst>
              <a:ext uri="{FF2B5EF4-FFF2-40B4-BE49-F238E27FC236}">
                <a16:creationId xmlns:a16="http://schemas.microsoft.com/office/drawing/2014/main" id="{6808A005-A1A6-B74B-A290-6F02BE8C9212}"/>
              </a:ext>
            </a:extLst>
          </p:cNvPr>
          <p:cNvSpPr txBox="1"/>
          <p:nvPr/>
        </p:nvSpPr>
        <p:spPr>
          <a:xfrm>
            <a:off x="5140036" y="3435927"/>
            <a:ext cx="3626089" cy="1277273"/>
          </a:xfrm>
          <a:prstGeom prst="rect">
            <a:avLst/>
          </a:prstGeom>
          <a:noFill/>
        </p:spPr>
        <p:txBody>
          <a:bodyPr wrap="square" rtlCol="0">
            <a:spAutoFit/>
          </a:bodyPr>
          <a:lstStyle/>
          <a:p>
            <a:pPr marL="171450" indent="-171450">
              <a:buFont typeface="Arial" panose="020B0604020202020204" pitchFamily="34" charset="0"/>
              <a:buChar char="•"/>
            </a:pPr>
            <a:r>
              <a:rPr lang="en-NO" sz="1100" dirty="0"/>
              <a:t>I mix the bigger regions such as West, Northeast, Southeast and South Central with the city California.</a:t>
            </a:r>
          </a:p>
          <a:p>
            <a:pPr marL="171450" indent="-171450">
              <a:buFont typeface="Arial" panose="020B0604020202020204" pitchFamily="34" charset="0"/>
              <a:buChar char="•"/>
            </a:pPr>
            <a:r>
              <a:rPr lang="en-NO" sz="1100" dirty="0"/>
              <a:t>Regions may contain multiple cities and therefore total volume consumption of cities cannot be compared with the region.</a:t>
            </a:r>
          </a:p>
          <a:p>
            <a:pPr marL="171450" indent="-171450">
              <a:buFont typeface="Arial" panose="020B0604020202020204" pitchFamily="34" charset="0"/>
              <a:buChar char="•"/>
            </a:pPr>
            <a:r>
              <a:rPr lang="en-NO" sz="1100" dirty="0"/>
              <a:t>Region will always have large consumption relative to the cities.</a:t>
            </a:r>
          </a:p>
        </p:txBody>
      </p:sp>
    </p:spTree>
    <p:extLst>
      <p:ext uri="{BB962C8B-B14F-4D97-AF65-F5344CB8AC3E}">
        <p14:creationId xmlns:p14="http://schemas.microsoft.com/office/powerpoint/2010/main" val="1540851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8828-78CC-4542-BDFB-36D3026C4C7A}"/>
              </a:ext>
            </a:extLst>
          </p:cNvPr>
          <p:cNvSpPr>
            <a:spLocks noGrp="1"/>
          </p:cNvSpPr>
          <p:nvPr>
            <p:ph type="title"/>
          </p:nvPr>
        </p:nvSpPr>
        <p:spPr/>
        <p:txBody>
          <a:bodyPr>
            <a:normAutofit fontScale="90000"/>
          </a:bodyPr>
          <a:lstStyle/>
          <a:p>
            <a:r>
              <a:rPr lang="en-NO" dirty="0"/>
              <a:t>Average Price trend over the years</a:t>
            </a:r>
          </a:p>
        </p:txBody>
      </p:sp>
      <p:sp>
        <p:nvSpPr>
          <p:cNvPr id="4" name="Slide Number Placeholder 3">
            <a:extLst>
              <a:ext uri="{FF2B5EF4-FFF2-40B4-BE49-F238E27FC236}">
                <a16:creationId xmlns:a16="http://schemas.microsoft.com/office/drawing/2014/main" id="{95DABF25-7CB8-5F42-9039-05D2538DC3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grpSp>
        <p:nvGrpSpPr>
          <p:cNvPr id="13" name="Group 12">
            <a:extLst>
              <a:ext uri="{FF2B5EF4-FFF2-40B4-BE49-F238E27FC236}">
                <a16:creationId xmlns:a16="http://schemas.microsoft.com/office/drawing/2014/main" id="{795AC0A5-7465-594E-A240-BA1AC32ED133}"/>
              </a:ext>
            </a:extLst>
          </p:cNvPr>
          <p:cNvGrpSpPr/>
          <p:nvPr/>
        </p:nvGrpSpPr>
        <p:grpSpPr>
          <a:xfrm>
            <a:off x="803829" y="1853850"/>
            <a:ext cx="4927600" cy="3124200"/>
            <a:chOff x="803829" y="1853850"/>
            <a:chExt cx="4927600" cy="3124200"/>
          </a:xfrm>
        </p:grpSpPr>
        <p:pic>
          <p:nvPicPr>
            <p:cNvPr id="10" name="Picture 9" descr="Chart, histogram&#10;&#10;Description automatically generated">
              <a:extLst>
                <a:ext uri="{FF2B5EF4-FFF2-40B4-BE49-F238E27FC236}">
                  <a16:creationId xmlns:a16="http://schemas.microsoft.com/office/drawing/2014/main" id="{8DCAAC2B-0B3B-624B-896F-72C4A2704DBE}"/>
                </a:ext>
              </a:extLst>
            </p:cNvPr>
            <p:cNvPicPr>
              <a:picLocks noChangeAspect="1"/>
            </p:cNvPicPr>
            <p:nvPr/>
          </p:nvPicPr>
          <p:blipFill>
            <a:blip r:embed="rId3"/>
            <a:stretch>
              <a:fillRect/>
            </a:stretch>
          </p:blipFill>
          <p:spPr>
            <a:xfrm>
              <a:off x="803829" y="1853850"/>
              <a:ext cx="4927600" cy="3124200"/>
            </a:xfrm>
            <a:prstGeom prst="rect">
              <a:avLst/>
            </a:prstGeom>
          </p:spPr>
        </p:pic>
        <p:sp>
          <p:nvSpPr>
            <p:cNvPr id="12" name="Oval 11">
              <a:extLst>
                <a:ext uri="{FF2B5EF4-FFF2-40B4-BE49-F238E27FC236}">
                  <a16:creationId xmlns:a16="http://schemas.microsoft.com/office/drawing/2014/main" id="{6BCBFB78-6EED-3942-8E44-906117BC6A0C}"/>
                </a:ext>
              </a:extLst>
            </p:cNvPr>
            <p:cNvSpPr/>
            <p:nvPr/>
          </p:nvSpPr>
          <p:spPr>
            <a:xfrm>
              <a:off x="3348311" y="2017059"/>
              <a:ext cx="705971" cy="490817"/>
            </a:xfrm>
            <a:prstGeom prst="ellipse">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dirty="0"/>
            </a:p>
          </p:txBody>
        </p:sp>
      </p:grpSp>
      <p:sp>
        <p:nvSpPr>
          <p:cNvPr id="14" name="TextBox 13">
            <a:extLst>
              <a:ext uri="{FF2B5EF4-FFF2-40B4-BE49-F238E27FC236}">
                <a16:creationId xmlns:a16="http://schemas.microsoft.com/office/drawing/2014/main" id="{D9DE83CA-7E77-084A-8D01-AEFC9FD2945E}"/>
              </a:ext>
            </a:extLst>
          </p:cNvPr>
          <p:cNvSpPr txBox="1"/>
          <p:nvPr/>
        </p:nvSpPr>
        <p:spPr>
          <a:xfrm>
            <a:off x="6313394" y="1956547"/>
            <a:ext cx="2386853" cy="2031325"/>
          </a:xfrm>
          <a:prstGeom prst="rect">
            <a:avLst/>
          </a:prstGeom>
          <a:noFill/>
        </p:spPr>
        <p:txBody>
          <a:bodyPr wrap="square" rtlCol="0">
            <a:spAutoFit/>
          </a:bodyPr>
          <a:lstStyle/>
          <a:p>
            <a:r>
              <a:rPr lang="en-GB" dirty="0"/>
              <a:t>One can see that the yearly prices show some seasonal trend here. For example, in the month of February the prices are lowest and in the months of Sep-October the prices are high. There is a noticeable price peak in the year 2017</a:t>
            </a:r>
            <a:endParaRPr lang="en-NO" dirty="0"/>
          </a:p>
        </p:txBody>
      </p:sp>
    </p:spTree>
    <p:extLst>
      <p:ext uri="{BB962C8B-B14F-4D97-AF65-F5344CB8AC3E}">
        <p14:creationId xmlns:p14="http://schemas.microsoft.com/office/powerpoint/2010/main" val="3969436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231C1-EDCD-7144-ADD0-D5C642588BCD}"/>
              </a:ext>
            </a:extLst>
          </p:cNvPr>
          <p:cNvSpPr>
            <a:spLocks noGrp="1"/>
          </p:cNvSpPr>
          <p:nvPr>
            <p:ph type="title"/>
          </p:nvPr>
        </p:nvSpPr>
        <p:spPr/>
        <p:txBody>
          <a:bodyPr>
            <a:normAutofit fontScale="90000"/>
          </a:bodyPr>
          <a:lstStyle/>
          <a:p>
            <a:r>
              <a:rPr lang="en-NO" dirty="0"/>
              <a:t>Machine Learning Predictive Models</a:t>
            </a:r>
          </a:p>
        </p:txBody>
      </p:sp>
      <p:sp>
        <p:nvSpPr>
          <p:cNvPr id="3" name="Text Placeholder 2">
            <a:extLst>
              <a:ext uri="{FF2B5EF4-FFF2-40B4-BE49-F238E27FC236}">
                <a16:creationId xmlns:a16="http://schemas.microsoft.com/office/drawing/2014/main" id="{A4F1CF54-21B6-C843-9067-659D14573FC9}"/>
              </a:ext>
            </a:extLst>
          </p:cNvPr>
          <p:cNvSpPr>
            <a:spLocks noGrp="1"/>
          </p:cNvSpPr>
          <p:nvPr>
            <p:ph type="body" idx="1"/>
          </p:nvPr>
        </p:nvSpPr>
        <p:spPr>
          <a:xfrm>
            <a:off x="729450" y="2111187"/>
            <a:ext cx="2847468" cy="2228787"/>
          </a:xfrm>
        </p:spPr>
        <p:txBody>
          <a:bodyPr/>
          <a:lstStyle/>
          <a:p>
            <a:r>
              <a:rPr lang="en-NO" dirty="0"/>
              <a:t>Linear Regression (LR)</a:t>
            </a:r>
          </a:p>
          <a:p>
            <a:r>
              <a:rPr lang="en-NO" dirty="0"/>
              <a:t>Random Forest Regression (RF)</a:t>
            </a:r>
          </a:p>
          <a:p>
            <a:r>
              <a:rPr lang="en-NO" dirty="0"/>
              <a:t>Extra Trees Regression (ETR)</a:t>
            </a:r>
          </a:p>
        </p:txBody>
      </p:sp>
      <p:sp>
        <p:nvSpPr>
          <p:cNvPr id="4" name="Slide Number Placeholder 3">
            <a:extLst>
              <a:ext uri="{FF2B5EF4-FFF2-40B4-BE49-F238E27FC236}">
                <a16:creationId xmlns:a16="http://schemas.microsoft.com/office/drawing/2014/main" id="{805FFA1E-7BA7-6E49-92C0-CAAFA3840E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graphicFrame>
        <p:nvGraphicFramePr>
          <p:cNvPr id="5" name="Table 5">
            <a:extLst>
              <a:ext uri="{FF2B5EF4-FFF2-40B4-BE49-F238E27FC236}">
                <a16:creationId xmlns:a16="http://schemas.microsoft.com/office/drawing/2014/main" id="{0E6A97E1-D673-3341-9321-E188B995EBA3}"/>
              </a:ext>
            </a:extLst>
          </p:cNvPr>
          <p:cNvGraphicFramePr>
            <a:graphicFrameLocks noGrp="1"/>
          </p:cNvGraphicFramePr>
          <p:nvPr>
            <p:extLst>
              <p:ext uri="{D42A27DB-BD31-4B8C-83A1-F6EECF244321}">
                <p14:modId xmlns:p14="http://schemas.microsoft.com/office/powerpoint/2010/main" val="3176855332"/>
              </p:ext>
            </p:extLst>
          </p:nvPr>
        </p:nvGraphicFramePr>
        <p:xfrm>
          <a:off x="5357585" y="2008909"/>
          <a:ext cx="2636487" cy="1666494"/>
        </p:xfrm>
        <a:graphic>
          <a:graphicData uri="http://schemas.openxmlformats.org/drawingml/2006/table">
            <a:tbl>
              <a:tblPr firstRow="1" bandRow="1">
                <a:tableStyleId>{5C22544A-7EE6-4342-B048-85BDC9FD1C3A}</a:tableStyleId>
              </a:tblPr>
              <a:tblGrid>
                <a:gridCol w="878829">
                  <a:extLst>
                    <a:ext uri="{9D8B030D-6E8A-4147-A177-3AD203B41FA5}">
                      <a16:colId xmlns:a16="http://schemas.microsoft.com/office/drawing/2014/main" val="3326375454"/>
                    </a:ext>
                  </a:extLst>
                </a:gridCol>
                <a:gridCol w="878829">
                  <a:extLst>
                    <a:ext uri="{9D8B030D-6E8A-4147-A177-3AD203B41FA5}">
                      <a16:colId xmlns:a16="http://schemas.microsoft.com/office/drawing/2014/main" val="309469469"/>
                    </a:ext>
                  </a:extLst>
                </a:gridCol>
                <a:gridCol w="878829">
                  <a:extLst>
                    <a:ext uri="{9D8B030D-6E8A-4147-A177-3AD203B41FA5}">
                      <a16:colId xmlns:a16="http://schemas.microsoft.com/office/drawing/2014/main" val="872851740"/>
                    </a:ext>
                  </a:extLst>
                </a:gridCol>
              </a:tblGrid>
              <a:tr h="740664">
                <a:tc>
                  <a:txBody>
                    <a:bodyPr/>
                    <a:lstStyle/>
                    <a:p>
                      <a:r>
                        <a:rPr lang="en-NO" sz="1000" dirty="0"/>
                        <a:t>Model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O" sz="1000" dirty="0"/>
                        <a:t>RMSE</a:t>
                      </a:r>
                    </a:p>
                    <a:p>
                      <a:endParaRPr lang="en-NO"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100" dirty="0"/>
                        <a:t>R</a:t>
                      </a:r>
                      <a:r>
                        <a:rPr lang="en-NO" sz="1100" dirty="0"/>
                        <a:t>2_score</a:t>
                      </a:r>
                    </a:p>
                    <a:p>
                      <a:endParaRPr lang="en-NO" dirty="0"/>
                    </a:p>
                  </a:txBody>
                  <a:tcPr/>
                </a:tc>
                <a:extLst>
                  <a:ext uri="{0D108BD9-81ED-4DB2-BD59-A6C34878D82A}">
                    <a16:rowId xmlns:a16="http://schemas.microsoft.com/office/drawing/2014/main" val="321995397"/>
                  </a:ext>
                </a:extLst>
              </a:tr>
              <a:tr h="308610">
                <a:tc>
                  <a:txBody>
                    <a:bodyPr/>
                    <a:lstStyle/>
                    <a:p>
                      <a:r>
                        <a:rPr lang="en-NO" dirty="0"/>
                        <a:t>LR</a:t>
                      </a:r>
                    </a:p>
                  </a:txBody>
                  <a:tcPr/>
                </a:tc>
                <a:tc>
                  <a:txBody>
                    <a:bodyPr/>
                    <a:lstStyle/>
                    <a:p>
                      <a:r>
                        <a:rPr lang="en-NO" dirty="0"/>
                        <a:t>0.29</a:t>
                      </a:r>
                    </a:p>
                  </a:txBody>
                  <a:tcPr/>
                </a:tc>
                <a:tc>
                  <a:txBody>
                    <a:bodyPr/>
                    <a:lstStyle/>
                    <a:p>
                      <a:r>
                        <a:rPr lang="en-NO" dirty="0"/>
                        <a:t>0.4</a:t>
                      </a:r>
                    </a:p>
                  </a:txBody>
                  <a:tcPr/>
                </a:tc>
                <a:extLst>
                  <a:ext uri="{0D108BD9-81ED-4DB2-BD59-A6C34878D82A}">
                    <a16:rowId xmlns:a16="http://schemas.microsoft.com/office/drawing/2014/main" val="2317118170"/>
                  </a:ext>
                </a:extLst>
              </a:tr>
              <a:tr h="308610">
                <a:tc>
                  <a:txBody>
                    <a:bodyPr/>
                    <a:lstStyle/>
                    <a:p>
                      <a:r>
                        <a:rPr lang="en-NO" dirty="0"/>
                        <a:t>RF</a:t>
                      </a:r>
                    </a:p>
                  </a:txBody>
                  <a:tcPr/>
                </a:tc>
                <a:tc>
                  <a:txBody>
                    <a:bodyPr/>
                    <a:lstStyle/>
                    <a:p>
                      <a:r>
                        <a:rPr lang="en-NO" dirty="0"/>
                        <a:t>0.18</a:t>
                      </a:r>
                    </a:p>
                  </a:txBody>
                  <a:tcPr/>
                </a:tc>
                <a:tc>
                  <a:txBody>
                    <a:bodyPr/>
                    <a:lstStyle/>
                    <a:p>
                      <a:r>
                        <a:rPr lang="en-NO" dirty="0"/>
                        <a:t>0.77</a:t>
                      </a:r>
                    </a:p>
                  </a:txBody>
                  <a:tcPr/>
                </a:tc>
                <a:extLst>
                  <a:ext uri="{0D108BD9-81ED-4DB2-BD59-A6C34878D82A}">
                    <a16:rowId xmlns:a16="http://schemas.microsoft.com/office/drawing/2014/main" val="3842347180"/>
                  </a:ext>
                </a:extLst>
              </a:tr>
              <a:tr h="308610">
                <a:tc>
                  <a:txBody>
                    <a:bodyPr/>
                    <a:lstStyle/>
                    <a:p>
                      <a:r>
                        <a:rPr lang="en-NO" dirty="0"/>
                        <a:t>ETR</a:t>
                      </a:r>
                    </a:p>
                  </a:txBody>
                  <a:tcPr/>
                </a:tc>
                <a:tc>
                  <a:txBody>
                    <a:bodyPr/>
                    <a:lstStyle/>
                    <a:p>
                      <a:r>
                        <a:rPr lang="en-NO" dirty="0"/>
                        <a:t>0.16</a:t>
                      </a:r>
                    </a:p>
                  </a:txBody>
                  <a:tcPr/>
                </a:tc>
                <a:tc>
                  <a:txBody>
                    <a:bodyPr/>
                    <a:lstStyle/>
                    <a:p>
                      <a:r>
                        <a:rPr lang="en-NO" dirty="0"/>
                        <a:t>0.81</a:t>
                      </a:r>
                    </a:p>
                  </a:txBody>
                  <a:tcPr/>
                </a:tc>
                <a:extLst>
                  <a:ext uri="{0D108BD9-81ED-4DB2-BD59-A6C34878D82A}">
                    <a16:rowId xmlns:a16="http://schemas.microsoft.com/office/drawing/2014/main" val="3319095746"/>
                  </a:ext>
                </a:extLst>
              </a:tr>
            </a:tbl>
          </a:graphicData>
        </a:graphic>
      </p:graphicFrame>
      <p:sp>
        <p:nvSpPr>
          <p:cNvPr id="6" name="Rectangle 5">
            <a:extLst>
              <a:ext uri="{FF2B5EF4-FFF2-40B4-BE49-F238E27FC236}">
                <a16:creationId xmlns:a16="http://schemas.microsoft.com/office/drawing/2014/main" id="{128685ED-6DBA-F449-9430-904BCBFBF07E}"/>
              </a:ext>
            </a:extLst>
          </p:cNvPr>
          <p:cNvSpPr/>
          <p:nvPr/>
        </p:nvSpPr>
        <p:spPr>
          <a:xfrm>
            <a:off x="5372110" y="3380509"/>
            <a:ext cx="2621962" cy="283815"/>
          </a:xfrm>
          <a:prstGeom prst="rect">
            <a:avLst/>
          </a:prstGeom>
          <a:no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grpSp>
        <p:nvGrpSpPr>
          <p:cNvPr id="10" name="Group 9">
            <a:extLst>
              <a:ext uri="{FF2B5EF4-FFF2-40B4-BE49-F238E27FC236}">
                <a16:creationId xmlns:a16="http://schemas.microsoft.com/office/drawing/2014/main" id="{32A01C96-C0D6-F946-ADEC-E8980AB480D3}"/>
              </a:ext>
            </a:extLst>
          </p:cNvPr>
          <p:cNvGrpSpPr/>
          <p:nvPr/>
        </p:nvGrpSpPr>
        <p:grpSpPr>
          <a:xfrm>
            <a:off x="420754" y="3669226"/>
            <a:ext cx="4646546" cy="1080625"/>
            <a:chOff x="333348" y="2020038"/>
            <a:chExt cx="8477304" cy="2350238"/>
          </a:xfrm>
        </p:grpSpPr>
        <p:pic>
          <p:nvPicPr>
            <p:cNvPr id="7" name="Picture 6" descr="Chart, scatter chart&#10;&#10;Description automatically generated">
              <a:extLst>
                <a:ext uri="{FF2B5EF4-FFF2-40B4-BE49-F238E27FC236}">
                  <a16:creationId xmlns:a16="http://schemas.microsoft.com/office/drawing/2014/main" id="{19B55C66-FE55-A246-9E1D-5AAD967756EE}"/>
                </a:ext>
              </a:extLst>
            </p:cNvPr>
            <p:cNvPicPr>
              <a:picLocks noChangeAspect="1"/>
            </p:cNvPicPr>
            <p:nvPr/>
          </p:nvPicPr>
          <p:blipFill>
            <a:blip r:embed="rId3"/>
            <a:stretch>
              <a:fillRect/>
            </a:stretch>
          </p:blipFill>
          <p:spPr>
            <a:xfrm>
              <a:off x="333348" y="2033476"/>
              <a:ext cx="2463800" cy="2336800"/>
            </a:xfrm>
            <a:prstGeom prst="rect">
              <a:avLst/>
            </a:prstGeom>
          </p:spPr>
        </p:pic>
        <p:pic>
          <p:nvPicPr>
            <p:cNvPr id="8" name="Picture 7" descr="Chart, scatter chart&#10;&#10;Description automatically generated">
              <a:extLst>
                <a:ext uri="{FF2B5EF4-FFF2-40B4-BE49-F238E27FC236}">
                  <a16:creationId xmlns:a16="http://schemas.microsoft.com/office/drawing/2014/main" id="{10AC79F7-2140-F342-987D-7491E701026E}"/>
                </a:ext>
              </a:extLst>
            </p:cNvPr>
            <p:cNvPicPr>
              <a:picLocks noChangeAspect="1"/>
            </p:cNvPicPr>
            <p:nvPr/>
          </p:nvPicPr>
          <p:blipFill>
            <a:blip r:embed="rId4"/>
            <a:stretch>
              <a:fillRect/>
            </a:stretch>
          </p:blipFill>
          <p:spPr>
            <a:xfrm>
              <a:off x="3333750" y="2020038"/>
              <a:ext cx="2603500" cy="2324100"/>
            </a:xfrm>
            <a:prstGeom prst="rect">
              <a:avLst/>
            </a:prstGeom>
          </p:spPr>
        </p:pic>
        <p:pic>
          <p:nvPicPr>
            <p:cNvPr id="9" name="Picture 8" descr="Chart, scatter chart&#10;&#10;Description automatically generated">
              <a:extLst>
                <a:ext uri="{FF2B5EF4-FFF2-40B4-BE49-F238E27FC236}">
                  <a16:creationId xmlns:a16="http://schemas.microsoft.com/office/drawing/2014/main" id="{D1B867A8-8566-194C-8D81-03C69FB33395}"/>
                </a:ext>
              </a:extLst>
            </p:cNvPr>
            <p:cNvPicPr>
              <a:picLocks noChangeAspect="1"/>
            </p:cNvPicPr>
            <p:nvPr/>
          </p:nvPicPr>
          <p:blipFill>
            <a:blip r:embed="rId5"/>
            <a:stretch>
              <a:fillRect/>
            </a:stretch>
          </p:blipFill>
          <p:spPr>
            <a:xfrm>
              <a:off x="6473852" y="2045438"/>
              <a:ext cx="2336800" cy="2273300"/>
            </a:xfrm>
            <a:prstGeom prst="rect">
              <a:avLst/>
            </a:prstGeom>
          </p:spPr>
        </p:pic>
      </p:grpSp>
    </p:spTree>
    <p:extLst>
      <p:ext uri="{BB962C8B-B14F-4D97-AF65-F5344CB8AC3E}">
        <p14:creationId xmlns:p14="http://schemas.microsoft.com/office/powerpoint/2010/main" val="2261089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3C12-2FA8-1E4B-96D3-DF050C9ABA37}"/>
              </a:ext>
            </a:extLst>
          </p:cNvPr>
          <p:cNvSpPr>
            <a:spLocks noGrp="1"/>
          </p:cNvSpPr>
          <p:nvPr>
            <p:ph type="title"/>
          </p:nvPr>
        </p:nvSpPr>
        <p:spPr/>
        <p:txBody>
          <a:bodyPr>
            <a:normAutofit fontScale="90000"/>
          </a:bodyPr>
          <a:lstStyle/>
          <a:p>
            <a:r>
              <a:rPr lang="en-GB" dirty="0"/>
              <a:t>Time Series Analysis and Forecasting of </a:t>
            </a:r>
            <a:r>
              <a:rPr lang="en-GB" dirty="0" err="1"/>
              <a:t>TotalVolume</a:t>
            </a:r>
            <a:endParaRPr lang="en-NO" dirty="0"/>
          </a:p>
        </p:txBody>
      </p:sp>
      <p:sp>
        <p:nvSpPr>
          <p:cNvPr id="3" name="Text Placeholder 2">
            <a:extLst>
              <a:ext uri="{FF2B5EF4-FFF2-40B4-BE49-F238E27FC236}">
                <a16:creationId xmlns:a16="http://schemas.microsoft.com/office/drawing/2014/main" id="{728FDB64-FD0A-534B-8DF8-765D91184D93}"/>
              </a:ext>
            </a:extLst>
          </p:cNvPr>
          <p:cNvSpPr>
            <a:spLocks noGrp="1"/>
          </p:cNvSpPr>
          <p:nvPr>
            <p:ph type="body" idx="1"/>
          </p:nvPr>
        </p:nvSpPr>
        <p:spPr>
          <a:xfrm>
            <a:off x="5385546" y="2212041"/>
            <a:ext cx="3032603" cy="2127934"/>
          </a:xfrm>
        </p:spPr>
        <p:txBody>
          <a:bodyPr/>
          <a:lstStyle/>
          <a:p>
            <a:r>
              <a:rPr lang="en-GB" dirty="0"/>
              <a:t>The forecast follows the </a:t>
            </a:r>
            <a:r>
              <a:rPr lang="en-GB" dirty="0" err="1"/>
              <a:t>sesonal</a:t>
            </a:r>
            <a:r>
              <a:rPr lang="en-GB" dirty="0"/>
              <a:t> trend of the total volume and also shows that the total volume will go down and then will be up in the </a:t>
            </a:r>
            <a:r>
              <a:rPr lang="en-GB" dirty="0" err="1"/>
              <a:t>comming</a:t>
            </a:r>
            <a:r>
              <a:rPr lang="en-GB" dirty="0"/>
              <a:t> year.</a:t>
            </a:r>
            <a:endParaRPr lang="en-NO" dirty="0"/>
          </a:p>
        </p:txBody>
      </p:sp>
      <p:sp>
        <p:nvSpPr>
          <p:cNvPr id="4" name="Slide Number Placeholder 3">
            <a:extLst>
              <a:ext uri="{FF2B5EF4-FFF2-40B4-BE49-F238E27FC236}">
                <a16:creationId xmlns:a16="http://schemas.microsoft.com/office/drawing/2014/main" id="{0AEDF580-3B4F-6645-8B38-852823351E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Picture 5" descr="Graphical user interface, chart, line chart&#10;&#10;Description automatically generated">
            <a:extLst>
              <a:ext uri="{FF2B5EF4-FFF2-40B4-BE49-F238E27FC236}">
                <a16:creationId xmlns:a16="http://schemas.microsoft.com/office/drawing/2014/main" id="{1982170F-DEC8-5449-BE67-7430075B8900}"/>
              </a:ext>
            </a:extLst>
          </p:cNvPr>
          <p:cNvPicPr>
            <a:picLocks noChangeAspect="1"/>
          </p:cNvPicPr>
          <p:nvPr/>
        </p:nvPicPr>
        <p:blipFill>
          <a:blip r:embed="rId2"/>
          <a:stretch>
            <a:fillRect/>
          </a:stretch>
        </p:blipFill>
        <p:spPr>
          <a:xfrm>
            <a:off x="725851" y="2473822"/>
            <a:ext cx="3687697" cy="1866153"/>
          </a:xfrm>
          <a:prstGeom prst="rect">
            <a:avLst/>
          </a:prstGeom>
        </p:spPr>
      </p:pic>
      <p:sp>
        <p:nvSpPr>
          <p:cNvPr id="7" name="TextBox 6">
            <a:extLst>
              <a:ext uri="{FF2B5EF4-FFF2-40B4-BE49-F238E27FC236}">
                <a16:creationId xmlns:a16="http://schemas.microsoft.com/office/drawing/2014/main" id="{86976962-26AA-4A47-86D7-768CA3B42A3B}"/>
              </a:ext>
            </a:extLst>
          </p:cNvPr>
          <p:cNvSpPr txBox="1"/>
          <p:nvPr/>
        </p:nvSpPr>
        <p:spPr>
          <a:xfrm>
            <a:off x="913636" y="2212212"/>
            <a:ext cx="3312125" cy="261610"/>
          </a:xfrm>
          <a:prstGeom prst="rect">
            <a:avLst/>
          </a:prstGeom>
          <a:noFill/>
        </p:spPr>
        <p:txBody>
          <a:bodyPr wrap="none" rtlCol="0">
            <a:spAutoFit/>
          </a:bodyPr>
          <a:lstStyle/>
          <a:p>
            <a:r>
              <a:rPr lang="en-NO" sz="1100" dirty="0"/>
              <a:t>Total Volume forecasting using Facebook Prophet</a:t>
            </a:r>
          </a:p>
        </p:txBody>
      </p:sp>
    </p:spTree>
    <p:extLst>
      <p:ext uri="{BB962C8B-B14F-4D97-AF65-F5344CB8AC3E}">
        <p14:creationId xmlns:p14="http://schemas.microsoft.com/office/powerpoint/2010/main" val="350031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00A7-FC92-F144-9F7D-070B32C888B2}"/>
              </a:ext>
            </a:extLst>
          </p:cNvPr>
          <p:cNvSpPr>
            <a:spLocks noGrp="1"/>
          </p:cNvSpPr>
          <p:nvPr>
            <p:ph type="title"/>
          </p:nvPr>
        </p:nvSpPr>
        <p:spPr/>
        <p:txBody>
          <a:bodyPr>
            <a:normAutofit fontScale="90000"/>
          </a:bodyPr>
          <a:lstStyle/>
          <a:p>
            <a:r>
              <a:rPr lang="en-NO" dirty="0"/>
              <a:t>Google Search data</a:t>
            </a:r>
          </a:p>
        </p:txBody>
      </p:sp>
      <p:sp>
        <p:nvSpPr>
          <p:cNvPr id="4" name="Slide Number Placeholder 3">
            <a:extLst>
              <a:ext uri="{FF2B5EF4-FFF2-40B4-BE49-F238E27FC236}">
                <a16:creationId xmlns:a16="http://schemas.microsoft.com/office/drawing/2014/main" id="{B392DC9E-E004-0641-BBDC-1AAFF305FB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11" name="Picture 10" descr="Chart, line chart&#10;&#10;Description automatically generated">
            <a:extLst>
              <a:ext uri="{FF2B5EF4-FFF2-40B4-BE49-F238E27FC236}">
                <a16:creationId xmlns:a16="http://schemas.microsoft.com/office/drawing/2014/main" id="{A1809664-8BBF-F348-857C-9D031D29E12F}"/>
              </a:ext>
            </a:extLst>
          </p:cNvPr>
          <p:cNvPicPr>
            <a:picLocks noChangeAspect="1"/>
          </p:cNvPicPr>
          <p:nvPr/>
        </p:nvPicPr>
        <p:blipFill>
          <a:blip r:embed="rId3"/>
          <a:stretch>
            <a:fillRect/>
          </a:stretch>
        </p:blipFill>
        <p:spPr>
          <a:xfrm>
            <a:off x="687137" y="2165988"/>
            <a:ext cx="2922134" cy="1874853"/>
          </a:xfrm>
          <a:prstGeom prst="rect">
            <a:avLst/>
          </a:prstGeom>
        </p:spPr>
      </p:pic>
      <p:sp>
        <p:nvSpPr>
          <p:cNvPr id="12" name="TextBox 11">
            <a:extLst>
              <a:ext uri="{FF2B5EF4-FFF2-40B4-BE49-F238E27FC236}">
                <a16:creationId xmlns:a16="http://schemas.microsoft.com/office/drawing/2014/main" id="{D15A5B83-8D99-5E49-8386-98DE6C80561F}"/>
              </a:ext>
            </a:extLst>
          </p:cNvPr>
          <p:cNvSpPr txBox="1"/>
          <p:nvPr/>
        </p:nvSpPr>
        <p:spPr>
          <a:xfrm>
            <a:off x="997889" y="1939007"/>
            <a:ext cx="2300630" cy="261610"/>
          </a:xfrm>
          <a:prstGeom prst="rect">
            <a:avLst/>
          </a:prstGeom>
          <a:noFill/>
        </p:spPr>
        <p:txBody>
          <a:bodyPr wrap="none" rtlCol="0">
            <a:spAutoFit/>
          </a:bodyPr>
          <a:lstStyle/>
          <a:p>
            <a:r>
              <a:rPr lang="en-NO" sz="1100" dirty="0"/>
              <a:t>Plot google keywords search data</a:t>
            </a:r>
          </a:p>
        </p:txBody>
      </p:sp>
      <p:pic>
        <p:nvPicPr>
          <p:cNvPr id="15" name="Picture 14" descr="Chart, histogram&#10;&#10;Description automatically generated">
            <a:extLst>
              <a:ext uri="{FF2B5EF4-FFF2-40B4-BE49-F238E27FC236}">
                <a16:creationId xmlns:a16="http://schemas.microsoft.com/office/drawing/2014/main" id="{C938D4EB-B7D5-9244-9E9C-0721F6ACADB7}"/>
              </a:ext>
            </a:extLst>
          </p:cNvPr>
          <p:cNvPicPr>
            <a:picLocks noChangeAspect="1"/>
          </p:cNvPicPr>
          <p:nvPr/>
        </p:nvPicPr>
        <p:blipFill>
          <a:blip r:embed="rId4"/>
          <a:stretch>
            <a:fillRect/>
          </a:stretch>
        </p:blipFill>
        <p:spPr>
          <a:xfrm>
            <a:off x="5691636" y="2165987"/>
            <a:ext cx="2765227" cy="1874853"/>
          </a:xfrm>
          <a:prstGeom prst="rect">
            <a:avLst/>
          </a:prstGeom>
        </p:spPr>
      </p:pic>
      <p:sp>
        <p:nvSpPr>
          <p:cNvPr id="17" name="TextBox 16">
            <a:extLst>
              <a:ext uri="{FF2B5EF4-FFF2-40B4-BE49-F238E27FC236}">
                <a16:creationId xmlns:a16="http://schemas.microsoft.com/office/drawing/2014/main" id="{6655A1E1-A7BA-B244-971A-F8558F51E431}"/>
              </a:ext>
            </a:extLst>
          </p:cNvPr>
          <p:cNvSpPr txBox="1"/>
          <p:nvPr/>
        </p:nvSpPr>
        <p:spPr>
          <a:xfrm>
            <a:off x="5116607" y="4149687"/>
            <a:ext cx="3166781" cy="600164"/>
          </a:xfrm>
          <a:prstGeom prst="rect">
            <a:avLst/>
          </a:prstGeom>
          <a:noFill/>
        </p:spPr>
        <p:txBody>
          <a:bodyPr wrap="square" rtlCol="0">
            <a:spAutoFit/>
          </a:bodyPr>
          <a:lstStyle/>
          <a:p>
            <a:r>
              <a:rPr lang="en-GB" sz="1100" dirty="0"/>
              <a:t>I wanted to check whether the search data explains the average price fluctuations. It does not seem to do so.</a:t>
            </a:r>
            <a:endParaRPr lang="en-NO" sz="1100" dirty="0"/>
          </a:p>
        </p:txBody>
      </p:sp>
      <p:sp>
        <p:nvSpPr>
          <p:cNvPr id="18" name="TextBox 17">
            <a:extLst>
              <a:ext uri="{FF2B5EF4-FFF2-40B4-BE49-F238E27FC236}">
                <a16:creationId xmlns:a16="http://schemas.microsoft.com/office/drawing/2014/main" id="{43DE3B96-BD30-D64B-B8AD-AA358A15499F}"/>
              </a:ext>
            </a:extLst>
          </p:cNvPr>
          <p:cNvSpPr txBox="1"/>
          <p:nvPr/>
        </p:nvSpPr>
        <p:spPr>
          <a:xfrm>
            <a:off x="5780496" y="1785785"/>
            <a:ext cx="2634054" cy="430887"/>
          </a:xfrm>
          <a:prstGeom prst="rect">
            <a:avLst/>
          </a:prstGeom>
          <a:noFill/>
        </p:spPr>
        <p:txBody>
          <a:bodyPr wrap="none" rtlCol="0">
            <a:spAutoFit/>
          </a:bodyPr>
          <a:lstStyle/>
          <a:p>
            <a:r>
              <a:rPr lang="en-GB" sz="1100" dirty="0"/>
              <a:t>Average price is potted underneath the </a:t>
            </a:r>
          </a:p>
          <a:p>
            <a:r>
              <a:rPr lang="en-GB" sz="1100" dirty="0"/>
              <a:t>Google search data of avocado toast.</a:t>
            </a:r>
            <a:endParaRPr lang="en-NO" sz="1100" dirty="0"/>
          </a:p>
        </p:txBody>
      </p:sp>
      <p:sp>
        <p:nvSpPr>
          <p:cNvPr id="19" name="TextBox 18">
            <a:extLst>
              <a:ext uri="{FF2B5EF4-FFF2-40B4-BE49-F238E27FC236}">
                <a16:creationId xmlns:a16="http://schemas.microsoft.com/office/drawing/2014/main" id="{E96B1A4C-0D5D-3E45-8A09-60DEA58A12BA}"/>
              </a:ext>
            </a:extLst>
          </p:cNvPr>
          <p:cNvSpPr txBox="1"/>
          <p:nvPr/>
        </p:nvSpPr>
        <p:spPr>
          <a:xfrm>
            <a:off x="517713" y="4149687"/>
            <a:ext cx="4054287" cy="938719"/>
          </a:xfrm>
          <a:prstGeom prst="rect">
            <a:avLst/>
          </a:prstGeom>
          <a:noFill/>
        </p:spPr>
        <p:txBody>
          <a:bodyPr wrap="square" rtlCol="0">
            <a:spAutoFit/>
          </a:bodyPr>
          <a:lstStyle/>
          <a:p>
            <a:r>
              <a:rPr lang="en-GB" sz="1100" dirty="0"/>
              <a:t>Google search of toast and organic avocado keywords shows a significant rise over the years. The organic products have lately been more on demand. Maybe toast also became more popular in recent years! The other keywords data shows a yearly seasonal fluctuations.</a:t>
            </a:r>
            <a:endParaRPr lang="en-NO" sz="1100" dirty="0"/>
          </a:p>
        </p:txBody>
      </p:sp>
    </p:spTree>
    <p:extLst>
      <p:ext uri="{BB962C8B-B14F-4D97-AF65-F5344CB8AC3E}">
        <p14:creationId xmlns:p14="http://schemas.microsoft.com/office/powerpoint/2010/main" val="3605534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a:t>
            </a:r>
            <a:endParaRPr dirty="0"/>
          </a:p>
        </p:txBody>
      </p:sp>
      <p:sp>
        <p:nvSpPr>
          <p:cNvPr id="137" name="Google Shape;137;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55000" lnSpcReduction="20000"/>
          </a:bodyPr>
          <a:lstStyle/>
          <a:p>
            <a:pPr marL="285750" indent="-285750">
              <a:spcAft>
                <a:spcPts val="1200"/>
              </a:spcAft>
            </a:pPr>
            <a:r>
              <a:rPr lang="en-US" dirty="0"/>
              <a:t>EDA on the data helped in understanding overall data characteristics, correlation between features and distribution of different features.</a:t>
            </a:r>
          </a:p>
          <a:p>
            <a:pPr marL="285750" indent="-285750">
              <a:spcAft>
                <a:spcPts val="1200"/>
              </a:spcAft>
            </a:pPr>
            <a:r>
              <a:rPr lang="en-US" dirty="0"/>
              <a:t>Analysis shows that Average price of avocados follows a seasonal trend: Prices are low at the start of a year and high toward September and October. This relates to the avocados harvesting season in the US  and can play an important role in profit making strategy for </a:t>
            </a:r>
            <a:r>
              <a:rPr lang="en-US" dirty="0" err="1"/>
              <a:t>AvocadoKing</a:t>
            </a:r>
            <a:r>
              <a:rPr lang="en-US" dirty="0"/>
              <a:t>. </a:t>
            </a:r>
          </a:p>
          <a:p>
            <a:pPr marL="285750" indent="-285750">
              <a:spcAft>
                <a:spcPts val="1200"/>
              </a:spcAft>
            </a:pPr>
            <a:r>
              <a:rPr lang="en-GB" dirty="0"/>
              <a:t>The forecast follows the seasonal trend of the total volume and also shows that the total volume will go down in the coming year (2020) and then will be up. Price and volume forecasts  can be used by </a:t>
            </a:r>
            <a:r>
              <a:rPr lang="en-GB" dirty="0" err="1"/>
              <a:t>AvocadoKing</a:t>
            </a:r>
            <a:r>
              <a:rPr lang="en-GB" dirty="0"/>
              <a:t> to make business plans for future.</a:t>
            </a:r>
            <a:endParaRPr lang="en-US" dirty="0"/>
          </a:p>
          <a:p>
            <a:pPr marL="285750" indent="-285750">
              <a:spcAft>
                <a:spcPts val="1200"/>
              </a:spcAft>
            </a:pPr>
            <a:r>
              <a:rPr lang="en-US" dirty="0"/>
              <a:t>The avocados are expensive in </a:t>
            </a:r>
            <a:r>
              <a:rPr lang="en-NO" dirty="0"/>
              <a:t>HartfordSpringField</a:t>
            </a:r>
            <a:r>
              <a:rPr lang="en-US" dirty="0"/>
              <a:t> and </a:t>
            </a:r>
            <a:r>
              <a:rPr lang="en-US" dirty="0" err="1"/>
              <a:t>SanFransico</a:t>
            </a:r>
            <a:r>
              <a:rPr lang="en-US" dirty="0"/>
              <a:t> and West regions and the consumption is highest in California. This analysis will be helpful in logistics and import planning for the </a:t>
            </a:r>
            <a:r>
              <a:rPr lang="en-US" dirty="0" err="1"/>
              <a:t>AvocadoKing</a:t>
            </a:r>
            <a:r>
              <a:rPr lang="en-US" dirty="0"/>
              <a:t>.</a:t>
            </a:r>
          </a:p>
          <a:p>
            <a:pPr marL="285750" indent="-285750">
              <a:spcAft>
                <a:spcPts val="1200"/>
              </a:spcAft>
            </a:pPr>
            <a:r>
              <a:rPr lang="en-GB" dirty="0"/>
              <a:t>Google search data have potential to complement and explain predictions made by machine learning models. In this task, however I did not find that the given google search data is helpful.</a:t>
            </a:r>
          </a:p>
          <a:p>
            <a:pPr marL="285750" indent="-285750">
              <a:spcAft>
                <a:spcPts val="1200"/>
              </a:spcAft>
            </a:pPr>
            <a:r>
              <a:rPr lang="en-GB" dirty="0"/>
              <a:t>To make better forecasts on avocado price/volume, one can apply machine learning techniques, which is an interesting direction for data-driven predictive analysis, but with its own set of challenges.</a:t>
            </a:r>
          </a:p>
        </p:txBody>
      </p:sp>
      <p:sp>
        <p:nvSpPr>
          <p:cNvPr id="138" name="Google Shape;138;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Avocado-king’s problem</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Avocado King sells conventional and organic avocados all over the US</a:t>
            </a:r>
            <a:endParaRPr dirty="0"/>
          </a:p>
          <a:p>
            <a:pPr marL="457200" lvl="0" indent="-311150" algn="l" rtl="0">
              <a:spcBef>
                <a:spcPts val="0"/>
              </a:spcBef>
              <a:spcAft>
                <a:spcPts val="0"/>
              </a:spcAft>
              <a:buClr>
                <a:schemeClr val="dk1"/>
              </a:buClr>
              <a:buSzPts val="1300"/>
              <a:buChar char="●"/>
            </a:pPr>
            <a:r>
              <a:rPr lang="en" sz="1600" dirty="0">
                <a:solidFill>
                  <a:schemeClr val="dk1"/>
                </a:solidFill>
              </a:rPr>
              <a:t>What </a:t>
            </a:r>
            <a:r>
              <a:rPr lang="en" sz="1600" dirty="0" err="1">
                <a:solidFill>
                  <a:schemeClr val="dk1"/>
                </a:solidFill>
              </a:rPr>
              <a:t>Avacado</a:t>
            </a:r>
            <a:r>
              <a:rPr lang="en" sz="1600" dirty="0">
                <a:solidFill>
                  <a:schemeClr val="dk1"/>
                </a:solidFill>
              </a:rPr>
              <a:t> King knows:</a:t>
            </a:r>
            <a:r>
              <a:rPr lang="en" sz="1600" dirty="0">
                <a:solidFill>
                  <a:srgbClr val="1155CC"/>
                </a:solidFill>
              </a:rPr>
              <a:t> </a:t>
            </a:r>
            <a:r>
              <a:rPr lang="en" dirty="0">
                <a:solidFill>
                  <a:srgbClr val="1155CC"/>
                </a:solidFill>
              </a:rPr>
              <a:t>                                </a:t>
            </a:r>
            <a:r>
              <a:rPr lang="en" sz="1500" dirty="0">
                <a:solidFill>
                  <a:srgbClr val="FF9900"/>
                </a:solidFill>
              </a:rPr>
              <a:t>What </a:t>
            </a:r>
            <a:r>
              <a:rPr lang="en" sz="1500" dirty="0" err="1">
                <a:solidFill>
                  <a:srgbClr val="FF9900"/>
                </a:solidFill>
              </a:rPr>
              <a:t>Avacado</a:t>
            </a:r>
            <a:r>
              <a:rPr lang="en" sz="1500" dirty="0">
                <a:solidFill>
                  <a:srgbClr val="FF9900"/>
                </a:solidFill>
              </a:rPr>
              <a:t> King does not know:</a:t>
            </a:r>
            <a:endParaRPr sz="1500" dirty="0">
              <a:solidFill>
                <a:srgbClr val="FF9900"/>
              </a:solidFill>
            </a:endParaRPr>
          </a:p>
          <a:p>
            <a:pPr marL="0" lvl="0" indent="0" algn="l" rtl="0">
              <a:spcBef>
                <a:spcPts val="1200"/>
              </a:spcBef>
              <a:spcAft>
                <a:spcPts val="1200"/>
              </a:spcAft>
              <a:buNone/>
            </a:pPr>
            <a:endParaRPr dirty="0"/>
          </a:p>
        </p:txBody>
      </p:sp>
      <p:sp>
        <p:nvSpPr>
          <p:cNvPr id="94" name="Google Shape;94;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95" name="Google Shape;95;p14"/>
          <p:cNvSpPr txBox="1"/>
          <p:nvPr/>
        </p:nvSpPr>
        <p:spPr>
          <a:xfrm>
            <a:off x="1051019" y="2621950"/>
            <a:ext cx="4220400" cy="2255202"/>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chemeClr val="dk1"/>
              </a:buClr>
              <a:buSzPts val="1300"/>
              <a:buFont typeface="Lato"/>
              <a:buChar char="●"/>
            </a:pPr>
            <a:r>
              <a:rPr lang="en" sz="1300" dirty="0">
                <a:solidFill>
                  <a:schemeClr val="accent1"/>
                </a:solidFill>
                <a:latin typeface="Lato"/>
                <a:ea typeface="Lato"/>
                <a:cs typeface="Lato"/>
                <a:sym typeface="Lato"/>
              </a:rPr>
              <a:t>Weekly dates of measurement</a:t>
            </a:r>
            <a:endParaRPr sz="1300" dirty="0">
              <a:solidFill>
                <a:schemeClr val="accent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Font typeface="Lato"/>
              <a:buChar char="●"/>
            </a:pPr>
            <a:r>
              <a:rPr lang="en" sz="1300" dirty="0">
                <a:solidFill>
                  <a:schemeClr val="accent1"/>
                </a:solidFill>
                <a:latin typeface="Lato"/>
                <a:ea typeface="Lato"/>
                <a:cs typeface="Lato"/>
                <a:sym typeface="Lato"/>
              </a:rPr>
              <a:t>Average prices of avocados sold</a:t>
            </a:r>
            <a:endParaRPr sz="1300" dirty="0">
              <a:solidFill>
                <a:schemeClr val="accent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Font typeface="Lato"/>
              <a:buChar char="●"/>
            </a:pPr>
            <a:r>
              <a:rPr lang="en" sz="1300" dirty="0">
                <a:solidFill>
                  <a:schemeClr val="accent1"/>
                </a:solidFill>
                <a:latin typeface="Lato"/>
                <a:ea typeface="Lato"/>
                <a:cs typeface="Lato"/>
                <a:sym typeface="Lato"/>
              </a:rPr>
              <a:t>Average volumes (8 different types information about it) of avocados sold </a:t>
            </a:r>
            <a:endParaRPr sz="1300" dirty="0">
              <a:solidFill>
                <a:schemeClr val="accent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Font typeface="Lato"/>
              <a:buChar char="●"/>
            </a:pPr>
            <a:r>
              <a:rPr lang="en" sz="1300" dirty="0">
                <a:solidFill>
                  <a:schemeClr val="accent1"/>
                </a:solidFill>
                <a:latin typeface="Lato"/>
                <a:ea typeface="Lato"/>
                <a:cs typeface="Lato"/>
                <a:sym typeface="Lato"/>
              </a:rPr>
              <a:t> Geographical locations of sales in the US</a:t>
            </a:r>
            <a:endParaRPr sz="1300" dirty="0">
              <a:solidFill>
                <a:schemeClr val="accent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Font typeface="Lato"/>
              <a:buChar char="●"/>
            </a:pPr>
            <a:r>
              <a:rPr lang="en" sz="1300" dirty="0">
                <a:solidFill>
                  <a:schemeClr val="accent1"/>
                </a:solidFill>
                <a:latin typeface="Lato"/>
                <a:ea typeface="Lato"/>
                <a:cs typeface="Lato"/>
                <a:sym typeface="Lato"/>
              </a:rPr>
              <a:t>Type of </a:t>
            </a:r>
            <a:r>
              <a:rPr lang="en" sz="1300" dirty="0" err="1">
                <a:solidFill>
                  <a:schemeClr val="accent1"/>
                </a:solidFill>
                <a:latin typeface="Lato"/>
                <a:ea typeface="Lato"/>
                <a:cs typeface="Lato"/>
                <a:sym typeface="Lato"/>
              </a:rPr>
              <a:t>avacados</a:t>
            </a:r>
            <a:r>
              <a:rPr lang="en" sz="1300" dirty="0">
                <a:solidFill>
                  <a:schemeClr val="accent1"/>
                </a:solidFill>
                <a:latin typeface="Lato"/>
                <a:ea typeface="Lato"/>
                <a:cs typeface="Lato"/>
                <a:sym typeface="Lato"/>
              </a:rPr>
              <a:t> sold: conventional and organic </a:t>
            </a:r>
            <a:endParaRPr sz="1300" dirty="0">
              <a:solidFill>
                <a:schemeClr val="accent1"/>
              </a:solidFill>
              <a:latin typeface="Lato"/>
              <a:ea typeface="Lato"/>
              <a:cs typeface="Lato"/>
              <a:sym typeface="Lato"/>
            </a:endParaRPr>
          </a:p>
          <a:p>
            <a:pPr marL="457200" lvl="0" indent="-311150" algn="l" rtl="0">
              <a:lnSpc>
                <a:spcPct val="115000"/>
              </a:lnSpc>
              <a:spcBef>
                <a:spcPts val="0"/>
              </a:spcBef>
              <a:spcAft>
                <a:spcPts val="0"/>
              </a:spcAft>
              <a:buClr>
                <a:srgbClr val="0000FF"/>
              </a:buClr>
              <a:buSzPts val="1300"/>
              <a:buFont typeface="Lato"/>
              <a:buChar char="●"/>
            </a:pPr>
            <a:r>
              <a:rPr lang="en" sz="1300" dirty="0">
                <a:solidFill>
                  <a:schemeClr val="accent1"/>
                </a:solidFill>
                <a:latin typeface="Lato"/>
                <a:ea typeface="Lato"/>
                <a:cs typeface="Lato"/>
                <a:sym typeface="Lato"/>
              </a:rPr>
              <a:t>Google search data of relative number of searches performed in the U.S for “avocado …” on Google</a:t>
            </a:r>
            <a:endParaRPr sz="1300" dirty="0">
              <a:solidFill>
                <a:schemeClr val="accent1"/>
              </a:solidFill>
              <a:latin typeface="Lato"/>
              <a:ea typeface="Lato"/>
              <a:cs typeface="Lato"/>
              <a:sym typeface="Lato"/>
            </a:endParaRPr>
          </a:p>
        </p:txBody>
      </p:sp>
      <p:sp>
        <p:nvSpPr>
          <p:cNvPr id="96" name="Google Shape;96;p14"/>
          <p:cNvSpPr txBox="1"/>
          <p:nvPr/>
        </p:nvSpPr>
        <p:spPr>
          <a:xfrm>
            <a:off x="5279921" y="2648750"/>
            <a:ext cx="3000000" cy="15354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rgbClr val="FF9900"/>
              </a:buClr>
              <a:buSzPts val="1300"/>
              <a:buFont typeface="Lato"/>
              <a:buChar char="●"/>
            </a:pPr>
            <a:r>
              <a:rPr lang="en" sz="1300" dirty="0">
                <a:solidFill>
                  <a:schemeClr val="accent1"/>
                </a:solidFill>
                <a:latin typeface="Lato"/>
                <a:ea typeface="Lato"/>
                <a:cs typeface="Lato"/>
                <a:sym typeface="Lato"/>
              </a:rPr>
              <a:t>How to maximize profit from selling avocados by taking informed decisions about price and volume to be sold (maybe also about geographical locations where to sell)</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we can help the Avacado King</a:t>
            </a:r>
            <a:endParaRPr/>
          </a:p>
        </p:txBody>
      </p:sp>
      <p:sp>
        <p:nvSpPr>
          <p:cNvPr id="102" name="Google Shape;102;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dirty="0"/>
              <a:t>We can analyze the given data and build machine learning based predictive models to help AK take profit making decisions on avocados sales.</a:t>
            </a:r>
            <a:endParaRPr dirty="0"/>
          </a:p>
          <a:p>
            <a:pPr marL="457200" lvl="0" indent="-304958" algn="l" rtl="0">
              <a:spcBef>
                <a:spcPts val="1200"/>
              </a:spcBef>
              <a:spcAft>
                <a:spcPts val="0"/>
              </a:spcAft>
              <a:buSzPct val="100000"/>
              <a:buChar char="●"/>
            </a:pPr>
            <a:r>
              <a:rPr lang="en" dirty="0"/>
              <a:t>Questions?</a:t>
            </a:r>
            <a:endParaRPr dirty="0"/>
          </a:p>
          <a:p>
            <a:pPr marL="457200" lvl="0" indent="0" algn="l" rtl="0">
              <a:spcBef>
                <a:spcPts val="1200"/>
              </a:spcBef>
              <a:spcAft>
                <a:spcPts val="0"/>
              </a:spcAft>
              <a:buNone/>
            </a:pPr>
            <a:r>
              <a:rPr lang="en" dirty="0"/>
              <a:t>-Correlations</a:t>
            </a:r>
            <a:endParaRPr dirty="0"/>
          </a:p>
          <a:p>
            <a:pPr marL="457200" lvl="0" indent="0" algn="l" rtl="0">
              <a:spcBef>
                <a:spcPts val="1200"/>
              </a:spcBef>
              <a:spcAft>
                <a:spcPts val="0"/>
              </a:spcAft>
              <a:buNone/>
            </a:pPr>
            <a:r>
              <a:rPr lang="en" dirty="0"/>
              <a:t>- trends</a:t>
            </a:r>
            <a:endParaRPr dirty="0"/>
          </a:p>
          <a:p>
            <a:pPr marL="457200" lvl="0" indent="0" algn="l" rtl="0">
              <a:spcBef>
                <a:spcPts val="1200"/>
              </a:spcBef>
              <a:spcAft>
                <a:spcPts val="0"/>
              </a:spcAft>
              <a:buNone/>
            </a:pPr>
            <a:r>
              <a:rPr lang="en" dirty="0"/>
              <a:t>-any other insights</a:t>
            </a:r>
            <a:endParaRPr dirty="0"/>
          </a:p>
          <a:p>
            <a:pPr marL="457200" lvl="0" indent="0" algn="l" rtl="0">
              <a:spcBef>
                <a:spcPts val="1200"/>
              </a:spcBef>
              <a:spcAft>
                <a:spcPts val="1200"/>
              </a:spcAft>
              <a:buNone/>
            </a:pPr>
            <a:r>
              <a:rPr lang="en" dirty="0"/>
              <a:t>- ML models </a:t>
            </a:r>
            <a:endParaRPr dirty="0"/>
          </a:p>
        </p:txBody>
      </p:sp>
      <p:sp>
        <p:nvSpPr>
          <p:cNvPr id="103" name="Google Shape;103;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1CCB1-6B89-2249-914B-3C4E4348DB1A}"/>
              </a:ext>
            </a:extLst>
          </p:cNvPr>
          <p:cNvSpPr>
            <a:spLocks noGrp="1"/>
          </p:cNvSpPr>
          <p:nvPr>
            <p:ph type="title"/>
          </p:nvPr>
        </p:nvSpPr>
        <p:spPr/>
        <p:txBody>
          <a:bodyPr>
            <a:normAutofit fontScale="90000"/>
          </a:bodyPr>
          <a:lstStyle/>
          <a:p>
            <a:r>
              <a:rPr lang="en-NO" dirty="0"/>
              <a:t>Library used in the task</a:t>
            </a:r>
          </a:p>
        </p:txBody>
      </p:sp>
      <p:sp>
        <p:nvSpPr>
          <p:cNvPr id="3" name="Text Placeholder 2">
            <a:extLst>
              <a:ext uri="{FF2B5EF4-FFF2-40B4-BE49-F238E27FC236}">
                <a16:creationId xmlns:a16="http://schemas.microsoft.com/office/drawing/2014/main" id="{C9397F24-5ECC-FC44-BBA1-B4D6B246DD3F}"/>
              </a:ext>
            </a:extLst>
          </p:cNvPr>
          <p:cNvSpPr>
            <a:spLocks noGrp="1"/>
          </p:cNvSpPr>
          <p:nvPr>
            <p:ph type="body" idx="1"/>
          </p:nvPr>
        </p:nvSpPr>
        <p:spPr/>
        <p:txBody>
          <a:bodyPr/>
          <a:lstStyle/>
          <a:p>
            <a:r>
              <a:rPr lang="en-NO" dirty="0"/>
              <a:t>I used python programming language for the task</a:t>
            </a:r>
          </a:p>
          <a:p>
            <a:r>
              <a:rPr lang="en-NO" dirty="0"/>
              <a:t>For data analysis I used pandas library</a:t>
            </a:r>
          </a:p>
          <a:p>
            <a:r>
              <a:rPr lang="en-NO" dirty="0"/>
              <a:t>For visualization I used matplotlib and seaborn </a:t>
            </a:r>
          </a:p>
          <a:p>
            <a:r>
              <a:rPr lang="en-NO" dirty="0"/>
              <a:t>For machine learning models I use scikit-learn</a:t>
            </a:r>
          </a:p>
          <a:p>
            <a:r>
              <a:rPr lang="en-NO" dirty="0"/>
              <a:t>For time-series analysis I used facebook’s Prophet</a:t>
            </a:r>
            <a:br>
              <a:rPr lang="en-NO" dirty="0"/>
            </a:br>
            <a:endParaRPr lang="en-NO" dirty="0"/>
          </a:p>
        </p:txBody>
      </p:sp>
      <p:sp>
        <p:nvSpPr>
          <p:cNvPr id="4" name="Slide Number Placeholder 3">
            <a:extLst>
              <a:ext uri="{FF2B5EF4-FFF2-40B4-BE49-F238E27FC236}">
                <a16:creationId xmlns:a16="http://schemas.microsoft.com/office/drawing/2014/main" id="{E27BDCBC-948C-7645-8E88-B72B744EE0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864572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501675"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Avocados sales data</a:t>
            </a:r>
            <a:endParaRPr/>
          </a:p>
        </p:txBody>
      </p:sp>
      <p:sp>
        <p:nvSpPr>
          <p:cNvPr id="109" name="Google Shape;109;p16"/>
          <p:cNvSpPr txBox="1">
            <a:spLocks noGrp="1"/>
          </p:cNvSpPr>
          <p:nvPr>
            <p:ph type="body" idx="1"/>
          </p:nvPr>
        </p:nvSpPr>
        <p:spPr>
          <a:xfrm>
            <a:off x="501675" y="3428649"/>
            <a:ext cx="5973553" cy="1483999"/>
          </a:xfrm>
          <a:prstGeom prst="rect">
            <a:avLst/>
          </a:prstGeom>
        </p:spPr>
        <p:txBody>
          <a:bodyPr spcFirstLastPara="1" wrap="square" lIns="91425" tIns="91425" rIns="91425" bIns="91425" anchor="t" anchorCtr="0">
            <a:normAutofit fontScale="85000" lnSpcReduction="10000"/>
          </a:bodyPr>
          <a:lstStyle/>
          <a:p>
            <a:pPr marL="285750" indent="-285750"/>
            <a:r>
              <a:rPr lang="en-US" dirty="0"/>
              <a:t>The data is from 04-01-2015 to 14-07-2019.</a:t>
            </a:r>
          </a:p>
          <a:p>
            <a:pPr marL="285750" indent="-285750"/>
            <a:r>
              <a:rPr lang="en-US" dirty="0"/>
              <a:t>Data represents weekly avocado price and volume</a:t>
            </a:r>
          </a:p>
          <a:p>
            <a:pPr marL="285750" indent="-285750"/>
            <a:r>
              <a:rPr lang="en-US" dirty="0"/>
              <a:t>The dataset contains 25161 rows and 13 columns. Where we have following features:</a:t>
            </a:r>
          </a:p>
          <a:p>
            <a:pPr marL="800100" lvl="1" indent="-342900"/>
            <a:r>
              <a:rPr lang="en-US" dirty="0"/>
              <a:t>Categorical features: </a:t>
            </a:r>
            <a:r>
              <a:rPr lang="en-US" i="1" dirty="0"/>
              <a:t>type (2)</a:t>
            </a:r>
            <a:r>
              <a:rPr lang="en-US" dirty="0"/>
              <a:t> and </a:t>
            </a:r>
            <a:r>
              <a:rPr lang="en-US" i="1" dirty="0"/>
              <a:t>region (54)</a:t>
            </a:r>
            <a:endParaRPr lang="en-US" dirty="0"/>
          </a:p>
          <a:p>
            <a:pPr marL="800100" lvl="1" indent="-342900"/>
            <a:r>
              <a:rPr lang="en-US" dirty="0"/>
              <a:t>Numerical features: </a:t>
            </a:r>
            <a:r>
              <a:rPr lang="en-US" i="1" dirty="0"/>
              <a:t> </a:t>
            </a:r>
            <a:r>
              <a:rPr lang="en-US" i="1" dirty="0" err="1"/>
              <a:t>TotalVolume</a:t>
            </a:r>
            <a:r>
              <a:rPr lang="en-US" i="1" dirty="0"/>
              <a:t>, 4046, 4225, 4770, </a:t>
            </a:r>
            <a:r>
              <a:rPr lang="en-US" i="1" dirty="0" err="1"/>
              <a:t>TotalBags</a:t>
            </a:r>
            <a:r>
              <a:rPr lang="en-US" i="1" dirty="0"/>
              <a:t>, </a:t>
            </a:r>
            <a:r>
              <a:rPr lang="en-US" i="1" dirty="0" err="1"/>
              <a:t>SmallBags</a:t>
            </a:r>
            <a:r>
              <a:rPr lang="en-US" i="1" dirty="0"/>
              <a:t>, </a:t>
            </a:r>
            <a:r>
              <a:rPr lang="en-US" i="1" dirty="0" err="1"/>
              <a:t>LargeBags</a:t>
            </a:r>
            <a:r>
              <a:rPr lang="en-US" i="1" dirty="0"/>
              <a:t>, </a:t>
            </a:r>
            <a:r>
              <a:rPr lang="en-US" i="1" dirty="0" err="1"/>
              <a:t>XLargeBags</a:t>
            </a:r>
            <a:r>
              <a:rPr lang="en-US" i="1" dirty="0"/>
              <a:t> </a:t>
            </a:r>
            <a:r>
              <a:rPr lang="en-US" dirty="0"/>
              <a:t>and</a:t>
            </a:r>
            <a:r>
              <a:rPr lang="en-US" i="1" dirty="0"/>
              <a:t> year</a:t>
            </a:r>
          </a:p>
          <a:p>
            <a:pPr marL="800100" lvl="1" indent="-342900"/>
            <a:r>
              <a:rPr lang="en-US" dirty="0"/>
              <a:t>Date feature</a:t>
            </a:r>
            <a:r>
              <a:rPr lang="en-US" i="1" dirty="0"/>
              <a:t>: Date</a:t>
            </a:r>
          </a:p>
          <a:p>
            <a:pPr marL="800100" lvl="1" indent="-342900"/>
            <a:r>
              <a:rPr lang="en-US" dirty="0"/>
              <a:t>Target: </a:t>
            </a:r>
            <a:r>
              <a:rPr lang="en-US" i="1" dirty="0" err="1"/>
              <a:t>AveragePrice</a:t>
            </a:r>
            <a:endParaRPr lang="en-US" dirty="0"/>
          </a:p>
          <a:p>
            <a:pPr marL="342900" lvl="0" indent="-342900" algn="l" rtl="0">
              <a:spcBef>
                <a:spcPts val="0"/>
              </a:spcBef>
              <a:spcAft>
                <a:spcPts val="0"/>
              </a:spcAft>
              <a:buAutoNum type="arabicPeriod"/>
            </a:pPr>
            <a:endParaRPr dirty="0"/>
          </a:p>
          <a:p>
            <a:pPr marL="0" lvl="0" indent="0" algn="l" rtl="0">
              <a:spcBef>
                <a:spcPts val="1200"/>
              </a:spcBef>
              <a:spcAft>
                <a:spcPts val="1200"/>
              </a:spcAft>
              <a:buNone/>
            </a:pPr>
            <a:endParaRPr dirty="0"/>
          </a:p>
        </p:txBody>
      </p:sp>
      <p:sp>
        <p:nvSpPr>
          <p:cNvPr id="110" name="Google Shape;110;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pic>
        <p:nvPicPr>
          <p:cNvPr id="3" name="Picture 2" descr="A picture containing table&#10;&#10;Description automatically generated">
            <a:extLst>
              <a:ext uri="{FF2B5EF4-FFF2-40B4-BE49-F238E27FC236}">
                <a16:creationId xmlns:a16="http://schemas.microsoft.com/office/drawing/2014/main" id="{EB106CA3-89F9-F547-97A1-2BA377B0A91A}"/>
              </a:ext>
            </a:extLst>
          </p:cNvPr>
          <p:cNvPicPr>
            <a:picLocks noChangeAspect="1"/>
          </p:cNvPicPr>
          <p:nvPr/>
        </p:nvPicPr>
        <p:blipFill>
          <a:blip r:embed="rId3"/>
          <a:stretch>
            <a:fillRect/>
          </a:stretch>
        </p:blipFill>
        <p:spPr>
          <a:xfrm>
            <a:off x="501674" y="1853848"/>
            <a:ext cx="6324427" cy="158110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Exploratory Data Analysis (EDA) </a:t>
            </a:r>
            <a:endParaRPr dirty="0"/>
          </a:p>
        </p:txBody>
      </p:sp>
      <p:sp>
        <p:nvSpPr>
          <p:cNvPr id="116" name="Google Shape;116;p17"/>
          <p:cNvSpPr txBox="1">
            <a:spLocks noGrp="1"/>
          </p:cNvSpPr>
          <p:nvPr>
            <p:ph type="body" idx="1"/>
          </p:nvPr>
        </p:nvSpPr>
        <p:spPr>
          <a:xfrm>
            <a:off x="729450" y="2078875"/>
            <a:ext cx="7688700" cy="2769572"/>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Two sets of data (price-and-sales-</a:t>
            </a:r>
            <a:r>
              <a:rPr lang="en" dirty="0" err="1"/>
              <a:t>data.csv</a:t>
            </a:r>
            <a:r>
              <a:rPr lang="en" dirty="0"/>
              <a:t>, google-</a:t>
            </a:r>
            <a:r>
              <a:rPr lang="en" dirty="0" err="1"/>
              <a:t>data.csv</a:t>
            </a:r>
            <a:r>
              <a:rPr lang="en" dirty="0"/>
              <a:t>) so it is directly read to the </a:t>
            </a:r>
            <a:r>
              <a:rPr lang="en" dirty="0" err="1"/>
              <a:t>jupyter</a:t>
            </a:r>
            <a:r>
              <a:rPr lang="en" dirty="0"/>
              <a:t> notebook using pandas Python library</a:t>
            </a:r>
          </a:p>
          <a:p>
            <a:pPr marL="457200" lvl="0" indent="-311150" algn="l" rtl="0">
              <a:spcBef>
                <a:spcPts val="0"/>
              </a:spcBef>
              <a:spcAft>
                <a:spcPts val="0"/>
              </a:spcAft>
              <a:buSzPts val="1300"/>
              <a:buChar char="●"/>
            </a:pPr>
            <a:r>
              <a:rPr lang="en" dirty="0"/>
              <a:t>It is important to first clean the data, remove outliers and handle the null values in the dataset, before training any prediction model</a:t>
            </a:r>
          </a:p>
          <a:p>
            <a:pPr marL="457200" lvl="0" indent="-311150" algn="l" rtl="0">
              <a:spcBef>
                <a:spcPts val="0"/>
              </a:spcBef>
              <a:spcAft>
                <a:spcPts val="0"/>
              </a:spcAft>
              <a:buSzPts val="1300"/>
              <a:buChar char="●"/>
            </a:pPr>
            <a:endParaRPr dirty="0"/>
          </a:p>
          <a:p>
            <a:pPr marL="457200" lvl="0" indent="-311150" algn="l" rtl="0">
              <a:spcBef>
                <a:spcPts val="0"/>
              </a:spcBef>
              <a:spcAft>
                <a:spcPts val="0"/>
              </a:spcAft>
              <a:buSzPts val="1300"/>
              <a:buChar char="●"/>
            </a:pPr>
            <a:endParaRPr dirty="0"/>
          </a:p>
        </p:txBody>
      </p:sp>
      <p:sp>
        <p:nvSpPr>
          <p:cNvPr id="117" name="Google Shape;117;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grpSp>
        <p:nvGrpSpPr>
          <p:cNvPr id="15" name="Group 14">
            <a:extLst>
              <a:ext uri="{FF2B5EF4-FFF2-40B4-BE49-F238E27FC236}">
                <a16:creationId xmlns:a16="http://schemas.microsoft.com/office/drawing/2014/main" id="{2392FC05-B79E-6E40-A4FB-54113C70C8AC}"/>
              </a:ext>
            </a:extLst>
          </p:cNvPr>
          <p:cNvGrpSpPr/>
          <p:nvPr/>
        </p:nvGrpSpPr>
        <p:grpSpPr>
          <a:xfrm>
            <a:off x="1405597" y="3572183"/>
            <a:ext cx="6207316" cy="611251"/>
            <a:chOff x="1373698" y="3178774"/>
            <a:chExt cx="6207316" cy="611251"/>
          </a:xfrm>
        </p:grpSpPr>
        <p:sp>
          <p:nvSpPr>
            <p:cNvPr id="2" name="Rectangle 1">
              <a:extLst>
                <a:ext uri="{FF2B5EF4-FFF2-40B4-BE49-F238E27FC236}">
                  <a16:creationId xmlns:a16="http://schemas.microsoft.com/office/drawing/2014/main" id="{BA35D3FB-F204-B34F-8929-CE7BF7FC7D72}"/>
                </a:ext>
              </a:extLst>
            </p:cNvPr>
            <p:cNvSpPr/>
            <p:nvPr/>
          </p:nvSpPr>
          <p:spPr>
            <a:xfrm>
              <a:off x="1373698" y="3209425"/>
              <a:ext cx="1041991" cy="58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O" dirty="0"/>
                <a:t>Read Data</a:t>
              </a:r>
            </a:p>
          </p:txBody>
        </p:sp>
        <p:sp>
          <p:nvSpPr>
            <p:cNvPr id="6" name="Rectangle 5">
              <a:extLst>
                <a:ext uri="{FF2B5EF4-FFF2-40B4-BE49-F238E27FC236}">
                  <a16:creationId xmlns:a16="http://schemas.microsoft.com/office/drawing/2014/main" id="{AC4D408A-D6E3-6C46-8CE3-6A206CF1349D}"/>
                </a:ext>
              </a:extLst>
            </p:cNvPr>
            <p:cNvSpPr/>
            <p:nvPr/>
          </p:nvSpPr>
          <p:spPr>
            <a:xfrm>
              <a:off x="3059937" y="3209425"/>
              <a:ext cx="1041991" cy="58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O" dirty="0"/>
                <a:t>Handle missing/null values</a:t>
              </a:r>
            </a:p>
          </p:txBody>
        </p:sp>
        <p:sp>
          <p:nvSpPr>
            <p:cNvPr id="7" name="Rectangle 6">
              <a:extLst>
                <a:ext uri="{FF2B5EF4-FFF2-40B4-BE49-F238E27FC236}">
                  <a16:creationId xmlns:a16="http://schemas.microsoft.com/office/drawing/2014/main" id="{F17F0869-D6C3-BB42-9A09-0EB58A8CFE12}"/>
                </a:ext>
              </a:extLst>
            </p:cNvPr>
            <p:cNvSpPr/>
            <p:nvPr/>
          </p:nvSpPr>
          <p:spPr>
            <a:xfrm>
              <a:off x="4746176" y="3200341"/>
              <a:ext cx="1041991" cy="58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O" dirty="0"/>
                <a:t>Encoding categorical features</a:t>
              </a:r>
            </a:p>
          </p:txBody>
        </p:sp>
        <p:sp>
          <p:nvSpPr>
            <p:cNvPr id="8" name="Rectangle 7">
              <a:extLst>
                <a:ext uri="{FF2B5EF4-FFF2-40B4-BE49-F238E27FC236}">
                  <a16:creationId xmlns:a16="http://schemas.microsoft.com/office/drawing/2014/main" id="{9A55297B-1675-0A4C-99C0-F320CE7FD9B1}"/>
                </a:ext>
              </a:extLst>
            </p:cNvPr>
            <p:cNvSpPr/>
            <p:nvPr/>
          </p:nvSpPr>
          <p:spPr>
            <a:xfrm>
              <a:off x="6432415" y="3178774"/>
              <a:ext cx="1148599" cy="6112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O" dirty="0"/>
                <a:t>Feature correlation/Engineering</a:t>
              </a:r>
            </a:p>
          </p:txBody>
        </p:sp>
        <p:cxnSp>
          <p:nvCxnSpPr>
            <p:cNvPr id="4" name="Straight Arrow Connector 3">
              <a:extLst>
                <a:ext uri="{FF2B5EF4-FFF2-40B4-BE49-F238E27FC236}">
                  <a16:creationId xmlns:a16="http://schemas.microsoft.com/office/drawing/2014/main" id="{EEEE2D39-1FDD-D741-A096-BEEAF6C73D04}"/>
                </a:ext>
              </a:extLst>
            </p:cNvPr>
            <p:cNvCxnSpPr>
              <a:cxnSpLocks/>
              <a:stCxn id="2" idx="3"/>
              <a:endCxn id="6" idx="1"/>
            </p:cNvCxnSpPr>
            <p:nvPr/>
          </p:nvCxnSpPr>
          <p:spPr>
            <a:xfrm>
              <a:off x="2415689" y="3499725"/>
              <a:ext cx="644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B76D799-5E7F-D540-B74B-0968E2EC0EAA}"/>
                </a:ext>
              </a:extLst>
            </p:cNvPr>
            <p:cNvCxnSpPr>
              <a:cxnSpLocks/>
              <a:endCxn id="7" idx="1"/>
            </p:cNvCxnSpPr>
            <p:nvPr/>
          </p:nvCxnSpPr>
          <p:spPr>
            <a:xfrm flipV="1">
              <a:off x="4094285" y="3490641"/>
              <a:ext cx="651891" cy="18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25901D7-1DA1-3E4F-8AF8-421A07A54A0D}"/>
                </a:ext>
              </a:extLst>
            </p:cNvPr>
            <p:cNvCxnSpPr>
              <a:cxnSpLocks/>
            </p:cNvCxnSpPr>
            <p:nvPr/>
          </p:nvCxnSpPr>
          <p:spPr>
            <a:xfrm flipV="1">
              <a:off x="5788167" y="3517764"/>
              <a:ext cx="6442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EA02C-207D-9A46-8B35-0E2E7176CBF9}"/>
              </a:ext>
            </a:extLst>
          </p:cNvPr>
          <p:cNvSpPr>
            <a:spLocks noGrp="1"/>
          </p:cNvSpPr>
          <p:nvPr>
            <p:ph type="title"/>
          </p:nvPr>
        </p:nvSpPr>
        <p:spPr/>
        <p:txBody>
          <a:bodyPr>
            <a:normAutofit fontScale="90000"/>
          </a:bodyPr>
          <a:lstStyle/>
          <a:p>
            <a:r>
              <a:rPr lang="en-NO" dirty="0"/>
              <a:t>Missing Values</a:t>
            </a:r>
          </a:p>
        </p:txBody>
      </p:sp>
      <p:sp>
        <p:nvSpPr>
          <p:cNvPr id="3" name="Text Placeholder 2">
            <a:extLst>
              <a:ext uri="{FF2B5EF4-FFF2-40B4-BE49-F238E27FC236}">
                <a16:creationId xmlns:a16="http://schemas.microsoft.com/office/drawing/2014/main" id="{6A5ED861-47CF-044F-B6A9-B41566A9A4A9}"/>
              </a:ext>
            </a:extLst>
          </p:cNvPr>
          <p:cNvSpPr>
            <a:spLocks noGrp="1"/>
          </p:cNvSpPr>
          <p:nvPr>
            <p:ph type="body" idx="1"/>
          </p:nvPr>
        </p:nvSpPr>
        <p:spPr>
          <a:xfrm>
            <a:off x="5029200" y="1960175"/>
            <a:ext cx="3388950" cy="2379800"/>
          </a:xfrm>
        </p:spPr>
        <p:txBody>
          <a:bodyPr>
            <a:normAutofit fontScale="92500" lnSpcReduction="20000"/>
          </a:bodyPr>
          <a:lstStyle/>
          <a:p>
            <a:r>
              <a:rPr lang="en-NO" dirty="0"/>
              <a:t>In the figure we can see that there are some null values in the data (grey area).</a:t>
            </a:r>
          </a:p>
          <a:p>
            <a:r>
              <a:rPr lang="en-NO" dirty="0"/>
              <a:t>We can handle these null values by removing them.</a:t>
            </a:r>
          </a:p>
          <a:p>
            <a:r>
              <a:rPr lang="en-NO" dirty="0"/>
              <a:t>If there are missing values in the dataset, we can fix them by imputation methods. </a:t>
            </a:r>
          </a:p>
          <a:p>
            <a:pPr lvl="1"/>
            <a:r>
              <a:rPr lang="en-NO" dirty="0"/>
              <a:t>In the data I observed few weeks data is missing in December 2019. However, I ignored it as of now.</a:t>
            </a:r>
          </a:p>
          <a:p>
            <a:r>
              <a:rPr lang="en-NO" dirty="0"/>
              <a:t>In my analysis, I removed null values</a:t>
            </a:r>
          </a:p>
          <a:p>
            <a:r>
              <a:rPr lang="en-NO" dirty="0"/>
              <a:t>I also drop columns with ’type’=TotalUS</a:t>
            </a:r>
          </a:p>
          <a:p>
            <a:r>
              <a:rPr lang="en-NO" dirty="0"/>
              <a:t>In the end we get data of shape = (18043, 13)	</a:t>
            </a:r>
          </a:p>
          <a:p>
            <a:pPr marL="615950" lvl="1" indent="0">
              <a:buNone/>
            </a:pPr>
            <a:endParaRPr lang="en-NO" dirty="0"/>
          </a:p>
          <a:p>
            <a:endParaRPr lang="en-NO" dirty="0"/>
          </a:p>
        </p:txBody>
      </p:sp>
      <p:sp>
        <p:nvSpPr>
          <p:cNvPr id="4" name="Slide Number Placeholder 3">
            <a:extLst>
              <a:ext uri="{FF2B5EF4-FFF2-40B4-BE49-F238E27FC236}">
                <a16:creationId xmlns:a16="http://schemas.microsoft.com/office/drawing/2014/main" id="{639CFF28-C9B5-4846-92FA-DE0E2F219A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descr="Chart&#10;&#10;Description automatically generated">
            <a:extLst>
              <a:ext uri="{FF2B5EF4-FFF2-40B4-BE49-F238E27FC236}">
                <a16:creationId xmlns:a16="http://schemas.microsoft.com/office/drawing/2014/main" id="{B7CD38F7-F067-D14C-9B89-435A1EC599CC}"/>
              </a:ext>
            </a:extLst>
          </p:cNvPr>
          <p:cNvPicPr>
            <a:picLocks noChangeAspect="1"/>
          </p:cNvPicPr>
          <p:nvPr/>
        </p:nvPicPr>
        <p:blipFill>
          <a:blip r:embed="rId3"/>
          <a:stretch>
            <a:fillRect/>
          </a:stretch>
        </p:blipFill>
        <p:spPr>
          <a:xfrm>
            <a:off x="725849" y="1960175"/>
            <a:ext cx="4207657" cy="2928678"/>
          </a:xfrm>
          <a:prstGeom prst="rect">
            <a:avLst/>
          </a:prstGeom>
        </p:spPr>
      </p:pic>
    </p:spTree>
    <p:extLst>
      <p:ext uri="{BB962C8B-B14F-4D97-AF65-F5344CB8AC3E}">
        <p14:creationId xmlns:p14="http://schemas.microsoft.com/office/powerpoint/2010/main" val="1970970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4704-7F0C-2847-AC14-1E30B0D983CE}"/>
              </a:ext>
            </a:extLst>
          </p:cNvPr>
          <p:cNvSpPr>
            <a:spLocks noGrp="1"/>
          </p:cNvSpPr>
          <p:nvPr>
            <p:ph type="title"/>
          </p:nvPr>
        </p:nvSpPr>
        <p:spPr/>
        <p:txBody>
          <a:bodyPr>
            <a:normAutofit fontScale="90000"/>
          </a:bodyPr>
          <a:lstStyle/>
          <a:p>
            <a:r>
              <a:rPr lang="en-NO" dirty="0"/>
              <a:t>Feature correlation</a:t>
            </a:r>
          </a:p>
        </p:txBody>
      </p:sp>
      <p:sp>
        <p:nvSpPr>
          <p:cNvPr id="3" name="Text Placeholder 2">
            <a:extLst>
              <a:ext uri="{FF2B5EF4-FFF2-40B4-BE49-F238E27FC236}">
                <a16:creationId xmlns:a16="http://schemas.microsoft.com/office/drawing/2014/main" id="{B2DC83E1-F051-C241-A847-7CAA50B1232A}"/>
              </a:ext>
            </a:extLst>
          </p:cNvPr>
          <p:cNvSpPr>
            <a:spLocks noGrp="1"/>
          </p:cNvSpPr>
          <p:nvPr>
            <p:ph type="body" idx="1"/>
          </p:nvPr>
        </p:nvSpPr>
        <p:spPr>
          <a:xfrm>
            <a:off x="4869712" y="1988288"/>
            <a:ext cx="3548438" cy="2658140"/>
          </a:xfrm>
        </p:spPr>
        <p:txBody>
          <a:bodyPr/>
          <a:lstStyle/>
          <a:p>
            <a:r>
              <a:rPr lang="en-NO" dirty="0"/>
              <a:t>Average Price and Total Volume are weakly correlated (correlation coefficient=-0.33) </a:t>
            </a:r>
          </a:p>
          <a:p>
            <a:r>
              <a:rPr lang="en-NO" dirty="0"/>
              <a:t>Other features are also weakly correlated with average price, but mutually strongly correlated.</a:t>
            </a:r>
          </a:p>
          <a:p>
            <a:r>
              <a:rPr lang="en-NO" dirty="0"/>
              <a:t>It does not seem that dropping any feature will help in predicting average price.</a:t>
            </a:r>
          </a:p>
          <a:p>
            <a:endParaRPr lang="en-NO" dirty="0"/>
          </a:p>
        </p:txBody>
      </p:sp>
      <p:sp>
        <p:nvSpPr>
          <p:cNvPr id="4" name="Slide Number Placeholder 3">
            <a:extLst>
              <a:ext uri="{FF2B5EF4-FFF2-40B4-BE49-F238E27FC236}">
                <a16:creationId xmlns:a16="http://schemas.microsoft.com/office/drawing/2014/main" id="{3742C339-AA51-2F47-945F-DE6800DC27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10" name="Picture 9" descr="Table&#10;&#10;Description automatically generated">
            <a:extLst>
              <a:ext uri="{FF2B5EF4-FFF2-40B4-BE49-F238E27FC236}">
                <a16:creationId xmlns:a16="http://schemas.microsoft.com/office/drawing/2014/main" id="{C98CAF80-E653-004E-BCAC-4E5F29BBEF22}"/>
              </a:ext>
            </a:extLst>
          </p:cNvPr>
          <p:cNvPicPr>
            <a:picLocks noChangeAspect="1"/>
          </p:cNvPicPr>
          <p:nvPr/>
        </p:nvPicPr>
        <p:blipFill>
          <a:blip r:embed="rId3"/>
          <a:stretch>
            <a:fillRect/>
          </a:stretch>
        </p:blipFill>
        <p:spPr>
          <a:xfrm>
            <a:off x="725850" y="1853850"/>
            <a:ext cx="3482643" cy="2438750"/>
          </a:xfrm>
          <a:prstGeom prst="rect">
            <a:avLst/>
          </a:prstGeom>
        </p:spPr>
      </p:pic>
    </p:spTree>
    <p:extLst>
      <p:ext uri="{BB962C8B-B14F-4D97-AF65-F5344CB8AC3E}">
        <p14:creationId xmlns:p14="http://schemas.microsoft.com/office/powerpoint/2010/main" val="963317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F7E1-2D1B-A740-8B2A-2AA739B4E926}"/>
              </a:ext>
            </a:extLst>
          </p:cNvPr>
          <p:cNvSpPr>
            <a:spLocks noGrp="1"/>
          </p:cNvSpPr>
          <p:nvPr>
            <p:ph type="title"/>
          </p:nvPr>
        </p:nvSpPr>
        <p:spPr/>
        <p:txBody>
          <a:bodyPr>
            <a:normAutofit fontScale="90000"/>
          </a:bodyPr>
          <a:lstStyle/>
          <a:p>
            <a:r>
              <a:rPr lang="en-NO" dirty="0"/>
              <a:t>Data Visualization</a:t>
            </a:r>
          </a:p>
        </p:txBody>
      </p:sp>
      <p:sp>
        <p:nvSpPr>
          <p:cNvPr id="3" name="Text Placeholder 2">
            <a:extLst>
              <a:ext uri="{FF2B5EF4-FFF2-40B4-BE49-F238E27FC236}">
                <a16:creationId xmlns:a16="http://schemas.microsoft.com/office/drawing/2014/main" id="{4298023F-BE40-B144-94CF-06CF512231F4}"/>
              </a:ext>
            </a:extLst>
          </p:cNvPr>
          <p:cNvSpPr>
            <a:spLocks noGrp="1"/>
          </p:cNvSpPr>
          <p:nvPr>
            <p:ph type="body" idx="1"/>
          </p:nvPr>
        </p:nvSpPr>
        <p:spPr>
          <a:xfrm>
            <a:off x="5144765" y="2179673"/>
            <a:ext cx="3842550" cy="1212113"/>
          </a:xfrm>
        </p:spPr>
        <p:txBody>
          <a:bodyPr/>
          <a:lstStyle/>
          <a:p>
            <a:r>
              <a:rPr lang="en-NO" dirty="0"/>
              <a:t> AveragePrice is normally distributed</a:t>
            </a:r>
          </a:p>
          <a:p>
            <a:pPr lvl="1"/>
            <a:r>
              <a:rPr lang="en-NO" dirty="0"/>
              <a:t>The values are concentrated approximately between 1.0 and 1.9</a:t>
            </a:r>
          </a:p>
        </p:txBody>
      </p:sp>
      <p:sp>
        <p:nvSpPr>
          <p:cNvPr id="4" name="Slide Number Placeholder 3">
            <a:extLst>
              <a:ext uri="{FF2B5EF4-FFF2-40B4-BE49-F238E27FC236}">
                <a16:creationId xmlns:a16="http://schemas.microsoft.com/office/drawing/2014/main" id="{7F673909-7831-F443-86A2-79D01A6DB5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descr="Chart, histogram&#10;&#10;Description automatically generated">
            <a:extLst>
              <a:ext uri="{FF2B5EF4-FFF2-40B4-BE49-F238E27FC236}">
                <a16:creationId xmlns:a16="http://schemas.microsoft.com/office/drawing/2014/main" id="{FB7C7A41-7B5C-1946-800E-0C68490F8C0A}"/>
              </a:ext>
            </a:extLst>
          </p:cNvPr>
          <p:cNvPicPr>
            <a:picLocks noChangeAspect="1"/>
          </p:cNvPicPr>
          <p:nvPr/>
        </p:nvPicPr>
        <p:blipFill>
          <a:blip r:embed="rId3"/>
          <a:stretch>
            <a:fillRect/>
          </a:stretch>
        </p:blipFill>
        <p:spPr>
          <a:xfrm>
            <a:off x="729450" y="2162714"/>
            <a:ext cx="3451478" cy="2750048"/>
          </a:xfrm>
          <a:prstGeom prst="rect">
            <a:avLst/>
          </a:prstGeom>
        </p:spPr>
      </p:pic>
    </p:spTree>
    <p:extLst>
      <p:ext uri="{BB962C8B-B14F-4D97-AF65-F5344CB8AC3E}">
        <p14:creationId xmlns:p14="http://schemas.microsoft.com/office/powerpoint/2010/main" val="1573641948"/>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3146</TotalTime>
  <Words>1352</Words>
  <Application>Microsoft Macintosh PowerPoint</Application>
  <PresentationFormat>On-screen Show (16:9)</PresentationFormat>
  <Paragraphs>140</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Lato</vt:lpstr>
      <vt:lpstr>Arial</vt:lpstr>
      <vt:lpstr>Raleway</vt:lpstr>
      <vt:lpstr>Streamline</vt:lpstr>
      <vt:lpstr>Machine Learning Task:  Predicting avocado prices and volumes</vt:lpstr>
      <vt:lpstr>Avocado-king’s problem</vt:lpstr>
      <vt:lpstr>How we can help the Avacado King</vt:lpstr>
      <vt:lpstr>Library used in the task</vt:lpstr>
      <vt:lpstr>Avocados sales data</vt:lpstr>
      <vt:lpstr>Exploratory Data Analysis (EDA) </vt:lpstr>
      <vt:lpstr>Missing Values</vt:lpstr>
      <vt:lpstr>Feature correlation</vt:lpstr>
      <vt:lpstr>Data Visualization</vt:lpstr>
      <vt:lpstr>Visualize price by types of avocados</vt:lpstr>
      <vt:lpstr>Monthly and Yearly Average Price by types of avocados</vt:lpstr>
      <vt:lpstr>Top 5 most expensive regions in USA</vt:lpstr>
      <vt:lpstr>Top 5 avocado consumption regions</vt:lpstr>
      <vt:lpstr>Average Price trend over the years</vt:lpstr>
      <vt:lpstr>Machine Learning Predictive Models</vt:lpstr>
      <vt:lpstr>Time Series Analysis and Forecasting of TotalVolume</vt:lpstr>
      <vt:lpstr>Google Search data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Task:  Predicting avocado prices and volumes</dc:title>
  <cp:lastModifiedBy>Shweta Tiwari</cp:lastModifiedBy>
  <cp:revision>16</cp:revision>
  <dcterms:modified xsi:type="dcterms:W3CDTF">2022-01-14T16:41:21Z</dcterms:modified>
</cp:coreProperties>
</file>