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69" r:id="rId5"/>
    <p:sldId id="257" r:id="rId6"/>
    <p:sldId id="258" r:id="rId7"/>
    <p:sldId id="259" r:id="rId8"/>
    <p:sldId id="260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</p:sldIdLst>
  <p:sldSz cx="2437765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30"/>
    <p:restoredTop sz="94013"/>
  </p:normalViewPr>
  <p:slideViewPr>
    <p:cSldViewPr snapToGrid="0" snapToObjects="1">
      <p:cViewPr>
        <p:scale>
          <a:sx n="10" d="100"/>
          <a:sy n="10" d="100"/>
        </p:scale>
        <p:origin x="13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31373B"/>
                </a:solidFill>
                <a:latin typeface="Raleway Medium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086023A-352E-4F98-9822-45B15162B98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1BE1B4B-548D-429C-A8C8-CF11FD42BF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220493F-55DA-41E3-89AD-FEA35375E2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C1565C4-14A8-418A-9FE4-0A46ADE4BC6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dirty="0" smtClean="0"/>
              <a:t>Logical division;</a:t>
            </a:r>
          </a:p>
          <a:p>
            <a:r>
              <a:rPr lang="en-US" sz="2000" dirty="0" smtClean="0"/>
              <a:t>External interfaces;</a:t>
            </a:r>
          </a:p>
          <a:p>
            <a:r>
              <a:rPr lang="en-US" sz="2000" dirty="0" smtClean="0"/>
              <a:t>Storage Controller realizes the Object Relational Mapping</a:t>
            </a:r>
          </a:p>
          <a:p>
            <a:r>
              <a:rPr lang="en-US" sz="2000" dirty="0" smtClean="0"/>
              <a:t>Individual Client vs Third Party Client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CCCE58-20DE-43A0-8106-217025C3014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86364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6054200" y="320940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2186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86364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16054200" y="7364520"/>
            <a:ext cx="70642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 </a:t>
            </a:r>
            <a:r>
              <a:rPr lang="en-GB" sz="2801" dirty="0"/>
              <a:t>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5600" b="0" strike="noStrike" spc="-1">
              <a:solidFill>
                <a:srgbClr val="31373B"/>
              </a:solidFill>
              <a:latin typeface="Raleway Mediu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675800" y="12712680"/>
            <a:ext cx="5484600" cy="72972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02760" y="12712680"/>
            <a:ext cx="8227080" cy="729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1373B"/>
                </a:solidFill>
                <a:latin typeface="Raleway Medium"/>
              </a:rPr>
              <a:t>ADVANT Multipurpose  Presentation 2017 </a:t>
            </a:r>
            <a:endParaRPr lang="en-US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-462600" y="511200"/>
            <a:ext cx="1675440" cy="729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502BE64-E735-44F4-A22D-D8ACB72793A3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31373B"/>
                </a:solidFill>
                <a:latin typeface="Raleway Medium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600" b="0" strike="noStrike" spc="-1">
                <a:solidFill>
                  <a:srgbClr val="31373B"/>
                </a:solidFill>
                <a:latin typeface="Raleway Medium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31373B"/>
                </a:solidFill>
                <a:latin typeface="Raleway Medium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31373B"/>
                </a:solidFill>
                <a:latin typeface="Raleway Medium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31373B"/>
                </a:solidFill>
                <a:latin typeface="Raleway Medium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1373B"/>
                </a:solidFill>
                <a:latin typeface="Raleway Medium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1373B"/>
                </a:solidFill>
                <a:latin typeface="Raleway Medium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1373B"/>
                </a:solidFill>
                <a:latin typeface="Raleway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24377400" cy="1371564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1373B"/>
                </a:solidFill>
                <a:latin typeface="Raleway Medium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31373B"/>
                </a:solidFill>
                <a:latin typeface="Raleway Medium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1373B"/>
                </a:solidFill>
                <a:latin typeface="Raleway Medium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31373B"/>
                </a:solidFill>
                <a:latin typeface="Raleway Medium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1373B"/>
                </a:solidFill>
                <a:latin typeface="Raleway Medium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1373B"/>
                </a:solidFill>
                <a:latin typeface="Raleway Medium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31373B"/>
                </a:solidFill>
                <a:latin typeface="Raleway Medium"/>
              </a:rPr>
              <a:t>Seventh Outline Level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02760" y="12712680"/>
            <a:ext cx="8227080" cy="7297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5F6A72"/>
                </a:solidFill>
                <a:latin typeface="Raleway Medium"/>
              </a:rPr>
              <a:t>ADVANT </a:t>
            </a:r>
            <a:r>
              <a:rPr lang="en-US" sz="2800" b="0" strike="noStrike" spc="-1">
                <a:solidFill>
                  <a:srgbClr val="31373B"/>
                </a:solidFill>
                <a:latin typeface="Raleway Medium"/>
              </a:rPr>
              <a:t>Multipurpose  Presentation 2017 </a:t>
            </a:r>
            <a:endParaRPr lang="en-US" sz="28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-462600" y="511200"/>
            <a:ext cx="1675440" cy="729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E858906-502E-43F3-8E37-554EE078E3D5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31373B"/>
                </a:solidFill>
                <a:latin typeface="Raleway Medium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ftr"/>
          </p:nvPr>
        </p:nvSpPr>
        <p:spPr>
          <a:xfrm>
            <a:off x="0" y="0"/>
            <a:ext cx="360000" cy="360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5F6A72"/>
                </a:solidFill>
                <a:latin typeface="Raleway Medium"/>
              </a:rPr>
              <a:t>ADVANT </a:t>
            </a:r>
            <a:r>
              <a:rPr lang="en-US" sz="2800" b="0" strike="noStrike" spc="-1">
                <a:solidFill>
                  <a:srgbClr val="31373B"/>
                </a:solidFill>
                <a:latin typeface="Raleway Medium"/>
              </a:rPr>
              <a:t>Multipurpose  Presentation 2017 </a:t>
            </a:r>
            <a:endParaRPr lang="en-US" sz="2800" b="0" strike="noStrike" spc="-1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/>
          </p:nvPr>
        </p:nvSpPr>
        <p:spPr>
          <a:xfrm>
            <a:off x="-462600" y="511200"/>
            <a:ext cx="1675440" cy="7297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F718BF-68BC-4F26-8871-5ED6E51E4330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‹#›</a:t>
            </a:fld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31373B"/>
                </a:solidFill>
                <a:latin typeface="Raleway Medium"/>
              </a:rPr>
              <a:t>Click to edit the title text format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600" b="0" strike="noStrike" spc="-1">
                <a:solidFill>
                  <a:srgbClr val="31373B"/>
                </a:solidFill>
                <a:latin typeface="Raleway Medium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4000" b="0" strike="noStrike" spc="-1">
                <a:solidFill>
                  <a:srgbClr val="31373B"/>
                </a:solidFill>
                <a:latin typeface="Raleway Medium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31373B"/>
                </a:solidFill>
                <a:latin typeface="Raleway Medium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1">
                <a:solidFill>
                  <a:srgbClr val="31373B"/>
                </a:solidFill>
                <a:latin typeface="Raleway Medium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1373B"/>
                </a:solidFill>
                <a:latin typeface="Raleway Medium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1373B"/>
                </a:solidFill>
                <a:latin typeface="Raleway Medium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1373B"/>
                </a:solidFill>
                <a:latin typeface="Raleway Medium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596200" y="8547300"/>
            <a:ext cx="13184640" cy="210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 err="1">
                <a:solidFill>
                  <a:srgbClr val="31373B"/>
                </a:solidFill>
                <a:latin typeface="Open Sans Extrabold"/>
                <a:ea typeface="Open Sans Extrabold"/>
              </a:rPr>
              <a:t>TrackMe</a:t>
            </a:r>
            <a:endParaRPr lang="en-US" sz="6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6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808080"/>
                </a:solidFill>
                <a:latin typeface="Raleway Medium"/>
                <a:ea typeface="Open Sans Extrabold"/>
              </a:rPr>
              <a:t>Software Engineering 2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596200" y="10731600"/>
            <a:ext cx="1318464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808080"/>
                </a:solidFill>
                <a:latin typeface="Raleway Medium"/>
              </a:rPr>
              <a:t>A.Y</a:t>
            </a:r>
            <a:r>
              <a:rPr lang="en-US" sz="3200" b="0" strike="noStrike" spc="-1" dirty="0">
                <a:solidFill>
                  <a:srgbClr val="31373B"/>
                </a:solidFill>
                <a:latin typeface="Raleway Medium"/>
              </a:rPr>
              <a:t>. </a:t>
            </a:r>
            <a:r>
              <a:rPr lang="en-US" sz="3200" b="0" strike="noStrike" spc="-1" dirty="0">
                <a:solidFill>
                  <a:srgbClr val="808080"/>
                </a:solidFill>
                <a:latin typeface="Raleway Medium"/>
              </a:rPr>
              <a:t>2018/2019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808080"/>
                </a:solidFill>
                <a:latin typeface="Raleway Medium"/>
              </a:rPr>
              <a:t>Team: Paolo Romeo, Andrea Scotti, Francesco </a:t>
            </a:r>
            <a:r>
              <a:rPr lang="en-US" sz="3200" b="0" strike="noStrike" spc="-1" dirty="0" err="1">
                <a:solidFill>
                  <a:srgbClr val="808080"/>
                </a:solidFill>
                <a:latin typeface="Raleway Medium"/>
              </a:rPr>
              <a:t>Staccone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70D1AE-D4C3-475E-AE75-AE852689533D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1</a:t>
            </a:fld>
            <a:endParaRPr lang="en-US" sz="3200" b="0" strike="noStrike" spc="-1">
              <a:latin typeface="Times New Roman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3"/>
          <a:stretch/>
        </p:blipFill>
        <p:spPr>
          <a:xfrm>
            <a:off x="9488880" y="3065400"/>
            <a:ext cx="5399640" cy="539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1612880" y="640080"/>
            <a:ext cx="11155680" cy="139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8800" b="1" strike="noStrike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Spring Boot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78520" y="553320"/>
            <a:ext cx="11155680" cy="139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8800" b="1" strike="noStrike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Spring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1463040" y="2286000"/>
            <a:ext cx="9875520" cy="10867292"/>
          </a:xfrm>
          <a:prstGeom prst="rect">
            <a:avLst/>
          </a:prstGeom>
          <a:noFill/>
          <a:ln w="54720">
            <a:solidFill>
              <a:srgbClr val="00A65D"/>
            </a:solidFill>
            <a:round/>
          </a:ln>
        </p:spPr>
        <p:txBody>
          <a:bodyPr lIns="117360" tIns="72360" rIns="117360" bIns="7236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4800" spc="-1" dirty="0">
              <a:solidFill>
                <a:srgbClr val="31373B"/>
              </a:solidFill>
              <a:latin typeface="Raleway Medium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 smtClean="0">
                <a:solidFill>
                  <a:srgbClr val="31373B"/>
                </a:solidFill>
                <a:latin typeface="Raleway Medium"/>
              </a:rPr>
              <a:t>Spring 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is a </a:t>
            </a:r>
            <a:r>
              <a:rPr lang="en-US" sz="4800" b="1" strike="noStrike" spc="-1" dirty="0">
                <a:solidFill>
                  <a:srgbClr val="31373B"/>
                </a:solidFill>
                <a:latin typeface="Raleway Medium"/>
              </a:rPr>
              <a:t>light weight framewor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k which provides comprehensive infrastructure support for developing Java applications.</a:t>
            </a:r>
            <a:endParaRPr lang="en-US" sz="4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It achieves the </a:t>
            </a:r>
            <a:r>
              <a:rPr lang="en-US" sz="4800" b="1" strike="noStrike" spc="-1" dirty="0">
                <a:solidFill>
                  <a:srgbClr val="31373B"/>
                </a:solidFill>
                <a:latin typeface="Raleway Medium"/>
              </a:rPr>
              <a:t>loose coupling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 through dependency injection and interface based programming.</a:t>
            </a:r>
            <a:endParaRPr lang="en-US" sz="4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It minimally invasive development with POJO.</a:t>
            </a:r>
            <a:endParaRPr lang="en-US" sz="4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1" strike="noStrike" spc="-1" dirty="0">
                <a:solidFill>
                  <a:srgbClr val="31373B"/>
                </a:solidFill>
                <a:latin typeface="Raleway Medium"/>
              </a:rPr>
              <a:t>Inversion of control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.</a:t>
            </a:r>
            <a:endParaRPr lang="en-US" sz="4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Spring Data JPA makes it easy to easily implement </a:t>
            </a:r>
            <a:r>
              <a:rPr lang="en-US" sz="4800" b="1" strike="noStrike" spc="-1" dirty="0">
                <a:solidFill>
                  <a:srgbClr val="31373B"/>
                </a:solidFill>
                <a:latin typeface="Raleway Medium"/>
              </a:rPr>
              <a:t>JPA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 based repositories.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170" name="TextShape 4"/>
          <p:cNvSpPr txBox="1"/>
          <p:nvPr/>
        </p:nvSpPr>
        <p:spPr>
          <a:xfrm>
            <a:off x="12344400" y="2286000"/>
            <a:ext cx="9875520" cy="10867292"/>
          </a:xfrm>
          <a:prstGeom prst="rect">
            <a:avLst/>
          </a:prstGeom>
          <a:noFill/>
          <a:ln w="54720">
            <a:solidFill>
              <a:srgbClr val="00A65D"/>
            </a:solidFill>
            <a:round/>
          </a:ln>
        </p:spPr>
        <p:txBody>
          <a:bodyPr lIns="117360" tIns="72360" rIns="117360" bIns="7236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4800" spc="-1" dirty="0" smtClean="0">
              <a:solidFill>
                <a:srgbClr val="31373B"/>
              </a:solidFill>
              <a:latin typeface="Raleway Medium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4800" b="0" strike="noStrike" spc="-1" dirty="0">
              <a:solidFill>
                <a:srgbClr val="31373B"/>
              </a:solidFill>
              <a:latin typeface="Raleway Medium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 smtClean="0">
                <a:solidFill>
                  <a:srgbClr val="31373B"/>
                </a:solidFill>
                <a:latin typeface="Raleway Medium"/>
              </a:rPr>
              <a:t>An </a:t>
            </a:r>
            <a:r>
              <a:rPr lang="en-US" sz="4800" b="1" strike="noStrike" spc="-1" dirty="0">
                <a:solidFill>
                  <a:srgbClr val="31373B"/>
                </a:solidFill>
                <a:latin typeface="Raleway Medium"/>
              </a:rPr>
              <a:t>extension of Spring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 which eliminated the boilerplate configurations required for setting up a Spring Application.</a:t>
            </a:r>
            <a:endParaRPr lang="en-US" sz="4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1" strike="noStrike" spc="-1" dirty="0">
                <a:solidFill>
                  <a:srgbClr val="31373B"/>
                </a:solidFill>
                <a:latin typeface="Raleway Medium"/>
              </a:rPr>
              <a:t>To ease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 the Java-based applications Development, Unit Test and Integration Test Process.</a:t>
            </a:r>
            <a:endParaRPr lang="en-US" sz="4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1" strike="noStrike" spc="-1" dirty="0">
                <a:solidFill>
                  <a:srgbClr val="31373B"/>
                </a:solidFill>
                <a:latin typeface="Raleway Medium"/>
              </a:rPr>
              <a:t>To increase Productivity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.</a:t>
            </a:r>
            <a:endParaRPr lang="en-US" sz="4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It helps create a stand-alone application with </a:t>
            </a:r>
            <a:r>
              <a:rPr lang="en-US" sz="4800" b="1" strike="noStrike" spc="-1" dirty="0">
                <a:solidFill>
                  <a:srgbClr val="31373B"/>
                </a:solidFill>
                <a:latin typeface="Raleway Medium"/>
              </a:rPr>
              <a:t>few configurations</a:t>
            </a:r>
            <a:r>
              <a:rPr lang="en-US" sz="4800" b="0" strike="noStrike" spc="-1" dirty="0">
                <a:solidFill>
                  <a:srgbClr val="31373B"/>
                </a:solidFill>
                <a:latin typeface="Raleway Medium"/>
              </a:rPr>
              <a:t>.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Raleway"/>
              </a:rPr>
              <a:t>9</a:t>
            </a:r>
            <a:endParaRPr lang="en-US" sz="3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1887200" y="1321560"/>
            <a:ext cx="11155680" cy="139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8800" b="1" strike="noStrike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Ionic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40080" y="1352520"/>
            <a:ext cx="11155680" cy="139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8800" b="1" strike="noStrike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Angular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1645920" y="3383280"/>
            <a:ext cx="9875520" cy="9360000"/>
          </a:xfrm>
          <a:prstGeom prst="rect">
            <a:avLst/>
          </a:prstGeom>
          <a:noFill/>
          <a:ln w="54720">
            <a:solidFill>
              <a:srgbClr val="00A65D"/>
            </a:solidFill>
            <a:round/>
          </a:ln>
        </p:spPr>
        <p:txBody>
          <a:bodyPr lIns="117360" tIns="72360" rIns="117360" bIns="7236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One of the most powerful </a:t>
            </a: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front-end framework</a:t>
            </a: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s.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Allows the </a:t>
            </a: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extension of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HTML</a:t>
            </a: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’s syntax to express application’s components in a brief and clear manner.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It can automatically synchronize with models and views.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Promotes </a:t>
            </a: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Code Reusability</a:t>
            </a: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Faster application development.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Data Binding</a:t>
            </a: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.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12710160" y="3442320"/>
            <a:ext cx="9875520" cy="9360000"/>
          </a:xfrm>
          <a:prstGeom prst="rect">
            <a:avLst/>
          </a:prstGeom>
          <a:noFill/>
          <a:ln w="54720">
            <a:solidFill>
              <a:srgbClr val="00A65D"/>
            </a:solidFill>
            <a:round/>
          </a:ln>
        </p:spPr>
        <p:txBody>
          <a:bodyPr lIns="117360" tIns="72360" rIns="117360" bIns="7236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A complete </a:t>
            </a: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open-source SDK</a:t>
            </a: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 for hybrid mobile app.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Ionic provides tools and services for developing </a:t>
            </a: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hybrid mobile apps</a:t>
            </a: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 using Web technologies like CSS, HTML5.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Built on top of </a:t>
            </a: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AngularJS</a:t>
            </a: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 and Apache Cordova.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Ionic is a really “Native Like” framework.</a:t>
            </a:r>
            <a:endParaRPr lang="en-US" sz="48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Ionic integrates easily with </a:t>
            </a:r>
            <a:r>
              <a:rPr lang="en-US" sz="4800" b="1" strike="noStrike" spc="-1">
                <a:solidFill>
                  <a:srgbClr val="31373B"/>
                </a:solidFill>
                <a:latin typeface="Raleway Medium"/>
              </a:rPr>
              <a:t>native functionalities</a:t>
            </a:r>
            <a:r>
              <a:rPr lang="en-US" sz="4800" b="0" strike="noStrike" spc="-1">
                <a:solidFill>
                  <a:srgbClr val="31373B"/>
                </a:solidFill>
                <a:latin typeface="Raleway Medium"/>
              </a:rPr>
              <a:t>.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200" spc="-1" dirty="0" smtClean="0">
                <a:solidFill>
                  <a:srgbClr val="FFFFFF"/>
                </a:solidFill>
                <a:latin typeface="Raleway"/>
              </a:rPr>
              <a:t>10</a:t>
            </a:r>
            <a:endParaRPr lang="en-US" sz="3200" b="0" strike="noStrike" spc="-1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8100AA-63D8-49FE-A649-CFAEBF529EE0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12</a:t>
            </a:fld>
            <a:endParaRPr lang="en-US" sz="3200" b="0" strike="noStrike" spc="-1">
              <a:latin typeface="Times New Roman"/>
            </a:endParaRPr>
          </a:p>
        </p:txBody>
      </p:sp>
      <p:grpSp>
        <p:nvGrpSpPr>
          <p:cNvPr id="176" name="Group 2"/>
          <p:cNvGrpSpPr/>
          <p:nvPr/>
        </p:nvGrpSpPr>
        <p:grpSpPr>
          <a:xfrm>
            <a:off x="4263120" y="3386880"/>
            <a:ext cx="15697080" cy="9716760"/>
            <a:chOff x="4263120" y="3386880"/>
            <a:chExt cx="15697080" cy="9716760"/>
          </a:xfrm>
        </p:grpSpPr>
        <p:sp>
          <p:nvSpPr>
            <p:cNvPr id="177" name="CustomShape 3"/>
            <p:cNvSpPr/>
            <p:nvPr/>
          </p:nvSpPr>
          <p:spPr>
            <a:xfrm>
              <a:off x="4263120" y="338688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3480" tIns="213480" rIns="213480" bIns="213480" anchor="ctr"/>
            <a:lstStyle/>
            <a:p>
              <a:pPr algn="ctr">
                <a:lnSpc>
                  <a:spcPct val="90000"/>
                </a:lnSpc>
                <a:spcAft>
                  <a:spcPts val="1959"/>
                </a:spcAft>
              </a:pPr>
              <a:r>
                <a:rPr lang="en-US" sz="5600" b="0" strike="noStrike" spc="-1" dirty="0" smtClean="0">
                  <a:solidFill>
                    <a:srgbClr val="FFFFFF"/>
                  </a:solidFill>
                  <a:latin typeface="Raleway Medium"/>
                </a:rPr>
                <a:t>Modularity</a:t>
              </a:r>
              <a:endParaRPr lang="en-US" sz="5600" b="0" strike="noStrike" spc="-1" dirty="0">
                <a:latin typeface="Arial"/>
              </a:endParaRPr>
            </a:p>
          </p:txBody>
        </p:sp>
        <p:sp>
          <p:nvSpPr>
            <p:cNvPr id="178" name="CustomShape 4"/>
            <p:cNvSpPr/>
            <p:nvPr/>
          </p:nvSpPr>
          <p:spPr>
            <a:xfrm>
              <a:off x="12485520" y="338688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 anchor="ctr"/>
            <a:lstStyle/>
            <a:p>
              <a:pPr algn="ctr">
                <a:lnSpc>
                  <a:spcPct val="90000"/>
                </a:lnSpc>
                <a:spcAft>
                  <a:spcPts val="2276"/>
                </a:spcAft>
              </a:pPr>
              <a:r>
                <a:rPr lang="en-US" sz="5600" b="0" strike="noStrike" spc="-1" dirty="0" smtClean="0">
                  <a:solidFill>
                    <a:srgbClr val="FFFFFF"/>
                  </a:solidFill>
                  <a:latin typeface="Raleway Medium"/>
                </a:rPr>
                <a:t>Security</a:t>
              </a:r>
              <a:endParaRPr lang="en-US" sz="5600" b="0" strike="noStrike" spc="-1" dirty="0">
                <a:latin typeface="Arial"/>
              </a:endParaRPr>
            </a:p>
          </p:txBody>
        </p:sp>
        <p:sp>
          <p:nvSpPr>
            <p:cNvPr id="179" name="CustomShape 5"/>
            <p:cNvSpPr/>
            <p:nvPr/>
          </p:nvSpPr>
          <p:spPr>
            <a:xfrm>
              <a:off x="8374320" y="861912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5920" tIns="205920" rIns="205920" bIns="205920" anchor="ctr"/>
            <a:lstStyle/>
            <a:p>
              <a:pPr algn="ctr">
                <a:lnSpc>
                  <a:spcPct val="90000"/>
                </a:lnSpc>
                <a:spcAft>
                  <a:spcPts val="1891"/>
                </a:spcAft>
              </a:pPr>
              <a:r>
                <a:rPr lang="en-US" sz="5400" b="0" strike="noStrike" spc="-1" dirty="0" smtClean="0">
                  <a:solidFill>
                    <a:srgbClr val="FFFFFF"/>
                  </a:solidFill>
                  <a:latin typeface="Raleway Medium"/>
                </a:rPr>
                <a:t>Dynamic </a:t>
              </a:r>
              <a:r>
                <a:rPr lang="en-US" sz="5400" spc="-1" dirty="0" smtClean="0">
                  <a:solidFill>
                    <a:srgbClr val="FFFFFF"/>
                  </a:solidFill>
                  <a:latin typeface="Raleway Medium"/>
                </a:rPr>
                <a:t>anonymity</a:t>
              </a:r>
              <a:endParaRPr lang="en-US" sz="5400" b="0" strike="noStrike" spc="-1" dirty="0">
                <a:latin typeface="Arial"/>
              </a:endParaRPr>
            </a:p>
          </p:txBody>
        </p:sp>
      </p:grpSp>
      <p:grpSp>
        <p:nvGrpSpPr>
          <p:cNvPr id="180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1" name="CustomShape 7"/>
          <p:cNvSpPr/>
          <p:nvPr/>
        </p:nvSpPr>
        <p:spPr>
          <a:xfrm>
            <a:off x="1630080" y="876240"/>
            <a:ext cx="20962440" cy="14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trike="noStrike" spc="-1">
                <a:solidFill>
                  <a:srgbClr val="31373B"/>
                </a:solidFill>
                <a:latin typeface="Open Sans Extrabold"/>
                <a:ea typeface="Open Sans Extrabold"/>
              </a:rPr>
              <a:t>Implementation strenghts 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AF245E1-0626-48E0-B795-5EDEAD39CE9E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13</a:t>
            </a:fld>
            <a:endParaRPr lang="en-US" sz="3200" b="0" strike="noStrike" spc="-1">
              <a:latin typeface="Times New Roman"/>
            </a:endParaRPr>
          </a:p>
        </p:txBody>
      </p:sp>
      <p:grpSp>
        <p:nvGrpSpPr>
          <p:cNvPr id="183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4" name="CustomShape 3"/>
          <p:cNvSpPr/>
          <p:nvPr/>
        </p:nvSpPr>
        <p:spPr>
          <a:xfrm>
            <a:off x="1463040" y="4390920"/>
            <a:ext cx="20962440" cy="41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trike="noStrike" spc="-1" dirty="0">
                <a:solidFill>
                  <a:srgbClr val="31373B"/>
                </a:solidFill>
                <a:latin typeface="Open Sans Extrabold"/>
                <a:ea typeface="Open Sans Extrabold"/>
              </a:rPr>
              <a:t>Maybe a</a:t>
            </a:r>
            <a:r>
              <a:rPr lang="en-US" sz="8800" b="1" strike="noStrike" spc="-1" dirty="0">
                <a:solidFill>
                  <a:srgbClr val="00A65D"/>
                </a:solidFill>
                <a:latin typeface="Open Sans Extrabold"/>
                <a:ea typeface="Open Sans Extrabold"/>
              </a:rPr>
              <a:t> </a:t>
            </a:r>
            <a:r>
              <a:rPr lang="en-US" sz="8800" b="1" strike="noStrike" spc="-1" dirty="0" smtClean="0">
                <a:solidFill>
                  <a:srgbClr val="00A65D"/>
                </a:solidFill>
                <a:latin typeface="Open Sans Extrabold"/>
                <a:ea typeface="Open Sans Extrabold"/>
              </a:rPr>
              <a:t>fat </a:t>
            </a:r>
            <a:r>
              <a:rPr lang="en-US" sz="8800" b="1" strike="noStrike" spc="-1" dirty="0">
                <a:solidFill>
                  <a:srgbClr val="00A65D"/>
                </a:solidFill>
                <a:latin typeface="Open Sans Extrabold"/>
                <a:ea typeface="Open Sans Extrabold"/>
              </a:rPr>
              <a:t>client</a:t>
            </a:r>
            <a:r>
              <a:rPr lang="en-US" sz="8800" b="1" strike="noStrike" spc="-1" dirty="0">
                <a:solidFill>
                  <a:srgbClr val="31373B"/>
                </a:solidFill>
                <a:latin typeface="Open Sans Extrabold"/>
                <a:ea typeface="Open Sans Extrabold"/>
              </a:rPr>
              <a:t> would have been a better choice for the third party?  </a:t>
            </a:r>
            <a:endParaRPr lang="en-US" sz="8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22A9A2-1A0C-4821-AFC0-18E024800086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14</a:t>
            </a:fld>
            <a:endParaRPr lang="en-US" sz="3200" b="0" strike="noStrike" spc="-1">
              <a:latin typeface="Times New Roman"/>
            </a:endParaRPr>
          </a:p>
        </p:txBody>
      </p:sp>
      <p:grpSp>
        <p:nvGrpSpPr>
          <p:cNvPr id="186" name="Group 2"/>
          <p:cNvGrpSpPr/>
          <p:nvPr/>
        </p:nvGrpSpPr>
        <p:grpSpPr>
          <a:xfrm>
            <a:off x="4247460" y="2993400"/>
            <a:ext cx="15727680" cy="9903600"/>
            <a:chOff x="4297680" y="3450600"/>
            <a:chExt cx="15727680" cy="9903600"/>
          </a:xfrm>
        </p:grpSpPr>
        <p:sp>
          <p:nvSpPr>
            <p:cNvPr id="187" name="CustomShape 3"/>
            <p:cNvSpPr/>
            <p:nvPr/>
          </p:nvSpPr>
          <p:spPr>
            <a:xfrm>
              <a:off x="4297680" y="345060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3480" tIns="213480" rIns="213480" bIns="213480" anchor="ctr"/>
            <a:lstStyle/>
            <a:p>
              <a:pPr algn="ctr">
                <a:lnSpc>
                  <a:spcPct val="90000"/>
                </a:lnSpc>
                <a:spcAft>
                  <a:spcPts val="1959"/>
                </a:spcAft>
              </a:pPr>
              <a:r>
                <a:rPr lang="en-US" sz="5600" b="0" strike="noStrike" spc="-1" dirty="0" smtClean="0">
                  <a:solidFill>
                    <a:srgbClr val="FFFFFF"/>
                  </a:solidFill>
                  <a:latin typeface="Raleway Medium"/>
                </a:rPr>
                <a:t>Bottom-Up </a:t>
              </a:r>
            </a:p>
            <a:p>
              <a:pPr algn="ctr">
                <a:lnSpc>
                  <a:spcPct val="90000"/>
                </a:lnSpc>
                <a:spcAft>
                  <a:spcPts val="1959"/>
                </a:spcAft>
              </a:pPr>
              <a:r>
                <a:rPr lang="en-US" sz="5600" b="0" strike="noStrike" spc="-1" dirty="0" smtClean="0">
                  <a:solidFill>
                    <a:srgbClr val="FFFFFF"/>
                  </a:solidFill>
                  <a:latin typeface="Raleway Medium"/>
                </a:rPr>
                <a:t>approach</a:t>
              </a:r>
              <a:endParaRPr lang="en-US" sz="5600" b="0" strike="noStrike" spc="-1" dirty="0">
                <a:latin typeface="Arial"/>
              </a:endParaRPr>
            </a:p>
          </p:txBody>
        </p:sp>
        <p:sp>
          <p:nvSpPr>
            <p:cNvPr id="188" name="CustomShape 4"/>
            <p:cNvSpPr/>
            <p:nvPr/>
          </p:nvSpPr>
          <p:spPr>
            <a:xfrm>
              <a:off x="12520080" y="345060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 anchor="ctr"/>
            <a:lstStyle/>
            <a:p>
              <a:pPr algn="ctr">
                <a:lnSpc>
                  <a:spcPct val="90000"/>
                </a:lnSpc>
                <a:spcAft>
                  <a:spcPts val="2276"/>
                </a:spcAft>
              </a:pPr>
              <a:r>
                <a:rPr lang="en-US" sz="5600" b="0" strike="noStrike" spc="-1" dirty="0" smtClean="0">
                  <a:solidFill>
                    <a:srgbClr val="FFFFFF"/>
                  </a:solidFill>
                  <a:latin typeface="Raleway Medium"/>
                </a:rPr>
                <a:t>Integration Testing </a:t>
              </a:r>
            </a:p>
            <a:p>
              <a:pPr algn="ctr">
                <a:lnSpc>
                  <a:spcPct val="90000"/>
                </a:lnSpc>
                <a:spcAft>
                  <a:spcPts val="2276"/>
                </a:spcAft>
              </a:pPr>
              <a:r>
                <a:rPr lang="en-US" sz="5600" b="0" strike="noStrike" spc="-1" dirty="0" smtClean="0">
                  <a:solidFill>
                    <a:srgbClr val="FFFFFF"/>
                  </a:solidFill>
                  <a:latin typeface="Raleway Medium"/>
                </a:rPr>
                <a:t>with</a:t>
              </a:r>
            </a:p>
            <a:p>
              <a:pPr algn="ctr">
                <a:lnSpc>
                  <a:spcPct val="90000"/>
                </a:lnSpc>
                <a:spcAft>
                  <a:spcPts val="2276"/>
                </a:spcAft>
              </a:pPr>
              <a:r>
                <a:rPr lang="en-US" sz="5600" b="0" strike="noStrike" spc="-1" dirty="0" smtClean="0">
                  <a:solidFill>
                    <a:srgbClr val="FFFFFF"/>
                  </a:solidFill>
                  <a:latin typeface="Raleway Medium"/>
                </a:rPr>
                <a:t> </a:t>
              </a:r>
              <a:r>
                <a:rPr lang="en-US" sz="5600" b="0" strike="noStrike" spc="-1" dirty="0" err="1" smtClean="0">
                  <a:solidFill>
                    <a:srgbClr val="FFFFFF"/>
                  </a:solidFill>
                  <a:latin typeface="Raleway Medium"/>
                </a:rPr>
                <a:t>DbUnit</a:t>
              </a:r>
              <a:endParaRPr lang="en-US" sz="5600" b="0" strike="noStrike" spc="-1" dirty="0">
                <a:latin typeface="Arial"/>
              </a:endParaRPr>
            </a:p>
          </p:txBody>
        </p:sp>
        <p:sp>
          <p:nvSpPr>
            <p:cNvPr id="189" name="CustomShape 5"/>
            <p:cNvSpPr/>
            <p:nvPr/>
          </p:nvSpPr>
          <p:spPr>
            <a:xfrm>
              <a:off x="4297680" y="886572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5920" tIns="205920" rIns="205920" bIns="205920" anchor="ctr"/>
            <a:lstStyle/>
            <a:p>
              <a:pPr algn="ctr">
                <a:lnSpc>
                  <a:spcPct val="90000"/>
                </a:lnSpc>
                <a:spcAft>
                  <a:spcPts val="1891"/>
                </a:spcAft>
              </a:pPr>
              <a:r>
                <a:rPr lang="en-US" sz="5400" b="0" strike="noStrike" spc="-1" dirty="0">
                  <a:solidFill>
                    <a:srgbClr val="FFFFFF"/>
                  </a:solidFill>
                  <a:latin typeface="Raleway Medium"/>
                </a:rPr>
                <a:t>API </a:t>
              </a:r>
              <a:r>
                <a:rPr lang="en-US" sz="5400" b="0" strike="noStrike" spc="-1" dirty="0" smtClean="0">
                  <a:solidFill>
                    <a:srgbClr val="FFFFFF"/>
                  </a:solidFill>
                  <a:latin typeface="Raleway Medium"/>
                </a:rPr>
                <a:t>Testing </a:t>
              </a:r>
            </a:p>
            <a:p>
              <a:pPr algn="ctr">
                <a:lnSpc>
                  <a:spcPct val="90000"/>
                </a:lnSpc>
                <a:spcAft>
                  <a:spcPts val="1891"/>
                </a:spcAft>
              </a:pPr>
              <a:r>
                <a:rPr lang="en-US" sz="5400" b="0" strike="noStrike" spc="-1" dirty="0" smtClean="0">
                  <a:solidFill>
                    <a:srgbClr val="FFFFFF"/>
                  </a:solidFill>
                  <a:latin typeface="Raleway Medium"/>
                </a:rPr>
                <a:t>With</a:t>
              </a:r>
            </a:p>
            <a:p>
              <a:pPr algn="ctr">
                <a:lnSpc>
                  <a:spcPct val="90000"/>
                </a:lnSpc>
                <a:spcAft>
                  <a:spcPts val="1891"/>
                </a:spcAft>
              </a:pPr>
              <a:r>
                <a:rPr lang="en-US" sz="5400" b="0" strike="noStrike" spc="-1" dirty="0" smtClean="0">
                  <a:solidFill>
                    <a:srgbClr val="FFFFFF"/>
                  </a:solidFill>
                  <a:latin typeface="Raleway Medium"/>
                </a:rPr>
                <a:t> Postman</a:t>
              </a:r>
              <a:endParaRPr lang="en-US" sz="5400" b="0" strike="noStrike" spc="-1" dirty="0">
                <a:latin typeface="Arial"/>
              </a:endParaRPr>
            </a:p>
          </p:txBody>
        </p:sp>
        <p:sp>
          <p:nvSpPr>
            <p:cNvPr id="190" name="CustomShape 6"/>
            <p:cNvSpPr/>
            <p:nvPr/>
          </p:nvSpPr>
          <p:spPr>
            <a:xfrm>
              <a:off x="12550680" y="886968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5920" tIns="205920" rIns="205920" bIns="205920" anchor="ctr"/>
            <a:lstStyle/>
            <a:p>
              <a:pPr algn="ctr">
                <a:lnSpc>
                  <a:spcPct val="90000"/>
                </a:lnSpc>
                <a:spcAft>
                  <a:spcPts val="1891"/>
                </a:spcAft>
              </a:pPr>
              <a:r>
                <a:rPr lang="en-US" sz="5400" b="0" strike="noStrike" spc="-1" dirty="0" smtClean="0">
                  <a:solidFill>
                    <a:srgbClr val="FFFFFF"/>
                  </a:solidFill>
                  <a:latin typeface="Raleway Medium"/>
                </a:rPr>
                <a:t>Unit Testing</a:t>
              </a:r>
            </a:p>
            <a:p>
              <a:pPr algn="ctr">
                <a:lnSpc>
                  <a:spcPct val="90000"/>
                </a:lnSpc>
                <a:spcAft>
                  <a:spcPts val="1891"/>
                </a:spcAft>
              </a:pPr>
              <a:r>
                <a:rPr lang="en-US" sz="5400" spc="-1" dirty="0" smtClean="0">
                  <a:solidFill>
                    <a:srgbClr val="FFFFFF"/>
                  </a:solidFill>
                  <a:latin typeface="Raleway Medium"/>
                </a:rPr>
                <a:t>With</a:t>
              </a:r>
            </a:p>
            <a:p>
              <a:pPr algn="ctr">
                <a:lnSpc>
                  <a:spcPct val="90000"/>
                </a:lnSpc>
                <a:spcAft>
                  <a:spcPts val="1891"/>
                </a:spcAft>
              </a:pPr>
              <a:r>
                <a:rPr lang="en-US" sz="5400" b="0" strike="noStrike" spc="-1" dirty="0" smtClean="0">
                  <a:solidFill>
                    <a:srgbClr val="FFFFFF"/>
                  </a:solidFill>
                  <a:latin typeface="Raleway Medium"/>
                </a:rPr>
                <a:t> JUnit</a:t>
              </a:r>
              <a:endParaRPr lang="en-US" sz="5400" b="0" strike="noStrike" spc="-1" dirty="0">
                <a:latin typeface="Arial"/>
              </a:endParaRPr>
            </a:p>
          </p:txBody>
        </p:sp>
      </p:grpSp>
      <p:grpSp>
        <p:nvGrpSpPr>
          <p:cNvPr id="19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92" name="CustomShape 8"/>
          <p:cNvSpPr/>
          <p:nvPr/>
        </p:nvSpPr>
        <p:spPr>
          <a:xfrm>
            <a:off x="1630080" y="876240"/>
            <a:ext cx="20962440" cy="14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trike="noStrike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Testing </a:t>
            </a:r>
            <a:endParaRPr lang="en-US" sz="8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8613" y="8717503"/>
            <a:ext cx="16857597" cy="144655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8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</a:t>
            </a:r>
            <a:r>
              <a:rPr lang="it-IT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t-IT" sz="8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  <a:r>
              <a:rPr lang="it-IT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for </a:t>
            </a:r>
            <a:r>
              <a:rPr lang="it-IT" sz="8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</a:t>
            </a:r>
            <a:r>
              <a:rPr lang="it-IT" sz="8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it-IT" sz="88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attention</a:t>
            </a:r>
            <a:endParaRPr lang="it-IT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2"/>
          <p:cNvPicPr/>
          <p:nvPr/>
        </p:nvPicPr>
        <p:blipFill>
          <a:blip r:embed="rId2"/>
          <a:stretch/>
        </p:blipFill>
        <p:spPr>
          <a:xfrm>
            <a:off x="9597592" y="2508970"/>
            <a:ext cx="5399640" cy="5399640"/>
          </a:xfrm>
          <a:prstGeom prst="rect">
            <a:avLst/>
          </a:prstGeom>
          <a:ln>
            <a:noFill/>
          </a:ln>
        </p:spPr>
      </p:pic>
      <p:sp>
        <p:nvSpPr>
          <p:cNvPr id="7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FFFFFF"/>
                </a:solidFill>
                <a:latin typeface="Raleway"/>
              </a:rPr>
              <a:t>15</a:t>
            </a:r>
            <a:endParaRPr lang="en-US" sz="3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70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7"/>
          <p:cNvSpPr/>
          <p:nvPr/>
        </p:nvSpPr>
        <p:spPr>
          <a:xfrm>
            <a:off x="1630080" y="876240"/>
            <a:ext cx="20962440" cy="14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Main a</a:t>
            </a:r>
            <a:r>
              <a:rPr lang="en-US" sz="8800" b="1" strike="noStrike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ctors and goals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5" name="TextShape 3"/>
          <p:cNvSpPr txBox="1"/>
          <p:nvPr/>
        </p:nvSpPr>
        <p:spPr>
          <a:xfrm>
            <a:off x="13068885" y="4772748"/>
            <a:ext cx="9875520" cy="7958514"/>
          </a:xfrm>
          <a:prstGeom prst="rect">
            <a:avLst/>
          </a:prstGeom>
          <a:noFill/>
          <a:ln w="54720">
            <a:solidFill>
              <a:srgbClr val="00A65D"/>
            </a:solidFill>
            <a:round/>
          </a:ln>
        </p:spPr>
        <p:txBody>
          <a:bodyPr lIns="117360" tIns="72360" rIns="117360" bIns="72360"/>
          <a:lstStyle/>
          <a:p>
            <a:pPr marL="857250" indent="-857250">
              <a:buFont typeface="Arial" charset="0"/>
              <a:buChar char="•"/>
            </a:pPr>
            <a:endParaRPr lang="en-US" sz="4400" spc="-1" dirty="0" smtClean="0">
              <a:solidFill>
                <a:srgbClr val="31373B"/>
              </a:solidFill>
              <a:latin typeface="Open Sans Extrabold"/>
              <a:ea typeface="Open Sans Extrabold"/>
            </a:endParaRPr>
          </a:p>
          <a:p>
            <a:pPr marL="857250" indent="-857250">
              <a:buFont typeface="Arial" charset="0"/>
              <a:buChar char="•"/>
            </a:pPr>
            <a:r>
              <a:rPr lang="en-US" sz="4400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G3) The </a:t>
            </a:r>
            <a:r>
              <a:rPr lang="en-US" sz="4400" spc="-1" dirty="0">
                <a:solidFill>
                  <a:srgbClr val="31373B"/>
                </a:solidFill>
                <a:latin typeface="Open Sans Extrabold"/>
                <a:ea typeface="Open Sans Extrabold"/>
              </a:rPr>
              <a:t>user can accept or refuse the requests concerning the treatment of his/her </a:t>
            </a:r>
            <a:r>
              <a:rPr lang="en-US" sz="4400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personal data </a:t>
            </a:r>
            <a:r>
              <a:rPr lang="en-US" sz="4400" spc="-1" dirty="0">
                <a:solidFill>
                  <a:srgbClr val="31373B"/>
                </a:solidFill>
                <a:latin typeface="Open Sans Extrabold"/>
                <a:ea typeface="Open Sans Extrabold"/>
              </a:rPr>
              <a:t>by the third </a:t>
            </a:r>
            <a:r>
              <a:rPr lang="en-US" sz="4400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parties</a:t>
            </a:r>
          </a:p>
          <a:p>
            <a:pPr marL="857250" indent="-857250">
              <a:buFont typeface="Arial" charset="0"/>
              <a:buChar char="•"/>
            </a:pPr>
            <a:endParaRPr lang="en-US" sz="4400" spc="-1" dirty="0">
              <a:solidFill>
                <a:srgbClr val="31373B"/>
              </a:solidFill>
              <a:latin typeface="Open Sans Extrabold"/>
              <a:ea typeface="Open Sans Extrabold"/>
            </a:endParaRPr>
          </a:p>
          <a:p>
            <a:pPr marL="857250" indent="-857250">
              <a:buFont typeface="Arial" charset="0"/>
              <a:buChar char="•"/>
            </a:pPr>
            <a:r>
              <a:rPr lang="en-US" sz="4400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G10) A </a:t>
            </a:r>
            <a:r>
              <a:rPr lang="en-US" sz="4400" spc="-1" dirty="0">
                <a:solidFill>
                  <a:srgbClr val="31373B"/>
                </a:solidFill>
                <a:latin typeface="Open Sans Extrabold"/>
                <a:ea typeface="Open Sans Extrabold"/>
              </a:rPr>
              <a:t>user can participate to the available </a:t>
            </a:r>
            <a:r>
              <a:rPr lang="en-US" sz="4400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races</a:t>
            </a:r>
          </a:p>
          <a:p>
            <a:pPr marL="857250" indent="-857250">
              <a:buFont typeface="Arial" charset="0"/>
              <a:buChar char="•"/>
            </a:pPr>
            <a:endParaRPr lang="en-US" sz="4400" spc="-1" dirty="0" smtClean="0">
              <a:solidFill>
                <a:srgbClr val="31373B"/>
              </a:solidFill>
              <a:latin typeface="Open Sans Extrabold"/>
              <a:ea typeface="Open Sans Extrabold"/>
            </a:endParaRPr>
          </a:p>
          <a:p>
            <a:pPr marL="857250" indent="-857250">
              <a:buFont typeface="Arial" charset="0"/>
              <a:buChar char="•"/>
            </a:pPr>
            <a:r>
              <a:rPr lang="en-US" sz="4400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G12) The user can enable/disable the </a:t>
            </a:r>
            <a:r>
              <a:rPr lang="en-US" sz="4400" spc="-1" dirty="0" err="1" smtClean="0">
                <a:solidFill>
                  <a:srgbClr val="31373B"/>
                </a:solidFill>
                <a:latin typeface="Open Sans Extrabold"/>
                <a:ea typeface="Open Sans Extrabold"/>
              </a:rPr>
              <a:t>AutomatedSOS</a:t>
            </a:r>
            <a:r>
              <a:rPr lang="en-US" sz="4400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 service at any time</a:t>
            </a:r>
          </a:p>
          <a:p>
            <a:pPr marL="857250" indent="-857250">
              <a:buFont typeface="Arial" charset="0"/>
              <a:buChar char="•"/>
            </a:pPr>
            <a:endParaRPr lang="en-US" sz="4400" spc="-1" dirty="0">
              <a:solidFill>
                <a:srgbClr val="31373B"/>
              </a:solidFill>
              <a:latin typeface="Open Sans Extrabold"/>
              <a:ea typeface="Open Sans Extrabold"/>
            </a:endParaRPr>
          </a:p>
          <a:p>
            <a:pPr marL="857250" indent="-857250">
              <a:buFont typeface="Arial" charset="0"/>
              <a:buChar char="•"/>
            </a:pPr>
            <a:endParaRPr lang="en-US" sz="4400" spc="-1" dirty="0">
              <a:solidFill>
                <a:srgbClr val="31373B"/>
              </a:solidFill>
              <a:latin typeface="Open Sans Extrabold"/>
              <a:ea typeface="Open Sans Extrabold"/>
            </a:endParaRPr>
          </a:p>
          <a:p>
            <a:pPr marL="857250" indent="-857250">
              <a:buFont typeface="Arial" charset="0"/>
              <a:buChar char="•"/>
            </a:pPr>
            <a:endParaRPr lang="en-US" sz="4400" spc="-1" dirty="0">
              <a:solidFill>
                <a:srgbClr val="31373B"/>
              </a:solidFill>
              <a:latin typeface="Open Sans Extrabold"/>
              <a:ea typeface="Open Sans Extrabold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1252024" y="3128565"/>
            <a:ext cx="9875520" cy="14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b="1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Third party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Raleway"/>
              </a:rPr>
              <a:t>2</a:t>
            </a:r>
            <a:endParaRPr lang="en-US" sz="3200" b="0" strike="noStrike" spc="-1" dirty="0">
              <a:latin typeface="Times New Roman"/>
            </a:endParaRPr>
          </a:p>
        </p:txBody>
      </p:sp>
      <p:sp>
        <p:nvSpPr>
          <p:cNvPr id="9" name="TextShape 3"/>
          <p:cNvSpPr txBox="1"/>
          <p:nvPr/>
        </p:nvSpPr>
        <p:spPr>
          <a:xfrm>
            <a:off x="1404424" y="4713404"/>
            <a:ext cx="9875520" cy="8017858"/>
          </a:xfrm>
          <a:prstGeom prst="rect">
            <a:avLst/>
          </a:prstGeom>
          <a:noFill/>
          <a:ln w="54720">
            <a:solidFill>
              <a:srgbClr val="00A65D"/>
            </a:solidFill>
            <a:round/>
          </a:ln>
        </p:spPr>
        <p:txBody>
          <a:bodyPr lIns="117360" tIns="72360" rIns="117360" bIns="72360"/>
          <a:lstStyle>
            <a:defPPr>
              <a:defRPr lang="en-US"/>
            </a:defPPr>
            <a:lvl1pPr marL="857250" indent="-857250">
              <a:buFont typeface="Arial" charset="0"/>
              <a:buChar char="•"/>
              <a:defRPr sz="4400" spc="-1">
                <a:solidFill>
                  <a:srgbClr val="31373B"/>
                </a:solidFill>
                <a:latin typeface="Open Sans Extrabold"/>
                <a:ea typeface="Open Sans Extrabold"/>
              </a:defRPr>
            </a:lvl1pPr>
          </a:lstStyle>
          <a:p>
            <a:endParaRPr lang="en-US" dirty="0"/>
          </a:p>
          <a:p>
            <a:r>
              <a:rPr lang="en-US" dirty="0"/>
              <a:t>G1) Third parties can monitor the health status of the individuals</a:t>
            </a:r>
          </a:p>
          <a:p>
            <a:endParaRPr lang="en-US" dirty="0" smtClean="0"/>
          </a:p>
          <a:p>
            <a:r>
              <a:rPr lang="en-US" dirty="0" smtClean="0"/>
              <a:t>G2) Third </a:t>
            </a:r>
            <a:r>
              <a:rPr lang="en-US" dirty="0"/>
              <a:t>parties can access the anonymized data of the groups of </a:t>
            </a:r>
            <a:r>
              <a:rPr lang="en-US" dirty="0" smtClean="0"/>
              <a:t>individuals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G11) A third party can organize a race and </a:t>
            </a:r>
            <a:r>
              <a:rPr lang="en-US" dirty="0" smtClean="0"/>
              <a:t>define </a:t>
            </a:r>
            <a:r>
              <a:rPr lang="en-US" dirty="0"/>
              <a:t>the path for the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10" name="CustomShape 7"/>
          <p:cNvSpPr/>
          <p:nvPr/>
        </p:nvSpPr>
        <p:spPr>
          <a:xfrm>
            <a:off x="13068885" y="3068453"/>
            <a:ext cx="9875520" cy="14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b="1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Individual</a:t>
            </a:r>
            <a:endParaRPr lang="en-US" sz="6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64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07FE75-ED25-4CD8-BF8F-C26B7A721094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3</a:t>
            </a:fld>
            <a:endParaRPr lang="en-US" sz="3200" b="0" strike="noStrike" spc="-1">
              <a:latin typeface="Times New Roman"/>
            </a:endParaRPr>
          </a:p>
        </p:txBody>
      </p:sp>
      <p:grpSp>
        <p:nvGrpSpPr>
          <p:cNvPr id="132" name="Group 2"/>
          <p:cNvGrpSpPr/>
          <p:nvPr/>
        </p:nvGrpSpPr>
        <p:grpSpPr>
          <a:xfrm>
            <a:off x="4263120" y="3386880"/>
            <a:ext cx="15697080" cy="9716760"/>
            <a:chOff x="4263120" y="3386880"/>
            <a:chExt cx="15697080" cy="9716760"/>
          </a:xfrm>
        </p:grpSpPr>
        <p:sp>
          <p:nvSpPr>
            <p:cNvPr id="133" name="CustomShape 3"/>
            <p:cNvSpPr/>
            <p:nvPr/>
          </p:nvSpPr>
          <p:spPr>
            <a:xfrm>
              <a:off x="4263120" y="338688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13480" tIns="213480" rIns="213480" bIns="213480" anchor="ctr"/>
            <a:lstStyle/>
            <a:p>
              <a:pPr algn="ctr">
                <a:lnSpc>
                  <a:spcPct val="90000"/>
                </a:lnSpc>
                <a:spcAft>
                  <a:spcPts val="1959"/>
                </a:spcAft>
              </a:pPr>
              <a:r>
                <a:rPr lang="en-US" sz="5600" b="0" strike="noStrike" spc="-1">
                  <a:solidFill>
                    <a:srgbClr val="FFFFFF"/>
                  </a:solidFill>
                  <a:latin typeface="Raleway Medium"/>
                </a:rPr>
                <a:t>Data4Help</a:t>
              </a:r>
              <a:endParaRPr lang="en-US" sz="56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lang="en-US" sz="4000" b="0" strike="noStrike" spc="-1">
                  <a:solidFill>
                    <a:srgbClr val="FFFFFF"/>
                  </a:solidFill>
                  <a:latin typeface="Raleway Medium"/>
                </a:rPr>
                <a:t>-Monitor an individual</a:t>
              </a:r>
              <a:endParaRPr lang="en-US" sz="40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lang="en-US" sz="4000" b="0" strike="noStrike" spc="-1">
                  <a:solidFill>
                    <a:srgbClr val="FFFFFF"/>
                  </a:solidFill>
                  <a:latin typeface="Raleway Medium"/>
                </a:rPr>
                <a:t>-Request for anonymous aggregated data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34" name="CustomShape 4"/>
            <p:cNvSpPr/>
            <p:nvPr/>
          </p:nvSpPr>
          <p:spPr>
            <a:xfrm>
              <a:off x="12485520" y="338688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7680" tIns="247680" rIns="247680" bIns="247680" anchor="ctr"/>
            <a:lstStyle/>
            <a:p>
              <a:pPr algn="ctr">
                <a:lnSpc>
                  <a:spcPct val="90000"/>
                </a:lnSpc>
                <a:spcAft>
                  <a:spcPts val="2276"/>
                </a:spcAft>
              </a:pPr>
              <a:r>
                <a:rPr lang="en-US" sz="6500" b="0" strike="noStrike" spc="-1">
                  <a:solidFill>
                    <a:srgbClr val="FFFFFF"/>
                  </a:solidFill>
                  <a:latin typeface="Raleway Medium"/>
                </a:rPr>
                <a:t>AutomatedSOS</a:t>
              </a:r>
              <a:endParaRPr lang="en-US" sz="65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lang="en-US" sz="4000" b="0" strike="noStrike" spc="-1">
                  <a:solidFill>
                    <a:srgbClr val="FFFFFF"/>
                  </a:solidFill>
                  <a:latin typeface="Raleway Medium"/>
                </a:rPr>
                <a:t>-SOS assistance</a:t>
              </a:r>
              <a:endParaRPr lang="en-US" sz="4000" b="0" strike="noStrike" spc="-1">
                <a:latin typeface="Arial"/>
              </a:endParaRPr>
            </a:p>
          </p:txBody>
        </p:sp>
        <p:sp>
          <p:nvSpPr>
            <p:cNvPr id="135" name="CustomShape 5"/>
            <p:cNvSpPr/>
            <p:nvPr/>
          </p:nvSpPr>
          <p:spPr>
            <a:xfrm>
              <a:off x="8374320" y="8619120"/>
              <a:ext cx="7474680" cy="4484520"/>
            </a:xfrm>
            <a:prstGeom prst="rect">
              <a:avLst/>
            </a:prstGeom>
            <a:gradFill rotWithShape="0">
              <a:gsLst>
                <a:gs pos="0">
                  <a:srgbClr val="00C75A"/>
                </a:gs>
                <a:gs pos="100000">
                  <a:srgbClr val="00B050"/>
                </a:gs>
              </a:gsLst>
              <a:lin ang="10800000"/>
            </a:gra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5920" tIns="205920" rIns="205920" bIns="205920" anchor="ctr"/>
            <a:lstStyle/>
            <a:p>
              <a:pPr algn="ctr">
                <a:lnSpc>
                  <a:spcPct val="90000"/>
                </a:lnSpc>
                <a:spcAft>
                  <a:spcPts val="1891"/>
                </a:spcAft>
              </a:pPr>
              <a:r>
                <a:rPr lang="en-US" sz="5400" b="0" strike="noStrike" spc="-1">
                  <a:solidFill>
                    <a:srgbClr val="FFFFFF"/>
                  </a:solidFill>
                  <a:latin typeface="Raleway Medium"/>
                </a:rPr>
                <a:t>Track4Run</a:t>
              </a:r>
              <a:endParaRPr lang="en-US" sz="54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lang="en-US" sz="4000" b="0" strike="noStrike" spc="-1">
                  <a:solidFill>
                    <a:srgbClr val="FFFFFF"/>
                  </a:solidFill>
                  <a:latin typeface="Raleway Medium"/>
                </a:rPr>
                <a:t>-Organize running events</a:t>
              </a:r>
              <a:endParaRPr lang="en-US" sz="4000" b="0" strike="noStrike" spc="-1">
                <a:latin typeface="Arial"/>
              </a:endParaRPr>
            </a:p>
            <a:p>
              <a:pPr algn="ctr">
                <a:lnSpc>
                  <a:spcPct val="90000"/>
                </a:lnSpc>
                <a:spcAft>
                  <a:spcPts val="1400"/>
                </a:spcAft>
              </a:pPr>
              <a:r>
                <a:rPr lang="en-US" sz="4000" b="0" strike="noStrike" spc="-1">
                  <a:solidFill>
                    <a:srgbClr val="FFFFFF"/>
                  </a:solidFill>
                  <a:latin typeface="Raleway Medium"/>
                </a:rPr>
                <a:t>-Enroll to runs or follow running events</a:t>
              </a:r>
              <a:endParaRPr lang="en-US" sz="4000" b="0" strike="noStrike" spc="-1">
                <a:latin typeface="Arial"/>
              </a:endParaRPr>
            </a:p>
          </p:txBody>
        </p:sp>
      </p:grpSp>
      <p:grpSp>
        <p:nvGrpSpPr>
          <p:cNvPr id="136" name="Group 6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37" name="CustomShape 7"/>
          <p:cNvSpPr/>
          <p:nvPr/>
        </p:nvSpPr>
        <p:spPr>
          <a:xfrm>
            <a:off x="1630080" y="876240"/>
            <a:ext cx="20962440" cy="14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trike="noStrike" spc="-1">
                <a:solidFill>
                  <a:srgbClr val="31373B"/>
                </a:solidFill>
                <a:latin typeface="Open Sans Extrabold"/>
                <a:ea typeface="Open Sans Extrabold"/>
              </a:rPr>
              <a:t>Main functions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EA0666-8C5B-4E79-B42A-672D0DCDA338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4</a:t>
            </a:fld>
            <a:endParaRPr lang="en-US" sz="3200" b="0" strike="noStrike" spc="-1">
              <a:latin typeface="Times New Roman"/>
            </a:endParaRPr>
          </a:p>
        </p:txBody>
      </p:sp>
      <p:pic>
        <p:nvPicPr>
          <p:cNvPr id="139" name="Picture 2"/>
          <p:cNvPicPr/>
          <p:nvPr/>
        </p:nvPicPr>
        <p:blipFill>
          <a:blip r:embed="rId2"/>
          <a:stretch/>
        </p:blipFill>
        <p:spPr>
          <a:xfrm>
            <a:off x="1525320" y="2949840"/>
            <a:ext cx="21307320" cy="985140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6753960" y="876060"/>
            <a:ext cx="10850040" cy="14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trike="noStrike" spc="-1" dirty="0">
                <a:solidFill>
                  <a:srgbClr val="31373B"/>
                </a:solidFill>
                <a:latin typeface="Open Sans Extrabold"/>
                <a:ea typeface="Open Sans Extrabold"/>
              </a:rPr>
              <a:t>Use cases</a:t>
            </a:r>
            <a:endParaRPr lang="en-US" sz="8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711440" y="483120"/>
            <a:ext cx="20962440" cy="27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trike="noStrike" spc="-1">
                <a:solidFill>
                  <a:srgbClr val="31373B"/>
                </a:solidFill>
                <a:latin typeface="Open Sans Extrabold"/>
                <a:ea typeface="Open Sans Extrabold"/>
              </a:rPr>
              <a:t>World, shared and machine phenomena</a:t>
            </a:r>
            <a:endParaRPr lang="en-US" sz="8800" b="0" strike="noStrike" spc="-1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0A7BF56-8967-468D-B4CA-744D0E10C6FB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5</a:t>
            </a:fld>
            <a:endParaRPr lang="en-US" sz="3200" b="0" strike="noStrike" spc="-1">
              <a:latin typeface="Times New Roman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711440" y="3627000"/>
            <a:ext cx="13862520" cy="8463960"/>
          </a:xfrm>
          <a:prstGeom prst="ellipse">
            <a:avLst/>
          </a:prstGeom>
          <a:noFill/>
          <a:ln w="63360">
            <a:solidFill>
              <a:srgbClr val="00C75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8380440" y="3627000"/>
            <a:ext cx="13528440" cy="8463960"/>
          </a:xfrm>
          <a:prstGeom prst="ellipse">
            <a:avLst/>
          </a:prstGeom>
          <a:noFill/>
          <a:ln w="63360">
            <a:solidFill>
              <a:srgbClr val="00C75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2340533" y="6406515"/>
            <a:ext cx="6151320" cy="33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Pressure and heartbeat change</a:t>
            </a:r>
            <a:endParaRPr lang="en-US" sz="3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Health </a:t>
            </a: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diseases happen</a:t>
            </a:r>
            <a:endParaRPr lang="en-US" sz="3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Ambulances move</a:t>
            </a:r>
            <a:endParaRPr lang="en-US" sz="3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Running </a:t>
            </a: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events happen</a:t>
            </a:r>
            <a:endParaRPr lang="en-US" sz="3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Runners move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 rot="19791000">
            <a:off x="2445840" y="3976200"/>
            <a:ext cx="261936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C75A"/>
                </a:solidFill>
                <a:latin typeface="Raleway Medium"/>
              </a:rPr>
              <a:t>World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>
            <a:off x="10096745" y="5486890"/>
            <a:ext cx="4776120" cy="502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SOS </a:t>
            </a: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encodings</a:t>
            </a:r>
            <a:endParaRPr lang="en-US" sz="3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Third </a:t>
            </a: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parties organize runs</a:t>
            </a:r>
            <a:endParaRPr lang="en-US" sz="3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Third </a:t>
            </a: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parties request </a:t>
            </a: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data</a:t>
            </a:r>
            <a:endParaRPr lang="en-US" sz="3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Individuals accept/refuse </a:t>
            </a: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requests</a:t>
            </a:r>
            <a:endParaRPr lang="en-US" sz="3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Data acquisition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16205040" y="5804820"/>
            <a:ext cx="4978800" cy="502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indent="-21600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Data aggregation</a:t>
            </a:r>
            <a:endParaRPr lang="en-US" sz="36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spc="-1" dirty="0">
                <a:solidFill>
                  <a:srgbClr val="31373B"/>
                </a:solidFill>
                <a:latin typeface="Raleway Medium"/>
              </a:rPr>
              <a:t>A</a:t>
            </a: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nonymity check</a:t>
            </a:r>
            <a:endParaRPr lang="en-US" sz="36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spc="-1" dirty="0">
                <a:solidFill>
                  <a:srgbClr val="31373B"/>
                </a:solidFill>
                <a:latin typeface="Raleway Medium"/>
              </a:rPr>
              <a:t>M</a:t>
            </a: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aximum </a:t>
            </a: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number of participants to the </a:t>
            </a:r>
            <a:r>
              <a:rPr lang="en-US" sz="3600" b="0" strike="noStrike" spc="-1" dirty="0" smtClean="0">
                <a:solidFill>
                  <a:srgbClr val="31373B"/>
                </a:solidFill>
                <a:latin typeface="Raleway Medium"/>
              </a:rPr>
              <a:t>run check</a:t>
            </a:r>
            <a:endParaRPr lang="en-US" sz="36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Disease detection</a:t>
            </a:r>
            <a:endParaRPr lang="en-US" sz="3600" b="0" strike="noStrike" spc="-1" dirty="0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1373B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31373B"/>
                </a:solidFill>
                <a:latin typeface="Raleway Medium"/>
              </a:rPr>
              <a:t>API queries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 rot="1737600">
            <a:off x="18234000" y="3943440"/>
            <a:ext cx="361116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C75A"/>
                </a:solidFill>
                <a:latin typeface="Raleway Medium"/>
              </a:rPr>
              <a:t>Machine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>
            <a:off x="10387080" y="2914920"/>
            <a:ext cx="361116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rgbClr val="00C75A"/>
                </a:solidFill>
                <a:latin typeface="Raleway Medium"/>
              </a:rPr>
              <a:t>Shared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4618E0A-55DA-43E2-82CF-89D5E2361CA7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6</a:t>
            </a:fld>
            <a:endParaRPr lang="en-US" sz="3200" b="0" strike="noStrike" spc="-1">
              <a:latin typeface="Times New Roman"/>
            </a:endParaRPr>
          </a:p>
        </p:txBody>
      </p:sp>
      <p:pic>
        <p:nvPicPr>
          <p:cNvPr id="152" name="Picture 2"/>
          <p:cNvPicPr/>
          <p:nvPr/>
        </p:nvPicPr>
        <p:blipFill>
          <a:blip r:embed="rId3"/>
          <a:stretch/>
        </p:blipFill>
        <p:spPr>
          <a:xfrm>
            <a:off x="3169080" y="4089240"/>
            <a:ext cx="18918720" cy="78541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6198120" y="1241280"/>
            <a:ext cx="12860280" cy="27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trike="noStrike" spc="-1">
                <a:solidFill>
                  <a:srgbClr val="31373B"/>
                </a:solidFill>
                <a:latin typeface="Open Sans Extrabold"/>
                <a:ea typeface="Open Sans Extrabold"/>
              </a:rPr>
              <a:t>Architectural overview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hlinkClick r:id="" action="ppaction://noaction"/>
            <a:extLst>
              <a:ext uri="{FF2B5EF4-FFF2-40B4-BE49-F238E27FC236}">
                <a16:creationId xmlns="" xmlns:a16="http://schemas.microsoft.com/office/drawing/2014/main" id="{6902BE90-DF67-441B-93E0-EB876315B6E7}"/>
              </a:ext>
            </a:extLst>
          </p:cNvPr>
          <p:cNvSpPr/>
          <p:nvPr/>
        </p:nvSpPr>
        <p:spPr>
          <a:xfrm>
            <a:off x="14303856" y="11237511"/>
            <a:ext cx="5895003" cy="628412"/>
          </a:xfrm>
          <a:prstGeom prst="rect">
            <a:avLst/>
          </a:prstGeom>
          <a:gradFill rotWithShape="0">
            <a:gsLst>
              <a:gs pos="0">
                <a:srgbClr val="00C75A"/>
              </a:gs>
              <a:gs pos="100000">
                <a:srgbClr val="92D050"/>
              </a:gs>
            </a:gsLst>
            <a:lin ang="108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="" xmlns:a16="http://schemas.microsoft.com/office/drawing/2014/main" id="{7B51AE32-1C31-4C0B-8461-671C2C454558}"/>
              </a:ext>
            </a:extLst>
          </p:cNvPr>
          <p:cNvSpPr/>
          <p:nvPr/>
        </p:nvSpPr>
        <p:spPr>
          <a:xfrm>
            <a:off x="14303857" y="8617002"/>
            <a:ext cx="5895003" cy="628412"/>
          </a:xfrm>
          <a:prstGeom prst="rect">
            <a:avLst/>
          </a:prstGeom>
          <a:gradFill rotWithShape="0">
            <a:gsLst>
              <a:gs pos="0">
                <a:srgbClr val="00C75A"/>
              </a:gs>
              <a:gs pos="100000">
                <a:srgbClr val="92D050"/>
              </a:gs>
            </a:gsLst>
            <a:lin ang="108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="" xmlns:a16="http://schemas.microsoft.com/office/drawing/2014/main" id="{E0ADAAA8-DF91-4F04-BCF2-CDF9BD97BA54}"/>
              </a:ext>
            </a:extLst>
          </p:cNvPr>
          <p:cNvSpPr/>
          <p:nvPr/>
        </p:nvSpPr>
        <p:spPr>
          <a:xfrm>
            <a:off x="14303857" y="6556464"/>
            <a:ext cx="5895003" cy="628412"/>
          </a:xfrm>
          <a:prstGeom prst="rect">
            <a:avLst/>
          </a:prstGeom>
          <a:gradFill rotWithShape="0">
            <a:gsLst>
              <a:gs pos="0">
                <a:srgbClr val="00C75A"/>
              </a:gs>
              <a:gs pos="100000">
                <a:srgbClr val="92D050"/>
              </a:gs>
            </a:gsLst>
            <a:lin ang="108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="" xmlns:a16="http://schemas.microsoft.com/office/drawing/2014/main" id="{51E18DA1-F053-40AB-8BC3-6633834E387D}"/>
              </a:ext>
            </a:extLst>
          </p:cNvPr>
          <p:cNvSpPr/>
          <p:nvPr/>
        </p:nvSpPr>
        <p:spPr>
          <a:xfrm>
            <a:off x="14303857" y="2918079"/>
            <a:ext cx="5895003" cy="628412"/>
          </a:xfrm>
          <a:prstGeom prst="rect">
            <a:avLst/>
          </a:prstGeom>
          <a:gradFill rotWithShape="0">
            <a:gsLst>
              <a:gs pos="0">
                <a:srgbClr val="00B050"/>
              </a:gs>
              <a:gs pos="100000">
                <a:srgbClr val="92D050"/>
              </a:gs>
            </a:gsLst>
            <a:lin ang="10800000" scaled="1"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8" name="Slide Number Placeholder 237"/>
          <p:cNvSpPr>
            <a:spLocks noGrp="1"/>
          </p:cNvSpPr>
          <p:nvPr>
            <p:ph type="sldNum" sz="quarter" idx="11"/>
          </p:nvPr>
        </p:nvSpPr>
        <p:spPr>
          <a:gradFill>
            <a:gsLst>
              <a:gs pos="0">
                <a:srgbClr val="92D050"/>
              </a:gs>
              <a:gs pos="100000">
                <a:srgbClr val="00B050"/>
              </a:gs>
            </a:gsLst>
          </a:gradFill>
        </p:spPr>
        <p:txBody>
          <a:bodyPr/>
          <a:lstStyle/>
          <a:p>
            <a:fld id="{8C48FCF8-25E9-4F94-BC2B-FA1B572C1FF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16" y="2321169"/>
            <a:ext cx="6652730" cy="10445760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14449224" y="2918079"/>
            <a:ext cx="542648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Three-tier architecture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Hidden Database structure</a:t>
            </a:r>
            <a:endParaRPr lang="en-US" sz="24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14449224" y="6545746"/>
            <a:ext cx="29883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Hybrid client</a:t>
            </a:r>
          </a:p>
          <a:p>
            <a:endParaRPr lang="en-US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Automated SOS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7" name="TextBox 246"/>
          <p:cNvSpPr txBox="1"/>
          <p:nvPr/>
        </p:nvSpPr>
        <p:spPr>
          <a:xfrm>
            <a:off x="4764819" y="475499"/>
            <a:ext cx="12860594" cy="144653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88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Architecture</a:t>
            </a:r>
            <a:endParaRPr lang="id-ID" sz="88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E069FE-C93D-4D7D-8CA5-E28FA9040D8A}"/>
              </a:ext>
            </a:extLst>
          </p:cNvPr>
          <p:cNvSpPr txBox="1"/>
          <p:nvPr/>
        </p:nvSpPr>
        <p:spPr>
          <a:xfrm>
            <a:off x="14449224" y="8638820"/>
            <a:ext cx="352692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RESTful paradigm</a:t>
            </a:r>
          </a:p>
          <a:p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Uniform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Stateless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4E3089-5FE2-4EB3-B173-55A992923F4C}"/>
              </a:ext>
            </a:extLst>
          </p:cNvPr>
          <p:cNvSpPr txBox="1"/>
          <p:nvPr/>
        </p:nvSpPr>
        <p:spPr>
          <a:xfrm>
            <a:off x="14449224" y="11299008"/>
            <a:ext cx="344113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MVC Design Pattern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5B45EC-1AAB-4D1A-A9C9-505A63973FF6}" type="slidenum">
              <a:rPr lang="en-US" sz="3200" b="0" strike="noStrike" spc="-1">
                <a:solidFill>
                  <a:srgbClr val="FFFFFF"/>
                </a:solidFill>
                <a:latin typeface="Raleway"/>
              </a:rPr>
              <a:t>8</a:t>
            </a:fld>
            <a:endParaRPr lang="en-US" sz="3200" b="0" strike="noStrike" spc="-1">
              <a:latin typeface="Times New Roman"/>
            </a:endParaRPr>
          </a:p>
        </p:txBody>
      </p:sp>
      <p:pic>
        <p:nvPicPr>
          <p:cNvPr id="160" name="Picture 2"/>
          <p:cNvPicPr/>
          <p:nvPr/>
        </p:nvPicPr>
        <p:blipFill>
          <a:blip r:embed="rId3"/>
          <a:stretch/>
        </p:blipFill>
        <p:spPr>
          <a:xfrm>
            <a:off x="4699080" y="3036960"/>
            <a:ext cx="16005240" cy="941544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6198120" y="1241280"/>
            <a:ext cx="12860280" cy="277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8800" b="1" strike="noStrike" spc="-1">
                <a:solidFill>
                  <a:srgbClr val="31373B"/>
                </a:solidFill>
                <a:latin typeface="Open Sans Extrabold"/>
                <a:ea typeface="Open Sans Extrabold"/>
              </a:rPr>
              <a:t>Component diagram</a:t>
            </a:r>
            <a:endParaRPr lang="en-US" sz="8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2838514" y="8248680"/>
            <a:ext cx="11155680" cy="141948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10800000" scaled="0"/>
          </a:gradFill>
          <a:ln w="29160">
            <a:solidFill>
              <a:srgbClr val="00A65D"/>
            </a:solidFill>
            <a:round/>
          </a:ln>
        </p:spPr>
        <p:txBody>
          <a:bodyPr lIns="104400" tIns="59400" rIns="104400" bIns="59400"/>
          <a:lstStyle/>
          <a:p>
            <a:pPr algn="ctr"/>
            <a:r>
              <a:rPr lang="en-US" sz="8800" b="1" strike="noStrike" spc="-1" dirty="0" err="1" smtClean="0">
                <a:solidFill>
                  <a:srgbClr val="31373B"/>
                </a:solidFill>
                <a:latin typeface="Open Sans Extrabold"/>
                <a:ea typeface="Open Sans Extrabold"/>
              </a:rPr>
              <a:t>AutomatedSOS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8248680"/>
            <a:ext cx="10698480" cy="141912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10800000" scaled="0"/>
          </a:gradFill>
          <a:ln w="29160">
            <a:solidFill>
              <a:srgbClr val="00A65D"/>
            </a:solidFill>
            <a:round/>
          </a:ln>
        </p:spPr>
        <p:txBody>
          <a:bodyPr lIns="104400" tIns="59400" rIns="104400" bIns="59400"/>
          <a:lstStyle/>
          <a:p>
            <a:pPr algn="ctr"/>
            <a:r>
              <a:rPr lang="en-US" sz="8800" b="1" strike="noStrike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Data4Help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4846320" y="2834640"/>
            <a:ext cx="14996160" cy="1419120"/>
          </a:xfrm>
          <a:prstGeom prst="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10800000" scaled="0"/>
          </a:gradFill>
          <a:ln w="29159">
            <a:solidFill>
              <a:srgbClr val="00A65D"/>
            </a:solidFill>
            <a:round/>
          </a:ln>
        </p:spPr>
        <p:txBody>
          <a:bodyPr lIns="104400" tIns="59400" rIns="104400" bIns="59400"/>
          <a:lstStyle/>
          <a:p>
            <a:pPr algn="ctr"/>
            <a:r>
              <a:rPr lang="en-US" sz="8800" b="1" strike="noStrike" spc="-1" dirty="0" smtClean="0">
                <a:solidFill>
                  <a:srgbClr val="31373B"/>
                </a:solidFill>
                <a:latin typeface="Open Sans Extrabold"/>
                <a:ea typeface="Open Sans Extrabold"/>
              </a:rPr>
              <a:t>Our Implementation</a:t>
            </a:r>
            <a:endParaRPr lang="en-US" sz="8800" b="0" strike="noStrike" spc="-1" dirty="0">
              <a:latin typeface="Arial"/>
            </a:endParaRPr>
          </a:p>
        </p:txBody>
      </p:sp>
      <p:sp>
        <p:nvSpPr>
          <p:cNvPr id="11" name="TextShape 1"/>
          <p:cNvSpPr txBox="1"/>
          <p:nvPr/>
        </p:nvSpPr>
        <p:spPr>
          <a:xfrm>
            <a:off x="-462600" y="511200"/>
            <a:ext cx="1675440" cy="729720"/>
          </a:xfrm>
          <a:prstGeom prst="rect">
            <a:avLst/>
          </a:prstGeom>
          <a:gradFill rotWithShape="0">
            <a:gsLst>
              <a:gs pos="0">
                <a:srgbClr val="92D050"/>
              </a:gs>
              <a:gs pos="100000">
                <a:srgbClr val="00B050"/>
              </a:gs>
            </a:gsLst>
            <a:lin ang="10800000"/>
          </a:gradFill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3200" spc="-1" dirty="0">
                <a:solidFill>
                  <a:srgbClr val="FFFFFF"/>
                </a:solidFill>
                <a:latin typeface="Raleway"/>
              </a:rPr>
              <a:t>8</a:t>
            </a:r>
            <a:endParaRPr lang="en-US" sz="3200" b="0" strike="noStrike" spc="-1" dirty="0">
              <a:latin typeface="Times New Roman"/>
            </a:endParaRPr>
          </a:p>
        </p:txBody>
      </p:sp>
      <p:cxnSp>
        <p:nvCxnSpPr>
          <p:cNvPr id="6" name="Straight Arrow Connector 5"/>
          <p:cNvCxnSpPr>
            <a:stCxn id="164" idx="2"/>
            <a:endCxn id="163" idx="0"/>
          </p:cNvCxnSpPr>
          <p:nvPr/>
        </p:nvCxnSpPr>
        <p:spPr>
          <a:xfrm flipH="1">
            <a:off x="5806440" y="4253760"/>
            <a:ext cx="6537960" cy="399492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4" idx="2"/>
            <a:endCxn id="162" idx="0"/>
          </p:cNvCxnSpPr>
          <p:nvPr/>
        </p:nvCxnSpPr>
        <p:spPr>
          <a:xfrm>
            <a:off x="12344400" y="4253760"/>
            <a:ext cx="6071954" cy="399492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4715</TotalTime>
  <Words>507</Words>
  <Application>Microsoft Macintosh PowerPoint</Application>
  <PresentationFormat>Custom</PresentationFormat>
  <Paragraphs>144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DejaVu Sans</vt:lpstr>
      <vt:lpstr>Open Sans Extrabold</vt:lpstr>
      <vt:lpstr>Raleway</vt:lpstr>
      <vt:lpstr>Raleway Medium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Momen Elshamy</dc:creator>
  <dc:description/>
  <cp:lastModifiedBy>Francesco Staccone</cp:lastModifiedBy>
  <cp:revision>39</cp:revision>
  <dcterms:created xsi:type="dcterms:W3CDTF">2017-08-22T06:10:53Z</dcterms:created>
  <dcterms:modified xsi:type="dcterms:W3CDTF">2019-01-30T08:16:13Z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HiddenSlides">
    <vt:i4>0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Custom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9</vt:i4>
  </property>
</Properties>
</file>