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645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68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7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611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19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86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841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62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66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6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230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54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674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506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9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916F5-AD22-4214-AD7C-12CF6D738621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024CDE-3D88-4067-AC96-3D3A3EE4B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49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Word_97-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Word_97-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Documento_de_Microsoft_Word_97-20033.doc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lenguaje Java</a:t>
            </a:r>
            <a:endParaRPr lang="es-CL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Profesora: Ana Luisa Rojas</a:t>
            </a:r>
          </a:p>
          <a:p>
            <a:r>
              <a:rPr lang="es-CL" dirty="0" smtClean="0"/>
              <a:t>14 </a:t>
            </a:r>
            <a:r>
              <a:rPr lang="es-CL" dirty="0" smtClean="0"/>
              <a:t>de marzo de </a:t>
            </a:r>
            <a:r>
              <a:rPr lang="es-CL" dirty="0" smtClean="0"/>
              <a:t>2023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15169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Elementos del lenguaje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Caracteres</a:t>
            </a:r>
          </a:p>
          <a:p>
            <a:r>
              <a:rPr lang="es-CL" dirty="0" smtClean="0"/>
              <a:t>Secuencias de escape</a:t>
            </a:r>
          </a:p>
          <a:p>
            <a:r>
              <a:rPr lang="es-CL" dirty="0" smtClean="0"/>
              <a:t>Tipos de datos</a:t>
            </a:r>
          </a:p>
          <a:p>
            <a:r>
              <a:rPr lang="es-CL" dirty="0" smtClean="0"/>
              <a:t>Operadores</a:t>
            </a:r>
          </a:p>
          <a:p>
            <a:r>
              <a:rPr lang="es-CL" dirty="0" err="1" smtClean="0"/>
              <a:t>etc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291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Caracteres de JAVA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725946"/>
              </p:ext>
            </p:extLst>
          </p:nvPr>
        </p:nvGraphicFramePr>
        <p:xfrm>
          <a:off x="2917952" y="3495093"/>
          <a:ext cx="4876800" cy="2703636"/>
        </p:xfrm>
        <a:graphic>
          <a:graphicData uri="http://schemas.openxmlformats.org/drawingml/2006/table">
            <a:tbl>
              <a:tblPr/>
              <a:tblGrid>
                <a:gridCol w="1950721"/>
                <a:gridCol w="2926079"/>
              </a:tblGrid>
              <a:tr h="656190">
                <a:tc>
                  <a:txBody>
                    <a:bodyPr/>
                    <a:lstStyle/>
                    <a:p>
                      <a:r>
                        <a:rPr lang="es-CL" sz="1600" b="1" dirty="0"/>
                        <a:t>Carácter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L" sz="1600" b="1" dirty="0"/>
                        <a:t>Secuencia de escape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4273">
                <a:tc>
                  <a:txBody>
                    <a:bodyPr/>
                    <a:lstStyle/>
                    <a:p>
                      <a:r>
                        <a:rPr lang="es-CL" sz="1600" dirty="0"/>
                        <a:t>retorno de carro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\r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s-CL" sz="1600" dirty="0"/>
                        <a:t>nueva línea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/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6190">
                <a:tc>
                  <a:txBody>
                    <a:bodyPr/>
                    <a:lstStyle/>
                    <a:p>
                      <a:r>
                        <a:rPr lang="es-CL" sz="1600" dirty="0" smtClean="0"/>
                        <a:t>barra invertida</a:t>
                      </a:r>
                    </a:p>
                    <a:p>
                      <a:endParaRPr lang="es-CL" sz="1600" dirty="0" smtClean="0"/>
                    </a:p>
                    <a:p>
                      <a:r>
                        <a:rPr lang="es-CL" sz="1600" dirty="0" smtClean="0"/>
                        <a:t>Comilla simple</a:t>
                      </a:r>
                      <a:endParaRPr lang="es-CL" sz="1600" dirty="0" smtClean="0"/>
                    </a:p>
                    <a:p>
                      <a:endParaRPr lang="es-CL" sz="1600" dirty="0" smtClean="0"/>
                    </a:p>
                    <a:p>
                      <a:r>
                        <a:rPr lang="es-CL" sz="1600" dirty="0" smtClean="0"/>
                        <a:t>Comilla </a:t>
                      </a:r>
                      <a:r>
                        <a:rPr lang="es-CL" sz="1600" dirty="0" smtClean="0"/>
                        <a:t>doble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600" dirty="0" smtClean="0"/>
                        <a:t>\\</a:t>
                      </a:r>
                    </a:p>
                    <a:p>
                      <a:pPr algn="ctr"/>
                      <a:endParaRPr lang="es-CL" sz="1600" dirty="0" smtClean="0"/>
                    </a:p>
                    <a:p>
                      <a:pPr algn="ctr"/>
                      <a:r>
                        <a:rPr lang="es-CL" sz="1600" dirty="0" smtClean="0"/>
                        <a:t>\’</a:t>
                      </a:r>
                      <a:endParaRPr lang="es-CL" sz="1600" dirty="0" smtClean="0"/>
                    </a:p>
                    <a:p>
                      <a:pPr algn="ctr"/>
                      <a:endParaRPr lang="es-CL" sz="1600" dirty="0" smtClean="0"/>
                    </a:p>
                    <a:p>
                      <a:pPr algn="ctr"/>
                      <a:r>
                        <a:rPr lang="es-CL" sz="1600" dirty="0" smtClean="0"/>
                        <a:t>\”</a:t>
                      </a:r>
                      <a:endParaRPr lang="es-CL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1688592" y="1362651"/>
            <a:ext cx="101803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Java los caracteres no están restringidos a los ASCII sino son Unicode. Un carácter está siempre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rodeado de comillas simples como 'A', '9', 'ñ', etc. El tipo de dato </a:t>
            </a:r>
            <a:r>
              <a:rPr kumimoji="0" lang="es-CL" altLang="es-CL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sirve para guardar estos caracteres.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tipo especial de carácter es la secuencia de escape, similares a las del lenguaje C/C++, que se utilizan para representar caracteres de control o caracteres que no se imprimen. Una secuencia de escape está formada por la barra invertida (\) y un carácter. En la siguiente tabla se dan las secuencias de escape más utilizadas.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s-CL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Tipos de datos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dirty="0"/>
              <a:t>Los tipos de datos utilizados por programas en Java se clasifican  en:</a:t>
            </a:r>
          </a:p>
          <a:p>
            <a:pPr marL="285750" lvl="1">
              <a:buFont typeface="Wingdings" panose="05000000000000000000" pitchFamily="2" charset="2"/>
              <a:buChar char="v"/>
            </a:pPr>
            <a:r>
              <a:rPr lang="es-CL" dirty="0" smtClean="0"/>
              <a:t>	</a:t>
            </a:r>
            <a:r>
              <a:rPr lang="es-ES_tradnl" sz="2200" b="1" dirty="0">
                <a:solidFill>
                  <a:srgbClr val="00B0F0"/>
                </a:solidFill>
              </a:rPr>
              <a:t>Primitivos</a:t>
            </a:r>
            <a:r>
              <a:rPr lang="es-ES_tradnl" sz="2200" dirty="0"/>
              <a:t>: sirven para definir variables que guardan valores numéricos, lógicos y caracteres unitarios</a:t>
            </a:r>
            <a:r>
              <a:rPr lang="es-ES_tradnl" sz="2200" dirty="0" smtClean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s-ES_tradnl" sz="2200" dirty="0"/>
              <a:t>	</a:t>
            </a:r>
            <a:r>
              <a:rPr lang="es-ES_tradnl" sz="2200" b="1" dirty="0">
                <a:solidFill>
                  <a:srgbClr val="00B0F0"/>
                </a:solidFill>
              </a:rPr>
              <a:t>Clases e interfaces</a:t>
            </a:r>
            <a:r>
              <a:rPr lang="es-ES_tradnl" sz="2200" dirty="0"/>
              <a:t>: sirven para definir variables que almacenan tipos de datos estructurados, con las funciones asociadas.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 smtClean="0"/>
          </a:p>
          <a:p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1247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sz="2000" dirty="0"/>
              <a:t>Java soporta los siguientes tipos de datos primitivos: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Entero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Punto flotante</a:t>
            </a:r>
          </a:p>
          <a:p>
            <a:pPr marL="952500" lvl="1" indent="388938" algn="just"/>
            <a:r>
              <a:rPr lang="es-ES_tradnl" altLang="es-CL" sz="2000" dirty="0">
                <a:solidFill>
                  <a:srgbClr val="00B0F0"/>
                </a:solidFill>
              </a:rPr>
              <a:t>Lógico</a:t>
            </a:r>
          </a:p>
          <a:p>
            <a:pPr marL="952500" lvl="1" indent="388938" algn="just"/>
            <a:r>
              <a:rPr lang="es-ES_tradnl" altLang="es-CL" sz="2000" dirty="0" err="1">
                <a:solidFill>
                  <a:srgbClr val="00B0F0"/>
                </a:solidFill>
              </a:rPr>
              <a:t>Caracter</a:t>
            </a:r>
            <a:endParaRPr lang="es-ES_tradnl" altLang="es-CL" sz="20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67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 smtClean="0"/>
              <a:t>Tipos de </a:t>
            </a:r>
            <a:r>
              <a:rPr lang="es-ES_tradnl" altLang="es-CL" dirty="0"/>
              <a:t>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CL" dirty="0"/>
              <a:t>Tipo entero: </a:t>
            </a:r>
            <a:r>
              <a:rPr lang="es-ES_tradnl" altLang="es-CL" dirty="0">
                <a:solidFill>
                  <a:srgbClr val="00B0F0"/>
                </a:solidFill>
              </a:rPr>
              <a:t>byte, short, </a:t>
            </a:r>
            <a:r>
              <a:rPr lang="es-ES_tradnl" altLang="es-CL" dirty="0" err="1">
                <a:solidFill>
                  <a:srgbClr val="00B0F0"/>
                </a:solidFill>
              </a:rPr>
              <a:t>int</a:t>
            </a:r>
            <a:r>
              <a:rPr lang="es-ES_tradnl" altLang="es-CL" dirty="0">
                <a:solidFill>
                  <a:srgbClr val="00B0F0"/>
                </a:solidFill>
              </a:rPr>
              <a:t> y </a:t>
            </a:r>
            <a:r>
              <a:rPr lang="es-ES_tradnl" altLang="es-CL" dirty="0" err="1">
                <a:solidFill>
                  <a:srgbClr val="00B0F0"/>
                </a:solidFill>
              </a:rPr>
              <a:t>long</a:t>
            </a:r>
            <a:r>
              <a:rPr lang="es-ES_tradnl" altLang="es-CL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s-C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478639" y="2731121"/>
            <a:ext cx="7353300" cy="3878263"/>
            <a:chOff x="791" y="1865"/>
            <a:chExt cx="4632" cy="244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708280"/>
                </p:ext>
              </p:extLst>
            </p:nvPr>
          </p:nvGraphicFramePr>
          <p:xfrm>
            <a:off x="791" y="1872"/>
            <a:ext cx="4632" cy="2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Documento" r:id="rId3" imgW="7357680" imgH="3882960" progId="Word.Document.8">
                    <p:embed/>
                  </p:oleObj>
                </mc:Choice>
                <mc:Fallback>
                  <p:oleObj name="Documento" r:id="rId3" imgW="7357680" imgH="38829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872"/>
                          <a:ext cx="4632" cy="2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5754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7464" y="2249545"/>
            <a:ext cx="8596668" cy="3880773"/>
          </a:xfrm>
        </p:spPr>
        <p:txBody>
          <a:bodyPr/>
          <a:lstStyle/>
          <a:p>
            <a:r>
              <a:rPr lang="es-ES_tradnl" altLang="es-CL" dirty="0">
                <a:latin typeface="Arial" panose="020B0604020202020204" pitchFamily="34" charset="0"/>
              </a:rPr>
              <a:t>Tipo punto flotante: </a:t>
            </a:r>
            <a:r>
              <a:rPr lang="es-ES_tradnl" altLang="es-CL" dirty="0" err="1">
                <a:solidFill>
                  <a:srgbClr val="00B0F0"/>
                </a:solidFill>
                <a:latin typeface="Arial" panose="020B0604020202020204" pitchFamily="34" charset="0"/>
              </a:rPr>
              <a:t>float</a:t>
            </a:r>
            <a:r>
              <a:rPr lang="es-ES_tradnl" altLang="es-CL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s-ES_tradnl" altLang="es-CL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es-ES_tradnl" altLang="es-CL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  <a:r>
              <a:rPr lang="es-ES_tradnl" altLang="es-CL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double</a:t>
            </a:r>
            <a:endParaRPr lang="es-ES_tradnl" altLang="es-CL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13750" y="2913887"/>
            <a:ext cx="7480300" cy="1695450"/>
            <a:chOff x="1227" y="1865"/>
            <a:chExt cx="4712" cy="106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75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100117"/>
                </p:ext>
              </p:extLst>
            </p:nvPr>
          </p:nvGraphicFramePr>
          <p:xfrm>
            <a:off x="1227" y="1865"/>
            <a:ext cx="4632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Document" r:id="rId3" imgW="7370454" imgH="1692934" progId="Word.Document.8">
                    <p:embed/>
                  </p:oleObj>
                </mc:Choice>
                <mc:Fallback>
                  <p:oleObj name="Document" r:id="rId3" imgW="7370454" imgH="16929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1865"/>
                          <a:ext cx="4632" cy="1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92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primitivos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5153" y="2215678"/>
            <a:ext cx="8596668" cy="3880773"/>
          </a:xfrm>
        </p:spPr>
        <p:txBody>
          <a:bodyPr/>
          <a:lstStyle/>
          <a:p>
            <a:r>
              <a:rPr lang="es-ES_tradnl" altLang="es-CL" dirty="0">
                <a:latin typeface="Arial" panose="020B0604020202020204" pitchFamily="34" charset="0"/>
              </a:rPr>
              <a:t>Tipo </a:t>
            </a:r>
            <a:r>
              <a:rPr lang="es-ES_tradnl" altLang="es-CL" dirty="0" err="1">
                <a:latin typeface="Arial" panose="020B0604020202020204" pitchFamily="34" charset="0"/>
              </a:rPr>
              <a:t>caracter</a:t>
            </a:r>
            <a:r>
              <a:rPr lang="es-ES_tradnl" altLang="es-CL" dirty="0">
                <a:latin typeface="Arial" panose="020B0604020202020204" pitchFamily="34" charset="0"/>
              </a:rPr>
              <a:t>: </a:t>
            </a:r>
            <a:r>
              <a:rPr lang="es-ES_tradnl" altLang="es-CL" dirty="0" err="1">
                <a:solidFill>
                  <a:srgbClr val="00B0F0"/>
                </a:solidFill>
                <a:latin typeface="Arial" panose="020B0604020202020204" pitchFamily="34" charset="0"/>
              </a:rPr>
              <a:t>char</a:t>
            </a:r>
            <a:r>
              <a:rPr lang="es-ES_tradnl" altLang="es-CL" dirty="0" smtClean="0"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_tradnl" altLang="es-CL" dirty="0" smtClean="0">
              <a:latin typeface="Arial" panose="020B0604020202020204" pitchFamily="34" charset="0"/>
            </a:endParaRPr>
          </a:p>
          <a:p>
            <a:endParaRPr lang="es-ES_tradnl" altLang="es-CL" dirty="0">
              <a:latin typeface="Arial" panose="020B0604020202020204" pitchFamily="34" charset="0"/>
            </a:endParaRPr>
          </a:p>
          <a:p>
            <a:endParaRPr lang="es-ES_tradnl" altLang="es-CL" dirty="0" smtClean="0">
              <a:latin typeface="Arial" panose="020B0604020202020204" pitchFamily="34" charset="0"/>
            </a:endParaRPr>
          </a:p>
          <a:p>
            <a:endParaRPr lang="es-ES_tradnl" altLang="es-CL" dirty="0">
              <a:latin typeface="Arial" panose="020B0604020202020204" pitchFamily="34" charset="0"/>
            </a:endParaRPr>
          </a:p>
          <a:p>
            <a:endParaRPr lang="es-ES_tradnl" altLang="es-CL" dirty="0" smtClean="0">
              <a:latin typeface="Arial" panose="020B0604020202020204" pitchFamily="34" charset="0"/>
            </a:endParaRPr>
          </a:p>
          <a:p>
            <a:r>
              <a:rPr lang="es-ES_tradnl" altLang="es-CL" dirty="0">
                <a:latin typeface="Arial" panose="020B0604020202020204" pitchFamily="34" charset="0"/>
              </a:rPr>
              <a:t>Tipo lógico: </a:t>
            </a:r>
            <a:r>
              <a:rPr lang="es-ES_tradnl" altLang="es-CL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boolean</a:t>
            </a:r>
            <a:r>
              <a:rPr lang="es-ES_tradnl" altLang="es-CL" dirty="0" smtClean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S_tradnl" altLang="es-CL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13496" y="2825070"/>
            <a:ext cx="7179500" cy="1731264"/>
            <a:chOff x="769" y="1865"/>
            <a:chExt cx="4569" cy="106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27218"/>
                </p:ext>
              </p:extLst>
            </p:nvPr>
          </p:nvGraphicFramePr>
          <p:xfrm>
            <a:off x="769" y="1882"/>
            <a:ext cx="456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2" name="Document" r:id="rId3" imgW="7370454" imgH="1689699" progId="Word.Document.8">
                    <p:embed/>
                  </p:oleObj>
                </mc:Choice>
                <mc:Fallback>
                  <p:oleObj name="Document" r:id="rId3" imgW="7370454" imgH="168969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882"/>
                          <a:ext cx="4569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023994" y="5028384"/>
            <a:ext cx="7253288" cy="1681163"/>
            <a:chOff x="770" y="1865"/>
            <a:chExt cx="4569" cy="105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864" y="1865"/>
              <a:ext cx="4464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CR" altLang="es-CL"/>
            </a:p>
          </p:txBody>
        </p:sp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5241605"/>
                </p:ext>
              </p:extLst>
            </p:nvPr>
          </p:nvGraphicFramePr>
          <p:xfrm>
            <a:off x="770" y="1874"/>
            <a:ext cx="456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Document" r:id="rId5" imgW="7370454" imgH="1689699" progId="Word.Document.8">
                    <p:embed/>
                  </p:oleObj>
                </mc:Choice>
                <mc:Fallback>
                  <p:oleObj name="Document" r:id="rId5" imgW="7370454" imgH="1689699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874"/>
                          <a:ext cx="4569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193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datos referenciados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9423" y="1502326"/>
            <a:ext cx="8596668" cy="4505170"/>
          </a:xfrm>
        </p:spPr>
        <p:txBody>
          <a:bodyPr>
            <a:normAutofit/>
          </a:bodyPr>
          <a:lstStyle/>
          <a:p>
            <a:r>
              <a:rPr lang="es-ES_tradnl" altLang="es-CL" sz="2400" dirty="0" smtClean="0">
                <a:latin typeface="Arial" panose="020B0604020202020204" pitchFamily="34" charset="0"/>
              </a:rPr>
              <a:t>En este grupo están incluidas las clases , las interfaces y las </a:t>
            </a:r>
            <a:r>
              <a:rPr lang="es-ES_tradnl" altLang="es-CL" sz="2400" dirty="0" err="1" smtClean="0">
                <a:latin typeface="Arial" panose="020B0604020202020204" pitchFamily="34" charset="0"/>
              </a:rPr>
              <a:t>matrices.Por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 ejemplo , la clase </a:t>
            </a:r>
            <a:r>
              <a:rPr lang="es-ES_tradnl" altLang="es-CL" sz="2400" dirty="0" err="1" smtClean="0">
                <a:latin typeface="Arial" panose="020B0604020202020204" pitchFamily="34" charset="0"/>
              </a:rPr>
              <a:t>String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CL" sz="2400" dirty="0" smtClean="0">
                <a:latin typeface="Arial" panose="020B0604020202020204" pitchFamily="34" charset="0"/>
              </a:rPr>
              <a:t>El </a:t>
            </a:r>
            <a:r>
              <a:rPr lang="es-ES_tradnl" altLang="es-CL" sz="2400" dirty="0" err="1">
                <a:latin typeface="Arial" panose="020B0604020202020204" pitchFamily="34" charset="0"/>
              </a:rPr>
              <a:t>String</a:t>
            </a:r>
            <a:r>
              <a:rPr lang="es-ES_tradnl" altLang="es-CL" sz="2400" dirty="0">
                <a:latin typeface="Arial" panose="020B0604020202020204" pitchFamily="34" charset="0"/>
              </a:rPr>
              <a:t> es un tipo de dato que permite trabajar con </a:t>
            </a:r>
            <a:endParaRPr lang="es-ES_tradnl" altLang="es-CL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s-ES_tradnl" altLang="es-CL" sz="2400" dirty="0" smtClean="0">
                <a:latin typeface="Arial" panose="020B0604020202020204" pitchFamily="34" charset="0"/>
              </a:rPr>
              <a:t>	cadenas </a:t>
            </a:r>
            <a:r>
              <a:rPr lang="es-ES_tradnl" altLang="es-CL" sz="2400" dirty="0">
                <a:latin typeface="Arial" panose="020B0604020202020204" pitchFamily="34" charset="0"/>
              </a:rPr>
              <a:t>de caracteres,  por ejemplo:</a:t>
            </a:r>
            <a:endParaRPr lang="es-CL" altLang="es-CL" sz="2400" dirty="0"/>
          </a:p>
          <a:p>
            <a:pPr marL="0" indent="0">
              <a:buNone/>
            </a:pPr>
            <a:r>
              <a:rPr lang="es-CL" altLang="es-CL" sz="2400" dirty="0">
                <a:latin typeface="Arial" panose="020B0604020202020204" pitchFamily="34" charset="0"/>
              </a:rPr>
              <a:t>	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“Hola mundo”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“Camila Rayen”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“16/09/2003”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“A”</a:t>
            </a:r>
            <a:r>
              <a:rPr lang="es-ES_tradnl" altLang="es-CL" sz="2400" dirty="0">
                <a:latin typeface="Arial" panose="020B0604020202020204" pitchFamily="34" charset="0"/>
              </a:rPr>
              <a:t>, </a:t>
            </a:r>
            <a:r>
              <a:rPr lang="es-ES_tradnl" altLang="es-CL" sz="2400" dirty="0">
                <a:solidFill>
                  <a:srgbClr val="008000"/>
                </a:solidFill>
                <a:latin typeface="Arial" panose="020B0604020202020204" pitchFamily="34" charset="0"/>
              </a:rPr>
              <a:t>“”</a:t>
            </a:r>
            <a:r>
              <a:rPr lang="es-ES_tradnl" altLang="es-CL" sz="24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CL" sz="2400" dirty="0" smtClean="0">
                <a:latin typeface="Arial" panose="020B0604020202020204" pitchFamily="34" charset="0"/>
              </a:rPr>
              <a:t>Es </a:t>
            </a:r>
            <a:r>
              <a:rPr lang="es-ES_tradnl" altLang="es-CL" sz="2400" dirty="0">
                <a:latin typeface="Arial" panose="020B0604020202020204" pitchFamily="34" charset="0"/>
              </a:rPr>
              <a:t>una clase, no un tipo primitivo, pero se utiliza en forma muy similar a estos últimos</a:t>
            </a:r>
            <a:r>
              <a:rPr lang="es-ES_tradnl" altLang="es-CL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es-CL" altLang="es-CL" sz="2400" dirty="0"/>
              <a:t>A diferencia de los primitivos, los tipos de dato referenciados no reservan memoria al momento de declarar variables de estos tipos.</a:t>
            </a:r>
            <a:endParaRPr lang="es-ES_tradnl" altLang="es-CL" sz="2400" dirty="0"/>
          </a:p>
          <a:p>
            <a:endParaRPr lang="es-ES_tradnl" altLang="es-CL" sz="2400" dirty="0">
              <a:latin typeface="Arial" panose="020B0604020202020204" pitchFamily="34" charset="0"/>
            </a:endParaRPr>
          </a:p>
          <a:p>
            <a:endParaRPr lang="es-ES_tradnl" altLang="es-CL" sz="2400" dirty="0" smtClean="0">
              <a:latin typeface="Arial" panose="020B0604020202020204" pitchFamily="34" charset="0"/>
            </a:endParaRPr>
          </a:p>
          <a:p>
            <a:endParaRPr lang="es-ES_tradnl" altLang="es-CL" sz="2400" dirty="0">
              <a:latin typeface="Arial" panose="020B0604020202020204" pitchFamily="34" charset="0"/>
            </a:endParaRPr>
          </a:p>
          <a:p>
            <a:endParaRPr lang="es-ES_tradnl" altLang="es-CL" sz="24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ES_tradnl" altLang="es-C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4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L" dirty="0"/>
              <a:t>Tipos de </a:t>
            </a:r>
            <a:r>
              <a:rPr lang="es-ES_tradnl" altLang="es-CL" dirty="0" smtClean="0"/>
              <a:t>datos enumerados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Un tipo enumerado define un conjunto de constantes. 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Ejemplo: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enum</a:t>
            </a:r>
            <a:r>
              <a:rPr lang="es-CL" dirty="0" smtClean="0"/>
              <a:t> </a:t>
            </a:r>
            <a:r>
              <a:rPr lang="es-CL" dirty="0" err="1" smtClean="0"/>
              <a:t>diaSemana</a:t>
            </a:r>
            <a:r>
              <a:rPr lang="es-CL" dirty="0" smtClean="0"/>
              <a:t> {</a:t>
            </a:r>
            <a:r>
              <a:rPr lang="es-CL" dirty="0" err="1" smtClean="0"/>
              <a:t>lunes,martes,miércoles,jueves,viernes,sábado,domingo</a:t>
            </a:r>
            <a:r>
              <a:rPr lang="es-CL" dirty="0" smtClean="0"/>
              <a:t>};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// …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public</a:t>
            </a:r>
            <a:r>
              <a:rPr lang="es-CL" dirty="0" smtClean="0"/>
              <a:t> </a:t>
            </a:r>
            <a:r>
              <a:rPr lang="es-CL" dirty="0" err="1" smtClean="0"/>
              <a:t>static</a:t>
            </a:r>
            <a:r>
              <a:rPr lang="es-CL" dirty="0" smtClean="0"/>
              <a:t> </a:t>
            </a:r>
            <a:r>
              <a:rPr lang="es-CL" dirty="0" err="1" smtClean="0"/>
              <a:t>void</a:t>
            </a:r>
            <a:r>
              <a:rPr lang="es-CL" dirty="0" smtClean="0"/>
              <a:t> </a:t>
            </a:r>
            <a:r>
              <a:rPr lang="es-CL" dirty="0" err="1" smtClean="0"/>
              <a:t>main</a:t>
            </a:r>
            <a:r>
              <a:rPr lang="es-CL" dirty="0" smtClean="0"/>
              <a:t>(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err="1" smtClean="0"/>
              <a:t>arg</a:t>
            </a:r>
            <a:r>
              <a:rPr lang="es-CL" dirty="0" smtClean="0"/>
              <a:t>[]){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diaSemana</a:t>
            </a:r>
            <a:r>
              <a:rPr lang="es-CL" dirty="0" smtClean="0"/>
              <a:t> </a:t>
            </a:r>
            <a:r>
              <a:rPr lang="es-CL" dirty="0" err="1" smtClean="0"/>
              <a:t>dia</a:t>
            </a:r>
            <a:r>
              <a:rPr lang="es-CL" dirty="0" smtClean="0"/>
              <a:t>=</a:t>
            </a:r>
            <a:r>
              <a:rPr lang="es-CL" dirty="0" err="1" smtClean="0"/>
              <a:t>diaSemana.lunes</a:t>
            </a:r>
            <a:r>
              <a:rPr lang="es-CL" dirty="0" smtClean="0"/>
              <a:t>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122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2357" y="541867"/>
            <a:ext cx="8596668" cy="755904"/>
          </a:xfrm>
        </p:spPr>
        <p:txBody>
          <a:bodyPr>
            <a:normAutofit fontScale="90000"/>
          </a:bodyPr>
          <a:lstStyle/>
          <a:p>
            <a:r>
              <a:rPr lang="es-CL" dirty="0"/>
              <a:t>Conversión entre tipos de </a:t>
            </a:r>
            <a:r>
              <a:rPr lang="es-CL" dirty="0" smtClean="0"/>
              <a:t>datos (casting)</a:t>
            </a: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68" y="1453107"/>
            <a:ext cx="8596668" cy="4407634"/>
          </a:xfrm>
        </p:spPr>
        <p:txBody>
          <a:bodyPr/>
          <a:lstStyle/>
          <a:p>
            <a:r>
              <a:rPr lang="es-ES" dirty="0"/>
              <a:t>El casting es un procedimiento para transformar una variable primitiva de un tipo a otro, o transformar un objeto de una clase a otra clase siempre y cuando haya una relación de herencia entre ambas.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Dentro </a:t>
            </a:r>
            <a:r>
              <a:rPr lang="es-ES" dirty="0"/>
              <a:t>del casting de variables primitivas se distinguen dos clases:</a:t>
            </a:r>
            <a:endParaRPr lang="es-CL" dirty="0"/>
          </a:p>
          <a:p>
            <a:pPr lvl="1"/>
            <a:r>
              <a:rPr lang="es-ES" b="1" dirty="0"/>
              <a:t>Implícito</a:t>
            </a:r>
            <a:r>
              <a:rPr lang="es-ES" dirty="0"/>
              <a:t>: no se necesita escribir código para que se lleve a cabo. Ocurre cuando se asigna un valor pequeño en un contenedor grande. También se conoce como </a:t>
            </a:r>
            <a:r>
              <a:rPr lang="es-ES" i="1" dirty="0"/>
              <a:t>promoción.</a:t>
            </a:r>
            <a:endParaRPr lang="es-CL" dirty="0"/>
          </a:p>
          <a:p>
            <a:r>
              <a:rPr lang="es-ES" b="1" i="1" dirty="0"/>
              <a:t>Ejemplo 1:</a:t>
            </a:r>
            <a:endParaRPr lang="es-CL" dirty="0"/>
          </a:p>
          <a:p>
            <a:r>
              <a:rPr lang="es-CL" dirty="0" err="1"/>
              <a:t>int</a:t>
            </a:r>
            <a:r>
              <a:rPr lang="es-CL" dirty="0"/>
              <a:t> num1 = 100; //ocupa 4 bytes</a:t>
            </a:r>
          </a:p>
          <a:p>
            <a:r>
              <a:rPr lang="es-CL" dirty="0" err="1"/>
              <a:t>long</a:t>
            </a:r>
            <a:r>
              <a:rPr lang="es-CL" dirty="0"/>
              <a:t> num2=num1; // num1 encaja automáticamente en un contenedor de 8 bytes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542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Sección 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846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7867" y="274155"/>
            <a:ext cx="9483901" cy="764423"/>
          </a:xfrm>
        </p:spPr>
        <p:txBody>
          <a:bodyPr/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01483" y="1281516"/>
            <a:ext cx="8596668" cy="45905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b="1" i="1" dirty="0"/>
              <a:t>Ejemplo 2:</a:t>
            </a:r>
            <a:r>
              <a:rPr lang="es-ES" dirty="0"/>
              <a:t> similar al anterior.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100; 	// promoción. El 100 es un </a:t>
            </a:r>
            <a:r>
              <a:rPr lang="es-ES" dirty="0" err="1"/>
              <a:t>int</a:t>
            </a:r>
            <a:r>
              <a:rPr lang="es-ES" dirty="0"/>
              <a:t> (tipo por defecto en los </a:t>
            </a:r>
            <a:r>
              <a:rPr lang="es-ES" dirty="0" smtClean="0"/>
              <a:t>enteros</a:t>
            </a:r>
            <a:r>
              <a:rPr lang="es-ES" dirty="0"/>
              <a:t>, que ocupa 4 bytes), que encaja en un contenedor </a:t>
            </a:r>
            <a:r>
              <a:rPr lang="es-ES" dirty="0" smtClean="0"/>
              <a:t>de </a:t>
            </a:r>
            <a:r>
              <a:rPr lang="es-ES" dirty="0"/>
              <a:t>8 bytes.</a:t>
            </a:r>
            <a:endParaRPr lang="es-CL" dirty="0"/>
          </a:p>
          <a:p>
            <a:pPr marL="0" indent="0">
              <a:buNone/>
            </a:pPr>
            <a:r>
              <a:rPr lang="es-ES" dirty="0"/>
              <a:t>En cambio, 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10000000000;	//No compila. La promoción no es posible porque </a:t>
            </a:r>
            <a:r>
              <a:rPr lang="es-ES" dirty="0" smtClean="0"/>
              <a:t>10000000000 </a:t>
            </a:r>
            <a:r>
              <a:rPr lang="es-ES" dirty="0"/>
              <a:t>se sale del rango de </a:t>
            </a:r>
            <a:r>
              <a:rPr lang="es-ES" dirty="0" err="1"/>
              <a:t>int</a:t>
            </a:r>
            <a:r>
              <a:rPr lang="es-ES" dirty="0"/>
              <a:t>. Es necesario </a:t>
            </a:r>
            <a:r>
              <a:rPr lang="es-ES" dirty="0" smtClean="0"/>
              <a:t>un </a:t>
            </a:r>
            <a:r>
              <a:rPr lang="es-ES" dirty="0"/>
              <a:t>casting explicito</a:t>
            </a:r>
            <a:r>
              <a:rPr lang="es-ES" dirty="0" smtClean="0"/>
              <a:t>.</a:t>
            </a:r>
            <a:r>
              <a:rPr lang="es-ES" dirty="0"/>
              <a:t> </a:t>
            </a:r>
            <a:endParaRPr lang="es-CL" dirty="0"/>
          </a:p>
          <a:p>
            <a:r>
              <a:rPr lang="es-ES" b="1" dirty="0"/>
              <a:t>Explícito</a:t>
            </a:r>
            <a:r>
              <a:rPr lang="es-ES" dirty="0"/>
              <a:t>: sí es necesario escribir código. Ocurre cuando se asigna un valor grande en un contenedor pequeño. Son susceptibles de pérdida de datos.</a:t>
            </a:r>
            <a:endParaRPr lang="es-CL" dirty="0"/>
          </a:p>
          <a:p>
            <a:pPr marL="0" indent="0">
              <a:buNone/>
            </a:pPr>
            <a:r>
              <a:rPr lang="es-ES" b="1" i="1" dirty="0"/>
              <a:t>Ejemplo 1: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</a:t>
            </a:r>
            <a:r>
              <a:rPr lang="es-CL" dirty="0"/>
              <a:t>num1 = 100;		 	//ocupa 4 bytes</a:t>
            </a:r>
          </a:p>
          <a:p>
            <a:pPr marL="0" indent="0">
              <a:buNone/>
            </a:pPr>
            <a:r>
              <a:rPr lang="es-CL" dirty="0" smtClean="0"/>
              <a:t>	short </a:t>
            </a:r>
            <a:r>
              <a:rPr lang="es-CL" dirty="0"/>
              <a:t>num2 = (short) num1;  </a:t>
            </a:r>
            <a:r>
              <a:rPr lang="es-CL" dirty="0" smtClean="0"/>
              <a:t>//</a:t>
            </a:r>
            <a:r>
              <a:rPr lang="es-CL" dirty="0"/>
              <a:t>num1 no encaja en un contenedor de 2 bytes. </a:t>
            </a:r>
          </a:p>
          <a:p>
            <a:pPr marL="0" indent="0">
              <a:buNone/>
            </a:pPr>
            <a:r>
              <a:rPr lang="es-CL" dirty="0" smtClean="0"/>
              <a:t>hace </a:t>
            </a:r>
            <a:r>
              <a:rPr lang="es-CL" dirty="0"/>
              <a:t>falta el casting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0463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6845" y="406400"/>
            <a:ext cx="8596668" cy="694944"/>
          </a:xfrm>
        </p:spPr>
        <p:txBody>
          <a:bodyPr>
            <a:normAutofit fontScale="90000"/>
          </a:bodyPr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3601" y="1296869"/>
            <a:ext cx="8596668" cy="4688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i="1" dirty="0"/>
              <a:t>Ejemplo 2: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/>
              <a:t>num1 = 25.5; 		//ocupa 8 bytes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float</a:t>
            </a:r>
            <a:r>
              <a:rPr lang="es-ES" dirty="0" smtClean="0"/>
              <a:t> </a:t>
            </a:r>
            <a:r>
              <a:rPr lang="es-ES" dirty="0"/>
              <a:t>num2 = (</a:t>
            </a:r>
            <a:r>
              <a:rPr lang="es-ES" dirty="0" err="1"/>
              <a:t>float</a:t>
            </a:r>
            <a:r>
              <a:rPr lang="es-ES" dirty="0"/>
              <a:t>) num1; 	//num1 no encaja en un contenedor de 4 bytes. </a:t>
            </a:r>
            <a:r>
              <a:rPr lang="es-ES" dirty="0" smtClean="0"/>
              <a:t>Hace </a:t>
            </a:r>
            <a:r>
              <a:rPr lang="es-ES" dirty="0"/>
              <a:t>falta casting</a:t>
            </a:r>
            <a:endParaRPr lang="es-CL" dirty="0"/>
          </a:p>
          <a:p>
            <a:pPr marL="0" indent="0">
              <a:buNone/>
            </a:pPr>
            <a:r>
              <a:rPr lang="es-ES" b="1" i="1" dirty="0" smtClean="0"/>
              <a:t>Ejemplo </a:t>
            </a:r>
            <a:r>
              <a:rPr lang="es-ES" b="1" i="1" dirty="0"/>
              <a:t>3:</a:t>
            </a:r>
            <a:r>
              <a:rPr lang="es-ES" dirty="0"/>
              <a:t> continuación del Ejemplo 2 del casting implícito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Para </a:t>
            </a:r>
            <a:r>
              <a:rPr lang="es-ES" dirty="0"/>
              <a:t>que la línea: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10000000000;	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compile </a:t>
            </a:r>
            <a:r>
              <a:rPr lang="es-ES" dirty="0"/>
              <a:t>debe hacerse un casting explícito a </a:t>
            </a:r>
            <a:r>
              <a:rPr lang="es-ES" dirty="0" err="1"/>
              <a:t>long</a:t>
            </a:r>
            <a:r>
              <a:rPr lang="es-ES" dirty="0"/>
              <a:t> :</a:t>
            </a:r>
            <a:endParaRPr lang="es-CL" dirty="0"/>
          </a:p>
          <a:p>
            <a:pPr marL="0" indent="0">
              <a:buNone/>
            </a:pPr>
            <a:r>
              <a:rPr lang="en-US" dirty="0" smtClean="0"/>
              <a:t>	long </a:t>
            </a:r>
            <a:r>
              <a:rPr lang="en-US" dirty="0"/>
              <a:t>num1 = 10000000000L; ó long num1 = 10000000000l;		 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pero </a:t>
            </a:r>
            <a:r>
              <a:rPr lang="es-ES" dirty="0"/>
              <a:t>no</a:t>
            </a:r>
            <a:endParaRPr lang="es-CL" dirty="0"/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long</a:t>
            </a:r>
            <a:r>
              <a:rPr lang="es-ES" dirty="0" smtClean="0"/>
              <a:t> </a:t>
            </a:r>
            <a:r>
              <a:rPr lang="es-ES" dirty="0"/>
              <a:t>num1 = (</a:t>
            </a:r>
            <a:r>
              <a:rPr lang="es-ES" dirty="0" err="1"/>
              <a:t>long</a:t>
            </a:r>
            <a:r>
              <a:rPr lang="es-ES" dirty="0"/>
              <a:t>) 10000000000;	//Provoca error de </a:t>
            </a:r>
            <a:r>
              <a:rPr lang="es-ES" dirty="0" smtClean="0"/>
              <a:t>compilación</a:t>
            </a:r>
            <a:r>
              <a:rPr lang="es-CL" dirty="0"/>
              <a:t> </a:t>
            </a:r>
            <a:r>
              <a:rPr lang="es-ES" dirty="0" smtClean="0"/>
              <a:t>porque</a:t>
            </a:r>
            <a:r>
              <a:rPr lang="es-ES" dirty="0"/>
              <a:t>, en la línea anterior, 10000000000 es considerado </a:t>
            </a:r>
            <a:r>
              <a:rPr lang="es-ES" dirty="0" err="1"/>
              <a:t>int</a:t>
            </a:r>
            <a:r>
              <a:rPr lang="es-ES" dirty="0"/>
              <a:t>, mientras que en las de arriba, </a:t>
            </a:r>
            <a:r>
              <a:rPr lang="es-ES" dirty="0" err="1"/>
              <a:t>double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9562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5078" y="158496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s-CL" dirty="0"/>
              <a:t>Conversión entre tipos de datos (casting)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5556" y="890016"/>
            <a:ext cx="8596668" cy="5583935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Una cuestión a tener en cuenta relacionada con el casting entre variables primitivas es la siguiente:</a:t>
            </a:r>
            <a:endParaRPr lang="es-CL" dirty="0"/>
          </a:p>
          <a:p>
            <a:r>
              <a:rPr lang="es-ES" dirty="0"/>
              <a:t>En Java se realizan automáticamente conversiones de una variable primitiva de un tipo a otra de otro, de igual o mayor precisión, siempre y cuando se respeten los rangos asociados al tipo convertido. </a:t>
            </a:r>
            <a:endParaRPr lang="es-CL" dirty="0"/>
          </a:p>
          <a:p>
            <a:r>
              <a:rPr lang="es-ES" dirty="0"/>
              <a:t>La precisión depende del número de bytes ocupados en memoria y del rango de valores asociado: a mayor número de bytes ocupados, mayor precisión y mayor rango asociado. </a:t>
            </a:r>
            <a:endParaRPr lang="es-CL" dirty="0"/>
          </a:p>
          <a:p>
            <a:r>
              <a:rPr lang="es-ES" dirty="0"/>
              <a:t>Así, pasar de byte a short, de short a </a:t>
            </a:r>
            <a:r>
              <a:rPr lang="es-ES" dirty="0" err="1"/>
              <a:t>int</a:t>
            </a:r>
            <a:r>
              <a:rPr lang="es-ES" dirty="0"/>
              <a:t>, de byte a </a:t>
            </a:r>
            <a:r>
              <a:rPr lang="es-ES" dirty="0" err="1"/>
              <a:t>int</a:t>
            </a:r>
            <a:r>
              <a:rPr lang="es-ES" dirty="0"/>
              <a:t>, … es automático siempre y cuando el entero a convertir no supere el rango del tipo convertido; en definitiva, pasar de una variable primitiva de un tipo de la cadena de la siguiente línea a otra que se encuentre a su derecha es automático.</a:t>
            </a:r>
            <a:endParaRPr lang="es-CL" dirty="0"/>
          </a:p>
          <a:p>
            <a:r>
              <a:rPr lang="en-US" b="1" dirty="0"/>
              <a:t>byte--&gt;short--&gt;</a:t>
            </a:r>
            <a:r>
              <a:rPr lang="en-US" b="1" dirty="0" err="1"/>
              <a:t>int</a:t>
            </a:r>
            <a:r>
              <a:rPr lang="en-US" b="1" dirty="0"/>
              <a:t>--&gt;long--&gt;float--&gt;double</a:t>
            </a:r>
            <a:endParaRPr lang="es-CL" dirty="0"/>
          </a:p>
          <a:p>
            <a:r>
              <a:rPr lang="es-ES" dirty="0" smtClean="0"/>
              <a:t>Así</a:t>
            </a:r>
            <a:r>
              <a:rPr lang="es-ES" dirty="0"/>
              <a:t>, por ejemplo, si un método necesita un </a:t>
            </a:r>
            <a:r>
              <a:rPr lang="es-ES" dirty="0" err="1"/>
              <a:t>long</a:t>
            </a:r>
            <a:r>
              <a:rPr lang="es-ES" dirty="0"/>
              <a:t> como argumento y se le pasa un entero perteneciente al rango de </a:t>
            </a:r>
            <a:r>
              <a:rPr lang="es-ES" dirty="0" err="1"/>
              <a:t>int</a:t>
            </a:r>
            <a:r>
              <a:rPr lang="es-ES" dirty="0"/>
              <a:t>, promociona automáticamente a </a:t>
            </a:r>
            <a:r>
              <a:rPr lang="es-ES" dirty="0" err="1"/>
              <a:t>long</a:t>
            </a:r>
            <a:r>
              <a:rPr lang="es-ES" dirty="0"/>
              <a:t> y no es necesario casting.</a:t>
            </a:r>
            <a:endParaRPr lang="es-CL" dirty="0"/>
          </a:p>
          <a:p>
            <a:r>
              <a:rPr lang="es-ES" dirty="0"/>
              <a:t>En cambio, si se le pasa un entero que se sale fuera del rango de </a:t>
            </a:r>
            <a:r>
              <a:rPr lang="es-ES" dirty="0" err="1"/>
              <a:t>int</a:t>
            </a:r>
            <a:r>
              <a:rPr lang="es-ES" dirty="0"/>
              <a:t>, es necesario realizar un casting para que la llamada al método no provoque error al compilar.</a:t>
            </a:r>
            <a:endParaRPr lang="es-CL" dirty="0"/>
          </a:p>
          <a:p>
            <a:r>
              <a:rPr lang="es-ES" b="1" dirty="0"/>
              <a:t> Para finalizar con el casting entre primitivas, conviene tener en cuenta lo siguiente:</a:t>
            </a:r>
            <a:endParaRPr lang="es-CL" dirty="0"/>
          </a:p>
          <a:p>
            <a:pPr lvl="0"/>
            <a:r>
              <a:rPr lang="es-ES" dirty="0"/>
              <a:t>No es posible realizar casting entre una variable primitiva  booleana y cualquier otra variable primitiva.</a:t>
            </a:r>
            <a:endParaRPr lang="es-CL" dirty="0"/>
          </a:p>
          <a:p>
            <a:pPr lvl="0"/>
            <a:r>
              <a:rPr lang="es-ES" dirty="0"/>
              <a:t>Sí es posible realizar casting entre una variable primitiva </a:t>
            </a:r>
            <a:r>
              <a:rPr lang="es-ES" dirty="0" err="1"/>
              <a:t>char</a:t>
            </a:r>
            <a:r>
              <a:rPr lang="es-ES" dirty="0"/>
              <a:t> y una variable primitiva que almacene enteros.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8147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7512" y="587022"/>
            <a:ext cx="8596668" cy="877824"/>
          </a:xfrm>
        </p:spPr>
        <p:txBody>
          <a:bodyPr>
            <a:normAutofit fontScale="90000"/>
          </a:bodyPr>
          <a:lstStyle/>
          <a:p>
            <a:r>
              <a:rPr lang="es-ES_tradnl" altLang="es-CL" dirty="0">
                <a:latin typeface="Arial" panose="020B0604020202020204" pitchFamily="34" charset="0"/>
              </a:rPr>
              <a:t>Convertir de </a:t>
            </a:r>
            <a:r>
              <a:rPr lang="es-ES_tradnl" altLang="es-CL" dirty="0" err="1">
                <a:latin typeface="Arial" panose="020B0604020202020204" pitchFamily="34" charset="0"/>
              </a:rPr>
              <a:t>String</a:t>
            </a:r>
            <a:r>
              <a:rPr lang="es-ES_tradnl" altLang="es-CL" dirty="0">
                <a:latin typeface="Arial" panose="020B0604020202020204" pitchFamily="34" charset="0"/>
              </a:rPr>
              <a:t> a número :</a:t>
            </a:r>
            <a:br>
              <a:rPr lang="es-ES_tradnl" altLang="es-CL" dirty="0">
                <a:latin typeface="Arial" panose="020B0604020202020204" pitchFamily="34" charset="0"/>
              </a:rPr>
            </a:br>
            <a:endParaRPr lang="es-C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5812" y="1464846"/>
            <a:ext cx="9680449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    	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byte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Byte.parseByte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short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Short.parseShort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Integer.parseInt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long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Long.parseLong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Float.parseFloat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"123.4"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double</a:t>
            </a:r>
            <a:r>
              <a:rPr kumimoji="0" lang="en-US" altLang="es-CL" sz="3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s-CL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Double.parseDouble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"123.4e10"</a:t>
            </a:r>
            <a:r>
              <a:rPr kumimoji="0" lang="en-US" altLang="es-CL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r>
              <a:rPr kumimoji="0" lang="en-US" altLang="es-C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kumimoji="0" lang="en-US" alt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24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5912" y="485423"/>
            <a:ext cx="8596668" cy="804672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 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altLang="es-CL" sz="2400" dirty="0"/>
              <a:t>Operador de asignación: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2200" dirty="0"/>
              <a:t>		</a:t>
            </a:r>
            <a:r>
              <a:rPr lang="es-ES_tradnl" altLang="es-CL" sz="1800" b="1" dirty="0">
                <a:solidFill>
                  <a:srgbClr val="FF0066"/>
                </a:solidFill>
              </a:rPr>
              <a:t>=</a:t>
            </a:r>
          </a:p>
          <a:p>
            <a:pPr lvl="1">
              <a:buFont typeface="Wingdings" panose="05000000000000000000" pitchFamily="2" charset="2"/>
              <a:buNone/>
            </a:pPr>
            <a:endParaRPr lang="es-ES_tradnl" altLang="es-CL" sz="1800" b="1" dirty="0">
              <a:solidFill>
                <a:srgbClr val="FF0066"/>
              </a:solidFill>
            </a:endParaRPr>
          </a:p>
          <a:p>
            <a:r>
              <a:rPr lang="es-ES_tradnl" altLang="es-CL" sz="2400" dirty="0"/>
              <a:t>Operadores numéricos:</a:t>
            </a:r>
          </a:p>
          <a:p>
            <a:pPr lvl="1"/>
            <a:endParaRPr lang="es-ES_tradnl" altLang="es-CL" sz="500" dirty="0"/>
          </a:p>
          <a:p>
            <a:pPr lvl="1"/>
            <a:r>
              <a:rPr lang="es-ES_tradnl" altLang="es-CL" sz="2200" dirty="0"/>
              <a:t>Binarios: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2200" dirty="0"/>
              <a:t>		</a:t>
            </a:r>
            <a:r>
              <a:rPr lang="es-ES_tradnl" altLang="es-CL" sz="1800" b="1" dirty="0">
                <a:solidFill>
                  <a:srgbClr val="FF0066"/>
                </a:solidFill>
              </a:rPr>
              <a:t>+</a:t>
            </a:r>
            <a:r>
              <a:rPr lang="es-ES_tradnl" altLang="es-CL" sz="1800" dirty="0"/>
              <a:t> (suma), </a:t>
            </a:r>
            <a:r>
              <a:rPr lang="es-ES_tradnl" altLang="es-CL" sz="1800" b="1" dirty="0">
                <a:solidFill>
                  <a:srgbClr val="FF0066"/>
                </a:solidFill>
              </a:rPr>
              <a:t>-</a:t>
            </a:r>
            <a:r>
              <a:rPr lang="es-ES_tradnl" altLang="es-CL" sz="1800" dirty="0"/>
              <a:t> (resta), </a:t>
            </a:r>
            <a:r>
              <a:rPr lang="es-ES_tradnl" altLang="es-CL" sz="1800" b="1" dirty="0">
                <a:solidFill>
                  <a:srgbClr val="FF0066"/>
                </a:solidFill>
              </a:rPr>
              <a:t>*</a:t>
            </a:r>
            <a:r>
              <a:rPr lang="es-ES_tradnl" altLang="es-CL" sz="1800" dirty="0"/>
              <a:t> (multiplicación), </a:t>
            </a:r>
            <a:r>
              <a:rPr lang="es-ES_tradnl" altLang="es-CL" sz="1800" b="1" dirty="0">
                <a:solidFill>
                  <a:srgbClr val="FF0066"/>
                </a:solidFill>
              </a:rPr>
              <a:t>/</a:t>
            </a:r>
            <a:r>
              <a:rPr lang="es-ES_tradnl" altLang="es-CL" sz="1800" dirty="0"/>
              <a:t> (división</a:t>
            </a:r>
            <a:r>
              <a:rPr lang="es-ES_tradnl" altLang="es-CL" sz="1800" dirty="0" smtClean="0"/>
              <a:t>), </a:t>
            </a:r>
            <a:r>
              <a:rPr lang="es-ES_tradnl" altLang="es-CL" sz="1800" dirty="0" smtClean="0">
                <a:solidFill>
                  <a:srgbClr val="FF0066"/>
                </a:solidFill>
              </a:rPr>
              <a:t>%</a:t>
            </a:r>
            <a:r>
              <a:rPr lang="es-ES_tradnl" altLang="es-CL" sz="1800" dirty="0" smtClean="0"/>
              <a:t> (resto división entera)</a:t>
            </a:r>
            <a:endParaRPr lang="es-ES_tradnl" altLang="es-CL" sz="2200" dirty="0"/>
          </a:p>
          <a:p>
            <a:pPr lvl="1"/>
            <a:endParaRPr lang="es-ES_tradnl" altLang="es-CL" sz="500" dirty="0"/>
          </a:p>
          <a:p>
            <a:pPr lvl="1"/>
            <a:endParaRPr lang="es-ES_tradnl" altLang="es-CL" sz="500" dirty="0"/>
          </a:p>
          <a:p>
            <a:pPr lvl="1"/>
            <a:r>
              <a:rPr lang="es-ES_tradnl" altLang="es-CL" sz="2200" dirty="0"/>
              <a:t>Unarios: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_tradnl" altLang="es-CL" sz="1800" dirty="0"/>
              <a:t>	</a:t>
            </a:r>
            <a:r>
              <a:rPr lang="es-ES_tradnl" altLang="es-CL" sz="1800" b="1" dirty="0">
                <a:solidFill>
                  <a:srgbClr val="FF0066"/>
                </a:solidFill>
              </a:rPr>
              <a:t>++</a:t>
            </a:r>
            <a:r>
              <a:rPr lang="es-ES_tradnl" altLang="es-CL" sz="1800" dirty="0"/>
              <a:t> (autoincremento), </a:t>
            </a:r>
            <a:r>
              <a:rPr lang="es-ES_tradnl" altLang="es-CL" sz="1800" b="1" dirty="0">
                <a:solidFill>
                  <a:srgbClr val="FF0066"/>
                </a:solidFill>
              </a:rPr>
              <a:t>--</a:t>
            </a:r>
            <a:r>
              <a:rPr lang="es-ES_tradnl" altLang="es-CL" sz="1800" dirty="0"/>
              <a:t> (</a:t>
            </a:r>
            <a:r>
              <a:rPr lang="es-ES_tradnl" altLang="es-CL" sz="1800" dirty="0" err="1"/>
              <a:t>autodecremento</a:t>
            </a:r>
            <a:r>
              <a:rPr lang="es-ES_tradnl" altLang="es-CL" sz="1800" dirty="0"/>
              <a:t>)</a:t>
            </a:r>
            <a:endParaRPr lang="es-ES_tradnl" altLang="es-CL" sz="22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2404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4312" y="428978"/>
            <a:ext cx="8596668" cy="975360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3601" y="1273387"/>
            <a:ext cx="8596668" cy="4395442"/>
          </a:xfrm>
        </p:spPr>
        <p:txBody>
          <a:bodyPr>
            <a:normAutofit/>
          </a:bodyPr>
          <a:lstStyle/>
          <a:p>
            <a:r>
              <a:rPr lang="es-ES_tradnl" altLang="es-CL" sz="2400" dirty="0"/>
              <a:t>Operadores relacionales: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==</a:t>
            </a:r>
            <a:r>
              <a:rPr lang="es-ES_tradnl" altLang="es-CL" sz="1800" dirty="0"/>
              <a:t> (igual a)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!=</a:t>
            </a:r>
            <a:r>
              <a:rPr lang="es-ES_tradnl" altLang="es-CL" sz="1800" dirty="0"/>
              <a:t> (distinto de)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&lt;</a:t>
            </a:r>
            <a:r>
              <a:rPr lang="es-ES_tradnl" altLang="es-CL" sz="1800" dirty="0"/>
              <a:t> (menor que), </a:t>
            </a:r>
            <a:r>
              <a:rPr lang="es-ES_tradnl" altLang="es-CL" sz="1800" b="1" dirty="0">
                <a:solidFill>
                  <a:srgbClr val="FF0066"/>
                </a:solidFill>
              </a:rPr>
              <a:t>&lt;=</a:t>
            </a:r>
            <a:r>
              <a:rPr lang="es-ES_tradnl" altLang="es-CL" sz="1800" dirty="0"/>
              <a:t> (menor o igual que), 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&gt; </a:t>
            </a:r>
            <a:r>
              <a:rPr lang="es-ES_tradnl" altLang="es-CL" sz="1800" dirty="0"/>
              <a:t>(mayor que), </a:t>
            </a:r>
            <a:r>
              <a:rPr lang="es-ES_tradnl" altLang="es-CL" sz="1800" b="1" dirty="0">
                <a:solidFill>
                  <a:srgbClr val="FF0066"/>
                </a:solidFill>
              </a:rPr>
              <a:t>&gt;=</a:t>
            </a:r>
            <a:r>
              <a:rPr lang="es-ES_tradnl" altLang="es-CL" sz="1800" b="1" dirty="0"/>
              <a:t> </a:t>
            </a:r>
            <a:r>
              <a:rPr lang="es-ES_tradnl" altLang="es-CL" sz="1800" dirty="0"/>
              <a:t>(mayor o igual que).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800" dirty="0"/>
              <a:t> </a:t>
            </a:r>
          </a:p>
          <a:p>
            <a:r>
              <a:rPr lang="es-ES_tradnl" altLang="es-CL" sz="2400" dirty="0"/>
              <a:t>Operadores lógicos: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&amp;&amp;</a:t>
            </a:r>
            <a:r>
              <a:rPr lang="es-ES_tradnl" altLang="es-CL" sz="1800" dirty="0"/>
              <a:t> (AND) 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||</a:t>
            </a:r>
            <a:r>
              <a:rPr lang="es-ES_tradnl" altLang="es-CL" sz="1800" dirty="0"/>
              <a:t> (OR)</a:t>
            </a:r>
          </a:p>
          <a:p>
            <a:pPr marL="533400" lvl="1" indent="0">
              <a:buFont typeface="Wingdings" panose="05000000000000000000" pitchFamily="2" charset="2"/>
              <a:buNone/>
            </a:pPr>
            <a:r>
              <a:rPr lang="es-ES_tradnl" altLang="es-CL" sz="1800" b="1" dirty="0">
                <a:solidFill>
                  <a:srgbClr val="FF0066"/>
                </a:solidFill>
              </a:rPr>
              <a:t>!</a:t>
            </a:r>
            <a:r>
              <a:rPr lang="es-ES_tradnl" altLang="es-CL" sz="1800" dirty="0"/>
              <a:t> (NOT)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938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7156" y="406400"/>
            <a:ext cx="8596668" cy="950976"/>
          </a:xfrm>
        </p:spPr>
        <p:txBody>
          <a:bodyPr>
            <a:normAutofit fontScale="90000"/>
          </a:bodyPr>
          <a:lstStyle/>
          <a:p>
            <a:r>
              <a:rPr lang="es-CL" dirty="0"/>
              <a:t>Operadores aritméticos, relación y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Operador condicional:</a:t>
            </a:r>
          </a:p>
          <a:p>
            <a:pPr marL="0" indent="0">
              <a:buNone/>
            </a:pPr>
            <a:r>
              <a:rPr lang="es-CL" dirty="0"/>
              <a:t>	El operador condicional, al contrario que la mayoría de operadores, es un operador ternario, </a:t>
            </a:r>
            <a:r>
              <a:rPr lang="es-CL" dirty="0" smtClean="0"/>
              <a:t>se </a:t>
            </a:r>
            <a:r>
              <a:rPr lang="es-CL" dirty="0"/>
              <a:t>utiliza para decidir qué valor asignaremos a una variable entre varios posibles, basándonos en una condición </a:t>
            </a:r>
            <a:r>
              <a:rPr lang="es-CL" dirty="0" smtClean="0"/>
              <a:t>booleana.</a:t>
            </a:r>
          </a:p>
          <a:p>
            <a:pPr marL="0" indent="0">
              <a:buNone/>
            </a:pPr>
            <a:r>
              <a:rPr lang="es-CL" dirty="0"/>
              <a:t>	E</a:t>
            </a:r>
            <a:r>
              <a:rPr lang="es-CL" dirty="0" smtClean="0"/>
              <a:t>jemplo:</a:t>
            </a:r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double</a:t>
            </a:r>
            <a:r>
              <a:rPr lang="es-CL" dirty="0" smtClean="0"/>
              <a:t> a=10.2,b=20.5,mayor=0;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mayor=(a&gt;b) ? </a:t>
            </a:r>
            <a:r>
              <a:rPr lang="es-CL" dirty="0"/>
              <a:t>a</a:t>
            </a:r>
            <a:r>
              <a:rPr lang="es-CL" dirty="0" smtClean="0"/>
              <a:t> : b;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425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9629" y="207264"/>
            <a:ext cx="8596668" cy="841248"/>
          </a:xfrm>
        </p:spPr>
        <p:txBody>
          <a:bodyPr/>
          <a:lstStyle/>
          <a:p>
            <a:r>
              <a:rPr lang="es-CL" dirty="0"/>
              <a:t>Escribir nuestros propios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2623" y="1048512"/>
            <a:ext cx="8596668" cy="4992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 smtClean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//método sumar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public</a:t>
            </a:r>
            <a:r>
              <a:rPr lang="es-CL" dirty="0" smtClean="0"/>
              <a:t> </a:t>
            </a:r>
            <a:r>
              <a:rPr lang="es-CL" dirty="0" err="1" smtClean="0"/>
              <a:t>static</a:t>
            </a:r>
            <a:r>
              <a:rPr lang="es-CL" dirty="0" smtClean="0"/>
              <a:t> </a:t>
            </a:r>
            <a:r>
              <a:rPr lang="es-CL" dirty="0" err="1" smtClean="0"/>
              <a:t>double</a:t>
            </a:r>
            <a:r>
              <a:rPr lang="es-CL" dirty="0" smtClean="0"/>
              <a:t> sumar(</a:t>
            </a:r>
            <a:r>
              <a:rPr lang="es-CL" dirty="0" err="1" smtClean="0"/>
              <a:t>double</a:t>
            </a:r>
            <a:r>
              <a:rPr lang="es-CL" dirty="0" smtClean="0"/>
              <a:t> x, </a:t>
            </a:r>
            <a:r>
              <a:rPr lang="es-CL" dirty="0" err="1" smtClean="0"/>
              <a:t>double</a:t>
            </a:r>
            <a:r>
              <a:rPr lang="es-CL" dirty="0" smtClean="0"/>
              <a:t> y){</a:t>
            </a:r>
          </a:p>
          <a:p>
            <a:pPr marL="0" indent="0">
              <a:buNone/>
            </a:pPr>
            <a:r>
              <a:rPr lang="es-CL" dirty="0" smtClean="0"/>
              <a:t>		</a:t>
            </a:r>
            <a:r>
              <a:rPr lang="es-CL" dirty="0" err="1" smtClean="0"/>
              <a:t>double</a:t>
            </a:r>
            <a:r>
              <a:rPr lang="es-CL" dirty="0" smtClean="0"/>
              <a:t> </a:t>
            </a:r>
            <a:r>
              <a:rPr lang="es-CL" dirty="0" err="1" smtClean="0"/>
              <a:t>resul</a:t>
            </a:r>
            <a:r>
              <a:rPr lang="es-CL" dirty="0" smtClean="0"/>
              <a:t>=0;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resul</a:t>
            </a:r>
            <a:r>
              <a:rPr lang="es-CL" dirty="0" smtClean="0"/>
              <a:t>=</a:t>
            </a:r>
            <a:r>
              <a:rPr lang="es-CL" dirty="0" err="1" smtClean="0"/>
              <a:t>x+y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return</a:t>
            </a:r>
            <a:r>
              <a:rPr lang="es-CL" dirty="0" smtClean="0"/>
              <a:t> </a:t>
            </a:r>
            <a:r>
              <a:rPr lang="es-CL" dirty="0" err="1" smtClean="0"/>
              <a:t>resul</a:t>
            </a:r>
            <a:r>
              <a:rPr lang="es-CL" dirty="0" smtClean="0"/>
              <a:t>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}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/>
              <a:t>double</a:t>
            </a:r>
            <a:r>
              <a:rPr lang="es-CL" dirty="0"/>
              <a:t> </a:t>
            </a:r>
            <a:r>
              <a:rPr lang="es-CL" dirty="0" smtClean="0"/>
              <a:t>num1=10, num2=20,r=0;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r=sumar(num1,num2);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System.out.println</a:t>
            </a:r>
            <a:r>
              <a:rPr lang="es-CL" dirty="0" smtClean="0"/>
              <a:t>(“Suma = “ + r);</a:t>
            </a:r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 smtClean="0"/>
              <a:t>}</a:t>
            </a:r>
          </a:p>
          <a:p>
            <a:pPr marL="0" indent="0">
              <a:buNone/>
            </a:pPr>
            <a:r>
              <a:rPr lang="es-CL" dirty="0" smtClean="0"/>
              <a:t>Ejercicio implementar los métodos para resta , multiplicación y división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4632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sz="3600" dirty="0" smtClean="0"/>
              <a:t>Escriba un programa que incluya un método denominado calcular que devuelva como resultado el valor de la expresión 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sz="3600" dirty="0" smtClean="0"/>
              <a:t>	</a:t>
            </a:r>
            <a:r>
              <a:rPr lang="es-CL" sz="3600" dirty="0"/>
              <a:t> </a:t>
            </a:r>
            <a:r>
              <a:rPr lang="es-CL" sz="3600" dirty="0" smtClean="0"/>
              <a:t>b</a:t>
            </a:r>
            <a:r>
              <a:rPr lang="es-CL" sz="3600" baseline="30000" dirty="0" smtClean="0"/>
              <a:t>2 </a:t>
            </a:r>
            <a:r>
              <a:rPr lang="es-CL" sz="3600" dirty="0" smtClean="0"/>
              <a:t> - 4ac</a:t>
            </a:r>
          </a:p>
          <a:p>
            <a:pPr marL="0" indent="0">
              <a:buNone/>
            </a:pPr>
            <a:r>
              <a:rPr lang="es-CL" sz="3600" dirty="0" smtClean="0"/>
              <a:t>			</a:t>
            </a:r>
            <a:r>
              <a:rPr lang="es-CL" sz="3600" smtClean="0"/>
              <a:t>	  2a</a:t>
            </a:r>
            <a:endParaRPr lang="es-CL" sz="36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306587" y="5101021"/>
            <a:ext cx="1678081" cy="136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0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0090" y="474133"/>
            <a:ext cx="8596668" cy="746234"/>
          </a:xfrm>
        </p:spPr>
        <p:txBody>
          <a:bodyPr/>
          <a:lstStyle/>
          <a:p>
            <a:r>
              <a:rPr lang="es-CL" dirty="0" smtClean="0"/>
              <a:t>Ingreso vía teclado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1689" y="1220367"/>
            <a:ext cx="8596668" cy="5044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/>
              <a:t>Java tiende un poco al verborrea, al igual que todos los lenguajes orientados a objetos.</a:t>
            </a:r>
            <a:endParaRPr lang="es-CL" sz="2000" dirty="0"/>
          </a:p>
          <a:p>
            <a:pPr marL="0" indent="0">
              <a:buNone/>
            </a:pPr>
            <a:r>
              <a:rPr lang="es-ES" sz="2000" dirty="0"/>
              <a:t>Para leer desde el teclado, se </a:t>
            </a:r>
            <a:r>
              <a:rPr lang="es-ES" sz="2000" dirty="0" smtClean="0"/>
              <a:t>emplea    </a:t>
            </a:r>
            <a:endParaRPr lang="es-CL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BufferedReader</a:t>
            </a:r>
            <a:r>
              <a:rPr lang="en-US" sz="2000" b="1" dirty="0"/>
              <a:t> bf;</a:t>
            </a:r>
            <a:endParaRPr lang="es-CL" sz="2000" dirty="0"/>
          </a:p>
          <a:p>
            <a:pPr marL="0" indent="0">
              <a:buNone/>
            </a:pPr>
            <a:r>
              <a:rPr lang="en-US" sz="2000" b="1" dirty="0"/>
              <a:t>    bf=new </a:t>
            </a:r>
            <a:r>
              <a:rPr lang="en-US" sz="2000" b="1" dirty="0" err="1"/>
              <a:t>BufferedReader</a:t>
            </a:r>
            <a:r>
              <a:rPr lang="en-US" sz="2000" b="1" dirty="0"/>
              <a:t>(new </a:t>
            </a:r>
            <a:r>
              <a:rPr lang="en-US" sz="2000" b="1" dirty="0" err="1"/>
              <a:t>InputStreamReader</a:t>
            </a:r>
            <a:r>
              <a:rPr lang="en-US" sz="2000" b="1" dirty="0"/>
              <a:t>(System.in));</a:t>
            </a:r>
            <a:endParaRPr lang="es-CL" sz="2000" dirty="0"/>
          </a:p>
          <a:p>
            <a:pPr marL="0" indent="0">
              <a:buNone/>
            </a:pPr>
            <a:r>
              <a:rPr lang="en-US" sz="2000" b="1" dirty="0"/>
              <a:t>    String s =</a:t>
            </a:r>
            <a:r>
              <a:rPr lang="en-US" sz="2000" b="1" dirty="0" err="1"/>
              <a:t>bf.readLine</a:t>
            </a:r>
            <a:r>
              <a:rPr lang="en-US" sz="2000" b="1" dirty="0"/>
              <a:t>( 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r>
              <a:rPr lang="es-ES" sz="2000" dirty="0"/>
              <a:t>Las dos primeras líneas deben escribirse sólo una vez, la tercera es la que lee el teclado.</a:t>
            </a:r>
            <a:endParaRPr lang="es-CL" sz="2000" dirty="0"/>
          </a:p>
          <a:p>
            <a:pPr marL="0" indent="0">
              <a:buNone/>
            </a:pPr>
            <a:r>
              <a:rPr lang="en-US" sz="2000" dirty="0" err="1"/>
              <a:t>Ej</a:t>
            </a:r>
            <a:r>
              <a:rPr lang="en-US" sz="2000" dirty="0"/>
              <a:t>: </a:t>
            </a:r>
            <a:r>
              <a:rPr lang="en-US" sz="2000" dirty="0" smtClean="0"/>
              <a:t>String nom=</a:t>
            </a:r>
            <a:r>
              <a:rPr lang="en-US" sz="2000" dirty="0" err="1" smtClean="0"/>
              <a:t>bf.readLine</a:t>
            </a:r>
            <a:r>
              <a:rPr lang="en-US" sz="2000" dirty="0"/>
              <a:t>( </a:t>
            </a:r>
            <a:r>
              <a:rPr lang="en-US" sz="2000" dirty="0" smtClean="0"/>
              <a:t>);</a:t>
            </a:r>
            <a:endParaRPr lang="es-CL" sz="2000" dirty="0"/>
          </a:p>
          <a:p>
            <a:pPr marL="0" indent="0">
              <a:buNone/>
            </a:pPr>
            <a:r>
              <a:rPr lang="en-US" sz="2000" dirty="0"/>
              <a:t>Nota:</a:t>
            </a:r>
            <a:endParaRPr lang="es-CL" sz="2000" dirty="0"/>
          </a:p>
          <a:p>
            <a:pPr marL="0" indent="0">
              <a:buNone/>
            </a:pPr>
            <a:r>
              <a:rPr lang="es-ES" sz="2000" dirty="0" smtClean="0"/>
              <a:t>Para </a:t>
            </a:r>
            <a:r>
              <a:rPr lang="es-ES" sz="2000" dirty="0"/>
              <a:t>poder trabajar con el ingreso vía teclado hay que importar la biblioteca java.io.*</a:t>
            </a:r>
            <a:endParaRPr lang="es-CL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Sintáxis</a:t>
            </a:r>
            <a:r>
              <a:rPr lang="en-US" sz="2000" dirty="0"/>
              <a:t>: import java.io.*;</a:t>
            </a:r>
            <a:endParaRPr lang="es-CL" sz="20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9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0312" y="259645"/>
            <a:ext cx="4730044" cy="6096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0312" y="869245"/>
            <a:ext cx="8596668" cy="5431763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Introducción a java </a:t>
            </a:r>
          </a:p>
          <a:p>
            <a:r>
              <a:rPr lang="es-CL" dirty="0"/>
              <a:t>Declaración de variables, Identificadores, Palabras clave</a:t>
            </a:r>
          </a:p>
          <a:p>
            <a:r>
              <a:rPr lang="es-CL" dirty="0"/>
              <a:t>Asignar valores, Iniciación de una variable, constante</a:t>
            </a:r>
          </a:p>
          <a:p>
            <a:r>
              <a:rPr lang="es-CL" dirty="0" smtClean="0"/>
              <a:t>Elementos </a:t>
            </a:r>
            <a:r>
              <a:rPr lang="es-CL" dirty="0"/>
              <a:t>del </a:t>
            </a:r>
            <a:r>
              <a:rPr lang="es-CL" dirty="0" smtClean="0"/>
              <a:t>lenguaje</a:t>
            </a:r>
            <a:endParaRPr lang="es-CL" dirty="0"/>
          </a:p>
          <a:p>
            <a:r>
              <a:rPr lang="es-CL" dirty="0"/>
              <a:t>Caracteres de java</a:t>
            </a:r>
          </a:p>
          <a:p>
            <a:pPr marL="0" indent="0">
              <a:buNone/>
            </a:pPr>
            <a:r>
              <a:rPr lang="es-CL" dirty="0"/>
              <a:t>	Letras, </a:t>
            </a:r>
            <a:r>
              <a:rPr lang="es-CL" dirty="0" smtClean="0"/>
              <a:t>dígitos , secuencias </a:t>
            </a:r>
            <a:r>
              <a:rPr lang="es-CL" dirty="0"/>
              <a:t>de </a:t>
            </a:r>
            <a:r>
              <a:rPr lang="es-CL" dirty="0" smtClean="0"/>
              <a:t>escape , </a:t>
            </a:r>
            <a:r>
              <a:rPr lang="es-CL" dirty="0" err="1" smtClean="0"/>
              <a:t>etc</a:t>
            </a:r>
            <a:endParaRPr lang="es-CL" dirty="0"/>
          </a:p>
          <a:p>
            <a:r>
              <a:rPr lang="es-CL" dirty="0"/>
              <a:t>Tipos de datos</a:t>
            </a:r>
          </a:p>
          <a:p>
            <a:pPr marL="0" indent="0">
              <a:buNone/>
            </a:pPr>
            <a:r>
              <a:rPr lang="es-CL" dirty="0"/>
              <a:t>	Primitivos, referenciados y enumerados</a:t>
            </a:r>
          </a:p>
          <a:p>
            <a:r>
              <a:rPr lang="es-CL" dirty="0"/>
              <a:t>Conversión entre tipos de datos</a:t>
            </a:r>
          </a:p>
          <a:p>
            <a:r>
              <a:rPr lang="es-CL" dirty="0"/>
              <a:t>Operadores aritméticos, relación y lógicos </a:t>
            </a:r>
          </a:p>
          <a:p>
            <a:r>
              <a:rPr lang="es-CL" dirty="0"/>
              <a:t>Escribir nuestros propios métodos</a:t>
            </a:r>
          </a:p>
          <a:p>
            <a:r>
              <a:rPr lang="es-CL" dirty="0"/>
              <a:t>Ejercicios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4278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4946" y="183931"/>
            <a:ext cx="8596668" cy="683172"/>
          </a:xfrm>
        </p:spPr>
        <p:txBody>
          <a:bodyPr>
            <a:normAutofit/>
          </a:bodyPr>
          <a:lstStyle/>
          <a:p>
            <a:r>
              <a:rPr lang="es-CL" dirty="0"/>
              <a:t>Ingreso vía teclado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2336800" y="867103"/>
            <a:ext cx="8596668" cy="58805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dirty="0"/>
              <a:t>La clase Scanner está disponible a partir de Java 5 y facilita la lectura de datos en los programas Java.</a:t>
            </a:r>
          </a:p>
          <a:p>
            <a:pPr marL="0" indent="0">
              <a:buNone/>
            </a:pPr>
            <a:r>
              <a:rPr lang="es-CL" dirty="0"/>
              <a:t>Primero veremos varios </a:t>
            </a:r>
            <a:r>
              <a:rPr lang="es-CL" b="1" dirty="0"/>
              <a:t>ejemplos de lectura de datos en Java con Scanner</a:t>
            </a:r>
            <a:r>
              <a:rPr lang="es-CL" dirty="0"/>
              <a:t> y después explicaremos en detalle como funciona.</a:t>
            </a:r>
          </a:p>
          <a:p>
            <a:pPr marL="0" indent="0">
              <a:buNone/>
            </a:pPr>
            <a:r>
              <a:rPr lang="es-CL" dirty="0"/>
              <a:t>Para utilizar Scanner en el programa tendremos que hacer lo siguiente:</a:t>
            </a:r>
          </a:p>
          <a:p>
            <a:r>
              <a:rPr lang="es-CL" b="1" dirty="0"/>
              <a:t>1.</a:t>
            </a:r>
            <a:r>
              <a:rPr lang="es-CL" dirty="0"/>
              <a:t> </a:t>
            </a:r>
            <a:r>
              <a:rPr lang="es-CL" b="1" dirty="0"/>
              <a:t>Escribir el </a:t>
            </a:r>
            <a:r>
              <a:rPr lang="es-CL" b="1" dirty="0" err="1"/>
              <a:t>import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La </a:t>
            </a:r>
            <a:r>
              <a:rPr lang="es-CL" dirty="0"/>
              <a:t>clase Scanner se encuentra en el paquete </a:t>
            </a:r>
            <a:r>
              <a:rPr lang="es-CL" dirty="0" err="1"/>
              <a:t>java.util</a:t>
            </a:r>
            <a:r>
              <a:rPr lang="es-CL" dirty="0"/>
              <a:t> por lo tanto se debe incluir al inicio del programa la instrucción:</a:t>
            </a:r>
          </a:p>
          <a:p>
            <a:pPr marL="0" indent="0">
              <a:buNone/>
            </a:pPr>
            <a:r>
              <a:rPr lang="es-CL" dirty="0" smtClean="0"/>
              <a:t>	</a:t>
            </a:r>
            <a:r>
              <a:rPr lang="es-CL" dirty="0" err="1" smtClean="0"/>
              <a:t>import</a:t>
            </a:r>
            <a:r>
              <a:rPr lang="es-CL" dirty="0" smtClean="0"/>
              <a:t> </a:t>
            </a:r>
            <a:r>
              <a:rPr lang="es-CL" dirty="0" err="1"/>
              <a:t>java.util.Scanner</a:t>
            </a:r>
            <a:r>
              <a:rPr lang="es-CL" dirty="0"/>
              <a:t>;</a:t>
            </a:r>
          </a:p>
          <a:p>
            <a:r>
              <a:rPr lang="es-CL" b="1" dirty="0"/>
              <a:t>2.</a:t>
            </a:r>
            <a:r>
              <a:rPr lang="es-CL" dirty="0"/>
              <a:t> </a:t>
            </a:r>
            <a:r>
              <a:rPr lang="es-CL" b="1" dirty="0"/>
              <a:t>Crear un objeto Scanner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Tenemos </a:t>
            </a:r>
            <a:r>
              <a:rPr lang="es-CL" dirty="0"/>
              <a:t>que crear un objeto de la clase Scanner asociado al dispositivo de entrada.</a:t>
            </a:r>
          </a:p>
          <a:p>
            <a:pPr marL="0" indent="0">
              <a:buNone/>
            </a:pPr>
            <a:r>
              <a:rPr lang="es-CL" dirty="0" smtClean="0"/>
              <a:t>	Si </a:t>
            </a:r>
            <a:r>
              <a:rPr lang="es-CL" dirty="0"/>
              <a:t>el dispositivo de entrada es el teclado escribiremos:</a:t>
            </a:r>
          </a:p>
          <a:p>
            <a:pPr marL="0" indent="0">
              <a:buNone/>
            </a:pPr>
            <a:r>
              <a:rPr lang="es-CL" dirty="0" smtClean="0"/>
              <a:t>	Scanner </a:t>
            </a:r>
            <a:r>
              <a:rPr lang="es-CL" dirty="0" err="1"/>
              <a:t>sc</a:t>
            </a:r>
            <a:r>
              <a:rPr lang="es-CL" dirty="0"/>
              <a:t> = new Scanner(System.in);</a:t>
            </a:r>
          </a:p>
          <a:p>
            <a:pPr marL="0" indent="0">
              <a:buNone/>
            </a:pPr>
            <a:r>
              <a:rPr lang="es-CL" dirty="0" smtClean="0"/>
              <a:t>	Se </a:t>
            </a:r>
            <a:r>
              <a:rPr lang="es-CL" dirty="0"/>
              <a:t>ha creado el objeto </a:t>
            </a:r>
            <a:r>
              <a:rPr lang="es-CL" i="1" dirty="0" err="1"/>
              <a:t>sc</a:t>
            </a:r>
            <a:r>
              <a:rPr lang="es-CL" dirty="0"/>
              <a:t> asociado al teclado representado por </a:t>
            </a:r>
            <a:r>
              <a:rPr lang="es-CL" i="1" dirty="0"/>
              <a:t>System.in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	Una </a:t>
            </a:r>
            <a:r>
              <a:rPr lang="es-CL" dirty="0"/>
              <a:t>vez hecho esto podemos leer datos por teclado.</a:t>
            </a:r>
          </a:p>
          <a:p>
            <a:r>
              <a:rPr lang="es-CL" b="1" dirty="0"/>
              <a:t>Ejemplos de lectura:</a:t>
            </a:r>
            <a:endParaRPr lang="es-CL" dirty="0"/>
          </a:p>
          <a:p>
            <a:r>
              <a:rPr lang="es-CL" dirty="0"/>
              <a:t>Para leer podemos usar el método </a:t>
            </a:r>
            <a:r>
              <a:rPr lang="es-CL" dirty="0" err="1"/>
              <a:t>nextXxx</a:t>
            </a:r>
            <a:r>
              <a:rPr lang="es-CL" dirty="0"/>
              <a:t>() donde </a:t>
            </a:r>
            <a:r>
              <a:rPr lang="es-CL" dirty="0" err="1"/>
              <a:t>Xxx</a:t>
            </a:r>
            <a:r>
              <a:rPr lang="es-CL" dirty="0"/>
              <a:t> indica en tipo, por ejemplo </a:t>
            </a:r>
            <a:r>
              <a:rPr lang="es-CL" dirty="0" err="1"/>
              <a:t>nextInt</a:t>
            </a:r>
            <a:r>
              <a:rPr lang="es-CL" dirty="0"/>
              <a:t>() para leer un entero, </a:t>
            </a:r>
            <a:r>
              <a:rPr lang="es-CL" dirty="0" err="1"/>
              <a:t>nextDouble</a:t>
            </a:r>
            <a:r>
              <a:rPr lang="es-CL" dirty="0"/>
              <a:t>() para leer un </a:t>
            </a:r>
            <a:r>
              <a:rPr lang="es-CL" dirty="0" err="1"/>
              <a:t>double</a:t>
            </a:r>
            <a:r>
              <a:rPr lang="es-CL" dirty="0"/>
              <a:t>, etc.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42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9112" y="541867"/>
            <a:ext cx="8596668" cy="620110"/>
          </a:xfrm>
        </p:spPr>
        <p:txBody>
          <a:bodyPr>
            <a:normAutofit fontScale="90000"/>
          </a:bodyPr>
          <a:lstStyle/>
          <a:p>
            <a:r>
              <a:rPr lang="es-CL" dirty="0"/>
              <a:t>Ingreso vía teclado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32584" y="1357338"/>
            <a:ext cx="8986344" cy="47232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6176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por teclado de un número entero: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n;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("Introduzca un número entero: ");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 =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de un número de tipo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x;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("Introduzca número de tipo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 ");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 = </a:t>
            </a:r>
            <a:r>
              <a:rPr kumimoji="0" lang="es-CL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sc.nextDouble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anose="020B0604030504040204" pitchFamily="34" charset="0"/>
              </a:rPr>
              <a:t>Ejemplo</a:t>
            </a:r>
            <a:r>
              <a:rPr kumimoji="0" lang="es-CL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de lectura de una cadena de caracteres:</a:t>
            </a:r>
            <a:endParaRPr kumimoji="0" lang="es-CL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String s;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System.out.print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("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Introduzca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texto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: ");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 = </a:t>
            </a:r>
            <a:r>
              <a:rPr kumimoji="0" lang="en-GB" altLang="es-CL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sc.nextLine</a:t>
            </a:r>
            <a:r>
              <a:rPr kumimoji="0" lang="en-GB" altLang="es-CL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();</a:t>
            </a:r>
            <a:endParaRPr kumimoji="0" lang="en-GB" altLang="es-C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822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4223" y="699911"/>
            <a:ext cx="8596668" cy="635876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Ejercicio: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 smtClean="0"/>
              <a:t>Crear un programa que permita ingresar el nombre, la asignatura y las 3 notas de un alumno, se pide calcular su nota final, nota1 25%, nota2 35% y nota3 40%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62510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 smtClean="0"/>
              <a:t>Introducción a JAVA</a:t>
            </a:r>
            <a:endParaRPr lang="es-C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sz="3200" dirty="0" smtClean="0"/>
              <a:t>En esta sección se va a ver operaciones que se ocupan a menudo, tales como definir variables , asignar valores, mostrar resultados , operaciones aritméticas y de comparación , añadir comentarios , escribir métodos , etc.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2877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Declaración de variables y asignación :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 err="1"/>
              <a:t>class</a:t>
            </a:r>
            <a:r>
              <a:rPr lang="es-CL" dirty="0"/>
              <a:t> </a:t>
            </a:r>
            <a:r>
              <a:rPr lang="es-CL" dirty="0" err="1"/>
              <a:t>OperacionesAritmeticas</a:t>
            </a:r>
            <a:r>
              <a:rPr lang="es-CL" dirty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/>
              <a:t>public</a:t>
            </a:r>
            <a:r>
              <a:rPr lang="es-CL" dirty="0"/>
              <a:t> </a:t>
            </a:r>
            <a:r>
              <a:rPr lang="es-CL" dirty="0" err="1"/>
              <a:t>static</a:t>
            </a:r>
            <a:r>
              <a:rPr lang="es-CL" dirty="0"/>
              <a:t> </a:t>
            </a:r>
            <a:r>
              <a:rPr lang="es-CL" dirty="0" err="1"/>
              <a:t>void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(</a:t>
            </a:r>
            <a:r>
              <a:rPr lang="es-CL" dirty="0" err="1"/>
              <a:t>String</a:t>
            </a:r>
            <a:r>
              <a:rPr lang="es-CL" dirty="0"/>
              <a:t> </a:t>
            </a:r>
            <a:r>
              <a:rPr lang="es-CL" dirty="0" err="1"/>
              <a:t>arg</a:t>
            </a:r>
            <a:r>
              <a:rPr lang="es-CL" dirty="0"/>
              <a:t>[]){</a:t>
            </a:r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err="1" smtClean="0"/>
              <a:t>double</a:t>
            </a:r>
            <a:r>
              <a:rPr lang="es-CL" dirty="0" smtClean="0"/>
              <a:t> num1=0.654;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float</a:t>
            </a:r>
            <a:r>
              <a:rPr lang="es-CL" dirty="0" smtClean="0"/>
              <a:t> num2;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num3;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String</a:t>
            </a:r>
            <a:r>
              <a:rPr lang="es-CL" dirty="0" smtClean="0"/>
              <a:t> nombre=“</a:t>
            </a:r>
            <a:r>
              <a:rPr lang="es-CL" dirty="0" err="1" smtClean="0"/>
              <a:t>Lais</a:t>
            </a:r>
            <a:r>
              <a:rPr lang="es-CL" dirty="0" smtClean="0"/>
              <a:t>”;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	</a:t>
            </a:r>
            <a:r>
              <a:rPr lang="es-CL" dirty="0" smtClean="0"/>
              <a:t>//…</a:t>
            </a:r>
            <a:endParaRPr lang="es-CL" dirty="0"/>
          </a:p>
          <a:p>
            <a:pPr marL="0" indent="0">
              <a:buNone/>
            </a:pPr>
            <a:r>
              <a:rPr lang="es-CL" dirty="0"/>
              <a:t>	}</a:t>
            </a:r>
          </a:p>
          <a:p>
            <a:pPr marL="0" indent="0">
              <a:buNone/>
            </a:pPr>
            <a:r>
              <a:rPr lang="es-CL" dirty="0"/>
              <a:t>}</a:t>
            </a:r>
          </a:p>
          <a:p>
            <a:pPr marL="0" indent="0">
              <a:buNone/>
            </a:pPr>
            <a:r>
              <a:rPr lang="es-CL" dirty="0" smtClean="0"/>
              <a:t>Nota: el ámbito es entre { } , solo dentro de ellas , son locales al bloque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55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9378" y="361245"/>
            <a:ext cx="7270044" cy="920270"/>
          </a:xfrm>
        </p:spPr>
        <p:txBody>
          <a:bodyPr>
            <a:normAutofit/>
          </a:bodyPr>
          <a:lstStyle/>
          <a:p>
            <a:r>
              <a:rPr lang="es-CL" dirty="0"/>
              <a:t>I</a:t>
            </a:r>
            <a:r>
              <a:rPr lang="es-CL" dirty="0" smtClean="0"/>
              <a:t>dentificadores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5200" y="1487875"/>
            <a:ext cx="8596668" cy="4693919"/>
          </a:xfrm>
        </p:spPr>
        <p:txBody>
          <a:bodyPr>
            <a:normAutofit fontScale="55000" lnSpcReduction="20000"/>
          </a:bodyPr>
          <a:lstStyle/>
          <a:p>
            <a:r>
              <a:rPr lang="es-CL" sz="3300" dirty="0" smtClean="0"/>
              <a:t>Son nombres dados a tipos , literales, variables , constantes , clases , interfaces , métodos , paquetes y sentencias de un programa:</a:t>
            </a:r>
          </a:p>
          <a:p>
            <a:pPr marL="0" indent="0">
              <a:buNone/>
            </a:pPr>
            <a:r>
              <a:rPr lang="es-CL" sz="3300" dirty="0"/>
              <a:t>	{letra|_|$}[{</a:t>
            </a:r>
            <a:r>
              <a:rPr lang="es-CL" sz="3300" dirty="0" err="1"/>
              <a:t>letra|digito</a:t>
            </a:r>
            <a:r>
              <a:rPr lang="es-CL" sz="3300" dirty="0"/>
              <a:t>|_|$} ] </a:t>
            </a:r>
            <a:r>
              <a:rPr lang="es-CL" sz="3300" dirty="0" smtClean="0"/>
              <a:t>…</a:t>
            </a:r>
            <a:endParaRPr lang="es-CL" sz="3300" dirty="0"/>
          </a:p>
          <a:p>
            <a:r>
              <a:rPr lang="es-CL" sz="3300" dirty="0" smtClean="0"/>
              <a:t>El primer carácter debe ser una letra, el carácter de </a:t>
            </a:r>
            <a:r>
              <a:rPr lang="es-CL" sz="3300" dirty="0" err="1" smtClean="0"/>
              <a:t>subrrayado</a:t>
            </a:r>
            <a:r>
              <a:rPr lang="es-CL" sz="3300" dirty="0" smtClean="0"/>
              <a:t> o el carácter  </a:t>
            </a:r>
          </a:p>
          <a:p>
            <a:pPr marL="0" indent="0">
              <a:buNone/>
            </a:pPr>
            <a:r>
              <a:rPr lang="es-CL" sz="3300" dirty="0" smtClean="0"/>
              <a:t>	$. </a:t>
            </a:r>
            <a:r>
              <a:rPr lang="es-CL" sz="3300" dirty="0"/>
              <a:t>No pueden comenzar por un dígito ni pueden caracteres especiales (, . ; : ? 	‘ ” ( ) [ ] { } &lt; ! | / \ ~ + % &amp; ^ * - = &gt; )</a:t>
            </a:r>
          </a:p>
          <a:p>
            <a:pPr algn="just"/>
            <a:r>
              <a:rPr lang="es-ES_tradnl" altLang="es-CL" sz="3300" dirty="0" smtClean="0"/>
              <a:t>JAVA </a:t>
            </a:r>
            <a:r>
              <a:rPr lang="es-ES_tradnl" altLang="es-CL" sz="3300" dirty="0"/>
              <a:t>es sensible a mayúsculas y minúsculas.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s-ES_tradnl" altLang="es-CL" sz="3300" dirty="0"/>
              <a:t>Es decir, JAVA considera distinto </a:t>
            </a:r>
            <a:r>
              <a:rPr lang="es-ES_tradnl" altLang="es-CL" sz="3300" b="1" dirty="0">
                <a:solidFill>
                  <a:srgbClr val="008000"/>
                </a:solidFill>
              </a:rPr>
              <a:t>Nombre</a:t>
            </a:r>
            <a:r>
              <a:rPr lang="es-ES_tradnl" altLang="es-CL" sz="3300" dirty="0"/>
              <a:t> y </a:t>
            </a:r>
            <a:r>
              <a:rPr lang="es-ES_tradnl" altLang="es-CL" sz="3300" b="1" dirty="0" smtClean="0">
                <a:solidFill>
                  <a:srgbClr val="008000"/>
                </a:solidFill>
              </a:rPr>
              <a:t>nombre</a:t>
            </a:r>
            <a:endParaRPr lang="es-CL" sz="3300" dirty="0" smtClean="0"/>
          </a:p>
          <a:p>
            <a:r>
              <a:rPr lang="es-CL" sz="3300" dirty="0" smtClean="0"/>
              <a:t>	Ejemplos:</a:t>
            </a:r>
          </a:p>
          <a:p>
            <a:pPr marL="0" indent="0">
              <a:buNone/>
            </a:pPr>
            <a:r>
              <a:rPr lang="es-CL" sz="3300" dirty="0"/>
              <a:t>	</a:t>
            </a:r>
            <a:r>
              <a:rPr lang="es-CL" sz="3300" dirty="0" smtClean="0"/>
              <a:t>suma , </a:t>
            </a:r>
            <a:r>
              <a:rPr lang="es-CL" sz="3300" dirty="0" err="1" smtClean="0"/>
              <a:t>calculo_final</a:t>
            </a:r>
            <a:r>
              <a:rPr lang="es-CL" sz="3300" dirty="0" smtClean="0"/>
              <a:t> , $saldo , </a:t>
            </a:r>
            <a:r>
              <a:rPr lang="es-CL" sz="3300" dirty="0" err="1" smtClean="0"/>
              <a:t>visualizarDatos</a:t>
            </a:r>
            <a:endParaRPr lang="es-CL" sz="3300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sz="1600" dirty="0" smtClean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972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Convenciones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altLang="es-CL" sz="2800" dirty="0"/>
              <a:t>Convenciones:</a:t>
            </a:r>
          </a:p>
          <a:p>
            <a:pPr lvl="1"/>
            <a:r>
              <a:rPr lang="es-CL" altLang="es-CL" sz="2800" dirty="0"/>
              <a:t>Nombres de paquetes empiezan con minúscula.</a:t>
            </a:r>
          </a:p>
          <a:p>
            <a:pPr lvl="1"/>
            <a:r>
              <a:rPr lang="es-CL" altLang="es-CL" sz="2800" dirty="0"/>
              <a:t>Nombres de clases empiezan con mayúscula.</a:t>
            </a:r>
          </a:p>
          <a:p>
            <a:pPr lvl="1"/>
            <a:r>
              <a:rPr lang="es-CL" altLang="es-CL" sz="2800" dirty="0"/>
              <a:t>Nombres de métodos empiezan con minúscula.</a:t>
            </a:r>
          </a:p>
          <a:p>
            <a:pPr lvl="1"/>
            <a:r>
              <a:rPr lang="es-CL" altLang="es-CL" sz="2800" dirty="0"/>
              <a:t>Cada clase se guarda en un archivo separado que lleva el mismo nombre de la clase.</a:t>
            </a:r>
            <a:endParaRPr lang="es-ES_tradnl" altLang="es-CL" sz="2800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74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1" y="623494"/>
            <a:ext cx="8596668" cy="1001199"/>
          </a:xfrm>
        </p:spPr>
        <p:txBody>
          <a:bodyPr/>
          <a:lstStyle/>
          <a:p>
            <a:r>
              <a:rPr lang="es-CL" dirty="0" smtClean="0"/>
              <a:t>Palabras clave 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782881"/>
              </p:ext>
            </p:extLst>
          </p:nvPr>
        </p:nvGraphicFramePr>
        <p:xfrm>
          <a:off x="1828801" y="1624693"/>
          <a:ext cx="7736680" cy="4547622"/>
        </p:xfrm>
        <a:graphic>
          <a:graphicData uri="http://schemas.openxmlformats.org/drawingml/2006/table">
            <a:tbl>
              <a:tblPr/>
              <a:tblGrid>
                <a:gridCol w="1547336"/>
                <a:gridCol w="1547336"/>
                <a:gridCol w="1547336"/>
                <a:gridCol w="1547336"/>
                <a:gridCol w="1547336"/>
              </a:tblGrid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 dirty="0" err="1"/>
                        <a:t>abstract</a:t>
                      </a:r>
                      <a:endParaRPr lang="es-CL" dirty="0"/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default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if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private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this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boolean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implements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protected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throw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break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double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import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public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throws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byte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else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instanceof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return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transient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case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extends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short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try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catch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final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interface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static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void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char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finally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long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strictfp**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volatile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class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float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native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super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while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0106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const*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for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new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switch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 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6668"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continue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goto*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package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synchronized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9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Asignar valores, Iniciación de una variable, constante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Inicialización de una variable:</a:t>
            </a:r>
          </a:p>
          <a:p>
            <a:pPr marL="0" indent="0">
              <a:buNone/>
            </a:pPr>
            <a:r>
              <a:rPr lang="es-CL" dirty="0"/>
              <a:t>	L</a:t>
            </a:r>
            <a:r>
              <a:rPr lang="es-CL" dirty="0" smtClean="0"/>
              <a:t>as variables miembro de una clase son iniciadas por omisión , las numéricas con ‘\0’ y las referencias a las cadenas de caracteres y el resto de las referencias a otros objetos con </a:t>
            </a:r>
            <a:r>
              <a:rPr lang="es-CL" dirty="0" err="1" smtClean="0"/>
              <a:t>null</a:t>
            </a:r>
            <a:r>
              <a:rPr lang="es-CL" dirty="0" smtClean="0"/>
              <a:t>, o iniciadas explícitamente 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Las </a:t>
            </a:r>
            <a:r>
              <a:rPr lang="es-CL" dirty="0" err="1" smtClean="0"/>
              <a:t>variableslocales</a:t>
            </a:r>
            <a:r>
              <a:rPr lang="es-CL" dirty="0" smtClean="0"/>
              <a:t> no son iniciadas por el compilador, así que es obligación iniciarlas, o sino se producirá un error en la compilación </a:t>
            </a:r>
          </a:p>
          <a:p>
            <a:pPr marL="0" indent="0">
              <a:buNone/>
            </a:pPr>
            <a:r>
              <a:rPr lang="es-CL" dirty="0" err="1" smtClean="0"/>
              <a:t>Ej</a:t>
            </a:r>
            <a:r>
              <a:rPr lang="es-CL" dirty="0" smtClean="0"/>
              <a:t>: </a:t>
            </a:r>
            <a:r>
              <a:rPr lang="es-CL" dirty="0" err="1" smtClean="0"/>
              <a:t>class</a:t>
            </a:r>
            <a:r>
              <a:rPr lang="es-CL" dirty="0" smtClean="0"/>
              <a:t> </a:t>
            </a:r>
            <a:r>
              <a:rPr lang="es-CL" dirty="0" err="1" smtClean="0"/>
              <a:t>Celementos</a:t>
            </a:r>
            <a:r>
              <a:rPr lang="es-CL" dirty="0" smtClean="0"/>
              <a:t>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short var1;//correcto, tiene valor 0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err="1" smtClean="0"/>
              <a:t>void</a:t>
            </a:r>
            <a:r>
              <a:rPr lang="es-CL" dirty="0" smtClean="0"/>
              <a:t> Test(){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</a:t>
            </a:r>
            <a:r>
              <a:rPr lang="es-CL" dirty="0" err="1" smtClean="0"/>
              <a:t>int</a:t>
            </a:r>
            <a:r>
              <a:rPr lang="es-CL" dirty="0" smtClean="0"/>
              <a:t> var2; //error no esta iniciada</a:t>
            </a:r>
          </a:p>
          <a:p>
            <a:r>
              <a:rPr lang="es-CL" dirty="0"/>
              <a:t>Inicialización de una </a:t>
            </a:r>
            <a:r>
              <a:rPr lang="es-CL" dirty="0" smtClean="0"/>
              <a:t>constante:</a:t>
            </a:r>
          </a:p>
          <a:p>
            <a:pPr marL="0" indent="0">
              <a:buNone/>
            </a:pPr>
            <a:r>
              <a:rPr lang="es-CL" dirty="0" smtClean="0"/>
              <a:t>	final </a:t>
            </a:r>
            <a:r>
              <a:rPr lang="es-CL" dirty="0" err="1" smtClean="0"/>
              <a:t>float</a:t>
            </a:r>
            <a:r>
              <a:rPr lang="es-CL" dirty="0" smtClean="0"/>
              <a:t> </a:t>
            </a:r>
            <a:r>
              <a:rPr lang="es-CL" dirty="0" err="1" smtClean="0"/>
              <a:t>iva</a:t>
            </a:r>
            <a:r>
              <a:rPr lang="es-CL" dirty="0" smtClean="0"/>
              <a:t>=0.19</a:t>
            </a:r>
            <a:r>
              <a:rPr lang="es-CL" dirty="0" smtClean="0">
                <a:solidFill>
                  <a:srgbClr val="FF0000"/>
                </a:solidFill>
              </a:rPr>
              <a:t>f</a:t>
            </a:r>
            <a:r>
              <a:rPr lang="es-CL" dirty="0" smtClean="0"/>
              <a:t>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2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789</TotalTime>
  <Words>997</Words>
  <Application>Microsoft Office PowerPoint</Application>
  <PresentationFormat>Panorámica</PresentationFormat>
  <Paragraphs>309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5" baseType="lpstr">
      <vt:lpstr>Arial Unicode MS</vt:lpstr>
      <vt:lpstr>Arial</vt:lpstr>
      <vt:lpstr>Calibri</vt:lpstr>
      <vt:lpstr>Century Gothic</vt:lpstr>
      <vt:lpstr>Consolas</vt:lpstr>
      <vt:lpstr>Courier New</vt:lpstr>
      <vt:lpstr>Times New Roman</vt:lpstr>
      <vt:lpstr>Verdana</vt:lpstr>
      <vt:lpstr>Wingdings</vt:lpstr>
      <vt:lpstr>Wingdings 3</vt:lpstr>
      <vt:lpstr>Espiral</vt:lpstr>
      <vt:lpstr>Documento</vt:lpstr>
      <vt:lpstr>Document</vt:lpstr>
      <vt:lpstr>lenguaje Java</vt:lpstr>
      <vt:lpstr>Sección 2</vt:lpstr>
      <vt:lpstr>Contenidos</vt:lpstr>
      <vt:lpstr>Introducción a JAVA</vt:lpstr>
      <vt:lpstr>Declaración de variables y asignación :</vt:lpstr>
      <vt:lpstr>Identificadores</vt:lpstr>
      <vt:lpstr>Convenciones </vt:lpstr>
      <vt:lpstr>Palabras clave </vt:lpstr>
      <vt:lpstr>Asignar valores, Iniciación de una variable, constante </vt:lpstr>
      <vt:lpstr>Elementos del lenguaje</vt:lpstr>
      <vt:lpstr>Caracteres de JAVA</vt:lpstr>
      <vt:lpstr>Tipos de datos</vt:lpstr>
      <vt:lpstr>Tipos de datos primitivos</vt:lpstr>
      <vt:lpstr>Tipos de datos primitivos</vt:lpstr>
      <vt:lpstr>Tipos de datos primitivos</vt:lpstr>
      <vt:lpstr>Tipos de datos primitivos</vt:lpstr>
      <vt:lpstr>Tipos de datos referenciados</vt:lpstr>
      <vt:lpstr>Tipos de datos enumerados</vt:lpstr>
      <vt:lpstr>Conversión entre tipos de datos (casting) </vt:lpstr>
      <vt:lpstr>Conversión entre tipos de datos (casting)</vt:lpstr>
      <vt:lpstr>Conversión entre tipos de datos (casting)</vt:lpstr>
      <vt:lpstr>Conversión entre tipos de datos (casting)</vt:lpstr>
      <vt:lpstr>Convertir de String a número : </vt:lpstr>
      <vt:lpstr>Operadores aritméticos, relación y lógicos  </vt:lpstr>
      <vt:lpstr>Operadores aritméticos, relación y lógicos</vt:lpstr>
      <vt:lpstr>Operadores aritméticos, relación y lógicos</vt:lpstr>
      <vt:lpstr>Escribir nuestros propios métodos</vt:lpstr>
      <vt:lpstr>Ejercicio:</vt:lpstr>
      <vt:lpstr>Ingreso vía teclado</vt:lpstr>
      <vt:lpstr>Ingreso vía teclado</vt:lpstr>
      <vt:lpstr>Ingreso vía teclado</vt:lpstr>
      <vt:lpstr>Ejercicio: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lenguaje Java</dc:title>
  <dc:creator>Ana Luisa</dc:creator>
  <cp:lastModifiedBy>Informatica</cp:lastModifiedBy>
  <cp:revision>79</cp:revision>
  <dcterms:created xsi:type="dcterms:W3CDTF">2015-01-12T15:55:32Z</dcterms:created>
  <dcterms:modified xsi:type="dcterms:W3CDTF">2023-03-14T16:17:13Z</dcterms:modified>
</cp:coreProperties>
</file>