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23-03-2023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412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23-03-2023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29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23-03-2023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368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23-03-2023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8418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23-03-2023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5595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23-03-2023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232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23-03-2023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5836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23-03-2023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675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23-03-2023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99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23-03-2023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436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23-03-2023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758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23-03-2023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701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23-03-2023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732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23-03-2023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167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23-03-2023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762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23-03-2023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541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916F5-AD22-4214-AD7C-12CF6D738621}" type="datetimeFigureOut">
              <a:rPr lang="es-CL" smtClean="0"/>
              <a:t>23-03-2023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363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nualweb.net/java/clase-string-representando-una-caden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lenguaje Java</a:t>
            </a:r>
            <a:endParaRPr lang="es-CL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Profesora: Ana Luisa Rojas</a:t>
            </a:r>
          </a:p>
          <a:p>
            <a:r>
              <a:rPr lang="es-CL" dirty="0" smtClean="0"/>
              <a:t>28</a:t>
            </a:r>
            <a:r>
              <a:rPr lang="es-CL" dirty="0" smtClean="0"/>
              <a:t> de Marzo </a:t>
            </a:r>
            <a:r>
              <a:rPr lang="es-CL" dirty="0" smtClean="0"/>
              <a:t>de </a:t>
            </a:r>
            <a:r>
              <a:rPr lang="es-CL" dirty="0" smtClean="0"/>
              <a:t>2023</a:t>
            </a: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11516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Sección 4</a:t>
            </a:r>
            <a:endParaRPr lang="es-CL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84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>
            <a:normAutofit/>
          </a:bodyPr>
          <a:lstStyle/>
          <a:p>
            <a:r>
              <a:rPr lang="es-CL" dirty="0" smtClean="0"/>
              <a:t>Clase </a:t>
            </a:r>
            <a:r>
              <a:rPr lang="es-CL" dirty="0" err="1"/>
              <a:t>S</a:t>
            </a:r>
            <a:r>
              <a:rPr lang="es-CL" dirty="0" err="1" smtClean="0"/>
              <a:t>tring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65505"/>
            <a:ext cx="10332042" cy="467585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  <a:defRPr/>
            </a:pPr>
            <a:r>
              <a:rPr lang="es-CL" dirty="0" smtClean="0"/>
              <a:t>Comportamiento (métodos)</a:t>
            </a:r>
          </a:p>
          <a:p>
            <a:pPr marL="0" indent="0">
              <a:buNone/>
              <a:defRPr/>
            </a:pPr>
            <a:endParaRPr lang="es-CL" dirty="0" smtClean="0">
              <a:latin typeface="Futura Lt BT" pitchFamily="34" charset="0"/>
            </a:endParaRPr>
          </a:p>
          <a:p>
            <a:pPr>
              <a:lnSpc>
                <a:spcPct val="200000"/>
              </a:lnSpc>
              <a:defRPr/>
            </a:pPr>
            <a:r>
              <a:rPr lang="es-CL" dirty="0" err="1" smtClean="0"/>
              <a:t>charAt</a:t>
            </a:r>
            <a:r>
              <a:rPr lang="es-CL" dirty="0"/>
              <a:t>: retorna un objeto de tipo </a:t>
            </a:r>
            <a:r>
              <a:rPr lang="es-CL" dirty="0" err="1"/>
              <a:t>char</a:t>
            </a:r>
            <a:r>
              <a:rPr lang="es-CL" dirty="0"/>
              <a:t> con el carácter que ocupa dicha </a:t>
            </a:r>
            <a:r>
              <a:rPr lang="es-CL" dirty="0" smtClean="0"/>
              <a:t>posición st1.charAt(7);</a:t>
            </a:r>
            <a:endParaRPr lang="es-CL" dirty="0"/>
          </a:p>
          <a:p>
            <a:pPr>
              <a:lnSpc>
                <a:spcPct val="200000"/>
              </a:lnSpc>
              <a:defRPr/>
            </a:pPr>
            <a:r>
              <a:rPr lang="es-CL" dirty="0" err="1"/>
              <a:t>Concat</a:t>
            </a:r>
            <a:r>
              <a:rPr lang="es-CL" dirty="0"/>
              <a:t>: permite juntar dos </a:t>
            </a:r>
            <a:r>
              <a:rPr lang="es-CL" dirty="0" smtClean="0"/>
              <a:t>cadenas st1.concat(st2);</a:t>
            </a:r>
            <a:endParaRPr lang="es-CL" dirty="0"/>
          </a:p>
          <a:p>
            <a:pPr>
              <a:lnSpc>
                <a:spcPct val="200000"/>
              </a:lnSpc>
              <a:defRPr/>
            </a:pPr>
            <a:r>
              <a:rPr lang="es-CL" dirty="0" err="1"/>
              <a:t>endsWith</a:t>
            </a:r>
            <a:r>
              <a:rPr lang="es-CL" dirty="0"/>
              <a:t>: evalúa si la cadena </a:t>
            </a:r>
            <a:r>
              <a:rPr lang="es-CL" dirty="0" smtClean="0"/>
              <a:t>termina </a:t>
            </a:r>
            <a:r>
              <a:rPr lang="es-CL" dirty="0"/>
              <a:t>con una cadena </a:t>
            </a:r>
            <a:r>
              <a:rPr lang="es-CL" dirty="0" smtClean="0"/>
              <a:t>especificada </a:t>
            </a:r>
            <a:r>
              <a:rPr lang="es-CL" dirty="0" err="1" smtClean="0"/>
              <a:t>if</a:t>
            </a:r>
            <a:r>
              <a:rPr lang="es-CL" dirty="0" smtClean="0"/>
              <a:t>(st1.endsWith(“</a:t>
            </a:r>
            <a:r>
              <a:rPr lang="es-CL" dirty="0" err="1" smtClean="0"/>
              <a:t>bla</a:t>
            </a:r>
            <a:r>
              <a:rPr lang="es-CL" dirty="0" smtClean="0"/>
              <a:t>”));</a:t>
            </a:r>
            <a:endParaRPr lang="es-CL" dirty="0"/>
          </a:p>
          <a:p>
            <a:pPr>
              <a:lnSpc>
                <a:spcPct val="200000"/>
              </a:lnSpc>
              <a:defRPr/>
            </a:pPr>
            <a:r>
              <a:rPr lang="es-CL" dirty="0" err="1"/>
              <a:t>equals</a:t>
            </a:r>
            <a:r>
              <a:rPr lang="es-CL" dirty="0"/>
              <a:t>: evalúa si la cadena y el parámetro son iguales </a:t>
            </a:r>
            <a:r>
              <a:rPr lang="es-CL" dirty="0" err="1" smtClean="0"/>
              <a:t>if</a:t>
            </a:r>
            <a:r>
              <a:rPr lang="es-CL" dirty="0" smtClean="0"/>
              <a:t>(st1.equals(“</a:t>
            </a:r>
            <a:r>
              <a:rPr lang="es-CL" dirty="0" err="1"/>
              <a:t>bla</a:t>
            </a:r>
            <a:r>
              <a:rPr lang="es-CL" dirty="0" smtClean="0"/>
              <a:t>”));</a:t>
            </a:r>
            <a:endParaRPr lang="es-CL" dirty="0"/>
          </a:p>
          <a:p>
            <a:pPr>
              <a:lnSpc>
                <a:spcPct val="200000"/>
              </a:lnSpc>
              <a:defRPr/>
            </a:pPr>
            <a:r>
              <a:rPr lang="es-CL" dirty="0" err="1">
                <a:latin typeface="+mj-lt"/>
              </a:rPr>
              <a:t>Length</a:t>
            </a:r>
            <a:r>
              <a:rPr lang="es-CL" dirty="0">
                <a:latin typeface="+mj-lt"/>
              </a:rPr>
              <a:t>: retorna el largo de la </a:t>
            </a:r>
            <a:r>
              <a:rPr lang="es-CL" dirty="0" smtClean="0">
                <a:latin typeface="+mj-lt"/>
              </a:rPr>
              <a:t>cadena st1.length();</a:t>
            </a:r>
            <a:endParaRPr lang="es-CL" dirty="0">
              <a:latin typeface="+mj-lt"/>
            </a:endParaRPr>
          </a:p>
          <a:p>
            <a:pPr lvl="0">
              <a:lnSpc>
                <a:spcPct val="200000"/>
              </a:lnSpc>
              <a:defRPr/>
            </a:pPr>
            <a:r>
              <a:rPr lang="es-CL" dirty="0" err="1">
                <a:latin typeface="+mj-lt"/>
              </a:rPr>
              <a:t>Replace</a:t>
            </a:r>
            <a:r>
              <a:rPr lang="es-CL" dirty="0">
                <a:latin typeface="+mj-lt"/>
              </a:rPr>
              <a:t>: permite reemplazar </a:t>
            </a:r>
            <a:r>
              <a:rPr lang="es-CL" dirty="0" smtClean="0">
                <a:latin typeface="+mj-lt"/>
              </a:rPr>
              <a:t>caracteres </a:t>
            </a:r>
            <a:r>
              <a:rPr lang="es-CL" altLang="es-CL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cadena=“secar”;</a:t>
            </a:r>
            <a:r>
              <a:rPr lang="es-CL" altLang="es-CL" dirty="0" err="1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cadena.replace</a:t>
            </a:r>
            <a:r>
              <a:rPr lang="es-CL" altLang="es-CL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('</a:t>
            </a:r>
            <a:r>
              <a:rPr lang="es-CL" altLang="es-CL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e','a</a:t>
            </a:r>
            <a:r>
              <a:rPr lang="es-CL" altLang="es-CL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')); //sacar</a:t>
            </a:r>
            <a:r>
              <a:rPr lang="es-CL" altLang="es-CL" sz="3200" dirty="0">
                <a:solidFill>
                  <a:schemeClr val="tx1"/>
                </a:solidFill>
                <a:latin typeface="+mj-lt"/>
              </a:rPr>
              <a:t> </a:t>
            </a:r>
            <a:endParaRPr lang="es-CL" altLang="es-CL" sz="44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200000"/>
              </a:lnSpc>
              <a:defRPr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2327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>
            <a:normAutofit/>
          </a:bodyPr>
          <a:lstStyle/>
          <a:p>
            <a:r>
              <a:rPr lang="es-CL" dirty="0" smtClean="0"/>
              <a:t>Clase </a:t>
            </a:r>
            <a:r>
              <a:rPr lang="es-CL" dirty="0" err="1"/>
              <a:t>S</a:t>
            </a:r>
            <a:r>
              <a:rPr lang="es-CL" dirty="0" err="1" smtClean="0"/>
              <a:t>tring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65505"/>
            <a:ext cx="9905322" cy="467585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50000"/>
              </a:lnSpc>
              <a:defRPr/>
            </a:pPr>
            <a:r>
              <a:rPr lang="es-CL" dirty="0" err="1" smtClean="0"/>
              <a:t>startsWith</a:t>
            </a:r>
            <a:r>
              <a:rPr lang="es-CL" dirty="0"/>
              <a:t>: evalúa si la cadena </a:t>
            </a:r>
            <a:r>
              <a:rPr lang="es-CL" dirty="0" smtClean="0"/>
              <a:t>comienza </a:t>
            </a:r>
            <a:r>
              <a:rPr lang="es-CL" dirty="0"/>
              <a:t>con una cadena especificada </a:t>
            </a:r>
            <a:r>
              <a:rPr lang="es-CL" dirty="0" err="1" smtClean="0"/>
              <a:t>if</a:t>
            </a:r>
            <a:r>
              <a:rPr lang="es-CL" dirty="0" smtClean="0"/>
              <a:t>(st1.startsWith</a:t>
            </a:r>
            <a:r>
              <a:rPr lang="es-CL" dirty="0"/>
              <a:t>(“</a:t>
            </a:r>
            <a:r>
              <a:rPr lang="es-CL" dirty="0" err="1"/>
              <a:t>bla</a:t>
            </a:r>
            <a:r>
              <a:rPr lang="es-CL" dirty="0" smtClean="0"/>
              <a:t>”));</a:t>
            </a:r>
            <a:endParaRPr lang="es-CL" dirty="0"/>
          </a:p>
          <a:p>
            <a:pPr>
              <a:lnSpc>
                <a:spcPct val="250000"/>
              </a:lnSpc>
              <a:defRPr/>
            </a:pPr>
            <a:r>
              <a:rPr lang="es-CL" dirty="0" err="1"/>
              <a:t>toLowerCase</a:t>
            </a:r>
            <a:r>
              <a:rPr lang="es-CL" dirty="0"/>
              <a:t>: retorna una copia del </a:t>
            </a:r>
            <a:r>
              <a:rPr lang="es-CL" dirty="0" err="1"/>
              <a:t>String</a:t>
            </a:r>
            <a:r>
              <a:rPr lang="es-CL" dirty="0"/>
              <a:t> original en </a:t>
            </a:r>
            <a:r>
              <a:rPr lang="es-CL" dirty="0" smtClean="0"/>
              <a:t>minúscula st1=st1.toLowerCase();</a:t>
            </a:r>
            <a:endParaRPr lang="es-CL" dirty="0"/>
          </a:p>
          <a:p>
            <a:pPr>
              <a:lnSpc>
                <a:spcPct val="250000"/>
              </a:lnSpc>
              <a:defRPr/>
            </a:pPr>
            <a:r>
              <a:rPr lang="es-CL" dirty="0" err="1"/>
              <a:t>toUpperCase</a:t>
            </a:r>
            <a:r>
              <a:rPr lang="es-CL" dirty="0"/>
              <a:t>: retorna una copia del </a:t>
            </a:r>
            <a:r>
              <a:rPr lang="es-CL" dirty="0" err="1"/>
              <a:t>String</a:t>
            </a:r>
            <a:r>
              <a:rPr lang="es-CL" dirty="0"/>
              <a:t> original en mayúscula </a:t>
            </a:r>
            <a:r>
              <a:rPr lang="es-CL" dirty="0" smtClean="0"/>
              <a:t>st1=st1.toUpperCase();</a:t>
            </a:r>
            <a:endParaRPr lang="es-CL" dirty="0"/>
          </a:p>
          <a:p>
            <a:pPr>
              <a:lnSpc>
                <a:spcPct val="250000"/>
              </a:lnSpc>
              <a:defRPr/>
            </a:pPr>
            <a:r>
              <a:rPr lang="es-CL" dirty="0" err="1"/>
              <a:t>trim</a:t>
            </a:r>
            <a:r>
              <a:rPr lang="es-CL" dirty="0"/>
              <a:t>: retorna una copia del </a:t>
            </a:r>
            <a:r>
              <a:rPr lang="es-CL" dirty="0" err="1"/>
              <a:t>String</a:t>
            </a:r>
            <a:r>
              <a:rPr lang="es-CL" dirty="0"/>
              <a:t> original sin los espacios al comienzo y al </a:t>
            </a:r>
            <a:r>
              <a:rPr lang="es-CL" dirty="0" smtClean="0"/>
              <a:t>final st1=st1.trim();</a:t>
            </a:r>
            <a:endParaRPr lang="es-CL" dirty="0"/>
          </a:p>
          <a:p>
            <a:pPr>
              <a:lnSpc>
                <a:spcPct val="250000"/>
              </a:lnSpc>
              <a:defRPr/>
            </a:pPr>
            <a:r>
              <a:rPr lang="es-CL" dirty="0" err="1"/>
              <a:t>valueOf</a:t>
            </a:r>
            <a:r>
              <a:rPr lang="es-CL" dirty="0"/>
              <a:t>: retorna la representación del parámetro entregado como un </a:t>
            </a:r>
            <a:r>
              <a:rPr lang="es-CL" dirty="0" err="1" smtClean="0"/>
              <a:t>String</a:t>
            </a:r>
            <a:r>
              <a:rPr lang="es-CL" dirty="0"/>
              <a:t> </a:t>
            </a:r>
            <a:r>
              <a:rPr lang="es-CL" dirty="0" smtClean="0"/>
              <a:t>st1=</a:t>
            </a:r>
            <a:r>
              <a:rPr lang="es-CL" dirty="0" err="1" smtClean="0"/>
              <a:t>String.valueOf</a:t>
            </a:r>
            <a:r>
              <a:rPr lang="es-CL" dirty="0" smtClean="0"/>
              <a:t>(</a:t>
            </a:r>
            <a:r>
              <a:rPr lang="es-CL" dirty="0" err="1" smtClean="0"/>
              <a:t>num</a:t>
            </a:r>
            <a:r>
              <a:rPr lang="es-CL" dirty="0"/>
              <a:t>);</a:t>
            </a:r>
          </a:p>
          <a:p>
            <a:pPr marL="0" indent="0">
              <a:buNone/>
              <a:defRPr/>
            </a:pPr>
            <a:endParaRPr lang="es-CL" dirty="0">
              <a:latin typeface="Futura L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5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99803" y="274320"/>
            <a:ext cx="2884472" cy="670560"/>
          </a:xfrm>
        </p:spPr>
        <p:txBody>
          <a:bodyPr>
            <a:normAutofit/>
          </a:bodyPr>
          <a:lstStyle/>
          <a:p>
            <a:r>
              <a:rPr lang="es-CL" dirty="0" smtClean="0"/>
              <a:t>Clase </a:t>
            </a:r>
            <a:r>
              <a:rPr lang="es-CL" dirty="0" err="1"/>
              <a:t>S</a:t>
            </a:r>
            <a:r>
              <a:rPr lang="es-CL" dirty="0" err="1" smtClean="0"/>
              <a:t>tring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00145" y="975360"/>
            <a:ext cx="9905322" cy="5253009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defRPr/>
            </a:pPr>
            <a:r>
              <a:rPr lang="es-CL" dirty="0" err="1" smtClean="0"/>
              <a:t>compareTo</a:t>
            </a:r>
            <a:r>
              <a:rPr lang="es-CL" dirty="0"/>
              <a:t>: compara lexicográficamente el </a:t>
            </a:r>
            <a:r>
              <a:rPr lang="es-CL" dirty="0" err="1"/>
              <a:t>string</a:t>
            </a:r>
            <a:r>
              <a:rPr lang="es-CL" dirty="0"/>
              <a:t> especificado, en otras </a:t>
            </a:r>
            <a:r>
              <a:rPr lang="es-CL" dirty="0" smtClean="0"/>
              <a:t>palabras permite saber si una cadena está en orden alfabético antes(es menor) o después(es mayor</a:t>
            </a:r>
            <a:r>
              <a:rPr lang="es-CL" dirty="0" smtClean="0"/>
              <a:t>)</a:t>
            </a:r>
          </a:p>
          <a:p>
            <a:pPr>
              <a:lnSpc>
                <a:spcPct val="250000"/>
              </a:lnSpc>
              <a:defRPr/>
            </a:pPr>
            <a:r>
              <a:rPr lang="es-ES" dirty="0" err="1" smtClean="0"/>
              <a:t>indexOf:</a:t>
            </a:r>
            <a:r>
              <a:rPr lang="es-ES" dirty="0" err="1"/>
              <a:t>Busca</a:t>
            </a:r>
            <a:r>
              <a:rPr lang="es-ES" dirty="0"/>
              <a:t> una cadena dentro de la cadena origen. Devuelve un entero con el índice a partir del cual está la cadena localizada. Si no encuentra la cadena devuelve un -1</a:t>
            </a:r>
            <a:r>
              <a:rPr lang="es-ES" dirty="0" smtClean="0"/>
              <a:t>.</a:t>
            </a:r>
          </a:p>
          <a:p>
            <a:pPr>
              <a:lnSpc>
                <a:spcPct val="250000"/>
              </a:lnSpc>
              <a:defRPr/>
            </a:pPr>
            <a:endParaRPr lang="es-ES" dirty="0" smtClean="0"/>
          </a:p>
          <a:p>
            <a:pPr>
              <a:lnSpc>
                <a:spcPct val="250000"/>
              </a:lnSpc>
              <a:defRPr/>
            </a:pPr>
            <a:endParaRPr lang="es-CL" dirty="0"/>
          </a:p>
          <a:p>
            <a:pPr marL="0" indent="0">
              <a:buNone/>
              <a:defRPr/>
            </a:pPr>
            <a:endParaRPr lang="es-CL" dirty="0">
              <a:latin typeface="Futura L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9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99803" y="274320"/>
            <a:ext cx="2884472" cy="670560"/>
          </a:xfrm>
        </p:spPr>
        <p:txBody>
          <a:bodyPr>
            <a:normAutofit/>
          </a:bodyPr>
          <a:lstStyle/>
          <a:p>
            <a:r>
              <a:rPr lang="es-CL" dirty="0" smtClean="0"/>
              <a:t>Clase </a:t>
            </a:r>
            <a:r>
              <a:rPr lang="es-CL" dirty="0" err="1"/>
              <a:t>S</a:t>
            </a:r>
            <a:r>
              <a:rPr lang="es-CL" dirty="0" err="1" smtClean="0"/>
              <a:t>tring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00145" y="1463040"/>
            <a:ext cx="10231496" cy="52530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  <a:defRPr/>
            </a:pPr>
            <a:r>
              <a:rPr lang="es-CL" dirty="0" smtClean="0"/>
              <a:t>Comportamiento:</a:t>
            </a:r>
            <a:endParaRPr lang="es-CL" u="sng" dirty="0"/>
          </a:p>
          <a:p>
            <a:pPr>
              <a:lnSpc>
                <a:spcPct val="250000"/>
              </a:lnSpc>
              <a:defRPr/>
            </a:pPr>
            <a:r>
              <a:rPr lang="es-ES" dirty="0" err="1"/>
              <a:t>s</a:t>
            </a:r>
            <a:r>
              <a:rPr lang="es-ES" dirty="0" err="1" smtClean="0"/>
              <a:t>ubstring</a:t>
            </a:r>
            <a:r>
              <a:rPr lang="es-ES" dirty="0" smtClean="0"/>
              <a:t>:</a:t>
            </a:r>
            <a:r>
              <a:rPr lang="es-ES" dirty="0"/>
              <a:t> Si se da el caso que la cadena que queramos recuperar no llega hasta el final de la cadena origen, que será lo normal, podemos utilizar este método indicando el índice inicial y final del cual queremos obtener la cadena. Así, si partimos de la cadena</a:t>
            </a:r>
            <a:r>
              <a:rPr lang="es-ES" dirty="0" smtClean="0"/>
              <a:t>…</a:t>
            </a:r>
          </a:p>
          <a:p>
            <a:pPr marL="0" indent="0">
              <a:lnSpc>
                <a:spcPct val="250000"/>
              </a:lnSpc>
              <a:buNone/>
              <a:defRPr/>
            </a:pPr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CL" altLang="es-CL" sz="2000" b="1" dirty="0" err="1" smtClean="0">
                <a:solidFill>
                  <a:srgbClr val="4455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s-CL" altLang="es-CL" sz="2000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L" altLang="es-CL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s-CL" altLang="es-CL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CL" altLang="es-CL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L" altLang="es-CL" sz="2000" dirty="0">
                <a:solidFill>
                  <a:srgbClr val="DD11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"En un lugar de la mancha...."</a:t>
            </a:r>
            <a:r>
              <a:rPr lang="es-CL" altLang="es-CL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s-CL" altLang="es-CL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CL" altLang="es-CL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250000"/>
              </a:lnSpc>
              <a:buNone/>
              <a:defRPr/>
            </a:pPr>
            <a:r>
              <a:rPr lang="es-CL" altLang="es-CL" sz="19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s-CL" altLang="es-CL" sz="19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CL" altLang="es-CL" sz="1900" dirty="0" err="1">
                <a:solidFill>
                  <a:srgbClr val="0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substring</a:t>
            </a:r>
            <a:r>
              <a:rPr lang="es-CL" altLang="es-CL" sz="19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CL" altLang="es-CL" sz="1900" dirty="0">
                <a:solidFill>
                  <a:srgbClr val="0099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s-CL" altLang="es-CL" sz="19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s-CL" altLang="es-CL" sz="1900" dirty="0">
                <a:solidFill>
                  <a:srgbClr val="0099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s-CL" altLang="es-CL" sz="19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r>
              <a:rPr lang="es-CL" altLang="es-CL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L" altLang="es-CL" sz="19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es-ES" dirty="0"/>
              <a:t>Nos devolverá la palabra “lugar</a:t>
            </a:r>
            <a:r>
              <a:rPr lang="es-ES" dirty="0" smtClean="0"/>
              <a:t>”.</a:t>
            </a:r>
          </a:p>
          <a:p>
            <a:pPr marL="0" indent="0">
              <a:lnSpc>
                <a:spcPct val="250000"/>
              </a:lnSpc>
              <a:buNone/>
              <a:defRPr/>
            </a:pPr>
            <a:r>
              <a:rPr lang="es-ES" dirty="0"/>
              <a:t>Hay que tener especial cuidado ya que es un error muy común el poner como índice final el índice del carácter último de la palabra a extraer. Cuando realmente es el índice + 1 de lo que queramos obtener.</a:t>
            </a:r>
            <a:endParaRPr lang="es-ES" dirty="0" smtClean="0"/>
          </a:p>
          <a:p>
            <a:pPr marL="0" indent="0">
              <a:lnSpc>
                <a:spcPct val="250000"/>
              </a:lnSpc>
              <a:buNone/>
              <a:defRPr/>
            </a:pPr>
            <a:endParaRPr lang="es-CL" altLang="es-CL" sz="19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250000"/>
              </a:lnSpc>
              <a:buNone/>
              <a:defRPr/>
            </a:pPr>
            <a:endParaRPr lang="es-CL" altLang="es-CL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250000"/>
              </a:lnSpc>
              <a:buNone/>
              <a:defRPr/>
            </a:pPr>
            <a:endParaRPr lang="es-ES" dirty="0" smtClean="0"/>
          </a:p>
          <a:p>
            <a:pPr>
              <a:lnSpc>
                <a:spcPct val="250000"/>
              </a:lnSpc>
              <a:defRPr/>
            </a:pPr>
            <a:endParaRPr lang="es-CL" dirty="0"/>
          </a:p>
          <a:p>
            <a:pPr marL="0" indent="0">
              <a:buNone/>
              <a:defRPr/>
            </a:pPr>
            <a:endParaRPr lang="es-CL" dirty="0">
              <a:latin typeface="Futura L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91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>
            <a:normAutofit/>
          </a:bodyPr>
          <a:lstStyle/>
          <a:p>
            <a:r>
              <a:rPr lang="es-CL" dirty="0" smtClean="0"/>
              <a:t>Clase </a:t>
            </a:r>
            <a:r>
              <a:rPr lang="es-CL" dirty="0" err="1"/>
              <a:t>S</a:t>
            </a:r>
            <a:r>
              <a:rPr lang="es-CL" dirty="0" err="1" smtClean="0"/>
              <a:t>tring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65505"/>
            <a:ext cx="9905322" cy="46758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  <a:defRPr/>
            </a:pPr>
            <a:r>
              <a:rPr lang="es-CL" dirty="0" err="1" smtClean="0"/>
              <a:t>compareTo</a:t>
            </a:r>
            <a:r>
              <a:rPr lang="es-CL" dirty="0" smtClean="0"/>
              <a:t>: Ejemplo</a:t>
            </a:r>
          </a:p>
          <a:p>
            <a:pPr marL="0" indent="0">
              <a:buNone/>
              <a:defRPr/>
            </a:pPr>
            <a:r>
              <a:rPr lang="es-CL" dirty="0" err="1">
                <a:latin typeface="Futura Lt BT" pitchFamily="34" charset="0"/>
              </a:rPr>
              <a:t>if</a:t>
            </a:r>
            <a:r>
              <a:rPr lang="es-CL" dirty="0">
                <a:latin typeface="Futura Lt BT" pitchFamily="34" charset="0"/>
              </a:rPr>
              <a:t>(st1.compareTo(st2) == 0){</a:t>
            </a:r>
          </a:p>
          <a:p>
            <a:pPr marL="0" indent="0">
              <a:buNone/>
              <a:defRPr/>
            </a:pPr>
            <a:r>
              <a:rPr lang="es-CL" dirty="0">
                <a:latin typeface="Futura Lt BT" pitchFamily="34" charset="0"/>
              </a:rPr>
              <a:t>		   </a:t>
            </a:r>
            <a:r>
              <a:rPr lang="es-CL" dirty="0" err="1">
                <a:latin typeface="Futura Lt BT" pitchFamily="34" charset="0"/>
              </a:rPr>
              <a:t>System.out.println</a:t>
            </a:r>
            <a:r>
              <a:rPr lang="es-CL" dirty="0">
                <a:latin typeface="Futura Lt BT" pitchFamily="34" charset="0"/>
              </a:rPr>
              <a:t>("tienen el mismo contenido");	</a:t>
            </a:r>
          </a:p>
          <a:p>
            <a:pPr marL="0" indent="0">
              <a:buNone/>
              <a:defRPr/>
            </a:pPr>
            <a:r>
              <a:rPr lang="es-CL" dirty="0">
                <a:latin typeface="Futura Lt BT" pitchFamily="34" charset="0"/>
              </a:rPr>
              <a:t>		}</a:t>
            </a:r>
            <a:r>
              <a:rPr lang="es-CL" dirty="0" err="1">
                <a:latin typeface="Futura Lt BT" pitchFamily="34" charset="0"/>
              </a:rPr>
              <a:t>else</a:t>
            </a:r>
            <a:r>
              <a:rPr lang="es-CL" dirty="0">
                <a:latin typeface="Futura Lt BT" pitchFamily="34" charset="0"/>
              </a:rPr>
              <a:t>{</a:t>
            </a:r>
          </a:p>
          <a:p>
            <a:pPr marL="0" indent="0">
              <a:buNone/>
              <a:defRPr/>
            </a:pPr>
            <a:r>
              <a:rPr lang="es-CL" dirty="0">
                <a:latin typeface="Futura Lt BT" pitchFamily="34" charset="0"/>
              </a:rPr>
              <a:t>			</a:t>
            </a:r>
            <a:r>
              <a:rPr lang="es-CL" dirty="0" err="1">
                <a:latin typeface="Futura Lt BT" pitchFamily="34" charset="0"/>
              </a:rPr>
              <a:t>if</a:t>
            </a:r>
            <a:r>
              <a:rPr lang="es-CL" dirty="0">
                <a:latin typeface="Futura Lt BT" pitchFamily="34" charset="0"/>
              </a:rPr>
              <a:t>(st1.compareTo(st2) &lt; 0){</a:t>
            </a:r>
          </a:p>
          <a:p>
            <a:pPr marL="0" indent="0">
              <a:buNone/>
              <a:defRPr/>
            </a:pPr>
            <a:r>
              <a:rPr lang="es-CL" dirty="0">
                <a:latin typeface="Futura Lt BT" pitchFamily="34" charset="0"/>
              </a:rPr>
              <a:t>				</a:t>
            </a:r>
            <a:r>
              <a:rPr lang="es-CL" dirty="0" err="1">
                <a:latin typeface="Futura Lt BT" pitchFamily="34" charset="0"/>
              </a:rPr>
              <a:t>System.out.println</a:t>
            </a:r>
            <a:r>
              <a:rPr lang="es-CL" dirty="0">
                <a:latin typeface="Futura Lt BT" pitchFamily="34" charset="0"/>
              </a:rPr>
              <a:t>("el contenido es </a:t>
            </a:r>
            <a:r>
              <a:rPr lang="es-CL" dirty="0" smtClean="0">
                <a:latin typeface="Futura Lt BT" pitchFamily="34" charset="0"/>
              </a:rPr>
              <a:t>alfabéticamente </a:t>
            </a:r>
            <a:r>
              <a:rPr lang="es-CL" dirty="0">
                <a:latin typeface="Futura Lt BT" pitchFamily="34" charset="0"/>
              </a:rPr>
              <a:t>menor");	</a:t>
            </a:r>
          </a:p>
          <a:p>
            <a:pPr marL="0" indent="0">
              <a:buNone/>
              <a:defRPr/>
            </a:pPr>
            <a:r>
              <a:rPr lang="es-CL" dirty="0">
                <a:latin typeface="Futura Lt BT" pitchFamily="34" charset="0"/>
              </a:rPr>
              <a:t>			}</a:t>
            </a:r>
          </a:p>
          <a:p>
            <a:pPr marL="0" indent="0">
              <a:buNone/>
              <a:defRPr/>
            </a:pPr>
            <a:r>
              <a:rPr lang="es-CL" dirty="0">
                <a:latin typeface="Futura Lt BT" pitchFamily="34" charset="0"/>
              </a:rPr>
              <a:t>			</a:t>
            </a:r>
            <a:r>
              <a:rPr lang="es-CL" dirty="0" err="1">
                <a:latin typeface="Futura Lt BT" pitchFamily="34" charset="0"/>
              </a:rPr>
              <a:t>else</a:t>
            </a:r>
            <a:r>
              <a:rPr lang="es-CL" dirty="0">
                <a:latin typeface="Futura Lt BT" pitchFamily="34" charset="0"/>
              </a:rPr>
              <a:t>{</a:t>
            </a:r>
          </a:p>
          <a:p>
            <a:pPr marL="0" indent="0">
              <a:buNone/>
              <a:defRPr/>
            </a:pPr>
            <a:r>
              <a:rPr lang="es-CL" dirty="0">
                <a:latin typeface="Futura Lt BT" pitchFamily="34" charset="0"/>
              </a:rPr>
              <a:t>			</a:t>
            </a:r>
          </a:p>
          <a:p>
            <a:pPr marL="0" indent="0">
              <a:buNone/>
              <a:defRPr/>
            </a:pPr>
            <a:r>
              <a:rPr lang="es-CL" dirty="0">
                <a:latin typeface="Futura Lt BT" pitchFamily="34" charset="0"/>
              </a:rPr>
              <a:t>				</a:t>
            </a:r>
            <a:r>
              <a:rPr lang="es-CL" dirty="0" err="1">
                <a:latin typeface="Futura Lt BT" pitchFamily="34" charset="0"/>
              </a:rPr>
              <a:t>System.out.println</a:t>
            </a:r>
            <a:r>
              <a:rPr lang="es-CL" dirty="0">
                <a:latin typeface="Futura Lt BT" pitchFamily="34" charset="0"/>
              </a:rPr>
              <a:t>("el contenido </a:t>
            </a:r>
            <a:r>
              <a:rPr lang="es-CL">
                <a:latin typeface="Futura Lt BT" pitchFamily="34" charset="0"/>
              </a:rPr>
              <a:t>es </a:t>
            </a:r>
            <a:r>
              <a:rPr lang="es-CL" smtClean="0">
                <a:latin typeface="Futura Lt BT" pitchFamily="34" charset="0"/>
              </a:rPr>
              <a:t>alfabéticamente </a:t>
            </a:r>
            <a:r>
              <a:rPr lang="es-CL" dirty="0">
                <a:latin typeface="Futura Lt BT" pitchFamily="34" charset="0"/>
              </a:rPr>
              <a:t>mayor");</a:t>
            </a:r>
          </a:p>
          <a:p>
            <a:pPr marL="0" indent="0">
              <a:buNone/>
              <a:defRPr/>
            </a:pPr>
            <a:r>
              <a:rPr lang="es-CL" dirty="0">
                <a:latin typeface="Futura Lt BT" pitchFamily="34" charset="0"/>
              </a:rPr>
              <a:t>		    }	</a:t>
            </a:r>
          </a:p>
          <a:p>
            <a:pPr marL="0" indent="0">
              <a:buNone/>
              <a:defRPr/>
            </a:pPr>
            <a:r>
              <a:rPr lang="es-CL" dirty="0">
                <a:latin typeface="Futura Lt BT" pitchFamily="34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98521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8640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Ejemplos: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67968"/>
            <a:ext cx="8596668" cy="5096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 err="1"/>
              <a:t>class</a:t>
            </a:r>
            <a:r>
              <a:rPr lang="es-CL" dirty="0"/>
              <a:t> </a:t>
            </a:r>
            <a:r>
              <a:rPr lang="es-CL" dirty="0" err="1"/>
              <a:t>EjString</a:t>
            </a:r>
            <a:r>
              <a:rPr lang="es-CL" dirty="0"/>
              <a:t>{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/>
              <a:t>public</a:t>
            </a:r>
            <a:r>
              <a:rPr lang="es-CL" dirty="0"/>
              <a:t> </a:t>
            </a:r>
            <a:r>
              <a:rPr lang="es-CL" dirty="0" err="1"/>
              <a:t>static</a:t>
            </a:r>
            <a:r>
              <a:rPr lang="es-CL" dirty="0"/>
              <a:t> </a:t>
            </a:r>
            <a:r>
              <a:rPr lang="es-CL" dirty="0" err="1"/>
              <a:t>void</a:t>
            </a:r>
            <a:r>
              <a:rPr lang="es-CL" dirty="0"/>
              <a:t> </a:t>
            </a:r>
            <a:r>
              <a:rPr lang="es-CL" dirty="0" err="1"/>
              <a:t>main</a:t>
            </a:r>
            <a:r>
              <a:rPr lang="es-CL" dirty="0"/>
              <a:t> (</a:t>
            </a:r>
            <a:r>
              <a:rPr lang="es-CL" dirty="0" err="1"/>
              <a:t>String</a:t>
            </a:r>
            <a:r>
              <a:rPr lang="es-CL" dirty="0"/>
              <a:t> </a:t>
            </a:r>
            <a:r>
              <a:rPr lang="es-CL" dirty="0" err="1"/>
              <a:t>arg</a:t>
            </a:r>
            <a:r>
              <a:rPr lang="es-CL" dirty="0"/>
              <a:t>[]){</a:t>
            </a:r>
          </a:p>
          <a:p>
            <a:pPr marL="0" indent="0">
              <a:buNone/>
            </a:pPr>
            <a:r>
              <a:rPr lang="es-CL" dirty="0"/>
              <a:t>		</a:t>
            </a:r>
            <a:r>
              <a:rPr lang="es-CL" dirty="0" err="1"/>
              <a:t>String</a:t>
            </a:r>
            <a:r>
              <a:rPr lang="es-CL" dirty="0"/>
              <a:t> st1="hola y chao", st2="bienvenido",st3="";</a:t>
            </a:r>
          </a:p>
          <a:p>
            <a:pPr marL="0" indent="0">
              <a:buNone/>
            </a:pPr>
            <a:r>
              <a:rPr lang="es-CL" dirty="0"/>
              <a:t>		</a:t>
            </a:r>
            <a:r>
              <a:rPr lang="es-CL" dirty="0" err="1"/>
              <a:t>System.out.println</a:t>
            </a:r>
            <a:r>
              <a:rPr lang="es-CL" dirty="0"/>
              <a:t>(st1);</a:t>
            </a:r>
          </a:p>
          <a:p>
            <a:pPr marL="0" indent="0">
              <a:buNone/>
            </a:pPr>
            <a:r>
              <a:rPr lang="es-CL" dirty="0"/>
              <a:t>		</a:t>
            </a:r>
            <a:r>
              <a:rPr lang="es-CL" dirty="0" err="1"/>
              <a:t>if</a:t>
            </a:r>
            <a:r>
              <a:rPr lang="es-CL" dirty="0"/>
              <a:t>(st1.endsWith("chao")){</a:t>
            </a:r>
          </a:p>
          <a:p>
            <a:pPr marL="0" indent="0">
              <a:buNone/>
            </a:pPr>
            <a:r>
              <a:rPr lang="es-CL" dirty="0"/>
              <a:t>        	   st3=st1.substring(0,st1.indexOf("y chao"));</a:t>
            </a:r>
          </a:p>
          <a:p>
            <a:pPr marL="0" indent="0">
              <a:buNone/>
            </a:pPr>
            <a:r>
              <a:rPr lang="es-CL" dirty="0"/>
              <a:t>		   st3=st3.concat(st2);</a:t>
            </a:r>
          </a:p>
          <a:p>
            <a:pPr marL="0" indent="0">
              <a:buNone/>
            </a:pPr>
            <a:r>
              <a:rPr lang="es-CL" dirty="0"/>
              <a:t>		}</a:t>
            </a:r>
          </a:p>
          <a:p>
            <a:pPr marL="0" indent="0">
              <a:buNone/>
            </a:pPr>
            <a:r>
              <a:rPr lang="es-CL" dirty="0"/>
              <a:t>		</a:t>
            </a:r>
            <a:r>
              <a:rPr lang="es-CL" dirty="0" err="1"/>
              <a:t>System.out.println</a:t>
            </a:r>
            <a:r>
              <a:rPr lang="es-CL" dirty="0"/>
              <a:t>(st3);</a:t>
            </a:r>
          </a:p>
          <a:p>
            <a:pPr marL="0" indent="0">
              <a:buNone/>
            </a:pPr>
            <a:r>
              <a:rPr lang="es-CL" dirty="0"/>
              <a:t>		</a:t>
            </a:r>
          </a:p>
          <a:p>
            <a:pPr marL="0" indent="0">
              <a:buNone/>
            </a:pPr>
            <a:r>
              <a:rPr lang="es-CL" dirty="0"/>
              <a:t>	}</a:t>
            </a:r>
          </a:p>
          <a:p>
            <a:pPr marL="0" indent="0">
              <a:buNone/>
            </a:pPr>
            <a:r>
              <a:rPr lang="es-C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064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2205498" cy="673467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Ejercicio:</a:t>
            </a:r>
            <a:br>
              <a:rPr lang="es-CL" dirty="0" smtClean="0"/>
            </a:b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30031" y="2757126"/>
            <a:ext cx="8596668" cy="3880773"/>
          </a:xfrm>
        </p:spPr>
        <p:txBody>
          <a:bodyPr>
            <a:normAutofit/>
          </a:bodyPr>
          <a:lstStyle/>
          <a:p>
            <a:r>
              <a:rPr lang="es-CL" dirty="0" smtClean="0"/>
              <a:t>Buscar que carácter se encuentra en la posición 5 del </a:t>
            </a:r>
            <a:r>
              <a:rPr lang="es-CL" dirty="0" err="1" smtClean="0"/>
              <a:t>string</a:t>
            </a:r>
            <a:r>
              <a:rPr lang="es-CL" dirty="0" smtClean="0"/>
              <a:t> st1</a:t>
            </a:r>
          </a:p>
          <a:p>
            <a:r>
              <a:rPr lang="es-CL" dirty="0" smtClean="0"/>
              <a:t>Que posición tiene el carácter o </a:t>
            </a:r>
            <a:r>
              <a:rPr lang="es-CL" dirty="0"/>
              <a:t>del </a:t>
            </a:r>
            <a:r>
              <a:rPr lang="es-CL" dirty="0" err="1"/>
              <a:t>string</a:t>
            </a:r>
            <a:r>
              <a:rPr lang="es-CL" dirty="0"/>
              <a:t> </a:t>
            </a:r>
            <a:r>
              <a:rPr lang="es-CL" dirty="0" smtClean="0"/>
              <a:t>st1</a:t>
            </a:r>
          </a:p>
          <a:p>
            <a:r>
              <a:rPr lang="es-CL" dirty="0" smtClean="0"/>
              <a:t>En que posición se encuentra </a:t>
            </a:r>
            <a:r>
              <a:rPr lang="es-CL" dirty="0" smtClean="0"/>
              <a:t>“vistazo”</a:t>
            </a:r>
            <a:endParaRPr lang="es-CL" dirty="0" smtClean="0"/>
          </a:p>
          <a:p>
            <a:r>
              <a:rPr lang="es-CL" dirty="0" smtClean="0"/>
              <a:t>Verificar si el texto comienza con </a:t>
            </a:r>
            <a:r>
              <a:rPr lang="es-CL" dirty="0" smtClean="0"/>
              <a:t>“Una”</a:t>
            </a:r>
            <a:endParaRPr lang="es-CL" dirty="0" smtClean="0"/>
          </a:p>
          <a:p>
            <a:r>
              <a:rPr lang="es-CL" dirty="0" smtClean="0"/>
              <a:t>Verificar si el texto finaliza con </a:t>
            </a:r>
            <a:r>
              <a:rPr lang="es-CL" dirty="0" smtClean="0"/>
              <a:t>“</a:t>
            </a:r>
            <a:r>
              <a:rPr lang="es-CL" dirty="0" err="1" smtClean="0"/>
              <a:t>xto</a:t>
            </a:r>
            <a:r>
              <a:rPr lang="es-CL" dirty="0" smtClean="0"/>
              <a:t>”</a:t>
            </a:r>
          </a:p>
          <a:p>
            <a:r>
              <a:rPr lang="es-CL" dirty="0" smtClean="0"/>
              <a:t>Reemplazar todas las a por i</a:t>
            </a:r>
          </a:p>
          <a:p>
            <a:r>
              <a:rPr lang="es-CL" dirty="0"/>
              <a:t>Convertir a mayúscula el </a:t>
            </a:r>
            <a:r>
              <a:rPr lang="es-CL" dirty="0" err="1"/>
              <a:t>string</a:t>
            </a:r>
            <a:r>
              <a:rPr lang="es-CL" dirty="0"/>
              <a:t> st1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CuadroTexto 3"/>
          <p:cNvSpPr txBox="1"/>
          <p:nvPr/>
        </p:nvSpPr>
        <p:spPr>
          <a:xfrm>
            <a:off x="1489166" y="1480457"/>
            <a:ext cx="6489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String</a:t>
            </a:r>
            <a:r>
              <a:rPr lang="es-ES" dirty="0" smtClean="0"/>
              <a:t> st1=“Una </a:t>
            </a:r>
            <a:r>
              <a:rPr lang="es-ES" dirty="0"/>
              <a:t>vez que hemos visto </a:t>
            </a:r>
            <a:r>
              <a:rPr lang="es-ES" dirty="0">
                <a:hlinkClick r:id="rId2" tooltip="Crear una cadena de texto"/>
              </a:rPr>
              <a:t>lo sencillo que es crear una cadena de texto</a:t>
            </a:r>
            <a:r>
              <a:rPr lang="es-ES" dirty="0"/>
              <a:t> vamos a echar un vistazo a los métodos que nos permiten manipular la cadena de </a:t>
            </a:r>
            <a:r>
              <a:rPr lang="es-ES" dirty="0" smtClean="0"/>
              <a:t>texto”.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5709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2034</TotalTime>
  <Words>600</Words>
  <Application>Microsoft Office PowerPoint</Application>
  <PresentationFormat>Panorámica</PresentationFormat>
  <Paragraphs>67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Futura Lt BT</vt:lpstr>
      <vt:lpstr>Wingdings 3</vt:lpstr>
      <vt:lpstr>Espiral</vt:lpstr>
      <vt:lpstr>lenguaje Java</vt:lpstr>
      <vt:lpstr>Sección 4</vt:lpstr>
      <vt:lpstr>Clase String</vt:lpstr>
      <vt:lpstr>Clase String</vt:lpstr>
      <vt:lpstr>Clase String</vt:lpstr>
      <vt:lpstr>Clase String</vt:lpstr>
      <vt:lpstr>Clase String</vt:lpstr>
      <vt:lpstr>Ejemplos:</vt:lpstr>
      <vt:lpstr>Ejercicio: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lenguaje Java</dc:title>
  <dc:creator>Ana Luisa</dc:creator>
  <cp:lastModifiedBy>labinf</cp:lastModifiedBy>
  <cp:revision>103</cp:revision>
  <dcterms:created xsi:type="dcterms:W3CDTF">2015-01-12T15:55:32Z</dcterms:created>
  <dcterms:modified xsi:type="dcterms:W3CDTF">2023-03-23T17:28:53Z</dcterms:modified>
</cp:coreProperties>
</file>