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1" r:id="rId12"/>
    <p:sldId id="266" r:id="rId13"/>
    <p:sldId id="292" r:id="rId14"/>
    <p:sldId id="293" r:id="rId15"/>
    <p:sldId id="294" r:id="rId16"/>
    <p:sldId id="268" r:id="rId17"/>
    <p:sldId id="269" r:id="rId18"/>
    <p:sldId id="270" r:id="rId19"/>
    <p:sldId id="271" r:id="rId20"/>
    <p:sldId id="272" r:id="rId21"/>
    <p:sldId id="273" r:id="rId22"/>
    <p:sldId id="295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447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408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54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827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84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6215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729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56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990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41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563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059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922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809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700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470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16F5-AD22-4214-AD7C-12CF6D738621}" type="datetimeFigureOut">
              <a:rPr lang="es-CL" smtClean="0"/>
              <a:t>18-04-2023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605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445522" y="150223"/>
            <a:ext cx="6711542" cy="1561011"/>
          </a:xfrm>
        </p:spPr>
        <p:txBody>
          <a:bodyPr/>
          <a:lstStyle/>
          <a:p>
            <a:r>
              <a:rPr lang="es-CL" dirty="0" smtClean="0"/>
              <a:t>lenguaje Java</a:t>
            </a:r>
            <a:endParaRPr lang="es-CL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010300" y="4764316"/>
            <a:ext cx="3524204" cy="1126283"/>
          </a:xfrm>
        </p:spPr>
        <p:txBody>
          <a:bodyPr/>
          <a:lstStyle/>
          <a:p>
            <a:r>
              <a:rPr lang="es-CL" dirty="0" smtClean="0"/>
              <a:t>Profesora: Ana Luisa Rojas</a:t>
            </a:r>
          </a:p>
          <a:p>
            <a:r>
              <a:rPr lang="es-CL" dirty="0" smtClean="0"/>
              <a:t>19</a:t>
            </a:r>
            <a:r>
              <a:rPr lang="es-CL" dirty="0" smtClean="0"/>
              <a:t>-04-2023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16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/>
          <p:cNvSpPr>
            <a:spLocks noGrp="1"/>
          </p:cNvSpPr>
          <p:nvPr>
            <p:ph type="title"/>
          </p:nvPr>
        </p:nvSpPr>
        <p:spPr>
          <a:xfrm>
            <a:off x="2897654" y="410147"/>
            <a:ext cx="6406218" cy="816864"/>
          </a:xfrm>
        </p:spPr>
        <p:txBody>
          <a:bodyPr/>
          <a:lstStyle/>
          <a:p>
            <a:r>
              <a:rPr lang="es-ES_tradnl" dirty="0"/>
              <a:t>Clases y objetos</a:t>
            </a:r>
            <a:endParaRPr lang="es-CL" dirty="0"/>
          </a:p>
        </p:txBody>
      </p:sp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591990" y="1450848"/>
            <a:ext cx="8596668" cy="526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800" dirty="0">
                <a:latin typeface="+mj-lt"/>
              </a:rPr>
              <a:t>Una clase es un tipo al cual pertenecen </a:t>
            </a:r>
            <a:r>
              <a:rPr lang="es-ES_tradnl" altLang="es-CL" sz="2800" b="1" dirty="0">
                <a:solidFill>
                  <a:srgbClr val="008000"/>
                </a:solidFill>
                <a:latin typeface="+mj-lt"/>
              </a:rPr>
              <a:t>objetos</a:t>
            </a:r>
            <a:r>
              <a:rPr lang="es-ES_tradnl" altLang="es-CL" sz="2800" dirty="0">
                <a:latin typeface="+mj-lt"/>
              </a:rPr>
              <a:t> o </a:t>
            </a:r>
            <a:r>
              <a:rPr lang="es-ES_tradnl" altLang="es-CL" sz="2800" b="1" dirty="0">
                <a:solidFill>
                  <a:srgbClr val="008000"/>
                </a:solidFill>
                <a:latin typeface="+mj-lt"/>
              </a:rPr>
              <a:t>instancias de la clase</a:t>
            </a:r>
            <a:r>
              <a:rPr lang="es-ES_tradnl" altLang="es-CL" sz="2800" dirty="0">
                <a:latin typeface="+mj-lt"/>
              </a:rPr>
              <a:t>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6454" y="2930525"/>
            <a:ext cx="19812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CL" sz="2400" dirty="0">
                <a:solidFill>
                  <a:schemeClr val="bg1"/>
                </a:solidFill>
                <a:latin typeface="+mj-lt"/>
              </a:rPr>
              <a:t>Pez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00600" y="3124200"/>
            <a:ext cx="3984625" cy="3482975"/>
            <a:chOff x="912" y="1728"/>
            <a:chExt cx="2510" cy="219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912" y="1728"/>
              <a:ext cx="2510" cy="2194"/>
              <a:chOff x="813" y="386"/>
              <a:chExt cx="2510" cy="2194"/>
            </a:xfrm>
          </p:grpSpPr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813" y="386"/>
                <a:ext cx="2510" cy="2194"/>
              </a:xfrm>
              <a:custGeom>
                <a:avLst/>
                <a:gdLst>
                  <a:gd name="T0" fmla="*/ 1894 w 2510"/>
                  <a:gd name="T1" fmla="*/ 2104 h 2194"/>
                  <a:gd name="T2" fmla="*/ 1815 w 2510"/>
                  <a:gd name="T3" fmla="*/ 2120 h 2194"/>
                  <a:gd name="T4" fmla="*/ 1692 w 2510"/>
                  <a:gd name="T5" fmla="*/ 2144 h 2194"/>
                  <a:gd name="T6" fmla="*/ 1545 w 2510"/>
                  <a:gd name="T7" fmla="*/ 2169 h 2194"/>
                  <a:gd name="T8" fmla="*/ 1400 w 2510"/>
                  <a:gd name="T9" fmla="*/ 2188 h 2194"/>
                  <a:gd name="T10" fmla="*/ 1271 w 2510"/>
                  <a:gd name="T11" fmla="*/ 2194 h 2194"/>
                  <a:gd name="T12" fmla="*/ 1115 w 2510"/>
                  <a:gd name="T13" fmla="*/ 2176 h 2194"/>
                  <a:gd name="T14" fmla="*/ 938 w 2510"/>
                  <a:gd name="T15" fmla="*/ 2142 h 2194"/>
                  <a:gd name="T16" fmla="*/ 773 w 2510"/>
                  <a:gd name="T17" fmla="*/ 2104 h 2194"/>
                  <a:gd name="T18" fmla="*/ 648 w 2510"/>
                  <a:gd name="T19" fmla="*/ 2074 h 2194"/>
                  <a:gd name="T20" fmla="*/ 600 w 2510"/>
                  <a:gd name="T21" fmla="*/ 2061 h 2194"/>
                  <a:gd name="T22" fmla="*/ 562 w 2510"/>
                  <a:gd name="T23" fmla="*/ 1936 h 2194"/>
                  <a:gd name="T24" fmla="*/ 426 w 2510"/>
                  <a:gd name="T25" fmla="*/ 1879 h 2194"/>
                  <a:gd name="T26" fmla="*/ 301 w 2510"/>
                  <a:gd name="T27" fmla="*/ 1809 h 2194"/>
                  <a:gd name="T28" fmla="*/ 206 w 2510"/>
                  <a:gd name="T29" fmla="*/ 1727 h 2194"/>
                  <a:gd name="T30" fmla="*/ 104 w 2510"/>
                  <a:gd name="T31" fmla="*/ 1614 h 2194"/>
                  <a:gd name="T32" fmla="*/ 47 w 2510"/>
                  <a:gd name="T33" fmla="*/ 1480 h 2194"/>
                  <a:gd name="T34" fmla="*/ 11 w 2510"/>
                  <a:gd name="T35" fmla="*/ 1322 h 2194"/>
                  <a:gd name="T36" fmla="*/ 2 w 2510"/>
                  <a:gd name="T37" fmla="*/ 1163 h 2194"/>
                  <a:gd name="T38" fmla="*/ 34 w 2510"/>
                  <a:gd name="T39" fmla="*/ 1029 h 2194"/>
                  <a:gd name="T40" fmla="*/ 86 w 2510"/>
                  <a:gd name="T41" fmla="*/ 907 h 2194"/>
                  <a:gd name="T42" fmla="*/ 156 w 2510"/>
                  <a:gd name="T43" fmla="*/ 789 h 2194"/>
                  <a:gd name="T44" fmla="*/ 281 w 2510"/>
                  <a:gd name="T45" fmla="*/ 660 h 2194"/>
                  <a:gd name="T46" fmla="*/ 424 w 2510"/>
                  <a:gd name="T47" fmla="*/ 535 h 2194"/>
                  <a:gd name="T48" fmla="*/ 494 w 2510"/>
                  <a:gd name="T49" fmla="*/ 440 h 2194"/>
                  <a:gd name="T50" fmla="*/ 492 w 2510"/>
                  <a:gd name="T51" fmla="*/ 381 h 2194"/>
                  <a:gd name="T52" fmla="*/ 449 w 2510"/>
                  <a:gd name="T53" fmla="*/ 329 h 2194"/>
                  <a:gd name="T54" fmla="*/ 419 w 2510"/>
                  <a:gd name="T55" fmla="*/ 263 h 2194"/>
                  <a:gd name="T56" fmla="*/ 439 w 2510"/>
                  <a:gd name="T57" fmla="*/ 184 h 2194"/>
                  <a:gd name="T58" fmla="*/ 467 w 2510"/>
                  <a:gd name="T59" fmla="*/ 118 h 2194"/>
                  <a:gd name="T60" fmla="*/ 517 w 2510"/>
                  <a:gd name="T61" fmla="*/ 71 h 2194"/>
                  <a:gd name="T62" fmla="*/ 594 w 2510"/>
                  <a:gd name="T63" fmla="*/ 48 h 2194"/>
                  <a:gd name="T64" fmla="*/ 732 w 2510"/>
                  <a:gd name="T65" fmla="*/ 32 h 2194"/>
                  <a:gd name="T66" fmla="*/ 908 w 2510"/>
                  <a:gd name="T67" fmla="*/ 18 h 2194"/>
                  <a:gd name="T68" fmla="*/ 1094 w 2510"/>
                  <a:gd name="T69" fmla="*/ 7 h 2194"/>
                  <a:gd name="T70" fmla="*/ 1253 w 2510"/>
                  <a:gd name="T71" fmla="*/ 3 h 2194"/>
                  <a:gd name="T72" fmla="*/ 1357 w 2510"/>
                  <a:gd name="T73" fmla="*/ 0 h 2194"/>
                  <a:gd name="T74" fmla="*/ 1461 w 2510"/>
                  <a:gd name="T75" fmla="*/ 0 h 2194"/>
                  <a:gd name="T76" fmla="*/ 1575 w 2510"/>
                  <a:gd name="T77" fmla="*/ 0 h 2194"/>
                  <a:gd name="T78" fmla="*/ 1683 w 2510"/>
                  <a:gd name="T79" fmla="*/ 7 h 2194"/>
                  <a:gd name="T80" fmla="*/ 1781 w 2510"/>
                  <a:gd name="T81" fmla="*/ 16 h 2194"/>
                  <a:gd name="T82" fmla="*/ 1851 w 2510"/>
                  <a:gd name="T83" fmla="*/ 32 h 2194"/>
                  <a:gd name="T84" fmla="*/ 1971 w 2510"/>
                  <a:gd name="T85" fmla="*/ 80 h 2194"/>
                  <a:gd name="T86" fmla="*/ 2071 w 2510"/>
                  <a:gd name="T87" fmla="*/ 136 h 2194"/>
                  <a:gd name="T88" fmla="*/ 2105 w 2510"/>
                  <a:gd name="T89" fmla="*/ 213 h 2194"/>
                  <a:gd name="T90" fmla="*/ 2080 w 2510"/>
                  <a:gd name="T91" fmla="*/ 377 h 2194"/>
                  <a:gd name="T92" fmla="*/ 2035 w 2510"/>
                  <a:gd name="T93" fmla="*/ 411 h 2194"/>
                  <a:gd name="T94" fmla="*/ 2019 w 2510"/>
                  <a:gd name="T95" fmla="*/ 442 h 2194"/>
                  <a:gd name="T96" fmla="*/ 2035 w 2510"/>
                  <a:gd name="T97" fmla="*/ 472 h 2194"/>
                  <a:gd name="T98" fmla="*/ 2082 w 2510"/>
                  <a:gd name="T99" fmla="*/ 519 h 2194"/>
                  <a:gd name="T100" fmla="*/ 2150 w 2510"/>
                  <a:gd name="T101" fmla="*/ 576 h 2194"/>
                  <a:gd name="T102" fmla="*/ 2239 w 2510"/>
                  <a:gd name="T103" fmla="*/ 653 h 2194"/>
                  <a:gd name="T104" fmla="*/ 2374 w 2510"/>
                  <a:gd name="T105" fmla="*/ 789 h 2194"/>
                  <a:gd name="T106" fmla="*/ 2467 w 2510"/>
                  <a:gd name="T107" fmla="*/ 966 h 2194"/>
                  <a:gd name="T108" fmla="*/ 2488 w 2510"/>
                  <a:gd name="T109" fmla="*/ 1025 h 2194"/>
                  <a:gd name="T110" fmla="*/ 2510 w 2510"/>
                  <a:gd name="T111" fmla="*/ 1315 h 2194"/>
                  <a:gd name="T112" fmla="*/ 2415 w 2510"/>
                  <a:gd name="T113" fmla="*/ 1573 h 2194"/>
                  <a:gd name="T114" fmla="*/ 2320 w 2510"/>
                  <a:gd name="T115" fmla="*/ 1712 h 2194"/>
                  <a:gd name="T116" fmla="*/ 2209 w 2510"/>
                  <a:gd name="T117" fmla="*/ 1820 h 2194"/>
                  <a:gd name="T118" fmla="*/ 2069 w 2510"/>
                  <a:gd name="T119" fmla="*/ 1916 h 2194"/>
                  <a:gd name="T120" fmla="*/ 1960 w 2510"/>
                  <a:gd name="T121" fmla="*/ 1970 h 2194"/>
                  <a:gd name="T122" fmla="*/ 1915 w 2510"/>
                  <a:gd name="T123" fmla="*/ 1986 h 219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510"/>
                  <a:gd name="T187" fmla="*/ 0 h 2194"/>
                  <a:gd name="T188" fmla="*/ 2510 w 2510"/>
                  <a:gd name="T189" fmla="*/ 2194 h 219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510" h="2194">
                    <a:moveTo>
                      <a:pt x="1912" y="2099"/>
                    </a:moveTo>
                    <a:lnTo>
                      <a:pt x="1908" y="2099"/>
                    </a:lnTo>
                    <a:lnTo>
                      <a:pt x="1894" y="2104"/>
                    </a:lnTo>
                    <a:lnTo>
                      <a:pt x="1876" y="2108"/>
                    </a:lnTo>
                    <a:lnTo>
                      <a:pt x="1849" y="2113"/>
                    </a:lnTo>
                    <a:lnTo>
                      <a:pt x="1815" y="2120"/>
                    </a:lnTo>
                    <a:lnTo>
                      <a:pt x="1779" y="2126"/>
                    </a:lnTo>
                    <a:lnTo>
                      <a:pt x="1736" y="2135"/>
                    </a:lnTo>
                    <a:lnTo>
                      <a:pt x="1692" y="2144"/>
                    </a:lnTo>
                    <a:lnTo>
                      <a:pt x="1645" y="2154"/>
                    </a:lnTo>
                    <a:lnTo>
                      <a:pt x="1595" y="2160"/>
                    </a:lnTo>
                    <a:lnTo>
                      <a:pt x="1545" y="2169"/>
                    </a:lnTo>
                    <a:lnTo>
                      <a:pt x="1495" y="2176"/>
                    </a:lnTo>
                    <a:lnTo>
                      <a:pt x="1448" y="2183"/>
                    </a:lnTo>
                    <a:lnTo>
                      <a:pt x="1400" y="2188"/>
                    </a:lnTo>
                    <a:lnTo>
                      <a:pt x="1355" y="2192"/>
                    </a:lnTo>
                    <a:lnTo>
                      <a:pt x="1314" y="2194"/>
                    </a:lnTo>
                    <a:lnTo>
                      <a:pt x="1271" y="2194"/>
                    </a:lnTo>
                    <a:lnTo>
                      <a:pt x="1223" y="2190"/>
                    </a:lnTo>
                    <a:lnTo>
                      <a:pt x="1171" y="2185"/>
                    </a:lnTo>
                    <a:lnTo>
                      <a:pt x="1115" y="2176"/>
                    </a:lnTo>
                    <a:lnTo>
                      <a:pt x="1058" y="2167"/>
                    </a:lnTo>
                    <a:lnTo>
                      <a:pt x="997" y="2156"/>
                    </a:lnTo>
                    <a:lnTo>
                      <a:pt x="938" y="2142"/>
                    </a:lnTo>
                    <a:lnTo>
                      <a:pt x="879" y="2131"/>
                    </a:lnTo>
                    <a:lnTo>
                      <a:pt x="825" y="2117"/>
                    </a:lnTo>
                    <a:lnTo>
                      <a:pt x="773" y="2104"/>
                    </a:lnTo>
                    <a:lnTo>
                      <a:pt x="725" y="2092"/>
                    </a:lnTo>
                    <a:lnTo>
                      <a:pt x="682" y="2083"/>
                    </a:lnTo>
                    <a:lnTo>
                      <a:pt x="648" y="2074"/>
                    </a:lnTo>
                    <a:lnTo>
                      <a:pt x="623" y="2067"/>
                    </a:lnTo>
                    <a:lnTo>
                      <a:pt x="607" y="2063"/>
                    </a:lnTo>
                    <a:lnTo>
                      <a:pt x="600" y="2061"/>
                    </a:lnTo>
                    <a:lnTo>
                      <a:pt x="598" y="1950"/>
                    </a:lnTo>
                    <a:lnTo>
                      <a:pt x="589" y="1945"/>
                    </a:lnTo>
                    <a:lnTo>
                      <a:pt x="562" y="1936"/>
                    </a:lnTo>
                    <a:lnTo>
                      <a:pt x="521" y="1920"/>
                    </a:lnTo>
                    <a:lnTo>
                      <a:pt x="476" y="1902"/>
                    </a:lnTo>
                    <a:lnTo>
                      <a:pt x="426" y="1879"/>
                    </a:lnTo>
                    <a:lnTo>
                      <a:pt x="376" y="1857"/>
                    </a:lnTo>
                    <a:lnTo>
                      <a:pt x="333" y="1832"/>
                    </a:lnTo>
                    <a:lnTo>
                      <a:pt x="301" y="1809"/>
                    </a:lnTo>
                    <a:lnTo>
                      <a:pt x="274" y="1786"/>
                    </a:lnTo>
                    <a:lnTo>
                      <a:pt x="240" y="1759"/>
                    </a:lnTo>
                    <a:lnTo>
                      <a:pt x="206" y="1727"/>
                    </a:lnTo>
                    <a:lnTo>
                      <a:pt x="170" y="1691"/>
                    </a:lnTo>
                    <a:lnTo>
                      <a:pt x="134" y="1655"/>
                    </a:lnTo>
                    <a:lnTo>
                      <a:pt x="104" y="1614"/>
                    </a:lnTo>
                    <a:lnTo>
                      <a:pt x="79" y="1573"/>
                    </a:lnTo>
                    <a:lnTo>
                      <a:pt x="61" y="1528"/>
                    </a:lnTo>
                    <a:lnTo>
                      <a:pt x="47" y="1480"/>
                    </a:lnTo>
                    <a:lnTo>
                      <a:pt x="34" y="1431"/>
                    </a:lnTo>
                    <a:lnTo>
                      <a:pt x="23" y="1376"/>
                    </a:lnTo>
                    <a:lnTo>
                      <a:pt x="11" y="1322"/>
                    </a:lnTo>
                    <a:lnTo>
                      <a:pt x="4" y="1267"/>
                    </a:lnTo>
                    <a:lnTo>
                      <a:pt x="0" y="1213"/>
                    </a:lnTo>
                    <a:lnTo>
                      <a:pt x="2" y="1163"/>
                    </a:lnTo>
                    <a:lnTo>
                      <a:pt x="9" y="1115"/>
                    </a:lnTo>
                    <a:lnTo>
                      <a:pt x="20" y="1072"/>
                    </a:lnTo>
                    <a:lnTo>
                      <a:pt x="34" y="1029"/>
                    </a:lnTo>
                    <a:lnTo>
                      <a:pt x="50" y="989"/>
                    </a:lnTo>
                    <a:lnTo>
                      <a:pt x="66" y="948"/>
                    </a:lnTo>
                    <a:lnTo>
                      <a:pt x="86" y="907"/>
                    </a:lnTo>
                    <a:lnTo>
                      <a:pt x="106" y="868"/>
                    </a:lnTo>
                    <a:lnTo>
                      <a:pt x="131" y="828"/>
                    </a:lnTo>
                    <a:lnTo>
                      <a:pt x="156" y="789"/>
                    </a:lnTo>
                    <a:lnTo>
                      <a:pt x="188" y="748"/>
                    </a:lnTo>
                    <a:lnTo>
                      <a:pt x="231" y="705"/>
                    </a:lnTo>
                    <a:lnTo>
                      <a:pt x="281" y="660"/>
                    </a:lnTo>
                    <a:lnTo>
                      <a:pt x="333" y="615"/>
                    </a:lnTo>
                    <a:lnTo>
                      <a:pt x="381" y="574"/>
                    </a:lnTo>
                    <a:lnTo>
                      <a:pt x="424" y="535"/>
                    </a:lnTo>
                    <a:lnTo>
                      <a:pt x="458" y="501"/>
                    </a:lnTo>
                    <a:lnTo>
                      <a:pt x="476" y="474"/>
                    </a:lnTo>
                    <a:lnTo>
                      <a:pt x="494" y="440"/>
                    </a:lnTo>
                    <a:lnTo>
                      <a:pt x="505" y="420"/>
                    </a:lnTo>
                    <a:lnTo>
                      <a:pt x="505" y="404"/>
                    </a:lnTo>
                    <a:lnTo>
                      <a:pt x="492" y="381"/>
                    </a:lnTo>
                    <a:lnTo>
                      <a:pt x="478" y="365"/>
                    </a:lnTo>
                    <a:lnTo>
                      <a:pt x="464" y="349"/>
                    </a:lnTo>
                    <a:lnTo>
                      <a:pt x="449" y="329"/>
                    </a:lnTo>
                    <a:lnTo>
                      <a:pt x="437" y="309"/>
                    </a:lnTo>
                    <a:lnTo>
                      <a:pt x="426" y="288"/>
                    </a:lnTo>
                    <a:lnTo>
                      <a:pt x="419" y="263"/>
                    </a:lnTo>
                    <a:lnTo>
                      <a:pt x="419" y="238"/>
                    </a:lnTo>
                    <a:lnTo>
                      <a:pt x="428" y="211"/>
                    </a:lnTo>
                    <a:lnTo>
                      <a:pt x="439" y="184"/>
                    </a:lnTo>
                    <a:lnTo>
                      <a:pt x="449" y="159"/>
                    </a:lnTo>
                    <a:lnTo>
                      <a:pt x="458" y="136"/>
                    </a:lnTo>
                    <a:lnTo>
                      <a:pt x="467" y="118"/>
                    </a:lnTo>
                    <a:lnTo>
                      <a:pt x="480" y="100"/>
                    </a:lnTo>
                    <a:lnTo>
                      <a:pt x="496" y="84"/>
                    </a:lnTo>
                    <a:lnTo>
                      <a:pt x="517" y="71"/>
                    </a:lnTo>
                    <a:lnTo>
                      <a:pt x="544" y="59"/>
                    </a:lnTo>
                    <a:lnTo>
                      <a:pt x="564" y="55"/>
                    </a:lnTo>
                    <a:lnTo>
                      <a:pt x="594" y="48"/>
                    </a:lnTo>
                    <a:lnTo>
                      <a:pt x="634" y="43"/>
                    </a:lnTo>
                    <a:lnTo>
                      <a:pt x="680" y="37"/>
                    </a:lnTo>
                    <a:lnTo>
                      <a:pt x="732" y="32"/>
                    </a:lnTo>
                    <a:lnTo>
                      <a:pt x="788" y="27"/>
                    </a:lnTo>
                    <a:lnTo>
                      <a:pt x="847" y="23"/>
                    </a:lnTo>
                    <a:lnTo>
                      <a:pt x="908" y="18"/>
                    </a:lnTo>
                    <a:lnTo>
                      <a:pt x="972" y="14"/>
                    </a:lnTo>
                    <a:lnTo>
                      <a:pt x="1035" y="12"/>
                    </a:lnTo>
                    <a:lnTo>
                      <a:pt x="1094" y="7"/>
                    </a:lnTo>
                    <a:lnTo>
                      <a:pt x="1153" y="5"/>
                    </a:lnTo>
                    <a:lnTo>
                      <a:pt x="1205" y="3"/>
                    </a:lnTo>
                    <a:lnTo>
                      <a:pt x="1253" y="3"/>
                    </a:lnTo>
                    <a:lnTo>
                      <a:pt x="1294" y="0"/>
                    </a:lnTo>
                    <a:lnTo>
                      <a:pt x="1328" y="0"/>
                    </a:lnTo>
                    <a:lnTo>
                      <a:pt x="1357" y="0"/>
                    </a:lnTo>
                    <a:lnTo>
                      <a:pt x="1391" y="0"/>
                    </a:lnTo>
                    <a:lnTo>
                      <a:pt x="1425" y="0"/>
                    </a:lnTo>
                    <a:lnTo>
                      <a:pt x="1461" y="0"/>
                    </a:lnTo>
                    <a:lnTo>
                      <a:pt x="1498" y="0"/>
                    </a:lnTo>
                    <a:lnTo>
                      <a:pt x="1536" y="0"/>
                    </a:lnTo>
                    <a:lnTo>
                      <a:pt x="1575" y="0"/>
                    </a:lnTo>
                    <a:lnTo>
                      <a:pt x="1611" y="3"/>
                    </a:lnTo>
                    <a:lnTo>
                      <a:pt x="1647" y="5"/>
                    </a:lnTo>
                    <a:lnTo>
                      <a:pt x="1683" y="7"/>
                    </a:lnTo>
                    <a:lnTo>
                      <a:pt x="1717" y="9"/>
                    </a:lnTo>
                    <a:lnTo>
                      <a:pt x="1749" y="12"/>
                    </a:lnTo>
                    <a:lnTo>
                      <a:pt x="1781" y="16"/>
                    </a:lnTo>
                    <a:lnTo>
                      <a:pt x="1808" y="21"/>
                    </a:lnTo>
                    <a:lnTo>
                      <a:pt x="1831" y="25"/>
                    </a:lnTo>
                    <a:lnTo>
                      <a:pt x="1851" y="32"/>
                    </a:lnTo>
                    <a:lnTo>
                      <a:pt x="1890" y="46"/>
                    </a:lnTo>
                    <a:lnTo>
                      <a:pt x="1930" y="61"/>
                    </a:lnTo>
                    <a:lnTo>
                      <a:pt x="1971" y="80"/>
                    </a:lnTo>
                    <a:lnTo>
                      <a:pt x="2010" y="100"/>
                    </a:lnTo>
                    <a:lnTo>
                      <a:pt x="2044" y="118"/>
                    </a:lnTo>
                    <a:lnTo>
                      <a:pt x="2071" y="136"/>
                    </a:lnTo>
                    <a:lnTo>
                      <a:pt x="2089" y="154"/>
                    </a:lnTo>
                    <a:lnTo>
                      <a:pt x="2098" y="170"/>
                    </a:lnTo>
                    <a:lnTo>
                      <a:pt x="2105" y="213"/>
                    </a:lnTo>
                    <a:lnTo>
                      <a:pt x="2109" y="275"/>
                    </a:lnTo>
                    <a:lnTo>
                      <a:pt x="2105" y="333"/>
                    </a:lnTo>
                    <a:lnTo>
                      <a:pt x="2080" y="377"/>
                    </a:lnTo>
                    <a:lnTo>
                      <a:pt x="2062" y="388"/>
                    </a:lnTo>
                    <a:lnTo>
                      <a:pt x="2046" y="401"/>
                    </a:lnTo>
                    <a:lnTo>
                      <a:pt x="2035" y="411"/>
                    </a:lnTo>
                    <a:lnTo>
                      <a:pt x="2026" y="422"/>
                    </a:lnTo>
                    <a:lnTo>
                      <a:pt x="2021" y="431"/>
                    </a:lnTo>
                    <a:lnTo>
                      <a:pt x="2019" y="442"/>
                    </a:lnTo>
                    <a:lnTo>
                      <a:pt x="2021" y="451"/>
                    </a:lnTo>
                    <a:lnTo>
                      <a:pt x="2026" y="460"/>
                    </a:lnTo>
                    <a:lnTo>
                      <a:pt x="2035" y="472"/>
                    </a:lnTo>
                    <a:lnTo>
                      <a:pt x="2048" y="485"/>
                    </a:lnTo>
                    <a:lnTo>
                      <a:pt x="2064" y="501"/>
                    </a:lnTo>
                    <a:lnTo>
                      <a:pt x="2082" y="519"/>
                    </a:lnTo>
                    <a:lnTo>
                      <a:pt x="2105" y="537"/>
                    </a:lnTo>
                    <a:lnTo>
                      <a:pt x="2128" y="558"/>
                    </a:lnTo>
                    <a:lnTo>
                      <a:pt x="2150" y="576"/>
                    </a:lnTo>
                    <a:lnTo>
                      <a:pt x="2173" y="596"/>
                    </a:lnTo>
                    <a:lnTo>
                      <a:pt x="2202" y="621"/>
                    </a:lnTo>
                    <a:lnTo>
                      <a:pt x="2239" y="653"/>
                    </a:lnTo>
                    <a:lnTo>
                      <a:pt x="2284" y="692"/>
                    </a:lnTo>
                    <a:lnTo>
                      <a:pt x="2329" y="737"/>
                    </a:lnTo>
                    <a:lnTo>
                      <a:pt x="2374" y="789"/>
                    </a:lnTo>
                    <a:lnTo>
                      <a:pt x="2413" y="843"/>
                    </a:lnTo>
                    <a:lnTo>
                      <a:pt x="2447" y="902"/>
                    </a:lnTo>
                    <a:lnTo>
                      <a:pt x="2467" y="966"/>
                    </a:lnTo>
                    <a:lnTo>
                      <a:pt x="2465" y="943"/>
                    </a:lnTo>
                    <a:lnTo>
                      <a:pt x="2474" y="966"/>
                    </a:lnTo>
                    <a:lnTo>
                      <a:pt x="2488" y="1025"/>
                    </a:lnTo>
                    <a:lnTo>
                      <a:pt x="2501" y="1106"/>
                    </a:lnTo>
                    <a:lnTo>
                      <a:pt x="2510" y="1208"/>
                    </a:lnTo>
                    <a:lnTo>
                      <a:pt x="2510" y="1315"/>
                    </a:lnTo>
                    <a:lnTo>
                      <a:pt x="2492" y="1419"/>
                    </a:lnTo>
                    <a:lnTo>
                      <a:pt x="2452" y="1514"/>
                    </a:lnTo>
                    <a:lnTo>
                      <a:pt x="2415" y="1573"/>
                    </a:lnTo>
                    <a:lnTo>
                      <a:pt x="2381" y="1625"/>
                    </a:lnTo>
                    <a:lnTo>
                      <a:pt x="2352" y="1671"/>
                    </a:lnTo>
                    <a:lnTo>
                      <a:pt x="2320" y="1712"/>
                    </a:lnTo>
                    <a:lnTo>
                      <a:pt x="2288" y="1748"/>
                    </a:lnTo>
                    <a:lnTo>
                      <a:pt x="2252" y="1784"/>
                    </a:lnTo>
                    <a:lnTo>
                      <a:pt x="2209" y="1820"/>
                    </a:lnTo>
                    <a:lnTo>
                      <a:pt x="2161" y="1857"/>
                    </a:lnTo>
                    <a:lnTo>
                      <a:pt x="2114" y="1888"/>
                    </a:lnTo>
                    <a:lnTo>
                      <a:pt x="2069" y="1916"/>
                    </a:lnTo>
                    <a:lnTo>
                      <a:pt x="2028" y="1938"/>
                    </a:lnTo>
                    <a:lnTo>
                      <a:pt x="1992" y="1956"/>
                    </a:lnTo>
                    <a:lnTo>
                      <a:pt x="1960" y="1970"/>
                    </a:lnTo>
                    <a:lnTo>
                      <a:pt x="1935" y="1979"/>
                    </a:lnTo>
                    <a:lnTo>
                      <a:pt x="1919" y="1984"/>
                    </a:lnTo>
                    <a:lnTo>
                      <a:pt x="1915" y="1986"/>
                    </a:lnTo>
                    <a:lnTo>
                      <a:pt x="1912" y="20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847" y="411"/>
                <a:ext cx="2420" cy="2122"/>
              </a:xfrm>
              <a:custGeom>
                <a:avLst/>
                <a:gdLst>
                  <a:gd name="T0" fmla="*/ 659 w 2420"/>
                  <a:gd name="T1" fmla="*/ 279 h 2122"/>
                  <a:gd name="T2" fmla="*/ 870 w 2420"/>
                  <a:gd name="T3" fmla="*/ 306 h 2122"/>
                  <a:gd name="T4" fmla="*/ 1042 w 2420"/>
                  <a:gd name="T5" fmla="*/ 315 h 2122"/>
                  <a:gd name="T6" fmla="*/ 1199 w 2420"/>
                  <a:gd name="T7" fmla="*/ 315 h 2122"/>
                  <a:gd name="T8" fmla="*/ 1307 w 2420"/>
                  <a:gd name="T9" fmla="*/ 311 h 2122"/>
                  <a:gd name="T10" fmla="*/ 1464 w 2420"/>
                  <a:gd name="T11" fmla="*/ 297 h 2122"/>
                  <a:gd name="T12" fmla="*/ 1704 w 2420"/>
                  <a:gd name="T13" fmla="*/ 265 h 2122"/>
                  <a:gd name="T14" fmla="*/ 1903 w 2420"/>
                  <a:gd name="T15" fmla="*/ 206 h 2122"/>
                  <a:gd name="T16" fmla="*/ 1808 w 2420"/>
                  <a:gd name="T17" fmla="*/ 120 h 2122"/>
                  <a:gd name="T18" fmla="*/ 1697 w 2420"/>
                  <a:gd name="T19" fmla="*/ 102 h 2122"/>
                  <a:gd name="T20" fmla="*/ 1486 w 2420"/>
                  <a:gd name="T21" fmla="*/ 82 h 2122"/>
                  <a:gd name="T22" fmla="*/ 1291 w 2420"/>
                  <a:gd name="T23" fmla="*/ 77 h 2122"/>
                  <a:gd name="T24" fmla="*/ 1153 w 2420"/>
                  <a:gd name="T25" fmla="*/ 77 h 2122"/>
                  <a:gd name="T26" fmla="*/ 897 w 2420"/>
                  <a:gd name="T27" fmla="*/ 93 h 2122"/>
                  <a:gd name="T28" fmla="*/ 770 w 2420"/>
                  <a:gd name="T29" fmla="*/ 100 h 2122"/>
                  <a:gd name="T30" fmla="*/ 564 w 2420"/>
                  <a:gd name="T31" fmla="*/ 159 h 2122"/>
                  <a:gd name="T32" fmla="*/ 446 w 2420"/>
                  <a:gd name="T33" fmla="*/ 143 h 2122"/>
                  <a:gd name="T34" fmla="*/ 521 w 2420"/>
                  <a:gd name="T35" fmla="*/ 61 h 2122"/>
                  <a:gd name="T36" fmla="*/ 666 w 2420"/>
                  <a:gd name="T37" fmla="*/ 43 h 2122"/>
                  <a:gd name="T38" fmla="*/ 952 w 2420"/>
                  <a:gd name="T39" fmla="*/ 18 h 2122"/>
                  <a:gd name="T40" fmla="*/ 1226 w 2420"/>
                  <a:gd name="T41" fmla="*/ 0 h 2122"/>
                  <a:gd name="T42" fmla="*/ 1396 w 2420"/>
                  <a:gd name="T43" fmla="*/ 0 h 2122"/>
                  <a:gd name="T44" fmla="*/ 1593 w 2420"/>
                  <a:gd name="T45" fmla="*/ 12 h 2122"/>
                  <a:gd name="T46" fmla="*/ 1763 w 2420"/>
                  <a:gd name="T47" fmla="*/ 30 h 2122"/>
                  <a:gd name="T48" fmla="*/ 1910 w 2420"/>
                  <a:gd name="T49" fmla="*/ 73 h 2122"/>
                  <a:gd name="T50" fmla="*/ 2014 w 2420"/>
                  <a:gd name="T51" fmla="*/ 127 h 2122"/>
                  <a:gd name="T52" fmla="*/ 1971 w 2420"/>
                  <a:gd name="T53" fmla="*/ 331 h 2122"/>
                  <a:gd name="T54" fmla="*/ 1982 w 2420"/>
                  <a:gd name="T55" fmla="*/ 460 h 2122"/>
                  <a:gd name="T56" fmla="*/ 2103 w 2420"/>
                  <a:gd name="T57" fmla="*/ 585 h 2122"/>
                  <a:gd name="T58" fmla="*/ 2266 w 2420"/>
                  <a:gd name="T59" fmla="*/ 737 h 2122"/>
                  <a:gd name="T60" fmla="*/ 2388 w 2420"/>
                  <a:gd name="T61" fmla="*/ 930 h 2122"/>
                  <a:gd name="T62" fmla="*/ 2415 w 2420"/>
                  <a:gd name="T63" fmla="*/ 1299 h 2122"/>
                  <a:gd name="T64" fmla="*/ 2270 w 2420"/>
                  <a:gd name="T65" fmla="*/ 1628 h 2122"/>
                  <a:gd name="T66" fmla="*/ 2098 w 2420"/>
                  <a:gd name="T67" fmla="*/ 1795 h 2122"/>
                  <a:gd name="T68" fmla="*/ 1892 w 2420"/>
                  <a:gd name="T69" fmla="*/ 1936 h 2122"/>
                  <a:gd name="T70" fmla="*/ 1840 w 2420"/>
                  <a:gd name="T71" fmla="*/ 2040 h 2122"/>
                  <a:gd name="T72" fmla="*/ 1704 w 2420"/>
                  <a:gd name="T73" fmla="*/ 2065 h 2122"/>
                  <a:gd name="T74" fmla="*/ 1464 w 2420"/>
                  <a:gd name="T75" fmla="*/ 2101 h 2122"/>
                  <a:gd name="T76" fmla="*/ 1239 w 2420"/>
                  <a:gd name="T77" fmla="*/ 2122 h 2122"/>
                  <a:gd name="T78" fmla="*/ 1010 w 2420"/>
                  <a:gd name="T79" fmla="*/ 2099 h 2122"/>
                  <a:gd name="T80" fmla="*/ 759 w 2420"/>
                  <a:gd name="T81" fmla="*/ 2051 h 2122"/>
                  <a:gd name="T82" fmla="*/ 612 w 2420"/>
                  <a:gd name="T83" fmla="*/ 2018 h 2122"/>
                  <a:gd name="T84" fmla="*/ 555 w 2420"/>
                  <a:gd name="T85" fmla="*/ 1886 h 2122"/>
                  <a:gd name="T86" fmla="*/ 335 w 2420"/>
                  <a:gd name="T87" fmla="*/ 1777 h 2122"/>
                  <a:gd name="T88" fmla="*/ 140 w 2420"/>
                  <a:gd name="T89" fmla="*/ 1591 h 2122"/>
                  <a:gd name="T90" fmla="*/ 29 w 2420"/>
                  <a:gd name="T91" fmla="*/ 1367 h 2122"/>
                  <a:gd name="T92" fmla="*/ 2 w 2420"/>
                  <a:gd name="T93" fmla="*/ 1124 h 2122"/>
                  <a:gd name="T94" fmla="*/ 61 w 2420"/>
                  <a:gd name="T95" fmla="*/ 927 h 2122"/>
                  <a:gd name="T96" fmla="*/ 174 w 2420"/>
                  <a:gd name="T97" fmla="*/ 746 h 2122"/>
                  <a:gd name="T98" fmla="*/ 444 w 2420"/>
                  <a:gd name="T99" fmla="*/ 519 h 2122"/>
                  <a:gd name="T100" fmla="*/ 492 w 2420"/>
                  <a:gd name="T101" fmla="*/ 322 h 2122"/>
                  <a:gd name="T102" fmla="*/ 442 w 2420"/>
                  <a:gd name="T103" fmla="*/ 175 h 212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420"/>
                  <a:gd name="T157" fmla="*/ 0 h 2122"/>
                  <a:gd name="T158" fmla="*/ 2420 w 2420"/>
                  <a:gd name="T159" fmla="*/ 2122 h 212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420" h="2122">
                    <a:moveTo>
                      <a:pt x="526" y="188"/>
                    </a:moveTo>
                    <a:lnTo>
                      <a:pt x="560" y="225"/>
                    </a:lnTo>
                    <a:lnTo>
                      <a:pt x="594" y="250"/>
                    </a:lnTo>
                    <a:lnTo>
                      <a:pt x="625" y="268"/>
                    </a:lnTo>
                    <a:lnTo>
                      <a:pt x="659" y="279"/>
                    </a:lnTo>
                    <a:lnTo>
                      <a:pt x="695" y="286"/>
                    </a:lnTo>
                    <a:lnTo>
                      <a:pt x="736" y="293"/>
                    </a:lnTo>
                    <a:lnTo>
                      <a:pt x="782" y="297"/>
                    </a:lnTo>
                    <a:lnTo>
                      <a:pt x="836" y="304"/>
                    </a:lnTo>
                    <a:lnTo>
                      <a:pt x="870" y="306"/>
                    </a:lnTo>
                    <a:lnTo>
                      <a:pt x="904" y="308"/>
                    </a:lnTo>
                    <a:lnTo>
                      <a:pt x="938" y="311"/>
                    </a:lnTo>
                    <a:lnTo>
                      <a:pt x="972" y="313"/>
                    </a:lnTo>
                    <a:lnTo>
                      <a:pt x="1008" y="315"/>
                    </a:lnTo>
                    <a:lnTo>
                      <a:pt x="1042" y="315"/>
                    </a:lnTo>
                    <a:lnTo>
                      <a:pt x="1076" y="315"/>
                    </a:lnTo>
                    <a:lnTo>
                      <a:pt x="1108" y="318"/>
                    </a:lnTo>
                    <a:lnTo>
                      <a:pt x="1140" y="318"/>
                    </a:lnTo>
                    <a:lnTo>
                      <a:pt x="1171" y="318"/>
                    </a:lnTo>
                    <a:lnTo>
                      <a:pt x="1199" y="315"/>
                    </a:lnTo>
                    <a:lnTo>
                      <a:pt x="1226" y="315"/>
                    </a:lnTo>
                    <a:lnTo>
                      <a:pt x="1251" y="315"/>
                    </a:lnTo>
                    <a:lnTo>
                      <a:pt x="1271" y="313"/>
                    </a:lnTo>
                    <a:lnTo>
                      <a:pt x="1291" y="313"/>
                    </a:lnTo>
                    <a:lnTo>
                      <a:pt x="1307" y="311"/>
                    </a:lnTo>
                    <a:lnTo>
                      <a:pt x="1325" y="308"/>
                    </a:lnTo>
                    <a:lnTo>
                      <a:pt x="1353" y="306"/>
                    </a:lnTo>
                    <a:lnTo>
                      <a:pt x="1384" y="304"/>
                    </a:lnTo>
                    <a:lnTo>
                      <a:pt x="1423" y="302"/>
                    </a:lnTo>
                    <a:lnTo>
                      <a:pt x="1464" y="297"/>
                    </a:lnTo>
                    <a:lnTo>
                      <a:pt x="1509" y="293"/>
                    </a:lnTo>
                    <a:lnTo>
                      <a:pt x="1557" y="288"/>
                    </a:lnTo>
                    <a:lnTo>
                      <a:pt x="1606" y="281"/>
                    </a:lnTo>
                    <a:lnTo>
                      <a:pt x="1656" y="274"/>
                    </a:lnTo>
                    <a:lnTo>
                      <a:pt x="1704" y="265"/>
                    </a:lnTo>
                    <a:lnTo>
                      <a:pt x="1751" y="256"/>
                    </a:lnTo>
                    <a:lnTo>
                      <a:pt x="1794" y="247"/>
                    </a:lnTo>
                    <a:lnTo>
                      <a:pt x="1835" y="234"/>
                    </a:lnTo>
                    <a:lnTo>
                      <a:pt x="1871" y="222"/>
                    </a:lnTo>
                    <a:lnTo>
                      <a:pt x="1903" y="206"/>
                    </a:lnTo>
                    <a:lnTo>
                      <a:pt x="1926" y="191"/>
                    </a:lnTo>
                    <a:lnTo>
                      <a:pt x="1899" y="161"/>
                    </a:lnTo>
                    <a:lnTo>
                      <a:pt x="1869" y="141"/>
                    </a:lnTo>
                    <a:lnTo>
                      <a:pt x="1837" y="129"/>
                    </a:lnTo>
                    <a:lnTo>
                      <a:pt x="1808" y="120"/>
                    </a:lnTo>
                    <a:lnTo>
                      <a:pt x="1776" y="118"/>
                    </a:lnTo>
                    <a:lnTo>
                      <a:pt x="1751" y="116"/>
                    </a:lnTo>
                    <a:lnTo>
                      <a:pt x="1731" y="111"/>
                    </a:lnTo>
                    <a:lnTo>
                      <a:pt x="1715" y="107"/>
                    </a:lnTo>
                    <a:lnTo>
                      <a:pt x="1697" y="102"/>
                    </a:lnTo>
                    <a:lnTo>
                      <a:pt x="1668" y="95"/>
                    </a:lnTo>
                    <a:lnTo>
                      <a:pt x="1629" y="91"/>
                    </a:lnTo>
                    <a:lnTo>
                      <a:pt x="1584" y="89"/>
                    </a:lnTo>
                    <a:lnTo>
                      <a:pt x="1536" y="84"/>
                    </a:lnTo>
                    <a:lnTo>
                      <a:pt x="1486" y="82"/>
                    </a:lnTo>
                    <a:lnTo>
                      <a:pt x="1441" y="80"/>
                    </a:lnTo>
                    <a:lnTo>
                      <a:pt x="1400" y="77"/>
                    </a:lnTo>
                    <a:lnTo>
                      <a:pt x="1364" y="77"/>
                    </a:lnTo>
                    <a:lnTo>
                      <a:pt x="1328" y="77"/>
                    </a:lnTo>
                    <a:lnTo>
                      <a:pt x="1291" y="77"/>
                    </a:lnTo>
                    <a:lnTo>
                      <a:pt x="1260" y="77"/>
                    </a:lnTo>
                    <a:lnTo>
                      <a:pt x="1228" y="80"/>
                    </a:lnTo>
                    <a:lnTo>
                      <a:pt x="1201" y="80"/>
                    </a:lnTo>
                    <a:lnTo>
                      <a:pt x="1174" y="80"/>
                    </a:lnTo>
                    <a:lnTo>
                      <a:pt x="1153" y="77"/>
                    </a:lnTo>
                    <a:lnTo>
                      <a:pt x="1121" y="77"/>
                    </a:lnTo>
                    <a:lnTo>
                      <a:pt x="1076" y="80"/>
                    </a:lnTo>
                    <a:lnTo>
                      <a:pt x="1017" y="84"/>
                    </a:lnTo>
                    <a:lnTo>
                      <a:pt x="956" y="89"/>
                    </a:lnTo>
                    <a:lnTo>
                      <a:pt x="897" y="93"/>
                    </a:lnTo>
                    <a:lnTo>
                      <a:pt x="847" y="95"/>
                    </a:lnTo>
                    <a:lnTo>
                      <a:pt x="813" y="100"/>
                    </a:lnTo>
                    <a:lnTo>
                      <a:pt x="800" y="100"/>
                    </a:lnTo>
                    <a:lnTo>
                      <a:pt x="793" y="100"/>
                    </a:lnTo>
                    <a:lnTo>
                      <a:pt x="770" y="100"/>
                    </a:lnTo>
                    <a:lnTo>
                      <a:pt x="739" y="104"/>
                    </a:lnTo>
                    <a:lnTo>
                      <a:pt x="698" y="109"/>
                    </a:lnTo>
                    <a:lnTo>
                      <a:pt x="655" y="120"/>
                    </a:lnTo>
                    <a:lnTo>
                      <a:pt x="609" y="136"/>
                    </a:lnTo>
                    <a:lnTo>
                      <a:pt x="564" y="159"/>
                    </a:lnTo>
                    <a:lnTo>
                      <a:pt x="526" y="188"/>
                    </a:lnTo>
                    <a:lnTo>
                      <a:pt x="442" y="175"/>
                    </a:lnTo>
                    <a:lnTo>
                      <a:pt x="442" y="170"/>
                    </a:lnTo>
                    <a:lnTo>
                      <a:pt x="444" y="159"/>
                    </a:lnTo>
                    <a:lnTo>
                      <a:pt x="446" y="143"/>
                    </a:lnTo>
                    <a:lnTo>
                      <a:pt x="451" y="127"/>
                    </a:lnTo>
                    <a:lnTo>
                      <a:pt x="462" y="109"/>
                    </a:lnTo>
                    <a:lnTo>
                      <a:pt x="476" y="91"/>
                    </a:lnTo>
                    <a:lnTo>
                      <a:pt x="494" y="75"/>
                    </a:lnTo>
                    <a:lnTo>
                      <a:pt x="521" y="61"/>
                    </a:lnTo>
                    <a:lnTo>
                      <a:pt x="532" y="59"/>
                    </a:lnTo>
                    <a:lnTo>
                      <a:pt x="553" y="57"/>
                    </a:lnTo>
                    <a:lnTo>
                      <a:pt x="584" y="52"/>
                    </a:lnTo>
                    <a:lnTo>
                      <a:pt x="623" y="48"/>
                    </a:lnTo>
                    <a:lnTo>
                      <a:pt x="666" y="43"/>
                    </a:lnTo>
                    <a:lnTo>
                      <a:pt x="718" y="39"/>
                    </a:lnTo>
                    <a:lnTo>
                      <a:pt x="773" y="34"/>
                    </a:lnTo>
                    <a:lnTo>
                      <a:pt x="831" y="27"/>
                    </a:lnTo>
                    <a:lnTo>
                      <a:pt x="893" y="23"/>
                    </a:lnTo>
                    <a:lnTo>
                      <a:pt x="952" y="18"/>
                    </a:lnTo>
                    <a:lnTo>
                      <a:pt x="1013" y="14"/>
                    </a:lnTo>
                    <a:lnTo>
                      <a:pt x="1072" y="9"/>
                    </a:lnTo>
                    <a:lnTo>
                      <a:pt x="1128" y="7"/>
                    </a:lnTo>
                    <a:lnTo>
                      <a:pt x="1178" y="2"/>
                    </a:lnTo>
                    <a:lnTo>
                      <a:pt x="1226" y="0"/>
                    </a:lnTo>
                    <a:lnTo>
                      <a:pt x="1264" y="0"/>
                    </a:lnTo>
                    <a:lnTo>
                      <a:pt x="1291" y="0"/>
                    </a:lnTo>
                    <a:lnTo>
                      <a:pt x="1323" y="0"/>
                    </a:lnTo>
                    <a:lnTo>
                      <a:pt x="1357" y="0"/>
                    </a:lnTo>
                    <a:lnTo>
                      <a:pt x="1396" y="0"/>
                    </a:lnTo>
                    <a:lnTo>
                      <a:pt x="1434" y="2"/>
                    </a:lnTo>
                    <a:lnTo>
                      <a:pt x="1473" y="5"/>
                    </a:lnTo>
                    <a:lnTo>
                      <a:pt x="1513" y="5"/>
                    </a:lnTo>
                    <a:lnTo>
                      <a:pt x="1554" y="7"/>
                    </a:lnTo>
                    <a:lnTo>
                      <a:pt x="1593" y="12"/>
                    </a:lnTo>
                    <a:lnTo>
                      <a:pt x="1631" y="14"/>
                    </a:lnTo>
                    <a:lnTo>
                      <a:pt x="1670" y="16"/>
                    </a:lnTo>
                    <a:lnTo>
                      <a:pt x="1704" y="21"/>
                    </a:lnTo>
                    <a:lnTo>
                      <a:pt x="1736" y="25"/>
                    </a:lnTo>
                    <a:lnTo>
                      <a:pt x="1763" y="30"/>
                    </a:lnTo>
                    <a:lnTo>
                      <a:pt x="1788" y="34"/>
                    </a:lnTo>
                    <a:lnTo>
                      <a:pt x="1806" y="41"/>
                    </a:lnTo>
                    <a:lnTo>
                      <a:pt x="1840" y="52"/>
                    </a:lnTo>
                    <a:lnTo>
                      <a:pt x="1876" y="61"/>
                    </a:lnTo>
                    <a:lnTo>
                      <a:pt x="1910" y="73"/>
                    </a:lnTo>
                    <a:lnTo>
                      <a:pt x="1942" y="82"/>
                    </a:lnTo>
                    <a:lnTo>
                      <a:pt x="1971" y="93"/>
                    </a:lnTo>
                    <a:lnTo>
                      <a:pt x="1992" y="104"/>
                    </a:lnTo>
                    <a:lnTo>
                      <a:pt x="2007" y="116"/>
                    </a:lnTo>
                    <a:lnTo>
                      <a:pt x="2014" y="127"/>
                    </a:lnTo>
                    <a:lnTo>
                      <a:pt x="2021" y="163"/>
                    </a:lnTo>
                    <a:lnTo>
                      <a:pt x="2026" y="213"/>
                    </a:lnTo>
                    <a:lnTo>
                      <a:pt x="2023" y="265"/>
                    </a:lnTo>
                    <a:lnTo>
                      <a:pt x="2001" y="302"/>
                    </a:lnTo>
                    <a:lnTo>
                      <a:pt x="1971" y="331"/>
                    </a:lnTo>
                    <a:lnTo>
                      <a:pt x="1955" y="367"/>
                    </a:lnTo>
                    <a:lnTo>
                      <a:pt x="1951" y="404"/>
                    </a:lnTo>
                    <a:lnTo>
                      <a:pt x="1958" y="429"/>
                    </a:lnTo>
                    <a:lnTo>
                      <a:pt x="1967" y="440"/>
                    </a:lnTo>
                    <a:lnTo>
                      <a:pt x="1982" y="460"/>
                    </a:lnTo>
                    <a:lnTo>
                      <a:pt x="2003" y="483"/>
                    </a:lnTo>
                    <a:lnTo>
                      <a:pt x="2028" y="508"/>
                    </a:lnTo>
                    <a:lnTo>
                      <a:pt x="2053" y="535"/>
                    </a:lnTo>
                    <a:lnTo>
                      <a:pt x="2078" y="562"/>
                    </a:lnTo>
                    <a:lnTo>
                      <a:pt x="2103" y="585"/>
                    </a:lnTo>
                    <a:lnTo>
                      <a:pt x="2125" y="605"/>
                    </a:lnTo>
                    <a:lnTo>
                      <a:pt x="2150" y="628"/>
                    </a:lnTo>
                    <a:lnTo>
                      <a:pt x="2184" y="658"/>
                    </a:lnTo>
                    <a:lnTo>
                      <a:pt x="2225" y="694"/>
                    </a:lnTo>
                    <a:lnTo>
                      <a:pt x="2266" y="737"/>
                    </a:lnTo>
                    <a:lnTo>
                      <a:pt x="2306" y="784"/>
                    </a:lnTo>
                    <a:lnTo>
                      <a:pt x="2345" y="837"/>
                    </a:lnTo>
                    <a:lnTo>
                      <a:pt x="2374" y="891"/>
                    </a:lnTo>
                    <a:lnTo>
                      <a:pt x="2393" y="948"/>
                    </a:lnTo>
                    <a:lnTo>
                      <a:pt x="2388" y="930"/>
                    </a:lnTo>
                    <a:lnTo>
                      <a:pt x="2395" y="954"/>
                    </a:lnTo>
                    <a:lnTo>
                      <a:pt x="2404" y="1013"/>
                    </a:lnTo>
                    <a:lnTo>
                      <a:pt x="2415" y="1097"/>
                    </a:lnTo>
                    <a:lnTo>
                      <a:pt x="2420" y="1195"/>
                    </a:lnTo>
                    <a:lnTo>
                      <a:pt x="2415" y="1299"/>
                    </a:lnTo>
                    <a:lnTo>
                      <a:pt x="2397" y="1399"/>
                    </a:lnTo>
                    <a:lnTo>
                      <a:pt x="2361" y="1485"/>
                    </a:lnTo>
                    <a:lnTo>
                      <a:pt x="2329" y="1539"/>
                    </a:lnTo>
                    <a:lnTo>
                      <a:pt x="2297" y="1587"/>
                    </a:lnTo>
                    <a:lnTo>
                      <a:pt x="2270" y="1628"/>
                    </a:lnTo>
                    <a:lnTo>
                      <a:pt x="2243" y="1664"/>
                    </a:lnTo>
                    <a:lnTo>
                      <a:pt x="2214" y="1698"/>
                    </a:lnTo>
                    <a:lnTo>
                      <a:pt x="2180" y="1730"/>
                    </a:lnTo>
                    <a:lnTo>
                      <a:pt x="2141" y="1761"/>
                    </a:lnTo>
                    <a:lnTo>
                      <a:pt x="2098" y="1795"/>
                    </a:lnTo>
                    <a:lnTo>
                      <a:pt x="2055" y="1827"/>
                    </a:lnTo>
                    <a:lnTo>
                      <a:pt x="2010" y="1857"/>
                    </a:lnTo>
                    <a:lnTo>
                      <a:pt x="1967" y="1886"/>
                    </a:lnTo>
                    <a:lnTo>
                      <a:pt x="1926" y="1913"/>
                    </a:lnTo>
                    <a:lnTo>
                      <a:pt x="1892" y="1936"/>
                    </a:lnTo>
                    <a:lnTo>
                      <a:pt x="1865" y="1952"/>
                    </a:lnTo>
                    <a:lnTo>
                      <a:pt x="1849" y="1963"/>
                    </a:lnTo>
                    <a:lnTo>
                      <a:pt x="1842" y="1968"/>
                    </a:lnTo>
                    <a:lnTo>
                      <a:pt x="1844" y="2040"/>
                    </a:lnTo>
                    <a:lnTo>
                      <a:pt x="1840" y="2040"/>
                    </a:lnTo>
                    <a:lnTo>
                      <a:pt x="1826" y="2042"/>
                    </a:lnTo>
                    <a:lnTo>
                      <a:pt x="1806" y="2047"/>
                    </a:lnTo>
                    <a:lnTo>
                      <a:pt x="1776" y="2051"/>
                    </a:lnTo>
                    <a:lnTo>
                      <a:pt x="1742" y="2058"/>
                    </a:lnTo>
                    <a:lnTo>
                      <a:pt x="1704" y="2065"/>
                    </a:lnTo>
                    <a:lnTo>
                      <a:pt x="1661" y="2072"/>
                    </a:lnTo>
                    <a:lnTo>
                      <a:pt x="1613" y="2079"/>
                    </a:lnTo>
                    <a:lnTo>
                      <a:pt x="1563" y="2088"/>
                    </a:lnTo>
                    <a:lnTo>
                      <a:pt x="1513" y="2095"/>
                    </a:lnTo>
                    <a:lnTo>
                      <a:pt x="1464" y="2101"/>
                    </a:lnTo>
                    <a:lnTo>
                      <a:pt x="1414" y="2108"/>
                    </a:lnTo>
                    <a:lnTo>
                      <a:pt x="1366" y="2113"/>
                    </a:lnTo>
                    <a:lnTo>
                      <a:pt x="1321" y="2117"/>
                    </a:lnTo>
                    <a:lnTo>
                      <a:pt x="1278" y="2119"/>
                    </a:lnTo>
                    <a:lnTo>
                      <a:pt x="1239" y="2122"/>
                    </a:lnTo>
                    <a:lnTo>
                      <a:pt x="1201" y="2122"/>
                    </a:lnTo>
                    <a:lnTo>
                      <a:pt x="1158" y="2119"/>
                    </a:lnTo>
                    <a:lnTo>
                      <a:pt x="1112" y="2115"/>
                    </a:lnTo>
                    <a:lnTo>
                      <a:pt x="1063" y="2108"/>
                    </a:lnTo>
                    <a:lnTo>
                      <a:pt x="1010" y="2099"/>
                    </a:lnTo>
                    <a:lnTo>
                      <a:pt x="958" y="2090"/>
                    </a:lnTo>
                    <a:lnTo>
                      <a:pt x="904" y="2081"/>
                    </a:lnTo>
                    <a:lnTo>
                      <a:pt x="854" y="2072"/>
                    </a:lnTo>
                    <a:lnTo>
                      <a:pt x="804" y="2061"/>
                    </a:lnTo>
                    <a:lnTo>
                      <a:pt x="759" y="2051"/>
                    </a:lnTo>
                    <a:lnTo>
                      <a:pt x="716" y="2042"/>
                    </a:lnTo>
                    <a:lnTo>
                      <a:pt x="680" y="2033"/>
                    </a:lnTo>
                    <a:lnTo>
                      <a:pt x="650" y="2027"/>
                    </a:lnTo>
                    <a:lnTo>
                      <a:pt x="628" y="2020"/>
                    </a:lnTo>
                    <a:lnTo>
                      <a:pt x="612" y="2018"/>
                    </a:lnTo>
                    <a:lnTo>
                      <a:pt x="607" y="2015"/>
                    </a:lnTo>
                    <a:lnTo>
                      <a:pt x="634" y="1918"/>
                    </a:lnTo>
                    <a:lnTo>
                      <a:pt x="623" y="1913"/>
                    </a:lnTo>
                    <a:lnTo>
                      <a:pt x="596" y="1904"/>
                    </a:lnTo>
                    <a:lnTo>
                      <a:pt x="555" y="1886"/>
                    </a:lnTo>
                    <a:lnTo>
                      <a:pt x="507" y="1868"/>
                    </a:lnTo>
                    <a:lnTo>
                      <a:pt x="458" y="1845"/>
                    </a:lnTo>
                    <a:lnTo>
                      <a:pt x="408" y="1820"/>
                    </a:lnTo>
                    <a:lnTo>
                      <a:pt x="365" y="1798"/>
                    </a:lnTo>
                    <a:lnTo>
                      <a:pt x="335" y="1777"/>
                    </a:lnTo>
                    <a:lnTo>
                      <a:pt x="306" y="1752"/>
                    </a:lnTo>
                    <a:lnTo>
                      <a:pt x="270" y="1721"/>
                    </a:lnTo>
                    <a:lnTo>
                      <a:pt x="229" y="1680"/>
                    </a:lnTo>
                    <a:lnTo>
                      <a:pt x="183" y="1637"/>
                    </a:lnTo>
                    <a:lnTo>
                      <a:pt x="140" y="1591"/>
                    </a:lnTo>
                    <a:lnTo>
                      <a:pt x="102" y="1544"/>
                    </a:lnTo>
                    <a:lnTo>
                      <a:pt x="72" y="1498"/>
                    </a:lnTo>
                    <a:lnTo>
                      <a:pt x="54" y="1455"/>
                    </a:lnTo>
                    <a:lnTo>
                      <a:pt x="43" y="1412"/>
                    </a:lnTo>
                    <a:lnTo>
                      <a:pt x="29" y="1367"/>
                    </a:lnTo>
                    <a:lnTo>
                      <a:pt x="18" y="1317"/>
                    </a:lnTo>
                    <a:lnTo>
                      <a:pt x="9" y="1267"/>
                    </a:lnTo>
                    <a:lnTo>
                      <a:pt x="2" y="1217"/>
                    </a:lnTo>
                    <a:lnTo>
                      <a:pt x="0" y="1170"/>
                    </a:lnTo>
                    <a:lnTo>
                      <a:pt x="2" y="1124"/>
                    </a:lnTo>
                    <a:lnTo>
                      <a:pt x="9" y="1081"/>
                    </a:lnTo>
                    <a:lnTo>
                      <a:pt x="20" y="1041"/>
                    </a:lnTo>
                    <a:lnTo>
                      <a:pt x="32" y="1002"/>
                    </a:lnTo>
                    <a:lnTo>
                      <a:pt x="45" y="966"/>
                    </a:lnTo>
                    <a:lnTo>
                      <a:pt x="61" y="927"/>
                    </a:lnTo>
                    <a:lnTo>
                      <a:pt x="77" y="891"/>
                    </a:lnTo>
                    <a:lnTo>
                      <a:pt x="97" y="855"/>
                    </a:lnTo>
                    <a:lnTo>
                      <a:pt x="118" y="821"/>
                    </a:lnTo>
                    <a:lnTo>
                      <a:pt x="140" y="784"/>
                    </a:lnTo>
                    <a:lnTo>
                      <a:pt x="174" y="746"/>
                    </a:lnTo>
                    <a:lnTo>
                      <a:pt x="222" y="701"/>
                    </a:lnTo>
                    <a:lnTo>
                      <a:pt x="276" y="655"/>
                    </a:lnTo>
                    <a:lnTo>
                      <a:pt x="335" y="608"/>
                    </a:lnTo>
                    <a:lnTo>
                      <a:pt x="394" y="560"/>
                    </a:lnTo>
                    <a:lnTo>
                      <a:pt x="444" y="519"/>
                    </a:lnTo>
                    <a:lnTo>
                      <a:pt x="480" y="485"/>
                    </a:lnTo>
                    <a:lnTo>
                      <a:pt x="501" y="458"/>
                    </a:lnTo>
                    <a:lnTo>
                      <a:pt x="510" y="413"/>
                    </a:lnTo>
                    <a:lnTo>
                      <a:pt x="507" y="365"/>
                    </a:lnTo>
                    <a:lnTo>
                      <a:pt x="492" y="322"/>
                    </a:lnTo>
                    <a:lnTo>
                      <a:pt x="473" y="290"/>
                    </a:lnTo>
                    <a:lnTo>
                      <a:pt x="453" y="265"/>
                    </a:lnTo>
                    <a:lnTo>
                      <a:pt x="437" y="243"/>
                    </a:lnTo>
                    <a:lnTo>
                      <a:pt x="430" y="216"/>
                    </a:lnTo>
                    <a:lnTo>
                      <a:pt x="442" y="175"/>
                    </a:lnTo>
                    <a:lnTo>
                      <a:pt x="526" y="1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1422" y="509"/>
                <a:ext cx="1283" cy="188"/>
              </a:xfrm>
              <a:custGeom>
                <a:avLst/>
                <a:gdLst>
                  <a:gd name="T0" fmla="*/ 64 w 1283"/>
                  <a:gd name="T1" fmla="*/ 59 h 188"/>
                  <a:gd name="T2" fmla="*/ 98 w 1283"/>
                  <a:gd name="T3" fmla="*/ 54 h 188"/>
                  <a:gd name="T4" fmla="*/ 157 w 1283"/>
                  <a:gd name="T5" fmla="*/ 45 h 188"/>
                  <a:gd name="T6" fmla="*/ 232 w 1283"/>
                  <a:gd name="T7" fmla="*/ 36 h 188"/>
                  <a:gd name="T8" fmla="*/ 315 w 1283"/>
                  <a:gd name="T9" fmla="*/ 27 h 188"/>
                  <a:gd name="T10" fmla="*/ 397 w 1283"/>
                  <a:gd name="T11" fmla="*/ 18 h 188"/>
                  <a:gd name="T12" fmla="*/ 467 w 1283"/>
                  <a:gd name="T13" fmla="*/ 9 h 188"/>
                  <a:gd name="T14" fmla="*/ 522 w 1283"/>
                  <a:gd name="T15" fmla="*/ 4 h 188"/>
                  <a:gd name="T16" fmla="*/ 553 w 1283"/>
                  <a:gd name="T17" fmla="*/ 4 h 188"/>
                  <a:gd name="T18" fmla="*/ 608 w 1283"/>
                  <a:gd name="T19" fmla="*/ 4 h 188"/>
                  <a:gd name="T20" fmla="*/ 680 w 1283"/>
                  <a:gd name="T21" fmla="*/ 2 h 188"/>
                  <a:gd name="T22" fmla="*/ 764 w 1283"/>
                  <a:gd name="T23" fmla="*/ 2 h 188"/>
                  <a:gd name="T24" fmla="*/ 852 w 1283"/>
                  <a:gd name="T25" fmla="*/ 0 h 188"/>
                  <a:gd name="T26" fmla="*/ 934 w 1283"/>
                  <a:gd name="T27" fmla="*/ 0 h 188"/>
                  <a:gd name="T28" fmla="*/ 1002 w 1283"/>
                  <a:gd name="T29" fmla="*/ 2 h 188"/>
                  <a:gd name="T30" fmla="*/ 1049 w 1283"/>
                  <a:gd name="T31" fmla="*/ 2 h 188"/>
                  <a:gd name="T32" fmla="*/ 1081 w 1283"/>
                  <a:gd name="T33" fmla="*/ 9 h 188"/>
                  <a:gd name="T34" fmla="*/ 1140 w 1283"/>
                  <a:gd name="T35" fmla="*/ 25 h 188"/>
                  <a:gd name="T36" fmla="*/ 1201 w 1283"/>
                  <a:gd name="T37" fmla="*/ 40 h 188"/>
                  <a:gd name="T38" fmla="*/ 1242 w 1283"/>
                  <a:gd name="T39" fmla="*/ 52 h 188"/>
                  <a:gd name="T40" fmla="*/ 1283 w 1283"/>
                  <a:gd name="T41" fmla="*/ 104 h 188"/>
                  <a:gd name="T42" fmla="*/ 1258 w 1283"/>
                  <a:gd name="T43" fmla="*/ 108 h 188"/>
                  <a:gd name="T44" fmla="*/ 1197 w 1283"/>
                  <a:gd name="T45" fmla="*/ 118 h 188"/>
                  <a:gd name="T46" fmla="*/ 1106 w 1283"/>
                  <a:gd name="T47" fmla="*/ 131 h 188"/>
                  <a:gd name="T48" fmla="*/ 1000 w 1283"/>
                  <a:gd name="T49" fmla="*/ 145 h 188"/>
                  <a:gd name="T50" fmla="*/ 893 w 1283"/>
                  <a:gd name="T51" fmla="*/ 161 h 188"/>
                  <a:gd name="T52" fmla="*/ 793 w 1283"/>
                  <a:gd name="T53" fmla="*/ 172 h 188"/>
                  <a:gd name="T54" fmla="*/ 719 w 1283"/>
                  <a:gd name="T55" fmla="*/ 181 h 188"/>
                  <a:gd name="T56" fmla="*/ 678 w 1283"/>
                  <a:gd name="T57" fmla="*/ 183 h 188"/>
                  <a:gd name="T58" fmla="*/ 648 w 1283"/>
                  <a:gd name="T59" fmla="*/ 183 h 188"/>
                  <a:gd name="T60" fmla="*/ 603 w 1283"/>
                  <a:gd name="T61" fmla="*/ 183 h 188"/>
                  <a:gd name="T62" fmla="*/ 546 w 1283"/>
                  <a:gd name="T63" fmla="*/ 186 h 188"/>
                  <a:gd name="T64" fmla="*/ 481 w 1283"/>
                  <a:gd name="T65" fmla="*/ 186 h 188"/>
                  <a:gd name="T66" fmla="*/ 411 w 1283"/>
                  <a:gd name="T67" fmla="*/ 188 h 188"/>
                  <a:gd name="T68" fmla="*/ 343 w 1283"/>
                  <a:gd name="T69" fmla="*/ 186 h 188"/>
                  <a:gd name="T70" fmla="*/ 277 w 1283"/>
                  <a:gd name="T71" fmla="*/ 181 h 188"/>
                  <a:gd name="T72" fmla="*/ 220 w 1283"/>
                  <a:gd name="T73" fmla="*/ 174 h 188"/>
                  <a:gd name="T74" fmla="*/ 130 w 1283"/>
                  <a:gd name="T75" fmla="*/ 154 h 188"/>
                  <a:gd name="T76" fmla="*/ 59 w 1283"/>
                  <a:gd name="T77" fmla="*/ 131 h 188"/>
                  <a:gd name="T78" fmla="*/ 16 w 1283"/>
                  <a:gd name="T79" fmla="*/ 115 h 188"/>
                  <a:gd name="T80" fmla="*/ 0 w 1283"/>
                  <a:gd name="T81" fmla="*/ 108 h 18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3"/>
                  <a:gd name="T124" fmla="*/ 0 h 188"/>
                  <a:gd name="T125" fmla="*/ 1283 w 1283"/>
                  <a:gd name="T126" fmla="*/ 188 h 18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3" h="188">
                    <a:moveTo>
                      <a:pt x="59" y="59"/>
                    </a:moveTo>
                    <a:lnTo>
                      <a:pt x="64" y="59"/>
                    </a:lnTo>
                    <a:lnTo>
                      <a:pt x="77" y="56"/>
                    </a:lnTo>
                    <a:lnTo>
                      <a:pt x="98" y="54"/>
                    </a:lnTo>
                    <a:lnTo>
                      <a:pt x="125" y="50"/>
                    </a:lnTo>
                    <a:lnTo>
                      <a:pt x="157" y="45"/>
                    </a:lnTo>
                    <a:lnTo>
                      <a:pt x="193" y="40"/>
                    </a:lnTo>
                    <a:lnTo>
                      <a:pt x="232" y="36"/>
                    </a:lnTo>
                    <a:lnTo>
                      <a:pt x="272" y="31"/>
                    </a:lnTo>
                    <a:lnTo>
                      <a:pt x="315" y="27"/>
                    </a:lnTo>
                    <a:lnTo>
                      <a:pt x="356" y="22"/>
                    </a:lnTo>
                    <a:lnTo>
                      <a:pt x="397" y="18"/>
                    </a:lnTo>
                    <a:lnTo>
                      <a:pt x="433" y="13"/>
                    </a:lnTo>
                    <a:lnTo>
                      <a:pt x="467" y="9"/>
                    </a:lnTo>
                    <a:lnTo>
                      <a:pt x="497" y="6"/>
                    </a:lnTo>
                    <a:lnTo>
                      <a:pt x="522" y="4"/>
                    </a:lnTo>
                    <a:lnTo>
                      <a:pt x="537" y="4"/>
                    </a:lnTo>
                    <a:lnTo>
                      <a:pt x="553" y="4"/>
                    </a:lnTo>
                    <a:lnTo>
                      <a:pt x="578" y="4"/>
                    </a:lnTo>
                    <a:lnTo>
                      <a:pt x="608" y="4"/>
                    </a:lnTo>
                    <a:lnTo>
                      <a:pt x="642" y="2"/>
                    </a:lnTo>
                    <a:lnTo>
                      <a:pt x="680" y="2"/>
                    </a:lnTo>
                    <a:lnTo>
                      <a:pt x="721" y="2"/>
                    </a:lnTo>
                    <a:lnTo>
                      <a:pt x="764" y="2"/>
                    </a:lnTo>
                    <a:lnTo>
                      <a:pt x="809" y="0"/>
                    </a:lnTo>
                    <a:lnTo>
                      <a:pt x="852" y="0"/>
                    </a:lnTo>
                    <a:lnTo>
                      <a:pt x="895" y="0"/>
                    </a:lnTo>
                    <a:lnTo>
                      <a:pt x="934" y="0"/>
                    </a:lnTo>
                    <a:lnTo>
                      <a:pt x="970" y="0"/>
                    </a:lnTo>
                    <a:lnTo>
                      <a:pt x="1002" y="2"/>
                    </a:lnTo>
                    <a:lnTo>
                      <a:pt x="1029" y="2"/>
                    </a:lnTo>
                    <a:lnTo>
                      <a:pt x="1049" y="2"/>
                    </a:lnTo>
                    <a:lnTo>
                      <a:pt x="1061" y="4"/>
                    </a:lnTo>
                    <a:lnTo>
                      <a:pt x="1081" y="9"/>
                    </a:lnTo>
                    <a:lnTo>
                      <a:pt x="1108" y="16"/>
                    </a:lnTo>
                    <a:lnTo>
                      <a:pt x="1140" y="25"/>
                    </a:lnTo>
                    <a:lnTo>
                      <a:pt x="1172" y="31"/>
                    </a:lnTo>
                    <a:lnTo>
                      <a:pt x="1201" y="40"/>
                    </a:lnTo>
                    <a:lnTo>
                      <a:pt x="1226" y="47"/>
                    </a:lnTo>
                    <a:lnTo>
                      <a:pt x="1242" y="52"/>
                    </a:lnTo>
                    <a:lnTo>
                      <a:pt x="1249" y="54"/>
                    </a:lnTo>
                    <a:lnTo>
                      <a:pt x="1283" y="104"/>
                    </a:lnTo>
                    <a:lnTo>
                      <a:pt x="1276" y="104"/>
                    </a:lnTo>
                    <a:lnTo>
                      <a:pt x="1258" y="108"/>
                    </a:lnTo>
                    <a:lnTo>
                      <a:pt x="1231" y="111"/>
                    </a:lnTo>
                    <a:lnTo>
                      <a:pt x="1197" y="118"/>
                    </a:lnTo>
                    <a:lnTo>
                      <a:pt x="1154" y="124"/>
                    </a:lnTo>
                    <a:lnTo>
                      <a:pt x="1106" y="131"/>
                    </a:lnTo>
                    <a:lnTo>
                      <a:pt x="1054" y="138"/>
                    </a:lnTo>
                    <a:lnTo>
                      <a:pt x="1000" y="145"/>
                    </a:lnTo>
                    <a:lnTo>
                      <a:pt x="945" y="154"/>
                    </a:lnTo>
                    <a:lnTo>
                      <a:pt x="893" y="161"/>
                    </a:lnTo>
                    <a:lnTo>
                      <a:pt x="841" y="167"/>
                    </a:lnTo>
                    <a:lnTo>
                      <a:pt x="793" y="172"/>
                    </a:lnTo>
                    <a:lnTo>
                      <a:pt x="753" y="179"/>
                    </a:lnTo>
                    <a:lnTo>
                      <a:pt x="719" y="181"/>
                    </a:lnTo>
                    <a:lnTo>
                      <a:pt x="694" y="183"/>
                    </a:lnTo>
                    <a:lnTo>
                      <a:pt x="678" y="183"/>
                    </a:lnTo>
                    <a:lnTo>
                      <a:pt x="664" y="183"/>
                    </a:lnTo>
                    <a:lnTo>
                      <a:pt x="648" y="183"/>
                    </a:lnTo>
                    <a:lnTo>
                      <a:pt x="628" y="183"/>
                    </a:lnTo>
                    <a:lnTo>
                      <a:pt x="603" y="183"/>
                    </a:lnTo>
                    <a:lnTo>
                      <a:pt x="576" y="183"/>
                    </a:lnTo>
                    <a:lnTo>
                      <a:pt x="546" y="186"/>
                    </a:lnTo>
                    <a:lnTo>
                      <a:pt x="515" y="186"/>
                    </a:lnTo>
                    <a:lnTo>
                      <a:pt x="481" y="186"/>
                    </a:lnTo>
                    <a:lnTo>
                      <a:pt x="447" y="188"/>
                    </a:lnTo>
                    <a:lnTo>
                      <a:pt x="411" y="188"/>
                    </a:lnTo>
                    <a:lnTo>
                      <a:pt x="377" y="186"/>
                    </a:lnTo>
                    <a:lnTo>
                      <a:pt x="343" y="186"/>
                    </a:lnTo>
                    <a:lnTo>
                      <a:pt x="309" y="183"/>
                    </a:lnTo>
                    <a:lnTo>
                      <a:pt x="277" y="181"/>
                    </a:lnTo>
                    <a:lnTo>
                      <a:pt x="247" y="179"/>
                    </a:lnTo>
                    <a:lnTo>
                      <a:pt x="220" y="174"/>
                    </a:lnTo>
                    <a:lnTo>
                      <a:pt x="173" y="165"/>
                    </a:lnTo>
                    <a:lnTo>
                      <a:pt x="130" y="154"/>
                    </a:lnTo>
                    <a:lnTo>
                      <a:pt x="91" y="142"/>
                    </a:lnTo>
                    <a:lnTo>
                      <a:pt x="59" y="131"/>
                    </a:lnTo>
                    <a:lnTo>
                      <a:pt x="34" y="122"/>
                    </a:lnTo>
                    <a:lnTo>
                      <a:pt x="16" y="115"/>
                    </a:lnTo>
                    <a:lnTo>
                      <a:pt x="5" y="111"/>
                    </a:lnTo>
                    <a:lnTo>
                      <a:pt x="0" y="108"/>
                    </a:lnTo>
                    <a:lnTo>
                      <a:pt x="59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1447" y="819"/>
                <a:ext cx="1281" cy="188"/>
              </a:xfrm>
              <a:custGeom>
                <a:avLst/>
                <a:gdLst>
                  <a:gd name="T0" fmla="*/ 62 w 1281"/>
                  <a:gd name="T1" fmla="*/ 59 h 188"/>
                  <a:gd name="T2" fmla="*/ 95 w 1281"/>
                  <a:gd name="T3" fmla="*/ 55 h 188"/>
                  <a:gd name="T4" fmla="*/ 154 w 1281"/>
                  <a:gd name="T5" fmla="*/ 46 h 188"/>
                  <a:gd name="T6" fmla="*/ 229 w 1281"/>
                  <a:gd name="T7" fmla="*/ 36 h 188"/>
                  <a:gd name="T8" fmla="*/ 313 w 1281"/>
                  <a:gd name="T9" fmla="*/ 27 h 188"/>
                  <a:gd name="T10" fmla="*/ 395 w 1281"/>
                  <a:gd name="T11" fmla="*/ 18 h 188"/>
                  <a:gd name="T12" fmla="*/ 467 w 1281"/>
                  <a:gd name="T13" fmla="*/ 9 h 188"/>
                  <a:gd name="T14" fmla="*/ 519 w 1281"/>
                  <a:gd name="T15" fmla="*/ 5 h 188"/>
                  <a:gd name="T16" fmla="*/ 551 w 1281"/>
                  <a:gd name="T17" fmla="*/ 5 h 188"/>
                  <a:gd name="T18" fmla="*/ 605 w 1281"/>
                  <a:gd name="T19" fmla="*/ 5 h 188"/>
                  <a:gd name="T20" fmla="*/ 678 w 1281"/>
                  <a:gd name="T21" fmla="*/ 2 h 188"/>
                  <a:gd name="T22" fmla="*/ 764 w 1281"/>
                  <a:gd name="T23" fmla="*/ 2 h 188"/>
                  <a:gd name="T24" fmla="*/ 852 w 1281"/>
                  <a:gd name="T25" fmla="*/ 0 h 188"/>
                  <a:gd name="T26" fmla="*/ 934 w 1281"/>
                  <a:gd name="T27" fmla="*/ 0 h 188"/>
                  <a:gd name="T28" fmla="*/ 1002 w 1281"/>
                  <a:gd name="T29" fmla="*/ 2 h 188"/>
                  <a:gd name="T30" fmla="*/ 1049 w 1281"/>
                  <a:gd name="T31" fmla="*/ 2 h 188"/>
                  <a:gd name="T32" fmla="*/ 1081 w 1281"/>
                  <a:gd name="T33" fmla="*/ 9 h 188"/>
                  <a:gd name="T34" fmla="*/ 1138 w 1281"/>
                  <a:gd name="T35" fmla="*/ 25 h 188"/>
                  <a:gd name="T36" fmla="*/ 1199 w 1281"/>
                  <a:gd name="T37" fmla="*/ 41 h 188"/>
                  <a:gd name="T38" fmla="*/ 1240 w 1281"/>
                  <a:gd name="T39" fmla="*/ 52 h 188"/>
                  <a:gd name="T40" fmla="*/ 1281 w 1281"/>
                  <a:gd name="T41" fmla="*/ 104 h 188"/>
                  <a:gd name="T42" fmla="*/ 1256 w 1281"/>
                  <a:gd name="T43" fmla="*/ 109 h 188"/>
                  <a:gd name="T44" fmla="*/ 1194 w 1281"/>
                  <a:gd name="T45" fmla="*/ 118 h 188"/>
                  <a:gd name="T46" fmla="*/ 1104 w 1281"/>
                  <a:gd name="T47" fmla="*/ 132 h 188"/>
                  <a:gd name="T48" fmla="*/ 997 w 1281"/>
                  <a:gd name="T49" fmla="*/ 145 h 188"/>
                  <a:gd name="T50" fmla="*/ 891 w 1281"/>
                  <a:gd name="T51" fmla="*/ 161 h 188"/>
                  <a:gd name="T52" fmla="*/ 791 w 1281"/>
                  <a:gd name="T53" fmla="*/ 172 h 188"/>
                  <a:gd name="T54" fmla="*/ 716 w 1281"/>
                  <a:gd name="T55" fmla="*/ 182 h 188"/>
                  <a:gd name="T56" fmla="*/ 676 w 1281"/>
                  <a:gd name="T57" fmla="*/ 184 h 188"/>
                  <a:gd name="T58" fmla="*/ 646 w 1281"/>
                  <a:gd name="T59" fmla="*/ 184 h 188"/>
                  <a:gd name="T60" fmla="*/ 601 w 1281"/>
                  <a:gd name="T61" fmla="*/ 184 h 188"/>
                  <a:gd name="T62" fmla="*/ 544 w 1281"/>
                  <a:gd name="T63" fmla="*/ 186 h 188"/>
                  <a:gd name="T64" fmla="*/ 478 w 1281"/>
                  <a:gd name="T65" fmla="*/ 186 h 188"/>
                  <a:gd name="T66" fmla="*/ 410 w 1281"/>
                  <a:gd name="T67" fmla="*/ 188 h 188"/>
                  <a:gd name="T68" fmla="*/ 340 w 1281"/>
                  <a:gd name="T69" fmla="*/ 186 h 188"/>
                  <a:gd name="T70" fmla="*/ 277 w 1281"/>
                  <a:gd name="T71" fmla="*/ 182 h 188"/>
                  <a:gd name="T72" fmla="*/ 220 w 1281"/>
                  <a:gd name="T73" fmla="*/ 175 h 188"/>
                  <a:gd name="T74" fmla="*/ 127 w 1281"/>
                  <a:gd name="T75" fmla="*/ 154 h 188"/>
                  <a:gd name="T76" fmla="*/ 59 w 1281"/>
                  <a:gd name="T77" fmla="*/ 132 h 188"/>
                  <a:gd name="T78" fmla="*/ 16 w 1281"/>
                  <a:gd name="T79" fmla="*/ 116 h 188"/>
                  <a:gd name="T80" fmla="*/ 0 w 1281"/>
                  <a:gd name="T81" fmla="*/ 109 h 18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1"/>
                  <a:gd name="T124" fmla="*/ 0 h 188"/>
                  <a:gd name="T125" fmla="*/ 1281 w 1281"/>
                  <a:gd name="T126" fmla="*/ 188 h 18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1" h="188">
                    <a:moveTo>
                      <a:pt x="57" y="59"/>
                    </a:moveTo>
                    <a:lnTo>
                      <a:pt x="62" y="59"/>
                    </a:lnTo>
                    <a:lnTo>
                      <a:pt x="75" y="57"/>
                    </a:lnTo>
                    <a:lnTo>
                      <a:pt x="95" y="55"/>
                    </a:lnTo>
                    <a:lnTo>
                      <a:pt x="123" y="50"/>
                    </a:lnTo>
                    <a:lnTo>
                      <a:pt x="154" y="46"/>
                    </a:lnTo>
                    <a:lnTo>
                      <a:pt x="191" y="41"/>
                    </a:lnTo>
                    <a:lnTo>
                      <a:pt x="229" y="36"/>
                    </a:lnTo>
                    <a:lnTo>
                      <a:pt x="272" y="32"/>
                    </a:lnTo>
                    <a:lnTo>
                      <a:pt x="313" y="27"/>
                    </a:lnTo>
                    <a:lnTo>
                      <a:pt x="354" y="23"/>
                    </a:lnTo>
                    <a:lnTo>
                      <a:pt x="395" y="18"/>
                    </a:lnTo>
                    <a:lnTo>
                      <a:pt x="433" y="14"/>
                    </a:lnTo>
                    <a:lnTo>
                      <a:pt x="467" y="9"/>
                    </a:lnTo>
                    <a:lnTo>
                      <a:pt x="497" y="7"/>
                    </a:lnTo>
                    <a:lnTo>
                      <a:pt x="519" y="5"/>
                    </a:lnTo>
                    <a:lnTo>
                      <a:pt x="535" y="5"/>
                    </a:lnTo>
                    <a:lnTo>
                      <a:pt x="551" y="5"/>
                    </a:lnTo>
                    <a:lnTo>
                      <a:pt x="576" y="5"/>
                    </a:lnTo>
                    <a:lnTo>
                      <a:pt x="605" y="5"/>
                    </a:lnTo>
                    <a:lnTo>
                      <a:pt x="639" y="2"/>
                    </a:lnTo>
                    <a:lnTo>
                      <a:pt x="678" y="2"/>
                    </a:lnTo>
                    <a:lnTo>
                      <a:pt x="719" y="2"/>
                    </a:lnTo>
                    <a:lnTo>
                      <a:pt x="764" y="2"/>
                    </a:lnTo>
                    <a:lnTo>
                      <a:pt x="807" y="0"/>
                    </a:lnTo>
                    <a:lnTo>
                      <a:pt x="852" y="0"/>
                    </a:lnTo>
                    <a:lnTo>
                      <a:pt x="893" y="0"/>
                    </a:lnTo>
                    <a:lnTo>
                      <a:pt x="934" y="0"/>
                    </a:lnTo>
                    <a:lnTo>
                      <a:pt x="970" y="0"/>
                    </a:lnTo>
                    <a:lnTo>
                      <a:pt x="1002" y="2"/>
                    </a:lnTo>
                    <a:lnTo>
                      <a:pt x="1029" y="2"/>
                    </a:lnTo>
                    <a:lnTo>
                      <a:pt x="1049" y="2"/>
                    </a:lnTo>
                    <a:lnTo>
                      <a:pt x="1061" y="5"/>
                    </a:lnTo>
                    <a:lnTo>
                      <a:pt x="1081" y="9"/>
                    </a:lnTo>
                    <a:lnTo>
                      <a:pt x="1106" y="16"/>
                    </a:lnTo>
                    <a:lnTo>
                      <a:pt x="1138" y="25"/>
                    </a:lnTo>
                    <a:lnTo>
                      <a:pt x="1169" y="32"/>
                    </a:lnTo>
                    <a:lnTo>
                      <a:pt x="1199" y="41"/>
                    </a:lnTo>
                    <a:lnTo>
                      <a:pt x="1224" y="48"/>
                    </a:lnTo>
                    <a:lnTo>
                      <a:pt x="1240" y="52"/>
                    </a:lnTo>
                    <a:lnTo>
                      <a:pt x="1247" y="55"/>
                    </a:lnTo>
                    <a:lnTo>
                      <a:pt x="1281" y="104"/>
                    </a:lnTo>
                    <a:lnTo>
                      <a:pt x="1274" y="104"/>
                    </a:lnTo>
                    <a:lnTo>
                      <a:pt x="1256" y="109"/>
                    </a:lnTo>
                    <a:lnTo>
                      <a:pt x="1228" y="111"/>
                    </a:lnTo>
                    <a:lnTo>
                      <a:pt x="1194" y="118"/>
                    </a:lnTo>
                    <a:lnTo>
                      <a:pt x="1151" y="125"/>
                    </a:lnTo>
                    <a:lnTo>
                      <a:pt x="1104" y="132"/>
                    </a:lnTo>
                    <a:lnTo>
                      <a:pt x="1052" y="138"/>
                    </a:lnTo>
                    <a:lnTo>
                      <a:pt x="997" y="145"/>
                    </a:lnTo>
                    <a:lnTo>
                      <a:pt x="943" y="154"/>
                    </a:lnTo>
                    <a:lnTo>
                      <a:pt x="891" y="161"/>
                    </a:lnTo>
                    <a:lnTo>
                      <a:pt x="839" y="168"/>
                    </a:lnTo>
                    <a:lnTo>
                      <a:pt x="791" y="172"/>
                    </a:lnTo>
                    <a:lnTo>
                      <a:pt x="750" y="179"/>
                    </a:lnTo>
                    <a:lnTo>
                      <a:pt x="716" y="182"/>
                    </a:lnTo>
                    <a:lnTo>
                      <a:pt x="691" y="184"/>
                    </a:lnTo>
                    <a:lnTo>
                      <a:pt x="676" y="184"/>
                    </a:lnTo>
                    <a:lnTo>
                      <a:pt x="664" y="184"/>
                    </a:lnTo>
                    <a:lnTo>
                      <a:pt x="646" y="184"/>
                    </a:lnTo>
                    <a:lnTo>
                      <a:pt x="626" y="184"/>
                    </a:lnTo>
                    <a:lnTo>
                      <a:pt x="601" y="184"/>
                    </a:lnTo>
                    <a:lnTo>
                      <a:pt x="574" y="184"/>
                    </a:lnTo>
                    <a:lnTo>
                      <a:pt x="544" y="186"/>
                    </a:lnTo>
                    <a:lnTo>
                      <a:pt x="512" y="186"/>
                    </a:lnTo>
                    <a:lnTo>
                      <a:pt x="478" y="186"/>
                    </a:lnTo>
                    <a:lnTo>
                      <a:pt x="444" y="188"/>
                    </a:lnTo>
                    <a:lnTo>
                      <a:pt x="410" y="188"/>
                    </a:lnTo>
                    <a:lnTo>
                      <a:pt x="376" y="186"/>
                    </a:lnTo>
                    <a:lnTo>
                      <a:pt x="340" y="186"/>
                    </a:lnTo>
                    <a:lnTo>
                      <a:pt x="308" y="184"/>
                    </a:lnTo>
                    <a:lnTo>
                      <a:pt x="277" y="182"/>
                    </a:lnTo>
                    <a:lnTo>
                      <a:pt x="247" y="179"/>
                    </a:lnTo>
                    <a:lnTo>
                      <a:pt x="220" y="175"/>
                    </a:lnTo>
                    <a:lnTo>
                      <a:pt x="170" y="166"/>
                    </a:lnTo>
                    <a:lnTo>
                      <a:pt x="127" y="154"/>
                    </a:lnTo>
                    <a:lnTo>
                      <a:pt x="91" y="143"/>
                    </a:lnTo>
                    <a:lnTo>
                      <a:pt x="59" y="132"/>
                    </a:lnTo>
                    <a:lnTo>
                      <a:pt x="34" y="123"/>
                    </a:lnTo>
                    <a:lnTo>
                      <a:pt x="16" y="116"/>
                    </a:lnTo>
                    <a:lnTo>
                      <a:pt x="5" y="111"/>
                    </a:lnTo>
                    <a:lnTo>
                      <a:pt x="0" y="109"/>
                    </a:lnTo>
                    <a:lnTo>
                      <a:pt x="57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938" y="930"/>
                <a:ext cx="2324" cy="1578"/>
              </a:xfrm>
              <a:custGeom>
                <a:avLst/>
                <a:gdLst>
                  <a:gd name="T0" fmla="*/ 503 w 2324"/>
                  <a:gd name="T1" fmla="*/ 16 h 1578"/>
                  <a:gd name="T2" fmla="*/ 607 w 2324"/>
                  <a:gd name="T3" fmla="*/ 68 h 1578"/>
                  <a:gd name="T4" fmla="*/ 693 w 2324"/>
                  <a:gd name="T5" fmla="*/ 100 h 1578"/>
                  <a:gd name="T6" fmla="*/ 745 w 2324"/>
                  <a:gd name="T7" fmla="*/ 105 h 1578"/>
                  <a:gd name="T8" fmla="*/ 847 w 2324"/>
                  <a:gd name="T9" fmla="*/ 116 h 1578"/>
                  <a:gd name="T10" fmla="*/ 969 w 2324"/>
                  <a:gd name="T11" fmla="*/ 127 h 1578"/>
                  <a:gd name="T12" fmla="*/ 1092 w 2324"/>
                  <a:gd name="T13" fmla="*/ 134 h 1578"/>
                  <a:gd name="T14" fmla="*/ 1185 w 2324"/>
                  <a:gd name="T15" fmla="*/ 134 h 1578"/>
                  <a:gd name="T16" fmla="*/ 1257 w 2324"/>
                  <a:gd name="T17" fmla="*/ 123 h 1578"/>
                  <a:gd name="T18" fmla="*/ 1384 w 2324"/>
                  <a:gd name="T19" fmla="*/ 105 h 1578"/>
                  <a:gd name="T20" fmla="*/ 1536 w 2324"/>
                  <a:gd name="T21" fmla="*/ 82 h 1578"/>
                  <a:gd name="T22" fmla="*/ 1678 w 2324"/>
                  <a:gd name="T23" fmla="*/ 61 h 1578"/>
                  <a:gd name="T24" fmla="*/ 1776 w 2324"/>
                  <a:gd name="T25" fmla="*/ 48 h 1578"/>
                  <a:gd name="T26" fmla="*/ 1867 w 2324"/>
                  <a:gd name="T27" fmla="*/ 21 h 1578"/>
                  <a:gd name="T28" fmla="*/ 1907 w 2324"/>
                  <a:gd name="T29" fmla="*/ 43 h 1578"/>
                  <a:gd name="T30" fmla="*/ 2005 w 2324"/>
                  <a:gd name="T31" fmla="*/ 109 h 1578"/>
                  <a:gd name="T32" fmla="*/ 2125 w 2324"/>
                  <a:gd name="T33" fmla="*/ 204 h 1578"/>
                  <a:gd name="T34" fmla="*/ 2236 w 2324"/>
                  <a:gd name="T35" fmla="*/ 322 h 1578"/>
                  <a:gd name="T36" fmla="*/ 2299 w 2324"/>
                  <a:gd name="T37" fmla="*/ 451 h 1578"/>
                  <a:gd name="T38" fmla="*/ 2324 w 2324"/>
                  <a:gd name="T39" fmla="*/ 739 h 1578"/>
                  <a:gd name="T40" fmla="*/ 2286 w 2324"/>
                  <a:gd name="T41" fmla="*/ 948 h 1578"/>
                  <a:gd name="T42" fmla="*/ 2222 w 2324"/>
                  <a:gd name="T43" fmla="*/ 1047 h 1578"/>
                  <a:gd name="T44" fmla="*/ 2129 w 2324"/>
                  <a:gd name="T45" fmla="*/ 1156 h 1578"/>
                  <a:gd name="T46" fmla="*/ 2018 w 2324"/>
                  <a:gd name="T47" fmla="*/ 1261 h 1578"/>
                  <a:gd name="T48" fmla="*/ 1903 w 2324"/>
                  <a:gd name="T49" fmla="*/ 1344 h 1578"/>
                  <a:gd name="T50" fmla="*/ 1796 w 2324"/>
                  <a:gd name="T51" fmla="*/ 1397 h 1578"/>
                  <a:gd name="T52" fmla="*/ 1760 w 2324"/>
                  <a:gd name="T53" fmla="*/ 1433 h 1578"/>
                  <a:gd name="T54" fmla="*/ 1751 w 2324"/>
                  <a:gd name="T55" fmla="*/ 1523 h 1578"/>
                  <a:gd name="T56" fmla="*/ 1669 w 2324"/>
                  <a:gd name="T57" fmla="*/ 1532 h 1578"/>
                  <a:gd name="T58" fmla="*/ 1527 w 2324"/>
                  <a:gd name="T59" fmla="*/ 1546 h 1578"/>
                  <a:gd name="T60" fmla="*/ 1364 w 2324"/>
                  <a:gd name="T61" fmla="*/ 1560 h 1578"/>
                  <a:gd name="T62" fmla="*/ 1225 w 2324"/>
                  <a:gd name="T63" fmla="*/ 1573 h 1578"/>
                  <a:gd name="T64" fmla="*/ 1153 w 2324"/>
                  <a:gd name="T65" fmla="*/ 1578 h 1578"/>
                  <a:gd name="T66" fmla="*/ 1096 w 2324"/>
                  <a:gd name="T67" fmla="*/ 1573 h 1578"/>
                  <a:gd name="T68" fmla="*/ 994 w 2324"/>
                  <a:gd name="T69" fmla="*/ 1560 h 1578"/>
                  <a:gd name="T70" fmla="*/ 870 w 2324"/>
                  <a:gd name="T71" fmla="*/ 1542 h 1578"/>
                  <a:gd name="T72" fmla="*/ 754 w 2324"/>
                  <a:gd name="T73" fmla="*/ 1521 h 1578"/>
                  <a:gd name="T74" fmla="*/ 670 w 2324"/>
                  <a:gd name="T75" fmla="*/ 1503 h 1578"/>
                  <a:gd name="T76" fmla="*/ 618 w 2324"/>
                  <a:gd name="T77" fmla="*/ 1485 h 1578"/>
                  <a:gd name="T78" fmla="*/ 591 w 2324"/>
                  <a:gd name="T79" fmla="*/ 1478 h 1578"/>
                  <a:gd name="T80" fmla="*/ 584 w 2324"/>
                  <a:gd name="T81" fmla="*/ 1478 h 1578"/>
                  <a:gd name="T82" fmla="*/ 571 w 2324"/>
                  <a:gd name="T83" fmla="*/ 1381 h 1578"/>
                  <a:gd name="T84" fmla="*/ 435 w 2324"/>
                  <a:gd name="T85" fmla="*/ 1333 h 1578"/>
                  <a:gd name="T86" fmla="*/ 335 w 2324"/>
                  <a:gd name="T87" fmla="*/ 1288 h 1578"/>
                  <a:gd name="T88" fmla="*/ 231 w 2324"/>
                  <a:gd name="T89" fmla="*/ 1186 h 1578"/>
                  <a:gd name="T90" fmla="*/ 79 w 2324"/>
                  <a:gd name="T91" fmla="*/ 1016 h 1578"/>
                  <a:gd name="T92" fmla="*/ 9 w 2324"/>
                  <a:gd name="T93" fmla="*/ 814 h 1578"/>
                  <a:gd name="T94" fmla="*/ 20 w 2324"/>
                  <a:gd name="T95" fmla="*/ 451 h 1578"/>
                  <a:gd name="T96" fmla="*/ 108 w 2324"/>
                  <a:gd name="T97" fmla="*/ 347 h 1578"/>
                  <a:gd name="T98" fmla="*/ 235 w 2324"/>
                  <a:gd name="T99" fmla="*/ 216 h 1578"/>
                  <a:gd name="T100" fmla="*/ 324 w 2324"/>
                  <a:gd name="T101" fmla="*/ 143 h 1578"/>
                  <a:gd name="T102" fmla="*/ 410 w 2324"/>
                  <a:gd name="T103" fmla="*/ 66 h 1578"/>
                  <a:gd name="T104" fmla="*/ 469 w 2324"/>
                  <a:gd name="T105" fmla="*/ 5 h 15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324"/>
                  <a:gd name="T160" fmla="*/ 0 h 1578"/>
                  <a:gd name="T161" fmla="*/ 2324 w 2324"/>
                  <a:gd name="T162" fmla="*/ 1578 h 15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324" h="1578">
                    <a:moveTo>
                      <a:pt x="473" y="0"/>
                    </a:moveTo>
                    <a:lnTo>
                      <a:pt x="480" y="5"/>
                    </a:lnTo>
                    <a:lnTo>
                      <a:pt x="503" y="16"/>
                    </a:lnTo>
                    <a:lnTo>
                      <a:pt x="532" y="32"/>
                    </a:lnTo>
                    <a:lnTo>
                      <a:pt x="568" y="50"/>
                    </a:lnTo>
                    <a:lnTo>
                      <a:pt x="607" y="68"/>
                    </a:lnTo>
                    <a:lnTo>
                      <a:pt x="643" y="84"/>
                    </a:lnTo>
                    <a:lnTo>
                      <a:pt x="672" y="95"/>
                    </a:lnTo>
                    <a:lnTo>
                      <a:pt x="693" y="100"/>
                    </a:lnTo>
                    <a:lnTo>
                      <a:pt x="704" y="100"/>
                    </a:lnTo>
                    <a:lnTo>
                      <a:pt x="722" y="102"/>
                    </a:lnTo>
                    <a:lnTo>
                      <a:pt x="745" y="105"/>
                    </a:lnTo>
                    <a:lnTo>
                      <a:pt x="774" y="107"/>
                    </a:lnTo>
                    <a:lnTo>
                      <a:pt x="808" y="111"/>
                    </a:lnTo>
                    <a:lnTo>
                      <a:pt x="847" y="116"/>
                    </a:lnTo>
                    <a:lnTo>
                      <a:pt x="885" y="118"/>
                    </a:lnTo>
                    <a:lnTo>
                      <a:pt x="929" y="123"/>
                    </a:lnTo>
                    <a:lnTo>
                      <a:pt x="969" y="127"/>
                    </a:lnTo>
                    <a:lnTo>
                      <a:pt x="1012" y="129"/>
                    </a:lnTo>
                    <a:lnTo>
                      <a:pt x="1053" y="132"/>
                    </a:lnTo>
                    <a:lnTo>
                      <a:pt x="1092" y="134"/>
                    </a:lnTo>
                    <a:lnTo>
                      <a:pt x="1126" y="136"/>
                    </a:lnTo>
                    <a:lnTo>
                      <a:pt x="1157" y="136"/>
                    </a:lnTo>
                    <a:lnTo>
                      <a:pt x="1185" y="134"/>
                    </a:lnTo>
                    <a:lnTo>
                      <a:pt x="1205" y="132"/>
                    </a:lnTo>
                    <a:lnTo>
                      <a:pt x="1228" y="127"/>
                    </a:lnTo>
                    <a:lnTo>
                      <a:pt x="1257" y="123"/>
                    </a:lnTo>
                    <a:lnTo>
                      <a:pt x="1296" y="118"/>
                    </a:lnTo>
                    <a:lnTo>
                      <a:pt x="1339" y="111"/>
                    </a:lnTo>
                    <a:lnTo>
                      <a:pt x="1384" y="105"/>
                    </a:lnTo>
                    <a:lnTo>
                      <a:pt x="1434" y="98"/>
                    </a:lnTo>
                    <a:lnTo>
                      <a:pt x="1486" y="91"/>
                    </a:lnTo>
                    <a:lnTo>
                      <a:pt x="1536" y="82"/>
                    </a:lnTo>
                    <a:lnTo>
                      <a:pt x="1586" y="75"/>
                    </a:lnTo>
                    <a:lnTo>
                      <a:pt x="1633" y="68"/>
                    </a:lnTo>
                    <a:lnTo>
                      <a:pt x="1678" y="61"/>
                    </a:lnTo>
                    <a:lnTo>
                      <a:pt x="1717" y="57"/>
                    </a:lnTo>
                    <a:lnTo>
                      <a:pt x="1751" y="52"/>
                    </a:lnTo>
                    <a:lnTo>
                      <a:pt x="1776" y="48"/>
                    </a:lnTo>
                    <a:lnTo>
                      <a:pt x="1792" y="46"/>
                    </a:lnTo>
                    <a:lnTo>
                      <a:pt x="1796" y="46"/>
                    </a:lnTo>
                    <a:lnTo>
                      <a:pt x="1867" y="21"/>
                    </a:lnTo>
                    <a:lnTo>
                      <a:pt x="1871" y="23"/>
                    </a:lnTo>
                    <a:lnTo>
                      <a:pt x="1885" y="32"/>
                    </a:lnTo>
                    <a:lnTo>
                      <a:pt x="1907" y="43"/>
                    </a:lnTo>
                    <a:lnTo>
                      <a:pt x="1935" y="61"/>
                    </a:lnTo>
                    <a:lnTo>
                      <a:pt x="1969" y="84"/>
                    </a:lnTo>
                    <a:lnTo>
                      <a:pt x="2005" y="109"/>
                    </a:lnTo>
                    <a:lnTo>
                      <a:pt x="2043" y="139"/>
                    </a:lnTo>
                    <a:lnTo>
                      <a:pt x="2084" y="170"/>
                    </a:lnTo>
                    <a:lnTo>
                      <a:pt x="2125" y="204"/>
                    </a:lnTo>
                    <a:lnTo>
                      <a:pt x="2166" y="243"/>
                    </a:lnTo>
                    <a:lnTo>
                      <a:pt x="2202" y="281"/>
                    </a:lnTo>
                    <a:lnTo>
                      <a:pt x="2236" y="322"/>
                    </a:lnTo>
                    <a:lnTo>
                      <a:pt x="2263" y="363"/>
                    </a:lnTo>
                    <a:lnTo>
                      <a:pt x="2286" y="406"/>
                    </a:lnTo>
                    <a:lnTo>
                      <a:pt x="2299" y="451"/>
                    </a:lnTo>
                    <a:lnTo>
                      <a:pt x="2306" y="494"/>
                    </a:lnTo>
                    <a:lnTo>
                      <a:pt x="2315" y="637"/>
                    </a:lnTo>
                    <a:lnTo>
                      <a:pt x="2324" y="739"/>
                    </a:lnTo>
                    <a:lnTo>
                      <a:pt x="2322" y="823"/>
                    </a:lnTo>
                    <a:lnTo>
                      <a:pt x="2297" y="918"/>
                    </a:lnTo>
                    <a:lnTo>
                      <a:pt x="2286" y="948"/>
                    </a:lnTo>
                    <a:lnTo>
                      <a:pt x="2268" y="977"/>
                    </a:lnTo>
                    <a:lnTo>
                      <a:pt x="2247" y="1011"/>
                    </a:lnTo>
                    <a:lnTo>
                      <a:pt x="2222" y="1047"/>
                    </a:lnTo>
                    <a:lnTo>
                      <a:pt x="2193" y="1081"/>
                    </a:lnTo>
                    <a:lnTo>
                      <a:pt x="2163" y="1120"/>
                    </a:lnTo>
                    <a:lnTo>
                      <a:pt x="2129" y="1156"/>
                    </a:lnTo>
                    <a:lnTo>
                      <a:pt x="2093" y="1190"/>
                    </a:lnTo>
                    <a:lnTo>
                      <a:pt x="2057" y="1227"/>
                    </a:lnTo>
                    <a:lnTo>
                      <a:pt x="2018" y="1261"/>
                    </a:lnTo>
                    <a:lnTo>
                      <a:pt x="1980" y="1290"/>
                    </a:lnTo>
                    <a:lnTo>
                      <a:pt x="1941" y="1319"/>
                    </a:lnTo>
                    <a:lnTo>
                      <a:pt x="1903" y="1344"/>
                    </a:lnTo>
                    <a:lnTo>
                      <a:pt x="1867" y="1367"/>
                    </a:lnTo>
                    <a:lnTo>
                      <a:pt x="1830" y="1383"/>
                    </a:lnTo>
                    <a:lnTo>
                      <a:pt x="1796" y="1397"/>
                    </a:lnTo>
                    <a:lnTo>
                      <a:pt x="1776" y="1406"/>
                    </a:lnTo>
                    <a:lnTo>
                      <a:pt x="1765" y="1419"/>
                    </a:lnTo>
                    <a:lnTo>
                      <a:pt x="1760" y="1433"/>
                    </a:lnTo>
                    <a:lnTo>
                      <a:pt x="1758" y="1437"/>
                    </a:lnTo>
                    <a:lnTo>
                      <a:pt x="1758" y="1523"/>
                    </a:lnTo>
                    <a:lnTo>
                      <a:pt x="1751" y="1523"/>
                    </a:lnTo>
                    <a:lnTo>
                      <a:pt x="1733" y="1526"/>
                    </a:lnTo>
                    <a:lnTo>
                      <a:pt x="1706" y="1528"/>
                    </a:lnTo>
                    <a:lnTo>
                      <a:pt x="1669" y="1532"/>
                    </a:lnTo>
                    <a:lnTo>
                      <a:pt x="1626" y="1537"/>
                    </a:lnTo>
                    <a:lnTo>
                      <a:pt x="1579" y="1542"/>
                    </a:lnTo>
                    <a:lnTo>
                      <a:pt x="1527" y="1546"/>
                    </a:lnTo>
                    <a:lnTo>
                      <a:pt x="1472" y="1551"/>
                    </a:lnTo>
                    <a:lnTo>
                      <a:pt x="1416" y="1555"/>
                    </a:lnTo>
                    <a:lnTo>
                      <a:pt x="1364" y="1560"/>
                    </a:lnTo>
                    <a:lnTo>
                      <a:pt x="1311" y="1564"/>
                    </a:lnTo>
                    <a:lnTo>
                      <a:pt x="1266" y="1569"/>
                    </a:lnTo>
                    <a:lnTo>
                      <a:pt x="1225" y="1573"/>
                    </a:lnTo>
                    <a:lnTo>
                      <a:pt x="1191" y="1576"/>
                    </a:lnTo>
                    <a:lnTo>
                      <a:pt x="1166" y="1578"/>
                    </a:lnTo>
                    <a:lnTo>
                      <a:pt x="1153" y="1578"/>
                    </a:lnTo>
                    <a:lnTo>
                      <a:pt x="1141" y="1578"/>
                    </a:lnTo>
                    <a:lnTo>
                      <a:pt x="1123" y="1576"/>
                    </a:lnTo>
                    <a:lnTo>
                      <a:pt x="1096" y="1573"/>
                    </a:lnTo>
                    <a:lnTo>
                      <a:pt x="1067" y="1569"/>
                    </a:lnTo>
                    <a:lnTo>
                      <a:pt x="1033" y="1564"/>
                    </a:lnTo>
                    <a:lnTo>
                      <a:pt x="994" y="1560"/>
                    </a:lnTo>
                    <a:lnTo>
                      <a:pt x="953" y="1553"/>
                    </a:lnTo>
                    <a:lnTo>
                      <a:pt x="913" y="1548"/>
                    </a:lnTo>
                    <a:lnTo>
                      <a:pt x="870" y="1542"/>
                    </a:lnTo>
                    <a:lnTo>
                      <a:pt x="829" y="1535"/>
                    </a:lnTo>
                    <a:lnTo>
                      <a:pt x="790" y="1528"/>
                    </a:lnTo>
                    <a:lnTo>
                      <a:pt x="754" y="1521"/>
                    </a:lnTo>
                    <a:lnTo>
                      <a:pt x="720" y="1514"/>
                    </a:lnTo>
                    <a:lnTo>
                      <a:pt x="693" y="1510"/>
                    </a:lnTo>
                    <a:lnTo>
                      <a:pt x="670" y="1503"/>
                    </a:lnTo>
                    <a:lnTo>
                      <a:pt x="654" y="1499"/>
                    </a:lnTo>
                    <a:lnTo>
                      <a:pt x="634" y="1489"/>
                    </a:lnTo>
                    <a:lnTo>
                      <a:pt x="618" y="1485"/>
                    </a:lnTo>
                    <a:lnTo>
                      <a:pt x="604" y="1480"/>
                    </a:lnTo>
                    <a:lnTo>
                      <a:pt x="595" y="1478"/>
                    </a:lnTo>
                    <a:lnTo>
                      <a:pt x="591" y="1478"/>
                    </a:lnTo>
                    <a:lnTo>
                      <a:pt x="586" y="1478"/>
                    </a:lnTo>
                    <a:lnTo>
                      <a:pt x="584" y="1478"/>
                    </a:lnTo>
                    <a:lnTo>
                      <a:pt x="609" y="1392"/>
                    </a:lnTo>
                    <a:lnTo>
                      <a:pt x="598" y="1390"/>
                    </a:lnTo>
                    <a:lnTo>
                      <a:pt x="571" y="1381"/>
                    </a:lnTo>
                    <a:lnTo>
                      <a:pt x="530" y="1367"/>
                    </a:lnTo>
                    <a:lnTo>
                      <a:pt x="482" y="1351"/>
                    </a:lnTo>
                    <a:lnTo>
                      <a:pt x="435" y="1333"/>
                    </a:lnTo>
                    <a:lnTo>
                      <a:pt x="389" y="1317"/>
                    </a:lnTo>
                    <a:lnTo>
                      <a:pt x="355" y="1301"/>
                    </a:lnTo>
                    <a:lnTo>
                      <a:pt x="335" y="1288"/>
                    </a:lnTo>
                    <a:lnTo>
                      <a:pt x="314" y="1267"/>
                    </a:lnTo>
                    <a:lnTo>
                      <a:pt x="278" y="1233"/>
                    </a:lnTo>
                    <a:lnTo>
                      <a:pt x="231" y="1186"/>
                    </a:lnTo>
                    <a:lnTo>
                      <a:pt x="176" y="1131"/>
                    </a:lnTo>
                    <a:lnTo>
                      <a:pt x="124" y="1072"/>
                    </a:lnTo>
                    <a:lnTo>
                      <a:pt x="79" y="1016"/>
                    </a:lnTo>
                    <a:lnTo>
                      <a:pt x="43" y="964"/>
                    </a:lnTo>
                    <a:lnTo>
                      <a:pt x="24" y="918"/>
                    </a:lnTo>
                    <a:lnTo>
                      <a:pt x="9" y="814"/>
                    </a:lnTo>
                    <a:lnTo>
                      <a:pt x="0" y="671"/>
                    </a:lnTo>
                    <a:lnTo>
                      <a:pt x="0" y="535"/>
                    </a:lnTo>
                    <a:lnTo>
                      <a:pt x="20" y="451"/>
                    </a:lnTo>
                    <a:lnTo>
                      <a:pt x="40" y="426"/>
                    </a:lnTo>
                    <a:lnTo>
                      <a:pt x="72" y="390"/>
                    </a:lnTo>
                    <a:lnTo>
                      <a:pt x="108" y="347"/>
                    </a:lnTo>
                    <a:lnTo>
                      <a:pt x="151" y="302"/>
                    </a:lnTo>
                    <a:lnTo>
                      <a:pt x="194" y="256"/>
                    </a:lnTo>
                    <a:lnTo>
                      <a:pt x="235" y="216"/>
                    </a:lnTo>
                    <a:lnTo>
                      <a:pt x="269" y="184"/>
                    </a:lnTo>
                    <a:lnTo>
                      <a:pt x="299" y="161"/>
                    </a:lnTo>
                    <a:lnTo>
                      <a:pt x="324" y="143"/>
                    </a:lnTo>
                    <a:lnTo>
                      <a:pt x="351" y="118"/>
                    </a:lnTo>
                    <a:lnTo>
                      <a:pt x="380" y="93"/>
                    </a:lnTo>
                    <a:lnTo>
                      <a:pt x="410" y="66"/>
                    </a:lnTo>
                    <a:lnTo>
                      <a:pt x="435" y="41"/>
                    </a:lnTo>
                    <a:lnTo>
                      <a:pt x="455" y="21"/>
                    </a:lnTo>
                    <a:lnTo>
                      <a:pt x="469" y="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1524" y="833"/>
                <a:ext cx="1113" cy="161"/>
              </a:xfrm>
              <a:custGeom>
                <a:avLst/>
                <a:gdLst>
                  <a:gd name="T0" fmla="*/ 57 w 1113"/>
                  <a:gd name="T1" fmla="*/ 50 h 161"/>
                  <a:gd name="T2" fmla="*/ 86 w 1113"/>
                  <a:gd name="T3" fmla="*/ 45 h 161"/>
                  <a:gd name="T4" fmla="*/ 136 w 1113"/>
                  <a:gd name="T5" fmla="*/ 38 h 161"/>
                  <a:gd name="T6" fmla="*/ 202 w 1113"/>
                  <a:gd name="T7" fmla="*/ 29 h 161"/>
                  <a:gd name="T8" fmla="*/ 275 w 1113"/>
                  <a:gd name="T9" fmla="*/ 22 h 161"/>
                  <a:gd name="T10" fmla="*/ 345 w 1113"/>
                  <a:gd name="T11" fmla="*/ 13 h 161"/>
                  <a:gd name="T12" fmla="*/ 406 w 1113"/>
                  <a:gd name="T13" fmla="*/ 7 h 161"/>
                  <a:gd name="T14" fmla="*/ 451 w 1113"/>
                  <a:gd name="T15" fmla="*/ 2 h 161"/>
                  <a:gd name="T16" fmla="*/ 478 w 1113"/>
                  <a:gd name="T17" fmla="*/ 2 h 161"/>
                  <a:gd name="T18" fmla="*/ 526 w 1113"/>
                  <a:gd name="T19" fmla="*/ 2 h 161"/>
                  <a:gd name="T20" fmla="*/ 589 w 1113"/>
                  <a:gd name="T21" fmla="*/ 0 h 161"/>
                  <a:gd name="T22" fmla="*/ 664 w 1113"/>
                  <a:gd name="T23" fmla="*/ 0 h 161"/>
                  <a:gd name="T24" fmla="*/ 739 w 1113"/>
                  <a:gd name="T25" fmla="*/ 0 h 161"/>
                  <a:gd name="T26" fmla="*/ 812 w 1113"/>
                  <a:gd name="T27" fmla="*/ 0 h 161"/>
                  <a:gd name="T28" fmla="*/ 870 w 1113"/>
                  <a:gd name="T29" fmla="*/ 0 h 161"/>
                  <a:gd name="T30" fmla="*/ 911 w 1113"/>
                  <a:gd name="T31" fmla="*/ 2 h 161"/>
                  <a:gd name="T32" fmla="*/ 938 w 1113"/>
                  <a:gd name="T33" fmla="*/ 7 h 161"/>
                  <a:gd name="T34" fmla="*/ 988 w 1113"/>
                  <a:gd name="T35" fmla="*/ 18 h 161"/>
                  <a:gd name="T36" fmla="*/ 1040 w 1113"/>
                  <a:gd name="T37" fmla="*/ 34 h 161"/>
                  <a:gd name="T38" fmla="*/ 1079 w 1113"/>
                  <a:gd name="T39" fmla="*/ 43 h 161"/>
                  <a:gd name="T40" fmla="*/ 1113 w 1113"/>
                  <a:gd name="T41" fmla="*/ 88 h 161"/>
                  <a:gd name="T42" fmla="*/ 1092 w 1113"/>
                  <a:gd name="T43" fmla="*/ 90 h 161"/>
                  <a:gd name="T44" fmla="*/ 1038 w 1113"/>
                  <a:gd name="T45" fmla="*/ 100 h 161"/>
                  <a:gd name="T46" fmla="*/ 959 w 1113"/>
                  <a:gd name="T47" fmla="*/ 111 h 161"/>
                  <a:gd name="T48" fmla="*/ 868 w 1113"/>
                  <a:gd name="T49" fmla="*/ 124 h 161"/>
                  <a:gd name="T50" fmla="*/ 773 w 1113"/>
                  <a:gd name="T51" fmla="*/ 136 h 161"/>
                  <a:gd name="T52" fmla="*/ 689 w 1113"/>
                  <a:gd name="T53" fmla="*/ 147 h 161"/>
                  <a:gd name="T54" fmla="*/ 623 w 1113"/>
                  <a:gd name="T55" fmla="*/ 154 h 161"/>
                  <a:gd name="T56" fmla="*/ 589 w 1113"/>
                  <a:gd name="T57" fmla="*/ 156 h 161"/>
                  <a:gd name="T58" fmla="*/ 565 w 1113"/>
                  <a:gd name="T59" fmla="*/ 156 h 161"/>
                  <a:gd name="T60" fmla="*/ 524 w 1113"/>
                  <a:gd name="T61" fmla="*/ 158 h 161"/>
                  <a:gd name="T62" fmla="*/ 474 w 1113"/>
                  <a:gd name="T63" fmla="*/ 158 h 161"/>
                  <a:gd name="T64" fmla="*/ 417 w 1113"/>
                  <a:gd name="T65" fmla="*/ 161 h 161"/>
                  <a:gd name="T66" fmla="*/ 358 w 1113"/>
                  <a:gd name="T67" fmla="*/ 161 h 161"/>
                  <a:gd name="T68" fmla="*/ 297 w 1113"/>
                  <a:gd name="T69" fmla="*/ 161 h 161"/>
                  <a:gd name="T70" fmla="*/ 243 w 1113"/>
                  <a:gd name="T71" fmla="*/ 156 h 161"/>
                  <a:gd name="T72" fmla="*/ 193 w 1113"/>
                  <a:gd name="T73" fmla="*/ 149 h 161"/>
                  <a:gd name="T74" fmla="*/ 111 w 1113"/>
                  <a:gd name="T75" fmla="*/ 131 h 161"/>
                  <a:gd name="T76" fmla="*/ 52 w 1113"/>
                  <a:gd name="T77" fmla="*/ 113 h 161"/>
                  <a:gd name="T78" fmla="*/ 14 w 1113"/>
                  <a:gd name="T79" fmla="*/ 97 h 161"/>
                  <a:gd name="T80" fmla="*/ 0 w 1113"/>
                  <a:gd name="T81" fmla="*/ 93 h 16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13"/>
                  <a:gd name="T124" fmla="*/ 0 h 161"/>
                  <a:gd name="T125" fmla="*/ 1113 w 1113"/>
                  <a:gd name="T126" fmla="*/ 161 h 16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13" h="161">
                    <a:moveTo>
                      <a:pt x="52" y="50"/>
                    </a:moveTo>
                    <a:lnTo>
                      <a:pt x="57" y="50"/>
                    </a:lnTo>
                    <a:lnTo>
                      <a:pt x="68" y="47"/>
                    </a:lnTo>
                    <a:lnTo>
                      <a:pt x="86" y="45"/>
                    </a:lnTo>
                    <a:lnTo>
                      <a:pt x="109" y="43"/>
                    </a:lnTo>
                    <a:lnTo>
                      <a:pt x="136" y="38"/>
                    </a:lnTo>
                    <a:lnTo>
                      <a:pt x="168" y="34"/>
                    </a:lnTo>
                    <a:lnTo>
                      <a:pt x="202" y="29"/>
                    </a:lnTo>
                    <a:lnTo>
                      <a:pt x="238" y="25"/>
                    </a:lnTo>
                    <a:lnTo>
                      <a:pt x="275" y="22"/>
                    </a:lnTo>
                    <a:lnTo>
                      <a:pt x="309" y="18"/>
                    </a:lnTo>
                    <a:lnTo>
                      <a:pt x="345" y="13"/>
                    </a:lnTo>
                    <a:lnTo>
                      <a:pt x="376" y="9"/>
                    </a:lnTo>
                    <a:lnTo>
                      <a:pt x="406" y="7"/>
                    </a:lnTo>
                    <a:lnTo>
                      <a:pt x="431" y="4"/>
                    </a:lnTo>
                    <a:lnTo>
                      <a:pt x="451" y="2"/>
                    </a:lnTo>
                    <a:lnTo>
                      <a:pt x="465" y="2"/>
                    </a:lnTo>
                    <a:lnTo>
                      <a:pt x="478" y="2"/>
                    </a:lnTo>
                    <a:lnTo>
                      <a:pt x="499" y="2"/>
                    </a:lnTo>
                    <a:lnTo>
                      <a:pt x="526" y="2"/>
                    </a:lnTo>
                    <a:lnTo>
                      <a:pt x="555" y="2"/>
                    </a:lnTo>
                    <a:lnTo>
                      <a:pt x="589" y="0"/>
                    </a:lnTo>
                    <a:lnTo>
                      <a:pt x="626" y="0"/>
                    </a:lnTo>
                    <a:lnTo>
                      <a:pt x="664" y="0"/>
                    </a:lnTo>
                    <a:lnTo>
                      <a:pt x="703" y="0"/>
                    </a:lnTo>
                    <a:lnTo>
                      <a:pt x="739" y="0"/>
                    </a:lnTo>
                    <a:lnTo>
                      <a:pt x="778" y="0"/>
                    </a:lnTo>
                    <a:lnTo>
                      <a:pt x="812" y="0"/>
                    </a:lnTo>
                    <a:lnTo>
                      <a:pt x="843" y="0"/>
                    </a:lnTo>
                    <a:lnTo>
                      <a:pt x="870" y="0"/>
                    </a:lnTo>
                    <a:lnTo>
                      <a:pt x="893" y="0"/>
                    </a:lnTo>
                    <a:lnTo>
                      <a:pt x="911" y="2"/>
                    </a:lnTo>
                    <a:lnTo>
                      <a:pt x="920" y="2"/>
                    </a:lnTo>
                    <a:lnTo>
                      <a:pt x="938" y="7"/>
                    </a:lnTo>
                    <a:lnTo>
                      <a:pt x="961" y="11"/>
                    </a:lnTo>
                    <a:lnTo>
                      <a:pt x="988" y="18"/>
                    </a:lnTo>
                    <a:lnTo>
                      <a:pt x="1015" y="27"/>
                    </a:lnTo>
                    <a:lnTo>
                      <a:pt x="1040" y="34"/>
                    </a:lnTo>
                    <a:lnTo>
                      <a:pt x="1063" y="38"/>
                    </a:lnTo>
                    <a:lnTo>
                      <a:pt x="1079" y="43"/>
                    </a:lnTo>
                    <a:lnTo>
                      <a:pt x="1083" y="45"/>
                    </a:lnTo>
                    <a:lnTo>
                      <a:pt x="1113" y="88"/>
                    </a:lnTo>
                    <a:lnTo>
                      <a:pt x="1108" y="88"/>
                    </a:lnTo>
                    <a:lnTo>
                      <a:pt x="1092" y="90"/>
                    </a:lnTo>
                    <a:lnTo>
                      <a:pt x="1068" y="95"/>
                    </a:lnTo>
                    <a:lnTo>
                      <a:pt x="1038" y="100"/>
                    </a:lnTo>
                    <a:lnTo>
                      <a:pt x="1000" y="104"/>
                    </a:lnTo>
                    <a:lnTo>
                      <a:pt x="959" y="111"/>
                    </a:lnTo>
                    <a:lnTo>
                      <a:pt x="913" y="118"/>
                    </a:lnTo>
                    <a:lnTo>
                      <a:pt x="868" y="124"/>
                    </a:lnTo>
                    <a:lnTo>
                      <a:pt x="821" y="131"/>
                    </a:lnTo>
                    <a:lnTo>
                      <a:pt x="773" y="136"/>
                    </a:lnTo>
                    <a:lnTo>
                      <a:pt x="730" y="143"/>
                    </a:lnTo>
                    <a:lnTo>
                      <a:pt x="689" y="147"/>
                    </a:lnTo>
                    <a:lnTo>
                      <a:pt x="653" y="152"/>
                    </a:lnTo>
                    <a:lnTo>
                      <a:pt x="623" y="154"/>
                    </a:lnTo>
                    <a:lnTo>
                      <a:pt x="603" y="156"/>
                    </a:lnTo>
                    <a:lnTo>
                      <a:pt x="589" y="156"/>
                    </a:lnTo>
                    <a:lnTo>
                      <a:pt x="578" y="156"/>
                    </a:lnTo>
                    <a:lnTo>
                      <a:pt x="565" y="156"/>
                    </a:lnTo>
                    <a:lnTo>
                      <a:pt x="546" y="156"/>
                    </a:lnTo>
                    <a:lnTo>
                      <a:pt x="524" y="158"/>
                    </a:lnTo>
                    <a:lnTo>
                      <a:pt x="501" y="158"/>
                    </a:lnTo>
                    <a:lnTo>
                      <a:pt x="474" y="158"/>
                    </a:lnTo>
                    <a:lnTo>
                      <a:pt x="447" y="161"/>
                    </a:lnTo>
                    <a:lnTo>
                      <a:pt x="417" y="161"/>
                    </a:lnTo>
                    <a:lnTo>
                      <a:pt x="388" y="161"/>
                    </a:lnTo>
                    <a:lnTo>
                      <a:pt x="358" y="161"/>
                    </a:lnTo>
                    <a:lnTo>
                      <a:pt x="327" y="161"/>
                    </a:lnTo>
                    <a:lnTo>
                      <a:pt x="297" y="161"/>
                    </a:lnTo>
                    <a:lnTo>
                      <a:pt x="270" y="158"/>
                    </a:lnTo>
                    <a:lnTo>
                      <a:pt x="243" y="156"/>
                    </a:lnTo>
                    <a:lnTo>
                      <a:pt x="216" y="154"/>
                    </a:lnTo>
                    <a:lnTo>
                      <a:pt x="193" y="149"/>
                    </a:lnTo>
                    <a:lnTo>
                      <a:pt x="150" y="140"/>
                    </a:lnTo>
                    <a:lnTo>
                      <a:pt x="111" y="131"/>
                    </a:lnTo>
                    <a:lnTo>
                      <a:pt x="80" y="122"/>
                    </a:lnTo>
                    <a:lnTo>
                      <a:pt x="52" y="113"/>
                    </a:lnTo>
                    <a:lnTo>
                      <a:pt x="30" y="104"/>
                    </a:lnTo>
                    <a:lnTo>
                      <a:pt x="14" y="97"/>
                    </a:lnTo>
                    <a:lnTo>
                      <a:pt x="3" y="95"/>
                    </a:lnTo>
                    <a:lnTo>
                      <a:pt x="0" y="93"/>
                    </a:lnTo>
                    <a:lnTo>
                      <a:pt x="52" y="50"/>
                    </a:lnTo>
                    <a:close/>
                  </a:path>
                </a:pathLst>
              </a:custGeom>
              <a:solidFill>
                <a:srgbClr val="87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990" y="969"/>
                <a:ext cx="2243" cy="1523"/>
              </a:xfrm>
              <a:custGeom>
                <a:avLst/>
                <a:gdLst>
                  <a:gd name="T0" fmla="*/ 485 w 2243"/>
                  <a:gd name="T1" fmla="*/ 18 h 1523"/>
                  <a:gd name="T2" fmla="*/ 616 w 2243"/>
                  <a:gd name="T3" fmla="*/ 77 h 1523"/>
                  <a:gd name="T4" fmla="*/ 716 w 2243"/>
                  <a:gd name="T5" fmla="*/ 113 h 1523"/>
                  <a:gd name="T6" fmla="*/ 768 w 2243"/>
                  <a:gd name="T7" fmla="*/ 113 h 1523"/>
                  <a:gd name="T8" fmla="*/ 867 w 2243"/>
                  <a:gd name="T9" fmla="*/ 115 h 1523"/>
                  <a:gd name="T10" fmla="*/ 988 w 2243"/>
                  <a:gd name="T11" fmla="*/ 115 h 1523"/>
                  <a:gd name="T12" fmla="*/ 1108 w 2243"/>
                  <a:gd name="T13" fmla="*/ 113 h 1523"/>
                  <a:gd name="T14" fmla="*/ 1198 w 2243"/>
                  <a:gd name="T15" fmla="*/ 106 h 1523"/>
                  <a:gd name="T16" fmla="*/ 1266 w 2243"/>
                  <a:gd name="T17" fmla="*/ 97 h 1523"/>
                  <a:gd name="T18" fmla="*/ 1382 w 2243"/>
                  <a:gd name="T19" fmla="*/ 79 h 1523"/>
                  <a:gd name="T20" fmla="*/ 1518 w 2243"/>
                  <a:gd name="T21" fmla="*/ 61 h 1523"/>
                  <a:gd name="T22" fmla="*/ 1642 w 2243"/>
                  <a:gd name="T23" fmla="*/ 43 h 1523"/>
                  <a:gd name="T24" fmla="*/ 1728 w 2243"/>
                  <a:gd name="T25" fmla="*/ 32 h 1523"/>
                  <a:gd name="T26" fmla="*/ 1815 w 2243"/>
                  <a:gd name="T27" fmla="*/ 7 h 1523"/>
                  <a:gd name="T28" fmla="*/ 1853 w 2243"/>
                  <a:gd name="T29" fmla="*/ 29 h 1523"/>
                  <a:gd name="T30" fmla="*/ 1944 w 2243"/>
                  <a:gd name="T31" fmla="*/ 90 h 1523"/>
                  <a:gd name="T32" fmla="*/ 2057 w 2243"/>
                  <a:gd name="T33" fmla="*/ 183 h 1523"/>
                  <a:gd name="T34" fmla="*/ 2159 w 2243"/>
                  <a:gd name="T35" fmla="*/ 294 h 1523"/>
                  <a:gd name="T36" fmla="*/ 2220 w 2243"/>
                  <a:gd name="T37" fmla="*/ 417 h 1523"/>
                  <a:gd name="T38" fmla="*/ 2243 w 2243"/>
                  <a:gd name="T39" fmla="*/ 696 h 1523"/>
                  <a:gd name="T40" fmla="*/ 2204 w 2243"/>
                  <a:gd name="T41" fmla="*/ 897 h 1523"/>
                  <a:gd name="T42" fmla="*/ 2125 w 2243"/>
                  <a:gd name="T43" fmla="*/ 999 h 1523"/>
                  <a:gd name="T44" fmla="*/ 2014 w 2243"/>
                  <a:gd name="T45" fmla="*/ 1108 h 1523"/>
                  <a:gd name="T46" fmla="*/ 1894 w 2243"/>
                  <a:gd name="T47" fmla="*/ 1212 h 1523"/>
                  <a:gd name="T48" fmla="*/ 1796 w 2243"/>
                  <a:gd name="T49" fmla="*/ 1290 h 1523"/>
                  <a:gd name="T50" fmla="*/ 1747 w 2243"/>
                  <a:gd name="T51" fmla="*/ 1326 h 1523"/>
                  <a:gd name="T52" fmla="*/ 1713 w 2243"/>
                  <a:gd name="T53" fmla="*/ 1346 h 1523"/>
                  <a:gd name="T54" fmla="*/ 1685 w 2243"/>
                  <a:gd name="T55" fmla="*/ 1362 h 1523"/>
                  <a:gd name="T56" fmla="*/ 1656 w 2243"/>
                  <a:gd name="T57" fmla="*/ 1460 h 1523"/>
                  <a:gd name="T58" fmla="*/ 1611 w 2243"/>
                  <a:gd name="T59" fmla="*/ 1466 h 1523"/>
                  <a:gd name="T60" fmla="*/ 1497 w 2243"/>
                  <a:gd name="T61" fmla="*/ 1480 h 1523"/>
                  <a:gd name="T62" fmla="*/ 1355 w 2243"/>
                  <a:gd name="T63" fmla="*/ 1498 h 1523"/>
                  <a:gd name="T64" fmla="*/ 1221 w 2243"/>
                  <a:gd name="T65" fmla="*/ 1514 h 1523"/>
                  <a:gd name="T66" fmla="*/ 1135 w 2243"/>
                  <a:gd name="T67" fmla="*/ 1523 h 1523"/>
                  <a:gd name="T68" fmla="*/ 1094 w 2243"/>
                  <a:gd name="T69" fmla="*/ 1521 h 1523"/>
                  <a:gd name="T70" fmla="*/ 1008 w 2243"/>
                  <a:gd name="T71" fmla="*/ 1512 h 1523"/>
                  <a:gd name="T72" fmla="*/ 895 w 2243"/>
                  <a:gd name="T73" fmla="*/ 1496 h 1523"/>
                  <a:gd name="T74" fmla="*/ 777 w 2243"/>
                  <a:gd name="T75" fmla="*/ 1478 h 1523"/>
                  <a:gd name="T76" fmla="*/ 686 w 2243"/>
                  <a:gd name="T77" fmla="*/ 1460 h 1523"/>
                  <a:gd name="T78" fmla="*/ 630 w 2243"/>
                  <a:gd name="T79" fmla="*/ 1439 h 1523"/>
                  <a:gd name="T80" fmla="*/ 589 w 2243"/>
                  <a:gd name="T81" fmla="*/ 1426 h 1523"/>
                  <a:gd name="T82" fmla="*/ 575 w 2243"/>
                  <a:gd name="T83" fmla="*/ 1423 h 1523"/>
                  <a:gd name="T84" fmla="*/ 591 w 2243"/>
                  <a:gd name="T85" fmla="*/ 1337 h 1523"/>
                  <a:gd name="T86" fmla="*/ 494 w 2243"/>
                  <a:gd name="T87" fmla="*/ 1301 h 1523"/>
                  <a:gd name="T88" fmla="*/ 383 w 2243"/>
                  <a:gd name="T89" fmla="*/ 1256 h 1523"/>
                  <a:gd name="T90" fmla="*/ 306 w 2243"/>
                  <a:gd name="T91" fmla="*/ 1192 h 1523"/>
                  <a:gd name="T92" fmla="*/ 145 w 2243"/>
                  <a:gd name="T93" fmla="*/ 1038 h 1523"/>
                  <a:gd name="T94" fmla="*/ 29 w 2243"/>
                  <a:gd name="T95" fmla="*/ 866 h 1523"/>
                  <a:gd name="T96" fmla="*/ 0 w 2243"/>
                  <a:gd name="T97" fmla="*/ 514 h 1523"/>
                  <a:gd name="T98" fmla="*/ 68 w 2243"/>
                  <a:gd name="T99" fmla="*/ 376 h 1523"/>
                  <a:gd name="T100" fmla="*/ 176 w 2243"/>
                  <a:gd name="T101" fmla="*/ 245 h 1523"/>
                  <a:gd name="T102" fmla="*/ 274 w 2243"/>
                  <a:gd name="T103" fmla="*/ 149 h 1523"/>
                  <a:gd name="T104" fmla="*/ 355 w 2243"/>
                  <a:gd name="T105" fmla="*/ 86 h 1523"/>
                  <a:gd name="T106" fmla="*/ 430 w 2243"/>
                  <a:gd name="T107" fmla="*/ 18 h 152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243"/>
                  <a:gd name="T163" fmla="*/ 0 h 1523"/>
                  <a:gd name="T164" fmla="*/ 2243 w 2243"/>
                  <a:gd name="T165" fmla="*/ 1523 h 152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243" h="1523">
                    <a:moveTo>
                      <a:pt x="448" y="0"/>
                    </a:moveTo>
                    <a:lnTo>
                      <a:pt x="457" y="4"/>
                    </a:lnTo>
                    <a:lnTo>
                      <a:pt x="485" y="18"/>
                    </a:lnTo>
                    <a:lnTo>
                      <a:pt x="523" y="36"/>
                    </a:lnTo>
                    <a:lnTo>
                      <a:pt x="568" y="56"/>
                    </a:lnTo>
                    <a:lnTo>
                      <a:pt x="616" y="77"/>
                    </a:lnTo>
                    <a:lnTo>
                      <a:pt x="659" y="95"/>
                    </a:lnTo>
                    <a:lnTo>
                      <a:pt x="693" y="109"/>
                    </a:lnTo>
                    <a:lnTo>
                      <a:pt x="716" y="113"/>
                    </a:lnTo>
                    <a:lnTo>
                      <a:pt x="727" y="113"/>
                    </a:lnTo>
                    <a:lnTo>
                      <a:pt x="743" y="113"/>
                    </a:lnTo>
                    <a:lnTo>
                      <a:pt x="768" y="113"/>
                    </a:lnTo>
                    <a:lnTo>
                      <a:pt x="797" y="113"/>
                    </a:lnTo>
                    <a:lnTo>
                      <a:pt x="831" y="113"/>
                    </a:lnTo>
                    <a:lnTo>
                      <a:pt x="867" y="115"/>
                    </a:lnTo>
                    <a:lnTo>
                      <a:pt x="906" y="115"/>
                    </a:lnTo>
                    <a:lnTo>
                      <a:pt x="947" y="115"/>
                    </a:lnTo>
                    <a:lnTo>
                      <a:pt x="988" y="115"/>
                    </a:lnTo>
                    <a:lnTo>
                      <a:pt x="1028" y="113"/>
                    </a:lnTo>
                    <a:lnTo>
                      <a:pt x="1069" y="113"/>
                    </a:lnTo>
                    <a:lnTo>
                      <a:pt x="1108" y="113"/>
                    </a:lnTo>
                    <a:lnTo>
                      <a:pt x="1142" y="111"/>
                    </a:lnTo>
                    <a:lnTo>
                      <a:pt x="1173" y="109"/>
                    </a:lnTo>
                    <a:lnTo>
                      <a:pt x="1198" y="106"/>
                    </a:lnTo>
                    <a:lnTo>
                      <a:pt x="1219" y="104"/>
                    </a:lnTo>
                    <a:lnTo>
                      <a:pt x="1239" y="100"/>
                    </a:lnTo>
                    <a:lnTo>
                      <a:pt x="1266" y="97"/>
                    </a:lnTo>
                    <a:lnTo>
                      <a:pt x="1300" y="90"/>
                    </a:lnTo>
                    <a:lnTo>
                      <a:pt x="1339" y="86"/>
                    </a:lnTo>
                    <a:lnTo>
                      <a:pt x="1382" y="79"/>
                    </a:lnTo>
                    <a:lnTo>
                      <a:pt x="1425" y="72"/>
                    </a:lnTo>
                    <a:lnTo>
                      <a:pt x="1470" y="68"/>
                    </a:lnTo>
                    <a:lnTo>
                      <a:pt x="1518" y="61"/>
                    </a:lnTo>
                    <a:lnTo>
                      <a:pt x="1561" y="54"/>
                    </a:lnTo>
                    <a:lnTo>
                      <a:pt x="1604" y="50"/>
                    </a:lnTo>
                    <a:lnTo>
                      <a:pt x="1642" y="43"/>
                    </a:lnTo>
                    <a:lnTo>
                      <a:pt x="1676" y="38"/>
                    </a:lnTo>
                    <a:lnTo>
                      <a:pt x="1706" y="34"/>
                    </a:lnTo>
                    <a:lnTo>
                      <a:pt x="1728" y="32"/>
                    </a:lnTo>
                    <a:lnTo>
                      <a:pt x="1742" y="29"/>
                    </a:lnTo>
                    <a:lnTo>
                      <a:pt x="1747" y="29"/>
                    </a:lnTo>
                    <a:lnTo>
                      <a:pt x="1815" y="7"/>
                    </a:lnTo>
                    <a:lnTo>
                      <a:pt x="1819" y="9"/>
                    </a:lnTo>
                    <a:lnTo>
                      <a:pt x="1833" y="18"/>
                    </a:lnTo>
                    <a:lnTo>
                      <a:pt x="1853" y="29"/>
                    </a:lnTo>
                    <a:lnTo>
                      <a:pt x="1878" y="45"/>
                    </a:lnTo>
                    <a:lnTo>
                      <a:pt x="1910" y="66"/>
                    </a:lnTo>
                    <a:lnTo>
                      <a:pt x="1944" y="90"/>
                    </a:lnTo>
                    <a:lnTo>
                      <a:pt x="1980" y="118"/>
                    </a:lnTo>
                    <a:lnTo>
                      <a:pt x="2018" y="149"/>
                    </a:lnTo>
                    <a:lnTo>
                      <a:pt x="2057" y="183"/>
                    </a:lnTo>
                    <a:lnTo>
                      <a:pt x="2093" y="217"/>
                    </a:lnTo>
                    <a:lnTo>
                      <a:pt x="2127" y="256"/>
                    </a:lnTo>
                    <a:lnTo>
                      <a:pt x="2159" y="294"/>
                    </a:lnTo>
                    <a:lnTo>
                      <a:pt x="2186" y="335"/>
                    </a:lnTo>
                    <a:lnTo>
                      <a:pt x="2207" y="376"/>
                    </a:lnTo>
                    <a:lnTo>
                      <a:pt x="2220" y="417"/>
                    </a:lnTo>
                    <a:lnTo>
                      <a:pt x="2225" y="460"/>
                    </a:lnTo>
                    <a:lnTo>
                      <a:pt x="2231" y="598"/>
                    </a:lnTo>
                    <a:lnTo>
                      <a:pt x="2243" y="696"/>
                    </a:lnTo>
                    <a:lnTo>
                      <a:pt x="2241" y="780"/>
                    </a:lnTo>
                    <a:lnTo>
                      <a:pt x="2218" y="870"/>
                    </a:lnTo>
                    <a:lnTo>
                      <a:pt x="2204" y="897"/>
                    </a:lnTo>
                    <a:lnTo>
                      <a:pt x="2184" y="929"/>
                    </a:lnTo>
                    <a:lnTo>
                      <a:pt x="2157" y="963"/>
                    </a:lnTo>
                    <a:lnTo>
                      <a:pt x="2125" y="999"/>
                    </a:lnTo>
                    <a:lnTo>
                      <a:pt x="2091" y="1036"/>
                    </a:lnTo>
                    <a:lnTo>
                      <a:pt x="2052" y="1072"/>
                    </a:lnTo>
                    <a:lnTo>
                      <a:pt x="2014" y="1108"/>
                    </a:lnTo>
                    <a:lnTo>
                      <a:pt x="1973" y="1144"/>
                    </a:lnTo>
                    <a:lnTo>
                      <a:pt x="1932" y="1178"/>
                    </a:lnTo>
                    <a:lnTo>
                      <a:pt x="1894" y="1212"/>
                    </a:lnTo>
                    <a:lnTo>
                      <a:pt x="1858" y="1242"/>
                    </a:lnTo>
                    <a:lnTo>
                      <a:pt x="1824" y="1267"/>
                    </a:lnTo>
                    <a:lnTo>
                      <a:pt x="1796" y="1290"/>
                    </a:lnTo>
                    <a:lnTo>
                      <a:pt x="1772" y="1308"/>
                    </a:lnTo>
                    <a:lnTo>
                      <a:pt x="1756" y="1319"/>
                    </a:lnTo>
                    <a:lnTo>
                      <a:pt x="1747" y="1326"/>
                    </a:lnTo>
                    <a:lnTo>
                      <a:pt x="1735" y="1333"/>
                    </a:lnTo>
                    <a:lnTo>
                      <a:pt x="1724" y="1339"/>
                    </a:lnTo>
                    <a:lnTo>
                      <a:pt x="1713" y="1346"/>
                    </a:lnTo>
                    <a:lnTo>
                      <a:pt x="1704" y="1353"/>
                    </a:lnTo>
                    <a:lnTo>
                      <a:pt x="1692" y="1358"/>
                    </a:lnTo>
                    <a:lnTo>
                      <a:pt x="1685" y="1362"/>
                    </a:lnTo>
                    <a:lnTo>
                      <a:pt x="1681" y="1367"/>
                    </a:lnTo>
                    <a:lnTo>
                      <a:pt x="1679" y="1367"/>
                    </a:lnTo>
                    <a:lnTo>
                      <a:pt x="1656" y="1460"/>
                    </a:lnTo>
                    <a:lnTo>
                      <a:pt x="1651" y="1460"/>
                    </a:lnTo>
                    <a:lnTo>
                      <a:pt x="1636" y="1462"/>
                    </a:lnTo>
                    <a:lnTo>
                      <a:pt x="1611" y="1466"/>
                    </a:lnTo>
                    <a:lnTo>
                      <a:pt x="1579" y="1469"/>
                    </a:lnTo>
                    <a:lnTo>
                      <a:pt x="1540" y="1473"/>
                    </a:lnTo>
                    <a:lnTo>
                      <a:pt x="1497" y="1480"/>
                    </a:lnTo>
                    <a:lnTo>
                      <a:pt x="1452" y="1484"/>
                    </a:lnTo>
                    <a:lnTo>
                      <a:pt x="1404" y="1491"/>
                    </a:lnTo>
                    <a:lnTo>
                      <a:pt x="1355" y="1498"/>
                    </a:lnTo>
                    <a:lnTo>
                      <a:pt x="1307" y="1503"/>
                    </a:lnTo>
                    <a:lnTo>
                      <a:pt x="1264" y="1509"/>
                    </a:lnTo>
                    <a:lnTo>
                      <a:pt x="1221" y="1514"/>
                    </a:lnTo>
                    <a:lnTo>
                      <a:pt x="1187" y="1516"/>
                    </a:lnTo>
                    <a:lnTo>
                      <a:pt x="1157" y="1521"/>
                    </a:lnTo>
                    <a:lnTo>
                      <a:pt x="1135" y="1523"/>
                    </a:lnTo>
                    <a:lnTo>
                      <a:pt x="1123" y="1523"/>
                    </a:lnTo>
                    <a:lnTo>
                      <a:pt x="1112" y="1523"/>
                    </a:lnTo>
                    <a:lnTo>
                      <a:pt x="1094" y="1521"/>
                    </a:lnTo>
                    <a:lnTo>
                      <a:pt x="1069" y="1518"/>
                    </a:lnTo>
                    <a:lnTo>
                      <a:pt x="1040" y="1514"/>
                    </a:lnTo>
                    <a:lnTo>
                      <a:pt x="1008" y="1512"/>
                    </a:lnTo>
                    <a:lnTo>
                      <a:pt x="972" y="1505"/>
                    </a:lnTo>
                    <a:lnTo>
                      <a:pt x="933" y="1500"/>
                    </a:lnTo>
                    <a:lnTo>
                      <a:pt x="895" y="1496"/>
                    </a:lnTo>
                    <a:lnTo>
                      <a:pt x="854" y="1489"/>
                    </a:lnTo>
                    <a:lnTo>
                      <a:pt x="815" y="1482"/>
                    </a:lnTo>
                    <a:lnTo>
                      <a:pt x="777" y="1478"/>
                    </a:lnTo>
                    <a:lnTo>
                      <a:pt x="743" y="1471"/>
                    </a:lnTo>
                    <a:lnTo>
                      <a:pt x="711" y="1464"/>
                    </a:lnTo>
                    <a:lnTo>
                      <a:pt x="686" y="1460"/>
                    </a:lnTo>
                    <a:lnTo>
                      <a:pt x="664" y="1453"/>
                    </a:lnTo>
                    <a:lnTo>
                      <a:pt x="650" y="1448"/>
                    </a:lnTo>
                    <a:lnTo>
                      <a:pt x="630" y="1439"/>
                    </a:lnTo>
                    <a:lnTo>
                      <a:pt x="611" y="1435"/>
                    </a:lnTo>
                    <a:lnTo>
                      <a:pt x="600" y="1430"/>
                    </a:lnTo>
                    <a:lnTo>
                      <a:pt x="589" y="1426"/>
                    </a:lnTo>
                    <a:lnTo>
                      <a:pt x="582" y="1426"/>
                    </a:lnTo>
                    <a:lnTo>
                      <a:pt x="577" y="1423"/>
                    </a:lnTo>
                    <a:lnTo>
                      <a:pt x="575" y="1423"/>
                    </a:lnTo>
                    <a:lnTo>
                      <a:pt x="600" y="1339"/>
                    </a:lnTo>
                    <a:lnTo>
                      <a:pt x="591" y="1337"/>
                    </a:lnTo>
                    <a:lnTo>
                      <a:pt x="566" y="1328"/>
                    </a:lnTo>
                    <a:lnTo>
                      <a:pt x="532" y="1317"/>
                    </a:lnTo>
                    <a:lnTo>
                      <a:pt x="494" y="1301"/>
                    </a:lnTo>
                    <a:lnTo>
                      <a:pt x="451" y="1287"/>
                    </a:lnTo>
                    <a:lnTo>
                      <a:pt x="412" y="1271"/>
                    </a:lnTo>
                    <a:lnTo>
                      <a:pt x="383" y="1256"/>
                    </a:lnTo>
                    <a:lnTo>
                      <a:pt x="364" y="1244"/>
                    </a:lnTo>
                    <a:lnTo>
                      <a:pt x="344" y="1226"/>
                    </a:lnTo>
                    <a:lnTo>
                      <a:pt x="306" y="1192"/>
                    </a:lnTo>
                    <a:lnTo>
                      <a:pt x="256" y="1147"/>
                    </a:lnTo>
                    <a:lnTo>
                      <a:pt x="201" y="1095"/>
                    </a:lnTo>
                    <a:lnTo>
                      <a:pt x="145" y="1038"/>
                    </a:lnTo>
                    <a:lnTo>
                      <a:pt x="93" y="979"/>
                    </a:lnTo>
                    <a:lnTo>
                      <a:pt x="52" y="920"/>
                    </a:lnTo>
                    <a:lnTo>
                      <a:pt x="29" y="866"/>
                    </a:lnTo>
                    <a:lnTo>
                      <a:pt x="11" y="768"/>
                    </a:lnTo>
                    <a:lnTo>
                      <a:pt x="0" y="637"/>
                    </a:lnTo>
                    <a:lnTo>
                      <a:pt x="0" y="514"/>
                    </a:lnTo>
                    <a:lnTo>
                      <a:pt x="20" y="437"/>
                    </a:lnTo>
                    <a:lnTo>
                      <a:pt x="40" y="412"/>
                    </a:lnTo>
                    <a:lnTo>
                      <a:pt x="68" y="376"/>
                    </a:lnTo>
                    <a:lnTo>
                      <a:pt x="102" y="333"/>
                    </a:lnTo>
                    <a:lnTo>
                      <a:pt x="140" y="290"/>
                    </a:lnTo>
                    <a:lnTo>
                      <a:pt x="176" y="245"/>
                    </a:lnTo>
                    <a:lnTo>
                      <a:pt x="215" y="204"/>
                    </a:lnTo>
                    <a:lnTo>
                      <a:pt x="247" y="172"/>
                    </a:lnTo>
                    <a:lnTo>
                      <a:pt x="274" y="149"/>
                    </a:lnTo>
                    <a:lnTo>
                      <a:pt x="299" y="131"/>
                    </a:lnTo>
                    <a:lnTo>
                      <a:pt x="326" y="111"/>
                    </a:lnTo>
                    <a:lnTo>
                      <a:pt x="355" y="86"/>
                    </a:lnTo>
                    <a:lnTo>
                      <a:pt x="383" y="61"/>
                    </a:lnTo>
                    <a:lnTo>
                      <a:pt x="407" y="36"/>
                    </a:lnTo>
                    <a:lnTo>
                      <a:pt x="430" y="18"/>
                    </a:lnTo>
                    <a:lnTo>
                      <a:pt x="444" y="4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87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1574" y="1681"/>
                <a:ext cx="116" cy="49"/>
              </a:xfrm>
              <a:custGeom>
                <a:avLst/>
                <a:gdLst>
                  <a:gd name="T0" fmla="*/ 0 w 116"/>
                  <a:gd name="T1" fmla="*/ 38 h 49"/>
                  <a:gd name="T2" fmla="*/ 0 w 116"/>
                  <a:gd name="T3" fmla="*/ 38 h 49"/>
                  <a:gd name="T4" fmla="*/ 0 w 116"/>
                  <a:gd name="T5" fmla="*/ 40 h 49"/>
                  <a:gd name="T6" fmla="*/ 0 w 116"/>
                  <a:gd name="T7" fmla="*/ 45 h 49"/>
                  <a:gd name="T8" fmla="*/ 0 w 116"/>
                  <a:gd name="T9" fmla="*/ 47 h 49"/>
                  <a:gd name="T10" fmla="*/ 7 w 116"/>
                  <a:gd name="T11" fmla="*/ 49 h 49"/>
                  <a:gd name="T12" fmla="*/ 21 w 116"/>
                  <a:gd name="T13" fmla="*/ 49 h 49"/>
                  <a:gd name="T14" fmla="*/ 39 w 116"/>
                  <a:gd name="T15" fmla="*/ 49 h 49"/>
                  <a:gd name="T16" fmla="*/ 59 w 116"/>
                  <a:gd name="T17" fmla="*/ 49 h 49"/>
                  <a:gd name="T18" fmla="*/ 80 w 116"/>
                  <a:gd name="T19" fmla="*/ 49 h 49"/>
                  <a:gd name="T20" fmla="*/ 98 w 116"/>
                  <a:gd name="T21" fmla="*/ 49 h 49"/>
                  <a:gd name="T22" fmla="*/ 111 w 116"/>
                  <a:gd name="T23" fmla="*/ 49 h 49"/>
                  <a:gd name="T24" fmla="*/ 116 w 116"/>
                  <a:gd name="T25" fmla="*/ 47 h 49"/>
                  <a:gd name="T26" fmla="*/ 116 w 116"/>
                  <a:gd name="T27" fmla="*/ 36 h 49"/>
                  <a:gd name="T28" fmla="*/ 116 w 116"/>
                  <a:gd name="T29" fmla="*/ 20 h 49"/>
                  <a:gd name="T30" fmla="*/ 116 w 116"/>
                  <a:gd name="T31" fmla="*/ 6 h 49"/>
                  <a:gd name="T32" fmla="*/ 116 w 116"/>
                  <a:gd name="T33" fmla="*/ 0 h 49"/>
                  <a:gd name="T34" fmla="*/ 107 w 116"/>
                  <a:gd name="T35" fmla="*/ 0 h 49"/>
                  <a:gd name="T36" fmla="*/ 107 w 116"/>
                  <a:gd name="T37" fmla="*/ 4 h 49"/>
                  <a:gd name="T38" fmla="*/ 107 w 116"/>
                  <a:gd name="T39" fmla="*/ 15 h 49"/>
                  <a:gd name="T40" fmla="*/ 107 w 116"/>
                  <a:gd name="T41" fmla="*/ 27 h 49"/>
                  <a:gd name="T42" fmla="*/ 107 w 116"/>
                  <a:gd name="T43" fmla="*/ 38 h 49"/>
                  <a:gd name="T44" fmla="*/ 100 w 116"/>
                  <a:gd name="T45" fmla="*/ 40 h 49"/>
                  <a:gd name="T46" fmla="*/ 86 w 116"/>
                  <a:gd name="T47" fmla="*/ 40 h 49"/>
                  <a:gd name="T48" fmla="*/ 68 w 116"/>
                  <a:gd name="T49" fmla="*/ 40 h 49"/>
                  <a:gd name="T50" fmla="*/ 50 w 116"/>
                  <a:gd name="T51" fmla="*/ 40 h 49"/>
                  <a:gd name="T52" fmla="*/ 32 w 116"/>
                  <a:gd name="T53" fmla="*/ 40 h 49"/>
                  <a:gd name="T54" fmla="*/ 16 w 116"/>
                  <a:gd name="T55" fmla="*/ 38 h 49"/>
                  <a:gd name="T56" fmla="*/ 5 w 116"/>
                  <a:gd name="T57" fmla="*/ 38 h 49"/>
                  <a:gd name="T58" fmla="*/ 0 w 116"/>
                  <a:gd name="T59" fmla="*/ 38 h 4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6"/>
                  <a:gd name="T91" fmla="*/ 0 h 49"/>
                  <a:gd name="T92" fmla="*/ 116 w 116"/>
                  <a:gd name="T93" fmla="*/ 49 h 49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6" h="49">
                    <a:moveTo>
                      <a:pt x="0" y="38"/>
                    </a:moveTo>
                    <a:lnTo>
                      <a:pt x="0" y="38"/>
                    </a:lnTo>
                    <a:lnTo>
                      <a:pt x="0" y="40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7" y="49"/>
                    </a:lnTo>
                    <a:lnTo>
                      <a:pt x="21" y="49"/>
                    </a:lnTo>
                    <a:lnTo>
                      <a:pt x="39" y="49"/>
                    </a:lnTo>
                    <a:lnTo>
                      <a:pt x="59" y="49"/>
                    </a:lnTo>
                    <a:lnTo>
                      <a:pt x="80" y="49"/>
                    </a:lnTo>
                    <a:lnTo>
                      <a:pt x="98" y="49"/>
                    </a:lnTo>
                    <a:lnTo>
                      <a:pt x="111" y="49"/>
                    </a:lnTo>
                    <a:lnTo>
                      <a:pt x="116" y="47"/>
                    </a:lnTo>
                    <a:lnTo>
                      <a:pt x="116" y="36"/>
                    </a:lnTo>
                    <a:lnTo>
                      <a:pt x="116" y="20"/>
                    </a:lnTo>
                    <a:lnTo>
                      <a:pt x="116" y="6"/>
                    </a:lnTo>
                    <a:lnTo>
                      <a:pt x="116" y="0"/>
                    </a:lnTo>
                    <a:lnTo>
                      <a:pt x="107" y="0"/>
                    </a:lnTo>
                    <a:lnTo>
                      <a:pt x="107" y="4"/>
                    </a:lnTo>
                    <a:lnTo>
                      <a:pt x="107" y="15"/>
                    </a:lnTo>
                    <a:lnTo>
                      <a:pt x="107" y="27"/>
                    </a:lnTo>
                    <a:lnTo>
                      <a:pt x="107" y="38"/>
                    </a:lnTo>
                    <a:lnTo>
                      <a:pt x="100" y="40"/>
                    </a:lnTo>
                    <a:lnTo>
                      <a:pt x="86" y="40"/>
                    </a:lnTo>
                    <a:lnTo>
                      <a:pt x="68" y="40"/>
                    </a:lnTo>
                    <a:lnTo>
                      <a:pt x="50" y="40"/>
                    </a:lnTo>
                    <a:lnTo>
                      <a:pt x="32" y="40"/>
                    </a:lnTo>
                    <a:lnTo>
                      <a:pt x="16" y="38"/>
                    </a:lnTo>
                    <a:lnTo>
                      <a:pt x="5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1688" y="1746"/>
                <a:ext cx="117" cy="50"/>
              </a:xfrm>
              <a:custGeom>
                <a:avLst/>
                <a:gdLst>
                  <a:gd name="T0" fmla="*/ 0 w 117"/>
                  <a:gd name="T1" fmla="*/ 37 h 50"/>
                  <a:gd name="T2" fmla="*/ 0 w 117"/>
                  <a:gd name="T3" fmla="*/ 37 h 50"/>
                  <a:gd name="T4" fmla="*/ 0 w 117"/>
                  <a:gd name="T5" fmla="*/ 41 h 50"/>
                  <a:gd name="T6" fmla="*/ 0 w 117"/>
                  <a:gd name="T7" fmla="*/ 43 h 50"/>
                  <a:gd name="T8" fmla="*/ 0 w 117"/>
                  <a:gd name="T9" fmla="*/ 48 h 50"/>
                  <a:gd name="T10" fmla="*/ 6 w 117"/>
                  <a:gd name="T11" fmla="*/ 48 h 50"/>
                  <a:gd name="T12" fmla="*/ 20 w 117"/>
                  <a:gd name="T13" fmla="*/ 50 h 50"/>
                  <a:gd name="T14" fmla="*/ 38 w 117"/>
                  <a:gd name="T15" fmla="*/ 50 h 50"/>
                  <a:gd name="T16" fmla="*/ 58 w 117"/>
                  <a:gd name="T17" fmla="*/ 50 h 50"/>
                  <a:gd name="T18" fmla="*/ 79 w 117"/>
                  <a:gd name="T19" fmla="*/ 50 h 50"/>
                  <a:gd name="T20" fmla="*/ 97 w 117"/>
                  <a:gd name="T21" fmla="*/ 50 h 50"/>
                  <a:gd name="T22" fmla="*/ 111 w 117"/>
                  <a:gd name="T23" fmla="*/ 50 h 50"/>
                  <a:gd name="T24" fmla="*/ 117 w 117"/>
                  <a:gd name="T25" fmla="*/ 48 h 50"/>
                  <a:gd name="T26" fmla="*/ 117 w 117"/>
                  <a:gd name="T27" fmla="*/ 37 h 50"/>
                  <a:gd name="T28" fmla="*/ 117 w 117"/>
                  <a:gd name="T29" fmla="*/ 21 h 50"/>
                  <a:gd name="T30" fmla="*/ 117 w 117"/>
                  <a:gd name="T31" fmla="*/ 7 h 50"/>
                  <a:gd name="T32" fmla="*/ 117 w 117"/>
                  <a:gd name="T33" fmla="*/ 0 h 50"/>
                  <a:gd name="T34" fmla="*/ 106 w 117"/>
                  <a:gd name="T35" fmla="*/ 0 h 50"/>
                  <a:gd name="T36" fmla="*/ 106 w 117"/>
                  <a:gd name="T37" fmla="*/ 5 h 50"/>
                  <a:gd name="T38" fmla="*/ 106 w 117"/>
                  <a:gd name="T39" fmla="*/ 14 h 50"/>
                  <a:gd name="T40" fmla="*/ 106 w 117"/>
                  <a:gd name="T41" fmla="*/ 27 h 50"/>
                  <a:gd name="T42" fmla="*/ 106 w 117"/>
                  <a:gd name="T43" fmla="*/ 37 h 50"/>
                  <a:gd name="T44" fmla="*/ 99 w 117"/>
                  <a:gd name="T45" fmla="*/ 39 h 50"/>
                  <a:gd name="T46" fmla="*/ 86 w 117"/>
                  <a:gd name="T47" fmla="*/ 41 h 50"/>
                  <a:gd name="T48" fmla="*/ 70 w 117"/>
                  <a:gd name="T49" fmla="*/ 41 h 50"/>
                  <a:gd name="T50" fmla="*/ 49 w 117"/>
                  <a:gd name="T51" fmla="*/ 39 h 50"/>
                  <a:gd name="T52" fmla="*/ 31 w 117"/>
                  <a:gd name="T53" fmla="*/ 39 h 50"/>
                  <a:gd name="T54" fmla="*/ 15 w 117"/>
                  <a:gd name="T55" fmla="*/ 39 h 50"/>
                  <a:gd name="T56" fmla="*/ 4 w 117"/>
                  <a:gd name="T57" fmla="*/ 37 h 50"/>
                  <a:gd name="T58" fmla="*/ 0 w 117"/>
                  <a:gd name="T59" fmla="*/ 37 h 5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7"/>
                  <a:gd name="T91" fmla="*/ 0 h 50"/>
                  <a:gd name="T92" fmla="*/ 117 w 117"/>
                  <a:gd name="T93" fmla="*/ 50 h 5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7" h="50">
                    <a:moveTo>
                      <a:pt x="0" y="37"/>
                    </a:moveTo>
                    <a:lnTo>
                      <a:pt x="0" y="37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0" y="48"/>
                    </a:lnTo>
                    <a:lnTo>
                      <a:pt x="6" y="48"/>
                    </a:lnTo>
                    <a:lnTo>
                      <a:pt x="20" y="50"/>
                    </a:lnTo>
                    <a:lnTo>
                      <a:pt x="38" y="50"/>
                    </a:lnTo>
                    <a:lnTo>
                      <a:pt x="58" y="50"/>
                    </a:lnTo>
                    <a:lnTo>
                      <a:pt x="79" y="50"/>
                    </a:lnTo>
                    <a:lnTo>
                      <a:pt x="97" y="50"/>
                    </a:lnTo>
                    <a:lnTo>
                      <a:pt x="111" y="50"/>
                    </a:lnTo>
                    <a:lnTo>
                      <a:pt x="117" y="48"/>
                    </a:lnTo>
                    <a:lnTo>
                      <a:pt x="117" y="37"/>
                    </a:lnTo>
                    <a:lnTo>
                      <a:pt x="117" y="21"/>
                    </a:lnTo>
                    <a:lnTo>
                      <a:pt x="117" y="7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5"/>
                    </a:lnTo>
                    <a:lnTo>
                      <a:pt x="106" y="14"/>
                    </a:lnTo>
                    <a:lnTo>
                      <a:pt x="106" y="27"/>
                    </a:lnTo>
                    <a:lnTo>
                      <a:pt x="106" y="37"/>
                    </a:lnTo>
                    <a:lnTo>
                      <a:pt x="99" y="39"/>
                    </a:lnTo>
                    <a:lnTo>
                      <a:pt x="86" y="41"/>
                    </a:lnTo>
                    <a:lnTo>
                      <a:pt x="70" y="41"/>
                    </a:lnTo>
                    <a:lnTo>
                      <a:pt x="49" y="39"/>
                    </a:lnTo>
                    <a:lnTo>
                      <a:pt x="31" y="39"/>
                    </a:lnTo>
                    <a:lnTo>
                      <a:pt x="15" y="39"/>
                    </a:lnTo>
                    <a:lnTo>
                      <a:pt x="4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1450" y="1794"/>
                <a:ext cx="117" cy="50"/>
              </a:xfrm>
              <a:custGeom>
                <a:avLst/>
                <a:gdLst>
                  <a:gd name="T0" fmla="*/ 0 w 117"/>
                  <a:gd name="T1" fmla="*/ 36 h 50"/>
                  <a:gd name="T2" fmla="*/ 0 w 117"/>
                  <a:gd name="T3" fmla="*/ 36 h 50"/>
                  <a:gd name="T4" fmla="*/ 0 w 117"/>
                  <a:gd name="T5" fmla="*/ 38 h 50"/>
                  <a:gd name="T6" fmla="*/ 0 w 117"/>
                  <a:gd name="T7" fmla="*/ 43 h 50"/>
                  <a:gd name="T8" fmla="*/ 0 w 117"/>
                  <a:gd name="T9" fmla="*/ 45 h 50"/>
                  <a:gd name="T10" fmla="*/ 6 w 117"/>
                  <a:gd name="T11" fmla="*/ 47 h 50"/>
                  <a:gd name="T12" fmla="*/ 20 w 117"/>
                  <a:gd name="T13" fmla="*/ 47 h 50"/>
                  <a:gd name="T14" fmla="*/ 38 w 117"/>
                  <a:gd name="T15" fmla="*/ 50 h 50"/>
                  <a:gd name="T16" fmla="*/ 59 w 117"/>
                  <a:gd name="T17" fmla="*/ 50 h 50"/>
                  <a:gd name="T18" fmla="*/ 79 w 117"/>
                  <a:gd name="T19" fmla="*/ 50 h 50"/>
                  <a:gd name="T20" fmla="*/ 97 w 117"/>
                  <a:gd name="T21" fmla="*/ 50 h 50"/>
                  <a:gd name="T22" fmla="*/ 111 w 117"/>
                  <a:gd name="T23" fmla="*/ 47 h 50"/>
                  <a:gd name="T24" fmla="*/ 117 w 117"/>
                  <a:gd name="T25" fmla="*/ 45 h 50"/>
                  <a:gd name="T26" fmla="*/ 117 w 117"/>
                  <a:gd name="T27" fmla="*/ 36 h 50"/>
                  <a:gd name="T28" fmla="*/ 117 w 117"/>
                  <a:gd name="T29" fmla="*/ 20 h 50"/>
                  <a:gd name="T30" fmla="*/ 117 w 117"/>
                  <a:gd name="T31" fmla="*/ 7 h 50"/>
                  <a:gd name="T32" fmla="*/ 117 w 117"/>
                  <a:gd name="T33" fmla="*/ 0 h 50"/>
                  <a:gd name="T34" fmla="*/ 106 w 117"/>
                  <a:gd name="T35" fmla="*/ 0 h 50"/>
                  <a:gd name="T36" fmla="*/ 106 w 117"/>
                  <a:gd name="T37" fmla="*/ 4 h 50"/>
                  <a:gd name="T38" fmla="*/ 106 w 117"/>
                  <a:gd name="T39" fmla="*/ 13 h 50"/>
                  <a:gd name="T40" fmla="*/ 106 w 117"/>
                  <a:gd name="T41" fmla="*/ 25 h 50"/>
                  <a:gd name="T42" fmla="*/ 106 w 117"/>
                  <a:gd name="T43" fmla="*/ 36 h 50"/>
                  <a:gd name="T44" fmla="*/ 99 w 117"/>
                  <a:gd name="T45" fmla="*/ 38 h 50"/>
                  <a:gd name="T46" fmla="*/ 86 w 117"/>
                  <a:gd name="T47" fmla="*/ 38 h 50"/>
                  <a:gd name="T48" fmla="*/ 70 w 117"/>
                  <a:gd name="T49" fmla="*/ 38 h 50"/>
                  <a:gd name="T50" fmla="*/ 49 w 117"/>
                  <a:gd name="T51" fmla="*/ 38 h 50"/>
                  <a:gd name="T52" fmla="*/ 31 w 117"/>
                  <a:gd name="T53" fmla="*/ 38 h 50"/>
                  <a:gd name="T54" fmla="*/ 15 w 117"/>
                  <a:gd name="T55" fmla="*/ 36 h 50"/>
                  <a:gd name="T56" fmla="*/ 4 w 117"/>
                  <a:gd name="T57" fmla="*/ 36 h 50"/>
                  <a:gd name="T58" fmla="*/ 0 w 117"/>
                  <a:gd name="T59" fmla="*/ 36 h 5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7"/>
                  <a:gd name="T91" fmla="*/ 0 h 50"/>
                  <a:gd name="T92" fmla="*/ 117 w 117"/>
                  <a:gd name="T93" fmla="*/ 50 h 5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7" h="50">
                    <a:moveTo>
                      <a:pt x="0" y="36"/>
                    </a:moveTo>
                    <a:lnTo>
                      <a:pt x="0" y="36"/>
                    </a:lnTo>
                    <a:lnTo>
                      <a:pt x="0" y="38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6" y="47"/>
                    </a:lnTo>
                    <a:lnTo>
                      <a:pt x="20" y="47"/>
                    </a:lnTo>
                    <a:lnTo>
                      <a:pt x="38" y="50"/>
                    </a:lnTo>
                    <a:lnTo>
                      <a:pt x="59" y="50"/>
                    </a:lnTo>
                    <a:lnTo>
                      <a:pt x="79" y="50"/>
                    </a:lnTo>
                    <a:lnTo>
                      <a:pt x="97" y="50"/>
                    </a:lnTo>
                    <a:lnTo>
                      <a:pt x="111" y="47"/>
                    </a:lnTo>
                    <a:lnTo>
                      <a:pt x="117" y="45"/>
                    </a:lnTo>
                    <a:lnTo>
                      <a:pt x="117" y="36"/>
                    </a:lnTo>
                    <a:lnTo>
                      <a:pt x="117" y="20"/>
                    </a:lnTo>
                    <a:lnTo>
                      <a:pt x="117" y="7"/>
                    </a:lnTo>
                    <a:lnTo>
                      <a:pt x="117" y="0"/>
                    </a:lnTo>
                    <a:lnTo>
                      <a:pt x="106" y="0"/>
                    </a:lnTo>
                    <a:lnTo>
                      <a:pt x="106" y="4"/>
                    </a:lnTo>
                    <a:lnTo>
                      <a:pt x="106" y="13"/>
                    </a:lnTo>
                    <a:lnTo>
                      <a:pt x="106" y="25"/>
                    </a:lnTo>
                    <a:lnTo>
                      <a:pt x="106" y="36"/>
                    </a:lnTo>
                    <a:lnTo>
                      <a:pt x="99" y="38"/>
                    </a:lnTo>
                    <a:lnTo>
                      <a:pt x="86" y="38"/>
                    </a:lnTo>
                    <a:lnTo>
                      <a:pt x="70" y="38"/>
                    </a:lnTo>
                    <a:lnTo>
                      <a:pt x="49" y="38"/>
                    </a:lnTo>
                    <a:lnTo>
                      <a:pt x="31" y="38"/>
                    </a:lnTo>
                    <a:lnTo>
                      <a:pt x="15" y="36"/>
                    </a:lnTo>
                    <a:lnTo>
                      <a:pt x="4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1456" y="1619"/>
                <a:ext cx="118" cy="50"/>
              </a:xfrm>
              <a:custGeom>
                <a:avLst/>
                <a:gdLst>
                  <a:gd name="T0" fmla="*/ 0 w 118"/>
                  <a:gd name="T1" fmla="*/ 37 h 50"/>
                  <a:gd name="T2" fmla="*/ 0 w 118"/>
                  <a:gd name="T3" fmla="*/ 37 h 50"/>
                  <a:gd name="T4" fmla="*/ 0 w 118"/>
                  <a:gd name="T5" fmla="*/ 41 h 50"/>
                  <a:gd name="T6" fmla="*/ 0 w 118"/>
                  <a:gd name="T7" fmla="*/ 43 h 50"/>
                  <a:gd name="T8" fmla="*/ 0 w 118"/>
                  <a:gd name="T9" fmla="*/ 48 h 50"/>
                  <a:gd name="T10" fmla="*/ 7 w 118"/>
                  <a:gd name="T11" fmla="*/ 48 h 50"/>
                  <a:gd name="T12" fmla="*/ 21 w 118"/>
                  <a:gd name="T13" fmla="*/ 50 h 50"/>
                  <a:gd name="T14" fmla="*/ 39 w 118"/>
                  <a:gd name="T15" fmla="*/ 50 h 50"/>
                  <a:gd name="T16" fmla="*/ 59 w 118"/>
                  <a:gd name="T17" fmla="*/ 50 h 50"/>
                  <a:gd name="T18" fmla="*/ 80 w 118"/>
                  <a:gd name="T19" fmla="*/ 50 h 50"/>
                  <a:gd name="T20" fmla="*/ 98 w 118"/>
                  <a:gd name="T21" fmla="*/ 50 h 50"/>
                  <a:gd name="T22" fmla="*/ 111 w 118"/>
                  <a:gd name="T23" fmla="*/ 50 h 50"/>
                  <a:gd name="T24" fmla="*/ 118 w 118"/>
                  <a:gd name="T25" fmla="*/ 48 h 50"/>
                  <a:gd name="T26" fmla="*/ 118 w 118"/>
                  <a:gd name="T27" fmla="*/ 37 h 50"/>
                  <a:gd name="T28" fmla="*/ 118 w 118"/>
                  <a:gd name="T29" fmla="*/ 21 h 50"/>
                  <a:gd name="T30" fmla="*/ 118 w 118"/>
                  <a:gd name="T31" fmla="*/ 7 h 50"/>
                  <a:gd name="T32" fmla="*/ 118 w 118"/>
                  <a:gd name="T33" fmla="*/ 0 h 50"/>
                  <a:gd name="T34" fmla="*/ 107 w 118"/>
                  <a:gd name="T35" fmla="*/ 0 h 50"/>
                  <a:gd name="T36" fmla="*/ 107 w 118"/>
                  <a:gd name="T37" fmla="*/ 5 h 50"/>
                  <a:gd name="T38" fmla="*/ 107 w 118"/>
                  <a:gd name="T39" fmla="*/ 14 h 50"/>
                  <a:gd name="T40" fmla="*/ 107 w 118"/>
                  <a:gd name="T41" fmla="*/ 28 h 50"/>
                  <a:gd name="T42" fmla="*/ 107 w 118"/>
                  <a:gd name="T43" fmla="*/ 37 h 50"/>
                  <a:gd name="T44" fmla="*/ 100 w 118"/>
                  <a:gd name="T45" fmla="*/ 39 h 50"/>
                  <a:gd name="T46" fmla="*/ 86 w 118"/>
                  <a:gd name="T47" fmla="*/ 41 h 50"/>
                  <a:gd name="T48" fmla="*/ 71 w 118"/>
                  <a:gd name="T49" fmla="*/ 41 h 50"/>
                  <a:gd name="T50" fmla="*/ 50 w 118"/>
                  <a:gd name="T51" fmla="*/ 39 h 50"/>
                  <a:gd name="T52" fmla="*/ 32 w 118"/>
                  <a:gd name="T53" fmla="*/ 39 h 50"/>
                  <a:gd name="T54" fmla="*/ 16 w 118"/>
                  <a:gd name="T55" fmla="*/ 39 h 50"/>
                  <a:gd name="T56" fmla="*/ 5 w 118"/>
                  <a:gd name="T57" fmla="*/ 37 h 50"/>
                  <a:gd name="T58" fmla="*/ 0 w 118"/>
                  <a:gd name="T59" fmla="*/ 37 h 5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8"/>
                  <a:gd name="T91" fmla="*/ 0 h 50"/>
                  <a:gd name="T92" fmla="*/ 118 w 118"/>
                  <a:gd name="T93" fmla="*/ 50 h 5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8" h="50">
                    <a:moveTo>
                      <a:pt x="0" y="37"/>
                    </a:moveTo>
                    <a:lnTo>
                      <a:pt x="0" y="37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0" y="48"/>
                    </a:lnTo>
                    <a:lnTo>
                      <a:pt x="7" y="48"/>
                    </a:lnTo>
                    <a:lnTo>
                      <a:pt x="21" y="50"/>
                    </a:lnTo>
                    <a:lnTo>
                      <a:pt x="39" y="50"/>
                    </a:lnTo>
                    <a:lnTo>
                      <a:pt x="59" y="50"/>
                    </a:lnTo>
                    <a:lnTo>
                      <a:pt x="80" y="50"/>
                    </a:lnTo>
                    <a:lnTo>
                      <a:pt x="98" y="50"/>
                    </a:lnTo>
                    <a:lnTo>
                      <a:pt x="111" y="50"/>
                    </a:lnTo>
                    <a:lnTo>
                      <a:pt x="118" y="48"/>
                    </a:lnTo>
                    <a:lnTo>
                      <a:pt x="118" y="37"/>
                    </a:lnTo>
                    <a:lnTo>
                      <a:pt x="118" y="21"/>
                    </a:lnTo>
                    <a:lnTo>
                      <a:pt x="118" y="7"/>
                    </a:lnTo>
                    <a:lnTo>
                      <a:pt x="118" y="0"/>
                    </a:lnTo>
                    <a:lnTo>
                      <a:pt x="107" y="0"/>
                    </a:lnTo>
                    <a:lnTo>
                      <a:pt x="107" y="5"/>
                    </a:lnTo>
                    <a:lnTo>
                      <a:pt x="107" y="14"/>
                    </a:lnTo>
                    <a:lnTo>
                      <a:pt x="107" y="28"/>
                    </a:lnTo>
                    <a:lnTo>
                      <a:pt x="107" y="37"/>
                    </a:lnTo>
                    <a:lnTo>
                      <a:pt x="100" y="39"/>
                    </a:lnTo>
                    <a:lnTo>
                      <a:pt x="86" y="41"/>
                    </a:lnTo>
                    <a:lnTo>
                      <a:pt x="71" y="41"/>
                    </a:lnTo>
                    <a:lnTo>
                      <a:pt x="50" y="39"/>
                    </a:lnTo>
                    <a:lnTo>
                      <a:pt x="32" y="39"/>
                    </a:lnTo>
                    <a:lnTo>
                      <a:pt x="16" y="39"/>
                    </a:lnTo>
                    <a:lnTo>
                      <a:pt x="5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1676" y="1540"/>
                <a:ext cx="116" cy="52"/>
              </a:xfrm>
              <a:custGeom>
                <a:avLst/>
                <a:gdLst>
                  <a:gd name="T0" fmla="*/ 0 w 116"/>
                  <a:gd name="T1" fmla="*/ 39 h 52"/>
                  <a:gd name="T2" fmla="*/ 0 w 116"/>
                  <a:gd name="T3" fmla="*/ 39 h 52"/>
                  <a:gd name="T4" fmla="*/ 0 w 116"/>
                  <a:gd name="T5" fmla="*/ 41 h 52"/>
                  <a:gd name="T6" fmla="*/ 0 w 116"/>
                  <a:gd name="T7" fmla="*/ 45 h 52"/>
                  <a:gd name="T8" fmla="*/ 0 w 116"/>
                  <a:gd name="T9" fmla="*/ 48 h 52"/>
                  <a:gd name="T10" fmla="*/ 7 w 116"/>
                  <a:gd name="T11" fmla="*/ 50 h 52"/>
                  <a:gd name="T12" fmla="*/ 21 w 116"/>
                  <a:gd name="T13" fmla="*/ 50 h 52"/>
                  <a:gd name="T14" fmla="*/ 39 w 116"/>
                  <a:gd name="T15" fmla="*/ 52 h 52"/>
                  <a:gd name="T16" fmla="*/ 59 w 116"/>
                  <a:gd name="T17" fmla="*/ 52 h 52"/>
                  <a:gd name="T18" fmla="*/ 79 w 116"/>
                  <a:gd name="T19" fmla="*/ 52 h 52"/>
                  <a:gd name="T20" fmla="*/ 98 w 116"/>
                  <a:gd name="T21" fmla="*/ 52 h 52"/>
                  <a:gd name="T22" fmla="*/ 111 w 116"/>
                  <a:gd name="T23" fmla="*/ 50 h 52"/>
                  <a:gd name="T24" fmla="*/ 116 w 116"/>
                  <a:gd name="T25" fmla="*/ 48 h 52"/>
                  <a:gd name="T26" fmla="*/ 116 w 116"/>
                  <a:gd name="T27" fmla="*/ 36 h 52"/>
                  <a:gd name="T28" fmla="*/ 116 w 116"/>
                  <a:gd name="T29" fmla="*/ 20 h 52"/>
                  <a:gd name="T30" fmla="*/ 116 w 116"/>
                  <a:gd name="T31" fmla="*/ 7 h 52"/>
                  <a:gd name="T32" fmla="*/ 116 w 116"/>
                  <a:gd name="T33" fmla="*/ 0 h 52"/>
                  <a:gd name="T34" fmla="*/ 107 w 116"/>
                  <a:gd name="T35" fmla="*/ 0 h 52"/>
                  <a:gd name="T36" fmla="*/ 107 w 116"/>
                  <a:gd name="T37" fmla="*/ 5 h 52"/>
                  <a:gd name="T38" fmla="*/ 107 w 116"/>
                  <a:gd name="T39" fmla="*/ 16 h 52"/>
                  <a:gd name="T40" fmla="*/ 107 w 116"/>
                  <a:gd name="T41" fmla="*/ 27 h 52"/>
                  <a:gd name="T42" fmla="*/ 107 w 116"/>
                  <a:gd name="T43" fmla="*/ 39 h 52"/>
                  <a:gd name="T44" fmla="*/ 100 w 116"/>
                  <a:gd name="T45" fmla="*/ 41 h 52"/>
                  <a:gd name="T46" fmla="*/ 86 w 116"/>
                  <a:gd name="T47" fmla="*/ 41 h 52"/>
                  <a:gd name="T48" fmla="*/ 68 w 116"/>
                  <a:gd name="T49" fmla="*/ 41 h 52"/>
                  <a:gd name="T50" fmla="*/ 50 w 116"/>
                  <a:gd name="T51" fmla="*/ 41 h 52"/>
                  <a:gd name="T52" fmla="*/ 32 w 116"/>
                  <a:gd name="T53" fmla="*/ 41 h 52"/>
                  <a:gd name="T54" fmla="*/ 16 w 116"/>
                  <a:gd name="T55" fmla="*/ 39 h 52"/>
                  <a:gd name="T56" fmla="*/ 5 w 116"/>
                  <a:gd name="T57" fmla="*/ 39 h 52"/>
                  <a:gd name="T58" fmla="*/ 0 w 116"/>
                  <a:gd name="T59" fmla="*/ 39 h 5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6"/>
                  <a:gd name="T91" fmla="*/ 0 h 52"/>
                  <a:gd name="T92" fmla="*/ 116 w 116"/>
                  <a:gd name="T93" fmla="*/ 52 h 52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6" h="52">
                    <a:moveTo>
                      <a:pt x="0" y="39"/>
                    </a:moveTo>
                    <a:lnTo>
                      <a:pt x="0" y="39"/>
                    </a:lnTo>
                    <a:lnTo>
                      <a:pt x="0" y="41"/>
                    </a:lnTo>
                    <a:lnTo>
                      <a:pt x="0" y="45"/>
                    </a:lnTo>
                    <a:lnTo>
                      <a:pt x="0" y="48"/>
                    </a:lnTo>
                    <a:lnTo>
                      <a:pt x="7" y="50"/>
                    </a:lnTo>
                    <a:lnTo>
                      <a:pt x="21" y="50"/>
                    </a:lnTo>
                    <a:lnTo>
                      <a:pt x="39" y="52"/>
                    </a:lnTo>
                    <a:lnTo>
                      <a:pt x="59" y="52"/>
                    </a:lnTo>
                    <a:lnTo>
                      <a:pt x="79" y="52"/>
                    </a:lnTo>
                    <a:lnTo>
                      <a:pt x="98" y="52"/>
                    </a:lnTo>
                    <a:lnTo>
                      <a:pt x="111" y="50"/>
                    </a:lnTo>
                    <a:lnTo>
                      <a:pt x="116" y="48"/>
                    </a:lnTo>
                    <a:lnTo>
                      <a:pt x="116" y="36"/>
                    </a:lnTo>
                    <a:lnTo>
                      <a:pt x="116" y="20"/>
                    </a:lnTo>
                    <a:lnTo>
                      <a:pt x="116" y="7"/>
                    </a:lnTo>
                    <a:lnTo>
                      <a:pt x="116" y="0"/>
                    </a:lnTo>
                    <a:lnTo>
                      <a:pt x="107" y="0"/>
                    </a:lnTo>
                    <a:lnTo>
                      <a:pt x="107" y="5"/>
                    </a:lnTo>
                    <a:lnTo>
                      <a:pt x="107" y="16"/>
                    </a:lnTo>
                    <a:lnTo>
                      <a:pt x="107" y="27"/>
                    </a:lnTo>
                    <a:lnTo>
                      <a:pt x="107" y="39"/>
                    </a:lnTo>
                    <a:lnTo>
                      <a:pt x="100" y="41"/>
                    </a:lnTo>
                    <a:lnTo>
                      <a:pt x="86" y="41"/>
                    </a:lnTo>
                    <a:lnTo>
                      <a:pt x="68" y="41"/>
                    </a:lnTo>
                    <a:lnTo>
                      <a:pt x="50" y="41"/>
                    </a:lnTo>
                    <a:lnTo>
                      <a:pt x="32" y="41"/>
                    </a:lnTo>
                    <a:lnTo>
                      <a:pt x="16" y="39"/>
                    </a:lnTo>
                    <a:lnTo>
                      <a:pt x="5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</p:grpSp>
        <p:graphicFrame>
          <p:nvGraphicFramePr>
            <p:cNvPr id="8" name="Object 19"/>
            <p:cNvGraphicFramePr>
              <a:graphicFrameLocks noChangeAspect="1"/>
            </p:cNvGraphicFramePr>
            <p:nvPr/>
          </p:nvGraphicFramePr>
          <p:xfrm>
            <a:off x="1584" y="2448"/>
            <a:ext cx="86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2" name="Imagen" r:id="rId3" imgW="1368360" imgH="556200" progId="MS_ClipArt_Gallery.2">
                    <p:embed/>
                  </p:oleObj>
                </mc:Choice>
                <mc:Fallback>
                  <p:oleObj name="Imagen" r:id="rId3" imgW="1368360" imgH="556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48"/>
                          <a:ext cx="862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0"/>
            <p:cNvGraphicFramePr>
              <a:graphicFrameLocks noChangeAspect="1"/>
            </p:cNvGraphicFramePr>
            <p:nvPr/>
          </p:nvGraphicFramePr>
          <p:xfrm>
            <a:off x="1344" y="2784"/>
            <a:ext cx="576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Imagen" r:id="rId5" imgW="765000" imgH="697320" progId="MS_ClipArt_Gallery.2">
                    <p:embed/>
                  </p:oleObj>
                </mc:Choice>
                <mc:Fallback>
                  <p:oleObj name="Imagen" r:id="rId5" imgW="765000" imgH="69732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784"/>
                          <a:ext cx="576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1"/>
            <p:cNvGraphicFramePr>
              <a:graphicFrameLocks noChangeAspect="1"/>
            </p:cNvGraphicFramePr>
            <p:nvPr/>
          </p:nvGraphicFramePr>
          <p:xfrm>
            <a:off x="1920" y="3168"/>
            <a:ext cx="63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Imagen" r:id="rId7" imgW="1010880" imgH="755640" progId="MS_ClipArt_Gallery.2">
                    <p:embed/>
                  </p:oleObj>
                </mc:Choice>
                <mc:Fallback>
                  <p:oleObj name="Imagen" r:id="rId7" imgW="1010880" imgH="755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168"/>
                          <a:ext cx="636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2"/>
            <p:cNvGraphicFramePr>
              <a:graphicFrameLocks noChangeAspect="1"/>
            </p:cNvGraphicFramePr>
            <p:nvPr/>
          </p:nvGraphicFramePr>
          <p:xfrm>
            <a:off x="2592" y="2640"/>
            <a:ext cx="479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Imagen" r:id="rId9" imgW="1271520" imgH="1897920" progId="MS_ClipArt_Gallery.2">
                    <p:embed/>
                  </p:oleObj>
                </mc:Choice>
                <mc:Fallback>
                  <p:oleObj name="Imagen" r:id="rId9" imgW="1271520" imgH="189792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640"/>
                          <a:ext cx="479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591990" y="4114800"/>
            <a:ext cx="3980010" cy="1752600"/>
          </a:xfrm>
          <a:prstGeom prst="wedgeRoundRectCallout">
            <a:avLst>
              <a:gd name="adj1" fmla="val -26310"/>
              <a:gd name="adj2" fmla="val -78625"/>
              <a:gd name="adj3" fmla="val 16667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CL" b="1" dirty="0">
                <a:latin typeface="+mj-lt"/>
              </a:rPr>
              <a:t>Clase PEZ</a:t>
            </a:r>
            <a:endParaRPr lang="es-ES_tradnl" altLang="es-CL" dirty="0">
              <a:latin typeface="+mj-lt"/>
            </a:endParaRPr>
          </a:p>
          <a:p>
            <a:pPr algn="ctr"/>
            <a:r>
              <a:rPr lang="es-ES_tradnl" altLang="es-CL" dirty="0">
                <a:latin typeface="+mj-lt"/>
              </a:rPr>
              <a:t>Los objetos de esta clase tienen </a:t>
            </a:r>
          </a:p>
          <a:p>
            <a:pPr algn="ctr"/>
            <a:r>
              <a:rPr lang="es-ES_tradnl" altLang="es-CL" b="1" dirty="0">
                <a:latin typeface="+mj-lt"/>
              </a:rPr>
              <a:t>color</a:t>
            </a:r>
            <a:endParaRPr lang="es-ES_tradnl" altLang="es-CL" dirty="0">
              <a:latin typeface="+mj-lt"/>
            </a:endParaRPr>
          </a:p>
          <a:p>
            <a:pPr algn="ctr"/>
            <a:r>
              <a:rPr lang="es-ES_tradnl" altLang="es-CL" dirty="0">
                <a:latin typeface="+mj-lt"/>
              </a:rPr>
              <a:t>y tienen la capacidad de </a:t>
            </a:r>
          </a:p>
          <a:p>
            <a:pPr algn="ctr"/>
            <a:r>
              <a:rPr lang="es-ES_tradnl" altLang="es-CL" b="1" dirty="0">
                <a:latin typeface="+mj-lt"/>
              </a:rPr>
              <a:t>respirar bajo el agua</a:t>
            </a:r>
            <a:r>
              <a:rPr lang="es-ES_tradnl" altLang="es-CL" dirty="0">
                <a:latin typeface="+mj-lt"/>
              </a:rPr>
              <a:t>,</a:t>
            </a:r>
          </a:p>
          <a:p>
            <a:pPr algn="ctr"/>
            <a:r>
              <a:rPr lang="es-ES_tradnl" altLang="es-CL" b="1" dirty="0">
                <a:latin typeface="+mj-lt"/>
              </a:rPr>
              <a:t>nadar</a:t>
            </a:r>
            <a:r>
              <a:rPr lang="es-ES_tradnl" altLang="es-CL" dirty="0">
                <a:latin typeface="+mj-lt"/>
              </a:rPr>
              <a:t> y </a:t>
            </a:r>
            <a:r>
              <a:rPr lang="es-ES_tradnl" altLang="es-CL" b="1" dirty="0">
                <a:latin typeface="+mj-lt"/>
              </a:rPr>
              <a:t>alimentarse</a:t>
            </a:r>
            <a:r>
              <a:rPr lang="es-ES_tradnl" altLang="es-CL" dirty="0">
                <a:latin typeface="+mj-lt"/>
              </a:rPr>
              <a:t>.</a:t>
            </a: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6674058" y="2467773"/>
            <a:ext cx="2743200" cy="990600"/>
          </a:xfrm>
          <a:prstGeom prst="wedgeRoundRectCallout">
            <a:avLst>
              <a:gd name="adj1" fmla="val 5208"/>
              <a:gd name="adj2" fmla="val 100801"/>
              <a:gd name="adj3" fmla="val 16667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CL" b="1" dirty="0">
                <a:latin typeface="+mj-lt"/>
              </a:rPr>
              <a:t>PECES</a:t>
            </a:r>
            <a:endParaRPr lang="es-ES_tradnl" altLang="es-CL" dirty="0">
              <a:latin typeface="+mj-lt"/>
            </a:endParaRPr>
          </a:p>
          <a:p>
            <a:pPr algn="ctr"/>
            <a:r>
              <a:rPr lang="es-ES_tradnl" altLang="es-CL" dirty="0">
                <a:latin typeface="+mj-lt"/>
              </a:rPr>
              <a:t>Estas son instancias de la </a:t>
            </a:r>
          </a:p>
          <a:p>
            <a:pPr algn="ctr"/>
            <a:r>
              <a:rPr lang="es-ES_tradnl" altLang="es-CL" dirty="0">
                <a:latin typeface="+mj-lt"/>
              </a:rPr>
              <a:t>clase pez. </a:t>
            </a:r>
          </a:p>
        </p:txBody>
      </p:sp>
    </p:spTree>
    <p:extLst>
      <p:ext uri="{BB962C8B-B14F-4D97-AF65-F5344CB8AC3E}">
        <p14:creationId xmlns:p14="http://schemas.microsoft.com/office/powerpoint/2010/main" val="8278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750691-DAB0-AA4F-B577-B16F30A46F18}"/>
              </a:ext>
            </a:extLst>
          </p:cNvPr>
          <p:cNvSpPr txBox="1">
            <a:spLocks/>
          </p:cNvSpPr>
          <p:nvPr/>
        </p:nvSpPr>
        <p:spPr>
          <a:xfrm>
            <a:off x="2397270" y="787526"/>
            <a:ext cx="8555700" cy="513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es-CL" sz="36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¿Qué es un objeto?</a:t>
            </a:r>
          </a:p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endParaRPr lang="es-CL" dirty="0" smtClean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es-CL" sz="24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Corresponden a entidades que nos rodean en el mundo real y que se pueden asociar a casi cualquier sustantivo. </a:t>
            </a:r>
            <a:endParaRPr lang="es-CL" dirty="0" smtClean="0">
              <a:latin typeface="+mj-lt"/>
            </a:endParaRPr>
          </a:p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es-CL" sz="24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Ejemplos: </a:t>
            </a:r>
            <a:endParaRPr lang="es-CL" sz="2400" dirty="0">
              <a:solidFill>
                <a:srgbClr val="0F243E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es-CL" sz="2400" dirty="0" smtClean="0">
                <a:solidFill>
                  <a:srgbClr val="0F243E"/>
                </a:solidFill>
                <a:latin typeface="+mj-lt"/>
                <a:ea typeface="Calibri"/>
                <a:cs typeface="Calibri"/>
                <a:sym typeface="Calibri"/>
              </a:rPr>
              <a:t>		El </a:t>
            </a:r>
            <a:r>
              <a:rPr lang="es-CL" sz="2400" dirty="0" smtClean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auto</a:t>
            </a:r>
            <a:r>
              <a:rPr lang="es-CL" sz="2400" dirty="0" smtClean="0">
                <a:solidFill>
                  <a:srgbClr val="0F243E"/>
                </a:solidFill>
                <a:latin typeface="+mj-lt"/>
                <a:ea typeface="Calibri"/>
                <a:cs typeface="Calibri"/>
                <a:sym typeface="Calibri"/>
              </a:rPr>
              <a:t> es rápido</a:t>
            </a:r>
            <a:endParaRPr lang="es-CL" dirty="0">
              <a:latin typeface="+mj-lt"/>
              <a:sym typeface="Calibri"/>
            </a:endParaRPr>
          </a:p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es-CL" sz="2400" dirty="0" smtClean="0">
                <a:solidFill>
                  <a:srgbClr val="0F243E"/>
                </a:solidFill>
                <a:latin typeface="+mj-lt"/>
                <a:ea typeface="Calibri"/>
                <a:cs typeface="Calibri"/>
                <a:sym typeface="Calibri"/>
              </a:rPr>
              <a:t>		La </a:t>
            </a:r>
            <a:r>
              <a:rPr lang="es-CL" sz="2400" dirty="0" smtClean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casa</a:t>
            </a:r>
            <a:r>
              <a:rPr lang="es-CL" sz="2400" dirty="0" smtClean="0">
                <a:solidFill>
                  <a:srgbClr val="0F243E"/>
                </a:solidFill>
                <a:latin typeface="+mj-lt"/>
                <a:ea typeface="Calibri"/>
                <a:cs typeface="Calibri"/>
                <a:sym typeface="Calibri"/>
              </a:rPr>
              <a:t> es bonita</a:t>
            </a:r>
            <a:endParaRPr lang="es-CL" dirty="0">
              <a:latin typeface="+mj-lt"/>
              <a:sym typeface="Calibri"/>
            </a:endParaRPr>
          </a:p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es-CL" sz="2400" dirty="0" smtClean="0">
                <a:solidFill>
                  <a:srgbClr val="0F243E"/>
                </a:solidFill>
                <a:latin typeface="+mj-lt"/>
                <a:ea typeface="Calibri"/>
                <a:cs typeface="Calibri"/>
                <a:sym typeface="Calibri"/>
              </a:rPr>
              <a:t>		La </a:t>
            </a:r>
            <a:r>
              <a:rPr lang="es-CL" sz="2400" dirty="0" smtClean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tarjeta</a:t>
            </a:r>
            <a:r>
              <a:rPr lang="es-CL" sz="2400" dirty="0" smtClean="0">
                <a:solidFill>
                  <a:srgbClr val="0F243E"/>
                </a:solidFill>
                <a:latin typeface="+mj-lt"/>
                <a:ea typeface="Calibri"/>
                <a:cs typeface="Calibri"/>
                <a:sym typeface="Calibri"/>
              </a:rPr>
              <a:t> está bloqueada</a:t>
            </a:r>
            <a:endParaRPr lang="es-CL" dirty="0">
              <a:latin typeface="+mj-lt"/>
              <a:sym typeface="Calibri"/>
            </a:endParaRPr>
          </a:p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es-CL" sz="2400" dirty="0" smtClean="0">
                <a:solidFill>
                  <a:srgbClr val="0F243E"/>
                </a:solidFill>
                <a:latin typeface="+mj-lt"/>
                <a:ea typeface="Calibri"/>
                <a:cs typeface="Calibri"/>
                <a:sym typeface="Calibri"/>
              </a:rPr>
              <a:t>		El </a:t>
            </a:r>
            <a:r>
              <a:rPr lang="es-CL" sz="2400" dirty="0" smtClean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celular</a:t>
            </a:r>
            <a:r>
              <a:rPr lang="es-CL" sz="2400" dirty="0" smtClean="0">
                <a:solidFill>
                  <a:srgbClr val="0F243E"/>
                </a:solidFill>
                <a:latin typeface="+mj-lt"/>
                <a:ea typeface="Calibri"/>
                <a:cs typeface="Calibri"/>
                <a:sym typeface="Calibri"/>
              </a:rPr>
              <a:t> no tiene carga</a:t>
            </a:r>
            <a:endParaRPr lang="es-CL" dirty="0" smtClean="0">
              <a:solidFill>
                <a:srgbClr val="0F243E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es-CL" sz="24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Identifiquemos los objetos:</a:t>
            </a:r>
            <a:endParaRPr lang="es-CL" sz="240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es-CL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		  </a:t>
            </a:r>
            <a:r>
              <a:rPr lang="es-CL" sz="24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         			   auto, casa, tarjeta y celular</a:t>
            </a:r>
          </a:p>
          <a:p>
            <a:pPr lvl="4"/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3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5141" y="516636"/>
            <a:ext cx="8596668" cy="646176"/>
          </a:xfrm>
        </p:spPr>
        <p:txBody>
          <a:bodyPr/>
          <a:lstStyle/>
          <a:p>
            <a:r>
              <a:rPr lang="es-ES_tradnl" dirty="0"/>
              <a:t>Clases y objetos de software</a:t>
            </a:r>
            <a:endParaRPr lang="es-CL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5141" y="1460880"/>
            <a:ext cx="8913968" cy="33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600" dirty="0">
                <a:latin typeface="+mj-lt"/>
              </a:rPr>
              <a:t>Una clase es una unidad de software que posee </a:t>
            </a:r>
            <a:r>
              <a:rPr lang="es-ES_tradnl" altLang="es-CL" sz="2600" b="1" dirty="0">
                <a:solidFill>
                  <a:srgbClr val="FF0000"/>
                </a:solidFill>
                <a:latin typeface="+mj-lt"/>
              </a:rPr>
              <a:t>memoria</a:t>
            </a:r>
            <a:r>
              <a:rPr lang="es-ES_tradnl" altLang="es-CL" sz="2600" dirty="0">
                <a:latin typeface="+mj-lt"/>
              </a:rPr>
              <a:t> y </a:t>
            </a:r>
            <a:r>
              <a:rPr lang="es-ES_tradnl" altLang="es-CL" sz="2600" b="1" dirty="0">
                <a:solidFill>
                  <a:srgbClr val="FF0000"/>
                </a:solidFill>
                <a:latin typeface="+mj-lt"/>
              </a:rPr>
              <a:t>comportamiento</a:t>
            </a:r>
            <a:r>
              <a:rPr lang="es-ES_tradnl" altLang="es-CL" sz="2600" dirty="0">
                <a:latin typeface="+mj-lt"/>
              </a:rPr>
              <a:t>.</a:t>
            </a:r>
          </a:p>
          <a:p>
            <a:endParaRPr lang="es-ES_tradnl" altLang="es-CL" sz="2600" dirty="0">
              <a:latin typeface="+mj-lt"/>
            </a:endParaRPr>
          </a:p>
          <a:p>
            <a:r>
              <a:rPr lang="es-ES_tradnl" altLang="es-CL" sz="2600" dirty="0">
                <a:latin typeface="+mj-lt"/>
              </a:rPr>
              <a:t>Una clase es el “</a:t>
            </a:r>
            <a:r>
              <a:rPr lang="es-ES_tradnl" altLang="es-CL" sz="2600" i="1" dirty="0">
                <a:latin typeface="+mj-lt"/>
              </a:rPr>
              <a:t>plano</a:t>
            </a:r>
            <a:r>
              <a:rPr lang="es-ES_tradnl" altLang="es-CL" sz="2600" dirty="0">
                <a:latin typeface="+mj-lt"/>
              </a:rPr>
              <a:t>” que permite “</a:t>
            </a:r>
            <a:r>
              <a:rPr lang="es-ES_tradnl" altLang="es-CL" sz="2600" i="1" dirty="0">
                <a:latin typeface="+mj-lt"/>
              </a:rPr>
              <a:t>construir</a:t>
            </a:r>
            <a:r>
              <a:rPr lang="es-ES_tradnl" altLang="es-CL" sz="2600" dirty="0">
                <a:latin typeface="+mj-lt"/>
              </a:rPr>
              <a:t>” un objeto: define sus </a:t>
            </a:r>
            <a:r>
              <a:rPr lang="es-ES_tradnl" altLang="es-CL" sz="2600" b="1" dirty="0">
                <a:solidFill>
                  <a:srgbClr val="FF0000"/>
                </a:solidFill>
                <a:latin typeface="+mj-lt"/>
              </a:rPr>
              <a:t>propiedades</a:t>
            </a:r>
            <a:r>
              <a:rPr lang="es-ES_tradnl" altLang="es-CL" sz="2600" dirty="0">
                <a:latin typeface="+mj-lt"/>
              </a:rPr>
              <a:t> (datos que almacena el objeto) y el código de sus </a:t>
            </a:r>
            <a:r>
              <a:rPr lang="es-ES_tradnl" altLang="es-CL" sz="2600" b="1" dirty="0">
                <a:solidFill>
                  <a:srgbClr val="FF0000"/>
                </a:solidFill>
                <a:latin typeface="+mj-lt"/>
              </a:rPr>
              <a:t>métodos</a:t>
            </a:r>
            <a:r>
              <a:rPr lang="es-ES_tradnl" altLang="es-CL" sz="2600" dirty="0">
                <a:latin typeface="+mj-lt"/>
              </a:rPr>
              <a:t> (comportamiento).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0433" y="4972649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 b="1" dirty="0">
                <a:solidFill>
                  <a:srgbClr val="00CC99"/>
                </a:solidFill>
                <a:latin typeface="+mj-lt"/>
              </a:rPr>
              <a:t>memoria</a:t>
            </a:r>
            <a:endParaRPr lang="es-ES_tradnl" altLang="es-CL" sz="2400" dirty="0">
              <a:solidFill>
                <a:srgbClr val="00CC99"/>
              </a:solidFill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58000" y="4970417"/>
            <a:ext cx="2100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 b="1" dirty="0">
                <a:solidFill>
                  <a:srgbClr val="00CC99"/>
                </a:solidFill>
                <a:latin typeface="+mj-lt"/>
              </a:rPr>
              <a:t>propiedades</a:t>
            </a:r>
            <a:endParaRPr lang="es-ES_tradnl" altLang="es-CL" sz="2400" dirty="0">
              <a:solidFill>
                <a:srgbClr val="00CC99"/>
              </a:solidFill>
              <a:latin typeface="+mj-lt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43200" y="5503817"/>
            <a:ext cx="2696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 b="1" dirty="0">
                <a:solidFill>
                  <a:srgbClr val="0066CC"/>
                </a:solidFill>
                <a:latin typeface="+mn-lt"/>
              </a:rPr>
              <a:t>comportamiento</a:t>
            </a:r>
            <a:endParaRPr lang="es-ES_tradnl" altLang="es-CL" sz="2400" dirty="0">
              <a:solidFill>
                <a:srgbClr val="0066CC"/>
              </a:solidFill>
              <a:latin typeface="+mn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58000" y="5427617"/>
            <a:ext cx="1495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 b="1" dirty="0">
                <a:solidFill>
                  <a:srgbClr val="0066CC"/>
                </a:solidFill>
                <a:latin typeface="+mj-lt"/>
              </a:rPr>
              <a:t>métodos</a:t>
            </a:r>
            <a:endParaRPr lang="es-ES_tradnl" altLang="es-CL" sz="2400" dirty="0">
              <a:solidFill>
                <a:srgbClr val="0066CC"/>
              </a:solidFill>
              <a:latin typeface="+mj-lt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562600" y="5124405"/>
            <a:ext cx="990600" cy="228600"/>
          </a:xfrm>
          <a:prstGeom prst="leftRightArrow">
            <a:avLst>
              <a:gd name="adj1" fmla="val 50000"/>
              <a:gd name="adj2" fmla="val 8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R" altLang="es-CL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562600" y="5580017"/>
            <a:ext cx="990600" cy="228600"/>
          </a:xfrm>
          <a:prstGeom prst="leftRightArrow">
            <a:avLst>
              <a:gd name="adj1" fmla="val 50000"/>
              <a:gd name="adj2" fmla="val 8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R" altLang="es-CL"/>
          </a:p>
        </p:txBody>
      </p:sp>
    </p:spTree>
    <p:extLst>
      <p:ext uri="{BB962C8B-B14F-4D97-AF65-F5344CB8AC3E}">
        <p14:creationId xmlns:p14="http://schemas.microsoft.com/office/powerpoint/2010/main" val="36288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Clases y objetos de software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s-CL" sz="2400" dirty="0">
                <a:solidFill>
                  <a:schemeClr val="dk1"/>
                </a:solidFill>
                <a:latin typeface="+mj-lt"/>
                <a:cs typeface="Calibri"/>
              </a:rPr>
              <a:t>Los objetos poseen</a:t>
            </a:r>
            <a:r>
              <a:rPr lang="es-CL" sz="2400" dirty="0" smtClean="0">
                <a:solidFill>
                  <a:schemeClr val="dk1"/>
                </a:solidFill>
                <a:latin typeface="+mj-lt"/>
                <a:cs typeface="Calibri"/>
              </a:rPr>
              <a:t>:</a:t>
            </a:r>
            <a:endParaRPr lang="es-CL" sz="2400" dirty="0">
              <a:solidFill>
                <a:schemeClr val="dk1"/>
              </a:solidFill>
              <a:latin typeface="+mj-lt"/>
              <a:cs typeface="Calibri"/>
            </a:endParaRPr>
          </a:p>
          <a:p>
            <a:pPr lvl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s-CL" sz="2400" dirty="0">
              <a:solidFill>
                <a:srgbClr val="FF0000"/>
              </a:solidFill>
              <a:latin typeface="+mj-lt"/>
              <a:cs typeface="Calibri"/>
            </a:endParaRPr>
          </a:p>
          <a:p>
            <a:pPr marL="0" lvl="0" indent="0" algn="just">
              <a:spcBef>
                <a:spcPts val="480"/>
              </a:spcBef>
              <a:buClr>
                <a:srgbClr val="00B050"/>
              </a:buClr>
              <a:buSzPts val="2400"/>
              <a:buNone/>
            </a:pPr>
            <a:r>
              <a:rPr lang="es-CL" sz="2400" dirty="0">
                <a:solidFill>
                  <a:srgbClr val="FF0000"/>
                </a:solidFill>
                <a:latin typeface="+mj-lt"/>
                <a:cs typeface="Calibri"/>
              </a:rPr>
              <a:t>Atributos: </a:t>
            </a:r>
            <a:r>
              <a:rPr lang="es-CL" sz="2400" dirty="0">
                <a:solidFill>
                  <a:schemeClr val="dk1"/>
                </a:solidFill>
                <a:latin typeface="+mj-lt"/>
                <a:cs typeface="Calibri"/>
              </a:rPr>
              <a:t>Características relevantes del objeto.</a:t>
            </a:r>
          </a:p>
          <a:p>
            <a:pPr marL="0" lvl="0" indent="0" algn="just">
              <a:spcBef>
                <a:spcPts val="480"/>
              </a:spcBef>
              <a:buClr>
                <a:srgbClr val="00B050"/>
              </a:buClr>
              <a:buSzPts val="2400"/>
              <a:buNone/>
            </a:pPr>
            <a:r>
              <a:rPr lang="es-CL" sz="2400" dirty="0">
                <a:solidFill>
                  <a:schemeClr val="dk1"/>
                </a:solidFill>
                <a:latin typeface="+mj-lt"/>
                <a:cs typeface="Calibri"/>
              </a:rPr>
              <a:t>	Ejemplo: nombre, color y tamaño, con sus respectivos   valores.</a:t>
            </a:r>
          </a:p>
          <a:p>
            <a:pPr marL="0" lvl="0" indent="0" algn="just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lang="es-CL" sz="2400" dirty="0">
              <a:solidFill>
                <a:schemeClr val="dk1"/>
              </a:solidFill>
              <a:latin typeface="+mj-lt"/>
              <a:cs typeface="Calibri"/>
            </a:endParaRPr>
          </a:p>
          <a:p>
            <a:pPr marL="0" lvl="0" indent="0" algn="just">
              <a:spcBef>
                <a:spcPts val="480"/>
              </a:spcBef>
              <a:buClr>
                <a:srgbClr val="00B050"/>
              </a:buClr>
              <a:buSzPts val="2400"/>
              <a:buNone/>
            </a:pPr>
            <a:r>
              <a:rPr lang="es-CL" sz="2400" dirty="0">
                <a:solidFill>
                  <a:srgbClr val="FF0000"/>
                </a:solidFill>
                <a:latin typeface="+mj-lt"/>
                <a:cs typeface="Calibri"/>
              </a:rPr>
              <a:t>Comportamientos: </a:t>
            </a:r>
            <a:r>
              <a:rPr lang="es-CL" sz="2400" dirty="0">
                <a:solidFill>
                  <a:schemeClr val="dk1"/>
                </a:solidFill>
                <a:latin typeface="+mj-lt"/>
                <a:cs typeface="Calibri"/>
              </a:rPr>
              <a:t>Acciones del objeto</a:t>
            </a:r>
          </a:p>
          <a:p>
            <a:pPr marL="0" lvl="0" indent="0" algn="just">
              <a:spcBef>
                <a:spcPts val="480"/>
              </a:spcBef>
              <a:buClr>
                <a:srgbClr val="00B050"/>
              </a:buClr>
              <a:buSzPts val="2400"/>
              <a:buNone/>
            </a:pPr>
            <a:r>
              <a:rPr lang="es-CL" sz="2400" dirty="0">
                <a:solidFill>
                  <a:schemeClr val="dk1"/>
                </a:solidFill>
                <a:latin typeface="+mj-lt"/>
                <a:cs typeface="Calibri"/>
              </a:rPr>
              <a:t>	Ejemplo: calcular, mover y comunicar.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8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CL" b="1" dirty="0" smtClean="0"/>
              <a:t>Qué </a:t>
            </a:r>
            <a:r>
              <a:rPr lang="es-CL" b="1" dirty="0"/>
              <a:t>es una clase?</a:t>
            </a:r>
            <a:r>
              <a:rPr lang="es-CL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s-CL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575" y="1604962"/>
            <a:ext cx="8915400" cy="3777622"/>
          </a:xfrm>
        </p:spPr>
        <p:txBody>
          <a:bodyPr/>
          <a:lstStyle/>
          <a:p>
            <a:pPr marL="0" lvl="0" indent="0" algn="just">
              <a:spcBef>
                <a:spcPts val="0"/>
              </a:spcBef>
              <a:buClr>
                <a:srgbClr val="0F243E"/>
              </a:buClr>
              <a:buSzPts val="2400"/>
              <a:buNone/>
            </a:pPr>
            <a:endParaRPr lang="es-CL" dirty="0"/>
          </a:p>
          <a:p>
            <a:pPr marL="0" lvl="0" indent="0" algn="just">
              <a:spcBef>
                <a:spcPts val="480"/>
              </a:spcBef>
              <a:buClr>
                <a:srgbClr val="0F243E"/>
              </a:buClr>
              <a:buSzPts val="2400"/>
              <a:buNone/>
            </a:pPr>
            <a:r>
              <a:rPr lang="es-CL" sz="2400" dirty="0">
                <a:solidFill>
                  <a:srgbClr val="0F243E"/>
                </a:solidFill>
              </a:rPr>
              <a:t>Es una plantilla que define las características (atributos) y los métodos que son comunes para todos los objetos de un cierto tipo.</a:t>
            </a:r>
          </a:p>
          <a:p>
            <a:pPr marL="0" lvl="0" indent="0" algn="just">
              <a:spcBef>
                <a:spcPts val="480"/>
              </a:spcBef>
              <a:buClr>
                <a:srgbClr val="0F243E"/>
              </a:buClr>
              <a:buSzPts val="2400"/>
              <a:buNone/>
            </a:pPr>
            <a:endParaRPr lang="es-CL" sz="2400" dirty="0"/>
          </a:p>
          <a:p>
            <a:pPr marL="0" lvl="0" indent="0" algn="just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s-CL" sz="2400" dirty="0">
                <a:solidFill>
                  <a:srgbClr val="0F243E"/>
                </a:solidFill>
              </a:rPr>
              <a:t>Las clases de las que provienen los objetos, son en esencia componentes de software reutilizables</a:t>
            </a:r>
            <a:r>
              <a:rPr lang="es-CL" dirty="0">
                <a:solidFill>
                  <a:srgbClr val="0F243E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4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697913" cy="2293033"/>
          </a:xfrm>
        </p:spPr>
        <p:txBody>
          <a:bodyPr/>
          <a:lstStyle/>
          <a:p>
            <a:pPr marL="0" lvl="0" indent="0" algn="just">
              <a:spcBef>
                <a:spcPts val="0"/>
              </a:spcBef>
              <a:buClr>
                <a:srgbClr val="0F243E"/>
              </a:buClr>
              <a:buSzPts val="2400"/>
              <a:buNone/>
            </a:pPr>
            <a:r>
              <a:rPr lang="es-ES" dirty="0">
                <a:solidFill>
                  <a:schemeClr val="tx1"/>
                </a:solidFill>
              </a:rPr>
              <a:t>La </a:t>
            </a:r>
            <a:r>
              <a:rPr lang="es-ES" b="1" dirty="0">
                <a:solidFill>
                  <a:schemeClr val="tx1"/>
                </a:solidFill>
              </a:rPr>
              <a:t>clase</a:t>
            </a:r>
            <a:r>
              <a:rPr lang="es-ES" dirty="0">
                <a:solidFill>
                  <a:schemeClr val="tx1"/>
                </a:solidFill>
              </a:rPr>
              <a:t> al ser la plantilla que representa a todos los objetos de un mismo tipo, </a:t>
            </a:r>
            <a:r>
              <a:rPr lang="es-ES" b="1" dirty="0">
                <a:solidFill>
                  <a:schemeClr val="tx1"/>
                </a:solidFill>
              </a:rPr>
              <a:t>no</a:t>
            </a:r>
            <a:r>
              <a:rPr lang="es-ES" dirty="0">
                <a:solidFill>
                  <a:schemeClr val="tx1"/>
                </a:solidFill>
              </a:rPr>
              <a:t> tiene valores para sus atributos, en cambio, cuando se crea un objeto de esa clase, al ser único, se le asignan valores a esos mismos atributos. </a:t>
            </a:r>
          </a:p>
          <a:p>
            <a:pPr marL="0" lvl="0" indent="0" algn="just">
              <a:spcBef>
                <a:spcPts val="0"/>
              </a:spcBef>
              <a:buClr>
                <a:srgbClr val="0F243E"/>
              </a:buClr>
              <a:buSzPts val="2400"/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lvl="0" indent="0" algn="just">
              <a:spcBef>
                <a:spcPts val="0"/>
              </a:spcBef>
              <a:buClr>
                <a:srgbClr val="0F243E"/>
              </a:buClr>
              <a:buSzPts val="2400"/>
              <a:buNone/>
            </a:pPr>
            <a:r>
              <a:rPr lang="es-ES" dirty="0">
                <a:solidFill>
                  <a:schemeClr val="tx1"/>
                </a:solidFill>
              </a:rPr>
              <a:t>Se pueden crear muchos objetos de una misma clase. </a:t>
            </a:r>
          </a:p>
          <a:p>
            <a:pPr marL="0" lvl="0" indent="0" algn="just">
              <a:spcBef>
                <a:spcPts val="0"/>
              </a:spcBef>
              <a:buClr>
                <a:srgbClr val="0F243E"/>
              </a:buClr>
              <a:buSzPts val="2400"/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lvl="0" indent="0" algn="just">
              <a:spcBef>
                <a:spcPts val="0"/>
              </a:spcBef>
              <a:buClr>
                <a:srgbClr val="0F243E"/>
              </a:buClr>
              <a:buSzPts val="2400"/>
              <a:buNone/>
            </a:pPr>
            <a:r>
              <a:rPr lang="es-ES" dirty="0">
                <a:solidFill>
                  <a:schemeClr val="tx1"/>
                </a:solidFill>
              </a:rPr>
              <a:t>Los objetos tienen los mismos atributos y métodos de la clase que los origina.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3724275"/>
            <a:ext cx="7305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 smtClean="0"/>
              <a:t>Fundamentos de la P.O.O.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>
          <a:xfrm>
            <a:off x="1930400" y="2190750"/>
            <a:ext cx="8178800" cy="4171950"/>
          </a:xfrm>
        </p:spPr>
        <p:txBody>
          <a:bodyPr/>
          <a:lstStyle/>
          <a:p>
            <a:r>
              <a:rPr lang="es-ES_tradnl" altLang="es-CL" dirty="0" smtClean="0"/>
              <a:t>La POO (Programación Orientada a Objetos) se basa en cuatro conceptos:</a:t>
            </a:r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5E0BF4-68BE-4F54-8E63-ED4DF1DDFA74}" type="slidenum">
              <a:rPr lang="es-CL" altLang="es-CL">
                <a:solidFill>
                  <a:srgbClr val="045C75"/>
                </a:solidFill>
              </a:rPr>
              <a:pPr eaLnBrk="1" hangingPunct="1"/>
              <a:t>16</a:t>
            </a:fld>
            <a:endParaRPr lang="es-CL" altLang="es-CL">
              <a:solidFill>
                <a:srgbClr val="045C75"/>
              </a:solidFill>
            </a:endParaRPr>
          </a:p>
        </p:txBody>
      </p:sp>
      <p:grpSp>
        <p:nvGrpSpPr>
          <p:cNvPr id="2057" name="Group 4"/>
          <p:cNvGrpSpPr>
            <a:grpSpLocks/>
          </p:cNvGrpSpPr>
          <p:nvPr/>
        </p:nvGrpSpPr>
        <p:grpSpPr bwMode="auto">
          <a:xfrm>
            <a:off x="2038351" y="3859214"/>
            <a:ext cx="1901825" cy="2187575"/>
            <a:chOff x="324" y="2419"/>
            <a:chExt cx="1198" cy="1378"/>
          </a:xfrm>
        </p:grpSpPr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324" y="2419"/>
            <a:ext cx="1198" cy="1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" name="Imagen" r:id="rId3" imgW="613440" imgH="611640" progId="MS_ClipArt_Gallery.2">
                    <p:embed/>
                  </p:oleObj>
                </mc:Choice>
                <mc:Fallback>
                  <p:oleObj name="Imagen" r:id="rId3" imgW="613440" imgH="611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" y="2419"/>
                          <a:ext cx="1198" cy="1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Text Box 6"/>
            <p:cNvSpPr txBox="1">
              <a:spLocks noChangeArrowheads="1"/>
            </p:cNvSpPr>
            <p:nvPr/>
          </p:nvSpPr>
          <p:spPr bwMode="auto">
            <a:xfrm>
              <a:off x="394" y="2575"/>
              <a:ext cx="10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 sz="2000" b="1"/>
                <a:t>Abstracción</a:t>
              </a:r>
            </a:p>
          </p:txBody>
        </p:sp>
      </p:grpSp>
      <p:grpSp>
        <p:nvGrpSpPr>
          <p:cNvPr id="2058" name="Group 7"/>
          <p:cNvGrpSpPr>
            <a:grpSpLocks/>
          </p:cNvGrpSpPr>
          <p:nvPr/>
        </p:nvGrpSpPr>
        <p:grpSpPr bwMode="auto">
          <a:xfrm>
            <a:off x="4092576" y="3840164"/>
            <a:ext cx="1901825" cy="2187575"/>
            <a:chOff x="1618" y="2419"/>
            <a:chExt cx="1198" cy="1378"/>
          </a:xfrm>
        </p:grpSpPr>
        <p:graphicFrame>
          <p:nvGraphicFramePr>
            <p:cNvPr id="2052" name="Object 8"/>
            <p:cNvGraphicFramePr>
              <a:graphicFrameLocks noChangeAspect="1"/>
            </p:cNvGraphicFramePr>
            <p:nvPr/>
          </p:nvGraphicFramePr>
          <p:xfrm>
            <a:off x="1618" y="2419"/>
            <a:ext cx="1198" cy="1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7" name="Imagen" r:id="rId5" imgW="613440" imgH="611640" progId="MS_ClipArt_Gallery.2">
                    <p:embed/>
                  </p:oleObj>
                </mc:Choice>
                <mc:Fallback>
                  <p:oleObj name="Imagen" r:id="rId5" imgW="613440" imgH="611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2419"/>
                          <a:ext cx="1198" cy="1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Text Box 9"/>
            <p:cNvSpPr txBox="1">
              <a:spLocks noChangeArrowheads="1"/>
            </p:cNvSpPr>
            <p:nvPr/>
          </p:nvSpPr>
          <p:spPr bwMode="auto">
            <a:xfrm>
              <a:off x="1644" y="2594"/>
              <a:ext cx="11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 b="1"/>
                <a:t>Encapsulación</a:t>
              </a:r>
            </a:p>
          </p:txBody>
        </p:sp>
      </p:grpSp>
      <p:grpSp>
        <p:nvGrpSpPr>
          <p:cNvPr id="2059" name="Group 10"/>
          <p:cNvGrpSpPr>
            <a:grpSpLocks/>
          </p:cNvGrpSpPr>
          <p:nvPr/>
        </p:nvGrpSpPr>
        <p:grpSpPr bwMode="auto">
          <a:xfrm>
            <a:off x="6134101" y="3840164"/>
            <a:ext cx="1901825" cy="2187575"/>
            <a:chOff x="2904" y="2419"/>
            <a:chExt cx="1198" cy="1378"/>
          </a:xfrm>
        </p:grpSpPr>
        <p:graphicFrame>
          <p:nvGraphicFramePr>
            <p:cNvPr id="2051" name="Object 11"/>
            <p:cNvGraphicFramePr>
              <a:graphicFrameLocks noChangeAspect="1"/>
            </p:cNvGraphicFramePr>
            <p:nvPr/>
          </p:nvGraphicFramePr>
          <p:xfrm>
            <a:off x="2904" y="2419"/>
            <a:ext cx="1198" cy="1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8" name="Imagen" r:id="rId6" imgW="613440" imgH="611640" progId="MS_ClipArt_Gallery.2">
                    <p:embed/>
                  </p:oleObj>
                </mc:Choice>
                <mc:Fallback>
                  <p:oleObj name="Imagen" r:id="rId6" imgW="613440" imgH="611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419"/>
                          <a:ext cx="1198" cy="1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Text Box 12"/>
            <p:cNvSpPr txBox="1">
              <a:spLocks noChangeArrowheads="1"/>
            </p:cNvSpPr>
            <p:nvPr/>
          </p:nvSpPr>
          <p:spPr bwMode="auto">
            <a:xfrm>
              <a:off x="3100" y="2573"/>
              <a:ext cx="7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 sz="2000" b="1"/>
                <a:t>Herencia</a:t>
              </a:r>
            </a:p>
          </p:txBody>
        </p:sp>
      </p:grpSp>
      <p:grpSp>
        <p:nvGrpSpPr>
          <p:cNvPr id="2060" name="Group 13"/>
          <p:cNvGrpSpPr>
            <a:grpSpLocks/>
          </p:cNvGrpSpPr>
          <p:nvPr/>
        </p:nvGrpSpPr>
        <p:grpSpPr bwMode="auto">
          <a:xfrm>
            <a:off x="8204201" y="3840164"/>
            <a:ext cx="1901825" cy="2187575"/>
            <a:chOff x="4208" y="2419"/>
            <a:chExt cx="1198" cy="1378"/>
          </a:xfrm>
        </p:grpSpPr>
        <p:graphicFrame>
          <p:nvGraphicFramePr>
            <p:cNvPr id="2050" name="Object 14"/>
            <p:cNvGraphicFramePr>
              <a:graphicFrameLocks noChangeAspect="1"/>
            </p:cNvGraphicFramePr>
            <p:nvPr/>
          </p:nvGraphicFramePr>
          <p:xfrm>
            <a:off x="4208" y="2419"/>
            <a:ext cx="1198" cy="1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name="Imagen" r:id="rId7" imgW="613440" imgH="611640" progId="MS_ClipArt_Gallery.2">
                    <p:embed/>
                  </p:oleObj>
                </mc:Choice>
                <mc:Fallback>
                  <p:oleObj name="Imagen" r:id="rId7" imgW="613440" imgH="611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2419"/>
                          <a:ext cx="1198" cy="1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1" name="Text Box 15"/>
            <p:cNvSpPr txBox="1">
              <a:spLocks noChangeArrowheads="1"/>
            </p:cNvSpPr>
            <p:nvPr/>
          </p:nvSpPr>
          <p:spPr bwMode="auto">
            <a:xfrm>
              <a:off x="4246" y="2573"/>
              <a:ext cx="11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 sz="2000" b="1"/>
                <a:t>Polimorfismo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14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smtClean="0"/>
              <a:t>Abstracción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ct val="50000"/>
              </a:spcAft>
            </a:pPr>
            <a:r>
              <a:rPr lang="es-ES_tradnl" altLang="es-CL" sz="2800" dirty="0"/>
              <a:t>Es el proceso de reconocer y seleccionar  las características esenciales de los entes que forman parte de un sistema bajo estudio.</a:t>
            </a:r>
          </a:p>
          <a:p>
            <a:pPr algn="just">
              <a:lnSpc>
                <a:spcPct val="90000"/>
              </a:lnSpc>
              <a:spcAft>
                <a:spcPct val="50000"/>
              </a:spcAft>
            </a:pPr>
            <a:r>
              <a:rPr lang="es-ES_tradnl" altLang="es-CL" sz="2800" dirty="0"/>
              <a:t>Reduce la complejidad del problema real, permitiendo su manejo.</a:t>
            </a:r>
          </a:p>
          <a:p>
            <a:pPr algn="just">
              <a:lnSpc>
                <a:spcPct val="90000"/>
              </a:lnSpc>
              <a:spcAft>
                <a:spcPct val="50000"/>
              </a:spcAft>
            </a:pPr>
            <a:r>
              <a:rPr lang="es-ES_tradnl" altLang="es-CL" sz="2800" dirty="0"/>
              <a:t>Aplicada a la POO, la abstracción permite reconocer las propiedades de las clases de un software en desarrollo. </a:t>
            </a:r>
          </a:p>
          <a:p>
            <a:pPr algn="just">
              <a:lnSpc>
                <a:spcPct val="90000"/>
              </a:lnSpc>
              <a:spcAft>
                <a:spcPct val="50000"/>
              </a:spcAft>
            </a:pPr>
            <a:endParaRPr lang="es-ES_tradnl" altLang="es-CL" sz="2800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A286FB-4D13-418D-AED1-AAEF3AFE7090}" type="slidenum">
              <a:rPr lang="es-CL" altLang="es-CL">
                <a:solidFill>
                  <a:srgbClr val="045C75"/>
                </a:solidFill>
              </a:rPr>
              <a:pPr eaLnBrk="1" hangingPunct="1"/>
              <a:t>17</a:t>
            </a:fld>
            <a:endParaRPr lang="es-CL" altLang="es-CL">
              <a:solidFill>
                <a:srgbClr val="045C75"/>
              </a:solidFill>
            </a:endParaRPr>
          </a:p>
        </p:txBody>
      </p:sp>
      <p:grpSp>
        <p:nvGrpSpPr>
          <p:cNvPr id="3078" name="Group 4"/>
          <p:cNvGrpSpPr>
            <a:grpSpLocks/>
          </p:cNvGrpSpPr>
          <p:nvPr/>
        </p:nvGrpSpPr>
        <p:grpSpPr bwMode="auto">
          <a:xfrm>
            <a:off x="8153401" y="5437188"/>
            <a:ext cx="1120775" cy="1238250"/>
            <a:chOff x="3516" y="3449"/>
            <a:chExt cx="706" cy="780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3516" y="3449"/>
            <a:ext cx="706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" name="Imagen" r:id="rId3" imgW="613440" imgH="611640" progId="MS_ClipArt_Gallery.2">
                    <p:embed/>
                  </p:oleObj>
                </mc:Choice>
                <mc:Fallback>
                  <p:oleObj name="Imagen" r:id="rId3" imgW="613440" imgH="611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3449"/>
                          <a:ext cx="706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3546" y="3521"/>
              <a:ext cx="6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 sz="1200" b="1"/>
                <a:t>Abstracción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smtClean="0"/>
              <a:t>Abstracción (cont.)</a:t>
            </a: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682270-1669-448B-A6AC-3FC0A55BD90D}" type="slidenum">
              <a:rPr lang="es-CL" altLang="es-CL">
                <a:solidFill>
                  <a:srgbClr val="045C75"/>
                </a:solidFill>
              </a:rPr>
              <a:pPr eaLnBrk="1" hangingPunct="1"/>
              <a:t>18</a:t>
            </a:fld>
            <a:endParaRPr lang="es-CL" altLang="es-CL">
              <a:solidFill>
                <a:srgbClr val="045C75"/>
              </a:solidFill>
            </a:endParaRPr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1930401" y="1862139"/>
            <a:ext cx="2657475" cy="3768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_tradnl" altLang="es-CL" sz="1600" b="1"/>
          </a:p>
          <a:p>
            <a:r>
              <a:rPr lang="es-ES_tradnl" altLang="es-CL" sz="1600" b="1"/>
              <a:t>Sistema de Ventas Casa Comercial</a:t>
            </a:r>
            <a:endParaRPr lang="es-ES_tradnl" altLang="es-CL" sz="1600"/>
          </a:p>
          <a:p>
            <a:endParaRPr lang="es-ES_tradnl" altLang="es-CL" sz="1600"/>
          </a:p>
          <a:p>
            <a:r>
              <a:rPr lang="es-ES_tradnl" altLang="es-CL" sz="1600"/>
              <a:t>- Marca</a:t>
            </a:r>
          </a:p>
          <a:p>
            <a:r>
              <a:rPr lang="es-ES_tradnl" altLang="es-CL" sz="1600"/>
              <a:t>- Modelo</a:t>
            </a:r>
          </a:p>
          <a:p>
            <a:r>
              <a:rPr lang="es-ES_tradnl" altLang="es-CL" sz="1600"/>
              <a:t>- Nº Motor</a:t>
            </a:r>
          </a:p>
          <a:p>
            <a:r>
              <a:rPr lang="es-ES_tradnl" altLang="es-CL" sz="1600"/>
              <a:t>- Nº chasis</a:t>
            </a:r>
          </a:p>
          <a:p>
            <a:r>
              <a:rPr lang="es-ES_tradnl" altLang="es-CL" sz="1600"/>
              <a:t>- Color</a:t>
            </a:r>
          </a:p>
          <a:p>
            <a:r>
              <a:rPr lang="es-ES_tradnl" altLang="es-CL" sz="1600"/>
              <a:t>- Equipamiento</a:t>
            </a:r>
          </a:p>
          <a:p>
            <a:r>
              <a:rPr lang="es-ES_tradnl" altLang="es-CL" sz="1600"/>
              <a:t>- Valor de venta</a:t>
            </a:r>
          </a:p>
          <a:p>
            <a:r>
              <a:rPr lang="es-ES_tradnl" altLang="es-CL" sz="1600"/>
              <a:t>- Fecha de venta</a:t>
            </a:r>
          </a:p>
          <a:p>
            <a:r>
              <a:rPr lang="es-ES_tradnl" altLang="es-CL" sz="1600"/>
              <a:t>- Comprador</a:t>
            </a:r>
          </a:p>
          <a:p>
            <a:r>
              <a:rPr lang="es-ES_tradnl" altLang="es-CL" sz="1600"/>
              <a:t>- Vendedor</a:t>
            </a:r>
          </a:p>
          <a:p>
            <a:endParaRPr lang="es-ES_tradnl" altLang="es-CL" sz="1600"/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7772401" y="2057400"/>
            <a:ext cx="2657475" cy="3035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_tradnl" altLang="es-CL" sz="1600" b="1"/>
          </a:p>
          <a:p>
            <a:r>
              <a:rPr lang="es-ES_tradnl" altLang="es-CL" sz="1600" b="1"/>
              <a:t>Registro Nacional de Vehiculos Motorizados</a:t>
            </a:r>
            <a:r>
              <a:rPr lang="es-ES_tradnl" altLang="es-CL" sz="1600"/>
              <a:t>:</a:t>
            </a:r>
          </a:p>
          <a:p>
            <a:endParaRPr lang="es-ES_tradnl" altLang="es-CL" sz="1600"/>
          </a:p>
          <a:p>
            <a:r>
              <a:rPr lang="es-ES_tradnl" altLang="es-CL" sz="1600"/>
              <a:t>- Propietario</a:t>
            </a:r>
          </a:p>
          <a:p>
            <a:r>
              <a:rPr lang="es-ES_tradnl" altLang="es-CL" sz="1600"/>
              <a:t>- Marca</a:t>
            </a:r>
          </a:p>
          <a:p>
            <a:r>
              <a:rPr lang="es-ES_tradnl" altLang="es-CL" sz="1600"/>
              <a:t>- Modelo</a:t>
            </a:r>
          </a:p>
          <a:p>
            <a:r>
              <a:rPr lang="es-ES_tradnl" altLang="es-CL" sz="1600"/>
              <a:t>- Patente</a:t>
            </a:r>
          </a:p>
          <a:p>
            <a:r>
              <a:rPr lang="es-ES_tradnl" altLang="es-CL" sz="1600"/>
              <a:t>- Nº Motor</a:t>
            </a:r>
          </a:p>
          <a:p>
            <a:r>
              <a:rPr lang="es-ES_tradnl" altLang="es-CL" sz="1600"/>
              <a:t>- Nº chasis</a:t>
            </a:r>
          </a:p>
          <a:p>
            <a:r>
              <a:rPr lang="es-ES_tradnl" altLang="es-CL" sz="1600"/>
              <a:t>- Color</a:t>
            </a:r>
          </a:p>
          <a:p>
            <a:endParaRPr lang="es-ES_tradnl" altLang="es-CL" sz="1600"/>
          </a:p>
        </p:txBody>
      </p:sp>
      <p:sp>
        <p:nvSpPr>
          <p:cNvPr id="4104" name="Text Box 5"/>
          <p:cNvSpPr txBox="1">
            <a:spLocks noChangeArrowheads="1"/>
          </p:cNvSpPr>
          <p:nvPr/>
        </p:nvSpPr>
        <p:spPr bwMode="auto">
          <a:xfrm>
            <a:off x="4876801" y="3657600"/>
            <a:ext cx="2657475" cy="30353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_tradnl" altLang="es-CL" sz="1600" b="1"/>
          </a:p>
          <a:p>
            <a:r>
              <a:rPr lang="es-ES_tradnl" altLang="es-CL" sz="1600" b="1"/>
              <a:t>Servicio Técnico</a:t>
            </a:r>
            <a:r>
              <a:rPr lang="es-ES_tradnl" altLang="es-CL" sz="1600"/>
              <a:t>:</a:t>
            </a:r>
          </a:p>
          <a:p>
            <a:endParaRPr lang="es-ES_tradnl" altLang="es-CL" sz="1600"/>
          </a:p>
          <a:p>
            <a:r>
              <a:rPr lang="es-ES_tradnl" altLang="es-CL" sz="1600"/>
              <a:t>- Propietario</a:t>
            </a:r>
          </a:p>
          <a:p>
            <a:r>
              <a:rPr lang="es-ES_tradnl" altLang="es-CL" sz="1600"/>
              <a:t>- Marca</a:t>
            </a:r>
          </a:p>
          <a:p>
            <a:r>
              <a:rPr lang="es-ES_tradnl" altLang="es-CL" sz="1600"/>
              <a:t>- Modelo</a:t>
            </a:r>
          </a:p>
          <a:p>
            <a:r>
              <a:rPr lang="es-ES_tradnl" altLang="es-CL" sz="1600"/>
              <a:t>- Patente</a:t>
            </a:r>
          </a:p>
          <a:p>
            <a:r>
              <a:rPr lang="es-ES_tradnl" altLang="es-CL" sz="1600"/>
              <a:t>- Fecha ingreso al taller</a:t>
            </a:r>
          </a:p>
          <a:p>
            <a:r>
              <a:rPr lang="es-ES_tradnl" altLang="es-CL" sz="1600"/>
              <a:t>- Fecha salida de taller</a:t>
            </a:r>
          </a:p>
          <a:p>
            <a:r>
              <a:rPr lang="es-ES_tradnl" altLang="es-CL" sz="1600"/>
              <a:t>- Kilometraje vehículo</a:t>
            </a:r>
          </a:p>
          <a:p>
            <a:r>
              <a:rPr lang="es-ES_tradnl" altLang="es-CL" sz="1600"/>
              <a:t>- Tipo de falla</a:t>
            </a:r>
          </a:p>
          <a:p>
            <a:endParaRPr lang="es-ES_tradnl" altLang="es-CL" sz="160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3962400" y="2438400"/>
          <a:ext cx="39814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Imagen" r:id="rId3" imgW="8838720" imgH="3481200" progId="MS_ClipArt_Gallery.2">
                  <p:embed/>
                </p:oleObj>
              </mc:Choice>
              <mc:Fallback>
                <p:oleObj name="Imagen" r:id="rId3" imgW="8838720" imgH="34812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398145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5" name="Group 7"/>
          <p:cNvGrpSpPr>
            <a:grpSpLocks/>
          </p:cNvGrpSpPr>
          <p:nvPr/>
        </p:nvGrpSpPr>
        <p:grpSpPr bwMode="auto">
          <a:xfrm>
            <a:off x="8153401" y="5437188"/>
            <a:ext cx="1120775" cy="1238250"/>
            <a:chOff x="3516" y="3449"/>
            <a:chExt cx="706" cy="780"/>
          </a:xfrm>
        </p:grpSpPr>
        <p:graphicFrame>
          <p:nvGraphicFramePr>
            <p:cNvPr id="4099" name="Object 8"/>
            <p:cNvGraphicFramePr>
              <a:graphicFrameLocks noChangeAspect="1"/>
            </p:cNvGraphicFramePr>
            <p:nvPr/>
          </p:nvGraphicFramePr>
          <p:xfrm>
            <a:off x="3516" y="3449"/>
            <a:ext cx="706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Imagen" r:id="rId5" imgW="613440" imgH="611640" progId="MS_ClipArt_Gallery.2">
                    <p:embed/>
                  </p:oleObj>
                </mc:Choice>
                <mc:Fallback>
                  <p:oleObj name="Imagen" r:id="rId5" imgW="613440" imgH="611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3449"/>
                          <a:ext cx="706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Text Box 9"/>
            <p:cNvSpPr txBox="1">
              <a:spLocks noChangeArrowheads="1"/>
            </p:cNvSpPr>
            <p:nvPr/>
          </p:nvSpPr>
          <p:spPr bwMode="auto">
            <a:xfrm>
              <a:off x="3546" y="3521"/>
              <a:ext cx="6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 sz="1200" b="1"/>
                <a:t>Abstracción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767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smtClean="0"/>
              <a:t>Encapsulación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ct val="50000"/>
              </a:spcAft>
            </a:pPr>
            <a:r>
              <a:rPr lang="es-ES_tradnl" altLang="es-CL" sz="2700" dirty="0"/>
              <a:t>Mecanismo que permite juntar el código y los datos que maneja en una sola estructura: la clase.</a:t>
            </a:r>
          </a:p>
          <a:p>
            <a:pPr algn="just">
              <a:spcAft>
                <a:spcPct val="50000"/>
              </a:spcAft>
            </a:pPr>
            <a:r>
              <a:rPr lang="es-ES_tradnl" altLang="es-CL" sz="2700" dirty="0"/>
              <a:t>Se forma como un envoltorio protector que mantiene al código y datos alejados de posibles interferencias o usos indebidos.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1EFAAD-A7C6-470F-9809-B3134AA23FA6}" type="slidenum">
              <a:rPr lang="es-CL" altLang="es-CL">
                <a:solidFill>
                  <a:srgbClr val="045C75"/>
                </a:solidFill>
              </a:rPr>
              <a:pPr eaLnBrk="1" hangingPunct="1"/>
              <a:t>19</a:t>
            </a:fld>
            <a:endParaRPr lang="es-CL" altLang="es-CL">
              <a:solidFill>
                <a:srgbClr val="045C75"/>
              </a:solidFill>
            </a:endParaRPr>
          </a:p>
        </p:txBody>
      </p:sp>
      <p:grpSp>
        <p:nvGrpSpPr>
          <p:cNvPr id="5126" name="Group 4"/>
          <p:cNvGrpSpPr>
            <a:grpSpLocks/>
          </p:cNvGrpSpPr>
          <p:nvPr/>
        </p:nvGrpSpPr>
        <p:grpSpPr bwMode="auto">
          <a:xfrm>
            <a:off x="8153401" y="5437188"/>
            <a:ext cx="1127125" cy="1238250"/>
            <a:chOff x="3516" y="3449"/>
            <a:chExt cx="710" cy="780"/>
          </a:xfrm>
        </p:grpSpPr>
        <p:graphicFrame>
          <p:nvGraphicFramePr>
            <p:cNvPr id="5122" name="Object 5"/>
            <p:cNvGraphicFramePr>
              <a:graphicFrameLocks noChangeAspect="1"/>
            </p:cNvGraphicFramePr>
            <p:nvPr/>
          </p:nvGraphicFramePr>
          <p:xfrm>
            <a:off x="3516" y="3449"/>
            <a:ext cx="706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Imagen" r:id="rId3" imgW="613440" imgH="611640" progId="MS_ClipArt_Gallery.2">
                    <p:embed/>
                  </p:oleObj>
                </mc:Choice>
                <mc:Fallback>
                  <p:oleObj name="Imagen" r:id="rId3" imgW="613440" imgH="611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3449"/>
                          <a:ext cx="706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Text Box 6"/>
            <p:cNvSpPr txBox="1">
              <a:spLocks noChangeArrowheads="1"/>
            </p:cNvSpPr>
            <p:nvPr/>
          </p:nvSpPr>
          <p:spPr bwMode="auto">
            <a:xfrm>
              <a:off x="3548" y="3537"/>
              <a:ext cx="6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 sz="1000" b="1"/>
                <a:t>Encapsulación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0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385147" y="2380150"/>
            <a:ext cx="7766936" cy="1646302"/>
          </a:xfrm>
        </p:spPr>
        <p:txBody>
          <a:bodyPr/>
          <a:lstStyle/>
          <a:p>
            <a:r>
              <a:rPr lang="es-CL" dirty="0" smtClean="0"/>
              <a:t>Sección 6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84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57425" y="787782"/>
            <a:ext cx="3993612" cy="683831"/>
          </a:xfrm>
        </p:spPr>
        <p:txBody>
          <a:bodyPr>
            <a:normAutofit/>
          </a:bodyPr>
          <a:lstStyle/>
          <a:p>
            <a:r>
              <a:rPr lang="es-ES_tradnl" altLang="es-CL" dirty="0" smtClean="0"/>
              <a:t>Encapsulación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57425" y="1589716"/>
            <a:ext cx="9258300" cy="4368172"/>
          </a:xfrm>
        </p:spPr>
        <p:txBody>
          <a:bodyPr>
            <a:normAutofit/>
          </a:bodyPr>
          <a:lstStyle/>
          <a:p>
            <a:pPr marL="0" indent="0" algn="just">
              <a:spcAft>
                <a:spcPct val="50000"/>
              </a:spcAft>
              <a:buNone/>
            </a:pPr>
            <a:r>
              <a:rPr lang="es-ES_tradnl" altLang="es-CL" sz="2700" dirty="0">
                <a:solidFill>
                  <a:schemeClr val="tx1"/>
                </a:solidFill>
              </a:rPr>
              <a:t>El acceso al código y a los datos se realiza de forma controlada a través de una interfaz bien definida</a:t>
            </a:r>
            <a:r>
              <a:rPr lang="es-ES_tradnl" altLang="es-CL" sz="27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just">
              <a:spcBef>
                <a:spcPts val="0"/>
              </a:spcBef>
              <a:buClr>
                <a:srgbClr val="0F243E"/>
              </a:buClr>
              <a:buSzPts val="2400"/>
              <a:buNone/>
            </a:pPr>
            <a:r>
              <a:rPr lang="es-ES" sz="2800" dirty="0" smtClean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Los </a:t>
            </a:r>
            <a:r>
              <a:rPr lang="es-ES" sz="28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objetos se pueden comunicar entre sí, pero por lo general no se les permite saber cómo están implementados otros objetos. </a:t>
            </a:r>
          </a:p>
          <a:p>
            <a:pPr marL="0" lvl="0" indent="0" algn="just">
              <a:spcBef>
                <a:spcPts val="0"/>
              </a:spcBef>
              <a:buClr>
                <a:srgbClr val="0F243E"/>
              </a:buClr>
              <a:buSzPts val="2400"/>
              <a:buNone/>
            </a:pPr>
            <a:endParaRPr lang="es-ES" sz="2800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just">
              <a:spcBef>
                <a:spcPts val="0"/>
              </a:spcBef>
              <a:buClr>
                <a:srgbClr val="0F243E"/>
              </a:buClr>
              <a:buSzPts val="2400"/>
              <a:buNone/>
            </a:pPr>
            <a:r>
              <a:rPr lang="es-ES" sz="28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Los detalles de implementación están ocultos dentro de los mismos objetos.</a:t>
            </a:r>
            <a:endParaRPr lang="es-ES" sz="2800" dirty="0">
              <a:solidFill>
                <a:schemeClr val="tx1"/>
              </a:solidFill>
              <a:latin typeface="+mj-lt"/>
            </a:endParaRPr>
          </a:p>
          <a:p>
            <a:pPr marL="0" indent="0" algn="just">
              <a:spcAft>
                <a:spcPct val="50000"/>
              </a:spcAft>
              <a:buNone/>
            </a:pPr>
            <a:endParaRPr lang="es-ES_tradnl" altLang="es-CL" sz="2700" dirty="0"/>
          </a:p>
          <a:p>
            <a:pPr algn="just">
              <a:spcAft>
                <a:spcPct val="50000"/>
              </a:spcAft>
              <a:buFont typeface="Wingdings" panose="05000000000000000000" pitchFamily="2" charset="2"/>
              <a:buNone/>
            </a:pPr>
            <a:endParaRPr lang="es-ES_tradnl" altLang="es-CL" sz="2700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30E121-BCFD-40AF-99CD-A147CED1CE6F}" type="slidenum">
              <a:rPr lang="es-CL" altLang="es-CL">
                <a:solidFill>
                  <a:srgbClr val="045C75"/>
                </a:solidFill>
              </a:rPr>
              <a:pPr eaLnBrk="1" hangingPunct="1"/>
              <a:t>20</a:t>
            </a:fld>
            <a:endParaRPr lang="es-CL" altLang="es-CL">
              <a:solidFill>
                <a:srgbClr val="045C75"/>
              </a:solidFill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8218489" y="5045076"/>
            <a:ext cx="1120775" cy="1238250"/>
            <a:chOff x="3548" y="3301"/>
            <a:chExt cx="706" cy="780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3074282"/>
                </p:ext>
              </p:extLst>
            </p:nvPr>
          </p:nvGraphicFramePr>
          <p:xfrm>
            <a:off x="3548" y="3301"/>
            <a:ext cx="706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Imagen" r:id="rId3" imgW="613440" imgH="611640" progId="MS_ClipArt_Gallery.2">
                    <p:embed/>
                  </p:oleObj>
                </mc:Choice>
                <mc:Fallback>
                  <p:oleObj name="Imagen" r:id="rId3" imgW="613440" imgH="611640" progId="MS_ClipArt_Gallery.2">
                    <p:embed/>
                    <p:pic>
                      <p:nvPicPr>
                        <p:cNvPr id="614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3301"/>
                          <a:ext cx="706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548" y="3375"/>
              <a:ext cx="6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 sz="1000" b="1" dirty="0"/>
                <a:t>Encapsulación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9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smtClean="0"/>
              <a:t>Herencia</a:t>
            </a:r>
          </a:p>
        </p:txBody>
      </p:sp>
      <p:sp>
        <p:nvSpPr>
          <p:cNvPr id="7172" name="Rectangle 307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Aft>
                <a:spcPct val="50000"/>
              </a:spcAft>
            </a:pPr>
            <a:r>
              <a:rPr lang="es-ES_tradnl" altLang="es-CL" sz="2800" dirty="0"/>
              <a:t>Proceso en el cual un objeto adquiere las propiedades de otro.</a:t>
            </a:r>
          </a:p>
          <a:p>
            <a:pPr algn="just">
              <a:spcAft>
                <a:spcPct val="50000"/>
              </a:spcAft>
            </a:pPr>
            <a:r>
              <a:rPr lang="es-ES_tradnl" altLang="es-CL" sz="2800" dirty="0"/>
              <a:t>La herencia permite crear cada vez clases más especializadas (y complejas) a partir de las clases anteriores.</a:t>
            </a:r>
          </a:p>
          <a:p>
            <a:pPr algn="just">
              <a:spcAft>
                <a:spcPct val="50000"/>
              </a:spcAft>
            </a:pPr>
            <a:r>
              <a:rPr lang="es-ES_tradnl" altLang="es-CL" sz="2800" dirty="0"/>
              <a:t>Entonces, se forma una clasificación jerárquica de clases.</a:t>
            </a:r>
          </a:p>
          <a:p>
            <a:pPr algn="just">
              <a:spcAft>
                <a:spcPct val="50000"/>
              </a:spcAft>
            </a:pPr>
            <a:endParaRPr lang="es-ES_tradnl" altLang="es-CL" sz="2800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C5542D-EADD-4203-9478-7BE3D64ED55D}" type="slidenum">
              <a:rPr lang="es-CL" altLang="es-CL">
                <a:solidFill>
                  <a:srgbClr val="045C75"/>
                </a:solidFill>
              </a:rPr>
              <a:pPr eaLnBrk="1" hangingPunct="1"/>
              <a:t>21</a:t>
            </a:fld>
            <a:endParaRPr lang="es-CL" altLang="es-CL">
              <a:solidFill>
                <a:srgbClr val="045C75"/>
              </a:solidFill>
            </a:endParaRPr>
          </a:p>
        </p:txBody>
      </p:sp>
      <p:grpSp>
        <p:nvGrpSpPr>
          <p:cNvPr id="7174" name="Group 3076"/>
          <p:cNvGrpSpPr>
            <a:grpSpLocks/>
          </p:cNvGrpSpPr>
          <p:nvPr/>
        </p:nvGrpSpPr>
        <p:grpSpPr bwMode="auto">
          <a:xfrm>
            <a:off x="8153401" y="5437188"/>
            <a:ext cx="1120775" cy="1238250"/>
            <a:chOff x="3516" y="3449"/>
            <a:chExt cx="706" cy="780"/>
          </a:xfrm>
        </p:grpSpPr>
        <p:graphicFrame>
          <p:nvGraphicFramePr>
            <p:cNvPr id="7170" name="Object 3077"/>
            <p:cNvGraphicFramePr>
              <a:graphicFrameLocks noChangeAspect="1"/>
            </p:cNvGraphicFramePr>
            <p:nvPr/>
          </p:nvGraphicFramePr>
          <p:xfrm>
            <a:off x="3516" y="3449"/>
            <a:ext cx="706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Imagen" r:id="rId3" imgW="613440" imgH="611640" progId="MS_ClipArt_Gallery.2">
                    <p:embed/>
                  </p:oleObj>
                </mc:Choice>
                <mc:Fallback>
                  <p:oleObj name="Imagen" r:id="rId3" imgW="613440" imgH="611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3449"/>
                          <a:ext cx="706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Text Box 3078"/>
            <p:cNvSpPr txBox="1">
              <a:spLocks noChangeArrowheads="1"/>
            </p:cNvSpPr>
            <p:nvPr/>
          </p:nvSpPr>
          <p:spPr bwMode="auto">
            <a:xfrm>
              <a:off x="3624" y="3521"/>
              <a:ext cx="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 sz="1200" b="1"/>
                <a:t>Herencia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05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L" sz="2400" dirty="0">
                <a:solidFill>
                  <a:srgbClr val="0F243E"/>
                </a:solidFill>
                <a:latin typeface="+mj-lt"/>
                <a:ea typeface="Calibri"/>
                <a:cs typeface="Calibri"/>
                <a:sym typeface="Calibri"/>
              </a:rPr>
              <a:t>Mediante la herencia es posible crear con rapidez y de manera conveniente una nueva clase de objetos. </a:t>
            </a:r>
          </a:p>
          <a:p>
            <a:pPr lvl="0"/>
            <a:r>
              <a:rPr lang="es-CL" sz="2400" dirty="0">
                <a:solidFill>
                  <a:srgbClr val="0F243E"/>
                </a:solidFill>
                <a:latin typeface="+mj-lt"/>
                <a:ea typeface="Calibri"/>
                <a:cs typeface="Calibri"/>
                <a:sym typeface="Calibri"/>
              </a:rPr>
              <a:t>La nueva clase (conocida como subclase) comienza con las características de una clase existente (conocida como superclase), con la posibilidad de personalizarlas y agregar </a:t>
            </a:r>
            <a:r>
              <a:rPr lang="es-CL" sz="2400" dirty="0" smtClean="0">
                <a:solidFill>
                  <a:srgbClr val="0F243E"/>
                </a:solidFill>
                <a:latin typeface="+mj-lt"/>
                <a:ea typeface="Calibri"/>
                <a:cs typeface="Calibri"/>
                <a:sym typeface="Calibri"/>
              </a:rPr>
              <a:t>características únicas </a:t>
            </a:r>
            <a:r>
              <a:rPr lang="es-CL" sz="2400" dirty="0">
                <a:solidFill>
                  <a:srgbClr val="0F243E"/>
                </a:solidFill>
                <a:latin typeface="+mj-lt"/>
                <a:ea typeface="Calibri"/>
                <a:cs typeface="Calibri"/>
                <a:sym typeface="Calibri"/>
              </a:rPr>
              <a:t>propias.</a:t>
            </a:r>
            <a:endParaRPr lang="es-CL" sz="2400" dirty="0">
              <a:latin typeface="+mj-lt"/>
            </a:endParaRPr>
          </a:p>
          <a:p>
            <a:endParaRPr lang="en-US" dirty="0"/>
          </a:p>
        </p:txBody>
      </p:sp>
      <p:grpSp>
        <p:nvGrpSpPr>
          <p:cNvPr id="4" name="Group 3076"/>
          <p:cNvGrpSpPr>
            <a:grpSpLocks/>
          </p:cNvGrpSpPr>
          <p:nvPr/>
        </p:nvGrpSpPr>
        <p:grpSpPr bwMode="auto">
          <a:xfrm>
            <a:off x="7751763" y="4901572"/>
            <a:ext cx="1120775" cy="1238250"/>
            <a:chOff x="4167" y="2968"/>
            <a:chExt cx="706" cy="780"/>
          </a:xfrm>
        </p:grpSpPr>
        <p:graphicFrame>
          <p:nvGraphicFramePr>
            <p:cNvPr id="5" name="Object 30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7718688"/>
                </p:ext>
              </p:extLst>
            </p:nvPr>
          </p:nvGraphicFramePr>
          <p:xfrm>
            <a:off x="4167" y="2968"/>
            <a:ext cx="706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1" name="Imagen" r:id="rId3" imgW="613440" imgH="611640" progId="MS_ClipArt_Gallery.2">
                    <p:embed/>
                  </p:oleObj>
                </mc:Choice>
                <mc:Fallback>
                  <p:oleObj name="Imagen" r:id="rId3" imgW="613440" imgH="611640" progId="MS_ClipArt_Gallery.2">
                    <p:embed/>
                    <p:pic>
                      <p:nvPicPr>
                        <p:cNvPr id="7170" name="Object 3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" y="2968"/>
                          <a:ext cx="706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3078"/>
            <p:cNvSpPr txBox="1">
              <a:spLocks noChangeArrowheads="1"/>
            </p:cNvSpPr>
            <p:nvPr/>
          </p:nvSpPr>
          <p:spPr bwMode="auto">
            <a:xfrm>
              <a:off x="4260" y="3041"/>
              <a:ext cx="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 sz="1200" b="1" dirty="0"/>
                <a:t>Herencia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486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 smtClean="0"/>
              <a:t>Polimorfismo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Aft>
                <a:spcPct val="50000"/>
              </a:spcAft>
            </a:pPr>
            <a:r>
              <a:rPr lang="es-ES_tradnl" altLang="es-CL" sz="2700" dirty="0">
                <a:solidFill>
                  <a:schemeClr val="tx1"/>
                </a:solidFill>
              </a:rPr>
              <a:t>“Muchas formas”, en griego</a:t>
            </a:r>
            <a:r>
              <a:rPr lang="es-ES_tradnl" altLang="es-CL" sz="2700" dirty="0" smtClean="0">
                <a:solidFill>
                  <a:schemeClr val="tx1"/>
                </a:solidFill>
              </a:rPr>
              <a:t>.</a:t>
            </a:r>
          </a:p>
          <a:p>
            <a:pPr lvl="0" algn="just">
              <a:spcAft>
                <a:spcPct val="50000"/>
              </a:spcAft>
            </a:pPr>
            <a:r>
              <a:rPr lang="es-CL" sz="28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El concepto de polimorfismo (muchas formas) implica que si en un código se invoca de un determinado método de un objeto, podrán obtenerse distintos resultados según la clase del objeto</a:t>
            </a:r>
            <a:r>
              <a:rPr lang="es-CL" sz="2800" dirty="0" smtClean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Aft>
                <a:spcPct val="50000"/>
              </a:spcAft>
            </a:pPr>
            <a:r>
              <a:rPr lang="es-CL" sz="28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Esto se debe a que distintos objetos pueden tener un método con un mismo nombre, pero que realice distintas operaciones. </a:t>
            </a:r>
          </a:p>
          <a:p>
            <a:pPr algn="just">
              <a:spcAft>
                <a:spcPct val="50000"/>
              </a:spcAft>
            </a:pPr>
            <a:endParaRPr lang="es-ES_tradnl" altLang="es-CL" sz="2700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36F2F8-E9B2-45CA-A624-689C18FEDDB2}" type="slidenum">
              <a:rPr lang="es-CL" altLang="es-CL">
                <a:solidFill>
                  <a:srgbClr val="045C75"/>
                </a:solidFill>
              </a:rPr>
              <a:pPr eaLnBrk="1" hangingPunct="1"/>
              <a:t>23</a:t>
            </a:fld>
            <a:endParaRPr lang="es-CL" altLang="es-CL">
              <a:solidFill>
                <a:srgbClr val="045C75"/>
              </a:solidFill>
            </a:endParaRP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8153401" y="5437188"/>
            <a:ext cx="1171575" cy="1238250"/>
            <a:chOff x="3516" y="3449"/>
            <a:chExt cx="738" cy="780"/>
          </a:xfrm>
        </p:grpSpPr>
        <p:graphicFrame>
          <p:nvGraphicFramePr>
            <p:cNvPr id="8194" name="Object 5"/>
            <p:cNvGraphicFramePr>
              <a:graphicFrameLocks noChangeAspect="1"/>
            </p:cNvGraphicFramePr>
            <p:nvPr/>
          </p:nvGraphicFramePr>
          <p:xfrm>
            <a:off x="3516" y="3449"/>
            <a:ext cx="706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Imagen" r:id="rId3" imgW="613440" imgH="611640" progId="MS_ClipArt_Gallery.2">
                    <p:embed/>
                  </p:oleObj>
                </mc:Choice>
                <mc:Fallback>
                  <p:oleObj name="Imagen" r:id="rId3" imgW="613440" imgH="611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3449"/>
                          <a:ext cx="706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3524" y="3521"/>
              <a:ext cx="7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 sz="1200" b="1"/>
                <a:t>Polimorfismo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51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smtClean="0"/>
              <a:t>Polimorfismo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2589212" y="1433661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ct val="50000"/>
              </a:spcAft>
            </a:pPr>
            <a:endParaRPr lang="es-ES_tradnl" altLang="es-CL" sz="2700" dirty="0"/>
          </a:p>
          <a:p>
            <a:pPr algn="just">
              <a:spcAft>
                <a:spcPct val="50000"/>
              </a:spcAft>
            </a:pPr>
            <a:r>
              <a:rPr lang="es-ES_tradnl" altLang="es-CL" sz="2700" dirty="0">
                <a:solidFill>
                  <a:schemeClr val="tx1"/>
                </a:solidFill>
              </a:rPr>
              <a:t>Con esto se reduce la complejidad</a:t>
            </a:r>
            <a:r>
              <a:rPr lang="es-ES_tradnl" altLang="es-CL" sz="27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ct val="50000"/>
              </a:spcAft>
            </a:pPr>
            <a:r>
              <a:rPr lang="es-ES_tradnl" altLang="es-CL" sz="2700" dirty="0">
                <a:solidFill>
                  <a:schemeClr val="tx1"/>
                </a:solidFill>
              </a:rPr>
              <a:t>Permite que la misma interfaz se utilice para una clase general de acción. Entonces, el compilador selecciona la acción específica que se debe aplicar a cada situación.</a:t>
            </a:r>
          </a:p>
          <a:p>
            <a:pPr algn="just">
              <a:spcAft>
                <a:spcPct val="50000"/>
              </a:spcAft>
            </a:pPr>
            <a:r>
              <a:rPr lang="es-ES_tradnl" altLang="es-CL" sz="2700" dirty="0" smtClean="0">
                <a:solidFill>
                  <a:schemeClr val="tx1"/>
                </a:solidFill>
              </a:rPr>
              <a:t>Se </a:t>
            </a:r>
            <a:r>
              <a:rPr lang="es-ES_tradnl" altLang="es-CL" sz="2700" dirty="0">
                <a:solidFill>
                  <a:schemeClr val="tx1"/>
                </a:solidFill>
              </a:rPr>
              <a:t>resume con la frase “Una interfaz, varios métodos”. </a:t>
            </a:r>
          </a:p>
          <a:p>
            <a:pPr algn="just">
              <a:spcAft>
                <a:spcPct val="50000"/>
              </a:spcAft>
            </a:pPr>
            <a:endParaRPr lang="es-ES_tradnl" altLang="es-CL" sz="2700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3E0B53-EF89-45B7-A92B-34FB4A327F52}" type="slidenum">
              <a:rPr lang="es-CL" altLang="es-CL">
                <a:solidFill>
                  <a:srgbClr val="045C75"/>
                </a:solidFill>
              </a:rPr>
              <a:pPr eaLnBrk="1" hangingPunct="1"/>
              <a:t>24</a:t>
            </a:fld>
            <a:endParaRPr lang="es-CL" altLang="es-CL">
              <a:solidFill>
                <a:srgbClr val="045C75"/>
              </a:solidFill>
            </a:endParaRP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8153401" y="5437188"/>
            <a:ext cx="1171575" cy="1238250"/>
            <a:chOff x="3516" y="3449"/>
            <a:chExt cx="738" cy="780"/>
          </a:xfrm>
        </p:grpSpPr>
        <p:graphicFrame>
          <p:nvGraphicFramePr>
            <p:cNvPr id="9218" name="Object 5"/>
            <p:cNvGraphicFramePr>
              <a:graphicFrameLocks noChangeAspect="1"/>
            </p:cNvGraphicFramePr>
            <p:nvPr/>
          </p:nvGraphicFramePr>
          <p:xfrm>
            <a:off x="3516" y="3449"/>
            <a:ext cx="706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Imagen" r:id="rId3" imgW="613440" imgH="611640" progId="MS_ClipArt_Gallery.2">
                    <p:embed/>
                  </p:oleObj>
                </mc:Choice>
                <mc:Fallback>
                  <p:oleObj name="Imagen" r:id="rId3" imgW="613440" imgH="611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3449"/>
                          <a:ext cx="706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Text Box 6"/>
            <p:cNvSpPr txBox="1">
              <a:spLocks noChangeArrowheads="1"/>
            </p:cNvSpPr>
            <p:nvPr/>
          </p:nvSpPr>
          <p:spPr bwMode="auto">
            <a:xfrm>
              <a:off x="3524" y="3521"/>
              <a:ext cx="7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 sz="1200" b="1"/>
                <a:t>Polimorfismo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07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smtClean="0"/>
              <a:t>Posibilidades de la P.O.O.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altLang="es-CL" sz="2800" dirty="0"/>
              <a:t>Usar clases previamente implementadas.</a:t>
            </a:r>
          </a:p>
          <a:p>
            <a:pPr lvl="1">
              <a:buFontTx/>
              <a:buNone/>
            </a:pPr>
            <a:r>
              <a:rPr lang="es-ES_tradnl" altLang="es-CL" sz="2000" b="1" dirty="0"/>
              <a:t>Ejemplos</a:t>
            </a:r>
            <a:r>
              <a:rPr lang="es-ES_tradnl" altLang="es-CL" sz="2000" dirty="0"/>
              <a:t>:</a:t>
            </a:r>
          </a:p>
          <a:p>
            <a:pPr lvl="2">
              <a:buFontTx/>
              <a:buNone/>
            </a:pPr>
            <a:r>
              <a:rPr lang="es-ES_tradnl" altLang="es-CL" dirty="0" err="1" smtClean="0"/>
              <a:t>BufferedReader</a:t>
            </a:r>
            <a:endParaRPr lang="es-ES_tradnl" altLang="es-CL" dirty="0" smtClean="0"/>
          </a:p>
          <a:p>
            <a:pPr lvl="2">
              <a:buFontTx/>
              <a:buNone/>
            </a:pPr>
            <a:r>
              <a:rPr lang="es-ES_tradnl" altLang="es-CL" dirty="0" smtClean="0"/>
              <a:t>Scanner</a:t>
            </a:r>
            <a:endParaRPr lang="es-ES_tradnl" altLang="es-CL" dirty="0" smtClean="0"/>
          </a:p>
          <a:p>
            <a:pPr lvl="2">
              <a:buFontTx/>
              <a:buNone/>
            </a:pPr>
            <a:r>
              <a:rPr lang="es-ES_tradnl" altLang="es-CL" dirty="0" err="1" smtClean="0"/>
              <a:t>String</a:t>
            </a:r>
            <a:endParaRPr lang="es-ES_tradnl" altLang="es-CL" dirty="0" smtClean="0"/>
          </a:p>
          <a:p>
            <a:pPr lvl="2">
              <a:buFontTx/>
              <a:buNone/>
            </a:pPr>
            <a:endParaRPr lang="es-ES_tradnl" altLang="es-CL" dirty="0" smtClean="0"/>
          </a:p>
          <a:p>
            <a:r>
              <a:rPr lang="es-ES_tradnl" altLang="es-CL" sz="2800" dirty="0"/>
              <a:t>Definir e implementar nuevas clases.</a:t>
            </a:r>
          </a:p>
          <a:p>
            <a:pPr lvl="1">
              <a:buFontTx/>
              <a:buNone/>
            </a:pPr>
            <a:r>
              <a:rPr lang="es-ES_tradnl" altLang="es-CL" sz="2000" b="1" dirty="0"/>
              <a:t>Ejemplos</a:t>
            </a:r>
            <a:r>
              <a:rPr lang="es-ES_tradnl" altLang="es-CL" sz="2000" dirty="0"/>
              <a:t>:</a:t>
            </a:r>
          </a:p>
          <a:p>
            <a:pPr lvl="2">
              <a:buFontTx/>
              <a:buNone/>
            </a:pPr>
            <a:r>
              <a:rPr lang="es-ES_tradnl" altLang="es-CL" dirty="0" smtClean="0"/>
              <a:t>Persona</a:t>
            </a:r>
          </a:p>
          <a:p>
            <a:pPr lvl="2">
              <a:buFontTx/>
              <a:buNone/>
            </a:pPr>
            <a:r>
              <a:rPr lang="es-ES_tradnl" altLang="es-CL" dirty="0" smtClean="0"/>
              <a:t>Lista</a:t>
            </a:r>
          </a:p>
          <a:p>
            <a:pPr lvl="2">
              <a:buFontTx/>
              <a:buNone/>
            </a:pPr>
            <a:r>
              <a:rPr lang="es-ES_tradnl" altLang="es-CL" dirty="0" smtClean="0"/>
              <a:t>Auto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EBD89B-3975-4E34-8000-259CC3550C86}" type="slidenum">
              <a:rPr lang="es-CL" altLang="es-CL">
                <a:solidFill>
                  <a:srgbClr val="045C75"/>
                </a:solidFill>
              </a:rPr>
              <a:pPr eaLnBrk="1" hangingPunct="1"/>
              <a:t>25</a:t>
            </a:fld>
            <a:endParaRPr lang="es-CL" altLang="es-CL">
              <a:solidFill>
                <a:srgbClr val="045C75"/>
              </a:solidFill>
            </a:endParaRPr>
          </a:p>
        </p:txBody>
      </p:sp>
      <p:graphicFrame>
        <p:nvGraphicFramePr>
          <p:cNvPr id="10242" name="Object 1028"/>
          <p:cNvGraphicFramePr>
            <a:graphicFrameLocks noChangeAspect="1"/>
          </p:cNvGraphicFramePr>
          <p:nvPr/>
        </p:nvGraphicFramePr>
        <p:xfrm>
          <a:off x="8445500" y="4724400"/>
          <a:ext cx="17653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Imagen" r:id="rId3" imgW="418320" imgH="419400" progId="MS_ClipArt_Gallery.2">
                  <p:embed/>
                </p:oleObj>
              </mc:Choice>
              <mc:Fallback>
                <p:oleObj name="Imagen" r:id="rId3" imgW="418320" imgH="41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0" y="4724400"/>
                        <a:ext cx="176530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0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586010"/>
            <a:ext cx="8911687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dirty="0"/>
              <a:t>Componentes de una clase en Java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032000" y="1866900"/>
            <a:ext cx="8178800" cy="417195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s-CL" sz="2800" dirty="0"/>
              <a:t>Una clase en Java tiene: 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CL" sz="1300" dirty="0"/>
          </a:p>
          <a:p>
            <a:r>
              <a:rPr lang="es-ES_tradnl" altLang="es-CL" sz="2800" b="1" dirty="0">
                <a:solidFill>
                  <a:srgbClr val="FF0000"/>
                </a:solidFill>
              </a:rPr>
              <a:t>atributos</a:t>
            </a:r>
            <a:r>
              <a:rPr lang="es-ES_tradnl" altLang="es-CL" sz="2800" dirty="0"/>
              <a:t>: propiedades de los objetos de la clase.</a:t>
            </a:r>
          </a:p>
          <a:p>
            <a:r>
              <a:rPr lang="es-ES_tradnl" altLang="es-CL" sz="2800" b="1" dirty="0">
                <a:solidFill>
                  <a:srgbClr val="FF0000"/>
                </a:solidFill>
              </a:rPr>
              <a:t>métodos</a:t>
            </a:r>
            <a:r>
              <a:rPr lang="es-ES_tradnl" altLang="es-CL" sz="2800" dirty="0"/>
              <a:t>: procedimientos que comparten los objetos de la clase.</a:t>
            </a:r>
          </a:p>
          <a:p>
            <a:r>
              <a:rPr lang="es-ES_tradnl" altLang="es-CL" sz="2800" b="1" dirty="0">
                <a:solidFill>
                  <a:srgbClr val="FF0000"/>
                </a:solidFill>
              </a:rPr>
              <a:t>constructores</a:t>
            </a:r>
            <a:r>
              <a:rPr lang="es-ES_tradnl" altLang="es-CL" sz="2800" dirty="0"/>
              <a:t>: procedimientos que se ejecutan en el momento de la instanciación del objeto (tienen el mismo nombre de la clase).</a:t>
            </a:r>
          </a:p>
          <a:p>
            <a:endParaRPr lang="es-ES_tradnl" altLang="es-CL" sz="2800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7D17A4-84A4-45DB-9D6C-5451E3AB9CB9}" type="slidenum">
              <a:rPr lang="es-CL" altLang="es-CL">
                <a:solidFill>
                  <a:srgbClr val="045C75"/>
                </a:solidFill>
              </a:rPr>
              <a:pPr eaLnBrk="1" hangingPunct="1"/>
              <a:t>26</a:t>
            </a:fld>
            <a:endParaRPr lang="es-CL" altLang="es-CL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0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smtClean="0"/>
              <a:t>Uso de clases y objetos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35200" y="1443832"/>
            <a:ext cx="9625874" cy="1861071"/>
          </a:xfrm>
        </p:spPr>
        <p:txBody>
          <a:bodyPr/>
          <a:lstStyle/>
          <a:p>
            <a:r>
              <a:rPr lang="es-ES_tradnl" altLang="es-CL" sz="2700" dirty="0"/>
              <a:t>Los objetos deben instanciarse</a:t>
            </a:r>
          </a:p>
          <a:p>
            <a:r>
              <a:rPr lang="es-ES_tradnl" altLang="es-CL" sz="2700" dirty="0"/>
              <a:t>Cada objeto tiene su propia identidad</a:t>
            </a:r>
          </a:p>
          <a:p>
            <a:r>
              <a:rPr lang="es-ES_tradnl" altLang="es-CL" sz="2700" dirty="0"/>
              <a:t>Cada objeto se “referencia” desde una variable</a:t>
            </a:r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35D29E-8D14-4422-99B4-20CE4DD10FAF}" type="slidenum">
              <a:rPr lang="es-CL" altLang="es-CL">
                <a:solidFill>
                  <a:srgbClr val="045C75"/>
                </a:solidFill>
              </a:rPr>
              <a:pPr eaLnBrk="1" hangingPunct="1"/>
              <a:t>27</a:t>
            </a:fld>
            <a:endParaRPr lang="es-CL" altLang="es-CL">
              <a:solidFill>
                <a:srgbClr val="045C75"/>
              </a:solidFill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431125" y="4228306"/>
            <a:ext cx="7476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 b="1" dirty="0" err="1">
                <a:solidFill>
                  <a:srgbClr val="FF0066"/>
                </a:solidFill>
                <a:latin typeface="+mj-lt"/>
              </a:rPr>
              <a:t>BufferedReader</a:t>
            </a:r>
            <a:r>
              <a:rPr lang="es-ES_tradnl" altLang="es-CL" sz="24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s-ES_tradnl" altLang="es-CL" sz="2400" b="1" dirty="0">
                <a:solidFill>
                  <a:srgbClr val="0066CC"/>
                </a:solidFill>
                <a:latin typeface="+mj-lt"/>
              </a:rPr>
              <a:t>lector</a:t>
            </a:r>
            <a:r>
              <a:rPr lang="es-ES_tradnl" altLang="es-CL" sz="24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s-ES_tradnl" altLang="es-CL" sz="2400" b="1" dirty="0">
                <a:latin typeface="+mj-lt"/>
              </a:rPr>
              <a:t>=</a:t>
            </a:r>
            <a:r>
              <a:rPr lang="es-ES_tradnl" altLang="es-CL" sz="24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s-ES_tradnl" altLang="es-CL" sz="2400" b="1" dirty="0">
                <a:solidFill>
                  <a:srgbClr val="008000"/>
                </a:solidFill>
                <a:latin typeface="+mj-lt"/>
              </a:rPr>
              <a:t>new</a:t>
            </a:r>
            <a:r>
              <a:rPr lang="es-ES_tradnl" altLang="es-CL" sz="24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s-ES_tradnl" altLang="es-CL" sz="2400" b="1" dirty="0" err="1">
                <a:solidFill>
                  <a:srgbClr val="FF0066"/>
                </a:solidFill>
                <a:latin typeface="+mj-lt"/>
              </a:rPr>
              <a:t>BufferedReader</a:t>
            </a:r>
            <a:r>
              <a:rPr lang="es-ES_tradnl" altLang="es-CL" sz="2400" b="1" dirty="0">
                <a:solidFill>
                  <a:srgbClr val="FF0066"/>
                </a:solidFill>
                <a:latin typeface="+mj-lt"/>
              </a:rPr>
              <a:t>(</a:t>
            </a:r>
            <a:r>
              <a:rPr lang="es-ES_tradnl" altLang="es-CL" sz="24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s-ES_tradnl" altLang="es-CL" sz="2400" i="1" dirty="0">
                <a:latin typeface="+mj-lt"/>
              </a:rPr>
              <a:t>... </a:t>
            </a:r>
            <a:r>
              <a:rPr lang="es-ES_tradnl" altLang="es-CL" sz="2400" b="1" dirty="0">
                <a:solidFill>
                  <a:srgbClr val="FF0066"/>
                </a:solidFill>
                <a:latin typeface="+mj-lt"/>
              </a:rPr>
              <a:t>)</a:t>
            </a:r>
          </a:p>
        </p:txBody>
      </p:sp>
      <p:sp>
        <p:nvSpPr>
          <p:cNvPr id="32774" name="AutoShape 7"/>
          <p:cNvSpPr>
            <a:spLocks noChangeArrowheads="1"/>
          </p:cNvSpPr>
          <p:nvPr/>
        </p:nvSpPr>
        <p:spPr bwMode="auto">
          <a:xfrm>
            <a:off x="8688925" y="3466306"/>
            <a:ext cx="1905000" cy="685800"/>
          </a:xfrm>
          <a:prstGeom prst="wedgeRoundRectCallout">
            <a:avLst>
              <a:gd name="adj1" fmla="val -106083"/>
              <a:gd name="adj2" fmla="val 78704"/>
              <a:gd name="adj3" fmla="val 16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CL" dirty="0">
                <a:latin typeface="+mj-lt"/>
              </a:rPr>
              <a:t>Operador</a:t>
            </a:r>
          </a:p>
          <a:p>
            <a:pPr algn="ctr"/>
            <a:r>
              <a:rPr lang="es-ES_tradnl" altLang="es-CL" dirty="0">
                <a:latin typeface="+mj-lt"/>
              </a:rPr>
              <a:t>para instanciar</a:t>
            </a:r>
          </a:p>
        </p:txBody>
      </p:sp>
      <p:sp>
        <p:nvSpPr>
          <p:cNvPr id="32775" name="AutoShape 8"/>
          <p:cNvSpPr>
            <a:spLocks/>
          </p:cNvSpPr>
          <p:nvPr/>
        </p:nvSpPr>
        <p:spPr bwMode="auto">
          <a:xfrm rot="-5400000">
            <a:off x="8039100" y="3581400"/>
            <a:ext cx="228600" cy="3657600"/>
          </a:xfrm>
          <a:prstGeom prst="leftBrace">
            <a:avLst>
              <a:gd name="adj1" fmla="val 133333"/>
              <a:gd name="adj2" fmla="val 49954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R" altLang="es-CL"/>
          </a:p>
        </p:txBody>
      </p:sp>
      <p:sp>
        <p:nvSpPr>
          <p:cNvPr id="32776" name="AutoShape 9"/>
          <p:cNvSpPr>
            <a:spLocks noChangeArrowheads="1"/>
          </p:cNvSpPr>
          <p:nvPr/>
        </p:nvSpPr>
        <p:spPr bwMode="auto">
          <a:xfrm>
            <a:off x="7012525" y="4963319"/>
            <a:ext cx="3200400" cy="665162"/>
          </a:xfrm>
          <a:prstGeom prst="wedgeRoundRectCallout">
            <a:avLst>
              <a:gd name="adj1" fmla="val 5755"/>
              <a:gd name="adj2" fmla="val -67898"/>
              <a:gd name="adj3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CL" dirty="0">
                <a:latin typeface="+mj-lt"/>
              </a:rPr>
              <a:t>1º Crea una instancia de</a:t>
            </a:r>
          </a:p>
          <a:p>
            <a:pPr algn="ctr"/>
            <a:r>
              <a:rPr lang="es-ES_tradnl" altLang="es-CL" dirty="0">
                <a:latin typeface="+mj-lt"/>
              </a:rPr>
              <a:t> la clase </a:t>
            </a:r>
            <a:r>
              <a:rPr lang="es-ES_tradnl" altLang="es-CL" b="1" dirty="0" err="1">
                <a:latin typeface="+mj-lt"/>
              </a:rPr>
              <a:t>BufferedReader</a:t>
            </a:r>
            <a:endParaRPr lang="es-ES_tradnl" altLang="es-CL" dirty="0">
              <a:latin typeface="+mj-lt"/>
            </a:endParaRPr>
          </a:p>
        </p:txBody>
      </p:sp>
      <p:sp>
        <p:nvSpPr>
          <p:cNvPr id="32777" name="AutoShape 10"/>
          <p:cNvSpPr>
            <a:spLocks noChangeArrowheads="1"/>
          </p:cNvSpPr>
          <p:nvPr/>
        </p:nvSpPr>
        <p:spPr bwMode="auto">
          <a:xfrm>
            <a:off x="5488525" y="3161506"/>
            <a:ext cx="2514600" cy="642938"/>
          </a:xfrm>
          <a:prstGeom prst="wedgeRoundRectCallout">
            <a:avLst>
              <a:gd name="adj1" fmla="val 7134"/>
              <a:gd name="adj2" fmla="val 137903"/>
              <a:gd name="adj3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CL" dirty="0">
                <a:latin typeface="+mj-lt"/>
              </a:rPr>
              <a:t>2º Asigna el objeto</a:t>
            </a:r>
          </a:p>
          <a:p>
            <a:pPr algn="ctr"/>
            <a:r>
              <a:rPr lang="es-ES_tradnl" altLang="es-CL" dirty="0">
                <a:latin typeface="+mj-lt"/>
              </a:rPr>
              <a:t> a la variable </a:t>
            </a:r>
            <a:r>
              <a:rPr lang="es-ES_tradnl" altLang="es-CL" b="1" dirty="0">
                <a:latin typeface="+mj-lt"/>
              </a:rPr>
              <a:t>lector</a:t>
            </a:r>
            <a:endParaRPr lang="es-ES_tradnl" altLang="es-CL" dirty="0">
              <a:latin typeface="+mj-lt"/>
            </a:endParaRPr>
          </a:p>
        </p:txBody>
      </p:sp>
      <p:sp>
        <p:nvSpPr>
          <p:cNvPr id="32778" name="AutoShape 11"/>
          <p:cNvSpPr>
            <a:spLocks noChangeArrowheads="1"/>
          </p:cNvSpPr>
          <p:nvPr/>
        </p:nvSpPr>
        <p:spPr bwMode="auto">
          <a:xfrm>
            <a:off x="4307425" y="4963320"/>
            <a:ext cx="2362200" cy="490537"/>
          </a:xfrm>
          <a:prstGeom prst="wedgeRoundRectCallout">
            <a:avLst>
              <a:gd name="adj1" fmla="val 24394"/>
              <a:gd name="adj2" fmla="val -124435"/>
              <a:gd name="adj3" fmla="val 16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CL" dirty="0">
                <a:latin typeface="+mj-lt"/>
              </a:rPr>
              <a:t>Variable de referencia</a:t>
            </a:r>
          </a:p>
        </p:txBody>
      </p:sp>
      <p:sp>
        <p:nvSpPr>
          <p:cNvPr id="32779" name="AutoShape 12"/>
          <p:cNvSpPr>
            <a:spLocks noChangeArrowheads="1"/>
          </p:cNvSpPr>
          <p:nvPr/>
        </p:nvSpPr>
        <p:spPr bwMode="auto">
          <a:xfrm>
            <a:off x="2592925" y="3390106"/>
            <a:ext cx="2057400" cy="609600"/>
          </a:xfrm>
          <a:prstGeom prst="wedgeRoundRectCallout">
            <a:avLst>
              <a:gd name="adj1" fmla="val 43671"/>
              <a:gd name="adj2" fmla="val 103125"/>
              <a:gd name="adj3" fmla="val 16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CL" dirty="0">
                <a:latin typeface="+mj-lt"/>
              </a:rPr>
              <a:t>Tipo de la variable </a:t>
            </a:r>
          </a:p>
          <a:p>
            <a:pPr algn="ctr"/>
            <a:r>
              <a:rPr lang="es-ES_tradnl" altLang="es-CL" dirty="0">
                <a:latin typeface="+mj-lt"/>
              </a:rPr>
              <a:t>de referencia</a:t>
            </a:r>
          </a:p>
        </p:txBody>
      </p:sp>
    </p:spTree>
    <p:extLst>
      <p:ext uri="{BB962C8B-B14F-4D97-AF65-F5344CB8AC3E}">
        <p14:creationId xmlns:p14="http://schemas.microsoft.com/office/powerpoint/2010/main" val="28778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smtClean="0"/>
              <a:t>Instanciación de objetos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697164" y="1981200"/>
            <a:ext cx="7970837" cy="4114800"/>
          </a:xfrm>
        </p:spPr>
        <p:txBody>
          <a:bodyPr/>
          <a:lstStyle/>
          <a:p>
            <a:r>
              <a:rPr lang="es-ES_tradnl" altLang="es-CL" sz="2700" dirty="0"/>
              <a:t>Para utilizar un objeto primero se debe definir una variable que lo irá a referenciar, con el formato:</a:t>
            </a:r>
          </a:p>
          <a:p>
            <a:endParaRPr lang="es-ES_tradnl" altLang="es-CL" sz="800" dirty="0"/>
          </a:p>
          <a:p>
            <a:pPr algn="ctr">
              <a:buFont typeface="Wingdings" panose="05000000000000000000" pitchFamily="2" charset="2"/>
              <a:buNone/>
            </a:pPr>
            <a:r>
              <a:rPr lang="es-ES_tradnl" altLang="es-CL" sz="2200" dirty="0">
                <a:solidFill>
                  <a:srgbClr val="FF0066"/>
                </a:solidFill>
              </a:rPr>
              <a:t>Clase</a:t>
            </a:r>
            <a:r>
              <a:rPr lang="es-ES_tradnl" altLang="es-CL" sz="2200" dirty="0"/>
              <a:t> </a:t>
            </a:r>
            <a:r>
              <a:rPr lang="es-ES_tradnl" altLang="es-CL" sz="2200" dirty="0">
                <a:solidFill>
                  <a:srgbClr val="006699"/>
                </a:solidFill>
              </a:rPr>
              <a:t>variable</a:t>
            </a:r>
            <a:endParaRPr lang="es-ES_tradnl" altLang="es-CL" sz="2700" dirty="0">
              <a:solidFill>
                <a:srgbClr val="006699"/>
              </a:solidFill>
            </a:endParaRPr>
          </a:p>
          <a:p>
            <a:r>
              <a:rPr lang="es-ES_tradnl" altLang="es-CL" sz="2700" dirty="0"/>
              <a:t>Luego se debe crear el objeto (instancia de clase), de la siguiente forma:</a:t>
            </a:r>
          </a:p>
          <a:p>
            <a:endParaRPr lang="es-ES_tradnl" altLang="es-CL" sz="800" dirty="0"/>
          </a:p>
          <a:p>
            <a:pPr algn="ctr">
              <a:buFont typeface="Wingdings" panose="05000000000000000000" pitchFamily="2" charset="2"/>
              <a:buNone/>
            </a:pPr>
            <a:r>
              <a:rPr lang="es-ES_tradnl" altLang="es-CL" sz="2200" dirty="0">
                <a:solidFill>
                  <a:srgbClr val="006699"/>
                </a:solidFill>
              </a:rPr>
              <a:t>variable</a:t>
            </a:r>
            <a:r>
              <a:rPr lang="es-ES_tradnl" altLang="es-CL" sz="2200" dirty="0">
                <a:solidFill>
                  <a:schemeClr val="accent2"/>
                </a:solidFill>
              </a:rPr>
              <a:t> </a:t>
            </a:r>
            <a:r>
              <a:rPr lang="es-ES_tradnl" altLang="es-CL" sz="2200" dirty="0"/>
              <a:t>=</a:t>
            </a:r>
            <a:r>
              <a:rPr lang="es-ES_tradnl" altLang="es-CL" sz="2200" dirty="0">
                <a:solidFill>
                  <a:schemeClr val="accent2"/>
                </a:solidFill>
              </a:rPr>
              <a:t> </a:t>
            </a:r>
            <a:r>
              <a:rPr lang="es-ES_tradnl" altLang="es-CL" sz="2200" dirty="0">
                <a:solidFill>
                  <a:srgbClr val="008000"/>
                </a:solidFill>
              </a:rPr>
              <a:t>new</a:t>
            </a:r>
            <a:r>
              <a:rPr lang="es-ES_tradnl" altLang="es-CL" sz="2200" dirty="0">
                <a:solidFill>
                  <a:schemeClr val="accent2"/>
                </a:solidFill>
              </a:rPr>
              <a:t> </a:t>
            </a:r>
            <a:r>
              <a:rPr lang="es-ES_tradnl" altLang="es-CL" sz="2200" dirty="0">
                <a:solidFill>
                  <a:srgbClr val="FF0066"/>
                </a:solidFill>
              </a:rPr>
              <a:t>Constructor(</a:t>
            </a:r>
            <a:r>
              <a:rPr lang="es-ES_tradnl" altLang="es-CL" sz="2200" dirty="0"/>
              <a:t>lista de parámetros</a:t>
            </a:r>
            <a:r>
              <a:rPr lang="es-ES_tradnl" altLang="es-CL" sz="2200" dirty="0">
                <a:solidFill>
                  <a:srgbClr val="FF0066"/>
                </a:solidFill>
              </a:rPr>
              <a:t>)</a:t>
            </a:r>
            <a:endParaRPr lang="es-ES_tradnl" altLang="es-CL" sz="2700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79CC97-F646-41BD-B7DD-4B5B5FAA59E5}" type="slidenum">
              <a:rPr lang="es-CL" altLang="es-CL">
                <a:solidFill>
                  <a:srgbClr val="045C75"/>
                </a:solidFill>
              </a:rPr>
              <a:pPr eaLnBrk="1" hangingPunct="1"/>
              <a:t>28</a:t>
            </a:fld>
            <a:endParaRPr lang="es-CL" altLang="es-CL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smtClean="0"/>
              <a:t>Instanciación de objetos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446337" y="1467232"/>
            <a:ext cx="8915400" cy="4758315"/>
          </a:xfrm>
        </p:spPr>
        <p:txBody>
          <a:bodyPr>
            <a:noAutofit/>
          </a:bodyPr>
          <a:lstStyle/>
          <a:p>
            <a:r>
              <a:rPr lang="es-ES_tradnl" altLang="es-CL" sz="2800" dirty="0" smtClean="0"/>
              <a:t>Nota: </a:t>
            </a:r>
          </a:p>
          <a:p>
            <a:pPr lvl="1"/>
            <a:r>
              <a:rPr lang="es-ES_tradnl" altLang="es-CL" sz="2800" dirty="0" smtClean="0"/>
              <a:t>La lista de parámetros son datos que se ha especificado como requeridos para crear el objeto.</a:t>
            </a:r>
          </a:p>
          <a:p>
            <a:pPr lvl="1"/>
            <a:r>
              <a:rPr lang="es-ES_tradnl" altLang="es-CL" sz="2800" dirty="0" smtClean="0"/>
              <a:t>Una misma clase puede tener distintas especificaciones de parámetros requeridos para su instanciación, o podría no requerirlos.</a:t>
            </a:r>
          </a:p>
          <a:p>
            <a:pPr lvl="1"/>
            <a:r>
              <a:rPr lang="es-ES_tradnl" altLang="es-CL" sz="2800" dirty="0" smtClean="0"/>
              <a:t>Los datos de la lista de parámetros se separan con comas. 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C99EDA-8CCD-4256-B832-04E8D25C7BB7}" type="slidenum">
              <a:rPr lang="es-CL" altLang="es-CL">
                <a:solidFill>
                  <a:srgbClr val="045C75"/>
                </a:solidFill>
              </a:rPr>
              <a:pPr eaLnBrk="1" hangingPunct="1"/>
              <a:t>29</a:t>
            </a:fld>
            <a:endParaRPr lang="es-CL" altLang="es-CL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7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POO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332411"/>
            <a:ext cx="8749348" cy="45788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_tradnl" altLang="es-CL" sz="2000" dirty="0"/>
              <a:t>La Programación Orientada a Objetos.</a:t>
            </a:r>
          </a:p>
          <a:p>
            <a:pPr>
              <a:lnSpc>
                <a:spcPct val="90000"/>
              </a:lnSpc>
            </a:pPr>
            <a:r>
              <a:rPr lang="es-ES_tradnl" altLang="es-CL" sz="2000" dirty="0"/>
              <a:t>Instanciación y uso de objetos.</a:t>
            </a:r>
          </a:p>
          <a:p>
            <a:pPr>
              <a:lnSpc>
                <a:spcPct val="90000"/>
              </a:lnSpc>
            </a:pPr>
            <a:r>
              <a:rPr lang="es-ES_tradnl" altLang="es-CL" sz="2000" dirty="0"/>
              <a:t>Estructura y componentes de una clase:</a:t>
            </a:r>
          </a:p>
          <a:p>
            <a:pPr lvl="1">
              <a:lnSpc>
                <a:spcPct val="90000"/>
              </a:lnSpc>
            </a:pPr>
            <a:r>
              <a:rPr lang="es-ES_tradnl" altLang="es-CL" sz="1700" dirty="0"/>
              <a:t>Variables de instancia</a:t>
            </a:r>
          </a:p>
          <a:p>
            <a:pPr lvl="1">
              <a:lnSpc>
                <a:spcPct val="90000"/>
              </a:lnSpc>
            </a:pPr>
            <a:r>
              <a:rPr lang="es-ES_tradnl" altLang="es-CL" sz="1700" dirty="0"/>
              <a:t>Constructores</a:t>
            </a:r>
          </a:p>
          <a:p>
            <a:pPr lvl="1">
              <a:lnSpc>
                <a:spcPct val="90000"/>
              </a:lnSpc>
            </a:pPr>
            <a:r>
              <a:rPr lang="es-ES_tradnl" altLang="es-CL" sz="1700" dirty="0"/>
              <a:t>Métodos</a:t>
            </a:r>
          </a:p>
          <a:p>
            <a:pPr lvl="2">
              <a:lnSpc>
                <a:spcPct val="90000"/>
              </a:lnSpc>
            </a:pPr>
            <a:r>
              <a:rPr lang="es-ES_tradnl" altLang="es-CL" sz="1500" dirty="0"/>
              <a:t>Sin retorno (</a:t>
            </a:r>
            <a:r>
              <a:rPr lang="es-ES_tradnl" altLang="es-CL" sz="1500" dirty="0" err="1"/>
              <a:t>void</a:t>
            </a:r>
            <a:r>
              <a:rPr lang="es-ES_tradnl" altLang="es-CL" sz="1500" dirty="0"/>
              <a:t>)</a:t>
            </a:r>
          </a:p>
          <a:p>
            <a:pPr lvl="2">
              <a:lnSpc>
                <a:spcPct val="90000"/>
              </a:lnSpc>
            </a:pPr>
            <a:r>
              <a:rPr lang="es-ES_tradnl" altLang="es-CL" sz="1500" dirty="0"/>
              <a:t>Con retorno</a:t>
            </a:r>
          </a:p>
          <a:p>
            <a:pPr>
              <a:lnSpc>
                <a:spcPct val="90000"/>
              </a:lnSpc>
            </a:pPr>
            <a:r>
              <a:rPr lang="es-ES_tradnl" altLang="es-CL" sz="2000" dirty="0"/>
              <a:t>Notación y referencias.</a:t>
            </a:r>
          </a:p>
          <a:p>
            <a:pPr>
              <a:lnSpc>
                <a:spcPct val="90000"/>
              </a:lnSpc>
            </a:pPr>
            <a:r>
              <a:rPr lang="es-ES_tradnl" altLang="es-CL" sz="2000" dirty="0"/>
              <a:t>Particularidades de los Parámetros.</a:t>
            </a:r>
            <a:endParaRPr lang="es-ES" altLang="es-CL" sz="2000" dirty="0"/>
          </a:p>
          <a:p>
            <a:pPr>
              <a:lnSpc>
                <a:spcPct val="90000"/>
              </a:lnSpc>
            </a:pPr>
            <a:r>
              <a:rPr lang="es-ES_tradnl" altLang="es-CL" sz="2000" dirty="0" smtClean="0"/>
              <a:t>Sobrecarga </a:t>
            </a:r>
            <a:r>
              <a:rPr lang="es-ES_tradnl" altLang="es-CL" sz="2000" dirty="0"/>
              <a:t>de constructores y métodos.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89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_tradnl"/>
              <a:t>Instanciación de objetos: ejemplo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30400" y="2566988"/>
            <a:ext cx="8686800" cy="38719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_tradnl" altLang="es-CL" sz="2200" dirty="0"/>
              <a:t>Tiene los siguientes métodos:</a:t>
            </a:r>
          </a:p>
          <a:p>
            <a:pPr lvl="1">
              <a:lnSpc>
                <a:spcPct val="90000"/>
              </a:lnSpc>
            </a:pPr>
            <a:r>
              <a:rPr lang="es-ES_tradnl" altLang="es-CL" sz="2000" b="1" dirty="0">
                <a:solidFill>
                  <a:srgbClr val="006699"/>
                </a:solidFill>
              </a:rPr>
              <a:t>depositar(</a:t>
            </a:r>
            <a:r>
              <a:rPr lang="es-ES_tradnl" altLang="es-CL" sz="2000" b="1" dirty="0" err="1"/>
              <a:t>int</a:t>
            </a:r>
            <a:r>
              <a:rPr lang="es-ES_tradnl" altLang="es-CL" sz="2000" b="1" dirty="0"/>
              <a:t> </a:t>
            </a:r>
            <a:r>
              <a:rPr lang="es-ES_tradnl" altLang="es-CL" sz="2000" b="1" dirty="0">
                <a:solidFill>
                  <a:srgbClr val="9900CC"/>
                </a:solidFill>
              </a:rPr>
              <a:t>monto</a:t>
            </a:r>
            <a:r>
              <a:rPr lang="es-ES_tradnl" altLang="es-CL" sz="2000" b="1" dirty="0">
                <a:solidFill>
                  <a:srgbClr val="006699"/>
                </a:solidFill>
              </a:rPr>
              <a:t>)</a:t>
            </a:r>
            <a:r>
              <a:rPr lang="es-ES_tradnl" altLang="es-CL" sz="2000" dirty="0"/>
              <a:t> : permite abonar el valor de monto a la cuenta.</a:t>
            </a:r>
          </a:p>
          <a:p>
            <a:pPr lvl="1">
              <a:lnSpc>
                <a:spcPct val="90000"/>
              </a:lnSpc>
            </a:pPr>
            <a:r>
              <a:rPr lang="es-ES_tradnl" altLang="es-CL" sz="2000" b="1" dirty="0">
                <a:solidFill>
                  <a:srgbClr val="006699"/>
                </a:solidFill>
              </a:rPr>
              <a:t>girar(</a:t>
            </a:r>
            <a:r>
              <a:rPr lang="es-ES_tradnl" altLang="es-CL" sz="2000" b="1" dirty="0" err="1"/>
              <a:t>int</a:t>
            </a:r>
            <a:r>
              <a:rPr lang="es-ES_tradnl" altLang="es-CL" sz="2000" b="1" dirty="0"/>
              <a:t> </a:t>
            </a:r>
            <a:r>
              <a:rPr lang="es-ES_tradnl" altLang="es-CL" sz="2000" b="1" dirty="0">
                <a:solidFill>
                  <a:srgbClr val="9900CC"/>
                </a:solidFill>
              </a:rPr>
              <a:t>monto</a:t>
            </a:r>
            <a:r>
              <a:rPr lang="es-ES_tradnl" altLang="es-CL" sz="2000" b="1" dirty="0">
                <a:solidFill>
                  <a:srgbClr val="006699"/>
                </a:solidFill>
              </a:rPr>
              <a:t>)</a:t>
            </a:r>
            <a:r>
              <a:rPr lang="es-ES_tradnl" altLang="es-CL" sz="2000" dirty="0"/>
              <a:t>: permite registrar un giro por el valor de monto.</a:t>
            </a:r>
            <a:endParaRPr lang="es-ES_tradnl" altLang="es-CL" sz="2000" b="1" dirty="0">
              <a:solidFill>
                <a:srgbClr val="006699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_tradnl" altLang="es-CL" sz="2000" b="1" dirty="0" err="1">
                <a:solidFill>
                  <a:srgbClr val="006699"/>
                </a:solidFill>
              </a:rPr>
              <a:t>obtenerSaldo</a:t>
            </a:r>
            <a:r>
              <a:rPr lang="es-ES_tradnl" altLang="es-CL" sz="2000" b="1" dirty="0">
                <a:solidFill>
                  <a:srgbClr val="006699"/>
                </a:solidFill>
              </a:rPr>
              <a:t>()</a:t>
            </a:r>
            <a:r>
              <a:rPr lang="es-ES_tradnl" altLang="es-CL" sz="2000" dirty="0"/>
              <a:t>: retorna el saldo de la cuenta (valor </a:t>
            </a:r>
            <a:r>
              <a:rPr lang="es-ES_tradnl" altLang="es-CL" sz="2000" dirty="0" err="1"/>
              <a:t>int</a:t>
            </a:r>
            <a:r>
              <a:rPr lang="es-ES_tradnl" altLang="es-CL" sz="20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s-ES_tradnl" altLang="es-CL" sz="2000" b="1" dirty="0" err="1">
                <a:solidFill>
                  <a:srgbClr val="006699"/>
                </a:solidFill>
              </a:rPr>
              <a:t>obtenerTransacciones</a:t>
            </a:r>
            <a:r>
              <a:rPr lang="es-ES_tradnl" altLang="es-CL" sz="2000" b="1" dirty="0">
                <a:solidFill>
                  <a:srgbClr val="006699"/>
                </a:solidFill>
              </a:rPr>
              <a:t>()</a:t>
            </a:r>
            <a:r>
              <a:rPr lang="es-ES_tradnl" altLang="es-CL" sz="2000" dirty="0"/>
              <a:t>: retorna la cantidad total de transacciones (giros y depósitos) que se han hecho sobre la cuenta (valor </a:t>
            </a:r>
            <a:r>
              <a:rPr lang="es-ES_tradnl" altLang="es-CL" sz="2000" dirty="0" err="1"/>
              <a:t>int</a:t>
            </a:r>
            <a:r>
              <a:rPr lang="es-ES_tradnl" altLang="es-CL" sz="2000" dirty="0"/>
              <a:t>).</a:t>
            </a:r>
          </a:p>
          <a:p>
            <a:pPr>
              <a:lnSpc>
                <a:spcPct val="90000"/>
              </a:lnSpc>
            </a:pPr>
            <a:r>
              <a:rPr lang="es-ES_tradnl" altLang="es-CL" sz="2200" dirty="0"/>
              <a:t>Y el siguiente constructor:</a:t>
            </a:r>
          </a:p>
          <a:p>
            <a:pPr lvl="1">
              <a:lnSpc>
                <a:spcPct val="90000"/>
              </a:lnSpc>
            </a:pPr>
            <a:r>
              <a:rPr lang="es-ES_tradnl" altLang="es-CL" sz="2000" b="1" dirty="0" err="1">
                <a:solidFill>
                  <a:srgbClr val="006699"/>
                </a:solidFill>
              </a:rPr>
              <a:t>CajaAhorro</a:t>
            </a:r>
            <a:r>
              <a:rPr lang="es-ES_tradnl" altLang="es-CL" sz="2000" b="1" dirty="0">
                <a:solidFill>
                  <a:srgbClr val="006699"/>
                </a:solidFill>
              </a:rPr>
              <a:t>()</a:t>
            </a:r>
            <a:r>
              <a:rPr lang="es-ES_tradnl" altLang="es-CL" sz="2000" dirty="0"/>
              <a:t> : inicializa la cuenta con saldo y contador de transacciones en cero.</a:t>
            </a:r>
          </a:p>
          <a:p>
            <a:pPr>
              <a:lnSpc>
                <a:spcPct val="90000"/>
              </a:lnSpc>
            </a:pPr>
            <a:endParaRPr lang="es-ES_tradnl" altLang="es-CL" sz="22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98A29B-BADD-4A73-A490-2522938C4673}" type="slidenum">
              <a:rPr lang="es-CL" altLang="es-CL">
                <a:solidFill>
                  <a:srgbClr val="045C75"/>
                </a:solidFill>
              </a:rPr>
              <a:pPr eaLnBrk="1" hangingPunct="1"/>
              <a:t>30</a:t>
            </a:fld>
            <a:endParaRPr lang="es-CL" altLang="es-CL">
              <a:solidFill>
                <a:srgbClr val="045C75"/>
              </a:solidFill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930400" y="1744664"/>
            <a:ext cx="828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ahoma" panose="020B0604030504040204" pitchFamily="34" charset="0"/>
              </a:rPr>
              <a:t>Suponer la clase </a:t>
            </a:r>
            <a:r>
              <a:rPr lang="es-ES_tradnl" altLang="es-CL" sz="2400" b="1">
                <a:solidFill>
                  <a:srgbClr val="006699"/>
                </a:solidFill>
                <a:latin typeface="Tahoma" panose="020B0604030504040204" pitchFamily="34" charset="0"/>
              </a:rPr>
              <a:t>CajaAhorro</a:t>
            </a:r>
            <a:r>
              <a:rPr lang="es-ES_tradnl" altLang="es-CL" sz="2400">
                <a:latin typeface="Tahoma" panose="020B0604030504040204" pitchFamily="34" charset="0"/>
              </a:rPr>
              <a:t> que permite mantener el registro de depósitos y giros de una cuenta.</a:t>
            </a:r>
          </a:p>
        </p:txBody>
      </p:sp>
    </p:spTree>
    <p:extLst>
      <p:ext uri="{BB962C8B-B14F-4D97-AF65-F5344CB8AC3E}">
        <p14:creationId xmlns:p14="http://schemas.microsoft.com/office/powerpoint/2010/main" val="318744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_tradnl"/>
              <a:t>Instanciación de objetos: ejemplo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667000"/>
            <a:ext cx="8610600" cy="363855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s-CL" sz="1600" dirty="0" err="1">
                <a:latin typeface="Courier New" panose="02070309020205020404" pitchFamily="49" charset="0"/>
              </a:rPr>
              <a:t>public</a:t>
            </a:r>
            <a:r>
              <a:rPr lang="es-ES_tradnl" altLang="es-CL" sz="1600" dirty="0">
                <a:latin typeface="Courier New" panose="02070309020205020404" pitchFamily="49" charset="0"/>
              </a:rPr>
              <a:t>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class</a:t>
            </a:r>
            <a:r>
              <a:rPr lang="es-ES_tradnl" altLang="es-CL" sz="1600" dirty="0">
                <a:latin typeface="Courier New" panose="02070309020205020404" pitchFamily="49" charset="0"/>
              </a:rPr>
              <a:t> Ejemplo {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 dirty="0">
                <a:latin typeface="Courier New" panose="02070309020205020404" pitchFamily="49" charset="0"/>
              </a:rPr>
              <a:t>	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public</a:t>
            </a:r>
            <a:r>
              <a:rPr lang="es-ES_tradnl" altLang="es-CL" sz="1600" dirty="0">
                <a:latin typeface="Courier New" panose="02070309020205020404" pitchFamily="49" charset="0"/>
              </a:rPr>
              <a:t>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static</a:t>
            </a:r>
            <a:r>
              <a:rPr lang="es-ES_tradnl" altLang="es-CL" sz="1600" dirty="0">
                <a:latin typeface="Courier New" panose="02070309020205020404" pitchFamily="49" charset="0"/>
              </a:rPr>
              <a:t>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void</a:t>
            </a:r>
            <a:r>
              <a:rPr lang="es-ES_tradnl" altLang="es-CL" sz="1600" dirty="0">
                <a:latin typeface="Courier New" panose="02070309020205020404" pitchFamily="49" charset="0"/>
              </a:rPr>
              <a:t>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main</a:t>
            </a:r>
            <a:r>
              <a:rPr lang="es-ES_tradnl" altLang="es-CL" sz="1600" dirty="0">
                <a:latin typeface="Courier New" panose="02070309020205020404" pitchFamily="49" charset="0"/>
              </a:rPr>
              <a:t> (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String</a:t>
            </a:r>
            <a:r>
              <a:rPr lang="es-ES_tradnl" altLang="es-CL" sz="1600" dirty="0">
                <a:latin typeface="Courier New" panose="02070309020205020404" pitchFamily="49" charset="0"/>
              </a:rPr>
              <a:t>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arg</a:t>
            </a:r>
            <a:r>
              <a:rPr lang="es-ES_tradnl" altLang="es-CL" sz="1600" dirty="0">
                <a:latin typeface="Courier New" panose="02070309020205020404" pitchFamily="49" charset="0"/>
              </a:rPr>
              <a:t>[])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 dirty="0">
                <a:latin typeface="Courier New" panose="02070309020205020404" pitchFamily="49" charset="0"/>
              </a:rPr>
              <a:t>	   </a:t>
            </a:r>
            <a:r>
              <a:rPr lang="es-ES_tradnl" altLang="es-CL" sz="1600" b="1" dirty="0" err="1">
                <a:latin typeface="Courier New" panose="02070309020205020404" pitchFamily="49" charset="0"/>
              </a:rPr>
              <a:t>CajaAhorro</a:t>
            </a:r>
            <a:r>
              <a:rPr lang="es-ES_tradnl" altLang="es-CL" sz="1600" dirty="0">
                <a:latin typeface="Courier New" panose="02070309020205020404" pitchFamily="49" charset="0"/>
              </a:rPr>
              <a:t> cta1 = new </a:t>
            </a:r>
            <a:r>
              <a:rPr lang="es-ES_tradnl" altLang="es-CL" sz="1600" b="1" dirty="0" err="1">
                <a:latin typeface="Courier New" panose="02070309020205020404" pitchFamily="49" charset="0"/>
              </a:rPr>
              <a:t>CajaAhorro</a:t>
            </a:r>
            <a:r>
              <a:rPr lang="es-ES_tradnl" altLang="es-CL" sz="1600" dirty="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 dirty="0">
                <a:latin typeface="Courier New" panose="02070309020205020404" pitchFamily="49" charset="0"/>
              </a:rPr>
              <a:t>	   cta1.</a:t>
            </a:r>
            <a:r>
              <a:rPr lang="es-ES_tradnl" altLang="es-CL" sz="1600" b="1" dirty="0">
                <a:latin typeface="Courier New" panose="02070309020205020404" pitchFamily="49" charset="0"/>
              </a:rPr>
              <a:t>abonar(</a:t>
            </a:r>
            <a:r>
              <a:rPr lang="es-ES_tradnl" altLang="es-CL" sz="1600" dirty="0">
                <a:latin typeface="Courier New" panose="02070309020205020404" pitchFamily="49" charset="0"/>
              </a:rPr>
              <a:t>1000</a:t>
            </a:r>
            <a:r>
              <a:rPr lang="es-ES_tradnl" altLang="es-CL" sz="1600" b="1" dirty="0">
                <a:latin typeface="Courier New" panose="02070309020205020404" pitchFamily="49" charset="0"/>
              </a:rPr>
              <a:t>)</a:t>
            </a:r>
            <a:r>
              <a:rPr lang="es-ES_tradnl" altLang="es-CL" sz="1600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 dirty="0">
                <a:latin typeface="Courier New" panose="02070309020205020404" pitchFamily="49" charset="0"/>
              </a:rPr>
              <a:t>	   cta1.</a:t>
            </a:r>
            <a:r>
              <a:rPr lang="es-ES_tradnl" altLang="es-CL" sz="1600" b="1" dirty="0">
                <a:latin typeface="Courier New" panose="02070309020205020404" pitchFamily="49" charset="0"/>
              </a:rPr>
              <a:t>abonar(</a:t>
            </a:r>
            <a:r>
              <a:rPr lang="es-ES_tradnl" altLang="es-CL" sz="1600" dirty="0">
                <a:latin typeface="Courier New" panose="02070309020205020404" pitchFamily="49" charset="0"/>
              </a:rPr>
              <a:t>500</a:t>
            </a:r>
            <a:r>
              <a:rPr lang="es-ES_tradnl" altLang="es-CL" sz="1600" b="1" dirty="0">
                <a:latin typeface="Courier New" panose="02070309020205020404" pitchFamily="49" charset="0"/>
              </a:rPr>
              <a:t>)</a:t>
            </a:r>
            <a:r>
              <a:rPr lang="es-ES_tradnl" altLang="es-CL" sz="1600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 dirty="0">
                <a:latin typeface="Courier New" panose="02070309020205020404" pitchFamily="49" charset="0"/>
              </a:rPr>
              <a:t>	   cta1.</a:t>
            </a:r>
            <a:r>
              <a:rPr lang="es-ES_tradnl" altLang="es-CL" sz="1600" b="1" dirty="0">
                <a:latin typeface="Courier New" panose="02070309020205020404" pitchFamily="49" charset="0"/>
              </a:rPr>
              <a:t>girar(</a:t>
            </a:r>
            <a:r>
              <a:rPr lang="es-ES_tradnl" altLang="es-CL" sz="1600" dirty="0">
                <a:latin typeface="Courier New" panose="02070309020205020404" pitchFamily="49" charset="0"/>
              </a:rPr>
              <a:t>300</a:t>
            </a:r>
            <a:r>
              <a:rPr lang="es-ES_tradnl" altLang="es-CL" sz="1600" b="1" dirty="0">
                <a:latin typeface="Courier New" panose="02070309020205020404" pitchFamily="49" charset="0"/>
              </a:rPr>
              <a:t>)</a:t>
            </a:r>
            <a:r>
              <a:rPr lang="es-ES_tradnl" altLang="es-CL" sz="1600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 dirty="0">
                <a:latin typeface="Courier New" panose="02070309020205020404" pitchFamily="49" charset="0"/>
              </a:rPr>
              <a:t>	  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int</a:t>
            </a:r>
            <a:r>
              <a:rPr lang="es-ES_tradnl" altLang="es-CL" sz="1600" dirty="0">
                <a:latin typeface="Courier New" panose="02070309020205020404" pitchFamily="49" charset="0"/>
              </a:rPr>
              <a:t> saldo = cta1.</a:t>
            </a:r>
            <a:r>
              <a:rPr lang="es-ES_tradnl" altLang="es-CL" sz="1600" b="1" dirty="0">
                <a:latin typeface="Courier New" panose="02070309020205020404" pitchFamily="49" charset="0"/>
              </a:rPr>
              <a:t>obtenerSaldo()</a:t>
            </a:r>
            <a:r>
              <a:rPr lang="es-ES_tradnl" altLang="es-CL" sz="1600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 dirty="0">
                <a:latin typeface="Courier New" panose="02070309020205020404" pitchFamily="49" charset="0"/>
              </a:rPr>
              <a:t>	  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int</a:t>
            </a:r>
            <a:r>
              <a:rPr lang="es-ES_tradnl" altLang="es-CL" sz="1600" dirty="0">
                <a:latin typeface="Courier New" panose="02070309020205020404" pitchFamily="49" charset="0"/>
              </a:rPr>
              <a:t>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trans</a:t>
            </a:r>
            <a:r>
              <a:rPr lang="es-ES_tradnl" altLang="es-CL" sz="1600" dirty="0">
                <a:latin typeface="Courier New" panose="02070309020205020404" pitchFamily="49" charset="0"/>
              </a:rPr>
              <a:t> = cta1.</a:t>
            </a:r>
            <a:r>
              <a:rPr lang="es-ES_tradnl" altLang="es-CL" sz="1600" b="1" dirty="0">
                <a:latin typeface="Courier New" panose="02070309020205020404" pitchFamily="49" charset="0"/>
              </a:rPr>
              <a:t>obtenerTransacciones()</a:t>
            </a:r>
            <a:r>
              <a:rPr lang="es-ES_tradnl" altLang="es-CL" sz="1600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 dirty="0">
                <a:latin typeface="Courier New" panose="02070309020205020404" pitchFamily="49" charset="0"/>
              </a:rPr>
              <a:t>	  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System.out.println</a:t>
            </a:r>
            <a:r>
              <a:rPr lang="es-ES_tradnl" altLang="es-CL" sz="1600" dirty="0">
                <a:latin typeface="Courier New" panose="02070309020205020404" pitchFamily="49" charset="0"/>
              </a:rPr>
              <a:t>( “El saldo es” + saldo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 dirty="0">
                <a:latin typeface="Courier New" panose="02070309020205020404" pitchFamily="49" charset="0"/>
              </a:rPr>
              <a:t>	  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System.out.println</a:t>
            </a:r>
            <a:r>
              <a:rPr lang="es-ES_tradnl" altLang="es-CL" sz="1600" dirty="0">
                <a:latin typeface="Courier New" panose="02070309020205020404" pitchFamily="49" charset="0"/>
              </a:rPr>
              <a:t>( “Se han hecho” +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trans</a:t>
            </a:r>
            <a:r>
              <a:rPr lang="es-ES_tradnl" altLang="es-CL" sz="1600" dirty="0">
                <a:latin typeface="Courier New" panose="02070309020205020404" pitchFamily="49" charset="0"/>
              </a:rPr>
              <a:t> + “transacciones”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 dirty="0"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93AD1B-7959-496D-BD06-010DEF6CFE20}" type="slidenum">
              <a:rPr lang="es-CL" altLang="es-CL">
                <a:solidFill>
                  <a:srgbClr val="045C75"/>
                </a:solidFill>
              </a:rPr>
              <a:pPr eaLnBrk="1" hangingPunct="1"/>
              <a:t>31</a:t>
            </a:fld>
            <a:endParaRPr lang="es-CL" altLang="es-CL">
              <a:solidFill>
                <a:srgbClr val="045C75"/>
              </a:solidFill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930400" y="1744664"/>
            <a:ext cx="828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ahoma" panose="020B0604030504040204" pitchFamily="34" charset="0"/>
              </a:rPr>
              <a:t>Se creará una instancia de </a:t>
            </a:r>
            <a:r>
              <a:rPr lang="es-ES_tradnl" altLang="es-CL" sz="2400" b="1">
                <a:latin typeface="Tahoma" panose="020B0604030504040204" pitchFamily="34" charset="0"/>
              </a:rPr>
              <a:t>CuentaAhorro</a:t>
            </a:r>
            <a:r>
              <a:rPr lang="es-ES_tradnl" altLang="es-CL" sz="2400">
                <a:latin typeface="Tahoma" panose="020B0604030504040204" pitchFamily="34" charset="0"/>
              </a:rPr>
              <a:t> y se accesarán sus métodos:</a:t>
            </a:r>
          </a:p>
        </p:txBody>
      </p:sp>
    </p:spTree>
    <p:extLst>
      <p:ext uri="{BB962C8B-B14F-4D97-AF65-F5344CB8AC3E}">
        <p14:creationId xmlns:p14="http://schemas.microsoft.com/office/powerpoint/2010/main" val="2507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_tradnl"/>
              <a:t>Instanciación de objetos: ejemplo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667000"/>
            <a:ext cx="8610600" cy="38862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public class Ejemplo {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	public static void main (String arg[])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	   </a:t>
            </a:r>
            <a:r>
              <a:rPr lang="es-ES_tradnl" altLang="es-CL" sz="1600" b="1">
                <a:latin typeface="Courier New" panose="02070309020205020404" pitchFamily="49" charset="0"/>
              </a:rPr>
              <a:t>CajaAhorro</a:t>
            </a:r>
            <a:r>
              <a:rPr lang="es-ES_tradnl" altLang="es-CL" sz="1600">
                <a:latin typeface="Courier New" panose="02070309020205020404" pitchFamily="49" charset="0"/>
              </a:rPr>
              <a:t> cta1 = new </a:t>
            </a:r>
            <a:r>
              <a:rPr lang="es-ES_tradnl" altLang="es-CL" sz="1600" b="1">
                <a:latin typeface="Courier New" panose="02070309020205020404" pitchFamily="49" charset="0"/>
              </a:rPr>
              <a:t>CajaAhorro</a:t>
            </a:r>
            <a:r>
              <a:rPr lang="es-ES_tradnl" altLang="es-CL" sz="160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	   </a:t>
            </a:r>
            <a:r>
              <a:rPr lang="es-ES_tradnl" altLang="es-CL" sz="1600" b="1">
                <a:latin typeface="Courier New" panose="02070309020205020404" pitchFamily="49" charset="0"/>
              </a:rPr>
              <a:t>CajaAhorro</a:t>
            </a:r>
            <a:r>
              <a:rPr lang="es-ES_tradnl" altLang="es-CL" sz="1600">
                <a:latin typeface="Courier New" panose="02070309020205020404" pitchFamily="49" charset="0"/>
              </a:rPr>
              <a:t> cta2 = new </a:t>
            </a:r>
            <a:r>
              <a:rPr lang="es-ES_tradnl" altLang="es-CL" sz="1600" b="1">
                <a:latin typeface="Courier New" panose="02070309020205020404" pitchFamily="49" charset="0"/>
              </a:rPr>
              <a:t>CajaAhorro</a:t>
            </a:r>
            <a:r>
              <a:rPr lang="es-ES_tradnl" altLang="es-CL" sz="160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	   cta1.</a:t>
            </a:r>
            <a:r>
              <a:rPr lang="es-ES_tradnl" altLang="es-CL" sz="1600" b="1">
                <a:latin typeface="Courier New" panose="02070309020205020404" pitchFamily="49" charset="0"/>
              </a:rPr>
              <a:t>abonar(</a:t>
            </a:r>
            <a:r>
              <a:rPr lang="es-ES_tradnl" altLang="es-CL" sz="1600">
                <a:latin typeface="Courier New" panose="02070309020205020404" pitchFamily="49" charset="0"/>
              </a:rPr>
              <a:t>1000</a:t>
            </a:r>
            <a:r>
              <a:rPr lang="es-ES_tradnl" altLang="es-CL" sz="1600" b="1">
                <a:latin typeface="Courier New" panose="02070309020205020404" pitchFamily="49" charset="0"/>
              </a:rPr>
              <a:t>)</a:t>
            </a:r>
            <a:r>
              <a:rPr lang="es-ES_tradnl" altLang="es-CL" sz="160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	   cta2.</a:t>
            </a:r>
            <a:r>
              <a:rPr lang="es-ES_tradnl" altLang="es-CL" sz="1600" b="1">
                <a:latin typeface="Courier New" panose="02070309020205020404" pitchFamily="49" charset="0"/>
              </a:rPr>
              <a:t>abonar(</a:t>
            </a:r>
            <a:r>
              <a:rPr lang="es-ES_tradnl" altLang="es-CL" sz="1600">
                <a:latin typeface="Courier New" panose="02070309020205020404" pitchFamily="49" charset="0"/>
              </a:rPr>
              <a:t>500</a:t>
            </a:r>
            <a:r>
              <a:rPr lang="es-ES_tradnl" altLang="es-CL" sz="1600" b="1">
                <a:latin typeface="Courier New" panose="02070309020205020404" pitchFamily="49" charset="0"/>
              </a:rPr>
              <a:t>)</a:t>
            </a:r>
            <a:r>
              <a:rPr lang="es-ES_tradnl" altLang="es-CL" sz="160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	   cta1.</a:t>
            </a:r>
            <a:r>
              <a:rPr lang="es-ES_tradnl" altLang="es-CL" sz="1600" b="1">
                <a:latin typeface="Courier New" panose="02070309020205020404" pitchFamily="49" charset="0"/>
              </a:rPr>
              <a:t>girar(</a:t>
            </a:r>
            <a:r>
              <a:rPr lang="es-ES_tradnl" altLang="es-CL" sz="1600">
                <a:latin typeface="Courier New" panose="02070309020205020404" pitchFamily="49" charset="0"/>
              </a:rPr>
              <a:t>800</a:t>
            </a:r>
            <a:r>
              <a:rPr lang="es-ES_tradnl" altLang="es-CL" sz="1600" b="1">
                <a:latin typeface="Courier New" panose="02070309020205020404" pitchFamily="49" charset="0"/>
              </a:rPr>
              <a:t>)</a:t>
            </a:r>
            <a:r>
              <a:rPr lang="es-ES_tradnl" altLang="es-CL" sz="160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	   System.out.println( “El saldo de cuenta 2 es” +             	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                          cta2.</a:t>
            </a:r>
            <a:r>
              <a:rPr lang="es-ES_tradnl" altLang="es-CL" sz="1600" b="1">
                <a:latin typeface="Courier New" panose="02070309020205020404" pitchFamily="49" charset="0"/>
              </a:rPr>
              <a:t>obtenerSaldo()</a:t>
            </a:r>
            <a:r>
              <a:rPr lang="es-ES_tradnl" altLang="es-CL" sz="1600">
                <a:latin typeface="Courier New" panose="02070309020205020404" pitchFamily="49" charset="0"/>
              </a:rPr>
              <a:t>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	   System.out.println( “Hubo” + cta1.</a:t>
            </a:r>
            <a:r>
              <a:rPr lang="es-ES_tradnl" altLang="es-CL" sz="1600" b="1">
                <a:latin typeface="Courier New" panose="02070309020205020404" pitchFamily="49" charset="0"/>
              </a:rPr>
              <a:t>obtenerTransacciones()</a:t>
            </a:r>
            <a:r>
              <a:rPr lang="es-ES_tradnl" altLang="es-CL" sz="1600">
                <a:latin typeface="Courier New" panose="02070309020205020404" pitchFamily="49" charset="0"/>
              </a:rPr>
              <a:t> + 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                          “transacciones en cuenta 1”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32A3DF-6D81-40F8-BEED-2BE2A3AC0CA7}" type="slidenum">
              <a:rPr lang="es-CL" altLang="es-CL">
                <a:solidFill>
                  <a:srgbClr val="045C75"/>
                </a:solidFill>
              </a:rPr>
              <a:pPr eaLnBrk="1" hangingPunct="1"/>
              <a:t>32</a:t>
            </a:fld>
            <a:endParaRPr lang="es-CL" altLang="es-CL">
              <a:solidFill>
                <a:srgbClr val="045C75"/>
              </a:solidFill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930400" y="1744664"/>
            <a:ext cx="828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ahoma" panose="020B0604030504040204" pitchFamily="34" charset="0"/>
              </a:rPr>
              <a:t>Es perfectamente posible trabajar con más de una instancia de la clase:</a:t>
            </a:r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9277350" y="5200650"/>
            <a:ext cx="4000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L"/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9772650" y="4953001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CL" sz="2000" i="1">
                <a:solidFill>
                  <a:srgbClr val="008000"/>
                </a:solidFill>
                <a:latin typeface="Times New Roman" panose="02020603050405020304" pitchFamily="18" charset="0"/>
              </a:rPr>
              <a:t>500</a:t>
            </a:r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9277350" y="5749925"/>
            <a:ext cx="4000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s-CL"/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9899650" y="550227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_tradnl" altLang="es-CL" sz="2000" i="1">
                <a:solidFill>
                  <a:srgbClr val="008000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25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518150" y="5715000"/>
            <a:ext cx="5149850" cy="1143000"/>
          </a:xfrm>
        </p:spPr>
        <p:txBody>
          <a:bodyPr/>
          <a:lstStyle/>
          <a:p>
            <a:pPr>
              <a:defRPr/>
            </a:pPr>
            <a:r>
              <a:rPr lang="es-ES_tradnl" sz="1800"/>
              <a:t>Ejemplo de programa que utiliza una clase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F0EDD3-51FD-412C-9770-FC13851FC3FB}" type="slidenum">
              <a:rPr lang="es-CL" altLang="es-CL">
                <a:solidFill>
                  <a:srgbClr val="045C75"/>
                </a:solidFill>
              </a:rPr>
              <a:pPr eaLnBrk="1" hangingPunct="1"/>
              <a:t>33</a:t>
            </a:fld>
            <a:endParaRPr lang="es-CL" altLang="es-CL">
              <a:solidFill>
                <a:srgbClr val="045C75"/>
              </a:solidFill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698652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 b="1">
                <a:latin typeface="Courier New" panose="02070309020205020404" pitchFamily="49" charset="0"/>
              </a:rPr>
              <a:t>import java.io.*;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class Banco {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public static void main(String argum[]) throws IOException {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BufferedReader op = new BufferedReader(new InputStreamReader(System.in));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String opc;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int cant,opcion;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</a:t>
            </a:r>
            <a:r>
              <a:rPr lang="es-ES_tradnl" altLang="es-CL" sz="1400" b="1">
                <a:solidFill>
                  <a:srgbClr val="FF0000"/>
                </a:solidFill>
                <a:latin typeface="Courier New" panose="02070309020205020404" pitchFamily="49" charset="0"/>
              </a:rPr>
              <a:t>CajaAhorro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9900CC"/>
                </a:solidFill>
                <a:latin typeface="Courier New" panose="02070309020205020404" pitchFamily="49" charset="0"/>
              </a:rPr>
              <a:t>cuenta</a:t>
            </a:r>
            <a:r>
              <a:rPr lang="es-ES_tradnl" altLang="es-CL" sz="1400" b="1">
                <a:latin typeface="Courier New" panose="02070309020205020404" pitchFamily="49" charset="0"/>
              </a:rPr>
              <a:t> = new </a:t>
            </a:r>
            <a:r>
              <a:rPr lang="es-ES_tradnl" altLang="es-CL" sz="1400" b="1">
                <a:solidFill>
                  <a:srgbClr val="FF0000"/>
                </a:solidFill>
                <a:latin typeface="Courier New" panose="02070309020205020404" pitchFamily="49" charset="0"/>
              </a:rPr>
              <a:t>CajaAhorro()</a:t>
            </a:r>
            <a:r>
              <a:rPr lang="es-ES_tradnl" altLang="es-CL" sz="1400" b="1">
                <a:latin typeface="Courier New" panose="02070309020205020404" pitchFamily="49" charset="0"/>
              </a:rPr>
              <a:t>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boolean continuar = true;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	System.out.println("Seleccione una opción");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	System.out.println("1.-Abonar  2.-Girar  3.-Cons. Saldo  4.- Salir");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	opcion= Integer.parseInt( op.readLine() );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switch (opcion) {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case 1: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   System.out.println("Ingrese la Cantidad a abonar");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   cant= Integer.parseInt( op.readLine() );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   </a:t>
            </a:r>
            <a:r>
              <a:rPr lang="es-ES_tradnl" altLang="es-CL" sz="1400" b="1">
                <a:solidFill>
                  <a:srgbClr val="9900CC"/>
                </a:solidFill>
                <a:latin typeface="Courier New" panose="02070309020205020404" pitchFamily="49" charset="0"/>
              </a:rPr>
              <a:t>cuenta</a:t>
            </a:r>
            <a:r>
              <a:rPr lang="es-ES_tradnl" altLang="es-CL" sz="1400" b="1">
                <a:solidFill>
                  <a:srgbClr val="FF0000"/>
                </a:solidFill>
                <a:latin typeface="Courier New" panose="02070309020205020404" pitchFamily="49" charset="0"/>
              </a:rPr>
              <a:t>.abonar(</a:t>
            </a:r>
            <a:r>
              <a:rPr lang="es-ES_tradnl" altLang="es-CL" sz="1400" b="1">
                <a:solidFill>
                  <a:srgbClr val="008000"/>
                </a:solidFill>
                <a:latin typeface="Courier New" panose="02070309020205020404" pitchFamily="49" charset="0"/>
              </a:rPr>
              <a:t>cant</a:t>
            </a:r>
            <a:r>
              <a:rPr lang="es-ES_tradnl" altLang="es-CL" sz="1400" b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400" b="1">
                <a:latin typeface="Courier New" panose="02070309020205020404" pitchFamily="49" charset="0"/>
              </a:rPr>
              <a:t>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   break;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case 2: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   System.out.println("Ingrese la Cantidad a girar");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   cant=Integer.parseInt( op.readLine() );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   </a:t>
            </a:r>
            <a:r>
              <a:rPr lang="es-ES_tradnl" altLang="es-CL" sz="1400" b="1">
                <a:solidFill>
                  <a:srgbClr val="9900CC"/>
                </a:solidFill>
                <a:latin typeface="Courier New" panose="02070309020205020404" pitchFamily="49" charset="0"/>
              </a:rPr>
              <a:t>cuenta</a:t>
            </a:r>
            <a:r>
              <a:rPr lang="es-ES_tradnl" altLang="es-CL" sz="1400" b="1">
                <a:solidFill>
                  <a:srgbClr val="FF0000"/>
                </a:solidFill>
                <a:latin typeface="Courier New" panose="02070309020205020404" pitchFamily="49" charset="0"/>
              </a:rPr>
              <a:t>.girar(</a:t>
            </a:r>
            <a:r>
              <a:rPr lang="es-ES_tradnl" altLang="es-CL" sz="1400" b="1">
                <a:solidFill>
                  <a:srgbClr val="008000"/>
                </a:solidFill>
                <a:latin typeface="Courier New" panose="02070309020205020404" pitchFamily="49" charset="0"/>
              </a:rPr>
              <a:t>cant</a:t>
            </a:r>
            <a:r>
              <a:rPr lang="es-ES_tradnl" altLang="es-CL" sz="1400" b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400" b="1">
                <a:latin typeface="Courier New" panose="02070309020205020404" pitchFamily="49" charset="0"/>
              </a:rPr>
              <a:t>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   break;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case 3: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   System.out.println("Saldo :" + </a:t>
            </a:r>
            <a:r>
              <a:rPr lang="es-ES_tradnl" altLang="es-CL" sz="1400" b="1">
                <a:solidFill>
                  <a:srgbClr val="9900CC"/>
                </a:solidFill>
                <a:latin typeface="Courier New" panose="02070309020205020404" pitchFamily="49" charset="0"/>
              </a:rPr>
              <a:t>cuenta</a:t>
            </a:r>
            <a:r>
              <a:rPr lang="es-ES_tradnl" altLang="es-CL" sz="1400" b="1">
                <a:solidFill>
                  <a:srgbClr val="FF0000"/>
                </a:solidFill>
                <a:latin typeface="Courier New" panose="02070309020205020404" pitchFamily="49" charset="0"/>
              </a:rPr>
              <a:t>.obtenerSaldo()</a:t>
            </a:r>
            <a:r>
              <a:rPr lang="es-ES_tradnl" altLang="es-CL" sz="1400" b="1">
                <a:latin typeface="Courier New" panose="02070309020205020404" pitchFamily="49" charset="0"/>
              </a:rPr>
              <a:t>);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   System.out.println("Trans.:” + </a:t>
            </a:r>
            <a:r>
              <a:rPr lang="es-ES_tradnl" altLang="es-CL" sz="1400" b="1">
                <a:solidFill>
                  <a:srgbClr val="9900CC"/>
                </a:solidFill>
                <a:latin typeface="Courier New" panose="02070309020205020404" pitchFamily="49" charset="0"/>
              </a:rPr>
              <a:t>cuenta</a:t>
            </a:r>
            <a:r>
              <a:rPr lang="es-ES_tradnl" altLang="es-CL" sz="1400" b="1">
                <a:solidFill>
                  <a:srgbClr val="FF0000"/>
                </a:solidFill>
                <a:latin typeface="Courier New" panose="02070309020205020404" pitchFamily="49" charset="0"/>
              </a:rPr>
              <a:t>.obtenerTransacciones()</a:t>
            </a:r>
            <a:r>
              <a:rPr lang="es-ES_tradnl" altLang="es-CL" sz="1400" b="1">
                <a:latin typeface="Courier New" panose="02070309020205020404" pitchFamily="49" charset="0"/>
              </a:rPr>
              <a:t>);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   break;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case 4: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      continuar = false;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   }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   }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   }</a:t>
            </a:r>
          </a:p>
          <a:p>
            <a:r>
              <a:rPr lang="es-ES_tradnl" altLang="es-CL" sz="1400" b="1">
                <a:latin typeface="Courier New" panose="02070309020205020404" pitchFamily="49" charset="0"/>
              </a:rPr>
              <a:t>}  // fin clase</a:t>
            </a:r>
          </a:p>
        </p:txBody>
      </p:sp>
    </p:spTree>
    <p:extLst>
      <p:ext uri="{BB962C8B-B14F-4D97-AF65-F5344CB8AC3E}">
        <p14:creationId xmlns:p14="http://schemas.microsoft.com/office/powerpoint/2010/main" val="21199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Ejemplo: clase CajaAhorro</a:t>
            </a:r>
          </a:p>
        </p:txBody>
      </p:sp>
      <p:sp>
        <p:nvSpPr>
          <p:cNvPr id="2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020530-76AC-46C5-BAEB-01D6052220F0}" type="slidenum">
              <a:rPr lang="es-CL" altLang="es-CL">
                <a:solidFill>
                  <a:srgbClr val="045C75"/>
                </a:solidFill>
              </a:rPr>
              <a:pPr eaLnBrk="1" hangingPunct="1"/>
              <a:t>34</a:t>
            </a:fld>
            <a:endParaRPr lang="es-CL" altLang="es-CL">
              <a:solidFill>
                <a:srgbClr val="045C75"/>
              </a:solidFill>
            </a:endParaRPr>
          </a:p>
        </p:txBody>
      </p:sp>
      <p:sp>
        <p:nvSpPr>
          <p:cNvPr id="11269" name="Rectangle 96"/>
          <p:cNvSpPr>
            <a:spLocks noChangeArrowheads="1"/>
          </p:cNvSpPr>
          <p:nvPr/>
        </p:nvSpPr>
        <p:spPr bwMode="auto">
          <a:xfrm>
            <a:off x="1804988" y="1673225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s-ES" altLang="es-CL" sz="2400">
              <a:latin typeface="Times New Roman" panose="02020603050405020304" pitchFamily="18" charset="0"/>
            </a:endParaRPr>
          </a:p>
        </p:txBody>
      </p:sp>
      <p:sp>
        <p:nvSpPr>
          <p:cNvPr id="23667" name="Text Box 115"/>
          <p:cNvSpPr txBox="1">
            <a:spLocks noChangeArrowheads="1"/>
          </p:cNvSpPr>
          <p:nvPr/>
        </p:nvSpPr>
        <p:spPr bwMode="auto">
          <a:xfrm>
            <a:off x="2633664" y="6016625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Objeto</a:t>
            </a:r>
          </a:p>
        </p:txBody>
      </p:sp>
      <p:graphicFrame>
        <p:nvGraphicFramePr>
          <p:cNvPr id="11266" name="Object 116"/>
          <p:cNvGraphicFramePr>
            <a:graphicFrameLocks noChangeAspect="1"/>
          </p:cNvGraphicFramePr>
          <p:nvPr/>
        </p:nvGraphicFramePr>
        <p:xfrm>
          <a:off x="6224589" y="2111375"/>
          <a:ext cx="1728787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Imagen" r:id="rId3" imgW="4218480" imgH="3951360" progId="MS_ClipArt_Gallery.2">
                  <p:embed/>
                </p:oleObj>
              </mc:Choice>
              <mc:Fallback>
                <p:oleObj name="Imagen" r:id="rId3" imgW="4218480" imgH="3951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9" y="2111375"/>
                        <a:ext cx="1728787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17"/>
          <p:cNvSpPr txBox="1">
            <a:spLocks noChangeArrowheads="1"/>
          </p:cNvSpPr>
          <p:nvPr/>
        </p:nvSpPr>
        <p:spPr bwMode="auto">
          <a:xfrm>
            <a:off x="5522914" y="5788025"/>
            <a:ext cx="151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Aplicación</a:t>
            </a:r>
          </a:p>
        </p:txBody>
      </p:sp>
      <p:grpSp>
        <p:nvGrpSpPr>
          <p:cNvPr id="2" name="Group 211"/>
          <p:cNvGrpSpPr>
            <a:grpSpLocks/>
          </p:cNvGrpSpPr>
          <p:nvPr/>
        </p:nvGrpSpPr>
        <p:grpSpPr bwMode="auto">
          <a:xfrm>
            <a:off x="2109788" y="2205038"/>
            <a:ext cx="3505200" cy="3810000"/>
            <a:chOff x="369" y="1389"/>
            <a:chExt cx="2208" cy="2400"/>
          </a:xfrm>
        </p:grpSpPr>
        <p:grpSp>
          <p:nvGrpSpPr>
            <p:cNvPr id="11274" name="Group 109"/>
            <p:cNvGrpSpPr>
              <a:grpSpLocks/>
            </p:cNvGrpSpPr>
            <p:nvPr/>
          </p:nvGrpSpPr>
          <p:grpSpPr bwMode="auto">
            <a:xfrm>
              <a:off x="1329" y="2646"/>
              <a:ext cx="480" cy="528"/>
              <a:chOff x="1488" y="2736"/>
              <a:chExt cx="480" cy="480"/>
            </a:xfrm>
          </p:grpSpPr>
          <p:sp>
            <p:nvSpPr>
              <p:cNvPr id="11291" name="Rectangle 110"/>
              <p:cNvSpPr>
                <a:spLocks noChangeArrowheads="1"/>
              </p:cNvSpPr>
              <p:nvPr/>
            </p:nvSpPr>
            <p:spPr bwMode="auto">
              <a:xfrm>
                <a:off x="1488" y="2736"/>
                <a:ext cx="480" cy="19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>
                <a:prstShdw prst="shdw17" dist="40161" dir="17306097">
                  <a:srgbClr val="7A00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s-ES" altLang="es-CL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2" name="Rectangle 111"/>
              <p:cNvSpPr>
                <a:spLocks noChangeArrowheads="1"/>
              </p:cNvSpPr>
              <p:nvPr/>
            </p:nvSpPr>
            <p:spPr bwMode="auto">
              <a:xfrm>
                <a:off x="1488" y="3024"/>
                <a:ext cx="480" cy="19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>
                <a:prstShdw prst="shdw17" dist="40161" dir="17306097">
                  <a:srgbClr val="7A00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s-ES" altLang="es-CL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75" name="Group 209"/>
            <p:cNvGrpSpPr>
              <a:grpSpLocks/>
            </p:cNvGrpSpPr>
            <p:nvPr/>
          </p:nvGrpSpPr>
          <p:grpSpPr bwMode="auto">
            <a:xfrm>
              <a:off x="369" y="1389"/>
              <a:ext cx="2208" cy="2400"/>
              <a:chOff x="369" y="1389"/>
              <a:chExt cx="2208" cy="2400"/>
            </a:xfrm>
          </p:grpSpPr>
          <p:grpSp>
            <p:nvGrpSpPr>
              <p:cNvPr id="11276" name="Group 195"/>
              <p:cNvGrpSpPr>
                <a:grpSpLocks/>
              </p:cNvGrpSpPr>
              <p:nvPr/>
            </p:nvGrpSpPr>
            <p:grpSpPr bwMode="auto">
              <a:xfrm>
                <a:off x="369" y="1389"/>
                <a:ext cx="2208" cy="2400"/>
                <a:chOff x="369" y="1398"/>
                <a:chExt cx="2208" cy="2400"/>
              </a:xfrm>
            </p:grpSpPr>
            <p:sp>
              <p:nvSpPr>
                <p:cNvPr id="11280" name="Rectangle 98"/>
                <p:cNvSpPr>
                  <a:spLocks noChangeArrowheads="1"/>
                </p:cNvSpPr>
                <p:nvPr/>
              </p:nvSpPr>
              <p:spPr bwMode="auto">
                <a:xfrm>
                  <a:off x="369" y="1878"/>
                  <a:ext cx="576" cy="19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4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  <a:contourClr>
                    <a:schemeClr val="accent1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  <p:sp>
              <p:nvSpPr>
                <p:cNvPr id="11281" name="Rectangle 99"/>
                <p:cNvSpPr>
                  <a:spLocks noChangeArrowheads="1"/>
                </p:cNvSpPr>
                <p:nvPr/>
              </p:nvSpPr>
              <p:spPr bwMode="auto">
                <a:xfrm>
                  <a:off x="945" y="2502"/>
                  <a:ext cx="1008" cy="12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4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  <a:contourClr>
                    <a:schemeClr val="accent1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  <p:sp>
              <p:nvSpPr>
                <p:cNvPr id="11282" name="AutoShape 100"/>
                <p:cNvSpPr>
                  <a:spLocks noChangeArrowheads="1"/>
                </p:cNvSpPr>
                <p:nvPr/>
              </p:nvSpPr>
              <p:spPr bwMode="auto">
                <a:xfrm>
                  <a:off x="945" y="1878"/>
                  <a:ext cx="336" cy="624"/>
                </a:xfrm>
                <a:prstGeom prst="rtTriangle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4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  <a:contourClr>
                    <a:schemeClr val="accent1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  <p:sp>
              <p:nvSpPr>
                <p:cNvPr id="1128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9" y="2702"/>
                  <a:ext cx="44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s-ES_tradnl" altLang="es-CL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Saldo</a:t>
                  </a:r>
                </a:p>
              </p:txBody>
            </p:sp>
            <p:sp>
              <p:nvSpPr>
                <p:cNvPr id="11284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69" y="2886"/>
                  <a:ext cx="115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s-ES_tradnl" altLang="es-CL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Transacciones</a:t>
                  </a:r>
                </a:p>
              </p:txBody>
            </p:sp>
            <p:sp>
              <p:nvSpPr>
                <p:cNvPr id="11285" name="AutoShape 103"/>
                <p:cNvSpPr>
                  <a:spLocks noChangeArrowheads="1"/>
                </p:cNvSpPr>
                <p:nvPr/>
              </p:nvSpPr>
              <p:spPr bwMode="auto">
                <a:xfrm flipV="1">
                  <a:off x="1665" y="2118"/>
                  <a:ext cx="240" cy="240"/>
                </a:xfrm>
                <a:prstGeom prst="flowChartOffpageConnector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Right"/>
                  <a:lightRig rig="legacyFlat4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  <a:contourClr>
                    <a:schemeClr val="accent1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  <p:sp>
              <p:nvSpPr>
                <p:cNvPr id="11286" name="Oval 104"/>
                <p:cNvSpPr>
                  <a:spLocks noChangeArrowheads="1"/>
                </p:cNvSpPr>
                <p:nvPr/>
              </p:nvSpPr>
              <p:spPr bwMode="auto">
                <a:xfrm>
                  <a:off x="2385" y="1398"/>
                  <a:ext cx="192" cy="4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round/>
                  <a:headEnd/>
                  <a:tailEnd/>
                </a:ln>
                <a:scene3d>
                  <a:camera prst="legacyPerspectiveBottomLeft"/>
                  <a:lightRig rig="legacyFlat4" dir="b"/>
                </a:scene3d>
                <a:sp3d extrusionH="126730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  <a:contourClr>
                    <a:schemeClr val="accent1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  <p:sp>
              <p:nvSpPr>
                <p:cNvPr id="1128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69" y="3126"/>
                  <a:ext cx="3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s-ES_tradnl" altLang="es-CL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girar</a:t>
                  </a:r>
                </a:p>
              </p:txBody>
            </p:sp>
            <p:sp>
              <p:nvSpPr>
                <p:cNvPr id="11288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69" y="3270"/>
                  <a:ext cx="64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s-ES_tradnl" altLang="es-CL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depositar</a:t>
                  </a:r>
                </a:p>
              </p:txBody>
            </p:sp>
            <p:sp>
              <p:nvSpPr>
                <p:cNvPr id="1128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69" y="3414"/>
                  <a:ext cx="87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s-ES_tradnl" altLang="es-CL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obtenerSaldo</a:t>
                  </a:r>
                </a:p>
              </p:txBody>
            </p:sp>
            <p:sp>
              <p:nvSpPr>
                <p:cNvPr id="11290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69" y="3558"/>
                  <a:ext cx="137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s-ES_tradnl" altLang="es-CL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obtenerTransacciones</a:t>
                  </a:r>
                </a:p>
              </p:txBody>
            </p:sp>
          </p:grpSp>
          <p:sp>
            <p:nvSpPr>
              <p:cNvPr id="11277" name="AutoShape 114"/>
              <p:cNvSpPr>
                <a:spLocks noChangeArrowheads="1"/>
              </p:cNvSpPr>
              <p:nvPr/>
            </p:nvSpPr>
            <p:spPr bwMode="auto">
              <a:xfrm rot="-2744246">
                <a:off x="1030" y="1782"/>
                <a:ext cx="513" cy="324"/>
              </a:xfrm>
              <a:prstGeom prst="parallelogram">
                <a:avLst>
                  <a:gd name="adj" fmla="val 28727"/>
                </a:avLst>
              </a:prstGeom>
              <a:solidFill>
                <a:srgbClr val="CC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4" dir="b"/>
              </a:scene3d>
              <a:sp3d prstMaterial="legacyMatte">
                <a:bevelT w="13500" h="13500" prst="angle"/>
                <a:bevelB w="13500" h="13500" prst="angle"/>
                <a:extrusionClr>
                  <a:srgbClr val="CCFFFF"/>
                </a:extrusionClr>
                <a:contourClr>
                  <a:srgbClr val="CCFFFF"/>
                </a:contour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R" altLang="es-CL"/>
              </a:p>
            </p:txBody>
          </p:sp>
          <p:sp>
            <p:nvSpPr>
              <p:cNvPr id="11278" name="Text Box 196"/>
              <p:cNvSpPr txBox="1">
                <a:spLocks noChangeArrowheads="1"/>
              </p:cNvSpPr>
              <p:nvPr/>
            </p:nvSpPr>
            <p:spPr bwMode="auto">
              <a:xfrm>
                <a:off x="1422" y="2969"/>
                <a:ext cx="340" cy="19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s-ES_tradnl" altLang="es-CL" sz="1400">
                    <a:solidFill>
                      <a:srgbClr val="00FF00"/>
                    </a:solidFill>
                    <a:latin typeface="Times New Roman" panose="02020603050405020304" pitchFamily="18" charset="0"/>
                  </a:rPr>
                  <a:t>      0</a:t>
                </a:r>
              </a:p>
            </p:txBody>
          </p:sp>
          <p:sp>
            <p:nvSpPr>
              <p:cNvPr id="11279" name="Text Box 197"/>
              <p:cNvSpPr txBox="1">
                <a:spLocks noChangeArrowheads="1"/>
              </p:cNvSpPr>
              <p:nvPr/>
            </p:nvSpPr>
            <p:spPr bwMode="auto">
              <a:xfrm>
                <a:off x="1401" y="2665"/>
                <a:ext cx="340" cy="19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s-ES_tradnl" altLang="es-CL" sz="1400">
                    <a:solidFill>
                      <a:srgbClr val="00FF00"/>
                    </a:solidFill>
                    <a:latin typeface="Times New Roman" panose="02020603050405020304" pitchFamily="18" charset="0"/>
                  </a:rPr>
                  <a:t>      0</a:t>
                </a:r>
              </a:p>
            </p:txBody>
          </p:sp>
        </p:grpSp>
      </p:grpSp>
      <p:sp>
        <p:nvSpPr>
          <p:cNvPr id="11273" name="Text Box 208"/>
          <p:cNvSpPr txBox="1">
            <a:spLocks noChangeArrowheads="1"/>
          </p:cNvSpPr>
          <p:nvPr/>
        </p:nvSpPr>
        <p:spPr bwMode="auto">
          <a:xfrm>
            <a:off x="8205789" y="4500563"/>
            <a:ext cx="20970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/>
              <a:t>Se requiere la instanciación de un objeto de la clase CajaAhorro.</a:t>
            </a:r>
          </a:p>
        </p:txBody>
      </p:sp>
    </p:spTree>
    <p:extLst>
      <p:ext uri="{BB962C8B-B14F-4D97-AF65-F5344CB8AC3E}">
        <p14:creationId xmlns:p14="http://schemas.microsoft.com/office/powerpoint/2010/main" val="88058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Ejemplo: depositar</a:t>
            </a:r>
          </a:p>
        </p:txBody>
      </p:sp>
      <p:sp>
        <p:nvSpPr>
          <p:cNvPr id="10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7A9ED2-2A5B-4A28-8777-F31C7564A3BC}" type="slidenum">
              <a:rPr lang="es-CL" altLang="es-CL">
                <a:solidFill>
                  <a:srgbClr val="045C75"/>
                </a:solidFill>
              </a:rPr>
              <a:pPr eaLnBrk="1" hangingPunct="1"/>
              <a:t>35</a:t>
            </a:fld>
            <a:endParaRPr lang="es-CL" altLang="es-CL">
              <a:solidFill>
                <a:srgbClr val="045C75"/>
              </a:solidFill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804988" y="1673225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s-ES" altLang="es-CL" sz="2400">
              <a:latin typeface="Times New Roman" panose="02020603050405020304" pitchFamily="18" charset="0"/>
            </a:endParaRPr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2109788" y="2205038"/>
            <a:ext cx="3505200" cy="3810000"/>
            <a:chOff x="369" y="1398"/>
            <a:chExt cx="2208" cy="2400"/>
          </a:xfrm>
        </p:grpSpPr>
        <p:sp>
          <p:nvSpPr>
            <p:cNvPr id="12382" name="Rectangle 5"/>
            <p:cNvSpPr>
              <a:spLocks noChangeArrowheads="1"/>
            </p:cNvSpPr>
            <p:nvPr/>
          </p:nvSpPr>
          <p:spPr bwMode="auto">
            <a:xfrm>
              <a:off x="369" y="1878"/>
              <a:ext cx="576" cy="192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2383" name="Rectangle 6"/>
            <p:cNvSpPr>
              <a:spLocks noChangeArrowheads="1"/>
            </p:cNvSpPr>
            <p:nvPr/>
          </p:nvSpPr>
          <p:spPr bwMode="auto">
            <a:xfrm>
              <a:off x="945" y="2502"/>
              <a:ext cx="1008" cy="129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2384" name="AutoShape 7"/>
            <p:cNvSpPr>
              <a:spLocks noChangeArrowheads="1"/>
            </p:cNvSpPr>
            <p:nvPr/>
          </p:nvSpPr>
          <p:spPr bwMode="auto">
            <a:xfrm>
              <a:off x="945" y="1878"/>
              <a:ext cx="336" cy="624"/>
            </a:xfrm>
            <a:prstGeom prst="rtTriangle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2385" name="Text Box 8"/>
            <p:cNvSpPr txBox="1">
              <a:spLocks noChangeArrowheads="1"/>
            </p:cNvSpPr>
            <p:nvPr/>
          </p:nvSpPr>
          <p:spPr bwMode="auto">
            <a:xfrm>
              <a:off x="369" y="2702"/>
              <a:ext cx="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Saldo</a:t>
              </a:r>
            </a:p>
          </p:txBody>
        </p:sp>
        <p:sp>
          <p:nvSpPr>
            <p:cNvPr id="12386" name="Text Box 9"/>
            <p:cNvSpPr txBox="1">
              <a:spLocks noChangeArrowheads="1"/>
            </p:cNvSpPr>
            <p:nvPr/>
          </p:nvSpPr>
          <p:spPr bwMode="auto">
            <a:xfrm>
              <a:off x="369" y="288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Transacciones</a:t>
              </a:r>
            </a:p>
          </p:txBody>
        </p:sp>
        <p:sp>
          <p:nvSpPr>
            <p:cNvPr id="12387" name="AutoShape 10"/>
            <p:cNvSpPr>
              <a:spLocks noChangeArrowheads="1"/>
            </p:cNvSpPr>
            <p:nvPr/>
          </p:nvSpPr>
          <p:spPr bwMode="auto">
            <a:xfrm flipV="1">
              <a:off x="1665" y="2118"/>
              <a:ext cx="240" cy="240"/>
            </a:xfrm>
            <a:prstGeom prst="flowChartOffpageConnector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2388" name="Oval 11"/>
            <p:cNvSpPr>
              <a:spLocks noChangeArrowheads="1"/>
            </p:cNvSpPr>
            <p:nvPr/>
          </p:nvSpPr>
          <p:spPr bwMode="auto">
            <a:xfrm>
              <a:off x="2385" y="1398"/>
              <a:ext cx="192" cy="432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PerspectiveBottomLeft"/>
              <a:lightRig rig="legacyFlat4" dir="b"/>
            </a:scene3d>
            <a:sp3d extrusionH="12673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2389" name="Text Box 12"/>
            <p:cNvSpPr txBox="1">
              <a:spLocks noChangeArrowheads="1"/>
            </p:cNvSpPr>
            <p:nvPr/>
          </p:nvSpPr>
          <p:spPr bwMode="auto">
            <a:xfrm>
              <a:off x="369" y="3126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girar</a:t>
              </a:r>
            </a:p>
          </p:txBody>
        </p:sp>
        <p:sp>
          <p:nvSpPr>
            <p:cNvPr id="12390" name="Text Box 13"/>
            <p:cNvSpPr txBox="1">
              <a:spLocks noChangeArrowheads="1"/>
            </p:cNvSpPr>
            <p:nvPr/>
          </p:nvSpPr>
          <p:spPr bwMode="auto">
            <a:xfrm>
              <a:off x="369" y="3270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depositar</a:t>
              </a:r>
            </a:p>
          </p:txBody>
        </p:sp>
        <p:sp>
          <p:nvSpPr>
            <p:cNvPr id="12391" name="Text Box 14"/>
            <p:cNvSpPr txBox="1">
              <a:spLocks noChangeArrowheads="1"/>
            </p:cNvSpPr>
            <p:nvPr/>
          </p:nvSpPr>
          <p:spPr bwMode="auto">
            <a:xfrm>
              <a:off x="369" y="3414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obtenerSaldo</a:t>
              </a:r>
            </a:p>
          </p:txBody>
        </p:sp>
        <p:sp>
          <p:nvSpPr>
            <p:cNvPr id="12392" name="Text Box 15"/>
            <p:cNvSpPr txBox="1">
              <a:spLocks noChangeArrowheads="1"/>
            </p:cNvSpPr>
            <p:nvPr/>
          </p:nvSpPr>
          <p:spPr bwMode="auto">
            <a:xfrm>
              <a:off x="369" y="3558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obtenerTransacciones</a:t>
              </a:r>
            </a:p>
          </p:txBody>
        </p:sp>
      </p:grpSp>
      <p:grpSp>
        <p:nvGrpSpPr>
          <p:cNvPr id="12295" name="Group 16"/>
          <p:cNvGrpSpPr>
            <a:grpSpLocks/>
          </p:cNvGrpSpPr>
          <p:nvPr/>
        </p:nvGrpSpPr>
        <p:grpSpPr bwMode="auto">
          <a:xfrm>
            <a:off x="3633788" y="4200525"/>
            <a:ext cx="762000" cy="838200"/>
            <a:chOff x="1488" y="2736"/>
            <a:chExt cx="480" cy="480"/>
          </a:xfrm>
        </p:grpSpPr>
        <p:sp>
          <p:nvSpPr>
            <p:cNvPr id="12380" name="Rectangle 17"/>
            <p:cNvSpPr>
              <a:spLocks noChangeArrowheads="1"/>
            </p:cNvSpPr>
            <p:nvPr/>
          </p:nvSpPr>
          <p:spPr bwMode="auto">
            <a:xfrm>
              <a:off x="1488" y="2736"/>
              <a:ext cx="480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>
              <a:prstShdw prst="shdw17" dist="40161" dir="17306097">
                <a:srgbClr val="7A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s-ES" altLang="es-CL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81" name="Rectangle 18"/>
            <p:cNvSpPr>
              <a:spLocks noChangeArrowheads="1"/>
            </p:cNvSpPr>
            <p:nvPr/>
          </p:nvSpPr>
          <p:spPr bwMode="auto">
            <a:xfrm>
              <a:off x="1488" y="3024"/>
              <a:ext cx="480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>
              <a:prstShdw prst="shdw17" dist="40161" dir="17306097">
                <a:srgbClr val="7A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s-ES" altLang="es-CL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296" name="AutoShape 19"/>
          <p:cNvSpPr>
            <a:spLocks noChangeArrowheads="1"/>
          </p:cNvSpPr>
          <p:nvPr/>
        </p:nvSpPr>
        <p:spPr bwMode="auto">
          <a:xfrm rot="-2744246">
            <a:off x="3159920" y="2828132"/>
            <a:ext cx="814387" cy="514350"/>
          </a:xfrm>
          <a:prstGeom prst="parallelogram">
            <a:avLst>
              <a:gd name="adj" fmla="val 28727"/>
            </a:avLst>
          </a:prstGeom>
          <a:solidFill>
            <a:srgbClr val="CCFFFF"/>
          </a:solidFill>
          <a:ln w="9525">
            <a:miter lim="800000"/>
            <a:headEnd/>
            <a:tailEnd/>
          </a:ln>
          <a:scene3d>
            <a:camera prst="legacyObliqueTopRight"/>
            <a:lightRig rig="legacyFlat4" dir="b"/>
          </a:scene3d>
          <a:sp3d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R" altLang="es-CL"/>
          </a:p>
        </p:txBody>
      </p:sp>
      <p:sp>
        <p:nvSpPr>
          <p:cNvPr id="12297" name="Text Box 20"/>
          <p:cNvSpPr txBox="1">
            <a:spLocks noChangeArrowheads="1"/>
          </p:cNvSpPr>
          <p:nvPr/>
        </p:nvSpPr>
        <p:spPr bwMode="auto">
          <a:xfrm>
            <a:off x="2633664" y="6016625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Objeto</a:t>
            </a:r>
          </a:p>
        </p:txBody>
      </p:sp>
      <p:graphicFrame>
        <p:nvGraphicFramePr>
          <p:cNvPr id="12290" name="Object 21"/>
          <p:cNvGraphicFramePr>
            <a:graphicFrameLocks noChangeAspect="1"/>
          </p:cNvGraphicFramePr>
          <p:nvPr/>
        </p:nvGraphicFramePr>
        <p:xfrm>
          <a:off x="6224589" y="2111375"/>
          <a:ext cx="1728787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Imagen" r:id="rId3" imgW="4218480" imgH="3951360" progId="MS_ClipArt_Gallery.2">
                  <p:embed/>
                </p:oleObj>
              </mc:Choice>
              <mc:Fallback>
                <p:oleObj name="Imagen" r:id="rId3" imgW="4218480" imgH="3951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9" y="2111375"/>
                        <a:ext cx="1728787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22"/>
          <p:cNvSpPr txBox="1">
            <a:spLocks noChangeArrowheads="1"/>
          </p:cNvSpPr>
          <p:nvPr/>
        </p:nvSpPr>
        <p:spPr bwMode="auto">
          <a:xfrm>
            <a:off x="5522914" y="6418263"/>
            <a:ext cx="151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Aplicación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8928100" y="4198938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Usuario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 flipH="1">
            <a:off x="8721726" y="2038351"/>
            <a:ext cx="4068763" cy="6384925"/>
            <a:chOff x="5294" y="1561"/>
            <a:chExt cx="1064" cy="1955"/>
          </a:xfrm>
        </p:grpSpPr>
        <p:grpSp>
          <p:nvGrpSpPr>
            <p:cNvPr id="12311" name="Group 25"/>
            <p:cNvGrpSpPr>
              <a:grpSpLocks/>
            </p:cNvGrpSpPr>
            <p:nvPr/>
          </p:nvGrpSpPr>
          <p:grpSpPr bwMode="auto">
            <a:xfrm>
              <a:off x="5294" y="1561"/>
              <a:ext cx="1064" cy="1955"/>
              <a:chOff x="5294" y="1561"/>
              <a:chExt cx="1064" cy="1955"/>
            </a:xfrm>
          </p:grpSpPr>
          <p:grpSp>
            <p:nvGrpSpPr>
              <p:cNvPr id="12340" name="Group 26"/>
              <p:cNvGrpSpPr>
                <a:grpSpLocks/>
              </p:cNvGrpSpPr>
              <p:nvPr/>
            </p:nvGrpSpPr>
            <p:grpSpPr bwMode="auto">
              <a:xfrm>
                <a:off x="5517" y="2906"/>
                <a:ext cx="624" cy="610"/>
                <a:chOff x="5517" y="2906"/>
                <a:chExt cx="624" cy="610"/>
              </a:xfrm>
            </p:grpSpPr>
            <p:grpSp>
              <p:nvGrpSpPr>
                <p:cNvPr id="12371" name="Group 27"/>
                <p:cNvGrpSpPr>
                  <a:grpSpLocks/>
                </p:cNvGrpSpPr>
                <p:nvPr/>
              </p:nvGrpSpPr>
              <p:grpSpPr bwMode="auto">
                <a:xfrm>
                  <a:off x="5628" y="2919"/>
                  <a:ext cx="513" cy="407"/>
                  <a:chOff x="5628" y="2919"/>
                  <a:chExt cx="513" cy="407"/>
                </a:xfrm>
              </p:grpSpPr>
              <p:sp>
                <p:nvSpPr>
                  <p:cNvPr id="12378" name="Freeform 28"/>
                  <p:cNvSpPr>
                    <a:spLocks/>
                  </p:cNvSpPr>
                  <p:nvPr/>
                </p:nvSpPr>
                <p:spPr bwMode="auto">
                  <a:xfrm>
                    <a:off x="5628" y="2919"/>
                    <a:ext cx="513" cy="407"/>
                  </a:xfrm>
                  <a:custGeom>
                    <a:avLst/>
                    <a:gdLst>
                      <a:gd name="T0" fmla="*/ 136 w 513"/>
                      <a:gd name="T1" fmla="*/ 0 h 407"/>
                      <a:gd name="T2" fmla="*/ 180 w 513"/>
                      <a:gd name="T3" fmla="*/ 10 h 407"/>
                      <a:gd name="T4" fmla="*/ 144 w 513"/>
                      <a:gd name="T5" fmla="*/ 91 h 407"/>
                      <a:gd name="T6" fmla="*/ 111 w 513"/>
                      <a:gd name="T7" fmla="*/ 158 h 407"/>
                      <a:gd name="T8" fmla="*/ 90 w 513"/>
                      <a:gd name="T9" fmla="*/ 207 h 407"/>
                      <a:gd name="T10" fmla="*/ 84 w 513"/>
                      <a:gd name="T11" fmla="*/ 228 h 407"/>
                      <a:gd name="T12" fmla="*/ 85 w 513"/>
                      <a:gd name="T13" fmla="*/ 245 h 407"/>
                      <a:gd name="T14" fmla="*/ 93 w 513"/>
                      <a:gd name="T15" fmla="*/ 257 h 407"/>
                      <a:gd name="T16" fmla="*/ 109 w 513"/>
                      <a:gd name="T17" fmla="*/ 269 h 407"/>
                      <a:gd name="T18" fmla="*/ 131 w 513"/>
                      <a:gd name="T19" fmla="*/ 282 h 407"/>
                      <a:gd name="T20" fmla="*/ 154 w 513"/>
                      <a:gd name="T21" fmla="*/ 290 h 407"/>
                      <a:gd name="T22" fmla="*/ 186 w 513"/>
                      <a:gd name="T23" fmla="*/ 300 h 407"/>
                      <a:gd name="T24" fmla="*/ 216 w 513"/>
                      <a:gd name="T25" fmla="*/ 305 h 407"/>
                      <a:gd name="T26" fmla="*/ 253 w 513"/>
                      <a:gd name="T27" fmla="*/ 308 h 407"/>
                      <a:gd name="T28" fmla="*/ 287 w 513"/>
                      <a:gd name="T29" fmla="*/ 305 h 407"/>
                      <a:gd name="T30" fmla="*/ 321 w 513"/>
                      <a:gd name="T31" fmla="*/ 300 h 407"/>
                      <a:gd name="T32" fmla="*/ 358 w 513"/>
                      <a:gd name="T33" fmla="*/ 292 h 407"/>
                      <a:gd name="T34" fmla="*/ 371 w 513"/>
                      <a:gd name="T35" fmla="*/ 295 h 407"/>
                      <a:gd name="T36" fmla="*/ 376 w 513"/>
                      <a:gd name="T37" fmla="*/ 298 h 407"/>
                      <a:gd name="T38" fmla="*/ 378 w 513"/>
                      <a:gd name="T39" fmla="*/ 305 h 407"/>
                      <a:gd name="T40" fmla="*/ 373 w 513"/>
                      <a:gd name="T41" fmla="*/ 319 h 407"/>
                      <a:gd name="T42" fmla="*/ 368 w 513"/>
                      <a:gd name="T43" fmla="*/ 327 h 407"/>
                      <a:gd name="T44" fmla="*/ 375 w 513"/>
                      <a:gd name="T45" fmla="*/ 330 h 407"/>
                      <a:gd name="T46" fmla="*/ 426 w 513"/>
                      <a:gd name="T47" fmla="*/ 321 h 407"/>
                      <a:gd name="T48" fmla="*/ 438 w 513"/>
                      <a:gd name="T49" fmla="*/ 324 h 407"/>
                      <a:gd name="T50" fmla="*/ 445 w 513"/>
                      <a:gd name="T51" fmla="*/ 329 h 407"/>
                      <a:gd name="T52" fmla="*/ 448 w 513"/>
                      <a:gd name="T53" fmla="*/ 337 h 407"/>
                      <a:gd name="T54" fmla="*/ 443 w 513"/>
                      <a:gd name="T55" fmla="*/ 344 h 407"/>
                      <a:gd name="T56" fmla="*/ 434 w 513"/>
                      <a:gd name="T57" fmla="*/ 350 h 407"/>
                      <a:gd name="T58" fmla="*/ 423 w 513"/>
                      <a:gd name="T59" fmla="*/ 357 h 407"/>
                      <a:gd name="T60" fmla="*/ 431 w 513"/>
                      <a:gd name="T61" fmla="*/ 362 h 407"/>
                      <a:gd name="T62" fmla="*/ 453 w 513"/>
                      <a:gd name="T63" fmla="*/ 360 h 407"/>
                      <a:gd name="T64" fmla="*/ 471 w 513"/>
                      <a:gd name="T65" fmla="*/ 362 h 407"/>
                      <a:gd name="T66" fmla="*/ 489 w 513"/>
                      <a:gd name="T67" fmla="*/ 368 h 407"/>
                      <a:gd name="T68" fmla="*/ 509 w 513"/>
                      <a:gd name="T69" fmla="*/ 377 h 407"/>
                      <a:gd name="T70" fmla="*/ 513 w 513"/>
                      <a:gd name="T71" fmla="*/ 384 h 407"/>
                      <a:gd name="T72" fmla="*/ 512 w 513"/>
                      <a:gd name="T73" fmla="*/ 393 h 407"/>
                      <a:gd name="T74" fmla="*/ 503 w 513"/>
                      <a:gd name="T75" fmla="*/ 399 h 407"/>
                      <a:gd name="T76" fmla="*/ 485 w 513"/>
                      <a:gd name="T77" fmla="*/ 402 h 407"/>
                      <a:gd name="T78" fmla="*/ 455 w 513"/>
                      <a:gd name="T79" fmla="*/ 404 h 407"/>
                      <a:gd name="T80" fmla="*/ 422 w 513"/>
                      <a:gd name="T81" fmla="*/ 402 h 407"/>
                      <a:gd name="T82" fmla="*/ 385 w 513"/>
                      <a:gd name="T83" fmla="*/ 405 h 407"/>
                      <a:gd name="T84" fmla="*/ 360 w 513"/>
                      <a:gd name="T85" fmla="*/ 407 h 407"/>
                      <a:gd name="T86" fmla="*/ 313 w 513"/>
                      <a:gd name="T87" fmla="*/ 404 h 407"/>
                      <a:gd name="T88" fmla="*/ 289 w 513"/>
                      <a:gd name="T89" fmla="*/ 399 h 407"/>
                      <a:gd name="T90" fmla="*/ 254 w 513"/>
                      <a:gd name="T91" fmla="*/ 393 h 407"/>
                      <a:gd name="T92" fmla="*/ 196 w 513"/>
                      <a:gd name="T93" fmla="*/ 391 h 407"/>
                      <a:gd name="T94" fmla="*/ 0 w 513"/>
                      <a:gd name="T95" fmla="*/ 333 h 407"/>
                      <a:gd name="T96" fmla="*/ 24 w 513"/>
                      <a:gd name="T97" fmla="*/ 194 h 407"/>
                      <a:gd name="T98" fmla="*/ 136 w 513"/>
                      <a:gd name="T99" fmla="*/ 0 h 407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513"/>
                      <a:gd name="T151" fmla="*/ 0 h 407"/>
                      <a:gd name="T152" fmla="*/ 513 w 513"/>
                      <a:gd name="T153" fmla="*/ 407 h 407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513" h="407">
                        <a:moveTo>
                          <a:pt x="136" y="0"/>
                        </a:moveTo>
                        <a:lnTo>
                          <a:pt x="180" y="10"/>
                        </a:lnTo>
                        <a:lnTo>
                          <a:pt x="144" y="91"/>
                        </a:lnTo>
                        <a:lnTo>
                          <a:pt x="111" y="158"/>
                        </a:lnTo>
                        <a:lnTo>
                          <a:pt x="90" y="207"/>
                        </a:lnTo>
                        <a:lnTo>
                          <a:pt x="84" y="228"/>
                        </a:lnTo>
                        <a:lnTo>
                          <a:pt x="85" y="245"/>
                        </a:lnTo>
                        <a:lnTo>
                          <a:pt x="93" y="257"/>
                        </a:lnTo>
                        <a:lnTo>
                          <a:pt x="109" y="269"/>
                        </a:lnTo>
                        <a:lnTo>
                          <a:pt x="131" y="282"/>
                        </a:lnTo>
                        <a:lnTo>
                          <a:pt x="154" y="290"/>
                        </a:lnTo>
                        <a:lnTo>
                          <a:pt x="186" y="300"/>
                        </a:lnTo>
                        <a:lnTo>
                          <a:pt x="216" y="305"/>
                        </a:lnTo>
                        <a:lnTo>
                          <a:pt x="253" y="308"/>
                        </a:lnTo>
                        <a:lnTo>
                          <a:pt x="287" y="305"/>
                        </a:lnTo>
                        <a:lnTo>
                          <a:pt x="321" y="300"/>
                        </a:lnTo>
                        <a:lnTo>
                          <a:pt x="358" y="292"/>
                        </a:lnTo>
                        <a:lnTo>
                          <a:pt x="371" y="295"/>
                        </a:lnTo>
                        <a:lnTo>
                          <a:pt x="376" y="298"/>
                        </a:lnTo>
                        <a:lnTo>
                          <a:pt x="378" y="305"/>
                        </a:lnTo>
                        <a:lnTo>
                          <a:pt x="373" y="319"/>
                        </a:lnTo>
                        <a:lnTo>
                          <a:pt x="368" y="327"/>
                        </a:lnTo>
                        <a:lnTo>
                          <a:pt x="375" y="330"/>
                        </a:lnTo>
                        <a:lnTo>
                          <a:pt x="426" y="321"/>
                        </a:lnTo>
                        <a:lnTo>
                          <a:pt x="438" y="324"/>
                        </a:lnTo>
                        <a:lnTo>
                          <a:pt x="445" y="329"/>
                        </a:lnTo>
                        <a:lnTo>
                          <a:pt x="448" y="337"/>
                        </a:lnTo>
                        <a:lnTo>
                          <a:pt x="443" y="344"/>
                        </a:lnTo>
                        <a:lnTo>
                          <a:pt x="434" y="350"/>
                        </a:lnTo>
                        <a:lnTo>
                          <a:pt x="423" y="357"/>
                        </a:lnTo>
                        <a:lnTo>
                          <a:pt x="431" y="362"/>
                        </a:lnTo>
                        <a:lnTo>
                          <a:pt x="453" y="360"/>
                        </a:lnTo>
                        <a:lnTo>
                          <a:pt x="471" y="362"/>
                        </a:lnTo>
                        <a:lnTo>
                          <a:pt x="489" y="368"/>
                        </a:lnTo>
                        <a:lnTo>
                          <a:pt x="509" y="377"/>
                        </a:lnTo>
                        <a:lnTo>
                          <a:pt x="513" y="384"/>
                        </a:lnTo>
                        <a:lnTo>
                          <a:pt x="512" y="393"/>
                        </a:lnTo>
                        <a:lnTo>
                          <a:pt x="503" y="399"/>
                        </a:lnTo>
                        <a:lnTo>
                          <a:pt x="485" y="402"/>
                        </a:lnTo>
                        <a:lnTo>
                          <a:pt x="455" y="404"/>
                        </a:lnTo>
                        <a:lnTo>
                          <a:pt x="422" y="402"/>
                        </a:lnTo>
                        <a:lnTo>
                          <a:pt x="385" y="405"/>
                        </a:lnTo>
                        <a:lnTo>
                          <a:pt x="360" y="407"/>
                        </a:lnTo>
                        <a:lnTo>
                          <a:pt x="313" y="404"/>
                        </a:lnTo>
                        <a:lnTo>
                          <a:pt x="289" y="399"/>
                        </a:lnTo>
                        <a:lnTo>
                          <a:pt x="254" y="393"/>
                        </a:lnTo>
                        <a:lnTo>
                          <a:pt x="196" y="391"/>
                        </a:lnTo>
                        <a:lnTo>
                          <a:pt x="0" y="333"/>
                        </a:lnTo>
                        <a:lnTo>
                          <a:pt x="24" y="194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FF9F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2379" name="Freeform 29"/>
                  <p:cNvSpPr>
                    <a:spLocks/>
                  </p:cNvSpPr>
                  <p:nvPr/>
                </p:nvSpPr>
                <p:spPr bwMode="auto">
                  <a:xfrm>
                    <a:off x="5840" y="3224"/>
                    <a:ext cx="82" cy="22"/>
                  </a:xfrm>
                  <a:custGeom>
                    <a:avLst/>
                    <a:gdLst>
                      <a:gd name="T0" fmla="*/ 0 w 82"/>
                      <a:gd name="T1" fmla="*/ 0 h 22"/>
                      <a:gd name="T2" fmla="*/ 42 w 82"/>
                      <a:gd name="T3" fmla="*/ 20 h 22"/>
                      <a:gd name="T4" fmla="*/ 60 w 82"/>
                      <a:gd name="T5" fmla="*/ 20 h 22"/>
                      <a:gd name="T6" fmla="*/ 82 w 82"/>
                      <a:gd name="T7" fmla="*/ 22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2"/>
                      <a:gd name="T13" fmla="*/ 0 h 22"/>
                      <a:gd name="T14" fmla="*/ 82 w 82"/>
                      <a:gd name="T15" fmla="*/ 22 h 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2" h="22">
                        <a:moveTo>
                          <a:pt x="0" y="0"/>
                        </a:moveTo>
                        <a:lnTo>
                          <a:pt x="42" y="20"/>
                        </a:lnTo>
                        <a:lnTo>
                          <a:pt x="60" y="20"/>
                        </a:lnTo>
                        <a:lnTo>
                          <a:pt x="82" y="2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  <p:grpSp>
              <p:nvGrpSpPr>
                <p:cNvPr id="12372" name="Group 30"/>
                <p:cNvGrpSpPr>
                  <a:grpSpLocks/>
                </p:cNvGrpSpPr>
                <p:nvPr/>
              </p:nvGrpSpPr>
              <p:grpSpPr bwMode="auto">
                <a:xfrm>
                  <a:off x="5517" y="2906"/>
                  <a:ext cx="516" cy="610"/>
                  <a:chOff x="5517" y="2906"/>
                  <a:chExt cx="516" cy="610"/>
                </a:xfrm>
              </p:grpSpPr>
              <p:sp>
                <p:nvSpPr>
                  <p:cNvPr id="12373" name="Freeform 31"/>
                  <p:cNvSpPr>
                    <a:spLocks/>
                  </p:cNvSpPr>
                  <p:nvPr/>
                </p:nvSpPr>
                <p:spPr bwMode="auto">
                  <a:xfrm>
                    <a:off x="5517" y="2906"/>
                    <a:ext cx="516" cy="610"/>
                  </a:xfrm>
                  <a:custGeom>
                    <a:avLst/>
                    <a:gdLst>
                      <a:gd name="T0" fmla="*/ 269 w 516"/>
                      <a:gd name="T1" fmla="*/ 16 h 610"/>
                      <a:gd name="T2" fmla="*/ 256 w 516"/>
                      <a:gd name="T3" fmla="*/ 57 h 610"/>
                      <a:gd name="T4" fmla="*/ 234 w 516"/>
                      <a:gd name="T5" fmla="*/ 98 h 610"/>
                      <a:gd name="T6" fmla="*/ 206 w 516"/>
                      <a:gd name="T7" fmla="*/ 136 h 610"/>
                      <a:gd name="T8" fmla="*/ 181 w 516"/>
                      <a:gd name="T9" fmla="*/ 196 h 610"/>
                      <a:gd name="T10" fmla="*/ 159 w 516"/>
                      <a:gd name="T11" fmla="*/ 239 h 610"/>
                      <a:gd name="T12" fmla="*/ 152 w 516"/>
                      <a:gd name="T13" fmla="*/ 268 h 610"/>
                      <a:gd name="T14" fmla="*/ 146 w 516"/>
                      <a:gd name="T15" fmla="*/ 304 h 610"/>
                      <a:gd name="T16" fmla="*/ 152 w 516"/>
                      <a:gd name="T17" fmla="*/ 333 h 610"/>
                      <a:gd name="T18" fmla="*/ 184 w 516"/>
                      <a:gd name="T19" fmla="*/ 349 h 610"/>
                      <a:gd name="T20" fmla="*/ 229 w 516"/>
                      <a:gd name="T21" fmla="*/ 366 h 610"/>
                      <a:gd name="T22" fmla="*/ 272 w 516"/>
                      <a:gd name="T23" fmla="*/ 379 h 610"/>
                      <a:gd name="T24" fmla="*/ 305 w 516"/>
                      <a:gd name="T25" fmla="*/ 389 h 610"/>
                      <a:gd name="T26" fmla="*/ 334 w 516"/>
                      <a:gd name="T27" fmla="*/ 405 h 610"/>
                      <a:gd name="T28" fmla="*/ 356 w 516"/>
                      <a:gd name="T29" fmla="*/ 413 h 610"/>
                      <a:gd name="T30" fmla="*/ 374 w 516"/>
                      <a:gd name="T31" fmla="*/ 415 h 610"/>
                      <a:gd name="T32" fmla="*/ 384 w 516"/>
                      <a:gd name="T33" fmla="*/ 428 h 610"/>
                      <a:gd name="T34" fmla="*/ 432 w 516"/>
                      <a:gd name="T35" fmla="*/ 432 h 610"/>
                      <a:gd name="T36" fmla="*/ 490 w 516"/>
                      <a:gd name="T37" fmla="*/ 438 h 610"/>
                      <a:gd name="T38" fmla="*/ 514 w 516"/>
                      <a:gd name="T39" fmla="*/ 445 h 610"/>
                      <a:gd name="T40" fmla="*/ 514 w 516"/>
                      <a:gd name="T41" fmla="*/ 456 h 610"/>
                      <a:gd name="T42" fmla="*/ 490 w 516"/>
                      <a:gd name="T43" fmla="*/ 468 h 610"/>
                      <a:gd name="T44" fmla="*/ 452 w 516"/>
                      <a:gd name="T45" fmla="*/ 478 h 610"/>
                      <a:gd name="T46" fmla="*/ 421 w 516"/>
                      <a:gd name="T47" fmla="*/ 480 h 610"/>
                      <a:gd name="T48" fmla="*/ 459 w 516"/>
                      <a:gd name="T49" fmla="*/ 501 h 610"/>
                      <a:gd name="T50" fmla="*/ 476 w 516"/>
                      <a:gd name="T51" fmla="*/ 518 h 610"/>
                      <a:gd name="T52" fmla="*/ 470 w 516"/>
                      <a:gd name="T53" fmla="*/ 533 h 610"/>
                      <a:gd name="T54" fmla="*/ 448 w 516"/>
                      <a:gd name="T55" fmla="*/ 537 h 610"/>
                      <a:gd name="T56" fmla="*/ 410 w 516"/>
                      <a:gd name="T57" fmla="*/ 532 h 610"/>
                      <a:gd name="T58" fmla="*/ 393 w 516"/>
                      <a:gd name="T59" fmla="*/ 533 h 610"/>
                      <a:gd name="T60" fmla="*/ 391 w 516"/>
                      <a:gd name="T61" fmla="*/ 544 h 610"/>
                      <a:gd name="T62" fmla="*/ 405 w 516"/>
                      <a:gd name="T63" fmla="*/ 559 h 610"/>
                      <a:gd name="T64" fmla="*/ 430 w 516"/>
                      <a:gd name="T65" fmla="*/ 589 h 610"/>
                      <a:gd name="T66" fmla="*/ 426 w 516"/>
                      <a:gd name="T67" fmla="*/ 606 h 610"/>
                      <a:gd name="T68" fmla="*/ 409 w 516"/>
                      <a:gd name="T69" fmla="*/ 610 h 610"/>
                      <a:gd name="T70" fmla="*/ 367 w 516"/>
                      <a:gd name="T71" fmla="*/ 601 h 610"/>
                      <a:gd name="T72" fmla="*/ 314 w 516"/>
                      <a:gd name="T73" fmla="*/ 587 h 610"/>
                      <a:gd name="T74" fmla="*/ 255 w 516"/>
                      <a:gd name="T75" fmla="*/ 555 h 610"/>
                      <a:gd name="T76" fmla="*/ 207 w 516"/>
                      <a:gd name="T77" fmla="*/ 524 h 610"/>
                      <a:gd name="T78" fmla="*/ 156 w 516"/>
                      <a:gd name="T79" fmla="*/ 486 h 610"/>
                      <a:gd name="T80" fmla="*/ 99 w 516"/>
                      <a:gd name="T81" fmla="*/ 450 h 610"/>
                      <a:gd name="T82" fmla="*/ 40 w 516"/>
                      <a:gd name="T83" fmla="*/ 416 h 610"/>
                      <a:gd name="T84" fmla="*/ 11 w 516"/>
                      <a:gd name="T85" fmla="*/ 394 h 610"/>
                      <a:gd name="T86" fmla="*/ 0 w 516"/>
                      <a:gd name="T87" fmla="*/ 365 h 610"/>
                      <a:gd name="T88" fmla="*/ 14 w 516"/>
                      <a:gd name="T89" fmla="*/ 341 h 610"/>
                      <a:gd name="T90" fmla="*/ 66 w 516"/>
                      <a:gd name="T91" fmla="*/ 280 h 610"/>
                      <a:gd name="T92" fmla="*/ 102 w 516"/>
                      <a:gd name="T93" fmla="*/ 220 h 610"/>
                      <a:gd name="T94" fmla="*/ 186 w 516"/>
                      <a:gd name="T95" fmla="*/ 0 h 61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516"/>
                      <a:gd name="T145" fmla="*/ 0 h 610"/>
                      <a:gd name="T146" fmla="*/ 516 w 516"/>
                      <a:gd name="T147" fmla="*/ 610 h 61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516" h="610">
                        <a:moveTo>
                          <a:pt x="186" y="0"/>
                        </a:moveTo>
                        <a:lnTo>
                          <a:pt x="269" y="16"/>
                        </a:lnTo>
                        <a:lnTo>
                          <a:pt x="265" y="35"/>
                        </a:lnTo>
                        <a:lnTo>
                          <a:pt x="256" y="57"/>
                        </a:lnTo>
                        <a:lnTo>
                          <a:pt x="247" y="76"/>
                        </a:lnTo>
                        <a:lnTo>
                          <a:pt x="234" y="98"/>
                        </a:lnTo>
                        <a:lnTo>
                          <a:pt x="220" y="118"/>
                        </a:lnTo>
                        <a:lnTo>
                          <a:pt x="206" y="136"/>
                        </a:lnTo>
                        <a:lnTo>
                          <a:pt x="197" y="161"/>
                        </a:lnTo>
                        <a:lnTo>
                          <a:pt x="181" y="196"/>
                        </a:lnTo>
                        <a:lnTo>
                          <a:pt x="165" y="228"/>
                        </a:lnTo>
                        <a:lnTo>
                          <a:pt x="159" y="239"/>
                        </a:lnTo>
                        <a:lnTo>
                          <a:pt x="155" y="252"/>
                        </a:lnTo>
                        <a:lnTo>
                          <a:pt x="152" y="268"/>
                        </a:lnTo>
                        <a:lnTo>
                          <a:pt x="149" y="286"/>
                        </a:lnTo>
                        <a:lnTo>
                          <a:pt x="146" y="304"/>
                        </a:lnTo>
                        <a:lnTo>
                          <a:pt x="147" y="320"/>
                        </a:lnTo>
                        <a:lnTo>
                          <a:pt x="152" y="333"/>
                        </a:lnTo>
                        <a:lnTo>
                          <a:pt x="162" y="344"/>
                        </a:lnTo>
                        <a:lnTo>
                          <a:pt x="184" y="349"/>
                        </a:lnTo>
                        <a:lnTo>
                          <a:pt x="206" y="357"/>
                        </a:lnTo>
                        <a:lnTo>
                          <a:pt x="229" y="366"/>
                        </a:lnTo>
                        <a:lnTo>
                          <a:pt x="256" y="377"/>
                        </a:lnTo>
                        <a:lnTo>
                          <a:pt x="272" y="379"/>
                        </a:lnTo>
                        <a:lnTo>
                          <a:pt x="289" y="383"/>
                        </a:lnTo>
                        <a:lnTo>
                          <a:pt x="305" y="389"/>
                        </a:lnTo>
                        <a:lnTo>
                          <a:pt x="321" y="396"/>
                        </a:lnTo>
                        <a:lnTo>
                          <a:pt x="334" y="405"/>
                        </a:lnTo>
                        <a:lnTo>
                          <a:pt x="347" y="416"/>
                        </a:lnTo>
                        <a:lnTo>
                          <a:pt x="356" y="413"/>
                        </a:lnTo>
                        <a:lnTo>
                          <a:pt x="367" y="412"/>
                        </a:lnTo>
                        <a:lnTo>
                          <a:pt x="374" y="415"/>
                        </a:lnTo>
                        <a:lnTo>
                          <a:pt x="378" y="419"/>
                        </a:lnTo>
                        <a:lnTo>
                          <a:pt x="384" y="428"/>
                        </a:lnTo>
                        <a:lnTo>
                          <a:pt x="404" y="429"/>
                        </a:lnTo>
                        <a:lnTo>
                          <a:pt x="432" y="432"/>
                        </a:lnTo>
                        <a:lnTo>
                          <a:pt x="463" y="436"/>
                        </a:lnTo>
                        <a:lnTo>
                          <a:pt x="490" y="438"/>
                        </a:lnTo>
                        <a:lnTo>
                          <a:pt x="507" y="441"/>
                        </a:lnTo>
                        <a:lnTo>
                          <a:pt x="514" y="445"/>
                        </a:lnTo>
                        <a:lnTo>
                          <a:pt x="516" y="451"/>
                        </a:lnTo>
                        <a:lnTo>
                          <a:pt x="514" y="456"/>
                        </a:lnTo>
                        <a:lnTo>
                          <a:pt x="505" y="462"/>
                        </a:lnTo>
                        <a:lnTo>
                          <a:pt x="490" y="468"/>
                        </a:lnTo>
                        <a:lnTo>
                          <a:pt x="470" y="475"/>
                        </a:lnTo>
                        <a:lnTo>
                          <a:pt x="452" y="478"/>
                        </a:lnTo>
                        <a:lnTo>
                          <a:pt x="435" y="479"/>
                        </a:lnTo>
                        <a:lnTo>
                          <a:pt x="421" y="480"/>
                        </a:lnTo>
                        <a:lnTo>
                          <a:pt x="443" y="492"/>
                        </a:lnTo>
                        <a:lnTo>
                          <a:pt x="459" y="501"/>
                        </a:lnTo>
                        <a:lnTo>
                          <a:pt x="470" y="509"/>
                        </a:lnTo>
                        <a:lnTo>
                          <a:pt x="476" y="518"/>
                        </a:lnTo>
                        <a:lnTo>
                          <a:pt x="475" y="528"/>
                        </a:lnTo>
                        <a:lnTo>
                          <a:pt x="470" y="533"/>
                        </a:lnTo>
                        <a:lnTo>
                          <a:pt x="462" y="536"/>
                        </a:lnTo>
                        <a:lnTo>
                          <a:pt x="448" y="537"/>
                        </a:lnTo>
                        <a:lnTo>
                          <a:pt x="429" y="535"/>
                        </a:lnTo>
                        <a:lnTo>
                          <a:pt x="410" y="532"/>
                        </a:lnTo>
                        <a:lnTo>
                          <a:pt x="400" y="531"/>
                        </a:lnTo>
                        <a:lnTo>
                          <a:pt x="393" y="533"/>
                        </a:lnTo>
                        <a:lnTo>
                          <a:pt x="389" y="538"/>
                        </a:lnTo>
                        <a:lnTo>
                          <a:pt x="391" y="544"/>
                        </a:lnTo>
                        <a:lnTo>
                          <a:pt x="397" y="550"/>
                        </a:lnTo>
                        <a:lnTo>
                          <a:pt x="405" y="559"/>
                        </a:lnTo>
                        <a:lnTo>
                          <a:pt x="421" y="576"/>
                        </a:lnTo>
                        <a:lnTo>
                          <a:pt x="430" y="589"/>
                        </a:lnTo>
                        <a:lnTo>
                          <a:pt x="430" y="598"/>
                        </a:lnTo>
                        <a:lnTo>
                          <a:pt x="426" y="606"/>
                        </a:lnTo>
                        <a:lnTo>
                          <a:pt x="419" y="609"/>
                        </a:lnTo>
                        <a:lnTo>
                          <a:pt x="409" y="610"/>
                        </a:lnTo>
                        <a:lnTo>
                          <a:pt x="388" y="605"/>
                        </a:lnTo>
                        <a:lnTo>
                          <a:pt x="367" y="601"/>
                        </a:lnTo>
                        <a:lnTo>
                          <a:pt x="348" y="598"/>
                        </a:lnTo>
                        <a:lnTo>
                          <a:pt x="314" y="587"/>
                        </a:lnTo>
                        <a:lnTo>
                          <a:pt x="287" y="573"/>
                        </a:lnTo>
                        <a:lnTo>
                          <a:pt x="255" y="555"/>
                        </a:lnTo>
                        <a:lnTo>
                          <a:pt x="232" y="540"/>
                        </a:lnTo>
                        <a:lnTo>
                          <a:pt x="207" y="524"/>
                        </a:lnTo>
                        <a:lnTo>
                          <a:pt x="181" y="505"/>
                        </a:lnTo>
                        <a:lnTo>
                          <a:pt x="156" y="486"/>
                        </a:lnTo>
                        <a:lnTo>
                          <a:pt x="125" y="465"/>
                        </a:lnTo>
                        <a:lnTo>
                          <a:pt x="99" y="450"/>
                        </a:lnTo>
                        <a:lnTo>
                          <a:pt x="66" y="432"/>
                        </a:lnTo>
                        <a:lnTo>
                          <a:pt x="40" y="416"/>
                        </a:lnTo>
                        <a:lnTo>
                          <a:pt x="25" y="405"/>
                        </a:lnTo>
                        <a:lnTo>
                          <a:pt x="11" y="394"/>
                        </a:lnTo>
                        <a:lnTo>
                          <a:pt x="1" y="379"/>
                        </a:lnTo>
                        <a:lnTo>
                          <a:pt x="0" y="365"/>
                        </a:lnTo>
                        <a:lnTo>
                          <a:pt x="4" y="352"/>
                        </a:lnTo>
                        <a:lnTo>
                          <a:pt x="14" y="341"/>
                        </a:lnTo>
                        <a:lnTo>
                          <a:pt x="32" y="328"/>
                        </a:lnTo>
                        <a:lnTo>
                          <a:pt x="66" y="280"/>
                        </a:lnTo>
                        <a:lnTo>
                          <a:pt x="90" y="246"/>
                        </a:lnTo>
                        <a:lnTo>
                          <a:pt x="102" y="220"/>
                        </a:lnTo>
                        <a:lnTo>
                          <a:pt x="167" y="4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rgbClr val="FFBF1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grpSp>
                <p:nvGrpSpPr>
                  <p:cNvPr id="12374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5573" y="3206"/>
                    <a:ext cx="335" cy="170"/>
                    <a:chOff x="5573" y="3206"/>
                    <a:chExt cx="335" cy="170"/>
                  </a:xfrm>
                </p:grpSpPr>
                <p:sp>
                  <p:nvSpPr>
                    <p:cNvPr id="12375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5842" y="3323"/>
                      <a:ext cx="27" cy="53"/>
                    </a:xfrm>
                    <a:custGeom>
                      <a:avLst/>
                      <a:gdLst>
                        <a:gd name="T0" fmla="*/ 22 w 27"/>
                        <a:gd name="T1" fmla="*/ 0 h 53"/>
                        <a:gd name="T2" fmla="*/ 25 w 27"/>
                        <a:gd name="T3" fmla="*/ 7 h 53"/>
                        <a:gd name="T4" fmla="*/ 27 w 27"/>
                        <a:gd name="T5" fmla="*/ 15 h 53"/>
                        <a:gd name="T6" fmla="*/ 26 w 27"/>
                        <a:gd name="T7" fmla="*/ 24 h 53"/>
                        <a:gd name="T8" fmla="*/ 22 w 27"/>
                        <a:gd name="T9" fmla="*/ 36 h 53"/>
                        <a:gd name="T10" fmla="*/ 18 w 27"/>
                        <a:gd name="T11" fmla="*/ 42 h 53"/>
                        <a:gd name="T12" fmla="*/ 10 w 27"/>
                        <a:gd name="T13" fmla="*/ 48 h 53"/>
                        <a:gd name="T14" fmla="*/ 0 w 27"/>
                        <a:gd name="T15" fmla="*/ 53 h 53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27"/>
                        <a:gd name="T25" fmla="*/ 0 h 53"/>
                        <a:gd name="T26" fmla="*/ 27 w 27"/>
                        <a:gd name="T27" fmla="*/ 53 h 53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27" h="53">
                          <a:moveTo>
                            <a:pt x="22" y="0"/>
                          </a:moveTo>
                          <a:lnTo>
                            <a:pt x="25" y="7"/>
                          </a:lnTo>
                          <a:lnTo>
                            <a:pt x="27" y="15"/>
                          </a:lnTo>
                          <a:lnTo>
                            <a:pt x="26" y="24"/>
                          </a:lnTo>
                          <a:lnTo>
                            <a:pt x="22" y="36"/>
                          </a:lnTo>
                          <a:lnTo>
                            <a:pt x="18" y="42"/>
                          </a:lnTo>
                          <a:lnTo>
                            <a:pt x="10" y="48"/>
                          </a:lnTo>
                          <a:lnTo>
                            <a:pt x="0" y="53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2376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5886" y="3334"/>
                      <a:ext cx="22" cy="41"/>
                    </a:xfrm>
                    <a:custGeom>
                      <a:avLst/>
                      <a:gdLst>
                        <a:gd name="T0" fmla="*/ 15 w 22"/>
                        <a:gd name="T1" fmla="*/ 0 h 41"/>
                        <a:gd name="T2" fmla="*/ 20 w 22"/>
                        <a:gd name="T3" fmla="*/ 10 h 41"/>
                        <a:gd name="T4" fmla="*/ 22 w 22"/>
                        <a:gd name="T5" fmla="*/ 16 h 41"/>
                        <a:gd name="T6" fmla="*/ 20 w 22"/>
                        <a:gd name="T7" fmla="*/ 23 h 41"/>
                        <a:gd name="T8" fmla="*/ 16 w 22"/>
                        <a:gd name="T9" fmla="*/ 29 h 41"/>
                        <a:gd name="T10" fmla="*/ 10 w 22"/>
                        <a:gd name="T11" fmla="*/ 34 h 41"/>
                        <a:gd name="T12" fmla="*/ 0 w 22"/>
                        <a:gd name="T13" fmla="*/ 41 h 4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2"/>
                        <a:gd name="T22" fmla="*/ 0 h 41"/>
                        <a:gd name="T23" fmla="*/ 22 w 22"/>
                        <a:gd name="T24" fmla="*/ 41 h 41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2" h="41">
                          <a:moveTo>
                            <a:pt x="15" y="0"/>
                          </a:moveTo>
                          <a:lnTo>
                            <a:pt x="20" y="10"/>
                          </a:lnTo>
                          <a:lnTo>
                            <a:pt x="22" y="16"/>
                          </a:lnTo>
                          <a:lnTo>
                            <a:pt x="20" y="23"/>
                          </a:lnTo>
                          <a:lnTo>
                            <a:pt x="16" y="29"/>
                          </a:lnTo>
                          <a:lnTo>
                            <a:pt x="10" y="34"/>
                          </a:lnTo>
                          <a:lnTo>
                            <a:pt x="0" y="4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2377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5573" y="3206"/>
                      <a:ext cx="39" cy="101"/>
                    </a:xfrm>
                    <a:custGeom>
                      <a:avLst/>
                      <a:gdLst>
                        <a:gd name="T0" fmla="*/ 39 w 39"/>
                        <a:gd name="T1" fmla="*/ 0 h 101"/>
                        <a:gd name="T2" fmla="*/ 27 w 39"/>
                        <a:gd name="T3" fmla="*/ 11 h 101"/>
                        <a:gd name="T4" fmla="*/ 15 w 39"/>
                        <a:gd name="T5" fmla="*/ 26 h 101"/>
                        <a:gd name="T6" fmla="*/ 8 w 39"/>
                        <a:gd name="T7" fmla="*/ 40 h 101"/>
                        <a:gd name="T8" fmla="*/ 3 w 39"/>
                        <a:gd name="T9" fmla="*/ 50 h 101"/>
                        <a:gd name="T10" fmla="*/ 0 w 39"/>
                        <a:gd name="T11" fmla="*/ 62 h 101"/>
                        <a:gd name="T12" fmla="*/ 0 w 39"/>
                        <a:gd name="T13" fmla="*/ 73 h 101"/>
                        <a:gd name="T14" fmla="*/ 3 w 39"/>
                        <a:gd name="T15" fmla="*/ 85 h 101"/>
                        <a:gd name="T16" fmla="*/ 11 w 39"/>
                        <a:gd name="T17" fmla="*/ 101 h 10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9"/>
                        <a:gd name="T28" fmla="*/ 0 h 101"/>
                        <a:gd name="T29" fmla="*/ 39 w 39"/>
                        <a:gd name="T30" fmla="*/ 101 h 10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9" h="101">
                          <a:moveTo>
                            <a:pt x="39" y="0"/>
                          </a:moveTo>
                          <a:lnTo>
                            <a:pt x="27" y="11"/>
                          </a:lnTo>
                          <a:lnTo>
                            <a:pt x="15" y="26"/>
                          </a:lnTo>
                          <a:lnTo>
                            <a:pt x="8" y="40"/>
                          </a:lnTo>
                          <a:lnTo>
                            <a:pt x="3" y="50"/>
                          </a:lnTo>
                          <a:lnTo>
                            <a:pt x="0" y="62"/>
                          </a:lnTo>
                          <a:lnTo>
                            <a:pt x="0" y="73"/>
                          </a:lnTo>
                          <a:lnTo>
                            <a:pt x="3" y="85"/>
                          </a:lnTo>
                          <a:lnTo>
                            <a:pt x="11" y="10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</p:grpSp>
            </p:grpSp>
          </p:grpSp>
          <p:grpSp>
            <p:nvGrpSpPr>
              <p:cNvPr id="12341" name="Group 36"/>
              <p:cNvGrpSpPr>
                <a:grpSpLocks/>
              </p:cNvGrpSpPr>
              <p:nvPr/>
            </p:nvGrpSpPr>
            <p:grpSpPr bwMode="auto">
              <a:xfrm>
                <a:off x="5294" y="1561"/>
                <a:ext cx="1064" cy="1410"/>
                <a:chOff x="5294" y="1561"/>
                <a:chExt cx="1064" cy="1410"/>
              </a:xfrm>
            </p:grpSpPr>
            <p:grpSp>
              <p:nvGrpSpPr>
                <p:cNvPr id="12342" name="Group 37"/>
                <p:cNvGrpSpPr>
                  <a:grpSpLocks/>
                </p:cNvGrpSpPr>
                <p:nvPr/>
              </p:nvGrpSpPr>
              <p:grpSpPr bwMode="auto">
                <a:xfrm>
                  <a:off x="5294" y="1561"/>
                  <a:ext cx="1064" cy="1410"/>
                  <a:chOff x="5294" y="1561"/>
                  <a:chExt cx="1064" cy="1410"/>
                </a:xfrm>
              </p:grpSpPr>
              <p:grpSp>
                <p:nvGrpSpPr>
                  <p:cNvPr id="12349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5294" y="1687"/>
                    <a:ext cx="329" cy="369"/>
                    <a:chOff x="5294" y="1687"/>
                    <a:chExt cx="329" cy="369"/>
                  </a:xfrm>
                </p:grpSpPr>
                <p:grpSp>
                  <p:nvGrpSpPr>
                    <p:cNvPr id="12364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94" y="1821"/>
                      <a:ext cx="243" cy="209"/>
                      <a:chOff x="5294" y="1821"/>
                      <a:chExt cx="243" cy="209"/>
                    </a:xfrm>
                  </p:grpSpPr>
                  <p:sp>
                    <p:nvSpPr>
                      <p:cNvPr id="12368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94" y="1821"/>
                        <a:ext cx="243" cy="209"/>
                      </a:xfrm>
                      <a:custGeom>
                        <a:avLst/>
                        <a:gdLst>
                          <a:gd name="T0" fmla="*/ 140 w 243"/>
                          <a:gd name="T1" fmla="*/ 0 h 209"/>
                          <a:gd name="T2" fmla="*/ 92 w 243"/>
                          <a:gd name="T3" fmla="*/ 8 h 209"/>
                          <a:gd name="T4" fmla="*/ 83 w 243"/>
                          <a:gd name="T5" fmla="*/ 12 h 209"/>
                          <a:gd name="T6" fmla="*/ 93 w 243"/>
                          <a:gd name="T7" fmla="*/ 42 h 209"/>
                          <a:gd name="T8" fmla="*/ 78 w 243"/>
                          <a:gd name="T9" fmla="*/ 42 h 209"/>
                          <a:gd name="T10" fmla="*/ 72 w 243"/>
                          <a:gd name="T11" fmla="*/ 45 h 209"/>
                          <a:gd name="T12" fmla="*/ 66 w 243"/>
                          <a:gd name="T13" fmla="*/ 87 h 209"/>
                          <a:gd name="T14" fmla="*/ 56 w 243"/>
                          <a:gd name="T15" fmla="*/ 84 h 209"/>
                          <a:gd name="T16" fmla="*/ 31 w 243"/>
                          <a:gd name="T17" fmla="*/ 96 h 209"/>
                          <a:gd name="T18" fmla="*/ 5 w 243"/>
                          <a:gd name="T19" fmla="*/ 117 h 209"/>
                          <a:gd name="T20" fmla="*/ 0 w 243"/>
                          <a:gd name="T21" fmla="*/ 138 h 209"/>
                          <a:gd name="T22" fmla="*/ 6 w 243"/>
                          <a:gd name="T23" fmla="*/ 158 h 209"/>
                          <a:gd name="T24" fmla="*/ 17 w 243"/>
                          <a:gd name="T25" fmla="*/ 170 h 209"/>
                          <a:gd name="T26" fmla="*/ 26 w 243"/>
                          <a:gd name="T27" fmla="*/ 177 h 209"/>
                          <a:gd name="T28" fmla="*/ 41 w 243"/>
                          <a:gd name="T29" fmla="*/ 173 h 209"/>
                          <a:gd name="T30" fmla="*/ 59 w 243"/>
                          <a:gd name="T31" fmla="*/ 171 h 209"/>
                          <a:gd name="T32" fmla="*/ 75 w 243"/>
                          <a:gd name="T33" fmla="*/ 174 h 209"/>
                          <a:gd name="T34" fmla="*/ 92 w 243"/>
                          <a:gd name="T35" fmla="*/ 179 h 209"/>
                          <a:gd name="T36" fmla="*/ 110 w 243"/>
                          <a:gd name="T37" fmla="*/ 189 h 209"/>
                          <a:gd name="T38" fmla="*/ 131 w 243"/>
                          <a:gd name="T39" fmla="*/ 209 h 209"/>
                          <a:gd name="T40" fmla="*/ 188 w 243"/>
                          <a:gd name="T41" fmla="*/ 207 h 209"/>
                          <a:gd name="T42" fmla="*/ 243 w 243"/>
                          <a:gd name="T43" fmla="*/ 189 h 209"/>
                          <a:gd name="T44" fmla="*/ 158 w 243"/>
                          <a:gd name="T45" fmla="*/ 0 h 209"/>
                          <a:gd name="T46" fmla="*/ 140 w 243"/>
                          <a:gd name="T47" fmla="*/ 0 h 209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w 243"/>
                          <a:gd name="T73" fmla="*/ 0 h 209"/>
                          <a:gd name="T74" fmla="*/ 243 w 243"/>
                          <a:gd name="T75" fmla="*/ 209 h 209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T72" t="T73" r="T74" b="T75"/>
                        <a:pathLst>
                          <a:path w="243" h="209">
                            <a:moveTo>
                              <a:pt x="140" y="0"/>
                            </a:moveTo>
                            <a:lnTo>
                              <a:pt x="92" y="8"/>
                            </a:lnTo>
                            <a:lnTo>
                              <a:pt x="83" y="12"/>
                            </a:lnTo>
                            <a:lnTo>
                              <a:pt x="93" y="42"/>
                            </a:lnTo>
                            <a:lnTo>
                              <a:pt x="78" y="42"/>
                            </a:lnTo>
                            <a:lnTo>
                              <a:pt x="72" y="45"/>
                            </a:lnTo>
                            <a:lnTo>
                              <a:pt x="66" y="87"/>
                            </a:lnTo>
                            <a:lnTo>
                              <a:pt x="56" y="84"/>
                            </a:lnTo>
                            <a:lnTo>
                              <a:pt x="31" y="96"/>
                            </a:lnTo>
                            <a:lnTo>
                              <a:pt x="5" y="117"/>
                            </a:lnTo>
                            <a:lnTo>
                              <a:pt x="0" y="138"/>
                            </a:lnTo>
                            <a:lnTo>
                              <a:pt x="6" y="158"/>
                            </a:lnTo>
                            <a:lnTo>
                              <a:pt x="17" y="170"/>
                            </a:lnTo>
                            <a:lnTo>
                              <a:pt x="26" y="177"/>
                            </a:lnTo>
                            <a:lnTo>
                              <a:pt x="41" y="173"/>
                            </a:lnTo>
                            <a:lnTo>
                              <a:pt x="59" y="171"/>
                            </a:lnTo>
                            <a:lnTo>
                              <a:pt x="75" y="174"/>
                            </a:lnTo>
                            <a:lnTo>
                              <a:pt x="92" y="179"/>
                            </a:lnTo>
                            <a:lnTo>
                              <a:pt x="110" y="189"/>
                            </a:lnTo>
                            <a:lnTo>
                              <a:pt x="131" y="209"/>
                            </a:lnTo>
                            <a:lnTo>
                              <a:pt x="188" y="207"/>
                            </a:lnTo>
                            <a:lnTo>
                              <a:pt x="243" y="189"/>
                            </a:lnTo>
                            <a:lnTo>
                              <a:pt x="158" y="0"/>
                            </a:lnTo>
                            <a:lnTo>
                              <a:pt x="14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  <p:sp>
                    <p:nvSpPr>
                      <p:cNvPr id="12369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62" y="1908"/>
                        <a:ext cx="92" cy="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s-CL"/>
                      </a:p>
                    </p:txBody>
                  </p:sp>
                  <p:sp>
                    <p:nvSpPr>
                      <p:cNvPr id="12370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86" y="1862"/>
                        <a:ext cx="69" cy="1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s-CL"/>
                      </a:p>
                    </p:txBody>
                  </p:sp>
                </p:grpSp>
                <p:sp>
                  <p:nvSpPr>
                    <p:cNvPr id="12365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5431" y="1893"/>
                      <a:ext cx="94" cy="140"/>
                    </a:xfrm>
                    <a:custGeom>
                      <a:avLst/>
                      <a:gdLst>
                        <a:gd name="T0" fmla="*/ 0 w 94"/>
                        <a:gd name="T1" fmla="*/ 12 h 140"/>
                        <a:gd name="T2" fmla="*/ 49 w 94"/>
                        <a:gd name="T3" fmla="*/ 0 h 140"/>
                        <a:gd name="T4" fmla="*/ 94 w 94"/>
                        <a:gd name="T5" fmla="*/ 125 h 140"/>
                        <a:gd name="T6" fmla="*/ 39 w 94"/>
                        <a:gd name="T7" fmla="*/ 140 h 140"/>
                        <a:gd name="T8" fmla="*/ 0 w 94"/>
                        <a:gd name="T9" fmla="*/ 12 h 1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140"/>
                        <a:gd name="T17" fmla="*/ 94 w 94"/>
                        <a:gd name="T18" fmla="*/ 140 h 1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140">
                          <a:moveTo>
                            <a:pt x="0" y="12"/>
                          </a:moveTo>
                          <a:lnTo>
                            <a:pt x="49" y="0"/>
                          </a:lnTo>
                          <a:lnTo>
                            <a:pt x="94" y="125"/>
                          </a:lnTo>
                          <a:lnTo>
                            <a:pt x="39" y="14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DFD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2366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5399" y="1931"/>
                      <a:ext cx="93" cy="125"/>
                    </a:xfrm>
                    <a:custGeom>
                      <a:avLst/>
                      <a:gdLst>
                        <a:gd name="T0" fmla="*/ 59 w 93"/>
                        <a:gd name="T1" fmla="*/ 0 h 125"/>
                        <a:gd name="T2" fmla="*/ 30 w 93"/>
                        <a:gd name="T3" fmla="*/ 1 h 125"/>
                        <a:gd name="T4" fmla="*/ 12 w 93"/>
                        <a:gd name="T5" fmla="*/ 25 h 125"/>
                        <a:gd name="T6" fmla="*/ 9 w 93"/>
                        <a:gd name="T7" fmla="*/ 37 h 125"/>
                        <a:gd name="T8" fmla="*/ 12 w 93"/>
                        <a:gd name="T9" fmla="*/ 49 h 125"/>
                        <a:gd name="T10" fmla="*/ 27 w 93"/>
                        <a:gd name="T11" fmla="*/ 67 h 125"/>
                        <a:gd name="T12" fmla="*/ 9 w 93"/>
                        <a:gd name="T13" fmla="*/ 85 h 125"/>
                        <a:gd name="T14" fmla="*/ 0 w 93"/>
                        <a:gd name="T15" fmla="*/ 99 h 125"/>
                        <a:gd name="T16" fmla="*/ 5 w 93"/>
                        <a:gd name="T17" fmla="*/ 113 h 125"/>
                        <a:gd name="T18" fmla="*/ 14 w 93"/>
                        <a:gd name="T19" fmla="*/ 125 h 125"/>
                        <a:gd name="T20" fmla="*/ 41 w 93"/>
                        <a:gd name="T21" fmla="*/ 123 h 125"/>
                        <a:gd name="T22" fmla="*/ 71 w 93"/>
                        <a:gd name="T23" fmla="*/ 114 h 125"/>
                        <a:gd name="T24" fmla="*/ 83 w 93"/>
                        <a:gd name="T25" fmla="*/ 99 h 125"/>
                        <a:gd name="T26" fmla="*/ 93 w 93"/>
                        <a:gd name="T27" fmla="*/ 25 h 125"/>
                        <a:gd name="T28" fmla="*/ 71 w 93"/>
                        <a:gd name="T29" fmla="*/ 16 h 125"/>
                        <a:gd name="T30" fmla="*/ 59 w 93"/>
                        <a:gd name="T31" fmla="*/ 0 h 125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93"/>
                        <a:gd name="T49" fmla="*/ 0 h 125"/>
                        <a:gd name="T50" fmla="*/ 93 w 93"/>
                        <a:gd name="T51" fmla="*/ 125 h 125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93" h="125">
                          <a:moveTo>
                            <a:pt x="59" y="0"/>
                          </a:moveTo>
                          <a:lnTo>
                            <a:pt x="30" y="1"/>
                          </a:lnTo>
                          <a:lnTo>
                            <a:pt x="12" y="25"/>
                          </a:lnTo>
                          <a:lnTo>
                            <a:pt x="9" y="37"/>
                          </a:lnTo>
                          <a:lnTo>
                            <a:pt x="12" y="49"/>
                          </a:lnTo>
                          <a:lnTo>
                            <a:pt x="27" y="67"/>
                          </a:lnTo>
                          <a:lnTo>
                            <a:pt x="9" y="85"/>
                          </a:lnTo>
                          <a:lnTo>
                            <a:pt x="0" y="99"/>
                          </a:lnTo>
                          <a:lnTo>
                            <a:pt x="5" y="113"/>
                          </a:lnTo>
                          <a:lnTo>
                            <a:pt x="14" y="125"/>
                          </a:lnTo>
                          <a:lnTo>
                            <a:pt x="41" y="123"/>
                          </a:lnTo>
                          <a:lnTo>
                            <a:pt x="71" y="114"/>
                          </a:lnTo>
                          <a:lnTo>
                            <a:pt x="83" y="99"/>
                          </a:lnTo>
                          <a:lnTo>
                            <a:pt x="93" y="25"/>
                          </a:lnTo>
                          <a:lnTo>
                            <a:pt x="71" y="16"/>
                          </a:lnTo>
                          <a:lnTo>
                            <a:pt x="5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2367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5408" y="1687"/>
                      <a:ext cx="215" cy="234"/>
                    </a:xfrm>
                    <a:custGeom>
                      <a:avLst/>
                      <a:gdLst>
                        <a:gd name="T0" fmla="*/ 89 w 215"/>
                        <a:gd name="T1" fmla="*/ 224 h 234"/>
                        <a:gd name="T2" fmla="*/ 62 w 215"/>
                        <a:gd name="T3" fmla="*/ 233 h 234"/>
                        <a:gd name="T4" fmla="*/ 53 w 215"/>
                        <a:gd name="T5" fmla="*/ 234 h 234"/>
                        <a:gd name="T6" fmla="*/ 45 w 215"/>
                        <a:gd name="T7" fmla="*/ 231 h 234"/>
                        <a:gd name="T8" fmla="*/ 39 w 215"/>
                        <a:gd name="T9" fmla="*/ 222 h 234"/>
                        <a:gd name="T10" fmla="*/ 12 w 215"/>
                        <a:gd name="T11" fmla="*/ 179 h 234"/>
                        <a:gd name="T12" fmla="*/ 0 w 215"/>
                        <a:gd name="T13" fmla="*/ 143 h 234"/>
                        <a:gd name="T14" fmla="*/ 5 w 215"/>
                        <a:gd name="T15" fmla="*/ 101 h 234"/>
                        <a:gd name="T16" fmla="*/ 14 w 215"/>
                        <a:gd name="T17" fmla="*/ 62 h 234"/>
                        <a:gd name="T18" fmla="*/ 21 w 215"/>
                        <a:gd name="T19" fmla="*/ 62 h 234"/>
                        <a:gd name="T20" fmla="*/ 39 w 215"/>
                        <a:gd name="T21" fmla="*/ 68 h 234"/>
                        <a:gd name="T22" fmla="*/ 68 w 215"/>
                        <a:gd name="T23" fmla="*/ 83 h 234"/>
                        <a:gd name="T24" fmla="*/ 71 w 215"/>
                        <a:gd name="T25" fmla="*/ 54 h 234"/>
                        <a:gd name="T26" fmla="*/ 77 w 215"/>
                        <a:gd name="T27" fmla="*/ 39 h 234"/>
                        <a:gd name="T28" fmla="*/ 93 w 215"/>
                        <a:gd name="T29" fmla="*/ 32 h 234"/>
                        <a:gd name="T30" fmla="*/ 114 w 215"/>
                        <a:gd name="T31" fmla="*/ 29 h 234"/>
                        <a:gd name="T32" fmla="*/ 140 w 215"/>
                        <a:gd name="T33" fmla="*/ 29 h 234"/>
                        <a:gd name="T34" fmla="*/ 143 w 215"/>
                        <a:gd name="T35" fmla="*/ 18 h 234"/>
                        <a:gd name="T36" fmla="*/ 146 w 215"/>
                        <a:gd name="T37" fmla="*/ 9 h 234"/>
                        <a:gd name="T38" fmla="*/ 155 w 215"/>
                        <a:gd name="T39" fmla="*/ 1 h 234"/>
                        <a:gd name="T40" fmla="*/ 168 w 215"/>
                        <a:gd name="T41" fmla="*/ 0 h 234"/>
                        <a:gd name="T42" fmla="*/ 191 w 215"/>
                        <a:gd name="T43" fmla="*/ 3 h 234"/>
                        <a:gd name="T44" fmla="*/ 176 w 215"/>
                        <a:gd name="T45" fmla="*/ 19 h 234"/>
                        <a:gd name="T46" fmla="*/ 191 w 215"/>
                        <a:gd name="T47" fmla="*/ 45 h 234"/>
                        <a:gd name="T48" fmla="*/ 215 w 215"/>
                        <a:gd name="T49" fmla="*/ 74 h 234"/>
                        <a:gd name="T50" fmla="*/ 89 w 215"/>
                        <a:gd name="T51" fmla="*/ 224 h 234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215"/>
                        <a:gd name="T79" fmla="*/ 0 h 234"/>
                        <a:gd name="T80" fmla="*/ 215 w 215"/>
                        <a:gd name="T81" fmla="*/ 234 h 234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215" h="234">
                          <a:moveTo>
                            <a:pt x="89" y="224"/>
                          </a:moveTo>
                          <a:lnTo>
                            <a:pt x="62" y="233"/>
                          </a:lnTo>
                          <a:lnTo>
                            <a:pt x="53" y="234"/>
                          </a:lnTo>
                          <a:lnTo>
                            <a:pt x="45" y="231"/>
                          </a:lnTo>
                          <a:lnTo>
                            <a:pt x="39" y="222"/>
                          </a:lnTo>
                          <a:lnTo>
                            <a:pt x="12" y="179"/>
                          </a:lnTo>
                          <a:lnTo>
                            <a:pt x="0" y="143"/>
                          </a:lnTo>
                          <a:lnTo>
                            <a:pt x="5" y="101"/>
                          </a:lnTo>
                          <a:lnTo>
                            <a:pt x="14" y="62"/>
                          </a:lnTo>
                          <a:lnTo>
                            <a:pt x="21" y="62"/>
                          </a:lnTo>
                          <a:lnTo>
                            <a:pt x="39" y="68"/>
                          </a:lnTo>
                          <a:lnTo>
                            <a:pt x="68" y="83"/>
                          </a:lnTo>
                          <a:lnTo>
                            <a:pt x="71" y="54"/>
                          </a:lnTo>
                          <a:lnTo>
                            <a:pt x="77" y="39"/>
                          </a:lnTo>
                          <a:lnTo>
                            <a:pt x="93" y="32"/>
                          </a:lnTo>
                          <a:lnTo>
                            <a:pt x="114" y="29"/>
                          </a:lnTo>
                          <a:lnTo>
                            <a:pt x="140" y="29"/>
                          </a:lnTo>
                          <a:lnTo>
                            <a:pt x="143" y="18"/>
                          </a:lnTo>
                          <a:lnTo>
                            <a:pt x="146" y="9"/>
                          </a:lnTo>
                          <a:lnTo>
                            <a:pt x="155" y="1"/>
                          </a:lnTo>
                          <a:lnTo>
                            <a:pt x="168" y="0"/>
                          </a:lnTo>
                          <a:lnTo>
                            <a:pt x="191" y="3"/>
                          </a:lnTo>
                          <a:lnTo>
                            <a:pt x="176" y="19"/>
                          </a:lnTo>
                          <a:lnTo>
                            <a:pt x="191" y="45"/>
                          </a:lnTo>
                          <a:lnTo>
                            <a:pt x="215" y="74"/>
                          </a:lnTo>
                          <a:lnTo>
                            <a:pt x="89" y="2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</p:grpSp>
              <p:grpSp>
                <p:nvGrpSpPr>
                  <p:cNvPr id="12350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5674" y="1561"/>
                    <a:ext cx="684" cy="575"/>
                    <a:chOff x="5674" y="1561"/>
                    <a:chExt cx="684" cy="575"/>
                  </a:xfrm>
                </p:grpSpPr>
                <p:grpSp>
                  <p:nvGrpSpPr>
                    <p:cNvPr id="12354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74" y="1561"/>
                      <a:ext cx="418" cy="575"/>
                      <a:chOff x="5674" y="1561"/>
                      <a:chExt cx="418" cy="575"/>
                    </a:xfrm>
                  </p:grpSpPr>
                  <p:sp>
                    <p:nvSpPr>
                      <p:cNvPr id="12362" name="Freeform 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74" y="1561"/>
                        <a:ext cx="418" cy="575"/>
                      </a:xfrm>
                      <a:custGeom>
                        <a:avLst/>
                        <a:gdLst>
                          <a:gd name="T0" fmla="*/ 17 w 418"/>
                          <a:gd name="T1" fmla="*/ 192 h 575"/>
                          <a:gd name="T2" fmla="*/ 40 w 418"/>
                          <a:gd name="T3" fmla="*/ 148 h 575"/>
                          <a:gd name="T4" fmla="*/ 71 w 418"/>
                          <a:gd name="T5" fmla="*/ 103 h 575"/>
                          <a:gd name="T6" fmla="*/ 101 w 418"/>
                          <a:gd name="T7" fmla="*/ 60 h 575"/>
                          <a:gd name="T8" fmla="*/ 167 w 418"/>
                          <a:gd name="T9" fmla="*/ 24 h 575"/>
                          <a:gd name="T10" fmla="*/ 159 w 418"/>
                          <a:gd name="T11" fmla="*/ 64 h 575"/>
                          <a:gd name="T12" fmla="*/ 225 w 418"/>
                          <a:gd name="T13" fmla="*/ 0 h 575"/>
                          <a:gd name="T14" fmla="*/ 216 w 418"/>
                          <a:gd name="T15" fmla="*/ 21 h 575"/>
                          <a:gd name="T16" fmla="*/ 210 w 418"/>
                          <a:gd name="T17" fmla="*/ 48 h 575"/>
                          <a:gd name="T18" fmla="*/ 263 w 418"/>
                          <a:gd name="T19" fmla="*/ 0 h 575"/>
                          <a:gd name="T20" fmla="*/ 218 w 418"/>
                          <a:gd name="T21" fmla="*/ 66 h 575"/>
                          <a:gd name="T22" fmla="*/ 212 w 418"/>
                          <a:gd name="T23" fmla="*/ 91 h 575"/>
                          <a:gd name="T24" fmla="*/ 237 w 418"/>
                          <a:gd name="T25" fmla="*/ 60 h 575"/>
                          <a:gd name="T26" fmla="*/ 285 w 418"/>
                          <a:gd name="T27" fmla="*/ 39 h 575"/>
                          <a:gd name="T28" fmla="*/ 332 w 418"/>
                          <a:gd name="T29" fmla="*/ 37 h 575"/>
                          <a:gd name="T30" fmla="*/ 284 w 418"/>
                          <a:gd name="T31" fmla="*/ 66 h 575"/>
                          <a:gd name="T32" fmla="*/ 266 w 418"/>
                          <a:gd name="T33" fmla="*/ 102 h 575"/>
                          <a:gd name="T34" fmla="*/ 269 w 418"/>
                          <a:gd name="T35" fmla="*/ 122 h 575"/>
                          <a:gd name="T36" fmla="*/ 284 w 418"/>
                          <a:gd name="T37" fmla="*/ 123 h 575"/>
                          <a:gd name="T38" fmla="*/ 308 w 418"/>
                          <a:gd name="T39" fmla="*/ 135 h 575"/>
                          <a:gd name="T40" fmla="*/ 342 w 418"/>
                          <a:gd name="T41" fmla="*/ 161 h 575"/>
                          <a:gd name="T42" fmla="*/ 335 w 418"/>
                          <a:gd name="T43" fmla="*/ 173 h 575"/>
                          <a:gd name="T44" fmla="*/ 333 w 418"/>
                          <a:gd name="T45" fmla="*/ 183 h 575"/>
                          <a:gd name="T46" fmla="*/ 338 w 418"/>
                          <a:gd name="T47" fmla="*/ 198 h 575"/>
                          <a:gd name="T48" fmla="*/ 347 w 418"/>
                          <a:gd name="T49" fmla="*/ 210 h 575"/>
                          <a:gd name="T50" fmla="*/ 362 w 418"/>
                          <a:gd name="T51" fmla="*/ 222 h 575"/>
                          <a:gd name="T52" fmla="*/ 382 w 418"/>
                          <a:gd name="T53" fmla="*/ 231 h 575"/>
                          <a:gd name="T54" fmla="*/ 401 w 418"/>
                          <a:gd name="T55" fmla="*/ 237 h 575"/>
                          <a:gd name="T56" fmla="*/ 418 w 418"/>
                          <a:gd name="T57" fmla="*/ 240 h 575"/>
                          <a:gd name="T58" fmla="*/ 395 w 418"/>
                          <a:gd name="T59" fmla="*/ 267 h 575"/>
                          <a:gd name="T60" fmla="*/ 379 w 418"/>
                          <a:gd name="T61" fmla="*/ 294 h 575"/>
                          <a:gd name="T62" fmla="*/ 362 w 418"/>
                          <a:gd name="T63" fmla="*/ 324 h 575"/>
                          <a:gd name="T64" fmla="*/ 347 w 418"/>
                          <a:gd name="T65" fmla="*/ 355 h 575"/>
                          <a:gd name="T66" fmla="*/ 333 w 418"/>
                          <a:gd name="T67" fmla="*/ 388 h 575"/>
                          <a:gd name="T68" fmla="*/ 306 w 418"/>
                          <a:gd name="T69" fmla="*/ 404 h 575"/>
                          <a:gd name="T70" fmla="*/ 265 w 418"/>
                          <a:gd name="T71" fmla="*/ 407 h 575"/>
                          <a:gd name="T72" fmla="*/ 237 w 418"/>
                          <a:gd name="T73" fmla="*/ 398 h 575"/>
                          <a:gd name="T74" fmla="*/ 219 w 418"/>
                          <a:gd name="T75" fmla="*/ 392 h 575"/>
                          <a:gd name="T76" fmla="*/ 202 w 418"/>
                          <a:gd name="T77" fmla="*/ 402 h 575"/>
                          <a:gd name="T78" fmla="*/ 207 w 418"/>
                          <a:gd name="T79" fmla="*/ 436 h 575"/>
                          <a:gd name="T80" fmla="*/ 224 w 418"/>
                          <a:gd name="T81" fmla="*/ 474 h 575"/>
                          <a:gd name="T82" fmla="*/ 234 w 418"/>
                          <a:gd name="T83" fmla="*/ 499 h 575"/>
                          <a:gd name="T84" fmla="*/ 234 w 418"/>
                          <a:gd name="T85" fmla="*/ 520 h 575"/>
                          <a:gd name="T86" fmla="*/ 216 w 418"/>
                          <a:gd name="T87" fmla="*/ 575 h 575"/>
                          <a:gd name="T88" fmla="*/ 12 w 418"/>
                          <a:gd name="T89" fmla="*/ 553 h 575"/>
                          <a:gd name="T90" fmla="*/ 3 w 418"/>
                          <a:gd name="T91" fmla="*/ 383 h 575"/>
                          <a:gd name="T92" fmla="*/ 0 w 418"/>
                          <a:gd name="T93" fmla="*/ 284 h 575"/>
                          <a:gd name="T94" fmla="*/ 6 w 418"/>
                          <a:gd name="T95" fmla="*/ 228 h 575"/>
                          <a:gd name="T96" fmla="*/ 17 w 418"/>
                          <a:gd name="T97" fmla="*/ 192 h 57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418"/>
                          <a:gd name="T148" fmla="*/ 0 h 575"/>
                          <a:gd name="T149" fmla="*/ 418 w 418"/>
                          <a:gd name="T150" fmla="*/ 575 h 575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418" h="575">
                            <a:moveTo>
                              <a:pt x="17" y="192"/>
                            </a:moveTo>
                            <a:lnTo>
                              <a:pt x="40" y="148"/>
                            </a:lnTo>
                            <a:lnTo>
                              <a:pt x="71" y="103"/>
                            </a:lnTo>
                            <a:lnTo>
                              <a:pt x="101" y="60"/>
                            </a:lnTo>
                            <a:lnTo>
                              <a:pt x="167" y="24"/>
                            </a:lnTo>
                            <a:lnTo>
                              <a:pt x="159" y="64"/>
                            </a:lnTo>
                            <a:lnTo>
                              <a:pt x="225" y="0"/>
                            </a:lnTo>
                            <a:lnTo>
                              <a:pt x="216" y="21"/>
                            </a:lnTo>
                            <a:lnTo>
                              <a:pt x="210" y="48"/>
                            </a:lnTo>
                            <a:lnTo>
                              <a:pt x="263" y="0"/>
                            </a:lnTo>
                            <a:lnTo>
                              <a:pt x="218" y="66"/>
                            </a:lnTo>
                            <a:lnTo>
                              <a:pt x="212" y="91"/>
                            </a:lnTo>
                            <a:lnTo>
                              <a:pt x="237" y="60"/>
                            </a:lnTo>
                            <a:lnTo>
                              <a:pt x="285" y="39"/>
                            </a:lnTo>
                            <a:lnTo>
                              <a:pt x="332" y="37"/>
                            </a:lnTo>
                            <a:lnTo>
                              <a:pt x="284" y="66"/>
                            </a:lnTo>
                            <a:lnTo>
                              <a:pt x="266" y="102"/>
                            </a:lnTo>
                            <a:lnTo>
                              <a:pt x="269" y="122"/>
                            </a:lnTo>
                            <a:lnTo>
                              <a:pt x="284" y="123"/>
                            </a:lnTo>
                            <a:lnTo>
                              <a:pt x="308" y="135"/>
                            </a:lnTo>
                            <a:lnTo>
                              <a:pt x="342" y="161"/>
                            </a:lnTo>
                            <a:lnTo>
                              <a:pt x="335" y="173"/>
                            </a:lnTo>
                            <a:lnTo>
                              <a:pt x="333" y="183"/>
                            </a:lnTo>
                            <a:lnTo>
                              <a:pt x="338" y="198"/>
                            </a:lnTo>
                            <a:lnTo>
                              <a:pt x="347" y="210"/>
                            </a:lnTo>
                            <a:lnTo>
                              <a:pt x="362" y="222"/>
                            </a:lnTo>
                            <a:lnTo>
                              <a:pt x="382" y="231"/>
                            </a:lnTo>
                            <a:lnTo>
                              <a:pt x="401" y="237"/>
                            </a:lnTo>
                            <a:lnTo>
                              <a:pt x="418" y="240"/>
                            </a:lnTo>
                            <a:lnTo>
                              <a:pt x="395" y="267"/>
                            </a:lnTo>
                            <a:lnTo>
                              <a:pt x="379" y="294"/>
                            </a:lnTo>
                            <a:lnTo>
                              <a:pt x="362" y="324"/>
                            </a:lnTo>
                            <a:lnTo>
                              <a:pt x="347" y="355"/>
                            </a:lnTo>
                            <a:lnTo>
                              <a:pt x="333" y="388"/>
                            </a:lnTo>
                            <a:lnTo>
                              <a:pt x="306" y="404"/>
                            </a:lnTo>
                            <a:lnTo>
                              <a:pt x="265" y="407"/>
                            </a:lnTo>
                            <a:lnTo>
                              <a:pt x="237" y="398"/>
                            </a:lnTo>
                            <a:lnTo>
                              <a:pt x="219" y="392"/>
                            </a:lnTo>
                            <a:lnTo>
                              <a:pt x="202" y="402"/>
                            </a:lnTo>
                            <a:lnTo>
                              <a:pt x="207" y="436"/>
                            </a:lnTo>
                            <a:lnTo>
                              <a:pt x="224" y="474"/>
                            </a:lnTo>
                            <a:lnTo>
                              <a:pt x="234" y="499"/>
                            </a:lnTo>
                            <a:lnTo>
                              <a:pt x="234" y="520"/>
                            </a:lnTo>
                            <a:lnTo>
                              <a:pt x="216" y="575"/>
                            </a:lnTo>
                            <a:lnTo>
                              <a:pt x="12" y="553"/>
                            </a:lnTo>
                            <a:lnTo>
                              <a:pt x="3" y="383"/>
                            </a:lnTo>
                            <a:lnTo>
                              <a:pt x="0" y="284"/>
                            </a:lnTo>
                            <a:lnTo>
                              <a:pt x="6" y="228"/>
                            </a:lnTo>
                            <a:lnTo>
                              <a:pt x="17" y="19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  <p:sp>
                    <p:nvSpPr>
                      <p:cNvPr id="12363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43" y="1717"/>
                        <a:ext cx="66" cy="17"/>
                      </a:xfrm>
                      <a:custGeom>
                        <a:avLst/>
                        <a:gdLst>
                          <a:gd name="T0" fmla="*/ 66 w 66"/>
                          <a:gd name="T1" fmla="*/ 17 h 17"/>
                          <a:gd name="T2" fmla="*/ 54 w 66"/>
                          <a:gd name="T3" fmla="*/ 11 h 17"/>
                          <a:gd name="T4" fmla="*/ 39 w 66"/>
                          <a:gd name="T5" fmla="*/ 5 h 17"/>
                          <a:gd name="T6" fmla="*/ 27 w 66"/>
                          <a:gd name="T7" fmla="*/ 0 h 17"/>
                          <a:gd name="T8" fmla="*/ 13 w 66"/>
                          <a:gd name="T9" fmla="*/ 3 h 17"/>
                          <a:gd name="T10" fmla="*/ 0 w 66"/>
                          <a:gd name="T11" fmla="*/ 12 h 1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66"/>
                          <a:gd name="T19" fmla="*/ 0 h 17"/>
                          <a:gd name="T20" fmla="*/ 66 w 66"/>
                          <a:gd name="T21" fmla="*/ 17 h 1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66" h="17">
                            <a:moveTo>
                              <a:pt x="66" y="17"/>
                            </a:moveTo>
                            <a:lnTo>
                              <a:pt x="54" y="11"/>
                            </a:lnTo>
                            <a:lnTo>
                              <a:pt x="39" y="5"/>
                            </a:lnTo>
                            <a:lnTo>
                              <a:pt x="27" y="0"/>
                            </a:lnTo>
                            <a:lnTo>
                              <a:pt x="13" y="3"/>
                            </a:lnTo>
                            <a:lnTo>
                              <a:pt x="0" y="12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</p:grpSp>
                <p:grpSp>
                  <p:nvGrpSpPr>
                    <p:cNvPr id="12355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57" y="1798"/>
                      <a:ext cx="501" cy="281"/>
                      <a:chOff x="5857" y="1798"/>
                      <a:chExt cx="501" cy="281"/>
                    </a:xfrm>
                  </p:grpSpPr>
                  <p:sp>
                    <p:nvSpPr>
                      <p:cNvPr id="12356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57" y="1798"/>
                        <a:ext cx="501" cy="281"/>
                      </a:xfrm>
                      <a:custGeom>
                        <a:avLst/>
                        <a:gdLst>
                          <a:gd name="T0" fmla="*/ 0 w 501"/>
                          <a:gd name="T1" fmla="*/ 164 h 281"/>
                          <a:gd name="T2" fmla="*/ 49 w 501"/>
                          <a:gd name="T3" fmla="*/ 132 h 281"/>
                          <a:gd name="T4" fmla="*/ 115 w 501"/>
                          <a:gd name="T5" fmla="*/ 153 h 281"/>
                          <a:gd name="T6" fmla="*/ 154 w 501"/>
                          <a:gd name="T7" fmla="*/ 128 h 281"/>
                          <a:gd name="T8" fmla="*/ 183 w 501"/>
                          <a:gd name="T9" fmla="*/ 77 h 281"/>
                          <a:gd name="T10" fmla="*/ 215 w 501"/>
                          <a:gd name="T11" fmla="*/ 30 h 281"/>
                          <a:gd name="T12" fmla="*/ 230 w 501"/>
                          <a:gd name="T13" fmla="*/ 0 h 281"/>
                          <a:gd name="T14" fmla="*/ 263 w 501"/>
                          <a:gd name="T15" fmla="*/ 3 h 281"/>
                          <a:gd name="T16" fmla="*/ 285 w 501"/>
                          <a:gd name="T17" fmla="*/ 11 h 281"/>
                          <a:gd name="T18" fmla="*/ 303 w 501"/>
                          <a:gd name="T19" fmla="*/ 33 h 281"/>
                          <a:gd name="T20" fmla="*/ 326 w 501"/>
                          <a:gd name="T21" fmla="*/ 63 h 281"/>
                          <a:gd name="T22" fmla="*/ 350 w 501"/>
                          <a:gd name="T23" fmla="*/ 90 h 281"/>
                          <a:gd name="T24" fmla="*/ 384 w 501"/>
                          <a:gd name="T25" fmla="*/ 117 h 281"/>
                          <a:gd name="T26" fmla="*/ 419 w 501"/>
                          <a:gd name="T27" fmla="*/ 141 h 281"/>
                          <a:gd name="T28" fmla="*/ 446 w 501"/>
                          <a:gd name="T29" fmla="*/ 159 h 281"/>
                          <a:gd name="T30" fmla="*/ 465 w 501"/>
                          <a:gd name="T31" fmla="*/ 168 h 281"/>
                          <a:gd name="T32" fmla="*/ 482 w 501"/>
                          <a:gd name="T33" fmla="*/ 172 h 281"/>
                          <a:gd name="T34" fmla="*/ 501 w 501"/>
                          <a:gd name="T35" fmla="*/ 168 h 281"/>
                          <a:gd name="T36" fmla="*/ 500 w 501"/>
                          <a:gd name="T37" fmla="*/ 191 h 281"/>
                          <a:gd name="T38" fmla="*/ 494 w 501"/>
                          <a:gd name="T39" fmla="*/ 215 h 281"/>
                          <a:gd name="T40" fmla="*/ 476 w 501"/>
                          <a:gd name="T41" fmla="*/ 243 h 281"/>
                          <a:gd name="T42" fmla="*/ 458 w 501"/>
                          <a:gd name="T43" fmla="*/ 265 h 281"/>
                          <a:gd name="T44" fmla="*/ 440 w 501"/>
                          <a:gd name="T45" fmla="*/ 275 h 281"/>
                          <a:gd name="T46" fmla="*/ 419 w 501"/>
                          <a:gd name="T47" fmla="*/ 266 h 281"/>
                          <a:gd name="T48" fmla="*/ 396 w 501"/>
                          <a:gd name="T49" fmla="*/ 253 h 281"/>
                          <a:gd name="T50" fmla="*/ 371 w 501"/>
                          <a:gd name="T51" fmla="*/ 242 h 281"/>
                          <a:gd name="T52" fmla="*/ 342 w 501"/>
                          <a:gd name="T53" fmla="*/ 233 h 281"/>
                          <a:gd name="T54" fmla="*/ 320 w 501"/>
                          <a:gd name="T55" fmla="*/ 248 h 281"/>
                          <a:gd name="T56" fmla="*/ 290 w 501"/>
                          <a:gd name="T57" fmla="*/ 266 h 281"/>
                          <a:gd name="T58" fmla="*/ 269 w 501"/>
                          <a:gd name="T59" fmla="*/ 250 h 281"/>
                          <a:gd name="T60" fmla="*/ 234 w 501"/>
                          <a:gd name="T61" fmla="*/ 228 h 281"/>
                          <a:gd name="T62" fmla="*/ 212 w 501"/>
                          <a:gd name="T63" fmla="*/ 240 h 281"/>
                          <a:gd name="T64" fmla="*/ 181 w 501"/>
                          <a:gd name="T65" fmla="*/ 254 h 281"/>
                          <a:gd name="T66" fmla="*/ 141 w 501"/>
                          <a:gd name="T67" fmla="*/ 263 h 281"/>
                          <a:gd name="T68" fmla="*/ 88 w 501"/>
                          <a:gd name="T69" fmla="*/ 275 h 281"/>
                          <a:gd name="T70" fmla="*/ 48 w 501"/>
                          <a:gd name="T71" fmla="*/ 281 h 281"/>
                          <a:gd name="T72" fmla="*/ 28 w 501"/>
                          <a:gd name="T73" fmla="*/ 253 h 281"/>
                          <a:gd name="T74" fmla="*/ 21 w 501"/>
                          <a:gd name="T75" fmla="*/ 236 h 281"/>
                          <a:gd name="T76" fmla="*/ 7 w 501"/>
                          <a:gd name="T77" fmla="*/ 197 h 281"/>
                          <a:gd name="T78" fmla="*/ 0 w 501"/>
                          <a:gd name="T79" fmla="*/ 164 h 281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w 501"/>
                          <a:gd name="T121" fmla="*/ 0 h 281"/>
                          <a:gd name="T122" fmla="*/ 501 w 501"/>
                          <a:gd name="T123" fmla="*/ 281 h 281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T120" t="T121" r="T122" b="T123"/>
                        <a:pathLst>
                          <a:path w="501" h="281">
                            <a:moveTo>
                              <a:pt x="0" y="164"/>
                            </a:moveTo>
                            <a:lnTo>
                              <a:pt x="49" y="132"/>
                            </a:lnTo>
                            <a:lnTo>
                              <a:pt x="115" y="153"/>
                            </a:lnTo>
                            <a:lnTo>
                              <a:pt x="154" y="128"/>
                            </a:lnTo>
                            <a:lnTo>
                              <a:pt x="183" y="77"/>
                            </a:lnTo>
                            <a:lnTo>
                              <a:pt x="215" y="30"/>
                            </a:lnTo>
                            <a:lnTo>
                              <a:pt x="230" y="0"/>
                            </a:lnTo>
                            <a:lnTo>
                              <a:pt x="263" y="3"/>
                            </a:lnTo>
                            <a:lnTo>
                              <a:pt x="285" y="11"/>
                            </a:lnTo>
                            <a:lnTo>
                              <a:pt x="303" y="33"/>
                            </a:lnTo>
                            <a:lnTo>
                              <a:pt x="326" y="63"/>
                            </a:lnTo>
                            <a:lnTo>
                              <a:pt x="350" y="90"/>
                            </a:lnTo>
                            <a:lnTo>
                              <a:pt x="384" y="117"/>
                            </a:lnTo>
                            <a:lnTo>
                              <a:pt x="419" y="141"/>
                            </a:lnTo>
                            <a:lnTo>
                              <a:pt x="446" y="159"/>
                            </a:lnTo>
                            <a:lnTo>
                              <a:pt x="465" y="168"/>
                            </a:lnTo>
                            <a:lnTo>
                              <a:pt x="482" y="172"/>
                            </a:lnTo>
                            <a:lnTo>
                              <a:pt x="501" y="168"/>
                            </a:lnTo>
                            <a:lnTo>
                              <a:pt x="500" y="191"/>
                            </a:lnTo>
                            <a:lnTo>
                              <a:pt x="494" y="215"/>
                            </a:lnTo>
                            <a:lnTo>
                              <a:pt x="476" y="243"/>
                            </a:lnTo>
                            <a:lnTo>
                              <a:pt x="458" y="265"/>
                            </a:lnTo>
                            <a:lnTo>
                              <a:pt x="440" y="275"/>
                            </a:lnTo>
                            <a:lnTo>
                              <a:pt x="419" y="266"/>
                            </a:lnTo>
                            <a:lnTo>
                              <a:pt x="396" y="253"/>
                            </a:lnTo>
                            <a:lnTo>
                              <a:pt x="371" y="242"/>
                            </a:lnTo>
                            <a:lnTo>
                              <a:pt x="342" y="233"/>
                            </a:lnTo>
                            <a:lnTo>
                              <a:pt x="320" y="248"/>
                            </a:lnTo>
                            <a:lnTo>
                              <a:pt x="290" y="266"/>
                            </a:lnTo>
                            <a:lnTo>
                              <a:pt x="269" y="250"/>
                            </a:lnTo>
                            <a:lnTo>
                              <a:pt x="234" y="228"/>
                            </a:lnTo>
                            <a:lnTo>
                              <a:pt x="212" y="240"/>
                            </a:lnTo>
                            <a:lnTo>
                              <a:pt x="181" y="254"/>
                            </a:lnTo>
                            <a:lnTo>
                              <a:pt x="141" y="263"/>
                            </a:lnTo>
                            <a:lnTo>
                              <a:pt x="88" y="275"/>
                            </a:lnTo>
                            <a:lnTo>
                              <a:pt x="48" y="281"/>
                            </a:lnTo>
                            <a:lnTo>
                              <a:pt x="28" y="253"/>
                            </a:lnTo>
                            <a:lnTo>
                              <a:pt x="21" y="236"/>
                            </a:lnTo>
                            <a:lnTo>
                              <a:pt x="7" y="197"/>
                            </a:lnTo>
                            <a:lnTo>
                              <a:pt x="0" y="164"/>
                            </a:lnTo>
                            <a:close/>
                          </a:path>
                        </a:pathLst>
                      </a:custGeom>
                      <a:solidFill>
                        <a:srgbClr val="FF5F0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  <p:grpSp>
                    <p:nvGrpSpPr>
                      <p:cNvPr id="12357" name="Group 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21" y="1899"/>
                        <a:ext cx="405" cy="141"/>
                        <a:chOff x="5921" y="1899"/>
                        <a:chExt cx="405" cy="141"/>
                      </a:xfrm>
                    </p:grpSpPr>
                    <p:sp>
                      <p:nvSpPr>
                        <p:cNvPr id="12358" name="Freeform 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127" y="1899"/>
                          <a:ext cx="41" cy="30"/>
                        </a:xfrm>
                        <a:custGeom>
                          <a:avLst/>
                          <a:gdLst>
                            <a:gd name="T0" fmla="*/ 8 w 41"/>
                            <a:gd name="T1" fmla="*/ 0 h 30"/>
                            <a:gd name="T2" fmla="*/ 41 w 41"/>
                            <a:gd name="T3" fmla="*/ 19 h 30"/>
                            <a:gd name="T4" fmla="*/ 0 w 41"/>
                            <a:gd name="T5" fmla="*/ 30 h 30"/>
                            <a:gd name="T6" fmla="*/ 0 60000 65536"/>
                            <a:gd name="T7" fmla="*/ 0 60000 65536"/>
                            <a:gd name="T8" fmla="*/ 0 60000 65536"/>
                            <a:gd name="T9" fmla="*/ 0 w 41"/>
                            <a:gd name="T10" fmla="*/ 0 h 30"/>
                            <a:gd name="T11" fmla="*/ 41 w 41"/>
                            <a:gd name="T12" fmla="*/ 30 h 3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41" h="30">
                              <a:moveTo>
                                <a:pt x="8" y="0"/>
                              </a:moveTo>
                              <a:lnTo>
                                <a:pt x="41" y="19"/>
                              </a:lnTo>
                              <a:lnTo>
                                <a:pt x="0" y="3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2359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88" y="1971"/>
                          <a:ext cx="38" cy="2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  <p:sp>
                      <p:nvSpPr>
                        <p:cNvPr id="12360" name="Freeform 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921" y="1995"/>
                          <a:ext cx="50" cy="45"/>
                        </a:xfrm>
                        <a:custGeom>
                          <a:avLst/>
                          <a:gdLst>
                            <a:gd name="T0" fmla="*/ 50 w 50"/>
                            <a:gd name="T1" fmla="*/ 0 h 45"/>
                            <a:gd name="T2" fmla="*/ 27 w 50"/>
                            <a:gd name="T3" fmla="*/ 10 h 45"/>
                            <a:gd name="T4" fmla="*/ 15 w 50"/>
                            <a:gd name="T5" fmla="*/ 21 h 45"/>
                            <a:gd name="T6" fmla="*/ 8 w 50"/>
                            <a:gd name="T7" fmla="*/ 31 h 45"/>
                            <a:gd name="T8" fmla="*/ 0 w 50"/>
                            <a:gd name="T9" fmla="*/ 45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50"/>
                            <a:gd name="T16" fmla="*/ 0 h 45"/>
                            <a:gd name="T17" fmla="*/ 50 w 50"/>
                            <a:gd name="T18" fmla="*/ 45 h 4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50" h="45">
                              <a:moveTo>
                                <a:pt x="50" y="0"/>
                              </a:moveTo>
                              <a:lnTo>
                                <a:pt x="27" y="10"/>
                              </a:lnTo>
                              <a:lnTo>
                                <a:pt x="15" y="21"/>
                              </a:lnTo>
                              <a:lnTo>
                                <a:pt x="8" y="31"/>
                              </a:lnTo>
                              <a:lnTo>
                                <a:pt x="0" y="45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2361" name="Freeform 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936" y="1995"/>
                          <a:ext cx="263" cy="34"/>
                        </a:xfrm>
                        <a:custGeom>
                          <a:avLst/>
                          <a:gdLst>
                            <a:gd name="T0" fmla="*/ 0 w 263"/>
                            <a:gd name="T1" fmla="*/ 25 h 34"/>
                            <a:gd name="T2" fmla="*/ 33 w 263"/>
                            <a:gd name="T3" fmla="*/ 16 h 34"/>
                            <a:gd name="T4" fmla="*/ 72 w 263"/>
                            <a:gd name="T5" fmla="*/ 9 h 34"/>
                            <a:gd name="T6" fmla="*/ 105 w 263"/>
                            <a:gd name="T7" fmla="*/ 2 h 34"/>
                            <a:gd name="T8" fmla="*/ 134 w 263"/>
                            <a:gd name="T9" fmla="*/ 0 h 34"/>
                            <a:gd name="T10" fmla="*/ 164 w 263"/>
                            <a:gd name="T11" fmla="*/ 3 h 34"/>
                            <a:gd name="T12" fmla="*/ 194 w 263"/>
                            <a:gd name="T13" fmla="*/ 9 h 34"/>
                            <a:gd name="T14" fmla="*/ 226 w 263"/>
                            <a:gd name="T15" fmla="*/ 18 h 34"/>
                            <a:gd name="T16" fmla="*/ 263 w 263"/>
                            <a:gd name="T17" fmla="*/ 34 h 34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263"/>
                            <a:gd name="T28" fmla="*/ 0 h 34"/>
                            <a:gd name="T29" fmla="*/ 263 w 263"/>
                            <a:gd name="T30" fmla="*/ 34 h 34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263" h="34">
                              <a:moveTo>
                                <a:pt x="0" y="25"/>
                              </a:moveTo>
                              <a:lnTo>
                                <a:pt x="33" y="16"/>
                              </a:lnTo>
                              <a:lnTo>
                                <a:pt x="72" y="9"/>
                              </a:lnTo>
                              <a:lnTo>
                                <a:pt x="105" y="2"/>
                              </a:lnTo>
                              <a:lnTo>
                                <a:pt x="134" y="0"/>
                              </a:lnTo>
                              <a:lnTo>
                                <a:pt x="164" y="3"/>
                              </a:lnTo>
                              <a:lnTo>
                                <a:pt x="194" y="9"/>
                              </a:lnTo>
                              <a:lnTo>
                                <a:pt x="226" y="18"/>
                              </a:lnTo>
                              <a:lnTo>
                                <a:pt x="263" y="34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</p:grpSp>
                </p:grpSp>
              </p:grpSp>
              <p:grpSp>
                <p:nvGrpSpPr>
                  <p:cNvPr id="12351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5452" y="2433"/>
                    <a:ext cx="554" cy="538"/>
                    <a:chOff x="5452" y="2433"/>
                    <a:chExt cx="554" cy="538"/>
                  </a:xfrm>
                </p:grpSpPr>
                <p:sp>
                  <p:nvSpPr>
                    <p:cNvPr id="12352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764" y="2764"/>
                      <a:ext cx="164" cy="193"/>
                    </a:xfrm>
                    <a:custGeom>
                      <a:avLst/>
                      <a:gdLst>
                        <a:gd name="T0" fmla="*/ 110 w 164"/>
                        <a:gd name="T1" fmla="*/ 0 h 193"/>
                        <a:gd name="T2" fmla="*/ 164 w 164"/>
                        <a:gd name="T3" fmla="*/ 0 h 193"/>
                        <a:gd name="T4" fmla="*/ 159 w 164"/>
                        <a:gd name="T5" fmla="*/ 28 h 193"/>
                        <a:gd name="T6" fmla="*/ 153 w 164"/>
                        <a:gd name="T7" fmla="*/ 58 h 193"/>
                        <a:gd name="T8" fmla="*/ 141 w 164"/>
                        <a:gd name="T9" fmla="*/ 85 h 193"/>
                        <a:gd name="T10" fmla="*/ 125 w 164"/>
                        <a:gd name="T11" fmla="*/ 108 h 193"/>
                        <a:gd name="T12" fmla="*/ 102 w 164"/>
                        <a:gd name="T13" fmla="*/ 132 h 193"/>
                        <a:gd name="T14" fmla="*/ 80 w 164"/>
                        <a:gd name="T15" fmla="*/ 151 h 193"/>
                        <a:gd name="T16" fmla="*/ 56 w 164"/>
                        <a:gd name="T17" fmla="*/ 177 h 193"/>
                        <a:gd name="T18" fmla="*/ 44 w 164"/>
                        <a:gd name="T19" fmla="*/ 189 h 193"/>
                        <a:gd name="T20" fmla="*/ 35 w 164"/>
                        <a:gd name="T21" fmla="*/ 192 h 193"/>
                        <a:gd name="T22" fmla="*/ 21 w 164"/>
                        <a:gd name="T23" fmla="*/ 193 h 193"/>
                        <a:gd name="T24" fmla="*/ 0 w 164"/>
                        <a:gd name="T25" fmla="*/ 177 h 193"/>
                        <a:gd name="T26" fmla="*/ 110 w 164"/>
                        <a:gd name="T27" fmla="*/ 0 h 193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64"/>
                        <a:gd name="T43" fmla="*/ 0 h 193"/>
                        <a:gd name="T44" fmla="*/ 164 w 164"/>
                        <a:gd name="T45" fmla="*/ 193 h 193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64" h="193">
                          <a:moveTo>
                            <a:pt x="110" y="0"/>
                          </a:moveTo>
                          <a:lnTo>
                            <a:pt x="164" y="0"/>
                          </a:lnTo>
                          <a:lnTo>
                            <a:pt x="159" y="28"/>
                          </a:lnTo>
                          <a:lnTo>
                            <a:pt x="153" y="58"/>
                          </a:lnTo>
                          <a:lnTo>
                            <a:pt x="141" y="85"/>
                          </a:lnTo>
                          <a:lnTo>
                            <a:pt x="125" y="108"/>
                          </a:lnTo>
                          <a:lnTo>
                            <a:pt x="102" y="132"/>
                          </a:lnTo>
                          <a:lnTo>
                            <a:pt x="80" y="151"/>
                          </a:lnTo>
                          <a:lnTo>
                            <a:pt x="56" y="177"/>
                          </a:lnTo>
                          <a:lnTo>
                            <a:pt x="44" y="189"/>
                          </a:lnTo>
                          <a:lnTo>
                            <a:pt x="35" y="192"/>
                          </a:lnTo>
                          <a:lnTo>
                            <a:pt x="21" y="193"/>
                          </a:lnTo>
                          <a:lnTo>
                            <a:pt x="0" y="177"/>
                          </a:lnTo>
                          <a:lnTo>
                            <a:pt x="110" y="0"/>
                          </a:lnTo>
                          <a:close/>
                        </a:path>
                      </a:pathLst>
                    </a:custGeom>
                    <a:solidFill>
                      <a:srgbClr val="DFD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2353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5452" y="2433"/>
                      <a:ext cx="554" cy="538"/>
                    </a:xfrm>
                    <a:custGeom>
                      <a:avLst/>
                      <a:gdLst>
                        <a:gd name="T0" fmla="*/ 212 w 554"/>
                        <a:gd name="T1" fmla="*/ 397 h 538"/>
                        <a:gd name="T2" fmla="*/ 209 w 554"/>
                        <a:gd name="T3" fmla="*/ 428 h 538"/>
                        <a:gd name="T4" fmla="*/ 211 w 554"/>
                        <a:gd name="T5" fmla="*/ 461 h 538"/>
                        <a:gd name="T6" fmla="*/ 218 w 554"/>
                        <a:gd name="T7" fmla="*/ 494 h 538"/>
                        <a:gd name="T8" fmla="*/ 224 w 554"/>
                        <a:gd name="T9" fmla="*/ 512 h 538"/>
                        <a:gd name="T10" fmla="*/ 235 w 554"/>
                        <a:gd name="T11" fmla="*/ 525 h 538"/>
                        <a:gd name="T12" fmla="*/ 249 w 554"/>
                        <a:gd name="T13" fmla="*/ 524 h 538"/>
                        <a:gd name="T14" fmla="*/ 266 w 554"/>
                        <a:gd name="T15" fmla="*/ 520 h 538"/>
                        <a:gd name="T16" fmla="*/ 275 w 554"/>
                        <a:gd name="T17" fmla="*/ 530 h 538"/>
                        <a:gd name="T18" fmla="*/ 286 w 554"/>
                        <a:gd name="T19" fmla="*/ 536 h 538"/>
                        <a:gd name="T20" fmla="*/ 299 w 554"/>
                        <a:gd name="T21" fmla="*/ 538 h 538"/>
                        <a:gd name="T22" fmla="*/ 312 w 554"/>
                        <a:gd name="T23" fmla="*/ 535 h 538"/>
                        <a:gd name="T24" fmla="*/ 326 w 554"/>
                        <a:gd name="T25" fmla="*/ 524 h 538"/>
                        <a:gd name="T26" fmla="*/ 339 w 554"/>
                        <a:gd name="T27" fmla="*/ 509 h 538"/>
                        <a:gd name="T28" fmla="*/ 355 w 554"/>
                        <a:gd name="T29" fmla="*/ 491 h 538"/>
                        <a:gd name="T30" fmla="*/ 372 w 554"/>
                        <a:gd name="T31" fmla="*/ 472 h 538"/>
                        <a:gd name="T32" fmla="*/ 388 w 554"/>
                        <a:gd name="T33" fmla="*/ 453 h 538"/>
                        <a:gd name="T34" fmla="*/ 407 w 554"/>
                        <a:gd name="T35" fmla="*/ 431 h 538"/>
                        <a:gd name="T36" fmla="*/ 432 w 554"/>
                        <a:gd name="T37" fmla="*/ 394 h 538"/>
                        <a:gd name="T38" fmla="*/ 455 w 554"/>
                        <a:gd name="T39" fmla="*/ 365 h 538"/>
                        <a:gd name="T40" fmla="*/ 483 w 554"/>
                        <a:gd name="T41" fmla="*/ 340 h 538"/>
                        <a:gd name="T42" fmla="*/ 503 w 554"/>
                        <a:gd name="T43" fmla="*/ 325 h 538"/>
                        <a:gd name="T44" fmla="*/ 522 w 554"/>
                        <a:gd name="T45" fmla="*/ 303 h 538"/>
                        <a:gd name="T46" fmla="*/ 540 w 554"/>
                        <a:gd name="T47" fmla="*/ 275 h 538"/>
                        <a:gd name="T48" fmla="*/ 549 w 554"/>
                        <a:gd name="T49" fmla="*/ 247 h 538"/>
                        <a:gd name="T50" fmla="*/ 554 w 554"/>
                        <a:gd name="T51" fmla="*/ 213 h 538"/>
                        <a:gd name="T52" fmla="*/ 543 w 554"/>
                        <a:gd name="T53" fmla="*/ 168 h 538"/>
                        <a:gd name="T54" fmla="*/ 127 w 554"/>
                        <a:gd name="T55" fmla="*/ 50 h 538"/>
                        <a:gd name="T56" fmla="*/ 105 w 554"/>
                        <a:gd name="T57" fmla="*/ 47 h 538"/>
                        <a:gd name="T58" fmla="*/ 79 w 554"/>
                        <a:gd name="T59" fmla="*/ 24 h 538"/>
                        <a:gd name="T60" fmla="*/ 46 w 554"/>
                        <a:gd name="T61" fmla="*/ 0 h 538"/>
                        <a:gd name="T62" fmla="*/ 0 w 554"/>
                        <a:gd name="T63" fmla="*/ 33 h 538"/>
                        <a:gd name="T64" fmla="*/ 13 w 554"/>
                        <a:gd name="T65" fmla="*/ 53 h 538"/>
                        <a:gd name="T66" fmla="*/ 36 w 554"/>
                        <a:gd name="T67" fmla="*/ 75 h 538"/>
                        <a:gd name="T68" fmla="*/ 16 w 554"/>
                        <a:gd name="T69" fmla="*/ 87 h 538"/>
                        <a:gd name="T70" fmla="*/ 1 w 554"/>
                        <a:gd name="T71" fmla="*/ 104 h 538"/>
                        <a:gd name="T72" fmla="*/ 22 w 554"/>
                        <a:gd name="T73" fmla="*/ 116 h 538"/>
                        <a:gd name="T74" fmla="*/ 36 w 554"/>
                        <a:gd name="T75" fmla="*/ 130 h 538"/>
                        <a:gd name="T76" fmla="*/ 45 w 554"/>
                        <a:gd name="T77" fmla="*/ 152 h 538"/>
                        <a:gd name="T78" fmla="*/ 48 w 554"/>
                        <a:gd name="T79" fmla="*/ 170 h 538"/>
                        <a:gd name="T80" fmla="*/ 13 w 554"/>
                        <a:gd name="T81" fmla="*/ 164 h 538"/>
                        <a:gd name="T82" fmla="*/ 10 w 554"/>
                        <a:gd name="T83" fmla="*/ 183 h 538"/>
                        <a:gd name="T84" fmla="*/ 16 w 554"/>
                        <a:gd name="T85" fmla="*/ 209 h 538"/>
                        <a:gd name="T86" fmla="*/ 34 w 554"/>
                        <a:gd name="T87" fmla="*/ 235 h 538"/>
                        <a:gd name="T88" fmla="*/ 53 w 554"/>
                        <a:gd name="T89" fmla="*/ 253 h 538"/>
                        <a:gd name="T90" fmla="*/ 81 w 554"/>
                        <a:gd name="T91" fmla="*/ 267 h 538"/>
                        <a:gd name="T92" fmla="*/ 108 w 554"/>
                        <a:gd name="T93" fmla="*/ 274 h 538"/>
                        <a:gd name="T94" fmla="*/ 112 w 554"/>
                        <a:gd name="T95" fmla="*/ 301 h 538"/>
                        <a:gd name="T96" fmla="*/ 129 w 554"/>
                        <a:gd name="T97" fmla="*/ 325 h 538"/>
                        <a:gd name="T98" fmla="*/ 151 w 554"/>
                        <a:gd name="T99" fmla="*/ 352 h 538"/>
                        <a:gd name="T100" fmla="*/ 179 w 554"/>
                        <a:gd name="T101" fmla="*/ 377 h 538"/>
                        <a:gd name="T102" fmla="*/ 212 w 554"/>
                        <a:gd name="T103" fmla="*/ 397 h 538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w 554"/>
                        <a:gd name="T157" fmla="*/ 0 h 538"/>
                        <a:gd name="T158" fmla="*/ 554 w 554"/>
                        <a:gd name="T159" fmla="*/ 538 h 538"/>
                      </a:gdLst>
                      <a:ahLst/>
                      <a:cxnLst>
                        <a:cxn ang="T104">
                          <a:pos x="T0" y="T1"/>
                        </a:cxn>
                        <a:cxn ang="T105">
                          <a:pos x="T2" y="T3"/>
                        </a:cxn>
                        <a:cxn ang="T106">
                          <a:pos x="T4" y="T5"/>
                        </a:cxn>
                        <a:cxn ang="T107">
                          <a:pos x="T6" y="T7"/>
                        </a:cxn>
                        <a:cxn ang="T108">
                          <a:pos x="T8" y="T9"/>
                        </a:cxn>
                        <a:cxn ang="T109">
                          <a:pos x="T10" y="T11"/>
                        </a:cxn>
                        <a:cxn ang="T110">
                          <a:pos x="T12" y="T13"/>
                        </a:cxn>
                        <a:cxn ang="T111">
                          <a:pos x="T14" y="T15"/>
                        </a:cxn>
                        <a:cxn ang="T112">
                          <a:pos x="T16" y="T17"/>
                        </a:cxn>
                        <a:cxn ang="T113">
                          <a:pos x="T18" y="T19"/>
                        </a:cxn>
                        <a:cxn ang="T114">
                          <a:pos x="T20" y="T21"/>
                        </a:cxn>
                        <a:cxn ang="T115">
                          <a:pos x="T22" y="T23"/>
                        </a:cxn>
                        <a:cxn ang="T116">
                          <a:pos x="T24" y="T25"/>
                        </a:cxn>
                        <a:cxn ang="T117">
                          <a:pos x="T26" y="T27"/>
                        </a:cxn>
                        <a:cxn ang="T118">
                          <a:pos x="T28" y="T29"/>
                        </a:cxn>
                        <a:cxn ang="T119">
                          <a:pos x="T30" y="T31"/>
                        </a:cxn>
                        <a:cxn ang="T120">
                          <a:pos x="T32" y="T33"/>
                        </a:cxn>
                        <a:cxn ang="T121">
                          <a:pos x="T34" y="T35"/>
                        </a:cxn>
                        <a:cxn ang="T122">
                          <a:pos x="T36" y="T37"/>
                        </a:cxn>
                        <a:cxn ang="T123">
                          <a:pos x="T38" y="T39"/>
                        </a:cxn>
                        <a:cxn ang="T124">
                          <a:pos x="T40" y="T41"/>
                        </a:cxn>
                        <a:cxn ang="T125">
                          <a:pos x="T42" y="T43"/>
                        </a:cxn>
                        <a:cxn ang="T126">
                          <a:pos x="T44" y="T45"/>
                        </a:cxn>
                        <a:cxn ang="T127">
                          <a:pos x="T46" y="T47"/>
                        </a:cxn>
                        <a:cxn ang="T128">
                          <a:pos x="T48" y="T49"/>
                        </a:cxn>
                        <a:cxn ang="T129">
                          <a:pos x="T50" y="T51"/>
                        </a:cxn>
                        <a:cxn ang="T130">
                          <a:pos x="T52" y="T53"/>
                        </a:cxn>
                        <a:cxn ang="T131">
                          <a:pos x="T54" y="T55"/>
                        </a:cxn>
                        <a:cxn ang="T132">
                          <a:pos x="T56" y="T57"/>
                        </a:cxn>
                        <a:cxn ang="T133">
                          <a:pos x="T58" y="T59"/>
                        </a:cxn>
                        <a:cxn ang="T134">
                          <a:pos x="T60" y="T61"/>
                        </a:cxn>
                        <a:cxn ang="T135">
                          <a:pos x="T62" y="T63"/>
                        </a:cxn>
                        <a:cxn ang="T136">
                          <a:pos x="T64" y="T65"/>
                        </a:cxn>
                        <a:cxn ang="T137">
                          <a:pos x="T66" y="T67"/>
                        </a:cxn>
                        <a:cxn ang="T138">
                          <a:pos x="T68" y="T69"/>
                        </a:cxn>
                        <a:cxn ang="T139">
                          <a:pos x="T70" y="T71"/>
                        </a:cxn>
                        <a:cxn ang="T140">
                          <a:pos x="T72" y="T73"/>
                        </a:cxn>
                        <a:cxn ang="T141">
                          <a:pos x="T74" y="T75"/>
                        </a:cxn>
                        <a:cxn ang="T142">
                          <a:pos x="T76" y="T77"/>
                        </a:cxn>
                        <a:cxn ang="T143">
                          <a:pos x="T78" y="T79"/>
                        </a:cxn>
                        <a:cxn ang="T144">
                          <a:pos x="T80" y="T81"/>
                        </a:cxn>
                        <a:cxn ang="T145">
                          <a:pos x="T82" y="T83"/>
                        </a:cxn>
                        <a:cxn ang="T146">
                          <a:pos x="T84" y="T85"/>
                        </a:cxn>
                        <a:cxn ang="T147">
                          <a:pos x="T86" y="T87"/>
                        </a:cxn>
                        <a:cxn ang="T148">
                          <a:pos x="T88" y="T89"/>
                        </a:cxn>
                        <a:cxn ang="T149">
                          <a:pos x="T90" y="T91"/>
                        </a:cxn>
                        <a:cxn ang="T150">
                          <a:pos x="T92" y="T93"/>
                        </a:cxn>
                        <a:cxn ang="T151">
                          <a:pos x="T94" y="T95"/>
                        </a:cxn>
                        <a:cxn ang="T152">
                          <a:pos x="T96" y="T97"/>
                        </a:cxn>
                        <a:cxn ang="T153">
                          <a:pos x="T98" y="T99"/>
                        </a:cxn>
                        <a:cxn ang="T154">
                          <a:pos x="T100" y="T101"/>
                        </a:cxn>
                        <a:cxn ang="T155">
                          <a:pos x="T102" y="T103"/>
                        </a:cxn>
                      </a:cxnLst>
                      <a:rect l="T156" t="T157" r="T158" b="T159"/>
                      <a:pathLst>
                        <a:path w="554" h="538">
                          <a:moveTo>
                            <a:pt x="212" y="397"/>
                          </a:moveTo>
                          <a:lnTo>
                            <a:pt x="209" y="428"/>
                          </a:lnTo>
                          <a:lnTo>
                            <a:pt x="211" y="461"/>
                          </a:lnTo>
                          <a:lnTo>
                            <a:pt x="218" y="494"/>
                          </a:lnTo>
                          <a:lnTo>
                            <a:pt x="224" y="512"/>
                          </a:lnTo>
                          <a:lnTo>
                            <a:pt x="235" y="525"/>
                          </a:lnTo>
                          <a:lnTo>
                            <a:pt x="249" y="524"/>
                          </a:lnTo>
                          <a:lnTo>
                            <a:pt x="266" y="520"/>
                          </a:lnTo>
                          <a:lnTo>
                            <a:pt x="275" y="530"/>
                          </a:lnTo>
                          <a:lnTo>
                            <a:pt x="286" y="536"/>
                          </a:lnTo>
                          <a:lnTo>
                            <a:pt x="299" y="538"/>
                          </a:lnTo>
                          <a:lnTo>
                            <a:pt x="312" y="535"/>
                          </a:lnTo>
                          <a:lnTo>
                            <a:pt x="326" y="524"/>
                          </a:lnTo>
                          <a:lnTo>
                            <a:pt x="339" y="509"/>
                          </a:lnTo>
                          <a:lnTo>
                            <a:pt x="355" y="491"/>
                          </a:lnTo>
                          <a:lnTo>
                            <a:pt x="372" y="472"/>
                          </a:lnTo>
                          <a:lnTo>
                            <a:pt x="388" y="453"/>
                          </a:lnTo>
                          <a:lnTo>
                            <a:pt x="407" y="431"/>
                          </a:lnTo>
                          <a:lnTo>
                            <a:pt x="432" y="394"/>
                          </a:lnTo>
                          <a:lnTo>
                            <a:pt x="455" y="365"/>
                          </a:lnTo>
                          <a:lnTo>
                            <a:pt x="483" y="340"/>
                          </a:lnTo>
                          <a:lnTo>
                            <a:pt x="503" y="325"/>
                          </a:lnTo>
                          <a:lnTo>
                            <a:pt x="522" y="303"/>
                          </a:lnTo>
                          <a:lnTo>
                            <a:pt x="540" y="275"/>
                          </a:lnTo>
                          <a:lnTo>
                            <a:pt x="549" y="247"/>
                          </a:lnTo>
                          <a:lnTo>
                            <a:pt x="554" y="213"/>
                          </a:lnTo>
                          <a:lnTo>
                            <a:pt x="543" y="168"/>
                          </a:lnTo>
                          <a:lnTo>
                            <a:pt x="127" y="50"/>
                          </a:lnTo>
                          <a:lnTo>
                            <a:pt x="105" y="47"/>
                          </a:lnTo>
                          <a:lnTo>
                            <a:pt x="79" y="24"/>
                          </a:lnTo>
                          <a:lnTo>
                            <a:pt x="46" y="0"/>
                          </a:lnTo>
                          <a:lnTo>
                            <a:pt x="0" y="33"/>
                          </a:lnTo>
                          <a:lnTo>
                            <a:pt x="13" y="53"/>
                          </a:lnTo>
                          <a:lnTo>
                            <a:pt x="36" y="75"/>
                          </a:lnTo>
                          <a:lnTo>
                            <a:pt x="16" y="87"/>
                          </a:lnTo>
                          <a:lnTo>
                            <a:pt x="1" y="104"/>
                          </a:lnTo>
                          <a:lnTo>
                            <a:pt x="22" y="116"/>
                          </a:lnTo>
                          <a:lnTo>
                            <a:pt x="36" y="130"/>
                          </a:lnTo>
                          <a:lnTo>
                            <a:pt x="45" y="152"/>
                          </a:lnTo>
                          <a:lnTo>
                            <a:pt x="48" y="170"/>
                          </a:lnTo>
                          <a:lnTo>
                            <a:pt x="13" y="164"/>
                          </a:lnTo>
                          <a:lnTo>
                            <a:pt x="10" y="183"/>
                          </a:lnTo>
                          <a:lnTo>
                            <a:pt x="16" y="209"/>
                          </a:lnTo>
                          <a:lnTo>
                            <a:pt x="34" y="235"/>
                          </a:lnTo>
                          <a:lnTo>
                            <a:pt x="53" y="253"/>
                          </a:lnTo>
                          <a:lnTo>
                            <a:pt x="81" y="267"/>
                          </a:lnTo>
                          <a:lnTo>
                            <a:pt x="108" y="274"/>
                          </a:lnTo>
                          <a:lnTo>
                            <a:pt x="112" y="301"/>
                          </a:lnTo>
                          <a:lnTo>
                            <a:pt x="129" y="325"/>
                          </a:lnTo>
                          <a:lnTo>
                            <a:pt x="151" y="352"/>
                          </a:lnTo>
                          <a:lnTo>
                            <a:pt x="179" y="377"/>
                          </a:lnTo>
                          <a:lnTo>
                            <a:pt x="212" y="3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</p:grpSp>
            </p:grpSp>
            <p:grpSp>
              <p:nvGrpSpPr>
                <p:cNvPr id="12343" name="Group 60"/>
                <p:cNvGrpSpPr>
                  <a:grpSpLocks/>
                </p:cNvGrpSpPr>
                <p:nvPr/>
              </p:nvGrpSpPr>
              <p:grpSpPr bwMode="auto">
                <a:xfrm>
                  <a:off x="5735" y="1688"/>
                  <a:ext cx="400" cy="262"/>
                  <a:chOff x="5735" y="1688"/>
                  <a:chExt cx="400" cy="262"/>
                </a:xfrm>
              </p:grpSpPr>
              <p:sp>
                <p:nvSpPr>
                  <p:cNvPr id="12344" name="Freeform 61"/>
                  <p:cNvSpPr>
                    <a:spLocks/>
                  </p:cNvSpPr>
                  <p:nvPr/>
                </p:nvSpPr>
                <p:spPr bwMode="auto">
                  <a:xfrm>
                    <a:off x="5735" y="1777"/>
                    <a:ext cx="297" cy="74"/>
                  </a:xfrm>
                  <a:custGeom>
                    <a:avLst/>
                    <a:gdLst>
                      <a:gd name="T0" fmla="*/ 0 w 297"/>
                      <a:gd name="T1" fmla="*/ 53 h 74"/>
                      <a:gd name="T2" fmla="*/ 21 w 297"/>
                      <a:gd name="T3" fmla="*/ 26 h 74"/>
                      <a:gd name="T4" fmla="*/ 48 w 297"/>
                      <a:gd name="T5" fmla="*/ 4 h 74"/>
                      <a:gd name="T6" fmla="*/ 70 w 297"/>
                      <a:gd name="T7" fmla="*/ 0 h 74"/>
                      <a:gd name="T8" fmla="*/ 297 w 297"/>
                      <a:gd name="T9" fmla="*/ 29 h 74"/>
                      <a:gd name="T10" fmla="*/ 291 w 297"/>
                      <a:gd name="T11" fmla="*/ 59 h 74"/>
                      <a:gd name="T12" fmla="*/ 246 w 297"/>
                      <a:gd name="T13" fmla="*/ 57 h 74"/>
                      <a:gd name="T14" fmla="*/ 143 w 297"/>
                      <a:gd name="T15" fmla="*/ 53 h 74"/>
                      <a:gd name="T16" fmla="*/ 76 w 297"/>
                      <a:gd name="T17" fmla="*/ 50 h 74"/>
                      <a:gd name="T18" fmla="*/ 63 w 297"/>
                      <a:gd name="T19" fmla="*/ 54 h 74"/>
                      <a:gd name="T20" fmla="*/ 45 w 297"/>
                      <a:gd name="T21" fmla="*/ 74 h 74"/>
                      <a:gd name="T22" fmla="*/ 0 w 297"/>
                      <a:gd name="T23" fmla="*/ 53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97"/>
                      <a:gd name="T37" fmla="*/ 0 h 74"/>
                      <a:gd name="T38" fmla="*/ 297 w 29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97" h="74">
                        <a:moveTo>
                          <a:pt x="0" y="53"/>
                        </a:moveTo>
                        <a:lnTo>
                          <a:pt x="21" y="26"/>
                        </a:lnTo>
                        <a:lnTo>
                          <a:pt x="48" y="4"/>
                        </a:lnTo>
                        <a:lnTo>
                          <a:pt x="70" y="0"/>
                        </a:lnTo>
                        <a:lnTo>
                          <a:pt x="297" y="29"/>
                        </a:lnTo>
                        <a:lnTo>
                          <a:pt x="291" y="59"/>
                        </a:lnTo>
                        <a:lnTo>
                          <a:pt x="246" y="57"/>
                        </a:lnTo>
                        <a:lnTo>
                          <a:pt x="143" y="53"/>
                        </a:lnTo>
                        <a:lnTo>
                          <a:pt x="76" y="50"/>
                        </a:lnTo>
                        <a:lnTo>
                          <a:pt x="63" y="54"/>
                        </a:lnTo>
                        <a:lnTo>
                          <a:pt x="45" y="74"/>
                        </a:lnTo>
                        <a:lnTo>
                          <a:pt x="0" y="53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2345" name="Freeform 62"/>
                  <p:cNvSpPr>
                    <a:spLocks/>
                  </p:cNvSpPr>
                  <p:nvPr/>
                </p:nvSpPr>
                <p:spPr bwMode="auto">
                  <a:xfrm>
                    <a:off x="6091" y="1717"/>
                    <a:ext cx="44" cy="110"/>
                  </a:xfrm>
                  <a:custGeom>
                    <a:avLst/>
                    <a:gdLst>
                      <a:gd name="T0" fmla="*/ 14 w 44"/>
                      <a:gd name="T1" fmla="*/ 0 h 110"/>
                      <a:gd name="T2" fmla="*/ 29 w 44"/>
                      <a:gd name="T3" fmla="*/ 15 h 110"/>
                      <a:gd name="T4" fmla="*/ 36 w 44"/>
                      <a:gd name="T5" fmla="*/ 29 h 110"/>
                      <a:gd name="T6" fmla="*/ 41 w 44"/>
                      <a:gd name="T7" fmla="*/ 47 h 110"/>
                      <a:gd name="T8" fmla="*/ 44 w 44"/>
                      <a:gd name="T9" fmla="*/ 64 h 110"/>
                      <a:gd name="T10" fmla="*/ 39 w 44"/>
                      <a:gd name="T11" fmla="*/ 80 h 110"/>
                      <a:gd name="T12" fmla="*/ 30 w 44"/>
                      <a:gd name="T13" fmla="*/ 94 h 110"/>
                      <a:gd name="T14" fmla="*/ 16 w 44"/>
                      <a:gd name="T15" fmla="*/ 104 h 110"/>
                      <a:gd name="T16" fmla="*/ 0 w 44"/>
                      <a:gd name="T17" fmla="*/ 110 h 110"/>
                      <a:gd name="T18" fmla="*/ 14 w 44"/>
                      <a:gd name="T19" fmla="*/ 0 h 1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4"/>
                      <a:gd name="T31" fmla="*/ 0 h 110"/>
                      <a:gd name="T32" fmla="*/ 44 w 44"/>
                      <a:gd name="T33" fmla="*/ 110 h 11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4" h="110">
                        <a:moveTo>
                          <a:pt x="14" y="0"/>
                        </a:moveTo>
                        <a:lnTo>
                          <a:pt x="29" y="15"/>
                        </a:lnTo>
                        <a:lnTo>
                          <a:pt x="36" y="29"/>
                        </a:lnTo>
                        <a:lnTo>
                          <a:pt x="41" y="47"/>
                        </a:lnTo>
                        <a:lnTo>
                          <a:pt x="44" y="64"/>
                        </a:lnTo>
                        <a:lnTo>
                          <a:pt x="39" y="80"/>
                        </a:lnTo>
                        <a:lnTo>
                          <a:pt x="30" y="94"/>
                        </a:lnTo>
                        <a:lnTo>
                          <a:pt x="16" y="104"/>
                        </a:lnTo>
                        <a:lnTo>
                          <a:pt x="0" y="11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rgbClr val="9FB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2346" name="Freeform 63"/>
                  <p:cNvSpPr>
                    <a:spLocks/>
                  </p:cNvSpPr>
                  <p:nvPr/>
                </p:nvSpPr>
                <p:spPr bwMode="auto">
                  <a:xfrm>
                    <a:off x="6063" y="1688"/>
                    <a:ext cx="58" cy="143"/>
                  </a:xfrm>
                  <a:custGeom>
                    <a:avLst/>
                    <a:gdLst>
                      <a:gd name="T0" fmla="*/ 0 w 58"/>
                      <a:gd name="T1" fmla="*/ 118 h 143"/>
                      <a:gd name="T2" fmla="*/ 27 w 58"/>
                      <a:gd name="T3" fmla="*/ 0 h 143"/>
                      <a:gd name="T4" fmla="*/ 58 w 58"/>
                      <a:gd name="T5" fmla="*/ 15 h 143"/>
                      <a:gd name="T6" fmla="*/ 31 w 58"/>
                      <a:gd name="T7" fmla="*/ 143 h 143"/>
                      <a:gd name="T8" fmla="*/ 3 w 58"/>
                      <a:gd name="T9" fmla="*/ 140 h 143"/>
                      <a:gd name="T10" fmla="*/ 0 w 58"/>
                      <a:gd name="T11" fmla="*/ 118 h 14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8"/>
                      <a:gd name="T19" fmla="*/ 0 h 143"/>
                      <a:gd name="T20" fmla="*/ 58 w 58"/>
                      <a:gd name="T21" fmla="*/ 143 h 14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8" h="143">
                        <a:moveTo>
                          <a:pt x="0" y="118"/>
                        </a:moveTo>
                        <a:lnTo>
                          <a:pt x="27" y="0"/>
                        </a:lnTo>
                        <a:lnTo>
                          <a:pt x="58" y="15"/>
                        </a:lnTo>
                        <a:lnTo>
                          <a:pt x="31" y="143"/>
                        </a:lnTo>
                        <a:lnTo>
                          <a:pt x="3" y="140"/>
                        </a:lnTo>
                        <a:lnTo>
                          <a:pt x="0" y="118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2347" name="Freeform 64"/>
                  <p:cNvSpPr>
                    <a:spLocks/>
                  </p:cNvSpPr>
                  <p:nvPr/>
                </p:nvSpPr>
                <p:spPr bwMode="auto">
                  <a:xfrm>
                    <a:off x="6035" y="1714"/>
                    <a:ext cx="57" cy="225"/>
                  </a:xfrm>
                  <a:custGeom>
                    <a:avLst/>
                    <a:gdLst>
                      <a:gd name="T0" fmla="*/ 25 w 57"/>
                      <a:gd name="T1" fmla="*/ 0 h 225"/>
                      <a:gd name="T2" fmla="*/ 40 w 57"/>
                      <a:gd name="T3" fmla="*/ 12 h 225"/>
                      <a:gd name="T4" fmla="*/ 49 w 57"/>
                      <a:gd name="T5" fmla="*/ 29 h 225"/>
                      <a:gd name="T6" fmla="*/ 54 w 57"/>
                      <a:gd name="T7" fmla="*/ 49 h 225"/>
                      <a:gd name="T8" fmla="*/ 57 w 57"/>
                      <a:gd name="T9" fmla="*/ 71 h 225"/>
                      <a:gd name="T10" fmla="*/ 56 w 57"/>
                      <a:gd name="T11" fmla="*/ 92 h 225"/>
                      <a:gd name="T12" fmla="*/ 51 w 57"/>
                      <a:gd name="T13" fmla="*/ 122 h 225"/>
                      <a:gd name="T14" fmla="*/ 44 w 57"/>
                      <a:gd name="T15" fmla="*/ 149 h 225"/>
                      <a:gd name="T16" fmla="*/ 34 w 57"/>
                      <a:gd name="T17" fmla="*/ 177 h 225"/>
                      <a:gd name="T18" fmla="*/ 19 w 57"/>
                      <a:gd name="T19" fmla="*/ 200 h 225"/>
                      <a:gd name="T20" fmla="*/ 0 w 57"/>
                      <a:gd name="T21" fmla="*/ 225 h 225"/>
                      <a:gd name="T22" fmla="*/ 25 w 57"/>
                      <a:gd name="T23" fmla="*/ 0 h 2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225"/>
                      <a:gd name="T38" fmla="*/ 57 w 57"/>
                      <a:gd name="T39" fmla="*/ 225 h 22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225">
                        <a:moveTo>
                          <a:pt x="25" y="0"/>
                        </a:moveTo>
                        <a:lnTo>
                          <a:pt x="40" y="12"/>
                        </a:lnTo>
                        <a:lnTo>
                          <a:pt x="49" y="29"/>
                        </a:lnTo>
                        <a:lnTo>
                          <a:pt x="54" y="49"/>
                        </a:lnTo>
                        <a:lnTo>
                          <a:pt x="57" y="71"/>
                        </a:lnTo>
                        <a:lnTo>
                          <a:pt x="56" y="92"/>
                        </a:lnTo>
                        <a:lnTo>
                          <a:pt x="51" y="122"/>
                        </a:lnTo>
                        <a:lnTo>
                          <a:pt x="44" y="149"/>
                        </a:lnTo>
                        <a:lnTo>
                          <a:pt x="34" y="177"/>
                        </a:lnTo>
                        <a:lnTo>
                          <a:pt x="19" y="200"/>
                        </a:lnTo>
                        <a:lnTo>
                          <a:pt x="0" y="225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9FB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2348" name="Freeform 65"/>
                  <p:cNvSpPr>
                    <a:spLocks/>
                  </p:cNvSpPr>
                  <p:nvPr/>
                </p:nvSpPr>
                <p:spPr bwMode="auto">
                  <a:xfrm>
                    <a:off x="6002" y="1693"/>
                    <a:ext cx="74" cy="257"/>
                  </a:xfrm>
                  <a:custGeom>
                    <a:avLst/>
                    <a:gdLst>
                      <a:gd name="T0" fmla="*/ 36 w 74"/>
                      <a:gd name="T1" fmla="*/ 0 h 257"/>
                      <a:gd name="T2" fmla="*/ 74 w 74"/>
                      <a:gd name="T3" fmla="*/ 4 h 257"/>
                      <a:gd name="T4" fmla="*/ 36 w 74"/>
                      <a:gd name="T5" fmla="*/ 257 h 257"/>
                      <a:gd name="T6" fmla="*/ 0 w 74"/>
                      <a:gd name="T7" fmla="*/ 254 h 257"/>
                      <a:gd name="T8" fmla="*/ 36 w 74"/>
                      <a:gd name="T9" fmla="*/ 0 h 2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257"/>
                      <a:gd name="T17" fmla="*/ 74 w 74"/>
                      <a:gd name="T18" fmla="*/ 257 h 25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257">
                        <a:moveTo>
                          <a:pt x="36" y="0"/>
                        </a:moveTo>
                        <a:lnTo>
                          <a:pt x="74" y="4"/>
                        </a:lnTo>
                        <a:lnTo>
                          <a:pt x="36" y="257"/>
                        </a:lnTo>
                        <a:lnTo>
                          <a:pt x="0" y="254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</p:grpSp>
        </p:grpSp>
        <p:grpSp>
          <p:nvGrpSpPr>
            <p:cNvPr id="12312" name="Group 66"/>
            <p:cNvGrpSpPr>
              <a:grpSpLocks/>
            </p:cNvGrpSpPr>
            <p:nvPr/>
          </p:nvGrpSpPr>
          <p:grpSpPr bwMode="auto">
            <a:xfrm>
              <a:off x="5467" y="1736"/>
              <a:ext cx="569" cy="1012"/>
              <a:chOff x="5467" y="1736"/>
              <a:chExt cx="569" cy="1012"/>
            </a:xfrm>
          </p:grpSpPr>
          <p:grpSp>
            <p:nvGrpSpPr>
              <p:cNvPr id="12313" name="Group 67"/>
              <p:cNvGrpSpPr>
                <a:grpSpLocks/>
              </p:cNvGrpSpPr>
              <p:nvPr/>
            </p:nvGrpSpPr>
            <p:grpSpPr bwMode="auto">
              <a:xfrm>
                <a:off x="5467" y="1736"/>
                <a:ext cx="569" cy="1012"/>
                <a:chOff x="5467" y="1736"/>
                <a:chExt cx="569" cy="1012"/>
              </a:xfrm>
            </p:grpSpPr>
            <p:grpSp>
              <p:nvGrpSpPr>
                <p:cNvPr id="12317" name="Group 68"/>
                <p:cNvGrpSpPr>
                  <a:grpSpLocks/>
                </p:cNvGrpSpPr>
                <p:nvPr/>
              </p:nvGrpSpPr>
              <p:grpSpPr bwMode="auto">
                <a:xfrm>
                  <a:off x="5751" y="2093"/>
                  <a:ext cx="248" cy="183"/>
                  <a:chOff x="5751" y="2093"/>
                  <a:chExt cx="248" cy="183"/>
                </a:xfrm>
              </p:grpSpPr>
              <p:sp>
                <p:nvSpPr>
                  <p:cNvPr id="12338" name="Freeform 69"/>
                  <p:cNvSpPr>
                    <a:spLocks/>
                  </p:cNvSpPr>
                  <p:nvPr/>
                </p:nvSpPr>
                <p:spPr bwMode="auto">
                  <a:xfrm>
                    <a:off x="5751" y="2093"/>
                    <a:ext cx="173" cy="117"/>
                  </a:xfrm>
                  <a:custGeom>
                    <a:avLst/>
                    <a:gdLst>
                      <a:gd name="T0" fmla="*/ 0 w 173"/>
                      <a:gd name="T1" fmla="*/ 55 h 117"/>
                      <a:gd name="T2" fmla="*/ 39 w 173"/>
                      <a:gd name="T3" fmla="*/ 0 h 117"/>
                      <a:gd name="T4" fmla="*/ 169 w 173"/>
                      <a:gd name="T5" fmla="*/ 12 h 117"/>
                      <a:gd name="T6" fmla="*/ 173 w 173"/>
                      <a:gd name="T7" fmla="*/ 27 h 117"/>
                      <a:gd name="T8" fmla="*/ 170 w 173"/>
                      <a:gd name="T9" fmla="*/ 45 h 117"/>
                      <a:gd name="T10" fmla="*/ 140 w 173"/>
                      <a:gd name="T11" fmla="*/ 64 h 117"/>
                      <a:gd name="T12" fmla="*/ 82 w 173"/>
                      <a:gd name="T13" fmla="*/ 117 h 117"/>
                      <a:gd name="T14" fmla="*/ 0 w 173"/>
                      <a:gd name="T15" fmla="*/ 55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117"/>
                      <a:gd name="T26" fmla="*/ 173 w 17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117">
                        <a:moveTo>
                          <a:pt x="0" y="55"/>
                        </a:moveTo>
                        <a:lnTo>
                          <a:pt x="39" y="0"/>
                        </a:lnTo>
                        <a:lnTo>
                          <a:pt x="169" y="12"/>
                        </a:lnTo>
                        <a:lnTo>
                          <a:pt x="173" y="27"/>
                        </a:lnTo>
                        <a:lnTo>
                          <a:pt x="170" y="45"/>
                        </a:lnTo>
                        <a:lnTo>
                          <a:pt x="140" y="64"/>
                        </a:lnTo>
                        <a:lnTo>
                          <a:pt x="82" y="117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2339" name="Freeform 70"/>
                  <p:cNvSpPr>
                    <a:spLocks/>
                  </p:cNvSpPr>
                  <p:nvPr/>
                </p:nvSpPr>
                <p:spPr bwMode="auto">
                  <a:xfrm>
                    <a:off x="5831" y="2132"/>
                    <a:ext cx="168" cy="144"/>
                  </a:xfrm>
                  <a:custGeom>
                    <a:avLst/>
                    <a:gdLst>
                      <a:gd name="T0" fmla="*/ 0 w 168"/>
                      <a:gd name="T1" fmla="*/ 84 h 144"/>
                      <a:gd name="T2" fmla="*/ 58 w 168"/>
                      <a:gd name="T3" fmla="*/ 12 h 144"/>
                      <a:gd name="T4" fmla="*/ 85 w 168"/>
                      <a:gd name="T5" fmla="*/ 27 h 144"/>
                      <a:gd name="T6" fmla="*/ 97 w 168"/>
                      <a:gd name="T7" fmla="*/ 12 h 144"/>
                      <a:gd name="T8" fmla="*/ 127 w 168"/>
                      <a:gd name="T9" fmla="*/ 0 h 144"/>
                      <a:gd name="T10" fmla="*/ 138 w 168"/>
                      <a:gd name="T11" fmla="*/ 21 h 144"/>
                      <a:gd name="T12" fmla="*/ 150 w 168"/>
                      <a:gd name="T13" fmla="*/ 26 h 144"/>
                      <a:gd name="T14" fmla="*/ 150 w 168"/>
                      <a:gd name="T15" fmla="*/ 43 h 144"/>
                      <a:gd name="T16" fmla="*/ 168 w 168"/>
                      <a:gd name="T17" fmla="*/ 49 h 144"/>
                      <a:gd name="T18" fmla="*/ 164 w 168"/>
                      <a:gd name="T19" fmla="*/ 59 h 144"/>
                      <a:gd name="T20" fmla="*/ 116 w 168"/>
                      <a:gd name="T21" fmla="*/ 78 h 144"/>
                      <a:gd name="T22" fmla="*/ 125 w 168"/>
                      <a:gd name="T23" fmla="*/ 104 h 144"/>
                      <a:gd name="T24" fmla="*/ 120 w 168"/>
                      <a:gd name="T25" fmla="*/ 120 h 144"/>
                      <a:gd name="T26" fmla="*/ 108 w 168"/>
                      <a:gd name="T27" fmla="*/ 123 h 144"/>
                      <a:gd name="T28" fmla="*/ 93 w 168"/>
                      <a:gd name="T29" fmla="*/ 115 h 144"/>
                      <a:gd name="T30" fmla="*/ 90 w 168"/>
                      <a:gd name="T31" fmla="*/ 144 h 144"/>
                      <a:gd name="T32" fmla="*/ 0 w 168"/>
                      <a:gd name="T33" fmla="*/ 84 h 144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68"/>
                      <a:gd name="T52" fmla="*/ 0 h 144"/>
                      <a:gd name="T53" fmla="*/ 168 w 168"/>
                      <a:gd name="T54" fmla="*/ 144 h 144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68" h="144">
                        <a:moveTo>
                          <a:pt x="0" y="84"/>
                        </a:moveTo>
                        <a:lnTo>
                          <a:pt x="58" y="12"/>
                        </a:lnTo>
                        <a:lnTo>
                          <a:pt x="85" y="27"/>
                        </a:lnTo>
                        <a:lnTo>
                          <a:pt x="97" y="12"/>
                        </a:lnTo>
                        <a:lnTo>
                          <a:pt x="127" y="0"/>
                        </a:lnTo>
                        <a:lnTo>
                          <a:pt x="138" y="21"/>
                        </a:lnTo>
                        <a:lnTo>
                          <a:pt x="150" y="26"/>
                        </a:lnTo>
                        <a:lnTo>
                          <a:pt x="150" y="43"/>
                        </a:lnTo>
                        <a:lnTo>
                          <a:pt x="168" y="49"/>
                        </a:lnTo>
                        <a:lnTo>
                          <a:pt x="164" y="59"/>
                        </a:lnTo>
                        <a:lnTo>
                          <a:pt x="116" y="78"/>
                        </a:lnTo>
                        <a:lnTo>
                          <a:pt x="125" y="104"/>
                        </a:lnTo>
                        <a:lnTo>
                          <a:pt x="120" y="120"/>
                        </a:lnTo>
                        <a:lnTo>
                          <a:pt x="108" y="123"/>
                        </a:lnTo>
                        <a:lnTo>
                          <a:pt x="93" y="115"/>
                        </a:lnTo>
                        <a:lnTo>
                          <a:pt x="90" y="144"/>
                        </a:lnTo>
                        <a:lnTo>
                          <a:pt x="0" y="84"/>
                        </a:lnTo>
                        <a:close/>
                      </a:path>
                    </a:pathLst>
                  </a:custGeom>
                  <a:solidFill>
                    <a:srgbClr val="FF001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  <p:grpSp>
              <p:nvGrpSpPr>
                <p:cNvPr id="12318" name="Group 71"/>
                <p:cNvGrpSpPr>
                  <a:grpSpLocks/>
                </p:cNvGrpSpPr>
                <p:nvPr/>
              </p:nvGrpSpPr>
              <p:grpSpPr bwMode="auto">
                <a:xfrm>
                  <a:off x="5467" y="1736"/>
                  <a:ext cx="569" cy="1012"/>
                  <a:chOff x="5467" y="1736"/>
                  <a:chExt cx="569" cy="1012"/>
                </a:xfrm>
              </p:grpSpPr>
              <p:grpSp>
                <p:nvGrpSpPr>
                  <p:cNvPr id="12319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5467" y="1736"/>
                    <a:ext cx="569" cy="1012"/>
                    <a:chOff x="5467" y="1736"/>
                    <a:chExt cx="569" cy="1012"/>
                  </a:xfrm>
                </p:grpSpPr>
                <p:grpSp>
                  <p:nvGrpSpPr>
                    <p:cNvPr id="12321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67" y="1736"/>
                      <a:ext cx="569" cy="1012"/>
                      <a:chOff x="5467" y="1736"/>
                      <a:chExt cx="569" cy="1012"/>
                    </a:xfrm>
                  </p:grpSpPr>
                  <p:grpSp>
                    <p:nvGrpSpPr>
                      <p:cNvPr id="12330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467" y="1736"/>
                        <a:ext cx="195" cy="306"/>
                        <a:chOff x="5467" y="1736"/>
                        <a:chExt cx="195" cy="306"/>
                      </a:xfrm>
                    </p:grpSpPr>
                    <p:sp>
                      <p:nvSpPr>
                        <p:cNvPr id="12332" name="Freeform 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554" y="1936"/>
                          <a:ext cx="105" cy="106"/>
                        </a:xfrm>
                        <a:custGeom>
                          <a:avLst/>
                          <a:gdLst>
                            <a:gd name="T0" fmla="*/ 0 w 105"/>
                            <a:gd name="T1" fmla="*/ 39 h 106"/>
                            <a:gd name="T2" fmla="*/ 18 w 105"/>
                            <a:gd name="T3" fmla="*/ 85 h 106"/>
                            <a:gd name="T4" fmla="*/ 34 w 105"/>
                            <a:gd name="T5" fmla="*/ 106 h 106"/>
                            <a:gd name="T6" fmla="*/ 105 w 105"/>
                            <a:gd name="T7" fmla="*/ 73 h 106"/>
                            <a:gd name="T8" fmla="*/ 64 w 105"/>
                            <a:gd name="T9" fmla="*/ 0 h 106"/>
                            <a:gd name="T10" fmla="*/ 0 w 105"/>
                            <a:gd name="T11" fmla="*/ 39 h 106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105"/>
                            <a:gd name="T19" fmla="*/ 0 h 106"/>
                            <a:gd name="T20" fmla="*/ 105 w 105"/>
                            <a:gd name="T21" fmla="*/ 106 h 106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105" h="106">
                              <a:moveTo>
                                <a:pt x="0" y="39"/>
                              </a:moveTo>
                              <a:lnTo>
                                <a:pt x="18" y="85"/>
                              </a:lnTo>
                              <a:lnTo>
                                <a:pt x="34" y="106"/>
                              </a:lnTo>
                              <a:lnTo>
                                <a:pt x="105" y="73"/>
                              </a:lnTo>
                              <a:lnTo>
                                <a:pt x="64" y="0"/>
                              </a:lnTo>
                              <a:lnTo>
                                <a:pt x="0" y="3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8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grpSp>
                      <p:nvGrpSpPr>
                        <p:cNvPr id="12333" name="Group 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467" y="1736"/>
                          <a:ext cx="195" cy="304"/>
                          <a:chOff x="5467" y="1736"/>
                          <a:chExt cx="195" cy="304"/>
                        </a:xfrm>
                      </p:grpSpPr>
                      <p:grpSp>
                        <p:nvGrpSpPr>
                          <p:cNvPr id="12334" name="Group 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467" y="1736"/>
                            <a:ext cx="195" cy="304"/>
                            <a:chOff x="5467" y="1736"/>
                            <a:chExt cx="195" cy="304"/>
                          </a:xfrm>
                        </p:grpSpPr>
                        <p:sp>
                          <p:nvSpPr>
                            <p:cNvPr id="12336" name="Freeform 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497" y="1909"/>
                              <a:ext cx="88" cy="131"/>
                            </a:xfrm>
                            <a:custGeom>
                              <a:avLst/>
                              <a:gdLst>
                                <a:gd name="T0" fmla="*/ 0 w 88"/>
                                <a:gd name="T1" fmla="*/ 4 h 131"/>
                                <a:gd name="T2" fmla="*/ 2 w 88"/>
                                <a:gd name="T3" fmla="*/ 59 h 131"/>
                                <a:gd name="T4" fmla="*/ 11 w 88"/>
                                <a:gd name="T5" fmla="*/ 79 h 131"/>
                                <a:gd name="T6" fmla="*/ 22 w 88"/>
                                <a:gd name="T7" fmla="*/ 103 h 131"/>
                                <a:gd name="T8" fmla="*/ 30 w 88"/>
                                <a:gd name="T9" fmla="*/ 117 h 131"/>
                                <a:gd name="T10" fmla="*/ 41 w 88"/>
                                <a:gd name="T11" fmla="*/ 131 h 131"/>
                                <a:gd name="T12" fmla="*/ 58 w 88"/>
                                <a:gd name="T13" fmla="*/ 124 h 131"/>
                                <a:gd name="T14" fmla="*/ 88 w 88"/>
                                <a:gd name="T15" fmla="*/ 118 h 131"/>
                                <a:gd name="T16" fmla="*/ 67 w 88"/>
                                <a:gd name="T17" fmla="*/ 0 h 131"/>
                                <a:gd name="T18" fmla="*/ 0 w 88"/>
                                <a:gd name="T19" fmla="*/ 4 h 131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w 88"/>
                                <a:gd name="T31" fmla="*/ 0 h 131"/>
                                <a:gd name="T32" fmla="*/ 88 w 88"/>
                                <a:gd name="T33" fmla="*/ 131 h 131"/>
                              </a:gdLst>
                              <a:ahLst/>
                              <a:cxnLst>
                                <a:cxn ang="T20">
                                  <a:pos x="T0" y="T1"/>
                                </a:cxn>
                                <a:cxn ang="T21">
                                  <a:pos x="T2" y="T3"/>
                                </a:cxn>
                                <a:cxn ang="T22">
                                  <a:pos x="T4" y="T5"/>
                                </a:cxn>
                                <a:cxn ang="T23">
                                  <a:pos x="T6" y="T7"/>
                                </a:cxn>
                                <a:cxn ang="T24">
                                  <a:pos x="T8" y="T9"/>
                                </a:cxn>
                                <a:cxn ang="T25">
                                  <a:pos x="T10" y="T11"/>
                                </a:cxn>
                                <a:cxn ang="T26">
                                  <a:pos x="T12" y="T13"/>
                                </a:cxn>
                                <a:cxn ang="T27">
                                  <a:pos x="T14" y="T15"/>
                                </a:cxn>
                                <a:cxn ang="T28">
                                  <a:pos x="T16" y="T17"/>
                                </a:cxn>
                                <a:cxn ang="T29">
                                  <a:pos x="T18" y="T19"/>
                                </a:cxn>
                              </a:cxnLst>
                              <a:rect l="T30" t="T31" r="T32" b="T33"/>
                              <a:pathLst>
                                <a:path w="88" h="131">
                                  <a:moveTo>
                                    <a:pt x="0" y="4"/>
                                  </a:moveTo>
                                  <a:lnTo>
                                    <a:pt x="2" y="59"/>
                                  </a:lnTo>
                                  <a:lnTo>
                                    <a:pt x="11" y="79"/>
                                  </a:lnTo>
                                  <a:lnTo>
                                    <a:pt x="22" y="103"/>
                                  </a:lnTo>
                                  <a:lnTo>
                                    <a:pt x="30" y="117"/>
                                  </a:lnTo>
                                  <a:lnTo>
                                    <a:pt x="41" y="131"/>
                                  </a:lnTo>
                                  <a:lnTo>
                                    <a:pt x="58" y="124"/>
                                  </a:lnTo>
                                  <a:lnTo>
                                    <a:pt x="88" y="118"/>
                                  </a:lnTo>
                                  <a:lnTo>
                                    <a:pt x="67" y="0"/>
                                  </a:lnTo>
                                  <a:lnTo>
                                    <a:pt x="0" y="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eaLnBrk="1" hangingPunct="1"/>
                              <a:endParaRPr lang="es-CR" altLang="es-CL"/>
                            </a:p>
                          </p:txBody>
                        </p:sp>
                        <p:sp>
                          <p:nvSpPr>
                            <p:cNvPr id="12337" name="Freeform 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467" y="1736"/>
                              <a:ext cx="195" cy="212"/>
                            </a:xfrm>
                            <a:custGeom>
                              <a:avLst/>
                              <a:gdLst>
                                <a:gd name="T0" fmla="*/ 0 w 195"/>
                                <a:gd name="T1" fmla="*/ 198 h 212"/>
                                <a:gd name="T2" fmla="*/ 9 w 195"/>
                                <a:gd name="T3" fmla="*/ 166 h 212"/>
                                <a:gd name="T4" fmla="*/ 18 w 195"/>
                                <a:gd name="T5" fmla="*/ 145 h 212"/>
                                <a:gd name="T6" fmla="*/ 38 w 195"/>
                                <a:gd name="T7" fmla="*/ 115 h 212"/>
                                <a:gd name="T8" fmla="*/ 74 w 195"/>
                                <a:gd name="T9" fmla="*/ 76 h 212"/>
                                <a:gd name="T10" fmla="*/ 110 w 195"/>
                                <a:gd name="T11" fmla="*/ 38 h 212"/>
                                <a:gd name="T12" fmla="*/ 147 w 195"/>
                                <a:gd name="T13" fmla="*/ 0 h 212"/>
                                <a:gd name="T14" fmla="*/ 158 w 195"/>
                                <a:gd name="T15" fmla="*/ 1 h 212"/>
                                <a:gd name="T16" fmla="*/ 195 w 195"/>
                                <a:gd name="T17" fmla="*/ 37 h 212"/>
                                <a:gd name="T18" fmla="*/ 82 w 195"/>
                                <a:gd name="T19" fmla="*/ 212 h 212"/>
                                <a:gd name="T20" fmla="*/ 0 w 195"/>
                                <a:gd name="T21" fmla="*/ 198 h 212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w 195"/>
                                <a:gd name="T34" fmla="*/ 0 h 212"/>
                                <a:gd name="T35" fmla="*/ 195 w 195"/>
                                <a:gd name="T36" fmla="*/ 212 h 212"/>
                              </a:gdLst>
                              <a:ahLst/>
                              <a:cxnLst>
                                <a:cxn ang="T22">
                                  <a:pos x="T0" y="T1"/>
                                </a:cxn>
                                <a:cxn ang="T23">
                                  <a:pos x="T2" y="T3"/>
                                </a:cxn>
                                <a:cxn ang="T24">
                                  <a:pos x="T4" y="T5"/>
                                </a:cxn>
                                <a:cxn ang="T25">
                                  <a:pos x="T6" y="T7"/>
                                </a:cxn>
                                <a:cxn ang="T26">
                                  <a:pos x="T8" y="T9"/>
                                </a:cxn>
                                <a:cxn ang="T27">
                                  <a:pos x="T10" y="T11"/>
                                </a:cxn>
                                <a:cxn ang="T28">
                                  <a:pos x="T12" y="T13"/>
                                </a:cxn>
                                <a:cxn ang="T29">
                                  <a:pos x="T14" y="T15"/>
                                </a:cxn>
                                <a:cxn ang="T30">
                                  <a:pos x="T16" y="T17"/>
                                </a:cxn>
                                <a:cxn ang="T31">
                                  <a:pos x="T18" y="T19"/>
                                </a:cxn>
                                <a:cxn ang="T32">
                                  <a:pos x="T20" y="T21"/>
                                </a:cxn>
                              </a:cxnLst>
                              <a:rect l="T33" t="T34" r="T35" b="T36"/>
                              <a:pathLst>
                                <a:path w="195" h="212">
                                  <a:moveTo>
                                    <a:pt x="0" y="198"/>
                                  </a:moveTo>
                                  <a:lnTo>
                                    <a:pt x="9" y="166"/>
                                  </a:lnTo>
                                  <a:lnTo>
                                    <a:pt x="18" y="145"/>
                                  </a:lnTo>
                                  <a:lnTo>
                                    <a:pt x="38" y="115"/>
                                  </a:lnTo>
                                  <a:lnTo>
                                    <a:pt x="74" y="76"/>
                                  </a:lnTo>
                                  <a:lnTo>
                                    <a:pt x="110" y="38"/>
                                  </a:lnTo>
                                  <a:lnTo>
                                    <a:pt x="147" y="0"/>
                                  </a:lnTo>
                                  <a:lnTo>
                                    <a:pt x="158" y="1"/>
                                  </a:lnTo>
                                  <a:lnTo>
                                    <a:pt x="195" y="37"/>
                                  </a:lnTo>
                                  <a:lnTo>
                                    <a:pt x="82" y="212"/>
                                  </a:lnTo>
                                  <a:lnTo>
                                    <a:pt x="0" y="19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eaLnBrk="1" hangingPunct="1"/>
                              <a:endParaRPr lang="es-CR" altLang="es-CL"/>
                            </a:p>
                          </p:txBody>
                        </p:sp>
                      </p:grpSp>
                      <p:sp>
                        <p:nvSpPr>
                          <p:cNvPr id="12335" name="Oval 8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597" y="1758"/>
                            <a:ext cx="32" cy="40"/>
                          </a:xfrm>
                          <a:prstGeom prst="ellipse">
                            <a:avLst/>
                          </a:prstGeom>
                          <a:solidFill>
                            <a:srgbClr val="FF9F00"/>
                          </a:solidFill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s-CR" altLang="es-CL"/>
                          </a:p>
                        </p:txBody>
                      </p:sp>
                    </p:grpSp>
                  </p:grpSp>
                  <p:sp>
                    <p:nvSpPr>
                      <p:cNvPr id="12331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28" y="1751"/>
                        <a:ext cx="508" cy="997"/>
                      </a:xfrm>
                      <a:custGeom>
                        <a:avLst/>
                        <a:gdLst>
                          <a:gd name="T0" fmla="*/ 0 w 508"/>
                          <a:gd name="T1" fmla="*/ 227 h 997"/>
                          <a:gd name="T2" fmla="*/ 11 w 508"/>
                          <a:gd name="T3" fmla="*/ 183 h 997"/>
                          <a:gd name="T4" fmla="*/ 30 w 508"/>
                          <a:gd name="T5" fmla="*/ 143 h 997"/>
                          <a:gd name="T6" fmla="*/ 54 w 508"/>
                          <a:gd name="T7" fmla="*/ 107 h 997"/>
                          <a:gd name="T8" fmla="*/ 78 w 508"/>
                          <a:gd name="T9" fmla="*/ 71 h 997"/>
                          <a:gd name="T10" fmla="*/ 110 w 508"/>
                          <a:gd name="T11" fmla="*/ 36 h 997"/>
                          <a:gd name="T12" fmla="*/ 134 w 508"/>
                          <a:gd name="T13" fmla="*/ 0 h 997"/>
                          <a:gd name="T14" fmla="*/ 163 w 508"/>
                          <a:gd name="T15" fmla="*/ 12 h 997"/>
                          <a:gd name="T16" fmla="*/ 191 w 508"/>
                          <a:gd name="T17" fmla="*/ 30 h 997"/>
                          <a:gd name="T18" fmla="*/ 221 w 508"/>
                          <a:gd name="T19" fmla="*/ 51 h 997"/>
                          <a:gd name="T20" fmla="*/ 251 w 508"/>
                          <a:gd name="T21" fmla="*/ 80 h 997"/>
                          <a:gd name="T22" fmla="*/ 280 w 508"/>
                          <a:gd name="T23" fmla="*/ 104 h 997"/>
                          <a:gd name="T24" fmla="*/ 325 w 508"/>
                          <a:gd name="T25" fmla="*/ 153 h 997"/>
                          <a:gd name="T26" fmla="*/ 317 w 508"/>
                          <a:gd name="T27" fmla="*/ 194 h 997"/>
                          <a:gd name="T28" fmla="*/ 305 w 508"/>
                          <a:gd name="T29" fmla="*/ 246 h 997"/>
                          <a:gd name="T30" fmla="*/ 295 w 508"/>
                          <a:gd name="T31" fmla="*/ 299 h 997"/>
                          <a:gd name="T32" fmla="*/ 289 w 508"/>
                          <a:gd name="T33" fmla="*/ 337 h 997"/>
                          <a:gd name="T34" fmla="*/ 286 w 508"/>
                          <a:gd name="T35" fmla="*/ 358 h 997"/>
                          <a:gd name="T36" fmla="*/ 272 w 508"/>
                          <a:gd name="T37" fmla="*/ 394 h 997"/>
                          <a:gd name="T38" fmla="*/ 448 w 508"/>
                          <a:gd name="T39" fmla="*/ 569 h 997"/>
                          <a:gd name="T40" fmla="*/ 469 w 508"/>
                          <a:gd name="T41" fmla="*/ 619 h 997"/>
                          <a:gd name="T42" fmla="*/ 484 w 508"/>
                          <a:gd name="T43" fmla="*/ 669 h 997"/>
                          <a:gd name="T44" fmla="*/ 502 w 508"/>
                          <a:gd name="T45" fmla="*/ 717 h 997"/>
                          <a:gd name="T46" fmla="*/ 508 w 508"/>
                          <a:gd name="T47" fmla="*/ 750 h 997"/>
                          <a:gd name="T48" fmla="*/ 505 w 508"/>
                          <a:gd name="T49" fmla="*/ 790 h 997"/>
                          <a:gd name="T50" fmla="*/ 503 w 508"/>
                          <a:gd name="T51" fmla="*/ 822 h 997"/>
                          <a:gd name="T52" fmla="*/ 493 w 508"/>
                          <a:gd name="T53" fmla="*/ 873 h 997"/>
                          <a:gd name="T54" fmla="*/ 373 w 508"/>
                          <a:gd name="T55" fmla="*/ 997 h 997"/>
                          <a:gd name="T56" fmla="*/ 317 w 508"/>
                          <a:gd name="T57" fmla="*/ 994 h 997"/>
                          <a:gd name="T58" fmla="*/ 158 w 508"/>
                          <a:gd name="T59" fmla="*/ 977 h 997"/>
                          <a:gd name="T60" fmla="*/ 84 w 508"/>
                          <a:gd name="T61" fmla="*/ 890 h 997"/>
                          <a:gd name="T62" fmla="*/ 75 w 508"/>
                          <a:gd name="T63" fmla="*/ 849 h 997"/>
                          <a:gd name="T64" fmla="*/ 59 w 508"/>
                          <a:gd name="T65" fmla="*/ 789 h 997"/>
                          <a:gd name="T66" fmla="*/ 36 w 508"/>
                          <a:gd name="T67" fmla="*/ 736 h 997"/>
                          <a:gd name="T68" fmla="*/ 26 w 508"/>
                          <a:gd name="T69" fmla="*/ 684 h 997"/>
                          <a:gd name="T70" fmla="*/ 42 w 508"/>
                          <a:gd name="T71" fmla="*/ 687 h 997"/>
                          <a:gd name="T72" fmla="*/ 75 w 508"/>
                          <a:gd name="T73" fmla="*/ 720 h 997"/>
                          <a:gd name="T74" fmla="*/ 109 w 508"/>
                          <a:gd name="T75" fmla="*/ 730 h 997"/>
                          <a:gd name="T76" fmla="*/ 116 w 508"/>
                          <a:gd name="T77" fmla="*/ 718 h 997"/>
                          <a:gd name="T78" fmla="*/ 131 w 508"/>
                          <a:gd name="T79" fmla="*/ 717 h 997"/>
                          <a:gd name="T80" fmla="*/ 134 w 508"/>
                          <a:gd name="T81" fmla="*/ 660 h 997"/>
                          <a:gd name="T82" fmla="*/ 139 w 508"/>
                          <a:gd name="T83" fmla="*/ 601 h 997"/>
                          <a:gd name="T84" fmla="*/ 52 w 508"/>
                          <a:gd name="T85" fmla="*/ 513 h 997"/>
                          <a:gd name="T86" fmla="*/ 92 w 508"/>
                          <a:gd name="T87" fmla="*/ 353 h 997"/>
                          <a:gd name="T88" fmla="*/ 112 w 508"/>
                          <a:gd name="T89" fmla="*/ 293 h 997"/>
                          <a:gd name="T90" fmla="*/ 94 w 508"/>
                          <a:gd name="T91" fmla="*/ 287 h 997"/>
                          <a:gd name="T92" fmla="*/ 107 w 508"/>
                          <a:gd name="T93" fmla="*/ 273 h 997"/>
                          <a:gd name="T94" fmla="*/ 56 w 508"/>
                          <a:gd name="T95" fmla="*/ 246 h 997"/>
                          <a:gd name="T96" fmla="*/ 0 w 508"/>
                          <a:gd name="T97" fmla="*/ 227 h 997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508"/>
                          <a:gd name="T148" fmla="*/ 0 h 997"/>
                          <a:gd name="T149" fmla="*/ 508 w 508"/>
                          <a:gd name="T150" fmla="*/ 997 h 997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508" h="997">
                            <a:moveTo>
                              <a:pt x="0" y="227"/>
                            </a:moveTo>
                            <a:lnTo>
                              <a:pt x="11" y="183"/>
                            </a:lnTo>
                            <a:lnTo>
                              <a:pt x="30" y="143"/>
                            </a:lnTo>
                            <a:lnTo>
                              <a:pt x="54" y="107"/>
                            </a:lnTo>
                            <a:lnTo>
                              <a:pt x="78" y="71"/>
                            </a:lnTo>
                            <a:lnTo>
                              <a:pt x="110" y="36"/>
                            </a:lnTo>
                            <a:lnTo>
                              <a:pt x="134" y="0"/>
                            </a:lnTo>
                            <a:lnTo>
                              <a:pt x="163" y="12"/>
                            </a:lnTo>
                            <a:lnTo>
                              <a:pt x="191" y="30"/>
                            </a:lnTo>
                            <a:lnTo>
                              <a:pt x="221" y="51"/>
                            </a:lnTo>
                            <a:lnTo>
                              <a:pt x="251" y="80"/>
                            </a:lnTo>
                            <a:lnTo>
                              <a:pt x="280" y="104"/>
                            </a:lnTo>
                            <a:lnTo>
                              <a:pt x="325" y="153"/>
                            </a:lnTo>
                            <a:lnTo>
                              <a:pt x="317" y="194"/>
                            </a:lnTo>
                            <a:lnTo>
                              <a:pt x="305" y="246"/>
                            </a:lnTo>
                            <a:lnTo>
                              <a:pt x="295" y="299"/>
                            </a:lnTo>
                            <a:lnTo>
                              <a:pt x="289" y="337"/>
                            </a:lnTo>
                            <a:lnTo>
                              <a:pt x="286" y="358"/>
                            </a:lnTo>
                            <a:lnTo>
                              <a:pt x="272" y="394"/>
                            </a:lnTo>
                            <a:lnTo>
                              <a:pt x="448" y="569"/>
                            </a:lnTo>
                            <a:lnTo>
                              <a:pt x="469" y="619"/>
                            </a:lnTo>
                            <a:lnTo>
                              <a:pt x="484" y="669"/>
                            </a:lnTo>
                            <a:lnTo>
                              <a:pt x="502" y="717"/>
                            </a:lnTo>
                            <a:lnTo>
                              <a:pt x="508" y="750"/>
                            </a:lnTo>
                            <a:lnTo>
                              <a:pt x="505" y="790"/>
                            </a:lnTo>
                            <a:lnTo>
                              <a:pt x="503" y="822"/>
                            </a:lnTo>
                            <a:lnTo>
                              <a:pt x="493" y="873"/>
                            </a:lnTo>
                            <a:lnTo>
                              <a:pt x="373" y="997"/>
                            </a:lnTo>
                            <a:lnTo>
                              <a:pt x="317" y="994"/>
                            </a:lnTo>
                            <a:lnTo>
                              <a:pt x="158" y="977"/>
                            </a:lnTo>
                            <a:lnTo>
                              <a:pt x="84" y="890"/>
                            </a:lnTo>
                            <a:lnTo>
                              <a:pt x="75" y="849"/>
                            </a:lnTo>
                            <a:lnTo>
                              <a:pt x="59" y="789"/>
                            </a:lnTo>
                            <a:lnTo>
                              <a:pt x="36" y="736"/>
                            </a:lnTo>
                            <a:lnTo>
                              <a:pt x="26" y="684"/>
                            </a:lnTo>
                            <a:lnTo>
                              <a:pt x="42" y="687"/>
                            </a:lnTo>
                            <a:lnTo>
                              <a:pt x="75" y="720"/>
                            </a:lnTo>
                            <a:lnTo>
                              <a:pt x="109" y="730"/>
                            </a:lnTo>
                            <a:lnTo>
                              <a:pt x="116" y="718"/>
                            </a:lnTo>
                            <a:lnTo>
                              <a:pt x="131" y="717"/>
                            </a:lnTo>
                            <a:lnTo>
                              <a:pt x="134" y="660"/>
                            </a:lnTo>
                            <a:lnTo>
                              <a:pt x="139" y="601"/>
                            </a:lnTo>
                            <a:lnTo>
                              <a:pt x="52" y="513"/>
                            </a:lnTo>
                            <a:lnTo>
                              <a:pt x="92" y="353"/>
                            </a:lnTo>
                            <a:lnTo>
                              <a:pt x="112" y="293"/>
                            </a:lnTo>
                            <a:lnTo>
                              <a:pt x="94" y="287"/>
                            </a:lnTo>
                            <a:lnTo>
                              <a:pt x="107" y="273"/>
                            </a:lnTo>
                            <a:lnTo>
                              <a:pt x="56" y="246"/>
                            </a:lnTo>
                            <a:lnTo>
                              <a:pt x="0" y="227"/>
                            </a:lnTo>
                            <a:close/>
                          </a:path>
                        </a:pathLst>
                      </a:custGeom>
                      <a:solidFill>
                        <a:srgbClr val="0000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</p:grpSp>
                <p:grpSp>
                  <p:nvGrpSpPr>
                    <p:cNvPr id="12322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35" y="1991"/>
                      <a:ext cx="83" cy="528"/>
                      <a:chOff x="5635" y="1991"/>
                      <a:chExt cx="83" cy="528"/>
                    </a:xfrm>
                  </p:grpSpPr>
                  <p:grpSp>
                    <p:nvGrpSpPr>
                      <p:cNvPr id="12323" name="Group 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635" y="1991"/>
                        <a:ext cx="76" cy="53"/>
                        <a:chOff x="5635" y="1991"/>
                        <a:chExt cx="76" cy="53"/>
                      </a:xfrm>
                    </p:grpSpPr>
                    <p:sp>
                      <p:nvSpPr>
                        <p:cNvPr id="12328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635" y="1991"/>
                          <a:ext cx="67" cy="3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  <p:sp>
                      <p:nvSpPr>
                        <p:cNvPr id="12329" name="Line 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641" y="2032"/>
                          <a:ext cx="70" cy="1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</p:grpSp>
                  <p:grpSp>
                    <p:nvGrpSpPr>
                      <p:cNvPr id="12324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637" y="2352"/>
                        <a:ext cx="81" cy="167"/>
                        <a:chOff x="5637" y="2352"/>
                        <a:chExt cx="81" cy="167"/>
                      </a:xfrm>
                    </p:grpSpPr>
                    <p:sp>
                      <p:nvSpPr>
                        <p:cNvPr id="12325" name="Freeform 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67" y="2352"/>
                          <a:ext cx="51" cy="10"/>
                        </a:xfrm>
                        <a:custGeom>
                          <a:avLst/>
                          <a:gdLst>
                            <a:gd name="T0" fmla="*/ 0 w 51"/>
                            <a:gd name="T1" fmla="*/ 0 h 10"/>
                            <a:gd name="T2" fmla="*/ 13 w 51"/>
                            <a:gd name="T3" fmla="*/ 10 h 10"/>
                            <a:gd name="T4" fmla="*/ 51 w 51"/>
                            <a:gd name="T5" fmla="*/ 4 h 10"/>
                            <a:gd name="T6" fmla="*/ 0 60000 65536"/>
                            <a:gd name="T7" fmla="*/ 0 60000 65536"/>
                            <a:gd name="T8" fmla="*/ 0 60000 65536"/>
                            <a:gd name="T9" fmla="*/ 0 w 51"/>
                            <a:gd name="T10" fmla="*/ 0 h 10"/>
                            <a:gd name="T11" fmla="*/ 51 w 51"/>
                            <a:gd name="T12" fmla="*/ 10 h 1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51" h="10">
                              <a:moveTo>
                                <a:pt x="0" y="0"/>
                              </a:moveTo>
                              <a:lnTo>
                                <a:pt x="13" y="10"/>
                              </a:lnTo>
                              <a:lnTo>
                                <a:pt x="51" y="4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2326" name="Freeform 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61" y="2468"/>
                          <a:ext cx="36" cy="46"/>
                        </a:xfrm>
                        <a:custGeom>
                          <a:avLst/>
                          <a:gdLst>
                            <a:gd name="T0" fmla="*/ 0 w 36"/>
                            <a:gd name="T1" fmla="*/ 0 h 46"/>
                            <a:gd name="T2" fmla="*/ 12 w 36"/>
                            <a:gd name="T3" fmla="*/ 21 h 46"/>
                            <a:gd name="T4" fmla="*/ 36 w 36"/>
                            <a:gd name="T5" fmla="*/ 46 h 46"/>
                            <a:gd name="T6" fmla="*/ 0 60000 65536"/>
                            <a:gd name="T7" fmla="*/ 0 60000 65536"/>
                            <a:gd name="T8" fmla="*/ 0 60000 65536"/>
                            <a:gd name="T9" fmla="*/ 0 w 36"/>
                            <a:gd name="T10" fmla="*/ 0 h 46"/>
                            <a:gd name="T11" fmla="*/ 36 w 36"/>
                            <a:gd name="T12" fmla="*/ 46 h 4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36" h="46">
                              <a:moveTo>
                                <a:pt x="0" y="0"/>
                              </a:moveTo>
                              <a:lnTo>
                                <a:pt x="12" y="21"/>
                              </a:lnTo>
                              <a:lnTo>
                                <a:pt x="36" y="46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2327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37" y="2483"/>
                          <a:ext cx="19" cy="3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</p:grpSp>
                </p:grpSp>
              </p:grpSp>
              <p:sp>
                <p:nvSpPr>
                  <p:cNvPr id="12320" name="Freeform 90"/>
                  <p:cNvSpPr>
                    <a:spLocks/>
                  </p:cNvSpPr>
                  <p:nvPr/>
                </p:nvSpPr>
                <p:spPr bwMode="auto">
                  <a:xfrm>
                    <a:off x="5750" y="1842"/>
                    <a:ext cx="102" cy="175"/>
                  </a:xfrm>
                  <a:custGeom>
                    <a:avLst/>
                    <a:gdLst>
                      <a:gd name="T0" fmla="*/ 44 w 102"/>
                      <a:gd name="T1" fmla="*/ 0 h 175"/>
                      <a:gd name="T2" fmla="*/ 9 w 102"/>
                      <a:gd name="T3" fmla="*/ 26 h 175"/>
                      <a:gd name="T4" fmla="*/ 0 w 102"/>
                      <a:gd name="T5" fmla="*/ 56 h 175"/>
                      <a:gd name="T6" fmla="*/ 36 w 102"/>
                      <a:gd name="T7" fmla="*/ 83 h 175"/>
                      <a:gd name="T8" fmla="*/ 43 w 102"/>
                      <a:gd name="T9" fmla="*/ 104 h 175"/>
                      <a:gd name="T10" fmla="*/ 30 w 102"/>
                      <a:gd name="T11" fmla="*/ 152 h 175"/>
                      <a:gd name="T12" fmla="*/ 37 w 102"/>
                      <a:gd name="T13" fmla="*/ 171 h 175"/>
                      <a:gd name="T14" fmla="*/ 79 w 102"/>
                      <a:gd name="T15" fmla="*/ 175 h 175"/>
                      <a:gd name="T16" fmla="*/ 102 w 102"/>
                      <a:gd name="T17" fmla="*/ 63 h 175"/>
                      <a:gd name="T18" fmla="*/ 68 w 102"/>
                      <a:gd name="T19" fmla="*/ 23 h 175"/>
                      <a:gd name="T20" fmla="*/ 57 w 102"/>
                      <a:gd name="T21" fmla="*/ 11 h 175"/>
                      <a:gd name="T22" fmla="*/ 44 w 102"/>
                      <a:gd name="T23" fmla="*/ 0 h 17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02"/>
                      <a:gd name="T37" fmla="*/ 0 h 175"/>
                      <a:gd name="T38" fmla="*/ 102 w 102"/>
                      <a:gd name="T39" fmla="*/ 175 h 17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02" h="175">
                        <a:moveTo>
                          <a:pt x="44" y="0"/>
                        </a:moveTo>
                        <a:lnTo>
                          <a:pt x="9" y="26"/>
                        </a:lnTo>
                        <a:lnTo>
                          <a:pt x="0" y="56"/>
                        </a:lnTo>
                        <a:lnTo>
                          <a:pt x="36" y="83"/>
                        </a:lnTo>
                        <a:lnTo>
                          <a:pt x="43" y="104"/>
                        </a:lnTo>
                        <a:lnTo>
                          <a:pt x="30" y="152"/>
                        </a:lnTo>
                        <a:lnTo>
                          <a:pt x="37" y="171"/>
                        </a:lnTo>
                        <a:lnTo>
                          <a:pt x="79" y="175"/>
                        </a:lnTo>
                        <a:lnTo>
                          <a:pt x="102" y="63"/>
                        </a:lnTo>
                        <a:lnTo>
                          <a:pt x="68" y="23"/>
                        </a:lnTo>
                        <a:lnTo>
                          <a:pt x="57" y="11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1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</p:grpSp>
          <p:grpSp>
            <p:nvGrpSpPr>
              <p:cNvPr id="12314" name="Group 91"/>
              <p:cNvGrpSpPr>
                <a:grpSpLocks/>
              </p:cNvGrpSpPr>
              <p:nvPr/>
            </p:nvGrpSpPr>
            <p:grpSpPr bwMode="auto">
              <a:xfrm>
                <a:off x="5973" y="2454"/>
                <a:ext cx="31" cy="113"/>
                <a:chOff x="5973" y="2454"/>
                <a:chExt cx="31" cy="113"/>
              </a:xfrm>
            </p:grpSpPr>
            <p:sp>
              <p:nvSpPr>
                <p:cNvPr id="12315" name="Oval 92"/>
                <p:cNvSpPr>
                  <a:spLocks noChangeArrowheads="1"/>
                </p:cNvSpPr>
                <p:nvPr/>
              </p:nvSpPr>
              <p:spPr bwMode="auto">
                <a:xfrm>
                  <a:off x="5974" y="2454"/>
                  <a:ext cx="30" cy="46"/>
                </a:xfrm>
                <a:prstGeom prst="ellipse">
                  <a:avLst/>
                </a:prstGeom>
                <a:solidFill>
                  <a:srgbClr val="FF9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  <p:sp>
              <p:nvSpPr>
                <p:cNvPr id="12316" name="Oval 93"/>
                <p:cNvSpPr>
                  <a:spLocks noChangeArrowheads="1"/>
                </p:cNvSpPr>
                <p:nvPr/>
              </p:nvSpPr>
              <p:spPr bwMode="auto">
                <a:xfrm>
                  <a:off x="5973" y="2521"/>
                  <a:ext cx="30" cy="46"/>
                </a:xfrm>
                <a:prstGeom prst="ellipse">
                  <a:avLst/>
                </a:prstGeom>
                <a:solidFill>
                  <a:srgbClr val="FF9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</p:grpSp>
        </p:grpSp>
      </p:grpSp>
      <p:grpSp>
        <p:nvGrpSpPr>
          <p:cNvPr id="27649" name="Group 94"/>
          <p:cNvGrpSpPr>
            <a:grpSpLocks/>
          </p:cNvGrpSpPr>
          <p:nvPr/>
        </p:nvGrpSpPr>
        <p:grpSpPr bwMode="auto">
          <a:xfrm>
            <a:off x="7550150" y="1714500"/>
            <a:ext cx="2078038" cy="1054100"/>
            <a:chOff x="3796" y="1064"/>
            <a:chExt cx="1309" cy="664"/>
          </a:xfrm>
        </p:grpSpPr>
        <p:sp>
          <p:nvSpPr>
            <p:cNvPr id="12309" name="Line 95"/>
            <p:cNvSpPr>
              <a:spLocks noChangeShapeType="1"/>
            </p:cNvSpPr>
            <p:nvPr/>
          </p:nvSpPr>
          <p:spPr bwMode="auto">
            <a:xfrm flipH="1">
              <a:off x="3796" y="1728"/>
              <a:ext cx="112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2310" name="Text Box 96"/>
            <p:cNvSpPr txBox="1">
              <a:spLocks noChangeArrowheads="1"/>
            </p:cNvSpPr>
            <p:nvPr/>
          </p:nvSpPr>
          <p:spPr bwMode="auto">
            <a:xfrm>
              <a:off x="3796" y="1064"/>
              <a:ext cx="1309" cy="44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 sz="2000">
                  <a:latin typeface="Times New Roman" panose="02020603050405020304" pitchFamily="18" charset="0"/>
                </a:rPr>
                <a:t>Opción Depositar</a:t>
              </a:r>
            </a:p>
            <a:p>
              <a:r>
                <a:rPr lang="es-ES_tradnl" altLang="es-CL" sz="2000">
                  <a:latin typeface="Times New Roman" panose="02020603050405020304" pitchFamily="18" charset="0"/>
                </a:rPr>
                <a:t>Monto $: 1000</a:t>
              </a:r>
            </a:p>
          </p:txBody>
        </p:sp>
      </p:grpSp>
      <p:grpSp>
        <p:nvGrpSpPr>
          <p:cNvPr id="27652" name="Group 97"/>
          <p:cNvGrpSpPr>
            <a:grpSpLocks/>
          </p:cNvGrpSpPr>
          <p:nvPr/>
        </p:nvGrpSpPr>
        <p:grpSpPr bwMode="auto">
          <a:xfrm>
            <a:off x="4884738" y="1714501"/>
            <a:ext cx="2157412" cy="1039813"/>
            <a:chOff x="2117" y="1080"/>
            <a:chExt cx="1359" cy="655"/>
          </a:xfrm>
        </p:grpSpPr>
        <p:sp>
          <p:nvSpPr>
            <p:cNvPr id="12307" name="Line 98"/>
            <p:cNvSpPr>
              <a:spLocks noChangeShapeType="1"/>
            </p:cNvSpPr>
            <p:nvPr/>
          </p:nvSpPr>
          <p:spPr bwMode="auto">
            <a:xfrm flipH="1">
              <a:off x="2721" y="173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2308" name="Text Box 99"/>
            <p:cNvSpPr txBox="1">
              <a:spLocks noChangeArrowheads="1"/>
            </p:cNvSpPr>
            <p:nvPr/>
          </p:nvSpPr>
          <p:spPr bwMode="auto">
            <a:xfrm>
              <a:off x="2117" y="1080"/>
              <a:ext cx="1359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>
                  <a:latin typeface="Times New Roman" panose="02020603050405020304" pitchFamily="18" charset="0"/>
                </a:rPr>
                <a:t>depositar (1000)</a:t>
              </a:r>
            </a:p>
          </p:txBody>
        </p:sp>
      </p:grpSp>
      <p:sp>
        <p:nvSpPr>
          <p:cNvPr id="12303" name="Text Box 100"/>
          <p:cNvSpPr txBox="1">
            <a:spLocks noChangeArrowheads="1"/>
          </p:cNvSpPr>
          <p:nvPr/>
        </p:nvSpPr>
        <p:spPr bwMode="auto">
          <a:xfrm>
            <a:off x="3781425" y="4713288"/>
            <a:ext cx="53975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>
                <a:solidFill>
                  <a:srgbClr val="00FF00"/>
                </a:solidFill>
                <a:latin typeface="Times New Roman" panose="02020603050405020304" pitchFamily="18" charset="0"/>
              </a:rPr>
              <a:t>      0</a:t>
            </a:r>
          </a:p>
        </p:txBody>
      </p:sp>
      <p:sp>
        <p:nvSpPr>
          <p:cNvPr id="12304" name="Text Box 101"/>
          <p:cNvSpPr txBox="1">
            <a:spLocks noChangeArrowheads="1"/>
          </p:cNvSpPr>
          <p:nvPr/>
        </p:nvSpPr>
        <p:spPr bwMode="auto">
          <a:xfrm>
            <a:off x="3748088" y="4230688"/>
            <a:ext cx="53975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>
                <a:solidFill>
                  <a:srgbClr val="00FF00"/>
                </a:solidFill>
                <a:latin typeface="Times New Roman" panose="02020603050405020304" pitchFamily="18" charset="0"/>
              </a:rPr>
              <a:t>      0</a:t>
            </a:r>
          </a:p>
        </p:txBody>
      </p:sp>
      <p:sp>
        <p:nvSpPr>
          <p:cNvPr id="27750" name="Text Box 102"/>
          <p:cNvSpPr txBox="1">
            <a:spLocks noChangeArrowheads="1"/>
          </p:cNvSpPr>
          <p:nvPr/>
        </p:nvSpPr>
        <p:spPr bwMode="auto">
          <a:xfrm>
            <a:off x="3719513" y="4200525"/>
            <a:ext cx="53975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 b="1">
                <a:solidFill>
                  <a:srgbClr val="00FF00"/>
                </a:solidFill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27751" name="Text Box 103"/>
          <p:cNvSpPr txBox="1">
            <a:spLocks noChangeArrowheads="1"/>
          </p:cNvSpPr>
          <p:nvPr/>
        </p:nvSpPr>
        <p:spPr bwMode="auto">
          <a:xfrm>
            <a:off x="3748088" y="4713288"/>
            <a:ext cx="53975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 b="1">
                <a:solidFill>
                  <a:srgbClr val="00FF00"/>
                </a:solidFill>
                <a:latin typeface="Times New Roman" panose="02020603050405020304" pitchFamily="18" charset="0"/>
              </a:rPr>
              <a:t>      1</a:t>
            </a:r>
          </a:p>
        </p:txBody>
      </p:sp>
    </p:spTree>
    <p:extLst>
      <p:ext uri="{BB962C8B-B14F-4D97-AF65-F5344CB8AC3E}">
        <p14:creationId xmlns:p14="http://schemas.microsoft.com/office/powerpoint/2010/main" val="381246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1" grpId="0" autoUpdateAnimBg="0"/>
      <p:bldP spid="27750" grpId="0" animBg="1" autoUpdateAnimBg="0"/>
      <p:bldP spid="2775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Ejemplo: depositar (otra vez)</a:t>
            </a:r>
          </a:p>
        </p:txBody>
      </p:sp>
      <p:sp>
        <p:nvSpPr>
          <p:cNvPr id="10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FF6D1-1367-477E-8FA8-A861DB2275D2}" type="slidenum">
              <a:rPr lang="es-CL" altLang="es-CL">
                <a:solidFill>
                  <a:srgbClr val="045C75"/>
                </a:solidFill>
              </a:rPr>
              <a:pPr eaLnBrk="1" hangingPunct="1"/>
              <a:t>36</a:t>
            </a:fld>
            <a:endParaRPr lang="es-CL" altLang="es-CL">
              <a:solidFill>
                <a:srgbClr val="045C75"/>
              </a:solidFill>
            </a:endParaRP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1804988" y="1673225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s-ES" altLang="es-CL" sz="2400">
              <a:latin typeface="Times New Roman" panose="02020603050405020304" pitchFamily="18" charset="0"/>
            </a:endParaRPr>
          </a:p>
        </p:txBody>
      </p:sp>
      <p:grpSp>
        <p:nvGrpSpPr>
          <p:cNvPr id="13318" name="Group 4"/>
          <p:cNvGrpSpPr>
            <a:grpSpLocks/>
          </p:cNvGrpSpPr>
          <p:nvPr/>
        </p:nvGrpSpPr>
        <p:grpSpPr bwMode="auto">
          <a:xfrm>
            <a:off x="2109788" y="2205038"/>
            <a:ext cx="3505200" cy="3810000"/>
            <a:chOff x="369" y="1398"/>
            <a:chExt cx="2208" cy="2400"/>
          </a:xfrm>
        </p:grpSpPr>
        <p:sp>
          <p:nvSpPr>
            <p:cNvPr id="13406" name="Rectangle 5"/>
            <p:cNvSpPr>
              <a:spLocks noChangeArrowheads="1"/>
            </p:cNvSpPr>
            <p:nvPr/>
          </p:nvSpPr>
          <p:spPr bwMode="auto">
            <a:xfrm>
              <a:off x="369" y="1878"/>
              <a:ext cx="576" cy="192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3407" name="Rectangle 6"/>
            <p:cNvSpPr>
              <a:spLocks noChangeArrowheads="1"/>
            </p:cNvSpPr>
            <p:nvPr/>
          </p:nvSpPr>
          <p:spPr bwMode="auto">
            <a:xfrm>
              <a:off x="945" y="2502"/>
              <a:ext cx="1008" cy="129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3408" name="AutoShape 7"/>
            <p:cNvSpPr>
              <a:spLocks noChangeArrowheads="1"/>
            </p:cNvSpPr>
            <p:nvPr/>
          </p:nvSpPr>
          <p:spPr bwMode="auto">
            <a:xfrm>
              <a:off x="945" y="1878"/>
              <a:ext cx="336" cy="624"/>
            </a:xfrm>
            <a:prstGeom prst="rtTriangle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3409" name="Text Box 8"/>
            <p:cNvSpPr txBox="1">
              <a:spLocks noChangeArrowheads="1"/>
            </p:cNvSpPr>
            <p:nvPr/>
          </p:nvSpPr>
          <p:spPr bwMode="auto">
            <a:xfrm>
              <a:off x="369" y="2702"/>
              <a:ext cx="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Saldo</a:t>
              </a:r>
            </a:p>
          </p:txBody>
        </p:sp>
        <p:sp>
          <p:nvSpPr>
            <p:cNvPr id="13410" name="Text Box 9"/>
            <p:cNvSpPr txBox="1">
              <a:spLocks noChangeArrowheads="1"/>
            </p:cNvSpPr>
            <p:nvPr/>
          </p:nvSpPr>
          <p:spPr bwMode="auto">
            <a:xfrm>
              <a:off x="369" y="288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Transacciones</a:t>
              </a:r>
            </a:p>
          </p:txBody>
        </p:sp>
        <p:sp>
          <p:nvSpPr>
            <p:cNvPr id="13411" name="AutoShape 10"/>
            <p:cNvSpPr>
              <a:spLocks noChangeArrowheads="1"/>
            </p:cNvSpPr>
            <p:nvPr/>
          </p:nvSpPr>
          <p:spPr bwMode="auto">
            <a:xfrm flipV="1">
              <a:off x="1665" y="2118"/>
              <a:ext cx="240" cy="240"/>
            </a:xfrm>
            <a:prstGeom prst="flowChartOffpageConnector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3412" name="Oval 11"/>
            <p:cNvSpPr>
              <a:spLocks noChangeArrowheads="1"/>
            </p:cNvSpPr>
            <p:nvPr/>
          </p:nvSpPr>
          <p:spPr bwMode="auto">
            <a:xfrm>
              <a:off x="2385" y="1398"/>
              <a:ext cx="192" cy="432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PerspectiveBottomLeft"/>
              <a:lightRig rig="legacyFlat4" dir="b"/>
            </a:scene3d>
            <a:sp3d extrusionH="12673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3413" name="Text Box 12"/>
            <p:cNvSpPr txBox="1">
              <a:spLocks noChangeArrowheads="1"/>
            </p:cNvSpPr>
            <p:nvPr/>
          </p:nvSpPr>
          <p:spPr bwMode="auto">
            <a:xfrm>
              <a:off x="369" y="3126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girar</a:t>
              </a:r>
            </a:p>
          </p:txBody>
        </p:sp>
        <p:sp>
          <p:nvSpPr>
            <p:cNvPr id="13414" name="Text Box 13"/>
            <p:cNvSpPr txBox="1">
              <a:spLocks noChangeArrowheads="1"/>
            </p:cNvSpPr>
            <p:nvPr/>
          </p:nvSpPr>
          <p:spPr bwMode="auto">
            <a:xfrm>
              <a:off x="369" y="3270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depositar</a:t>
              </a:r>
            </a:p>
          </p:txBody>
        </p:sp>
        <p:sp>
          <p:nvSpPr>
            <p:cNvPr id="13415" name="Text Box 14"/>
            <p:cNvSpPr txBox="1">
              <a:spLocks noChangeArrowheads="1"/>
            </p:cNvSpPr>
            <p:nvPr/>
          </p:nvSpPr>
          <p:spPr bwMode="auto">
            <a:xfrm>
              <a:off x="369" y="3414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obtenerSaldo</a:t>
              </a:r>
            </a:p>
          </p:txBody>
        </p:sp>
        <p:sp>
          <p:nvSpPr>
            <p:cNvPr id="13416" name="Text Box 15"/>
            <p:cNvSpPr txBox="1">
              <a:spLocks noChangeArrowheads="1"/>
            </p:cNvSpPr>
            <p:nvPr/>
          </p:nvSpPr>
          <p:spPr bwMode="auto">
            <a:xfrm>
              <a:off x="369" y="3558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obtenerTransacciones</a:t>
              </a:r>
            </a:p>
          </p:txBody>
        </p:sp>
      </p:grpSp>
      <p:grpSp>
        <p:nvGrpSpPr>
          <p:cNvPr id="13319" name="Group 16"/>
          <p:cNvGrpSpPr>
            <a:grpSpLocks/>
          </p:cNvGrpSpPr>
          <p:nvPr/>
        </p:nvGrpSpPr>
        <p:grpSpPr bwMode="auto">
          <a:xfrm>
            <a:off x="3633788" y="4200525"/>
            <a:ext cx="762000" cy="838200"/>
            <a:chOff x="1488" y="2736"/>
            <a:chExt cx="480" cy="480"/>
          </a:xfrm>
        </p:grpSpPr>
        <p:sp>
          <p:nvSpPr>
            <p:cNvPr id="13404" name="Rectangle 17"/>
            <p:cNvSpPr>
              <a:spLocks noChangeArrowheads="1"/>
            </p:cNvSpPr>
            <p:nvPr/>
          </p:nvSpPr>
          <p:spPr bwMode="auto">
            <a:xfrm>
              <a:off x="1488" y="2736"/>
              <a:ext cx="480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>
              <a:prstShdw prst="shdw17" dist="40161" dir="17306097">
                <a:srgbClr val="7A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s-ES" altLang="es-CL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05" name="Rectangle 18"/>
            <p:cNvSpPr>
              <a:spLocks noChangeArrowheads="1"/>
            </p:cNvSpPr>
            <p:nvPr/>
          </p:nvSpPr>
          <p:spPr bwMode="auto">
            <a:xfrm>
              <a:off x="1488" y="3024"/>
              <a:ext cx="480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>
              <a:prstShdw prst="shdw17" dist="40161" dir="17306097">
                <a:srgbClr val="7A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s-ES" altLang="es-CL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20" name="AutoShape 19"/>
          <p:cNvSpPr>
            <a:spLocks noChangeArrowheads="1"/>
          </p:cNvSpPr>
          <p:nvPr/>
        </p:nvSpPr>
        <p:spPr bwMode="auto">
          <a:xfrm rot="-2744246">
            <a:off x="3159920" y="2828132"/>
            <a:ext cx="814387" cy="514350"/>
          </a:xfrm>
          <a:prstGeom prst="parallelogram">
            <a:avLst>
              <a:gd name="adj" fmla="val 28727"/>
            </a:avLst>
          </a:prstGeom>
          <a:solidFill>
            <a:srgbClr val="CCFFFF"/>
          </a:solidFill>
          <a:ln w="9525">
            <a:miter lim="800000"/>
            <a:headEnd/>
            <a:tailEnd/>
          </a:ln>
          <a:scene3d>
            <a:camera prst="legacyObliqueTopRight"/>
            <a:lightRig rig="legacyFlat4" dir="b"/>
          </a:scene3d>
          <a:sp3d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R" altLang="es-CL"/>
          </a:p>
        </p:txBody>
      </p:sp>
      <p:sp>
        <p:nvSpPr>
          <p:cNvPr id="13321" name="Text Box 20"/>
          <p:cNvSpPr txBox="1">
            <a:spLocks noChangeArrowheads="1"/>
          </p:cNvSpPr>
          <p:nvPr/>
        </p:nvSpPr>
        <p:spPr bwMode="auto">
          <a:xfrm>
            <a:off x="2633664" y="6016625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Objeto</a:t>
            </a:r>
          </a:p>
        </p:txBody>
      </p: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6224589" y="2111375"/>
          <a:ext cx="1728787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Imagen" r:id="rId3" imgW="4218480" imgH="3951360" progId="MS_ClipArt_Gallery.2">
                  <p:embed/>
                </p:oleObj>
              </mc:Choice>
              <mc:Fallback>
                <p:oleObj name="Imagen" r:id="rId3" imgW="4218480" imgH="3951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9" y="2111375"/>
                        <a:ext cx="1728787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22"/>
          <p:cNvSpPr txBox="1">
            <a:spLocks noChangeArrowheads="1"/>
          </p:cNvSpPr>
          <p:nvPr/>
        </p:nvSpPr>
        <p:spPr bwMode="auto">
          <a:xfrm>
            <a:off x="5522914" y="6418263"/>
            <a:ext cx="151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Aplicación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8928100" y="4198938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Usuario</a:t>
            </a:r>
          </a:p>
        </p:txBody>
      </p:sp>
      <p:grpSp>
        <p:nvGrpSpPr>
          <p:cNvPr id="13324" name="Group 24"/>
          <p:cNvGrpSpPr>
            <a:grpSpLocks/>
          </p:cNvGrpSpPr>
          <p:nvPr/>
        </p:nvGrpSpPr>
        <p:grpSpPr bwMode="auto">
          <a:xfrm flipH="1">
            <a:off x="8721726" y="2038351"/>
            <a:ext cx="4068763" cy="6384925"/>
            <a:chOff x="5294" y="1561"/>
            <a:chExt cx="1064" cy="1955"/>
          </a:xfrm>
        </p:grpSpPr>
        <p:grpSp>
          <p:nvGrpSpPr>
            <p:cNvPr id="13335" name="Group 25"/>
            <p:cNvGrpSpPr>
              <a:grpSpLocks/>
            </p:cNvGrpSpPr>
            <p:nvPr/>
          </p:nvGrpSpPr>
          <p:grpSpPr bwMode="auto">
            <a:xfrm>
              <a:off x="5294" y="1561"/>
              <a:ext cx="1064" cy="1955"/>
              <a:chOff x="5294" y="1561"/>
              <a:chExt cx="1064" cy="1955"/>
            </a:xfrm>
          </p:grpSpPr>
          <p:grpSp>
            <p:nvGrpSpPr>
              <p:cNvPr id="13364" name="Group 26"/>
              <p:cNvGrpSpPr>
                <a:grpSpLocks/>
              </p:cNvGrpSpPr>
              <p:nvPr/>
            </p:nvGrpSpPr>
            <p:grpSpPr bwMode="auto">
              <a:xfrm>
                <a:off x="5517" y="2906"/>
                <a:ext cx="624" cy="610"/>
                <a:chOff x="5517" y="2906"/>
                <a:chExt cx="624" cy="610"/>
              </a:xfrm>
            </p:grpSpPr>
            <p:grpSp>
              <p:nvGrpSpPr>
                <p:cNvPr id="13395" name="Group 27"/>
                <p:cNvGrpSpPr>
                  <a:grpSpLocks/>
                </p:cNvGrpSpPr>
                <p:nvPr/>
              </p:nvGrpSpPr>
              <p:grpSpPr bwMode="auto">
                <a:xfrm>
                  <a:off x="5628" y="2919"/>
                  <a:ext cx="513" cy="407"/>
                  <a:chOff x="5628" y="2919"/>
                  <a:chExt cx="513" cy="407"/>
                </a:xfrm>
              </p:grpSpPr>
              <p:sp>
                <p:nvSpPr>
                  <p:cNvPr id="13402" name="Freeform 28"/>
                  <p:cNvSpPr>
                    <a:spLocks/>
                  </p:cNvSpPr>
                  <p:nvPr/>
                </p:nvSpPr>
                <p:spPr bwMode="auto">
                  <a:xfrm>
                    <a:off x="5628" y="2919"/>
                    <a:ext cx="513" cy="407"/>
                  </a:xfrm>
                  <a:custGeom>
                    <a:avLst/>
                    <a:gdLst>
                      <a:gd name="T0" fmla="*/ 136 w 513"/>
                      <a:gd name="T1" fmla="*/ 0 h 407"/>
                      <a:gd name="T2" fmla="*/ 180 w 513"/>
                      <a:gd name="T3" fmla="*/ 10 h 407"/>
                      <a:gd name="T4" fmla="*/ 144 w 513"/>
                      <a:gd name="T5" fmla="*/ 91 h 407"/>
                      <a:gd name="T6" fmla="*/ 111 w 513"/>
                      <a:gd name="T7" fmla="*/ 158 h 407"/>
                      <a:gd name="T8" fmla="*/ 90 w 513"/>
                      <a:gd name="T9" fmla="*/ 207 h 407"/>
                      <a:gd name="T10" fmla="*/ 84 w 513"/>
                      <a:gd name="T11" fmla="*/ 228 h 407"/>
                      <a:gd name="T12" fmla="*/ 85 w 513"/>
                      <a:gd name="T13" fmla="*/ 245 h 407"/>
                      <a:gd name="T14" fmla="*/ 93 w 513"/>
                      <a:gd name="T15" fmla="*/ 257 h 407"/>
                      <a:gd name="T16" fmla="*/ 109 w 513"/>
                      <a:gd name="T17" fmla="*/ 269 h 407"/>
                      <a:gd name="T18" fmla="*/ 131 w 513"/>
                      <a:gd name="T19" fmla="*/ 282 h 407"/>
                      <a:gd name="T20" fmla="*/ 154 w 513"/>
                      <a:gd name="T21" fmla="*/ 290 h 407"/>
                      <a:gd name="T22" fmla="*/ 186 w 513"/>
                      <a:gd name="T23" fmla="*/ 300 h 407"/>
                      <a:gd name="T24" fmla="*/ 216 w 513"/>
                      <a:gd name="T25" fmla="*/ 305 h 407"/>
                      <a:gd name="T26" fmla="*/ 253 w 513"/>
                      <a:gd name="T27" fmla="*/ 308 h 407"/>
                      <a:gd name="T28" fmla="*/ 287 w 513"/>
                      <a:gd name="T29" fmla="*/ 305 h 407"/>
                      <a:gd name="T30" fmla="*/ 321 w 513"/>
                      <a:gd name="T31" fmla="*/ 300 h 407"/>
                      <a:gd name="T32" fmla="*/ 358 w 513"/>
                      <a:gd name="T33" fmla="*/ 292 h 407"/>
                      <a:gd name="T34" fmla="*/ 371 w 513"/>
                      <a:gd name="T35" fmla="*/ 295 h 407"/>
                      <a:gd name="T36" fmla="*/ 376 w 513"/>
                      <a:gd name="T37" fmla="*/ 298 h 407"/>
                      <a:gd name="T38" fmla="*/ 378 w 513"/>
                      <a:gd name="T39" fmla="*/ 305 h 407"/>
                      <a:gd name="T40" fmla="*/ 373 w 513"/>
                      <a:gd name="T41" fmla="*/ 319 h 407"/>
                      <a:gd name="T42" fmla="*/ 368 w 513"/>
                      <a:gd name="T43" fmla="*/ 327 h 407"/>
                      <a:gd name="T44" fmla="*/ 375 w 513"/>
                      <a:gd name="T45" fmla="*/ 330 h 407"/>
                      <a:gd name="T46" fmla="*/ 426 w 513"/>
                      <a:gd name="T47" fmla="*/ 321 h 407"/>
                      <a:gd name="T48" fmla="*/ 438 w 513"/>
                      <a:gd name="T49" fmla="*/ 324 h 407"/>
                      <a:gd name="T50" fmla="*/ 445 w 513"/>
                      <a:gd name="T51" fmla="*/ 329 h 407"/>
                      <a:gd name="T52" fmla="*/ 448 w 513"/>
                      <a:gd name="T53" fmla="*/ 337 h 407"/>
                      <a:gd name="T54" fmla="*/ 443 w 513"/>
                      <a:gd name="T55" fmla="*/ 344 h 407"/>
                      <a:gd name="T56" fmla="*/ 434 w 513"/>
                      <a:gd name="T57" fmla="*/ 350 h 407"/>
                      <a:gd name="T58" fmla="*/ 423 w 513"/>
                      <a:gd name="T59" fmla="*/ 357 h 407"/>
                      <a:gd name="T60" fmla="*/ 431 w 513"/>
                      <a:gd name="T61" fmla="*/ 362 h 407"/>
                      <a:gd name="T62" fmla="*/ 453 w 513"/>
                      <a:gd name="T63" fmla="*/ 360 h 407"/>
                      <a:gd name="T64" fmla="*/ 471 w 513"/>
                      <a:gd name="T65" fmla="*/ 362 h 407"/>
                      <a:gd name="T66" fmla="*/ 489 w 513"/>
                      <a:gd name="T67" fmla="*/ 368 h 407"/>
                      <a:gd name="T68" fmla="*/ 509 w 513"/>
                      <a:gd name="T69" fmla="*/ 377 h 407"/>
                      <a:gd name="T70" fmla="*/ 513 w 513"/>
                      <a:gd name="T71" fmla="*/ 384 h 407"/>
                      <a:gd name="T72" fmla="*/ 512 w 513"/>
                      <a:gd name="T73" fmla="*/ 393 h 407"/>
                      <a:gd name="T74" fmla="*/ 503 w 513"/>
                      <a:gd name="T75" fmla="*/ 399 h 407"/>
                      <a:gd name="T76" fmla="*/ 485 w 513"/>
                      <a:gd name="T77" fmla="*/ 402 h 407"/>
                      <a:gd name="T78" fmla="*/ 455 w 513"/>
                      <a:gd name="T79" fmla="*/ 404 h 407"/>
                      <a:gd name="T80" fmla="*/ 422 w 513"/>
                      <a:gd name="T81" fmla="*/ 402 h 407"/>
                      <a:gd name="T82" fmla="*/ 385 w 513"/>
                      <a:gd name="T83" fmla="*/ 405 h 407"/>
                      <a:gd name="T84" fmla="*/ 360 w 513"/>
                      <a:gd name="T85" fmla="*/ 407 h 407"/>
                      <a:gd name="T86" fmla="*/ 313 w 513"/>
                      <a:gd name="T87" fmla="*/ 404 h 407"/>
                      <a:gd name="T88" fmla="*/ 289 w 513"/>
                      <a:gd name="T89" fmla="*/ 399 h 407"/>
                      <a:gd name="T90" fmla="*/ 254 w 513"/>
                      <a:gd name="T91" fmla="*/ 393 h 407"/>
                      <a:gd name="T92" fmla="*/ 196 w 513"/>
                      <a:gd name="T93" fmla="*/ 391 h 407"/>
                      <a:gd name="T94" fmla="*/ 0 w 513"/>
                      <a:gd name="T95" fmla="*/ 333 h 407"/>
                      <a:gd name="T96" fmla="*/ 24 w 513"/>
                      <a:gd name="T97" fmla="*/ 194 h 407"/>
                      <a:gd name="T98" fmla="*/ 136 w 513"/>
                      <a:gd name="T99" fmla="*/ 0 h 407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513"/>
                      <a:gd name="T151" fmla="*/ 0 h 407"/>
                      <a:gd name="T152" fmla="*/ 513 w 513"/>
                      <a:gd name="T153" fmla="*/ 407 h 407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513" h="407">
                        <a:moveTo>
                          <a:pt x="136" y="0"/>
                        </a:moveTo>
                        <a:lnTo>
                          <a:pt x="180" y="10"/>
                        </a:lnTo>
                        <a:lnTo>
                          <a:pt x="144" y="91"/>
                        </a:lnTo>
                        <a:lnTo>
                          <a:pt x="111" y="158"/>
                        </a:lnTo>
                        <a:lnTo>
                          <a:pt x="90" y="207"/>
                        </a:lnTo>
                        <a:lnTo>
                          <a:pt x="84" y="228"/>
                        </a:lnTo>
                        <a:lnTo>
                          <a:pt x="85" y="245"/>
                        </a:lnTo>
                        <a:lnTo>
                          <a:pt x="93" y="257"/>
                        </a:lnTo>
                        <a:lnTo>
                          <a:pt x="109" y="269"/>
                        </a:lnTo>
                        <a:lnTo>
                          <a:pt x="131" y="282"/>
                        </a:lnTo>
                        <a:lnTo>
                          <a:pt x="154" y="290"/>
                        </a:lnTo>
                        <a:lnTo>
                          <a:pt x="186" y="300"/>
                        </a:lnTo>
                        <a:lnTo>
                          <a:pt x="216" y="305"/>
                        </a:lnTo>
                        <a:lnTo>
                          <a:pt x="253" y="308"/>
                        </a:lnTo>
                        <a:lnTo>
                          <a:pt x="287" y="305"/>
                        </a:lnTo>
                        <a:lnTo>
                          <a:pt x="321" y="300"/>
                        </a:lnTo>
                        <a:lnTo>
                          <a:pt x="358" y="292"/>
                        </a:lnTo>
                        <a:lnTo>
                          <a:pt x="371" y="295"/>
                        </a:lnTo>
                        <a:lnTo>
                          <a:pt x="376" y="298"/>
                        </a:lnTo>
                        <a:lnTo>
                          <a:pt x="378" y="305"/>
                        </a:lnTo>
                        <a:lnTo>
                          <a:pt x="373" y="319"/>
                        </a:lnTo>
                        <a:lnTo>
                          <a:pt x="368" y="327"/>
                        </a:lnTo>
                        <a:lnTo>
                          <a:pt x="375" y="330"/>
                        </a:lnTo>
                        <a:lnTo>
                          <a:pt x="426" y="321"/>
                        </a:lnTo>
                        <a:lnTo>
                          <a:pt x="438" y="324"/>
                        </a:lnTo>
                        <a:lnTo>
                          <a:pt x="445" y="329"/>
                        </a:lnTo>
                        <a:lnTo>
                          <a:pt x="448" y="337"/>
                        </a:lnTo>
                        <a:lnTo>
                          <a:pt x="443" y="344"/>
                        </a:lnTo>
                        <a:lnTo>
                          <a:pt x="434" y="350"/>
                        </a:lnTo>
                        <a:lnTo>
                          <a:pt x="423" y="357"/>
                        </a:lnTo>
                        <a:lnTo>
                          <a:pt x="431" y="362"/>
                        </a:lnTo>
                        <a:lnTo>
                          <a:pt x="453" y="360"/>
                        </a:lnTo>
                        <a:lnTo>
                          <a:pt x="471" y="362"/>
                        </a:lnTo>
                        <a:lnTo>
                          <a:pt x="489" y="368"/>
                        </a:lnTo>
                        <a:lnTo>
                          <a:pt x="509" y="377"/>
                        </a:lnTo>
                        <a:lnTo>
                          <a:pt x="513" y="384"/>
                        </a:lnTo>
                        <a:lnTo>
                          <a:pt x="512" y="393"/>
                        </a:lnTo>
                        <a:lnTo>
                          <a:pt x="503" y="399"/>
                        </a:lnTo>
                        <a:lnTo>
                          <a:pt x="485" y="402"/>
                        </a:lnTo>
                        <a:lnTo>
                          <a:pt x="455" y="404"/>
                        </a:lnTo>
                        <a:lnTo>
                          <a:pt x="422" y="402"/>
                        </a:lnTo>
                        <a:lnTo>
                          <a:pt x="385" y="405"/>
                        </a:lnTo>
                        <a:lnTo>
                          <a:pt x="360" y="407"/>
                        </a:lnTo>
                        <a:lnTo>
                          <a:pt x="313" y="404"/>
                        </a:lnTo>
                        <a:lnTo>
                          <a:pt x="289" y="399"/>
                        </a:lnTo>
                        <a:lnTo>
                          <a:pt x="254" y="393"/>
                        </a:lnTo>
                        <a:lnTo>
                          <a:pt x="196" y="391"/>
                        </a:lnTo>
                        <a:lnTo>
                          <a:pt x="0" y="333"/>
                        </a:lnTo>
                        <a:lnTo>
                          <a:pt x="24" y="194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FF9F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3403" name="Freeform 29"/>
                  <p:cNvSpPr>
                    <a:spLocks/>
                  </p:cNvSpPr>
                  <p:nvPr/>
                </p:nvSpPr>
                <p:spPr bwMode="auto">
                  <a:xfrm>
                    <a:off x="5840" y="3224"/>
                    <a:ext cx="82" cy="22"/>
                  </a:xfrm>
                  <a:custGeom>
                    <a:avLst/>
                    <a:gdLst>
                      <a:gd name="T0" fmla="*/ 0 w 82"/>
                      <a:gd name="T1" fmla="*/ 0 h 22"/>
                      <a:gd name="T2" fmla="*/ 42 w 82"/>
                      <a:gd name="T3" fmla="*/ 20 h 22"/>
                      <a:gd name="T4" fmla="*/ 60 w 82"/>
                      <a:gd name="T5" fmla="*/ 20 h 22"/>
                      <a:gd name="T6" fmla="*/ 82 w 82"/>
                      <a:gd name="T7" fmla="*/ 22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2"/>
                      <a:gd name="T13" fmla="*/ 0 h 22"/>
                      <a:gd name="T14" fmla="*/ 82 w 82"/>
                      <a:gd name="T15" fmla="*/ 22 h 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2" h="22">
                        <a:moveTo>
                          <a:pt x="0" y="0"/>
                        </a:moveTo>
                        <a:lnTo>
                          <a:pt x="42" y="20"/>
                        </a:lnTo>
                        <a:lnTo>
                          <a:pt x="60" y="20"/>
                        </a:lnTo>
                        <a:lnTo>
                          <a:pt x="82" y="2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  <p:grpSp>
              <p:nvGrpSpPr>
                <p:cNvPr id="13396" name="Group 30"/>
                <p:cNvGrpSpPr>
                  <a:grpSpLocks/>
                </p:cNvGrpSpPr>
                <p:nvPr/>
              </p:nvGrpSpPr>
              <p:grpSpPr bwMode="auto">
                <a:xfrm>
                  <a:off x="5517" y="2906"/>
                  <a:ext cx="516" cy="610"/>
                  <a:chOff x="5517" y="2906"/>
                  <a:chExt cx="516" cy="610"/>
                </a:xfrm>
              </p:grpSpPr>
              <p:sp>
                <p:nvSpPr>
                  <p:cNvPr id="13397" name="Freeform 31"/>
                  <p:cNvSpPr>
                    <a:spLocks/>
                  </p:cNvSpPr>
                  <p:nvPr/>
                </p:nvSpPr>
                <p:spPr bwMode="auto">
                  <a:xfrm>
                    <a:off x="5517" y="2906"/>
                    <a:ext cx="516" cy="610"/>
                  </a:xfrm>
                  <a:custGeom>
                    <a:avLst/>
                    <a:gdLst>
                      <a:gd name="T0" fmla="*/ 269 w 516"/>
                      <a:gd name="T1" fmla="*/ 16 h 610"/>
                      <a:gd name="T2" fmla="*/ 256 w 516"/>
                      <a:gd name="T3" fmla="*/ 57 h 610"/>
                      <a:gd name="T4" fmla="*/ 234 w 516"/>
                      <a:gd name="T5" fmla="*/ 98 h 610"/>
                      <a:gd name="T6" fmla="*/ 206 w 516"/>
                      <a:gd name="T7" fmla="*/ 136 h 610"/>
                      <a:gd name="T8" fmla="*/ 181 w 516"/>
                      <a:gd name="T9" fmla="*/ 196 h 610"/>
                      <a:gd name="T10" fmla="*/ 159 w 516"/>
                      <a:gd name="T11" fmla="*/ 239 h 610"/>
                      <a:gd name="T12" fmla="*/ 152 w 516"/>
                      <a:gd name="T13" fmla="*/ 268 h 610"/>
                      <a:gd name="T14" fmla="*/ 146 w 516"/>
                      <a:gd name="T15" fmla="*/ 304 h 610"/>
                      <a:gd name="T16" fmla="*/ 152 w 516"/>
                      <a:gd name="T17" fmla="*/ 333 h 610"/>
                      <a:gd name="T18" fmla="*/ 184 w 516"/>
                      <a:gd name="T19" fmla="*/ 349 h 610"/>
                      <a:gd name="T20" fmla="*/ 229 w 516"/>
                      <a:gd name="T21" fmla="*/ 366 h 610"/>
                      <a:gd name="T22" fmla="*/ 272 w 516"/>
                      <a:gd name="T23" fmla="*/ 379 h 610"/>
                      <a:gd name="T24" fmla="*/ 305 w 516"/>
                      <a:gd name="T25" fmla="*/ 389 h 610"/>
                      <a:gd name="T26" fmla="*/ 334 w 516"/>
                      <a:gd name="T27" fmla="*/ 405 h 610"/>
                      <a:gd name="T28" fmla="*/ 356 w 516"/>
                      <a:gd name="T29" fmla="*/ 413 h 610"/>
                      <a:gd name="T30" fmla="*/ 374 w 516"/>
                      <a:gd name="T31" fmla="*/ 415 h 610"/>
                      <a:gd name="T32" fmla="*/ 384 w 516"/>
                      <a:gd name="T33" fmla="*/ 428 h 610"/>
                      <a:gd name="T34" fmla="*/ 432 w 516"/>
                      <a:gd name="T35" fmla="*/ 432 h 610"/>
                      <a:gd name="T36" fmla="*/ 490 w 516"/>
                      <a:gd name="T37" fmla="*/ 438 h 610"/>
                      <a:gd name="T38" fmla="*/ 514 w 516"/>
                      <a:gd name="T39" fmla="*/ 445 h 610"/>
                      <a:gd name="T40" fmla="*/ 514 w 516"/>
                      <a:gd name="T41" fmla="*/ 456 h 610"/>
                      <a:gd name="T42" fmla="*/ 490 w 516"/>
                      <a:gd name="T43" fmla="*/ 468 h 610"/>
                      <a:gd name="T44" fmla="*/ 452 w 516"/>
                      <a:gd name="T45" fmla="*/ 478 h 610"/>
                      <a:gd name="T46" fmla="*/ 421 w 516"/>
                      <a:gd name="T47" fmla="*/ 480 h 610"/>
                      <a:gd name="T48" fmla="*/ 459 w 516"/>
                      <a:gd name="T49" fmla="*/ 501 h 610"/>
                      <a:gd name="T50" fmla="*/ 476 w 516"/>
                      <a:gd name="T51" fmla="*/ 518 h 610"/>
                      <a:gd name="T52" fmla="*/ 470 w 516"/>
                      <a:gd name="T53" fmla="*/ 533 h 610"/>
                      <a:gd name="T54" fmla="*/ 448 w 516"/>
                      <a:gd name="T55" fmla="*/ 537 h 610"/>
                      <a:gd name="T56" fmla="*/ 410 w 516"/>
                      <a:gd name="T57" fmla="*/ 532 h 610"/>
                      <a:gd name="T58" fmla="*/ 393 w 516"/>
                      <a:gd name="T59" fmla="*/ 533 h 610"/>
                      <a:gd name="T60" fmla="*/ 391 w 516"/>
                      <a:gd name="T61" fmla="*/ 544 h 610"/>
                      <a:gd name="T62" fmla="*/ 405 w 516"/>
                      <a:gd name="T63" fmla="*/ 559 h 610"/>
                      <a:gd name="T64" fmla="*/ 430 w 516"/>
                      <a:gd name="T65" fmla="*/ 589 h 610"/>
                      <a:gd name="T66" fmla="*/ 426 w 516"/>
                      <a:gd name="T67" fmla="*/ 606 h 610"/>
                      <a:gd name="T68" fmla="*/ 409 w 516"/>
                      <a:gd name="T69" fmla="*/ 610 h 610"/>
                      <a:gd name="T70" fmla="*/ 367 w 516"/>
                      <a:gd name="T71" fmla="*/ 601 h 610"/>
                      <a:gd name="T72" fmla="*/ 314 w 516"/>
                      <a:gd name="T73" fmla="*/ 587 h 610"/>
                      <a:gd name="T74" fmla="*/ 255 w 516"/>
                      <a:gd name="T75" fmla="*/ 555 h 610"/>
                      <a:gd name="T76" fmla="*/ 207 w 516"/>
                      <a:gd name="T77" fmla="*/ 524 h 610"/>
                      <a:gd name="T78" fmla="*/ 156 w 516"/>
                      <a:gd name="T79" fmla="*/ 486 h 610"/>
                      <a:gd name="T80" fmla="*/ 99 w 516"/>
                      <a:gd name="T81" fmla="*/ 450 h 610"/>
                      <a:gd name="T82" fmla="*/ 40 w 516"/>
                      <a:gd name="T83" fmla="*/ 416 h 610"/>
                      <a:gd name="T84" fmla="*/ 11 w 516"/>
                      <a:gd name="T85" fmla="*/ 394 h 610"/>
                      <a:gd name="T86" fmla="*/ 0 w 516"/>
                      <a:gd name="T87" fmla="*/ 365 h 610"/>
                      <a:gd name="T88" fmla="*/ 14 w 516"/>
                      <a:gd name="T89" fmla="*/ 341 h 610"/>
                      <a:gd name="T90" fmla="*/ 66 w 516"/>
                      <a:gd name="T91" fmla="*/ 280 h 610"/>
                      <a:gd name="T92" fmla="*/ 102 w 516"/>
                      <a:gd name="T93" fmla="*/ 220 h 610"/>
                      <a:gd name="T94" fmla="*/ 186 w 516"/>
                      <a:gd name="T95" fmla="*/ 0 h 61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516"/>
                      <a:gd name="T145" fmla="*/ 0 h 610"/>
                      <a:gd name="T146" fmla="*/ 516 w 516"/>
                      <a:gd name="T147" fmla="*/ 610 h 61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516" h="610">
                        <a:moveTo>
                          <a:pt x="186" y="0"/>
                        </a:moveTo>
                        <a:lnTo>
                          <a:pt x="269" y="16"/>
                        </a:lnTo>
                        <a:lnTo>
                          <a:pt x="265" y="35"/>
                        </a:lnTo>
                        <a:lnTo>
                          <a:pt x="256" y="57"/>
                        </a:lnTo>
                        <a:lnTo>
                          <a:pt x="247" y="76"/>
                        </a:lnTo>
                        <a:lnTo>
                          <a:pt x="234" y="98"/>
                        </a:lnTo>
                        <a:lnTo>
                          <a:pt x="220" y="118"/>
                        </a:lnTo>
                        <a:lnTo>
                          <a:pt x="206" y="136"/>
                        </a:lnTo>
                        <a:lnTo>
                          <a:pt x="197" y="161"/>
                        </a:lnTo>
                        <a:lnTo>
                          <a:pt x="181" y="196"/>
                        </a:lnTo>
                        <a:lnTo>
                          <a:pt x="165" y="228"/>
                        </a:lnTo>
                        <a:lnTo>
                          <a:pt x="159" y="239"/>
                        </a:lnTo>
                        <a:lnTo>
                          <a:pt x="155" y="252"/>
                        </a:lnTo>
                        <a:lnTo>
                          <a:pt x="152" y="268"/>
                        </a:lnTo>
                        <a:lnTo>
                          <a:pt x="149" y="286"/>
                        </a:lnTo>
                        <a:lnTo>
                          <a:pt x="146" y="304"/>
                        </a:lnTo>
                        <a:lnTo>
                          <a:pt x="147" y="320"/>
                        </a:lnTo>
                        <a:lnTo>
                          <a:pt x="152" y="333"/>
                        </a:lnTo>
                        <a:lnTo>
                          <a:pt x="162" y="344"/>
                        </a:lnTo>
                        <a:lnTo>
                          <a:pt x="184" y="349"/>
                        </a:lnTo>
                        <a:lnTo>
                          <a:pt x="206" y="357"/>
                        </a:lnTo>
                        <a:lnTo>
                          <a:pt x="229" y="366"/>
                        </a:lnTo>
                        <a:lnTo>
                          <a:pt x="256" y="377"/>
                        </a:lnTo>
                        <a:lnTo>
                          <a:pt x="272" y="379"/>
                        </a:lnTo>
                        <a:lnTo>
                          <a:pt x="289" y="383"/>
                        </a:lnTo>
                        <a:lnTo>
                          <a:pt x="305" y="389"/>
                        </a:lnTo>
                        <a:lnTo>
                          <a:pt x="321" y="396"/>
                        </a:lnTo>
                        <a:lnTo>
                          <a:pt x="334" y="405"/>
                        </a:lnTo>
                        <a:lnTo>
                          <a:pt x="347" y="416"/>
                        </a:lnTo>
                        <a:lnTo>
                          <a:pt x="356" y="413"/>
                        </a:lnTo>
                        <a:lnTo>
                          <a:pt x="367" y="412"/>
                        </a:lnTo>
                        <a:lnTo>
                          <a:pt x="374" y="415"/>
                        </a:lnTo>
                        <a:lnTo>
                          <a:pt x="378" y="419"/>
                        </a:lnTo>
                        <a:lnTo>
                          <a:pt x="384" y="428"/>
                        </a:lnTo>
                        <a:lnTo>
                          <a:pt x="404" y="429"/>
                        </a:lnTo>
                        <a:lnTo>
                          <a:pt x="432" y="432"/>
                        </a:lnTo>
                        <a:lnTo>
                          <a:pt x="463" y="436"/>
                        </a:lnTo>
                        <a:lnTo>
                          <a:pt x="490" y="438"/>
                        </a:lnTo>
                        <a:lnTo>
                          <a:pt x="507" y="441"/>
                        </a:lnTo>
                        <a:lnTo>
                          <a:pt x="514" y="445"/>
                        </a:lnTo>
                        <a:lnTo>
                          <a:pt x="516" y="451"/>
                        </a:lnTo>
                        <a:lnTo>
                          <a:pt x="514" y="456"/>
                        </a:lnTo>
                        <a:lnTo>
                          <a:pt x="505" y="462"/>
                        </a:lnTo>
                        <a:lnTo>
                          <a:pt x="490" y="468"/>
                        </a:lnTo>
                        <a:lnTo>
                          <a:pt x="470" y="475"/>
                        </a:lnTo>
                        <a:lnTo>
                          <a:pt x="452" y="478"/>
                        </a:lnTo>
                        <a:lnTo>
                          <a:pt x="435" y="479"/>
                        </a:lnTo>
                        <a:lnTo>
                          <a:pt x="421" y="480"/>
                        </a:lnTo>
                        <a:lnTo>
                          <a:pt x="443" y="492"/>
                        </a:lnTo>
                        <a:lnTo>
                          <a:pt x="459" y="501"/>
                        </a:lnTo>
                        <a:lnTo>
                          <a:pt x="470" y="509"/>
                        </a:lnTo>
                        <a:lnTo>
                          <a:pt x="476" y="518"/>
                        </a:lnTo>
                        <a:lnTo>
                          <a:pt x="475" y="528"/>
                        </a:lnTo>
                        <a:lnTo>
                          <a:pt x="470" y="533"/>
                        </a:lnTo>
                        <a:lnTo>
                          <a:pt x="462" y="536"/>
                        </a:lnTo>
                        <a:lnTo>
                          <a:pt x="448" y="537"/>
                        </a:lnTo>
                        <a:lnTo>
                          <a:pt x="429" y="535"/>
                        </a:lnTo>
                        <a:lnTo>
                          <a:pt x="410" y="532"/>
                        </a:lnTo>
                        <a:lnTo>
                          <a:pt x="400" y="531"/>
                        </a:lnTo>
                        <a:lnTo>
                          <a:pt x="393" y="533"/>
                        </a:lnTo>
                        <a:lnTo>
                          <a:pt x="389" y="538"/>
                        </a:lnTo>
                        <a:lnTo>
                          <a:pt x="391" y="544"/>
                        </a:lnTo>
                        <a:lnTo>
                          <a:pt x="397" y="550"/>
                        </a:lnTo>
                        <a:lnTo>
                          <a:pt x="405" y="559"/>
                        </a:lnTo>
                        <a:lnTo>
                          <a:pt x="421" y="576"/>
                        </a:lnTo>
                        <a:lnTo>
                          <a:pt x="430" y="589"/>
                        </a:lnTo>
                        <a:lnTo>
                          <a:pt x="430" y="598"/>
                        </a:lnTo>
                        <a:lnTo>
                          <a:pt x="426" y="606"/>
                        </a:lnTo>
                        <a:lnTo>
                          <a:pt x="419" y="609"/>
                        </a:lnTo>
                        <a:lnTo>
                          <a:pt x="409" y="610"/>
                        </a:lnTo>
                        <a:lnTo>
                          <a:pt x="388" y="605"/>
                        </a:lnTo>
                        <a:lnTo>
                          <a:pt x="367" y="601"/>
                        </a:lnTo>
                        <a:lnTo>
                          <a:pt x="348" y="598"/>
                        </a:lnTo>
                        <a:lnTo>
                          <a:pt x="314" y="587"/>
                        </a:lnTo>
                        <a:lnTo>
                          <a:pt x="287" y="573"/>
                        </a:lnTo>
                        <a:lnTo>
                          <a:pt x="255" y="555"/>
                        </a:lnTo>
                        <a:lnTo>
                          <a:pt x="232" y="540"/>
                        </a:lnTo>
                        <a:lnTo>
                          <a:pt x="207" y="524"/>
                        </a:lnTo>
                        <a:lnTo>
                          <a:pt x="181" y="505"/>
                        </a:lnTo>
                        <a:lnTo>
                          <a:pt x="156" y="486"/>
                        </a:lnTo>
                        <a:lnTo>
                          <a:pt x="125" y="465"/>
                        </a:lnTo>
                        <a:lnTo>
                          <a:pt x="99" y="450"/>
                        </a:lnTo>
                        <a:lnTo>
                          <a:pt x="66" y="432"/>
                        </a:lnTo>
                        <a:lnTo>
                          <a:pt x="40" y="416"/>
                        </a:lnTo>
                        <a:lnTo>
                          <a:pt x="25" y="405"/>
                        </a:lnTo>
                        <a:lnTo>
                          <a:pt x="11" y="394"/>
                        </a:lnTo>
                        <a:lnTo>
                          <a:pt x="1" y="379"/>
                        </a:lnTo>
                        <a:lnTo>
                          <a:pt x="0" y="365"/>
                        </a:lnTo>
                        <a:lnTo>
                          <a:pt x="4" y="352"/>
                        </a:lnTo>
                        <a:lnTo>
                          <a:pt x="14" y="341"/>
                        </a:lnTo>
                        <a:lnTo>
                          <a:pt x="32" y="328"/>
                        </a:lnTo>
                        <a:lnTo>
                          <a:pt x="66" y="280"/>
                        </a:lnTo>
                        <a:lnTo>
                          <a:pt x="90" y="246"/>
                        </a:lnTo>
                        <a:lnTo>
                          <a:pt x="102" y="220"/>
                        </a:lnTo>
                        <a:lnTo>
                          <a:pt x="167" y="4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rgbClr val="FFBF1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grpSp>
                <p:nvGrpSpPr>
                  <p:cNvPr id="13398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5573" y="3206"/>
                    <a:ext cx="335" cy="170"/>
                    <a:chOff x="5573" y="3206"/>
                    <a:chExt cx="335" cy="170"/>
                  </a:xfrm>
                </p:grpSpPr>
                <p:sp>
                  <p:nvSpPr>
                    <p:cNvPr id="1339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5842" y="3323"/>
                      <a:ext cx="27" cy="53"/>
                    </a:xfrm>
                    <a:custGeom>
                      <a:avLst/>
                      <a:gdLst>
                        <a:gd name="T0" fmla="*/ 22 w 27"/>
                        <a:gd name="T1" fmla="*/ 0 h 53"/>
                        <a:gd name="T2" fmla="*/ 25 w 27"/>
                        <a:gd name="T3" fmla="*/ 7 h 53"/>
                        <a:gd name="T4" fmla="*/ 27 w 27"/>
                        <a:gd name="T5" fmla="*/ 15 h 53"/>
                        <a:gd name="T6" fmla="*/ 26 w 27"/>
                        <a:gd name="T7" fmla="*/ 24 h 53"/>
                        <a:gd name="T8" fmla="*/ 22 w 27"/>
                        <a:gd name="T9" fmla="*/ 36 h 53"/>
                        <a:gd name="T10" fmla="*/ 18 w 27"/>
                        <a:gd name="T11" fmla="*/ 42 h 53"/>
                        <a:gd name="T12" fmla="*/ 10 w 27"/>
                        <a:gd name="T13" fmla="*/ 48 h 53"/>
                        <a:gd name="T14" fmla="*/ 0 w 27"/>
                        <a:gd name="T15" fmla="*/ 53 h 53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27"/>
                        <a:gd name="T25" fmla="*/ 0 h 53"/>
                        <a:gd name="T26" fmla="*/ 27 w 27"/>
                        <a:gd name="T27" fmla="*/ 53 h 53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27" h="53">
                          <a:moveTo>
                            <a:pt x="22" y="0"/>
                          </a:moveTo>
                          <a:lnTo>
                            <a:pt x="25" y="7"/>
                          </a:lnTo>
                          <a:lnTo>
                            <a:pt x="27" y="15"/>
                          </a:lnTo>
                          <a:lnTo>
                            <a:pt x="26" y="24"/>
                          </a:lnTo>
                          <a:lnTo>
                            <a:pt x="22" y="36"/>
                          </a:lnTo>
                          <a:lnTo>
                            <a:pt x="18" y="42"/>
                          </a:lnTo>
                          <a:lnTo>
                            <a:pt x="10" y="48"/>
                          </a:lnTo>
                          <a:lnTo>
                            <a:pt x="0" y="53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340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5886" y="3334"/>
                      <a:ext cx="22" cy="41"/>
                    </a:xfrm>
                    <a:custGeom>
                      <a:avLst/>
                      <a:gdLst>
                        <a:gd name="T0" fmla="*/ 15 w 22"/>
                        <a:gd name="T1" fmla="*/ 0 h 41"/>
                        <a:gd name="T2" fmla="*/ 20 w 22"/>
                        <a:gd name="T3" fmla="*/ 10 h 41"/>
                        <a:gd name="T4" fmla="*/ 22 w 22"/>
                        <a:gd name="T5" fmla="*/ 16 h 41"/>
                        <a:gd name="T6" fmla="*/ 20 w 22"/>
                        <a:gd name="T7" fmla="*/ 23 h 41"/>
                        <a:gd name="T8" fmla="*/ 16 w 22"/>
                        <a:gd name="T9" fmla="*/ 29 h 41"/>
                        <a:gd name="T10" fmla="*/ 10 w 22"/>
                        <a:gd name="T11" fmla="*/ 34 h 41"/>
                        <a:gd name="T12" fmla="*/ 0 w 22"/>
                        <a:gd name="T13" fmla="*/ 41 h 4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2"/>
                        <a:gd name="T22" fmla="*/ 0 h 41"/>
                        <a:gd name="T23" fmla="*/ 22 w 22"/>
                        <a:gd name="T24" fmla="*/ 41 h 41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2" h="41">
                          <a:moveTo>
                            <a:pt x="15" y="0"/>
                          </a:moveTo>
                          <a:lnTo>
                            <a:pt x="20" y="10"/>
                          </a:lnTo>
                          <a:lnTo>
                            <a:pt x="22" y="16"/>
                          </a:lnTo>
                          <a:lnTo>
                            <a:pt x="20" y="23"/>
                          </a:lnTo>
                          <a:lnTo>
                            <a:pt x="16" y="29"/>
                          </a:lnTo>
                          <a:lnTo>
                            <a:pt x="10" y="34"/>
                          </a:lnTo>
                          <a:lnTo>
                            <a:pt x="0" y="4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3401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5573" y="3206"/>
                      <a:ext cx="39" cy="101"/>
                    </a:xfrm>
                    <a:custGeom>
                      <a:avLst/>
                      <a:gdLst>
                        <a:gd name="T0" fmla="*/ 39 w 39"/>
                        <a:gd name="T1" fmla="*/ 0 h 101"/>
                        <a:gd name="T2" fmla="*/ 27 w 39"/>
                        <a:gd name="T3" fmla="*/ 11 h 101"/>
                        <a:gd name="T4" fmla="*/ 15 w 39"/>
                        <a:gd name="T5" fmla="*/ 26 h 101"/>
                        <a:gd name="T6" fmla="*/ 8 w 39"/>
                        <a:gd name="T7" fmla="*/ 40 h 101"/>
                        <a:gd name="T8" fmla="*/ 3 w 39"/>
                        <a:gd name="T9" fmla="*/ 50 h 101"/>
                        <a:gd name="T10" fmla="*/ 0 w 39"/>
                        <a:gd name="T11" fmla="*/ 62 h 101"/>
                        <a:gd name="T12" fmla="*/ 0 w 39"/>
                        <a:gd name="T13" fmla="*/ 73 h 101"/>
                        <a:gd name="T14" fmla="*/ 3 w 39"/>
                        <a:gd name="T15" fmla="*/ 85 h 101"/>
                        <a:gd name="T16" fmla="*/ 11 w 39"/>
                        <a:gd name="T17" fmla="*/ 101 h 10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9"/>
                        <a:gd name="T28" fmla="*/ 0 h 101"/>
                        <a:gd name="T29" fmla="*/ 39 w 39"/>
                        <a:gd name="T30" fmla="*/ 101 h 10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9" h="101">
                          <a:moveTo>
                            <a:pt x="39" y="0"/>
                          </a:moveTo>
                          <a:lnTo>
                            <a:pt x="27" y="11"/>
                          </a:lnTo>
                          <a:lnTo>
                            <a:pt x="15" y="26"/>
                          </a:lnTo>
                          <a:lnTo>
                            <a:pt x="8" y="40"/>
                          </a:lnTo>
                          <a:lnTo>
                            <a:pt x="3" y="50"/>
                          </a:lnTo>
                          <a:lnTo>
                            <a:pt x="0" y="62"/>
                          </a:lnTo>
                          <a:lnTo>
                            <a:pt x="0" y="73"/>
                          </a:lnTo>
                          <a:lnTo>
                            <a:pt x="3" y="85"/>
                          </a:lnTo>
                          <a:lnTo>
                            <a:pt x="11" y="10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</p:grpSp>
            </p:grpSp>
          </p:grpSp>
          <p:grpSp>
            <p:nvGrpSpPr>
              <p:cNvPr id="13365" name="Group 36"/>
              <p:cNvGrpSpPr>
                <a:grpSpLocks/>
              </p:cNvGrpSpPr>
              <p:nvPr/>
            </p:nvGrpSpPr>
            <p:grpSpPr bwMode="auto">
              <a:xfrm>
                <a:off x="5294" y="1561"/>
                <a:ext cx="1064" cy="1410"/>
                <a:chOff x="5294" y="1561"/>
                <a:chExt cx="1064" cy="1410"/>
              </a:xfrm>
            </p:grpSpPr>
            <p:grpSp>
              <p:nvGrpSpPr>
                <p:cNvPr id="13366" name="Group 37"/>
                <p:cNvGrpSpPr>
                  <a:grpSpLocks/>
                </p:cNvGrpSpPr>
                <p:nvPr/>
              </p:nvGrpSpPr>
              <p:grpSpPr bwMode="auto">
                <a:xfrm>
                  <a:off x="5294" y="1561"/>
                  <a:ext cx="1064" cy="1410"/>
                  <a:chOff x="5294" y="1561"/>
                  <a:chExt cx="1064" cy="1410"/>
                </a:xfrm>
              </p:grpSpPr>
              <p:grpSp>
                <p:nvGrpSpPr>
                  <p:cNvPr id="13373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5294" y="1687"/>
                    <a:ext cx="329" cy="369"/>
                    <a:chOff x="5294" y="1687"/>
                    <a:chExt cx="329" cy="369"/>
                  </a:xfrm>
                </p:grpSpPr>
                <p:grpSp>
                  <p:nvGrpSpPr>
                    <p:cNvPr id="13388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94" y="1821"/>
                      <a:ext cx="243" cy="209"/>
                      <a:chOff x="5294" y="1821"/>
                      <a:chExt cx="243" cy="209"/>
                    </a:xfrm>
                  </p:grpSpPr>
                  <p:sp>
                    <p:nvSpPr>
                      <p:cNvPr id="13392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94" y="1821"/>
                        <a:ext cx="243" cy="209"/>
                      </a:xfrm>
                      <a:custGeom>
                        <a:avLst/>
                        <a:gdLst>
                          <a:gd name="T0" fmla="*/ 140 w 243"/>
                          <a:gd name="T1" fmla="*/ 0 h 209"/>
                          <a:gd name="T2" fmla="*/ 92 w 243"/>
                          <a:gd name="T3" fmla="*/ 8 h 209"/>
                          <a:gd name="T4" fmla="*/ 83 w 243"/>
                          <a:gd name="T5" fmla="*/ 12 h 209"/>
                          <a:gd name="T6" fmla="*/ 93 w 243"/>
                          <a:gd name="T7" fmla="*/ 42 h 209"/>
                          <a:gd name="T8" fmla="*/ 78 w 243"/>
                          <a:gd name="T9" fmla="*/ 42 h 209"/>
                          <a:gd name="T10" fmla="*/ 72 w 243"/>
                          <a:gd name="T11" fmla="*/ 45 h 209"/>
                          <a:gd name="T12" fmla="*/ 66 w 243"/>
                          <a:gd name="T13" fmla="*/ 87 h 209"/>
                          <a:gd name="T14" fmla="*/ 56 w 243"/>
                          <a:gd name="T15" fmla="*/ 84 h 209"/>
                          <a:gd name="T16" fmla="*/ 31 w 243"/>
                          <a:gd name="T17" fmla="*/ 96 h 209"/>
                          <a:gd name="T18" fmla="*/ 5 w 243"/>
                          <a:gd name="T19" fmla="*/ 117 h 209"/>
                          <a:gd name="T20" fmla="*/ 0 w 243"/>
                          <a:gd name="T21" fmla="*/ 138 h 209"/>
                          <a:gd name="T22" fmla="*/ 6 w 243"/>
                          <a:gd name="T23" fmla="*/ 158 h 209"/>
                          <a:gd name="T24" fmla="*/ 17 w 243"/>
                          <a:gd name="T25" fmla="*/ 170 h 209"/>
                          <a:gd name="T26" fmla="*/ 26 w 243"/>
                          <a:gd name="T27" fmla="*/ 177 h 209"/>
                          <a:gd name="T28" fmla="*/ 41 w 243"/>
                          <a:gd name="T29" fmla="*/ 173 h 209"/>
                          <a:gd name="T30" fmla="*/ 59 w 243"/>
                          <a:gd name="T31" fmla="*/ 171 h 209"/>
                          <a:gd name="T32" fmla="*/ 75 w 243"/>
                          <a:gd name="T33" fmla="*/ 174 h 209"/>
                          <a:gd name="T34" fmla="*/ 92 w 243"/>
                          <a:gd name="T35" fmla="*/ 179 h 209"/>
                          <a:gd name="T36" fmla="*/ 110 w 243"/>
                          <a:gd name="T37" fmla="*/ 189 h 209"/>
                          <a:gd name="T38" fmla="*/ 131 w 243"/>
                          <a:gd name="T39" fmla="*/ 209 h 209"/>
                          <a:gd name="T40" fmla="*/ 188 w 243"/>
                          <a:gd name="T41" fmla="*/ 207 h 209"/>
                          <a:gd name="T42" fmla="*/ 243 w 243"/>
                          <a:gd name="T43" fmla="*/ 189 h 209"/>
                          <a:gd name="T44" fmla="*/ 158 w 243"/>
                          <a:gd name="T45" fmla="*/ 0 h 209"/>
                          <a:gd name="T46" fmla="*/ 140 w 243"/>
                          <a:gd name="T47" fmla="*/ 0 h 209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w 243"/>
                          <a:gd name="T73" fmla="*/ 0 h 209"/>
                          <a:gd name="T74" fmla="*/ 243 w 243"/>
                          <a:gd name="T75" fmla="*/ 209 h 209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T72" t="T73" r="T74" b="T75"/>
                        <a:pathLst>
                          <a:path w="243" h="209">
                            <a:moveTo>
                              <a:pt x="140" y="0"/>
                            </a:moveTo>
                            <a:lnTo>
                              <a:pt x="92" y="8"/>
                            </a:lnTo>
                            <a:lnTo>
                              <a:pt x="83" y="12"/>
                            </a:lnTo>
                            <a:lnTo>
                              <a:pt x="93" y="42"/>
                            </a:lnTo>
                            <a:lnTo>
                              <a:pt x="78" y="42"/>
                            </a:lnTo>
                            <a:lnTo>
                              <a:pt x="72" y="45"/>
                            </a:lnTo>
                            <a:lnTo>
                              <a:pt x="66" y="87"/>
                            </a:lnTo>
                            <a:lnTo>
                              <a:pt x="56" y="84"/>
                            </a:lnTo>
                            <a:lnTo>
                              <a:pt x="31" y="96"/>
                            </a:lnTo>
                            <a:lnTo>
                              <a:pt x="5" y="117"/>
                            </a:lnTo>
                            <a:lnTo>
                              <a:pt x="0" y="138"/>
                            </a:lnTo>
                            <a:lnTo>
                              <a:pt x="6" y="158"/>
                            </a:lnTo>
                            <a:lnTo>
                              <a:pt x="17" y="170"/>
                            </a:lnTo>
                            <a:lnTo>
                              <a:pt x="26" y="177"/>
                            </a:lnTo>
                            <a:lnTo>
                              <a:pt x="41" y="173"/>
                            </a:lnTo>
                            <a:lnTo>
                              <a:pt x="59" y="171"/>
                            </a:lnTo>
                            <a:lnTo>
                              <a:pt x="75" y="174"/>
                            </a:lnTo>
                            <a:lnTo>
                              <a:pt x="92" y="179"/>
                            </a:lnTo>
                            <a:lnTo>
                              <a:pt x="110" y="189"/>
                            </a:lnTo>
                            <a:lnTo>
                              <a:pt x="131" y="209"/>
                            </a:lnTo>
                            <a:lnTo>
                              <a:pt x="188" y="207"/>
                            </a:lnTo>
                            <a:lnTo>
                              <a:pt x="243" y="189"/>
                            </a:lnTo>
                            <a:lnTo>
                              <a:pt x="158" y="0"/>
                            </a:lnTo>
                            <a:lnTo>
                              <a:pt x="14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  <p:sp>
                    <p:nvSpPr>
                      <p:cNvPr id="13393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62" y="1908"/>
                        <a:ext cx="92" cy="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s-CL"/>
                      </a:p>
                    </p:txBody>
                  </p:sp>
                  <p:sp>
                    <p:nvSpPr>
                      <p:cNvPr id="13394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86" y="1862"/>
                        <a:ext cx="69" cy="1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s-CL"/>
                      </a:p>
                    </p:txBody>
                  </p:sp>
                </p:grpSp>
                <p:sp>
                  <p:nvSpPr>
                    <p:cNvPr id="13389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5431" y="1893"/>
                      <a:ext cx="94" cy="140"/>
                    </a:xfrm>
                    <a:custGeom>
                      <a:avLst/>
                      <a:gdLst>
                        <a:gd name="T0" fmla="*/ 0 w 94"/>
                        <a:gd name="T1" fmla="*/ 12 h 140"/>
                        <a:gd name="T2" fmla="*/ 49 w 94"/>
                        <a:gd name="T3" fmla="*/ 0 h 140"/>
                        <a:gd name="T4" fmla="*/ 94 w 94"/>
                        <a:gd name="T5" fmla="*/ 125 h 140"/>
                        <a:gd name="T6" fmla="*/ 39 w 94"/>
                        <a:gd name="T7" fmla="*/ 140 h 140"/>
                        <a:gd name="T8" fmla="*/ 0 w 94"/>
                        <a:gd name="T9" fmla="*/ 12 h 1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140"/>
                        <a:gd name="T17" fmla="*/ 94 w 94"/>
                        <a:gd name="T18" fmla="*/ 140 h 1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140">
                          <a:moveTo>
                            <a:pt x="0" y="12"/>
                          </a:moveTo>
                          <a:lnTo>
                            <a:pt x="49" y="0"/>
                          </a:lnTo>
                          <a:lnTo>
                            <a:pt x="94" y="125"/>
                          </a:lnTo>
                          <a:lnTo>
                            <a:pt x="39" y="14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DFD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3390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5399" y="1931"/>
                      <a:ext cx="93" cy="125"/>
                    </a:xfrm>
                    <a:custGeom>
                      <a:avLst/>
                      <a:gdLst>
                        <a:gd name="T0" fmla="*/ 59 w 93"/>
                        <a:gd name="T1" fmla="*/ 0 h 125"/>
                        <a:gd name="T2" fmla="*/ 30 w 93"/>
                        <a:gd name="T3" fmla="*/ 1 h 125"/>
                        <a:gd name="T4" fmla="*/ 12 w 93"/>
                        <a:gd name="T5" fmla="*/ 25 h 125"/>
                        <a:gd name="T6" fmla="*/ 9 w 93"/>
                        <a:gd name="T7" fmla="*/ 37 h 125"/>
                        <a:gd name="T8" fmla="*/ 12 w 93"/>
                        <a:gd name="T9" fmla="*/ 49 h 125"/>
                        <a:gd name="T10" fmla="*/ 27 w 93"/>
                        <a:gd name="T11" fmla="*/ 67 h 125"/>
                        <a:gd name="T12" fmla="*/ 9 w 93"/>
                        <a:gd name="T13" fmla="*/ 85 h 125"/>
                        <a:gd name="T14" fmla="*/ 0 w 93"/>
                        <a:gd name="T15" fmla="*/ 99 h 125"/>
                        <a:gd name="T16" fmla="*/ 5 w 93"/>
                        <a:gd name="T17" fmla="*/ 113 h 125"/>
                        <a:gd name="T18" fmla="*/ 14 w 93"/>
                        <a:gd name="T19" fmla="*/ 125 h 125"/>
                        <a:gd name="T20" fmla="*/ 41 w 93"/>
                        <a:gd name="T21" fmla="*/ 123 h 125"/>
                        <a:gd name="T22" fmla="*/ 71 w 93"/>
                        <a:gd name="T23" fmla="*/ 114 h 125"/>
                        <a:gd name="T24" fmla="*/ 83 w 93"/>
                        <a:gd name="T25" fmla="*/ 99 h 125"/>
                        <a:gd name="T26" fmla="*/ 93 w 93"/>
                        <a:gd name="T27" fmla="*/ 25 h 125"/>
                        <a:gd name="T28" fmla="*/ 71 w 93"/>
                        <a:gd name="T29" fmla="*/ 16 h 125"/>
                        <a:gd name="T30" fmla="*/ 59 w 93"/>
                        <a:gd name="T31" fmla="*/ 0 h 125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93"/>
                        <a:gd name="T49" fmla="*/ 0 h 125"/>
                        <a:gd name="T50" fmla="*/ 93 w 93"/>
                        <a:gd name="T51" fmla="*/ 125 h 125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93" h="125">
                          <a:moveTo>
                            <a:pt x="59" y="0"/>
                          </a:moveTo>
                          <a:lnTo>
                            <a:pt x="30" y="1"/>
                          </a:lnTo>
                          <a:lnTo>
                            <a:pt x="12" y="25"/>
                          </a:lnTo>
                          <a:lnTo>
                            <a:pt x="9" y="37"/>
                          </a:lnTo>
                          <a:lnTo>
                            <a:pt x="12" y="49"/>
                          </a:lnTo>
                          <a:lnTo>
                            <a:pt x="27" y="67"/>
                          </a:lnTo>
                          <a:lnTo>
                            <a:pt x="9" y="85"/>
                          </a:lnTo>
                          <a:lnTo>
                            <a:pt x="0" y="99"/>
                          </a:lnTo>
                          <a:lnTo>
                            <a:pt x="5" y="113"/>
                          </a:lnTo>
                          <a:lnTo>
                            <a:pt x="14" y="125"/>
                          </a:lnTo>
                          <a:lnTo>
                            <a:pt x="41" y="123"/>
                          </a:lnTo>
                          <a:lnTo>
                            <a:pt x="71" y="114"/>
                          </a:lnTo>
                          <a:lnTo>
                            <a:pt x="83" y="99"/>
                          </a:lnTo>
                          <a:lnTo>
                            <a:pt x="93" y="25"/>
                          </a:lnTo>
                          <a:lnTo>
                            <a:pt x="71" y="16"/>
                          </a:lnTo>
                          <a:lnTo>
                            <a:pt x="5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3391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5408" y="1687"/>
                      <a:ext cx="215" cy="234"/>
                    </a:xfrm>
                    <a:custGeom>
                      <a:avLst/>
                      <a:gdLst>
                        <a:gd name="T0" fmla="*/ 89 w 215"/>
                        <a:gd name="T1" fmla="*/ 224 h 234"/>
                        <a:gd name="T2" fmla="*/ 62 w 215"/>
                        <a:gd name="T3" fmla="*/ 233 h 234"/>
                        <a:gd name="T4" fmla="*/ 53 w 215"/>
                        <a:gd name="T5" fmla="*/ 234 h 234"/>
                        <a:gd name="T6" fmla="*/ 45 w 215"/>
                        <a:gd name="T7" fmla="*/ 231 h 234"/>
                        <a:gd name="T8" fmla="*/ 39 w 215"/>
                        <a:gd name="T9" fmla="*/ 222 h 234"/>
                        <a:gd name="T10" fmla="*/ 12 w 215"/>
                        <a:gd name="T11" fmla="*/ 179 h 234"/>
                        <a:gd name="T12" fmla="*/ 0 w 215"/>
                        <a:gd name="T13" fmla="*/ 143 h 234"/>
                        <a:gd name="T14" fmla="*/ 5 w 215"/>
                        <a:gd name="T15" fmla="*/ 101 h 234"/>
                        <a:gd name="T16" fmla="*/ 14 w 215"/>
                        <a:gd name="T17" fmla="*/ 62 h 234"/>
                        <a:gd name="T18" fmla="*/ 21 w 215"/>
                        <a:gd name="T19" fmla="*/ 62 h 234"/>
                        <a:gd name="T20" fmla="*/ 39 w 215"/>
                        <a:gd name="T21" fmla="*/ 68 h 234"/>
                        <a:gd name="T22" fmla="*/ 68 w 215"/>
                        <a:gd name="T23" fmla="*/ 83 h 234"/>
                        <a:gd name="T24" fmla="*/ 71 w 215"/>
                        <a:gd name="T25" fmla="*/ 54 h 234"/>
                        <a:gd name="T26" fmla="*/ 77 w 215"/>
                        <a:gd name="T27" fmla="*/ 39 h 234"/>
                        <a:gd name="T28" fmla="*/ 93 w 215"/>
                        <a:gd name="T29" fmla="*/ 32 h 234"/>
                        <a:gd name="T30" fmla="*/ 114 w 215"/>
                        <a:gd name="T31" fmla="*/ 29 h 234"/>
                        <a:gd name="T32" fmla="*/ 140 w 215"/>
                        <a:gd name="T33" fmla="*/ 29 h 234"/>
                        <a:gd name="T34" fmla="*/ 143 w 215"/>
                        <a:gd name="T35" fmla="*/ 18 h 234"/>
                        <a:gd name="T36" fmla="*/ 146 w 215"/>
                        <a:gd name="T37" fmla="*/ 9 h 234"/>
                        <a:gd name="T38" fmla="*/ 155 w 215"/>
                        <a:gd name="T39" fmla="*/ 1 h 234"/>
                        <a:gd name="T40" fmla="*/ 168 w 215"/>
                        <a:gd name="T41" fmla="*/ 0 h 234"/>
                        <a:gd name="T42" fmla="*/ 191 w 215"/>
                        <a:gd name="T43" fmla="*/ 3 h 234"/>
                        <a:gd name="T44" fmla="*/ 176 w 215"/>
                        <a:gd name="T45" fmla="*/ 19 h 234"/>
                        <a:gd name="T46" fmla="*/ 191 w 215"/>
                        <a:gd name="T47" fmla="*/ 45 h 234"/>
                        <a:gd name="T48" fmla="*/ 215 w 215"/>
                        <a:gd name="T49" fmla="*/ 74 h 234"/>
                        <a:gd name="T50" fmla="*/ 89 w 215"/>
                        <a:gd name="T51" fmla="*/ 224 h 234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215"/>
                        <a:gd name="T79" fmla="*/ 0 h 234"/>
                        <a:gd name="T80" fmla="*/ 215 w 215"/>
                        <a:gd name="T81" fmla="*/ 234 h 234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215" h="234">
                          <a:moveTo>
                            <a:pt x="89" y="224"/>
                          </a:moveTo>
                          <a:lnTo>
                            <a:pt x="62" y="233"/>
                          </a:lnTo>
                          <a:lnTo>
                            <a:pt x="53" y="234"/>
                          </a:lnTo>
                          <a:lnTo>
                            <a:pt x="45" y="231"/>
                          </a:lnTo>
                          <a:lnTo>
                            <a:pt x="39" y="222"/>
                          </a:lnTo>
                          <a:lnTo>
                            <a:pt x="12" y="179"/>
                          </a:lnTo>
                          <a:lnTo>
                            <a:pt x="0" y="143"/>
                          </a:lnTo>
                          <a:lnTo>
                            <a:pt x="5" y="101"/>
                          </a:lnTo>
                          <a:lnTo>
                            <a:pt x="14" y="62"/>
                          </a:lnTo>
                          <a:lnTo>
                            <a:pt x="21" y="62"/>
                          </a:lnTo>
                          <a:lnTo>
                            <a:pt x="39" y="68"/>
                          </a:lnTo>
                          <a:lnTo>
                            <a:pt x="68" y="83"/>
                          </a:lnTo>
                          <a:lnTo>
                            <a:pt x="71" y="54"/>
                          </a:lnTo>
                          <a:lnTo>
                            <a:pt x="77" y="39"/>
                          </a:lnTo>
                          <a:lnTo>
                            <a:pt x="93" y="32"/>
                          </a:lnTo>
                          <a:lnTo>
                            <a:pt x="114" y="29"/>
                          </a:lnTo>
                          <a:lnTo>
                            <a:pt x="140" y="29"/>
                          </a:lnTo>
                          <a:lnTo>
                            <a:pt x="143" y="18"/>
                          </a:lnTo>
                          <a:lnTo>
                            <a:pt x="146" y="9"/>
                          </a:lnTo>
                          <a:lnTo>
                            <a:pt x="155" y="1"/>
                          </a:lnTo>
                          <a:lnTo>
                            <a:pt x="168" y="0"/>
                          </a:lnTo>
                          <a:lnTo>
                            <a:pt x="191" y="3"/>
                          </a:lnTo>
                          <a:lnTo>
                            <a:pt x="176" y="19"/>
                          </a:lnTo>
                          <a:lnTo>
                            <a:pt x="191" y="45"/>
                          </a:lnTo>
                          <a:lnTo>
                            <a:pt x="215" y="74"/>
                          </a:lnTo>
                          <a:lnTo>
                            <a:pt x="89" y="2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</p:grpSp>
              <p:grpSp>
                <p:nvGrpSpPr>
                  <p:cNvPr id="13374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5674" y="1561"/>
                    <a:ext cx="684" cy="575"/>
                    <a:chOff x="5674" y="1561"/>
                    <a:chExt cx="684" cy="575"/>
                  </a:xfrm>
                </p:grpSpPr>
                <p:grpSp>
                  <p:nvGrpSpPr>
                    <p:cNvPr id="13378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74" y="1561"/>
                      <a:ext cx="418" cy="575"/>
                      <a:chOff x="5674" y="1561"/>
                      <a:chExt cx="418" cy="575"/>
                    </a:xfrm>
                  </p:grpSpPr>
                  <p:sp>
                    <p:nvSpPr>
                      <p:cNvPr id="13386" name="Freeform 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74" y="1561"/>
                        <a:ext cx="418" cy="575"/>
                      </a:xfrm>
                      <a:custGeom>
                        <a:avLst/>
                        <a:gdLst>
                          <a:gd name="T0" fmla="*/ 17 w 418"/>
                          <a:gd name="T1" fmla="*/ 192 h 575"/>
                          <a:gd name="T2" fmla="*/ 40 w 418"/>
                          <a:gd name="T3" fmla="*/ 148 h 575"/>
                          <a:gd name="T4" fmla="*/ 71 w 418"/>
                          <a:gd name="T5" fmla="*/ 103 h 575"/>
                          <a:gd name="T6" fmla="*/ 101 w 418"/>
                          <a:gd name="T7" fmla="*/ 60 h 575"/>
                          <a:gd name="T8" fmla="*/ 167 w 418"/>
                          <a:gd name="T9" fmla="*/ 24 h 575"/>
                          <a:gd name="T10" fmla="*/ 159 w 418"/>
                          <a:gd name="T11" fmla="*/ 64 h 575"/>
                          <a:gd name="T12" fmla="*/ 225 w 418"/>
                          <a:gd name="T13" fmla="*/ 0 h 575"/>
                          <a:gd name="T14" fmla="*/ 216 w 418"/>
                          <a:gd name="T15" fmla="*/ 21 h 575"/>
                          <a:gd name="T16" fmla="*/ 210 w 418"/>
                          <a:gd name="T17" fmla="*/ 48 h 575"/>
                          <a:gd name="T18" fmla="*/ 263 w 418"/>
                          <a:gd name="T19" fmla="*/ 0 h 575"/>
                          <a:gd name="T20" fmla="*/ 218 w 418"/>
                          <a:gd name="T21" fmla="*/ 66 h 575"/>
                          <a:gd name="T22" fmla="*/ 212 w 418"/>
                          <a:gd name="T23" fmla="*/ 91 h 575"/>
                          <a:gd name="T24" fmla="*/ 237 w 418"/>
                          <a:gd name="T25" fmla="*/ 60 h 575"/>
                          <a:gd name="T26" fmla="*/ 285 w 418"/>
                          <a:gd name="T27" fmla="*/ 39 h 575"/>
                          <a:gd name="T28" fmla="*/ 332 w 418"/>
                          <a:gd name="T29" fmla="*/ 37 h 575"/>
                          <a:gd name="T30" fmla="*/ 284 w 418"/>
                          <a:gd name="T31" fmla="*/ 66 h 575"/>
                          <a:gd name="T32" fmla="*/ 266 w 418"/>
                          <a:gd name="T33" fmla="*/ 102 h 575"/>
                          <a:gd name="T34" fmla="*/ 269 w 418"/>
                          <a:gd name="T35" fmla="*/ 122 h 575"/>
                          <a:gd name="T36" fmla="*/ 284 w 418"/>
                          <a:gd name="T37" fmla="*/ 123 h 575"/>
                          <a:gd name="T38" fmla="*/ 308 w 418"/>
                          <a:gd name="T39" fmla="*/ 135 h 575"/>
                          <a:gd name="T40" fmla="*/ 342 w 418"/>
                          <a:gd name="T41" fmla="*/ 161 h 575"/>
                          <a:gd name="T42" fmla="*/ 335 w 418"/>
                          <a:gd name="T43" fmla="*/ 173 h 575"/>
                          <a:gd name="T44" fmla="*/ 333 w 418"/>
                          <a:gd name="T45" fmla="*/ 183 h 575"/>
                          <a:gd name="T46" fmla="*/ 338 w 418"/>
                          <a:gd name="T47" fmla="*/ 198 h 575"/>
                          <a:gd name="T48" fmla="*/ 347 w 418"/>
                          <a:gd name="T49" fmla="*/ 210 h 575"/>
                          <a:gd name="T50" fmla="*/ 362 w 418"/>
                          <a:gd name="T51" fmla="*/ 222 h 575"/>
                          <a:gd name="T52" fmla="*/ 382 w 418"/>
                          <a:gd name="T53" fmla="*/ 231 h 575"/>
                          <a:gd name="T54" fmla="*/ 401 w 418"/>
                          <a:gd name="T55" fmla="*/ 237 h 575"/>
                          <a:gd name="T56" fmla="*/ 418 w 418"/>
                          <a:gd name="T57" fmla="*/ 240 h 575"/>
                          <a:gd name="T58" fmla="*/ 395 w 418"/>
                          <a:gd name="T59" fmla="*/ 267 h 575"/>
                          <a:gd name="T60" fmla="*/ 379 w 418"/>
                          <a:gd name="T61" fmla="*/ 294 h 575"/>
                          <a:gd name="T62" fmla="*/ 362 w 418"/>
                          <a:gd name="T63" fmla="*/ 324 h 575"/>
                          <a:gd name="T64" fmla="*/ 347 w 418"/>
                          <a:gd name="T65" fmla="*/ 355 h 575"/>
                          <a:gd name="T66" fmla="*/ 333 w 418"/>
                          <a:gd name="T67" fmla="*/ 388 h 575"/>
                          <a:gd name="T68" fmla="*/ 306 w 418"/>
                          <a:gd name="T69" fmla="*/ 404 h 575"/>
                          <a:gd name="T70" fmla="*/ 265 w 418"/>
                          <a:gd name="T71" fmla="*/ 407 h 575"/>
                          <a:gd name="T72" fmla="*/ 237 w 418"/>
                          <a:gd name="T73" fmla="*/ 398 h 575"/>
                          <a:gd name="T74" fmla="*/ 219 w 418"/>
                          <a:gd name="T75" fmla="*/ 392 h 575"/>
                          <a:gd name="T76" fmla="*/ 202 w 418"/>
                          <a:gd name="T77" fmla="*/ 402 h 575"/>
                          <a:gd name="T78" fmla="*/ 207 w 418"/>
                          <a:gd name="T79" fmla="*/ 436 h 575"/>
                          <a:gd name="T80" fmla="*/ 224 w 418"/>
                          <a:gd name="T81" fmla="*/ 474 h 575"/>
                          <a:gd name="T82" fmla="*/ 234 w 418"/>
                          <a:gd name="T83" fmla="*/ 499 h 575"/>
                          <a:gd name="T84" fmla="*/ 234 w 418"/>
                          <a:gd name="T85" fmla="*/ 520 h 575"/>
                          <a:gd name="T86" fmla="*/ 216 w 418"/>
                          <a:gd name="T87" fmla="*/ 575 h 575"/>
                          <a:gd name="T88" fmla="*/ 12 w 418"/>
                          <a:gd name="T89" fmla="*/ 553 h 575"/>
                          <a:gd name="T90" fmla="*/ 3 w 418"/>
                          <a:gd name="T91" fmla="*/ 383 h 575"/>
                          <a:gd name="T92" fmla="*/ 0 w 418"/>
                          <a:gd name="T93" fmla="*/ 284 h 575"/>
                          <a:gd name="T94" fmla="*/ 6 w 418"/>
                          <a:gd name="T95" fmla="*/ 228 h 575"/>
                          <a:gd name="T96" fmla="*/ 17 w 418"/>
                          <a:gd name="T97" fmla="*/ 192 h 57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418"/>
                          <a:gd name="T148" fmla="*/ 0 h 575"/>
                          <a:gd name="T149" fmla="*/ 418 w 418"/>
                          <a:gd name="T150" fmla="*/ 575 h 575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418" h="575">
                            <a:moveTo>
                              <a:pt x="17" y="192"/>
                            </a:moveTo>
                            <a:lnTo>
                              <a:pt x="40" y="148"/>
                            </a:lnTo>
                            <a:lnTo>
                              <a:pt x="71" y="103"/>
                            </a:lnTo>
                            <a:lnTo>
                              <a:pt x="101" y="60"/>
                            </a:lnTo>
                            <a:lnTo>
                              <a:pt x="167" y="24"/>
                            </a:lnTo>
                            <a:lnTo>
                              <a:pt x="159" y="64"/>
                            </a:lnTo>
                            <a:lnTo>
                              <a:pt x="225" y="0"/>
                            </a:lnTo>
                            <a:lnTo>
                              <a:pt x="216" y="21"/>
                            </a:lnTo>
                            <a:lnTo>
                              <a:pt x="210" y="48"/>
                            </a:lnTo>
                            <a:lnTo>
                              <a:pt x="263" y="0"/>
                            </a:lnTo>
                            <a:lnTo>
                              <a:pt x="218" y="66"/>
                            </a:lnTo>
                            <a:lnTo>
                              <a:pt x="212" y="91"/>
                            </a:lnTo>
                            <a:lnTo>
                              <a:pt x="237" y="60"/>
                            </a:lnTo>
                            <a:lnTo>
                              <a:pt x="285" y="39"/>
                            </a:lnTo>
                            <a:lnTo>
                              <a:pt x="332" y="37"/>
                            </a:lnTo>
                            <a:lnTo>
                              <a:pt x="284" y="66"/>
                            </a:lnTo>
                            <a:lnTo>
                              <a:pt x="266" y="102"/>
                            </a:lnTo>
                            <a:lnTo>
                              <a:pt x="269" y="122"/>
                            </a:lnTo>
                            <a:lnTo>
                              <a:pt x="284" y="123"/>
                            </a:lnTo>
                            <a:lnTo>
                              <a:pt x="308" y="135"/>
                            </a:lnTo>
                            <a:lnTo>
                              <a:pt x="342" y="161"/>
                            </a:lnTo>
                            <a:lnTo>
                              <a:pt x="335" y="173"/>
                            </a:lnTo>
                            <a:lnTo>
                              <a:pt x="333" y="183"/>
                            </a:lnTo>
                            <a:lnTo>
                              <a:pt x="338" y="198"/>
                            </a:lnTo>
                            <a:lnTo>
                              <a:pt x="347" y="210"/>
                            </a:lnTo>
                            <a:lnTo>
                              <a:pt x="362" y="222"/>
                            </a:lnTo>
                            <a:lnTo>
                              <a:pt x="382" y="231"/>
                            </a:lnTo>
                            <a:lnTo>
                              <a:pt x="401" y="237"/>
                            </a:lnTo>
                            <a:lnTo>
                              <a:pt x="418" y="240"/>
                            </a:lnTo>
                            <a:lnTo>
                              <a:pt x="395" y="267"/>
                            </a:lnTo>
                            <a:lnTo>
                              <a:pt x="379" y="294"/>
                            </a:lnTo>
                            <a:lnTo>
                              <a:pt x="362" y="324"/>
                            </a:lnTo>
                            <a:lnTo>
                              <a:pt x="347" y="355"/>
                            </a:lnTo>
                            <a:lnTo>
                              <a:pt x="333" y="388"/>
                            </a:lnTo>
                            <a:lnTo>
                              <a:pt x="306" y="404"/>
                            </a:lnTo>
                            <a:lnTo>
                              <a:pt x="265" y="407"/>
                            </a:lnTo>
                            <a:lnTo>
                              <a:pt x="237" y="398"/>
                            </a:lnTo>
                            <a:lnTo>
                              <a:pt x="219" y="392"/>
                            </a:lnTo>
                            <a:lnTo>
                              <a:pt x="202" y="402"/>
                            </a:lnTo>
                            <a:lnTo>
                              <a:pt x="207" y="436"/>
                            </a:lnTo>
                            <a:lnTo>
                              <a:pt x="224" y="474"/>
                            </a:lnTo>
                            <a:lnTo>
                              <a:pt x="234" y="499"/>
                            </a:lnTo>
                            <a:lnTo>
                              <a:pt x="234" y="520"/>
                            </a:lnTo>
                            <a:lnTo>
                              <a:pt x="216" y="575"/>
                            </a:lnTo>
                            <a:lnTo>
                              <a:pt x="12" y="553"/>
                            </a:lnTo>
                            <a:lnTo>
                              <a:pt x="3" y="383"/>
                            </a:lnTo>
                            <a:lnTo>
                              <a:pt x="0" y="284"/>
                            </a:lnTo>
                            <a:lnTo>
                              <a:pt x="6" y="228"/>
                            </a:lnTo>
                            <a:lnTo>
                              <a:pt x="17" y="19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  <p:sp>
                    <p:nvSpPr>
                      <p:cNvPr id="13387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43" y="1717"/>
                        <a:ext cx="66" cy="17"/>
                      </a:xfrm>
                      <a:custGeom>
                        <a:avLst/>
                        <a:gdLst>
                          <a:gd name="T0" fmla="*/ 66 w 66"/>
                          <a:gd name="T1" fmla="*/ 17 h 17"/>
                          <a:gd name="T2" fmla="*/ 54 w 66"/>
                          <a:gd name="T3" fmla="*/ 11 h 17"/>
                          <a:gd name="T4" fmla="*/ 39 w 66"/>
                          <a:gd name="T5" fmla="*/ 5 h 17"/>
                          <a:gd name="T6" fmla="*/ 27 w 66"/>
                          <a:gd name="T7" fmla="*/ 0 h 17"/>
                          <a:gd name="T8" fmla="*/ 13 w 66"/>
                          <a:gd name="T9" fmla="*/ 3 h 17"/>
                          <a:gd name="T10" fmla="*/ 0 w 66"/>
                          <a:gd name="T11" fmla="*/ 12 h 1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66"/>
                          <a:gd name="T19" fmla="*/ 0 h 17"/>
                          <a:gd name="T20" fmla="*/ 66 w 66"/>
                          <a:gd name="T21" fmla="*/ 17 h 1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66" h="17">
                            <a:moveTo>
                              <a:pt x="66" y="17"/>
                            </a:moveTo>
                            <a:lnTo>
                              <a:pt x="54" y="11"/>
                            </a:lnTo>
                            <a:lnTo>
                              <a:pt x="39" y="5"/>
                            </a:lnTo>
                            <a:lnTo>
                              <a:pt x="27" y="0"/>
                            </a:lnTo>
                            <a:lnTo>
                              <a:pt x="13" y="3"/>
                            </a:lnTo>
                            <a:lnTo>
                              <a:pt x="0" y="12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</p:grpSp>
                <p:grpSp>
                  <p:nvGrpSpPr>
                    <p:cNvPr id="13379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57" y="1798"/>
                      <a:ext cx="501" cy="281"/>
                      <a:chOff x="5857" y="1798"/>
                      <a:chExt cx="501" cy="281"/>
                    </a:xfrm>
                  </p:grpSpPr>
                  <p:sp>
                    <p:nvSpPr>
                      <p:cNvPr id="13380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57" y="1798"/>
                        <a:ext cx="501" cy="281"/>
                      </a:xfrm>
                      <a:custGeom>
                        <a:avLst/>
                        <a:gdLst>
                          <a:gd name="T0" fmla="*/ 0 w 501"/>
                          <a:gd name="T1" fmla="*/ 164 h 281"/>
                          <a:gd name="T2" fmla="*/ 49 w 501"/>
                          <a:gd name="T3" fmla="*/ 132 h 281"/>
                          <a:gd name="T4" fmla="*/ 115 w 501"/>
                          <a:gd name="T5" fmla="*/ 153 h 281"/>
                          <a:gd name="T6" fmla="*/ 154 w 501"/>
                          <a:gd name="T7" fmla="*/ 128 h 281"/>
                          <a:gd name="T8" fmla="*/ 183 w 501"/>
                          <a:gd name="T9" fmla="*/ 77 h 281"/>
                          <a:gd name="T10" fmla="*/ 215 w 501"/>
                          <a:gd name="T11" fmla="*/ 30 h 281"/>
                          <a:gd name="T12" fmla="*/ 230 w 501"/>
                          <a:gd name="T13" fmla="*/ 0 h 281"/>
                          <a:gd name="T14" fmla="*/ 263 w 501"/>
                          <a:gd name="T15" fmla="*/ 3 h 281"/>
                          <a:gd name="T16" fmla="*/ 285 w 501"/>
                          <a:gd name="T17" fmla="*/ 11 h 281"/>
                          <a:gd name="T18" fmla="*/ 303 w 501"/>
                          <a:gd name="T19" fmla="*/ 33 h 281"/>
                          <a:gd name="T20" fmla="*/ 326 w 501"/>
                          <a:gd name="T21" fmla="*/ 63 h 281"/>
                          <a:gd name="T22" fmla="*/ 350 w 501"/>
                          <a:gd name="T23" fmla="*/ 90 h 281"/>
                          <a:gd name="T24" fmla="*/ 384 w 501"/>
                          <a:gd name="T25" fmla="*/ 117 h 281"/>
                          <a:gd name="T26" fmla="*/ 419 w 501"/>
                          <a:gd name="T27" fmla="*/ 141 h 281"/>
                          <a:gd name="T28" fmla="*/ 446 w 501"/>
                          <a:gd name="T29" fmla="*/ 159 h 281"/>
                          <a:gd name="T30" fmla="*/ 465 w 501"/>
                          <a:gd name="T31" fmla="*/ 168 h 281"/>
                          <a:gd name="T32" fmla="*/ 482 w 501"/>
                          <a:gd name="T33" fmla="*/ 172 h 281"/>
                          <a:gd name="T34" fmla="*/ 501 w 501"/>
                          <a:gd name="T35" fmla="*/ 168 h 281"/>
                          <a:gd name="T36" fmla="*/ 500 w 501"/>
                          <a:gd name="T37" fmla="*/ 191 h 281"/>
                          <a:gd name="T38" fmla="*/ 494 w 501"/>
                          <a:gd name="T39" fmla="*/ 215 h 281"/>
                          <a:gd name="T40" fmla="*/ 476 w 501"/>
                          <a:gd name="T41" fmla="*/ 243 h 281"/>
                          <a:gd name="T42" fmla="*/ 458 w 501"/>
                          <a:gd name="T43" fmla="*/ 265 h 281"/>
                          <a:gd name="T44" fmla="*/ 440 w 501"/>
                          <a:gd name="T45" fmla="*/ 275 h 281"/>
                          <a:gd name="T46" fmla="*/ 419 w 501"/>
                          <a:gd name="T47" fmla="*/ 266 h 281"/>
                          <a:gd name="T48" fmla="*/ 396 w 501"/>
                          <a:gd name="T49" fmla="*/ 253 h 281"/>
                          <a:gd name="T50" fmla="*/ 371 w 501"/>
                          <a:gd name="T51" fmla="*/ 242 h 281"/>
                          <a:gd name="T52" fmla="*/ 342 w 501"/>
                          <a:gd name="T53" fmla="*/ 233 h 281"/>
                          <a:gd name="T54" fmla="*/ 320 w 501"/>
                          <a:gd name="T55" fmla="*/ 248 h 281"/>
                          <a:gd name="T56" fmla="*/ 290 w 501"/>
                          <a:gd name="T57" fmla="*/ 266 h 281"/>
                          <a:gd name="T58" fmla="*/ 269 w 501"/>
                          <a:gd name="T59" fmla="*/ 250 h 281"/>
                          <a:gd name="T60" fmla="*/ 234 w 501"/>
                          <a:gd name="T61" fmla="*/ 228 h 281"/>
                          <a:gd name="T62" fmla="*/ 212 w 501"/>
                          <a:gd name="T63" fmla="*/ 240 h 281"/>
                          <a:gd name="T64" fmla="*/ 181 w 501"/>
                          <a:gd name="T65" fmla="*/ 254 h 281"/>
                          <a:gd name="T66" fmla="*/ 141 w 501"/>
                          <a:gd name="T67" fmla="*/ 263 h 281"/>
                          <a:gd name="T68" fmla="*/ 88 w 501"/>
                          <a:gd name="T69" fmla="*/ 275 h 281"/>
                          <a:gd name="T70" fmla="*/ 48 w 501"/>
                          <a:gd name="T71" fmla="*/ 281 h 281"/>
                          <a:gd name="T72" fmla="*/ 28 w 501"/>
                          <a:gd name="T73" fmla="*/ 253 h 281"/>
                          <a:gd name="T74" fmla="*/ 21 w 501"/>
                          <a:gd name="T75" fmla="*/ 236 h 281"/>
                          <a:gd name="T76" fmla="*/ 7 w 501"/>
                          <a:gd name="T77" fmla="*/ 197 h 281"/>
                          <a:gd name="T78" fmla="*/ 0 w 501"/>
                          <a:gd name="T79" fmla="*/ 164 h 281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w 501"/>
                          <a:gd name="T121" fmla="*/ 0 h 281"/>
                          <a:gd name="T122" fmla="*/ 501 w 501"/>
                          <a:gd name="T123" fmla="*/ 281 h 281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T120" t="T121" r="T122" b="T123"/>
                        <a:pathLst>
                          <a:path w="501" h="281">
                            <a:moveTo>
                              <a:pt x="0" y="164"/>
                            </a:moveTo>
                            <a:lnTo>
                              <a:pt x="49" y="132"/>
                            </a:lnTo>
                            <a:lnTo>
                              <a:pt x="115" y="153"/>
                            </a:lnTo>
                            <a:lnTo>
                              <a:pt x="154" y="128"/>
                            </a:lnTo>
                            <a:lnTo>
                              <a:pt x="183" y="77"/>
                            </a:lnTo>
                            <a:lnTo>
                              <a:pt x="215" y="30"/>
                            </a:lnTo>
                            <a:lnTo>
                              <a:pt x="230" y="0"/>
                            </a:lnTo>
                            <a:lnTo>
                              <a:pt x="263" y="3"/>
                            </a:lnTo>
                            <a:lnTo>
                              <a:pt x="285" y="11"/>
                            </a:lnTo>
                            <a:lnTo>
                              <a:pt x="303" y="33"/>
                            </a:lnTo>
                            <a:lnTo>
                              <a:pt x="326" y="63"/>
                            </a:lnTo>
                            <a:lnTo>
                              <a:pt x="350" y="90"/>
                            </a:lnTo>
                            <a:lnTo>
                              <a:pt x="384" y="117"/>
                            </a:lnTo>
                            <a:lnTo>
                              <a:pt x="419" y="141"/>
                            </a:lnTo>
                            <a:lnTo>
                              <a:pt x="446" y="159"/>
                            </a:lnTo>
                            <a:lnTo>
                              <a:pt x="465" y="168"/>
                            </a:lnTo>
                            <a:lnTo>
                              <a:pt x="482" y="172"/>
                            </a:lnTo>
                            <a:lnTo>
                              <a:pt x="501" y="168"/>
                            </a:lnTo>
                            <a:lnTo>
                              <a:pt x="500" y="191"/>
                            </a:lnTo>
                            <a:lnTo>
                              <a:pt x="494" y="215"/>
                            </a:lnTo>
                            <a:lnTo>
                              <a:pt x="476" y="243"/>
                            </a:lnTo>
                            <a:lnTo>
                              <a:pt x="458" y="265"/>
                            </a:lnTo>
                            <a:lnTo>
                              <a:pt x="440" y="275"/>
                            </a:lnTo>
                            <a:lnTo>
                              <a:pt x="419" y="266"/>
                            </a:lnTo>
                            <a:lnTo>
                              <a:pt x="396" y="253"/>
                            </a:lnTo>
                            <a:lnTo>
                              <a:pt x="371" y="242"/>
                            </a:lnTo>
                            <a:lnTo>
                              <a:pt x="342" y="233"/>
                            </a:lnTo>
                            <a:lnTo>
                              <a:pt x="320" y="248"/>
                            </a:lnTo>
                            <a:lnTo>
                              <a:pt x="290" y="266"/>
                            </a:lnTo>
                            <a:lnTo>
                              <a:pt x="269" y="250"/>
                            </a:lnTo>
                            <a:lnTo>
                              <a:pt x="234" y="228"/>
                            </a:lnTo>
                            <a:lnTo>
                              <a:pt x="212" y="240"/>
                            </a:lnTo>
                            <a:lnTo>
                              <a:pt x="181" y="254"/>
                            </a:lnTo>
                            <a:lnTo>
                              <a:pt x="141" y="263"/>
                            </a:lnTo>
                            <a:lnTo>
                              <a:pt x="88" y="275"/>
                            </a:lnTo>
                            <a:lnTo>
                              <a:pt x="48" y="281"/>
                            </a:lnTo>
                            <a:lnTo>
                              <a:pt x="28" y="253"/>
                            </a:lnTo>
                            <a:lnTo>
                              <a:pt x="21" y="236"/>
                            </a:lnTo>
                            <a:lnTo>
                              <a:pt x="7" y="197"/>
                            </a:lnTo>
                            <a:lnTo>
                              <a:pt x="0" y="164"/>
                            </a:lnTo>
                            <a:close/>
                          </a:path>
                        </a:pathLst>
                      </a:custGeom>
                      <a:solidFill>
                        <a:srgbClr val="FF5F0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  <p:grpSp>
                    <p:nvGrpSpPr>
                      <p:cNvPr id="13381" name="Group 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21" y="1899"/>
                        <a:ext cx="405" cy="141"/>
                        <a:chOff x="5921" y="1899"/>
                        <a:chExt cx="405" cy="141"/>
                      </a:xfrm>
                    </p:grpSpPr>
                    <p:sp>
                      <p:nvSpPr>
                        <p:cNvPr id="13382" name="Freeform 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127" y="1899"/>
                          <a:ext cx="41" cy="30"/>
                        </a:xfrm>
                        <a:custGeom>
                          <a:avLst/>
                          <a:gdLst>
                            <a:gd name="T0" fmla="*/ 8 w 41"/>
                            <a:gd name="T1" fmla="*/ 0 h 30"/>
                            <a:gd name="T2" fmla="*/ 41 w 41"/>
                            <a:gd name="T3" fmla="*/ 19 h 30"/>
                            <a:gd name="T4" fmla="*/ 0 w 41"/>
                            <a:gd name="T5" fmla="*/ 30 h 30"/>
                            <a:gd name="T6" fmla="*/ 0 60000 65536"/>
                            <a:gd name="T7" fmla="*/ 0 60000 65536"/>
                            <a:gd name="T8" fmla="*/ 0 60000 65536"/>
                            <a:gd name="T9" fmla="*/ 0 w 41"/>
                            <a:gd name="T10" fmla="*/ 0 h 30"/>
                            <a:gd name="T11" fmla="*/ 41 w 41"/>
                            <a:gd name="T12" fmla="*/ 30 h 3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41" h="30">
                              <a:moveTo>
                                <a:pt x="8" y="0"/>
                              </a:moveTo>
                              <a:lnTo>
                                <a:pt x="41" y="19"/>
                              </a:lnTo>
                              <a:lnTo>
                                <a:pt x="0" y="3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3383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88" y="1971"/>
                          <a:ext cx="38" cy="2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  <p:sp>
                      <p:nvSpPr>
                        <p:cNvPr id="13384" name="Freeform 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921" y="1995"/>
                          <a:ext cx="50" cy="45"/>
                        </a:xfrm>
                        <a:custGeom>
                          <a:avLst/>
                          <a:gdLst>
                            <a:gd name="T0" fmla="*/ 50 w 50"/>
                            <a:gd name="T1" fmla="*/ 0 h 45"/>
                            <a:gd name="T2" fmla="*/ 27 w 50"/>
                            <a:gd name="T3" fmla="*/ 10 h 45"/>
                            <a:gd name="T4" fmla="*/ 15 w 50"/>
                            <a:gd name="T5" fmla="*/ 21 h 45"/>
                            <a:gd name="T6" fmla="*/ 8 w 50"/>
                            <a:gd name="T7" fmla="*/ 31 h 45"/>
                            <a:gd name="T8" fmla="*/ 0 w 50"/>
                            <a:gd name="T9" fmla="*/ 45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50"/>
                            <a:gd name="T16" fmla="*/ 0 h 45"/>
                            <a:gd name="T17" fmla="*/ 50 w 50"/>
                            <a:gd name="T18" fmla="*/ 45 h 4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50" h="45">
                              <a:moveTo>
                                <a:pt x="50" y="0"/>
                              </a:moveTo>
                              <a:lnTo>
                                <a:pt x="27" y="10"/>
                              </a:lnTo>
                              <a:lnTo>
                                <a:pt x="15" y="21"/>
                              </a:lnTo>
                              <a:lnTo>
                                <a:pt x="8" y="31"/>
                              </a:lnTo>
                              <a:lnTo>
                                <a:pt x="0" y="45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3385" name="Freeform 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936" y="1995"/>
                          <a:ext cx="263" cy="34"/>
                        </a:xfrm>
                        <a:custGeom>
                          <a:avLst/>
                          <a:gdLst>
                            <a:gd name="T0" fmla="*/ 0 w 263"/>
                            <a:gd name="T1" fmla="*/ 25 h 34"/>
                            <a:gd name="T2" fmla="*/ 33 w 263"/>
                            <a:gd name="T3" fmla="*/ 16 h 34"/>
                            <a:gd name="T4" fmla="*/ 72 w 263"/>
                            <a:gd name="T5" fmla="*/ 9 h 34"/>
                            <a:gd name="T6" fmla="*/ 105 w 263"/>
                            <a:gd name="T7" fmla="*/ 2 h 34"/>
                            <a:gd name="T8" fmla="*/ 134 w 263"/>
                            <a:gd name="T9" fmla="*/ 0 h 34"/>
                            <a:gd name="T10" fmla="*/ 164 w 263"/>
                            <a:gd name="T11" fmla="*/ 3 h 34"/>
                            <a:gd name="T12" fmla="*/ 194 w 263"/>
                            <a:gd name="T13" fmla="*/ 9 h 34"/>
                            <a:gd name="T14" fmla="*/ 226 w 263"/>
                            <a:gd name="T15" fmla="*/ 18 h 34"/>
                            <a:gd name="T16" fmla="*/ 263 w 263"/>
                            <a:gd name="T17" fmla="*/ 34 h 34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263"/>
                            <a:gd name="T28" fmla="*/ 0 h 34"/>
                            <a:gd name="T29" fmla="*/ 263 w 263"/>
                            <a:gd name="T30" fmla="*/ 34 h 34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263" h="34">
                              <a:moveTo>
                                <a:pt x="0" y="25"/>
                              </a:moveTo>
                              <a:lnTo>
                                <a:pt x="33" y="16"/>
                              </a:lnTo>
                              <a:lnTo>
                                <a:pt x="72" y="9"/>
                              </a:lnTo>
                              <a:lnTo>
                                <a:pt x="105" y="2"/>
                              </a:lnTo>
                              <a:lnTo>
                                <a:pt x="134" y="0"/>
                              </a:lnTo>
                              <a:lnTo>
                                <a:pt x="164" y="3"/>
                              </a:lnTo>
                              <a:lnTo>
                                <a:pt x="194" y="9"/>
                              </a:lnTo>
                              <a:lnTo>
                                <a:pt x="226" y="18"/>
                              </a:lnTo>
                              <a:lnTo>
                                <a:pt x="263" y="34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</p:grpSp>
                </p:grpSp>
              </p:grpSp>
              <p:grpSp>
                <p:nvGrpSpPr>
                  <p:cNvPr id="1337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5452" y="2433"/>
                    <a:ext cx="554" cy="538"/>
                    <a:chOff x="5452" y="2433"/>
                    <a:chExt cx="554" cy="538"/>
                  </a:xfrm>
                </p:grpSpPr>
                <p:sp>
                  <p:nvSpPr>
                    <p:cNvPr id="13376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764" y="2764"/>
                      <a:ext cx="164" cy="193"/>
                    </a:xfrm>
                    <a:custGeom>
                      <a:avLst/>
                      <a:gdLst>
                        <a:gd name="T0" fmla="*/ 110 w 164"/>
                        <a:gd name="T1" fmla="*/ 0 h 193"/>
                        <a:gd name="T2" fmla="*/ 164 w 164"/>
                        <a:gd name="T3" fmla="*/ 0 h 193"/>
                        <a:gd name="T4" fmla="*/ 159 w 164"/>
                        <a:gd name="T5" fmla="*/ 28 h 193"/>
                        <a:gd name="T6" fmla="*/ 153 w 164"/>
                        <a:gd name="T7" fmla="*/ 58 h 193"/>
                        <a:gd name="T8" fmla="*/ 141 w 164"/>
                        <a:gd name="T9" fmla="*/ 85 h 193"/>
                        <a:gd name="T10" fmla="*/ 125 w 164"/>
                        <a:gd name="T11" fmla="*/ 108 h 193"/>
                        <a:gd name="T12" fmla="*/ 102 w 164"/>
                        <a:gd name="T13" fmla="*/ 132 h 193"/>
                        <a:gd name="T14" fmla="*/ 80 w 164"/>
                        <a:gd name="T15" fmla="*/ 151 h 193"/>
                        <a:gd name="T16" fmla="*/ 56 w 164"/>
                        <a:gd name="T17" fmla="*/ 177 h 193"/>
                        <a:gd name="T18" fmla="*/ 44 w 164"/>
                        <a:gd name="T19" fmla="*/ 189 h 193"/>
                        <a:gd name="T20" fmla="*/ 35 w 164"/>
                        <a:gd name="T21" fmla="*/ 192 h 193"/>
                        <a:gd name="T22" fmla="*/ 21 w 164"/>
                        <a:gd name="T23" fmla="*/ 193 h 193"/>
                        <a:gd name="T24" fmla="*/ 0 w 164"/>
                        <a:gd name="T25" fmla="*/ 177 h 193"/>
                        <a:gd name="T26" fmla="*/ 110 w 164"/>
                        <a:gd name="T27" fmla="*/ 0 h 193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64"/>
                        <a:gd name="T43" fmla="*/ 0 h 193"/>
                        <a:gd name="T44" fmla="*/ 164 w 164"/>
                        <a:gd name="T45" fmla="*/ 193 h 193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64" h="193">
                          <a:moveTo>
                            <a:pt x="110" y="0"/>
                          </a:moveTo>
                          <a:lnTo>
                            <a:pt x="164" y="0"/>
                          </a:lnTo>
                          <a:lnTo>
                            <a:pt x="159" y="28"/>
                          </a:lnTo>
                          <a:lnTo>
                            <a:pt x="153" y="58"/>
                          </a:lnTo>
                          <a:lnTo>
                            <a:pt x="141" y="85"/>
                          </a:lnTo>
                          <a:lnTo>
                            <a:pt x="125" y="108"/>
                          </a:lnTo>
                          <a:lnTo>
                            <a:pt x="102" y="132"/>
                          </a:lnTo>
                          <a:lnTo>
                            <a:pt x="80" y="151"/>
                          </a:lnTo>
                          <a:lnTo>
                            <a:pt x="56" y="177"/>
                          </a:lnTo>
                          <a:lnTo>
                            <a:pt x="44" y="189"/>
                          </a:lnTo>
                          <a:lnTo>
                            <a:pt x="35" y="192"/>
                          </a:lnTo>
                          <a:lnTo>
                            <a:pt x="21" y="193"/>
                          </a:lnTo>
                          <a:lnTo>
                            <a:pt x="0" y="177"/>
                          </a:lnTo>
                          <a:lnTo>
                            <a:pt x="110" y="0"/>
                          </a:lnTo>
                          <a:close/>
                        </a:path>
                      </a:pathLst>
                    </a:custGeom>
                    <a:solidFill>
                      <a:srgbClr val="DFD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3377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5452" y="2433"/>
                      <a:ext cx="554" cy="538"/>
                    </a:xfrm>
                    <a:custGeom>
                      <a:avLst/>
                      <a:gdLst>
                        <a:gd name="T0" fmla="*/ 212 w 554"/>
                        <a:gd name="T1" fmla="*/ 397 h 538"/>
                        <a:gd name="T2" fmla="*/ 209 w 554"/>
                        <a:gd name="T3" fmla="*/ 428 h 538"/>
                        <a:gd name="T4" fmla="*/ 211 w 554"/>
                        <a:gd name="T5" fmla="*/ 461 h 538"/>
                        <a:gd name="T6" fmla="*/ 218 w 554"/>
                        <a:gd name="T7" fmla="*/ 494 h 538"/>
                        <a:gd name="T8" fmla="*/ 224 w 554"/>
                        <a:gd name="T9" fmla="*/ 512 h 538"/>
                        <a:gd name="T10" fmla="*/ 235 w 554"/>
                        <a:gd name="T11" fmla="*/ 525 h 538"/>
                        <a:gd name="T12" fmla="*/ 249 w 554"/>
                        <a:gd name="T13" fmla="*/ 524 h 538"/>
                        <a:gd name="T14" fmla="*/ 266 w 554"/>
                        <a:gd name="T15" fmla="*/ 520 h 538"/>
                        <a:gd name="T16" fmla="*/ 275 w 554"/>
                        <a:gd name="T17" fmla="*/ 530 h 538"/>
                        <a:gd name="T18" fmla="*/ 286 w 554"/>
                        <a:gd name="T19" fmla="*/ 536 h 538"/>
                        <a:gd name="T20" fmla="*/ 299 w 554"/>
                        <a:gd name="T21" fmla="*/ 538 h 538"/>
                        <a:gd name="T22" fmla="*/ 312 w 554"/>
                        <a:gd name="T23" fmla="*/ 535 h 538"/>
                        <a:gd name="T24" fmla="*/ 326 w 554"/>
                        <a:gd name="T25" fmla="*/ 524 h 538"/>
                        <a:gd name="T26" fmla="*/ 339 w 554"/>
                        <a:gd name="T27" fmla="*/ 509 h 538"/>
                        <a:gd name="T28" fmla="*/ 355 w 554"/>
                        <a:gd name="T29" fmla="*/ 491 h 538"/>
                        <a:gd name="T30" fmla="*/ 372 w 554"/>
                        <a:gd name="T31" fmla="*/ 472 h 538"/>
                        <a:gd name="T32" fmla="*/ 388 w 554"/>
                        <a:gd name="T33" fmla="*/ 453 h 538"/>
                        <a:gd name="T34" fmla="*/ 407 w 554"/>
                        <a:gd name="T35" fmla="*/ 431 h 538"/>
                        <a:gd name="T36" fmla="*/ 432 w 554"/>
                        <a:gd name="T37" fmla="*/ 394 h 538"/>
                        <a:gd name="T38" fmla="*/ 455 w 554"/>
                        <a:gd name="T39" fmla="*/ 365 h 538"/>
                        <a:gd name="T40" fmla="*/ 483 w 554"/>
                        <a:gd name="T41" fmla="*/ 340 h 538"/>
                        <a:gd name="T42" fmla="*/ 503 w 554"/>
                        <a:gd name="T43" fmla="*/ 325 h 538"/>
                        <a:gd name="T44" fmla="*/ 522 w 554"/>
                        <a:gd name="T45" fmla="*/ 303 h 538"/>
                        <a:gd name="T46" fmla="*/ 540 w 554"/>
                        <a:gd name="T47" fmla="*/ 275 h 538"/>
                        <a:gd name="T48" fmla="*/ 549 w 554"/>
                        <a:gd name="T49" fmla="*/ 247 h 538"/>
                        <a:gd name="T50" fmla="*/ 554 w 554"/>
                        <a:gd name="T51" fmla="*/ 213 h 538"/>
                        <a:gd name="T52" fmla="*/ 543 w 554"/>
                        <a:gd name="T53" fmla="*/ 168 h 538"/>
                        <a:gd name="T54" fmla="*/ 127 w 554"/>
                        <a:gd name="T55" fmla="*/ 50 h 538"/>
                        <a:gd name="T56" fmla="*/ 105 w 554"/>
                        <a:gd name="T57" fmla="*/ 47 h 538"/>
                        <a:gd name="T58" fmla="*/ 79 w 554"/>
                        <a:gd name="T59" fmla="*/ 24 h 538"/>
                        <a:gd name="T60" fmla="*/ 46 w 554"/>
                        <a:gd name="T61" fmla="*/ 0 h 538"/>
                        <a:gd name="T62" fmla="*/ 0 w 554"/>
                        <a:gd name="T63" fmla="*/ 33 h 538"/>
                        <a:gd name="T64" fmla="*/ 13 w 554"/>
                        <a:gd name="T65" fmla="*/ 53 h 538"/>
                        <a:gd name="T66" fmla="*/ 36 w 554"/>
                        <a:gd name="T67" fmla="*/ 75 h 538"/>
                        <a:gd name="T68" fmla="*/ 16 w 554"/>
                        <a:gd name="T69" fmla="*/ 87 h 538"/>
                        <a:gd name="T70" fmla="*/ 1 w 554"/>
                        <a:gd name="T71" fmla="*/ 104 h 538"/>
                        <a:gd name="T72" fmla="*/ 22 w 554"/>
                        <a:gd name="T73" fmla="*/ 116 h 538"/>
                        <a:gd name="T74" fmla="*/ 36 w 554"/>
                        <a:gd name="T75" fmla="*/ 130 h 538"/>
                        <a:gd name="T76" fmla="*/ 45 w 554"/>
                        <a:gd name="T77" fmla="*/ 152 h 538"/>
                        <a:gd name="T78" fmla="*/ 48 w 554"/>
                        <a:gd name="T79" fmla="*/ 170 h 538"/>
                        <a:gd name="T80" fmla="*/ 13 w 554"/>
                        <a:gd name="T81" fmla="*/ 164 h 538"/>
                        <a:gd name="T82" fmla="*/ 10 w 554"/>
                        <a:gd name="T83" fmla="*/ 183 h 538"/>
                        <a:gd name="T84" fmla="*/ 16 w 554"/>
                        <a:gd name="T85" fmla="*/ 209 h 538"/>
                        <a:gd name="T86" fmla="*/ 34 w 554"/>
                        <a:gd name="T87" fmla="*/ 235 h 538"/>
                        <a:gd name="T88" fmla="*/ 53 w 554"/>
                        <a:gd name="T89" fmla="*/ 253 h 538"/>
                        <a:gd name="T90" fmla="*/ 81 w 554"/>
                        <a:gd name="T91" fmla="*/ 267 h 538"/>
                        <a:gd name="T92" fmla="*/ 108 w 554"/>
                        <a:gd name="T93" fmla="*/ 274 h 538"/>
                        <a:gd name="T94" fmla="*/ 112 w 554"/>
                        <a:gd name="T95" fmla="*/ 301 h 538"/>
                        <a:gd name="T96" fmla="*/ 129 w 554"/>
                        <a:gd name="T97" fmla="*/ 325 h 538"/>
                        <a:gd name="T98" fmla="*/ 151 w 554"/>
                        <a:gd name="T99" fmla="*/ 352 h 538"/>
                        <a:gd name="T100" fmla="*/ 179 w 554"/>
                        <a:gd name="T101" fmla="*/ 377 h 538"/>
                        <a:gd name="T102" fmla="*/ 212 w 554"/>
                        <a:gd name="T103" fmla="*/ 397 h 538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w 554"/>
                        <a:gd name="T157" fmla="*/ 0 h 538"/>
                        <a:gd name="T158" fmla="*/ 554 w 554"/>
                        <a:gd name="T159" fmla="*/ 538 h 538"/>
                      </a:gdLst>
                      <a:ahLst/>
                      <a:cxnLst>
                        <a:cxn ang="T104">
                          <a:pos x="T0" y="T1"/>
                        </a:cxn>
                        <a:cxn ang="T105">
                          <a:pos x="T2" y="T3"/>
                        </a:cxn>
                        <a:cxn ang="T106">
                          <a:pos x="T4" y="T5"/>
                        </a:cxn>
                        <a:cxn ang="T107">
                          <a:pos x="T6" y="T7"/>
                        </a:cxn>
                        <a:cxn ang="T108">
                          <a:pos x="T8" y="T9"/>
                        </a:cxn>
                        <a:cxn ang="T109">
                          <a:pos x="T10" y="T11"/>
                        </a:cxn>
                        <a:cxn ang="T110">
                          <a:pos x="T12" y="T13"/>
                        </a:cxn>
                        <a:cxn ang="T111">
                          <a:pos x="T14" y="T15"/>
                        </a:cxn>
                        <a:cxn ang="T112">
                          <a:pos x="T16" y="T17"/>
                        </a:cxn>
                        <a:cxn ang="T113">
                          <a:pos x="T18" y="T19"/>
                        </a:cxn>
                        <a:cxn ang="T114">
                          <a:pos x="T20" y="T21"/>
                        </a:cxn>
                        <a:cxn ang="T115">
                          <a:pos x="T22" y="T23"/>
                        </a:cxn>
                        <a:cxn ang="T116">
                          <a:pos x="T24" y="T25"/>
                        </a:cxn>
                        <a:cxn ang="T117">
                          <a:pos x="T26" y="T27"/>
                        </a:cxn>
                        <a:cxn ang="T118">
                          <a:pos x="T28" y="T29"/>
                        </a:cxn>
                        <a:cxn ang="T119">
                          <a:pos x="T30" y="T31"/>
                        </a:cxn>
                        <a:cxn ang="T120">
                          <a:pos x="T32" y="T33"/>
                        </a:cxn>
                        <a:cxn ang="T121">
                          <a:pos x="T34" y="T35"/>
                        </a:cxn>
                        <a:cxn ang="T122">
                          <a:pos x="T36" y="T37"/>
                        </a:cxn>
                        <a:cxn ang="T123">
                          <a:pos x="T38" y="T39"/>
                        </a:cxn>
                        <a:cxn ang="T124">
                          <a:pos x="T40" y="T41"/>
                        </a:cxn>
                        <a:cxn ang="T125">
                          <a:pos x="T42" y="T43"/>
                        </a:cxn>
                        <a:cxn ang="T126">
                          <a:pos x="T44" y="T45"/>
                        </a:cxn>
                        <a:cxn ang="T127">
                          <a:pos x="T46" y="T47"/>
                        </a:cxn>
                        <a:cxn ang="T128">
                          <a:pos x="T48" y="T49"/>
                        </a:cxn>
                        <a:cxn ang="T129">
                          <a:pos x="T50" y="T51"/>
                        </a:cxn>
                        <a:cxn ang="T130">
                          <a:pos x="T52" y="T53"/>
                        </a:cxn>
                        <a:cxn ang="T131">
                          <a:pos x="T54" y="T55"/>
                        </a:cxn>
                        <a:cxn ang="T132">
                          <a:pos x="T56" y="T57"/>
                        </a:cxn>
                        <a:cxn ang="T133">
                          <a:pos x="T58" y="T59"/>
                        </a:cxn>
                        <a:cxn ang="T134">
                          <a:pos x="T60" y="T61"/>
                        </a:cxn>
                        <a:cxn ang="T135">
                          <a:pos x="T62" y="T63"/>
                        </a:cxn>
                        <a:cxn ang="T136">
                          <a:pos x="T64" y="T65"/>
                        </a:cxn>
                        <a:cxn ang="T137">
                          <a:pos x="T66" y="T67"/>
                        </a:cxn>
                        <a:cxn ang="T138">
                          <a:pos x="T68" y="T69"/>
                        </a:cxn>
                        <a:cxn ang="T139">
                          <a:pos x="T70" y="T71"/>
                        </a:cxn>
                        <a:cxn ang="T140">
                          <a:pos x="T72" y="T73"/>
                        </a:cxn>
                        <a:cxn ang="T141">
                          <a:pos x="T74" y="T75"/>
                        </a:cxn>
                        <a:cxn ang="T142">
                          <a:pos x="T76" y="T77"/>
                        </a:cxn>
                        <a:cxn ang="T143">
                          <a:pos x="T78" y="T79"/>
                        </a:cxn>
                        <a:cxn ang="T144">
                          <a:pos x="T80" y="T81"/>
                        </a:cxn>
                        <a:cxn ang="T145">
                          <a:pos x="T82" y="T83"/>
                        </a:cxn>
                        <a:cxn ang="T146">
                          <a:pos x="T84" y="T85"/>
                        </a:cxn>
                        <a:cxn ang="T147">
                          <a:pos x="T86" y="T87"/>
                        </a:cxn>
                        <a:cxn ang="T148">
                          <a:pos x="T88" y="T89"/>
                        </a:cxn>
                        <a:cxn ang="T149">
                          <a:pos x="T90" y="T91"/>
                        </a:cxn>
                        <a:cxn ang="T150">
                          <a:pos x="T92" y="T93"/>
                        </a:cxn>
                        <a:cxn ang="T151">
                          <a:pos x="T94" y="T95"/>
                        </a:cxn>
                        <a:cxn ang="T152">
                          <a:pos x="T96" y="T97"/>
                        </a:cxn>
                        <a:cxn ang="T153">
                          <a:pos x="T98" y="T99"/>
                        </a:cxn>
                        <a:cxn ang="T154">
                          <a:pos x="T100" y="T101"/>
                        </a:cxn>
                        <a:cxn ang="T155">
                          <a:pos x="T102" y="T103"/>
                        </a:cxn>
                      </a:cxnLst>
                      <a:rect l="T156" t="T157" r="T158" b="T159"/>
                      <a:pathLst>
                        <a:path w="554" h="538">
                          <a:moveTo>
                            <a:pt x="212" y="397"/>
                          </a:moveTo>
                          <a:lnTo>
                            <a:pt x="209" y="428"/>
                          </a:lnTo>
                          <a:lnTo>
                            <a:pt x="211" y="461"/>
                          </a:lnTo>
                          <a:lnTo>
                            <a:pt x="218" y="494"/>
                          </a:lnTo>
                          <a:lnTo>
                            <a:pt x="224" y="512"/>
                          </a:lnTo>
                          <a:lnTo>
                            <a:pt x="235" y="525"/>
                          </a:lnTo>
                          <a:lnTo>
                            <a:pt x="249" y="524"/>
                          </a:lnTo>
                          <a:lnTo>
                            <a:pt x="266" y="520"/>
                          </a:lnTo>
                          <a:lnTo>
                            <a:pt x="275" y="530"/>
                          </a:lnTo>
                          <a:lnTo>
                            <a:pt x="286" y="536"/>
                          </a:lnTo>
                          <a:lnTo>
                            <a:pt x="299" y="538"/>
                          </a:lnTo>
                          <a:lnTo>
                            <a:pt x="312" y="535"/>
                          </a:lnTo>
                          <a:lnTo>
                            <a:pt x="326" y="524"/>
                          </a:lnTo>
                          <a:lnTo>
                            <a:pt x="339" y="509"/>
                          </a:lnTo>
                          <a:lnTo>
                            <a:pt x="355" y="491"/>
                          </a:lnTo>
                          <a:lnTo>
                            <a:pt x="372" y="472"/>
                          </a:lnTo>
                          <a:lnTo>
                            <a:pt x="388" y="453"/>
                          </a:lnTo>
                          <a:lnTo>
                            <a:pt x="407" y="431"/>
                          </a:lnTo>
                          <a:lnTo>
                            <a:pt x="432" y="394"/>
                          </a:lnTo>
                          <a:lnTo>
                            <a:pt x="455" y="365"/>
                          </a:lnTo>
                          <a:lnTo>
                            <a:pt x="483" y="340"/>
                          </a:lnTo>
                          <a:lnTo>
                            <a:pt x="503" y="325"/>
                          </a:lnTo>
                          <a:lnTo>
                            <a:pt x="522" y="303"/>
                          </a:lnTo>
                          <a:lnTo>
                            <a:pt x="540" y="275"/>
                          </a:lnTo>
                          <a:lnTo>
                            <a:pt x="549" y="247"/>
                          </a:lnTo>
                          <a:lnTo>
                            <a:pt x="554" y="213"/>
                          </a:lnTo>
                          <a:lnTo>
                            <a:pt x="543" y="168"/>
                          </a:lnTo>
                          <a:lnTo>
                            <a:pt x="127" y="50"/>
                          </a:lnTo>
                          <a:lnTo>
                            <a:pt x="105" y="47"/>
                          </a:lnTo>
                          <a:lnTo>
                            <a:pt x="79" y="24"/>
                          </a:lnTo>
                          <a:lnTo>
                            <a:pt x="46" y="0"/>
                          </a:lnTo>
                          <a:lnTo>
                            <a:pt x="0" y="33"/>
                          </a:lnTo>
                          <a:lnTo>
                            <a:pt x="13" y="53"/>
                          </a:lnTo>
                          <a:lnTo>
                            <a:pt x="36" y="75"/>
                          </a:lnTo>
                          <a:lnTo>
                            <a:pt x="16" y="87"/>
                          </a:lnTo>
                          <a:lnTo>
                            <a:pt x="1" y="104"/>
                          </a:lnTo>
                          <a:lnTo>
                            <a:pt x="22" y="116"/>
                          </a:lnTo>
                          <a:lnTo>
                            <a:pt x="36" y="130"/>
                          </a:lnTo>
                          <a:lnTo>
                            <a:pt x="45" y="152"/>
                          </a:lnTo>
                          <a:lnTo>
                            <a:pt x="48" y="170"/>
                          </a:lnTo>
                          <a:lnTo>
                            <a:pt x="13" y="164"/>
                          </a:lnTo>
                          <a:lnTo>
                            <a:pt x="10" y="183"/>
                          </a:lnTo>
                          <a:lnTo>
                            <a:pt x="16" y="209"/>
                          </a:lnTo>
                          <a:lnTo>
                            <a:pt x="34" y="235"/>
                          </a:lnTo>
                          <a:lnTo>
                            <a:pt x="53" y="253"/>
                          </a:lnTo>
                          <a:lnTo>
                            <a:pt x="81" y="267"/>
                          </a:lnTo>
                          <a:lnTo>
                            <a:pt x="108" y="274"/>
                          </a:lnTo>
                          <a:lnTo>
                            <a:pt x="112" y="301"/>
                          </a:lnTo>
                          <a:lnTo>
                            <a:pt x="129" y="325"/>
                          </a:lnTo>
                          <a:lnTo>
                            <a:pt x="151" y="352"/>
                          </a:lnTo>
                          <a:lnTo>
                            <a:pt x="179" y="377"/>
                          </a:lnTo>
                          <a:lnTo>
                            <a:pt x="212" y="3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</p:grpSp>
            </p:grpSp>
            <p:grpSp>
              <p:nvGrpSpPr>
                <p:cNvPr id="13367" name="Group 60"/>
                <p:cNvGrpSpPr>
                  <a:grpSpLocks/>
                </p:cNvGrpSpPr>
                <p:nvPr/>
              </p:nvGrpSpPr>
              <p:grpSpPr bwMode="auto">
                <a:xfrm>
                  <a:off x="5735" y="1688"/>
                  <a:ext cx="400" cy="262"/>
                  <a:chOff x="5735" y="1688"/>
                  <a:chExt cx="400" cy="262"/>
                </a:xfrm>
              </p:grpSpPr>
              <p:sp>
                <p:nvSpPr>
                  <p:cNvPr id="13368" name="Freeform 61"/>
                  <p:cNvSpPr>
                    <a:spLocks/>
                  </p:cNvSpPr>
                  <p:nvPr/>
                </p:nvSpPr>
                <p:spPr bwMode="auto">
                  <a:xfrm>
                    <a:off x="5735" y="1777"/>
                    <a:ext cx="297" cy="74"/>
                  </a:xfrm>
                  <a:custGeom>
                    <a:avLst/>
                    <a:gdLst>
                      <a:gd name="T0" fmla="*/ 0 w 297"/>
                      <a:gd name="T1" fmla="*/ 53 h 74"/>
                      <a:gd name="T2" fmla="*/ 21 w 297"/>
                      <a:gd name="T3" fmla="*/ 26 h 74"/>
                      <a:gd name="T4" fmla="*/ 48 w 297"/>
                      <a:gd name="T5" fmla="*/ 4 h 74"/>
                      <a:gd name="T6" fmla="*/ 70 w 297"/>
                      <a:gd name="T7" fmla="*/ 0 h 74"/>
                      <a:gd name="T8" fmla="*/ 297 w 297"/>
                      <a:gd name="T9" fmla="*/ 29 h 74"/>
                      <a:gd name="T10" fmla="*/ 291 w 297"/>
                      <a:gd name="T11" fmla="*/ 59 h 74"/>
                      <a:gd name="T12" fmla="*/ 246 w 297"/>
                      <a:gd name="T13" fmla="*/ 57 h 74"/>
                      <a:gd name="T14" fmla="*/ 143 w 297"/>
                      <a:gd name="T15" fmla="*/ 53 h 74"/>
                      <a:gd name="T16" fmla="*/ 76 w 297"/>
                      <a:gd name="T17" fmla="*/ 50 h 74"/>
                      <a:gd name="T18" fmla="*/ 63 w 297"/>
                      <a:gd name="T19" fmla="*/ 54 h 74"/>
                      <a:gd name="T20" fmla="*/ 45 w 297"/>
                      <a:gd name="T21" fmla="*/ 74 h 74"/>
                      <a:gd name="T22" fmla="*/ 0 w 297"/>
                      <a:gd name="T23" fmla="*/ 53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97"/>
                      <a:gd name="T37" fmla="*/ 0 h 74"/>
                      <a:gd name="T38" fmla="*/ 297 w 29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97" h="74">
                        <a:moveTo>
                          <a:pt x="0" y="53"/>
                        </a:moveTo>
                        <a:lnTo>
                          <a:pt x="21" y="26"/>
                        </a:lnTo>
                        <a:lnTo>
                          <a:pt x="48" y="4"/>
                        </a:lnTo>
                        <a:lnTo>
                          <a:pt x="70" y="0"/>
                        </a:lnTo>
                        <a:lnTo>
                          <a:pt x="297" y="29"/>
                        </a:lnTo>
                        <a:lnTo>
                          <a:pt x="291" y="59"/>
                        </a:lnTo>
                        <a:lnTo>
                          <a:pt x="246" y="57"/>
                        </a:lnTo>
                        <a:lnTo>
                          <a:pt x="143" y="53"/>
                        </a:lnTo>
                        <a:lnTo>
                          <a:pt x="76" y="50"/>
                        </a:lnTo>
                        <a:lnTo>
                          <a:pt x="63" y="54"/>
                        </a:lnTo>
                        <a:lnTo>
                          <a:pt x="45" y="74"/>
                        </a:lnTo>
                        <a:lnTo>
                          <a:pt x="0" y="53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3369" name="Freeform 62"/>
                  <p:cNvSpPr>
                    <a:spLocks/>
                  </p:cNvSpPr>
                  <p:nvPr/>
                </p:nvSpPr>
                <p:spPr bwMode="auto">
                  <a:xfrm>
                    <a:off x="6091" y="1717"/>
                    <a:ext cx="44" cy="110"/>
                  </a:xfrm>
                  <a:custGeom>
                    <a:avLst/>
                    <a:gdLst>
                      <a:gd name="T0" fmla="*/ 14 w 44"/>
                      <a:gd name="T1" fmla="*/ 0 h 110"/>
                      <a:gd name="T2" fmla="*/ 29 w 44"/>
                      <a:gd name="T3" fmla="*/ 15 h 110"/>
                      <a:gd name="T4" fmla="*/ 36 w 44"/>
                      <a:gd name="T5" fmla="*/ 29 h 110"/>
                      <a:gd name="T6" fmla="*/ 41 w 44"/>
                      <a:gd name="T7" fmla="*/ 47 h 110"/>
                      <a:gd name="T8" fmla="*/ 44 w 44"/>
                      <a:gd name="T9" fmla="*/ 64 h 110"/>
                      <a:gd name="T10" fmla="*/ 39 w 44"/>
                      <a:gd name="T11" fmla="*/ 80 h 110"/>
                      <a:gd name="T12" fmla="*/ 30 w 44"/>
                      <a:gd name="T13" fmla="*/ 94 h 110"/>
                      <a:gd name="T14" fmla="*/ 16 w 44"/>
                      <a:gd name="T15" fmla="*/ 104 h 110"/>
                      <a:gd name="T16" fmla="*/ 0 w 44"/>
                      <a:gd name="T17" fmla="*/ 110 h 110"/>
                      <a:gd name="T18" fmla="*/ 14 w 44"/>
                      <a:gd name="T19" fmla="*/ 0 h 1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4"/>
                      <a:gd name="T31" fmla="*/ 0 h 110"/>
                      <a:gd name="T32" fmla="*/ 44 w 44"/>
                      <a:gd name="T33" fmla="*/ 110 h 11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4" h="110">
                        <a:moveTo>
                          <a:pt x="14" y="0"/>
                        </a:moveTo>
                        <a:lnTo>
                          <a:pt x="29" y="15"/>
                        </a:lnTo>
                        <a:lnTo>
                          <a:pt x="36" y="29"/>
                        </a:lnTo>
                        <a:lnTo>
                          <a:pt x="41" y="47"/>
                        </a:lnTo>
                        <a:lnTo>
                          <a:pt x="44" y="64"/>
                        </a:lnTo>
                        <a:lnTo>
                          <a:pt x="39" y="80"/>
                        </a:lnTo>
                        <a:lnTo>
                          <a:pt x="30" y="94"/>
                        </a:lnTo>
                        <a:lnTo>
                          <a:pt x="16" y="104"/>
                        </a:lnTo>
                        <a:lnTo>
                          <a:pt x="0" y="11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rgbClr val="9FB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3370" name="Freeform 63"/>
                  <p:cNvSpPr>
                    <a:spLocks/>
                  </p:cNvSpPr>
                  <p:nvPr/>
                </p:nvSpPr>
                <p:spPr bwMode="auto">
                  <a:xfrm>
                    <a:off x="6063" y="1688"/>
                    <a:ext cx="58" cy="143"/>
                  </a:xfrm>
                  <a:custGeom>
                    <a:avLst/>
                    <a:gdLst>
                      <a:gd name="T0" fmla="*/ 0 w 58"/>
                      <a:gd name="T1" fmla="*/ 118 h 143"/>
                      <a:gd name="T2" fmla="*/ 27 w 58"/>
                      <a:gd name="T3" fmla="*/ 0 h 143"/>
                      <a:gd name="T4" fmla="*/ 58 w 58"/>
                      <a:gd name="T5" fmla="*/ 15 h 143"/>
                      <a:gd name="T6" fmla="*/ 31 w 58"/>
                      <a:gd name="T7" fmla="*/ 143 h 143"/>
                      <a:gd name="T8" fmla="*/ 3 w 58"/>
                      <a:gd name="T9" fmla="*/ 140 h 143"/>
                      <a:gd name="T10" fmla="*/ 0 w 58"/>
                      <a:gd name="T11" fmla="*/ 118 h 14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8"/>
                      <a:gd name="T19" fmla="*/ 0 h 143"/>
                      <a:gd name="T20" fmla="*/ 58 w 58"/>
                      <a:gd name="T21" fmla="*/ 143 h 14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8" h="143">
                        <a:moveTo>
                          <a:pt x="0" y="118"/>
                        </a:moveTo>
                        <a:lnTo>
                          <a:pt x="27" y="0"/>
                        </a:lnTo>
                        <a:lnTo>
                          <a:pt x="58" y="15"/>
                        </a:lnTo>
                        <a:lnTo>
                          <a:pt x="31" y="143"/>
                        </a:lnTo>
                        <a:lnTo>
                          <a:pt x="3" y="140"/>
                        </a:lnTo>
                        <a:lnTo>
                          <a:pt x="0" y="118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3371" name="Freeform 64"/>
                  <p:cNvSpPr>
                    <a:spLocks/>
                  </p:cNvSpPr>
                  <p:nvPr/>
                </p:nvSpPr>
                <p:spPr bwMode="auto">
                  <a:xfrm>
                    <a:off x="6035" y="1714"/>
                    <a:ext cx="57" cy="225"/>
                  </a:xfrm>
                  <a:custGeom>
                    <a:avLst/>
                    <a:gdLst>
                      <a:gd name="T0" fmla="*/ 25 w 57"/>
                      <a:gd name="T1" fmla="*/ 0 h 225"/>
                      <a:gd name="T2" fmla="*/ 40 w 57"/>
                      <a:gd name="T3" fmla="*/ 12 h 225"/>
                      <a:gd name="T4" fmla="*/ 49 w 57"/>
                      <a:gd name="T5" fmla="*/ 29 h 225"/>
                      <a:gd name="T6" fmla="*/ 54 w 57"/>
                      <a:gd name="T7" fmla="*/ 49 h 225"/>
                      <a:gd name="T8" fmla="*/ 57 w 57"/>
                      <a:gd name="T9" fmla="*/ 71 h 225"/>
                      <a:gd name="T10" fmla="*/ 56 w 57"/>
                      <a:gd name="T11" fmla="*/ 92 h 225"/>
                      <a:gd name="T12" fmla="*/ 51 w 57"/>
                      <a:gd name="T13" fmla="*/ 122 h 225"/>
                      <a:gd name="T14" fmla="*/ 44 w 57"/>
                      <a:gd name="T15" fmla="*/ 149 h 225"/>
                      <a:gd name="T16" fmla="*/ 34 w 57"/>
                      <a:gd name="T17" fmla="*/ 177 h 225"/>
                      <a:gd name="T18" fmla="*/ 19 w 57"/>
                      <a:gd name="T19" fmla="*/ 200 h 225"/>
                      <a:gd name="T20" fmla="*/ 0 w 57"/>
                      <a:gd name="T21" fmla="*/ 225 h 225"/>
                      <a:gd name="T22" fmla="*/ 25 w 57"/>
                      <a:gd name="T23" fmla="*/ 0 h 2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225"/>
                      <a:gd name="T38" fmla="*/ 57 w 57"/>
                      <a:gd name="T39" fmla="*/ 225 h 22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225">
                        <a:moveTo>
                          <a:pt x="25" y="0"/>
                        </a:moveTo>
                        <a:lnTo>
                          <a:pt x="40" y="12"/>
                        </a:lnTo>
                        <a:lnTo>
                          <a:pt x="49" y="29"/>
                        </a:lnTo>
                        <a:lnTo>
                          <a:pt x="54" y="49"/>
                        </a:lnTo>
                        <a:lnTo>
                          <a:pt x="57" y="71"/>
                        </a:lnTo>
                        <a:lnTo>
                          <a:pt x="56" y="92"/>
                        </a:lnTo>
                        <a:lnTo>
                          <a:pt x="51" y="122"/>
                        </a:lnTo>
                        <a:lnTo>
                          <a:pt x="44" y="149"/>
                        </a:lnTo>
                        <a:lnTo>
                          <a:pt x="34" y="177"/>
                        </a:lnTo>
                        <a:lnTo>
                          <a:pt x="19" y="200"/>
                        </a:lnTo>
                        <a:lnTo>
                          <a:pt x="0" y="225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9FB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3372" name="Freeform 65"/>
                  <p:cNvSpPr>
                    <a:spLocks/>
                  </p:cNvSpPr>
                  <p:nvPr/>
                </p:nvSpPr>
                <p:spPr bwMode="auto">
                  <a:xfrm>
                    <a:off x="6002" y="1693"/>
                    <a:ext cx="74" cy="257"/>
                  </a:xfrm>
                  <a:custGeom>
                    <a:avLst/>
                    <a:gdLst>
                      <a:gd name="T0" fmla="*/ 36 w 74"/>
                      <a:gd name="T1" fmla="*/ 0 h 257"/>
                      <a:gd name="T2" fmla="*/ 74 w 74"/>
                      <a:gd name="T3" fmla="*/ 4 h 257"/>
                      <a:gd name="T4" fmla="*/ 36 w 74"/>
                      <a:gd name="T5" fmla="*/ 257 h 257"/>
                      <a:gd name="T6" fmla="*/ 0 w 74"/>
                      <a:gd name="T7" fmla="*/ 254 h 257"/>
                      <a:gd name="T8" fmla="*/ 36 w 74"/>
                      <a:gd name="T9" fmla="*/ 0 h 2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257"/>
                      <a:gd name="T17" fmla="*/ 74 w 74"/>
                      <a:gd name="T18" fmla="*/ 257 h 25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257">
                        <a:moveTo>
                          <a:pt x="36" y="0"/>
                        </a:moveTo>
                        <a:lnTo>
                          <a:pt x="74" y="4"/>
                        </a:lnTo>
                        <a:lnTo>
                          <a:pt x="36" y="257"/>
                        </a:lnTo>
                        <a:lnTo>
                          <a:pt x="0" y="254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</p:grpSp>
        </p:grpSp>
        <p:grpSp>
          <p:nvGrpSpPr>
            <p:cNvPr id="13336" name="Group 66"/>
            <p:cNvGrpSpPr>
              <a:grpSpLocks/>
            </p:cNvGrpSpPr>
            <p:nvPr/>
          </p:nvGrpSpPr>
          <p:grpSpPr bwMode="auto">
            <a:xfrm>
              <a:off x="5467" y="1736"/>
              <a:ext cx="569" cy="1012"/>
              <a:chOff x="5467" y="1736"/>
              <a:chExt cx="569" cy="1012"/>
            </a:xfrm>
          </p:grpSpPr>
          <p:grpSp>
            <p:nvGrpSpPr>
              <p:cNvPr id="13337" name="Group 67"/>
              <p:cNvGrpSpPr>
                <a:grpSpLocks/>
              </p:cNvGrpSpPr>
              <p:nvPr/>
            </p:nvGrpSpPr>
            <p:grpSpPr bwMode="auto">
              <a:xfrm>
                <a:off x="5467" y="1736"/>
                <a:ext cx="569" cy="1012"/>
                <a:chOff x="5467" y="1736"/>
                <a:chExt cx="569" cy="1012"/>
              </a:xfrm>
            </p:grpSpPr>
            <p:grpSp>
              <p:nvGrpSpPr>
                <p:cNvPr id="13341" name="Group 68"/>
                <p:cNvGrpSpPr>
                  <a:grpSpLocks/>
                </p:cNvGrpSpPr>
                <p:nvPr/>
              </p:nvGrpSpPr>
              <p:grpSpPr bwMode="auto">
                <a:xfrm>
                  <a:off x="5751" y="2093"/>
                  <a:ext cx="248" cy="183"/>
                  <a:chOff x="5751" y="2093"/>
                  <a:chExt cx="248" cy="183"/>
                </a:xfrm>
              </p:grpSpPr>
              <p:sp>
                <p:nvSpPr>
                  <p:cNvPr id="13362" name="Freeform 69"/>
                  <p:cNvSpPr>
                    <a:spLocks/>
                  </p:cNvSpPr>
                  <p:nvPr/>
                </p:nvSpPr>
                <p:spPr bwMode="auto">
                  <a:xfrm>
                    <a:off x="5751" y="2093"/>
                    <a:ext cx="173" cy="117"/>
                  </a:xfrm>
                  <a:custGeom>
                    <a:avLst/>
                    <a:gdLst>
                      <a:gd name="T0" fmla="*/ 0 w 173"/>
                      <a:gd name="T1" fmla="*/ 55 h 117"/>
                      <a:gd name="T2" fmla="*/ 39 w 173"/>
                      <a:gd name="T3" fmla="*/ 0 h 117"/>
                      <a:gd name="T4" fmla="*/ 169 w 173"/>
                      <a:gd name="T5" fmla="*/ 12 h 117"/>
                      <a:gd name="T6" fmla="*/ 173 w 173"/>
                      <a:gd name="T7" fmla="*/ 27 h 117"/>
                      <a:gd name="T8" fmla="*/ 170 w 173"/>
                      <a:gd name="T9" fmla="*/ 45 h 117"/>
                      <a:gd name="T10" fmla="*/ 140 w 173"/>
                      <a:gd name="T11" fmla="*/ 64 h 117"/>
                      <a:gd name="T12" fmla="*/ 82 w 173"/>
                      <a:gd name="T13" fmla="*/ 117 h 117"/>
                      <a:gd name="T14" fmla="*/ 0 w 173"/>
                      <a:gd name="T15" fmla="*/ 55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117"/>
                      <a:gd name="T26" fmla="*/ 173 w 17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117">
                        <a:moveTo>
                          <a:pt x="0" y="55"/>
                        </a:moveTo>
                        <a:lnTo>
                          <a:pt x="39" y="0"/>
                        </a:lnTo>
                        <a:lnTo>
                          <a:pt x="169" y="12"/>
                        </a:lnTo>
                        <a:lnTo>
                          <a:pt x="173" y="27"/>
                        </a:lnTo>
                        <a:lnTo>
                          <a:pt x="170" y="45"/>
                        </a:lnTo>
                        <a:lnTo>
                          <a:pt x="140" y="64"/>
                        </a:lnTo>
                        <a:lnTo>
                          <a:pt x="82" y="117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3363" name="Freeform 70"/>
                  <p:cNvSpPr>
                    <a:spLocks/>
                  </p:cNvSpPr>
                  <p:nvPr/>
                </p:nvSpPr>
                <p:spPr bwMode="auto">
                  <a:xfrm>
                    <a:off x="5831" y="2132"/>
                    <a:ext cx="168" cy="144"/>
                  </a:xfrm>
                  <a:custGeom>
                    <a:avLst/>
                    <a:gdLst>
                      <a:gd name="T0" fmla="*/ 0 w 168"/>
                      <a:gd name="T1" fmla="*/ 84 h 144"/>
                      <a:gd name="T2" fmla="*/ 58 w 168"/>
                      <a:gd name="T3" fmla="*/ 12 h 144"/>
                      <a:gd name="T4" fmla="*/ 85 w 168"/>
                      <a:gd name="T5" fmla="*/ 27 h 144"/>
                      <a:gd name="T6" fmla="*/ 97 w 168"/>
                      <a:gd name="T7" fmla="*/ 12 h 144"/>
                      <a:gd name="T8" fmla="*/ 127 w 168"/>
                      <a:gd name="T9" fmla="*/ 0 h 144"/>
                      <a:gd name="T10" fmla="*/ 138 w 168"/>
                      <a:gd name="T11" fmla="*/ 21 h 144"/>
                      <a:gd name="T12" fmla="*/ 150 w 168"/>
                      <a:gd name="T13" fmla="*/ 26 h 144"/>
                      <a:gd name="T14" fmla="*/ 150 w 168"/>
                      <a:gd name="T15" fmla="*/ 43 h 144"/>
                      <a:gd name="T16" fmla="*/ 168 w 168"/>
                      <a:gd name="T17" fmla="*/ 49 h 144"/>
                      <a:gd name="T18" fmla="*/ 164 w 168"/>
                      <a:gd name="T19" fmla="*/ 59 h 144"/>
                      <a:gd name="T20" fmla="*/ 116 w 168"/>
                      <a:gd name="T21" fmla="*/ 78 h 144"/>
                      <a:gd name="T22" fmla="*/ 125 w 168"/>
                      <a:gd name="T23" fmla="*/ 104 h 144"/>
                      <a:gd name="T24" fmla="*/ 120 w 168"/>
                      <a:gd name="T25" fmla="*/ 120 h 144"/>
                      <a:gd name="T26" fmla="*/ 108 w 168"/>
                      <a:gd name="T27" fmla="*/ 123 h 144"/>
                      <a:gd name="T28" fmla="*/ 93 w 168"/>
                      <a:gd name="T29" fmla="*/ 115 h 144"/>
                      <a:gd name="T30" fmla="*/ 90 w 168"/>
                      <a:gd name="T31" fmla="*/ 144 h 144"/>
                      <a:gd name="T32" fmla="*/ 0 w 168"/>
                      <a:gd name="T33" fmla="*/ 84 h 144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68"/>
                      <a:gd name="T52" fmla="*/ 0 h 144"/>
                      <a:gd name="T53" fmla="*/ 168 w 168"/>
                      <a:gd name="T54" fmla="*/ 144 h 144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68" h="144">
                        <a:moveTo>
                          <a:pt x="0" y="84"/>
                        </a:moveTo>
                        <a:lnTo>
                          <a:pt x="58" y="12"/>
                        </a:lnTo>
                        <a:lnTo>
                          <a:pt x="85" y="27"/>
                        </a:lnTo>
                        <a:lnTo>
                          <a:pt x="97" y="12"/>
                        </a:lnTo>
                        <a:lnTo>
                          <a:pt x="127" y="0"/>
                        </a:lnTo>
                        <a:lnTo>
                          <a:pt x="138" y="21"/>
                        </a:lnTo>
                        <a:lnTo>
                          <a:pt x="150" y="26"/>
                        </a:lnTo>
                        <a:lnTo>
                          <a:pt x="150" y="43"/>
                        </a:lnTo>
                        <a:lnTo>
                          <a:pt x="168" y="49"/>
                        </a:lnTo>
                        <a:lnTo>
                          <a:pt x="164" y="59"/>
                        </a:lnTo>
                        <a:lnTo>
                          <a:pt x="116" y="78"/>
                        </a:lnTo>
                        <a:lnTo>
                          <a:pt x="125" y="104"/>
                        </a:lnTo>
                        <a:lnTo>
                          <a:pt x="120" y="120"/>
                        </a:lnTo>
                        <a:lnTo>
                          <a:pt x="108" y="123"/>
                        </a:lnTo>
                        <a:lnTo>
                          <a:pt x="93" y="115"/>
                        </a:lnTo>
                        <a:lnTo>
                          <a:pt x="90" y="144"/>
                        </a:lnTo>
                        <a:lnTo>
                          <a:pt x="0" y="84"/>
                        </a:lnTo>
                        <a:close/>
                      </a:path>
                    </a:pathLst>
                  </a:custGeom>
                  <a:solidFill>
                    <a:srgbClr val="FF001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  <p:grpSp>
              <p:nvGrpSpPr>
                <p:cNvPr id="13342" name="Group 71"/>
                <p:cNvGrpSpPr>
                  <a:grpSpLocks/>
                </p:cNvGrpSpPr>
                <p:nvPr/>
              </p:nvGrpSpPr>
              <p:grpSpPr bwMode="auto">
                <a:xfrm>
                  <a:off x="5467" y="1736"/>
                  <a:ext cx="569" cy="1012"/>
                  <a:chOff x="5467" y="1736"/>
                  <a:chExt cx="569" cy="1012"/>
                </a:xfrm>
              </p:grpSpPr>
              <p:grpSp>
                <p:nvGrpSpPr>
                  <p:cNvPr id="13343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5467" y="1736"/>
                    <a:ext cx="569" cy="1012"/>
                    <a:chOff x="5467" y="1736"/>
                    <a:chExt cx="569" cy="1012"/>
                  </a:xfrm>
                </p:grpSpPr>
                <p:grpSp>
                  <p:nvGrpSpPr>
                    <p:cNvPr id="13345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67" y="1736"/>
                      <a:ext cx="569" cy="1012"/>
                      <a:chOff x="5467" y="1736"/>
                      <a:chExt cx="569" cy="1012"/>
                    </a:xfrm>
                  </p:grpSpPr>
                  <p:grpSp>
                    <p:nvGrpSpPr>
                      <p:cNvPr id="13354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467" y="1736"/>
                        <a:ext cx="195" cy="306"/>
                        <a:chOff x="5467" y="1736"/>
                        <a:chExt cx="195" cy="306"/>
                      </a:xfrm>
                    </p:grpSpPr>
                    <p:sp>
                      <p:nvSpPr>
                        <p:cNvPr id="13356" name="Freeform 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554" y="1936"/>
                          <a:ext cx="105" cy="106"/>
                        </a:xfrm>
                        <a:custGeom>
                          <a:avLst/>
                          <a:gdLst>
                            <a:gd name="T0" fmla="*/ 0 w 105"/>
                            <a:gd name="T1" fmla="*/ 39 h 106"/>
                            <a:gd name="T2" fmla="*/ 18 w 105"/>
                            <a:gd name="T3" fmla="*/ 85 h 106"/>
                            <a:gd name="T4" fmla="*/ 34 w 105"/>
                            <a:gd name="T5" fmla="*/ 106 h 106"/>
                            <a:gd name="T6" fmla="*/ 105 w 105"/>
                            <a:gd name="T7" fmla="*/ 73 h 106"/>
                            <a:gd name="T8" fmla="*/ 64 w 105"/>
                            <a:gd name="T9" fmla="*/ 0 h 106"/>
                            <a:gd name="T10" fmla="*/ 0 w 105"/>
                            <a:gd name="T11" fmla="*/ 39 h 106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105"/>
                            <a:gd name="T19" fmla="*/ 0 h 106"/>
                            <a:gd name="T20" fmla="*/ 105 w 105"/>
                            <a:gd name="T21" fmla="*/ 106 h 106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105" h="106">
                              <a:moveTo>
                                <a:pt x="0" y="39"/>
                              </a:moveTo>
                              <a:lnTo>
                                <a:pt x="18" y="85"/>
                              </a:lnTo>
                              <a:lnTo>
                                <a:pt x="34" y="106"/>
                              </a:lnTo>
                              <a:lnTo>
                                <a:pt x="105" y="73"/>
                              </a:lnTo>
                              <a:lnTo>
                                <a:pt x="64" y="0"/>
                              </a:lnTo>
                              <a:lnTo>
                                <a:pt x="0" y="3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8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grpSp>
                      <p:nvGrpSpPr>
                        <p:cNvPr id="13357" name="Group 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467" y="1736"/>
                          <a:ext cx="195" cy="304"/>
                          <a:chOff x="5467" y="1736"/>
                          <a:chExt cx="195" cy="304"/>
                        </a:xfrm>
                      </p:grpSpPr>
                      <p:grpSp>
                        <p:nvGrpSpPr>
                          <p:cNvPr id="13358" name="Group 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467" y="1736"/>
                            <a:ext cx="195" cy="304"/>
                            <a:chOff x="5467" y="1736"/>
                            <a:chExt cx="195" cy="304"/>
                          </a:xfrm>
                        </p:grpSpPr>
                        <p:sp>
                          <p:nvSpPr>
                            <p:cNvPr id="13360" name="Freeform 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497" y="1909"/>
                              <a:ext cx="88" cy="131"/>
                            </a:xfrm>
                            <a:custGeom>
                              <a:avLst/>
                              <a:gdLst>
                                <a:gd name="T0" fmla="*/ 0 w 88"/>
                                <a:gd name="T1" fmla="*/ 4 h 131"/>
                                <a:gd name="T2" fmla="*/ 2 w 88"/>
                                <a:gd name="T3" fmla="*/ 59 h 131"/>
                                <a:gd name="T4" fmla="*/ 11 w 88"/>
                                <a:gd name="T5" fmla="*/ 79 h 131"/>
                                <a:gd name="T6" fmla="*/ 22 w 88"/>
                                <a:gd name="T7" fmla="*/ 103 h 131"/>
                                <a:gd name="T8" fmla="*/ 30 w 88"/>
                                <a:gd name="T9" fmla="*/ 117 h 131"/>
                                <a:gd name="T10" fmla="*/ 41 w 88"/>
                                <a:gd name="T11" fmla="*/ 131 h 131"/>
                                <a:gd name="T12" fmla="*/ 58 w 88"/>
                                <a:gd name="T13" fmla="*/ 124 h 131"/>
                                <a:gd name="T14" fmla="*/ 88 w 88"/>
                                <a:gd name="T15" fmla="*/ 118 h 131"/>
                                <a:gd name="T16" fmla="*/ 67 w 88"/>
                                <a:gd name="T17" fmla="*/ 0 h 131"/>
                                <a:gd name="T18" fmla="*/ 0 w 88"/>
                                <a:gd name="T19" fmla="*/ 4 h 131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w 88"/>
                                <a:gd name="T31" fmla="*/ 0 h 131"/>
                                <a:gd name="T32" fmla="*/ 88 w 88"/>
                                <a:gd name="T33" fmla="*/ 131 h 131"/>
                              </a:gdLst>
                              <a:ahLst/>
                              <a:cxnLst>
                                <a:cxn ang="T20">
                                  <a:pos x="T0" y="T1"/>
                                </a:cxn>
                                <a:cxn ang="T21">
                                  <a:pos x="T2" y="T3"/>
                                </a:cxn>
                                <a:cxn ang="T22">
                                  <a:pos x="T4" y="T5"/>
                                </a:cxn>
                                <a:cxn ang="T23">
                                  <a:pos x="T6" y="T7"/>
                                </a:cxn>
                                <a:cxn ang="T24">
                                  <a:pos x="T8" y="T9"/>
                                </a:cxn>
                                <a:cxn ang="T25">
                                  <a:pos x="T10" y="T11"/>
                                </a:cxn>
                                <a:cxn ang="T26">
                                  <a:pos x="T12" y="T13"/>
                                </a:cxn>
                                <a:cxn ang="T27">
                                  <a:pos x="T14" y="T15"/>
                                </a:cxn>
                                <a:cxn ang="T28">
                                  <a:pos x="T16" y="T17"/>
                                </a:cxn>
                                <a:cxn ang="T29">
                                  <a:pos x="T18" y="T19"/>
                                </a:cxn>
                              </a:cxnLst>
                              <a:rect l="T30" t="T31" r="T32" b="T33"/>
                              <a:pathLst>
                                <a:path w="88" h="131">
                                  <a:moveTo>
                                    <a:pt x="0" y="4"/>
                                  </a:moveTo>
                                  <a:lnTo>
                                    <a:pt x="2" y="59"/>
                                  </a:lnTo>
                                  <a:lnTo>
                                    <a:pt x="11" y="79"/>
                                  </a:lnTo>
                                  <a:lnTo>
                                    <a:pt x="22" y="103"/>
                                  </a:lnTo>
                                  <a:lnTo>
                                    <a:pt x="30" y="117"/>
                                  </a:lnTo>
                                  <a:lnTo>
                                    <a:pt x="41" y="131"/>
                                  </a:lnTo>
                                  <a:lnTo>
                                    <a:pt x="58" y="124"/>
                                  </a:lnTo>
                                  <a:lnTo>
                                    <a:pt x="88" y="118"/>
                                  </a:lnTo>
                                  <a:lnTo>
                                    <a:pt x="67" y="0"/>
                                  </a:lnTo>
                                  <a:lnTo>
                                    <a:pt x="0" y="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eaLnBrk="1" hangingPunct="1"/>
                              <a:endParaRPr lang="es-CR" altLang="es-CL"/>
                            </a:p>
                          </p:txBody>
                        </p:sp>
                        <p:sp>
                          <p:nvSpPr>
                            <p:cNvPr id="13361" name="Freeform 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467" y="1736"/>
                              <a:ext cx="195" cy="212"/>
                            </a:xfrm>
                            <a:custGeom>
                              <a:avLst/>
                              <a:gdLst>
                                <a:gd name="T0" fmla="*/ 0 w 195"/>
                                <a:gd name="T1" fmla="*/ 198 h 212"/>
                                <a:gd name="T2" fmla="*/ 9 w 195"/>
                                <a:gd name="T3" fmla="*/ 166 h 212"/>
                                <a:gd name="T4" fmla="*/ 18 w 195"/>
                                <a:gd name="T5" fmla="*/ 145 h 212"/>
                                <a:gd name="T6" fmla="*/ 38 w 195"/>
                                <a:gd name="T7" fmla="*/ 115 h 212"/>
                                <a:gd name="T8" fmla="*/ 74 w 195"/>
                                <a:gd name="T9" fmla="*/ 76 h 212"/>
                                <a:gd name="T10" fmla="*/ 110 w 195"/>
                                <a:gd name="T11" fmla="*/ 38 h 212"/>
                                <a:gd name="T12" fmla="*/ 147 w 195"/>
                                <a:gd name="T13" fmla="*/ 0 h 212"/>
                                <a:gd name="T14" fmla="*/ 158 w 195"/>
                                <a:gd name="T15" fmla="*/ 1 h 212"/>
                                <a:gd name="T16" fmla="*/ 195 w 195"/>
                                <a:gd name="T17" fmla="*/ 37 h 212"/>
                                <a:gd name="T18" fmla="*/ 82 w 195"/>
                                <a:gd name="T19" fmla="*/ 212 h 212"/>
                                <a:gd name="T20" fmla="*/ 0 w 195"/>
                                <a:gd name="T21" fmla="*/ 198 h 212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w 195"/>
                                <a:gd name="T34" fmla="*/ 0 h 212"/>
                                <a:gd name="T35" fmla="*/ 195 w 195"/>
                                <a:gd name="T36" fmla="*/ 212 h 212"/>
                              </a:gdLst>
                              <a:ahLst/>
                              <a:cxnLst>
                                <a:cxn ang="T22">
                                  <a:pos x="T0" y="T1"/>
                                </a:cxn>
                                <a:cxn ang="T23">
                                  <a:pos x="T2" y="T3"/>
                                </a:cxn>
                                <a:cxn ang="T24">
                                  <a:pos x="T4" y="T5"/>
                                </a:cxn>
                                <a:cxn ang="T25">
                                  <a:pos x="T6" y="T7"/>
                                </a:cxn>
                                <a:cxn ang="T26">
                                  <a:pos x="T8" y="T9"/>
                                </a:cxn>
                                <a:cxn ang="T27">
                                  <a:pos x="T10" y="T11"/>
                                </a:cxn>
                                <a:cxn ang="T28">
                                  <a:pos x="T12" y="T13"/>
                                </a:cxn>
                                <a:cxn ang="T29">
                                  <a:pos x="T14" y="T15"/>
                                </a:cxn>
                                <a:cxn ang="T30">
                                  <a:pos x="T16" y="T17"/>
                                </a:cxn>
                                <a:cxn ang="T31">
                                  <a:pos x="T18" y="T19"/>
                                </a:cxn>
                                <a:cxn ang="T32">
                                  <a:pos x="T20" y="T21"/>
                                </a:cxn>
                              </a:cxnLst>
                              <a:rect l="T33" t="T34" r="T35" b="T36"/>
                              <a:pathLst>
                                <a:path w="195" h="212">
                                  <a:moveTo>
                                    <a:pt x="0" y="198"/>
                                  </a:moveTo>
                                  <a:lnTo>
                                    <a:pt x="9" y="166"/>
                                  </a:lnTo>
                                  <a:lnTo>
                                    <a:pt x="18" y="145"/>
                                  </a:lnTo>
                                  <a:lnTo>
                                    <a:pt x="38" y="115"/>
                                  </a:lnTo>
                                  <a:lnTo>
                                    <a:pt x="74" y="76"/>
                                  </a:lnTo>
                                  <a:lnTo>
                                    <a:pt x="110" y="38"/>
                                  </a:lnTo>
                                  <a:lnTo>
                                    <a:pt x="147" y="0"/>
                                  </a:lnTo>
                                  <a:lnTo>
                                    <a:pt x="158" y="1"/>
                                  </a:lnTo>
                                  <a:lnTo>
                                    <a:pt x="195" y="37"/>
                                  </a:lnTo>
                                  <a:lnTo>
                                    <a:pt x="82" y="212"/>
                                  </a:lnTo>
                                  <a:lnTo>
                                    <a:pt x="0" y="19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eaLnBrk="1" hangingPunct="1"/>
                              <a:endParaRPr lang="es-CR" altLang="es-CL"/>
                            </a:p>
                          </p:txBody>
                        </p:sp>
                      </p:grpSp>
                      <p:sp>
                        <p:nvSpPr>
                          <p:cNvPr id="13359" name="Oval 8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597" y="1758"/>
                            <a:ext cx="32" cy="40"/>
                          </a:xfrm>
                          <a:prstGeom prst="ellipse">
                            <a:avLst/>
                          </a:prstGeom>
                          <a:solidFill>
                            <a:srgbClr val="FF9F00"/>
                          </a:solidFill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s-CR" altLang="es-CL"/>
                          </a:p>
                        </p:txBody>
                      </p:sp>
                    </p:grpSp>
                  </p:grpSp>
                  <p:sp>
                    <p:nvSpPr>
                      <p:cNvPr id="13355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28" y="1751"/>
                        <a:ext cx="508" cy="997"/>
                      </a:xfrm>
                      <a:custGeom>
                        <a:avLst/>
                        <a:gdLst>
                          <a:gd name="T0" fmla="*/ 0 w 508"/>
                          <a:gd name="T1" fmla="*/ 227 h 997"/>
                          <a:gd name="T2" fmla="*/ 11 w 508"/>
                          <a:gd name="T3" fmla="*/ 183 h 997"/>
                          <a:gd name="T4" fmla="*/ 30 w 508"/>
                          <a:gd name="T5" fmla="*/ 143 h 997"/>
                          <a:gd name="T6" fmla="*/ 54 w 508"/>
                          <a:gd name="T7" fmla="*/ 107 h 997"/>
                          <a:gd name="T8" fmla="*/ 78 w 508"/>
                          <a:gd name="T9" fmla="*/ 71 h 997"/>
                          <a:gd name="T10" fmla="*/ 110 w 508"/>
                          <a:gd name="T11" fmla="*/ 36 h 997"/>
                          <a:gd name="T12" fmla="*/ 134 w 508"/>
                          <a:gd name="T13" fmla="*/ 0 h 997"/>
                          <a:gd name="T14" fmla="*/ 163 w 508"/>
                          <a:gd name="T15" fmla="*/ 12 h 997"/>
                          <a:gd name="T16" fmla="*/ 191 w 508"/>
                          <a:gd name="T17" fmla="*/ 30 h 997"/>
                          <a:gd name="T18" fmla="*/ 221 w 508"/>
                          <a:gd name="T19" fmla="*/ 51 h 997"/>
                          <a:gd name="T20" fmla="*/ 251 w 508"/>
                          <a:gd name="T21" fmla="*/ 80 h 997"/>
                          <a:gd name="T22" fmla="*/ 280 w 508"/>
                          <a:gd name="T23" fmla="*/ 104 h 997"/>
                          <a:gd name="T24" fmla="*/ 325 w 508"/>
                          <a:gd name="T25" fmla="*/ 153 h 997"/>
                          <a:gd name="T26" fmla="*/ 317 w 508"/>
                          <a:gd name="T27" fmla="*/ 194 h 997"/>
                          <a:gd name="T28" fmla="*/ 305 w 508"/>
                          <a:gd name="T29" fmla="*/ 246 h 997"/>
                          <a:gd name="T30" fmla="*/ 295 w 508"/>
                          <a:gd name="T31" fmla="*/ 299 h 997"/>
                          <a:gd name="T32" fmla="*/ 289 w 508"/>
                          <a:gd name="T33" fmla="*/ 337 h 997"/>
                          <a:gd name="T34" fmla="*/ 286 w 508"/>
                          <a:gd name="T35" fmla="*/ 358 h 997"/>
                          <a:gd name="T36" fmla="*/ 272 w 508"/>
                          <a:gd name="T37" fmla="*/ 394 h 997"/>
                          <a:gd name="T38" fmla="*/ 448 w 508"/>
                          <a:gd name="T39" fmla="*/ 569 h 997"/>
                          <a:gd name="T40" fmla="*/ 469 w 508"/>
                          <a:gd name="T41" fmla="*/ 619 h 997"/>
                          <a:gd name="T42" fmla="*/ 484 w 508"/>
                          <a:gd name="T43" fmla="*/ 669 h 997"/>
                          <a:gd name="T44" fmla="*/ 502 w 508"/>
                          <a:gd name="T45" fmla="*/ 717 h 997"/>
                          <a:gd name="T46" fmla="*/ 508 w 508"/>
                          <a:gd name="T47" fmla="*/ 750 h 997"/>
                          <a:gd name="T48" fmla="*/ 505 w 508"/>
                          <a:gd name="T49" fmla="*/ 790 h 997"/>
                          <a:gd name="T50" fmla="*/ 503 w 508"/>
                          <a:gd name="T51" fmla="*/ 822 h 997"/>
                          <a:gd name="T52" fmla="*/ 493 w 508"/>
                          <a:gd name="T53" fmla="*/ 873 h 997"/>
                          <a:gd name="T54" fmla="*/ 373 w 508"/>
                          <a:gd name="T55" fmla="*/ 997 h 997"/>
                          <a:gd name="T56" fmla="*/ 317 w 508"/>
                          <a:gd name="T57" fmla="*/ 994 h 997"/>
                          <a:gd name="T58" fmla="*/ 158 w 508"/>
                          <a:gd name="T59" fmla="*/ 977 h 997"/>
                          <a:gd name="T60" fmla="*/ 84 w 508"/>
                          <a:gd name="T61" fmla="*/ 890 h 997"/>
                          <a:gd name="T62" fmla="*/ 75 w 508"/>
                          <a:gd name="T63" fmla="*/ 849 h 997"/>
                          <a:gd name="T64" fmla="*/ 59 w 508"/>
                          <a:gd name="T65" fmla="*/ 789 h 997"/>
                          <a:gd name="T66" fmla="*/ 36 w 508"/>
                          <a:gd name="T67" fmla="*/ 736 h 997"/>
                          <a:gd name="T68" fmla="*/ 26 w 508"/>
                          <a:gd name="T69" fmla="*/ 684 h 997"/>
                          <a:gd name="T70" fmla="*/ 42 w 508"/>
                          <a:gd name="T71" fmla="*/ 687 h 997"/>
                          <a:gd name="T72" fmla="*/ 75 w 508"/>
                          <a:gd name="T73" fmla="*/ 720 h 997"/>
                          <a:gd name="T74" fmla="*/ 109 w 508"/>
                          <a:gd name="T75" fmla="*/ 730 h 997"/>
                          <a:gd name="T76" fmla="*/ 116 w 508"/>
                          <a:gd name="T77" fmla="*/ 718 h 997"/>
                          <a:gd name="T78" fmla="*/ 131 w 508"/>
                          <a:gd name="T79" fmla="*/ 717 h 997"/>
                          <a:gd name="T80" fmla="*/ 134 w 508"/>
                          <a:gd name="T81" fmla="*/ 660 h 997"/>
                          <a:gd name="T82" fmla="*/ 139 w 508"/>
                          <a:gd name="T83" fmla="*/ 601 h 997"/>
                          <a:gd name="T84" fmla="*/ 52 w 508"/>
                          <a:gd name="T85" fmla="*/ 513 h 997"/>
                          <a:gd name="T86" fmla="*/ 92 w 508"/>
                          <a:gd name="T87" fmla="*/ 353 h 997"/>
                          <a:gd name="T88" fmla="*/ 112 w 508"/>
                          <a:gd name="T89" fmla="*/ 293 h 997"/>
                          <a:gd name="T90" fmla="*/ 94 w 508"/>
                          <a:gd name="T91" fmla="*/ 287 h 997"/>
                          <a:gd name="T92" fmla="*/ 107 w 508"/>
                          <a:gd name="T93" fmla="*/ 273 h 997"/>
                          <a:gd name="T94" fmla="*/ 56 w 508"/>
                          <a:gd name="T95" fmla="*/ 246 h 997"/>
                          <a:gd name="T96" fmla="*/ 0 w 508"/>
                          <a:gd name="T97" fmla="*/ 227 h 997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508"/>
                          <a:gd name="T148" fmla="*/ 0 h 997"/>
                          <a:gd name="T149" fmla="*/ 508 w 508"/>
                          <a:gd name="T150" fmla="*/ 997 h 997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508" h="997">
                            <a:moveTo>
                              <a:pt x="0" y="227"/>
                            </a:moveTo>
                            <a:lnTo>
                              <a:pt x="11" y="183"/>
                            </a:lnTo>
                            <a:lnTo>
                              <a:pt x="30" y="143"/>
                            </a:lnTo>
                            <a:lnTo>
                              <a:pt x="54" y="107"/>
                            </a:lnTo>
                            <a:lnTo>
                              <a:pt x="78" y="71"/>
                            </a:lnTo>
                            <a:lnTo>
                              <a:pt x="110" y="36"/>
                            </a:lnTo>
                            <a:lnTo>
                              <a:pt x="134" y="0"/>
                            </a:lnTo>
                            <a:lnTo>
                              <a:pt x="163" y="12"/>
                            </a:lnTo>
                            <a:lnTo>
                              <a:pt x="191" y="30"/>
                            </a:lnTo>
                            <a:lnTo>
                              <a:pt x="221" y="51"/>
                            </a:lnTo>
                            <a:lnTo>
                              <a:pt x="251" y="80"/>
                            </a:lnTo>
                            <a:lnTo>
                              <a:pt x="280" y="104"/>
                            </a:lnTo>
                            <a:lnTo>
                              <a:pt x="325" y="153"/>
                            </a:lnTo>
                            <a:lnTo>
                              <a:pt x="317" y="194"/>
                            </a:lnTo>
                            <a:lnTo>
                              <a:pt x="305" y="246"/>
                            </a:lnTo>
                            <a:lnTo>
                              <a:pt x="295" y="299"/>
                            </a:lnTo>
                            <a:lnTo>
                              <a:pt x="289" y="337"/>
                            </a:lnTo>
                            <a:lnTo>
                              <a:pt x="286" y="358"/>
                            </a:lnTo>
                            <a:lnTo>
                              <a:pt x="272" y="394"/>
                            </a:lnTo>
                            <a:lnTo>
                              <a:pt x="448" y="569"/>
                            </a:lnTo>
                            <a:lnTo>
                              <a:pt x="469" y="619"/>
                            </a:lnTo>
                            <a:lnTo>
                              <a:pt x="484" y="669"/>
                            </a:lnTo>
                            <a:lnTo>
                              <a:pt x="502" y="717"/>
                            </a:lnTo>
                            <a:lnTo>
                              <a:pt x="508" y="750"/>
                            </a:lnTo>
                            <a:lnTo>
                              <a:pt x="505" y="790"/>
                            </a:lnTo>
                            <a:lnTo>
                              <a:pt x="503" y="822"/>
                            </a:lnTo>
                            <a:lnTo>
                              <a:pt x="493" y="873"/>
                            </a:lnTo>
                            <a:lnTo>
                              <a:pt x="373" y="997"/>
                            </a:lnTo>
                            <a:lnTo>
                              <a:pt x="317" y="994"/>
                            </a:lnTo>
                            <a:lnTo>
                              <a:pt x="158" y="977"/>
                            </a:lnTo>
                            <a:lnTo>
                              <a:pt x="84" y="890"/>
                            </a:lnTo>
                            <a:lnTo>
                              <a:pt x="75" y="849"/>
                            </a:lnTo>
                            <a:lnTo>
                              <a:pt x="59" y="789"/>
                            </a:lnTo>
                            <a:lnTo>
                              <a:pt x="36" y="736"/>
                            </a:lnTo>
                            <a:lnTo>
                              <a:pt x="26" y="684"/>
                            </a:lnTo>
                            <a:lnTo>
                              <a:pt x="42" y="687"/>
                            </a:lnTo>
                            <a:lnTo>
                              <a:pt x="75" y="720"/>
                            </a:lnTo>
                            <a:lnTo>
                              <a:pt x="109" y="730"/>
                            </a:lnTo>
                            <a:lnTo>
                              <a:pt x="116" y="718"/>
                            </a:lnTo>
                            <a:lnTo>
                              <a:pt x="131" y="717"/>
                            </a:lnTo>
                            <a:lnTo>
                              <a:pt x="134" y="660"/>
                            </a:lnTo>
                            <a:lnTo>
                              <a:pt x="139" y="601"/>
                            </a:lnTo>
                            <a:lnTo>
                              <a:pt x="52" y="513"/>
                            </a:lnTo>
                            <a:lnTo>
                              <a:pt x="92" y="353"/>
                            </a:lnTo>
                            <a:lnTo>
                              <a:pt x="112" y="293"/>
                            </a:lnTo>
                            <a:lnTo>
                              <a:pt x="94" y="287"/>
                            </a:lnTo>
                            <a:lnTo>
                              <a:pt x="107" y="273"/>
                            </a:lnTo>
                            <a:lnTo>
                              <a:pt x="56" y="246"/>
                            </a:lnTo>
                            <a:lnTo>
                              <a:pt x="0" y="227"/>
                            </a:lnTo>
                            <a:close/>
                          </a:path>
                        </a:pathLst>
                      </a:custGeom>
                      <a:solidFill>
                        <a:srgbClr val="0000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</p:grpSp>
                <p:grpSp>
                  <p:nvGrpSpPr>
                    <p:cNvPr id="13346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35" y="1991"/>
                      <a:ext cx="83" cy="528"/>
                      <a:chOff x="5635" y="1991"/>
                      <a:chExt cx="83" cy="528"/>
                    </a:xfrm>
                  </p:grpSpPr>
                  <p:grpSp>
                    <p:nvGrpSpPr>
                      <p:cNvPr id="13347" name="Group 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635" y="1991"/>
                        <a:ext cx="76" cy="53"/>
                        <a:chOff x="5635" y="1991"/>
                        <a:chExt cx="76" cy="53"/>
                      </a:xfrm>
                    </p:grpSpPr>
                    <p:sp>
                      <p:nvSpPr>
                        <p:cNvPr id="13352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635" y="1991"/>
                          <a:ext cx="67" cy="3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  <p:sp>
                      <p:nvSpPr>
                        <p:cNvPr id="13353" name="Line 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641" y="2032"/>
                          <a:ext cx="70" cy="1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</p:grpSp>
                  <p:grpSp>
                    <p:nvGrpSpPr>
                      <p:cNvPr id="13348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637" y="2352"/>
                        <a:ext cx="81" cy="167"/>
                        <a:chOff x="5637" y="2352"/>
                        <a:chExt cx="81" cy="167"/>
                      </a:xfrm>
                    </p:grpSpPr>
                    <p:sp>
                      <p:nvSpPr>
                        <p:cNvPr id="13349" name="Freeform 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67" y="2352"/>
                          <a:ext cx="51" cy="10"/>
                        </a:xfrm>
                        <a:custGeom>
                          <a:avLst/>
                          <a:gdLst>
                            <a:gd name="T0" fmla="*/ 0 w 51"/>
                            <a:gd name="T1" fmla="*/ 0 h 10"/>
                            <a:gd name="T2" fmla="*/ 13 w 51"/>
                            <a:gd name="T3" fmla="*/ 10 h 10"/>
                            <a:gd name="T4" fmla="*/ 51 w 51"/>
                            <a:gd name="T5" fmla="*/ 4 h 10"/>
                            <a:gd name="T6" fmla="*/ 0 60000 65536"/>
                            <a:gd name="T7" fmla="*/ 0 60000 65536"/>
                            <a:gd name="T8" fmla="*/ 0 60000 65536"/>
                            <a:gd name="T9" fmla="*/ 0 w 51"/>
                            <a:gd name="T10" fmla="*/ 0 h 10"/>
                            <a:gd name="T11" fmla="*/ 51 w 51"/>
                            <a:gd name="T12" fmla="*/ 10 h 1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51" h="10">
                              <a:moveTo>
                                <a:pt x="0" y="0"/>
                              </a:moveTo>
                              <a:lnTo>
                                <a:pt x="13" y="10"/>
                              </a:lnTo>
                              <a:lnTo>
                                <a:pt x="51" y="4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3350" name="Freeform 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61" y="2468"/>
                          <a:ext cx="36" cy="46"/>
                        </a:xfrm>
                        <a:custGeom>
                          <a:avLst/>
                          <a:gdLst>
                            <a:gd name="T0" fmla="*/ 0 w 36"/>
                            <a:gd name="T1" fmla="*/ 0 h 46"/>
                            <a:gd name="T2" fmla="*/ 12 w 36"/>
                            <a:gd name="T3" fmla="*/ 21 h 46"/>
                            <a:gd name="T4" fmla="*/ 36 w 36"/>
                            <a:gd name="T5" fmla="*/ 46 h 46"/>
                            <a:gd name="T6" fmla="*/ 0 60000 65536"/>
                            <a:gd name="T7" fmla="*/ 0 60000 65536"/>
                            <a:gd name="T8" fmla="*/ 0 60000 65536"/>
                            <a:gd name="T9" fmla="*/ 0 w 36"/>
                            <a:gd name="T10" fmla="*/ 0 h 46"/>
                            <a:gd name="T11" fmla="*/ 36 w 36"/>
                            <a:gd name="T12" fmla="*/ 46 h 4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36" h="46">
                              <a:moveTo>
                                <a:pt x="0" y="0"/>
                              </a:moveTo>
                              <a:lnTo>
                                <a:pt x="12" y="21"/>
                              </a:lnTo>
                              <a:lnTo>
                                <a:pt x="36" y="46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3351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37" y="2483"/>
                          <a:ext cx="19" cy="3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</p:grpSp>
                </p:grpSp>
              </p:grpSp>
              <p:sp>
                <p:nvSpPr>
                  <p:cNvPr id="13344" name="Freeform 90"/>
                  <p:cNvSpPr>
                    <a:spLocks/>
                  </p:cNvSpPr>
                  <p:nvPr/>
                </p:nvSpPr>
                <p:spPr bwMode="auto">
                  <a:xfrm>
                    <a:off x="5750" y="1842"/>
                    <a:ext cx="102" cy="175"/>
                  </a:xfrm>
                  <a:custGeom>
                    <a:avLst/>
                    <a:gdLst>
                      <a:gd name="T0" fmla="*/ 44 w 102"/>
                      <a:gd name="T1" fmla="*/ 0 h 175"/>
                      <a:gd name="T2" fmla="*/ 9 w 102"/>
                      <a:gd name="T3" fmla="*/ 26 h 175"/>
                      <a:gd name="T4" fmla="*/ 0 w 102"/>
                      <a:gd name="T5" fmla="*/ 56 h 175"/>
                      <a:gd name="T6" fmla="*/ 36 w 102"/>
                      <a:gd name="T7" fmla="*/ 83 h 175"/>
                      <a:gd name="T8" fmla="*/ 43 w 102"/>
                      <a:gd name="T9" fmla="*/ 104 h 175"/>
                      <a:gd name="T10" fmla="*/ 30 w 102"/>
                      <a:gd name="T11" fmla="*/ 152 h 175"/>
                      <a:gd name="T12" fmla="*/ 37 w 102"/>
                      <a:gd name="T13" fmla="*/ 171 h 175"/>
                      <a:gd name="T14" fmla="*/ 79 w 102"/>
                      <a:gd name="T15" fmla="*/ 175 h 175"/>
                      <a:gd name="T16" fmla="*/ 102 w 102"/>
                      <a:gd name="T17" fmla="*/ 63 h 175"/>
                      <a:gd name="T18" fmla="*/ 68 w 102"/>
                      <a:gd name="T19" fmla="*/ 23 h 175"/>
                      <a:gd name="T20" fmla="*/ 57 w 102"/>
                      <a:gd name="T21" fmla="*/ 11 h 175"/>
                      <a:gd name="T22" fmla="*/ 44 w 102"/>
                      <a:gd name="T23" fmla="*/ 0 h 17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02"/>
                      <a:gd name="T37" fmla="*/ 0 h 175"/>
                      <a:gd name="T38" fmla="*/ 102 w 102"/>
                      <a:gd name="T39" fmla="*/ 175 h 17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02" h="175">
                        <a:moveTo>
                          <a:pt x="44" y="0"/>
                        </a:moveTo>
                        <a:lnTo>
                          <a:pt x="9" y="26"/>
                        </a:lnTo>
                        <a:lnTo>
                          <a:pt x="0" y="56"/>
                        </a:lnTo>
                        <a:lnTo>
                          <a:pt x="36" y="83"/>
                        </a:lnTo>
                        <a:lnTo>
                          <a:pt x="43" y="104"/>
                        </a:lnTo>
                        <a:lnTo>
                          <a:pt x="30" y="152"/>
                        </a:lnTo>
                        <a:lnTo>
                          <a:pt x="37" y="171"/>
                        </a:lnTo>
                        <a:lnTo>
                          <a:pt x="79" y="175"/>
                        </a:lnTo>
                        <a:lnTo>
                          <a:pt x="102" y="63"/>
                        </a:lnTo>
                        <a:lnTo>
                          <a:pt x="68" y="23"/>
                        </a:lnTo>
                        <a:lnTo>
                          <a:pt x="57" y="11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1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</p:grpSp>
          <p:grpSp>
            <p:nvGrpSpPr>
              <p:cNvPr id="13338" name="Group 91"/>
              <p:cNvGrpSpPr>
                <a:grpSpLocks/>
              </p:cNvGrpSpPr>
              <p:nvPr/>
            </p:nvGrpSpPr>
            <p:grpSpPr bwMode="auto">
              <a:xfrm>
                <a:off x="5973" y="2454"/>
                <a:ext cx="31" cy="113"/>
                <a:chOff x="5973" y="2454"/>
                <a:chExt cx="31" cy="113"/>
              </a:xfrm>
            </p:grpSpPr>
            <p:sp>
              <p:nvSpPr>
                <p:cNvPr id="13339" name="Oval 92"/>
                <p:cNvSpPr>
                  <a:spLocks noChangeArrowheads="1"/>
                </p:cNvSpPr>
                <p:nvPr/>
              </p:nvSpPr>
              <p:spPr bwMode="auto">
                <a:xfrm>
                  <a:off x="5974" y="2454"/>
                  <a:ext cx="30" cy="46"/>
                </a:xfrm>
                <a:prstGeom prst="ellipse">
                  <a:avLst/>
                </a:prstGeom>
                <a:solidFill>
                  <a:srgbClr val="FF9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  <p:sp>
              <p:nvSpPr>
                <p:cNvPr id="13340" name="Oval 93"/>
                <p:cNvSpPr>
                  <a:spLocks noChangeArrowheads="1"/>
                </p:cNvSpPr>
                <p:nvPr/>
              </p:nvSpPr>
              <p:spPr bwMode="auto">
                <a:xfrm>
                  <a:off x="5973" y="2521"/>
                  <a:ext cx="30" cy="46"/>
                </a:xfrm>
                <a:prstGeom prst="ellipse">
                  <a:avLst/>
                </a:prstGeom>
                <a:solidFill>
                  <a:srgbClr val="FF9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</p:grpSp>
        </p:grpSp>
      </p:grpSp>
      <p:grpSp>
        <p:nvGrpSpPr>
          <p:cNvPr id="24643" name="Group 94"/>
          <p:cNvGrpSpPr>
            <a:grpSpLocks/>
          </p:cNvGrpSpPr>
          <p:nvPr/>
        </p:nvGrpSpPr>
        <p:grpSpPr bwMode="auto">
          <a:xfrm>
            <a:off x="7550150" y="1714500"/>
            <a:ext cx="2078038" cy="1054100"/>
            <a:chOff x="3796" y="1064"/>
            <a:chExt cx="1309" cy="664"/>
          </a:xfrm>
        </p:grpSpPr>
        <p:sp>
          <p:nvSpPr>
            <p:cNvPr id="13333" name="Line 95"/>
            <p:cNvSpPr>
              <a:spLocks noChangeShapeType="1"/>
            </p:cNvSpPr>
            <p:nvPr/>
          </p:nvSpPr>
          <p:spPr bwMode="auto">
            <a:xfrm flipH="1">
              <a:off x="3796" y="1728"/>
              <a:ext cx="112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3334" name="Text Box 96"/>
            <p:cNvSpPr txBox="1">
              <a:spLocks noChangeArrowheads="1"/>
            </p:cNvSpPr>
            <p:nvPr/>
          </p:nvSpPr>
          <p:spPr bwMode="auto">
            <a:xfrm>
              <a:off x="3796" y="1064"/>
              <a:ext cx="1309" cy="44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 sz="2000">
                  <a:latin typeface="Times New Roman" panose="02020603050405020304" pitchFamily="18" charset="0"/>
                </a:rPr>
                <a:t>Opción Depositar</a:t>
              </a:r>
            </a:p>
            <a:p>
              <a:r>
                <a:rPr lang="es-ES_tradnl" altLang="es-CL" sz="2000">
                  <a:latin typeface="Times New Roman" panose="02020603050405020304" pitchFamily="18" charset="0"/>
                </a:rPr>
                <a:t>Monto $: 500</a:t>
              </a:r>
            </a:p>
          </p:txBody>
        </p:sp>
      </p:grpSp>
      <p:grpSp>
        <p:nvGrpSpPr>
          <p:cNvPr id="24644" name="Group 97"/>
          <p:cNvGrpSpPr>
            <a:grpSpLocks/>
          </p:cNvGrpSpPr>
          <p:nvPr/>
        </p:nvGrpSpPr>
        <p:grpSpPr bwMode="auto">
          <a:xfrm>
            <a:off x="4884738" y="1714501"/>
            <a:ext cx="2157412" cy="1039813"/>
            <a:chOff x="2117" y="1080"/>
            <a:chExt cx="1359" cy="655"/>
          </a:xfrm>
        </p:grpSpPr>
        <p:sp>
          <p:nvSpPr>
            <p:cNvPr id="13331" name="Line 98"/>
            <p:cNvSpPr>
              <a:spLocks noChangeShapeType="1"/>
            </p:cNvSpPr>
            <p:nvPr/>
          </p:nvSpPr>
          <p:spPr bwMode="auto">
            <a:xfrm flipH="1">
              <a:off x="2721" y="173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3332" name="Text Box 99"/>
            <p:cNvSpPr txBox="1">
              <a:spLocks noChangeArrowheads="1"/>
            </p:cNvSpPr>
            <p:nvPr/>
          </p:nvSpPr>
          <p:spPr bwMode="auto">
            <a:xfrm>
              <a:off x="2117" y="1080"/>
              <a:ext cx="1359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>
                  <a:latin typeface="Times New Roman" panose="02020603050405020304" pitchFamily="18" charset="0"/>
                </a:rPr>
                <a:t>depositar (500)</a:t>
              </a:r>
            </a:p>
          </p:txBody>
        </p:sp>
      </p:grpSp>
      <p:sp>
        <p:nvSpPr>
          <p:cNvPr id="13327" name="Text Box 100"/>
          <p:cNvSpPr txBox="1">
            <a:spLocks noChangeArrowheads="1"/>
          </p:cNvSpPr>
          <p:nvPr/>
        </p:nvSpPr>
        <p:spPr bwMode="auto">
          <a:xfrm>
            <a:off x="3781425" y="4713288"/>
            <a:ext cx="49530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>
                <a:solidFill>
                  <a:srgbClr val="00FF00"/>
                </a:solidFill>
                <a:latin typeface="Times New Roman" panose="02020603050405020304" pitchFamily="18" charset="0"/>
              </a:rPr>
              <a:t>     1</a:t>
            </a:r>
          </a:p>
        </p:txBody>
      </p:sp>
      <p:sp>
        <p:nvSpPr>
          <p:cNvPr id="13328" name="Text Box 101"/>
          <p:cNvSpPr txBox="1">
            <a:spLocks noChangeArrowheads="1"/>
          </p:cNvSpPr>
          <p:nvPr/>
        </p:nvSpPr>
        <p:spPr bwMode="auto">
          <a:xfrm>
            <a:off x="3748088" y="4230688"/>
            <a:ext cx="58420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>
                <a:solidFill>
                  <a:srgbClr val="00FF00"/>
                </a:solidFill>
                <a:latin typeface="Times New Roman" panose="02020603050405020304" pitchFamily="18" charset="0"/>
              </a:rPr>
              <a:t> 1000</a:t>
            </a:r>
          </a:p>
        </p:txBody>
      </p:sp>
      <p:sp>
        <p:nvSpPr>
          <p:cNvPr id="24678" name="Text Box 102"/>
          <p:cNvSpPr txBox="1">
            <a:spLocks noChangeArrowheads="1"/>
          </p:cNvSpPr>
          <p:nvPr/>
        </p:nvSpPr>
        <p:spPr bwMode="auto">
          <a:xfrm>
            <a:off x="3736975" y="4208463"/>
            <a:ext cx="53975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 b="1">
                <a:solidFill>
                  <a:srgbClr val="00FF00"/>
                </a:solidFill>
                <a:latin typeface="Times New Roman" panose="02020603050405020304" pitchFamily="18" charset="0"/>
              </a:rPr>
              <a:t>1500</a:t>
            </a:r>
          </a:p>
        </p:txBody>
      </p:sp>
      <p:sp>
        <p:nvSpPr>
          <p:cNvPr id="24679" name="Text Box 103"/>
          <p:cNvSpPr txBox="1">
            <a:spLocks noChangeArrowheads="1"/>
          </p:cNvSpPr>
          <p:nvPr/>
        </p:nvSpPr>
        <p:spPr bwMode="auto">
          <a:xfrm>
            <a:off x="3765550" y="4721225"/>
            <a:ext cx="53975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 b="1">
                <a:solidFill>
                  <a:srgbClr val="00FF00"/>
                </a:solidFill>
                <a:latin typeface="Times New Roman" panose="02020603050405020304" pitchFamily="18" charset="0"/>
              </a:rPr>
              <a:t>      2</a:t>
            </a:r>
          </a:p>
        </p:txBody>
      </p:sp>
    </p:spTree>
    <p:extLst>
      <p:ext uri="{BB962C8B-B14F-4D97-AF65-F5344CB8AC3E}">
        <p14:creationId xmlns:p14="http://schemas.microsoft.com/office/powerpoint/2010/main" val="21822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 autoUpdateAnimBg="0"/>
      <p:bldP spid="24678" grpId="0" animBg="1" autoUpdateAnimBg="0"/>
      <p:bldP spid="24679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Ejemplo: girar</a:t>
            </a:r>
          </a:p>
        </p:txBody>
      </p:sp>
      <p:sp>
        <p:nvSpPr>
          <p:cNvPr id="10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C5854F-B34E-4CFD-8B4D-F03A2030219A}" type="slidenum">
              <a:rPr lang="es-CL" altLang="es-CL">
                <a:solidFill>
                  <a:srgbClr val="045C75"/>
                </a:solidFill>
              </a:rPr>
              <a:pPr eaLnBrk="1" hangingPunct="1"/>
              <a:t>37</a:t>
            </a:fld>
            <a:endParaRPr lang="es-CL" altLang="es-CL">
              <a:solidFill>
                <a:srgbClr val="045C75"/>
              </a:solidFill>
            </a:endParaRP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1804988" y="1673225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s-ES" altLang="es-CL" sz="2400">
              <a:latin typeface="Times New Roman" panose="02020603050405020304" pitchFamily="18" charset="0"/>
            </a:endParaRPr>
          </a:p>
        </p:txBody>
      </p:sp>
      <p:grpSp>
        <p:nvGrpSpPr>
          <p:cNvPr id="14342" name="Group 4"/>
          <p:cNvGrpSpPr>
            <a:grpSpLocks/>
          </p:cNvGrpSpPr>
          <p:nvPr/>
        </p:nvGrpSpPr>
        <p:grpSpPr bwMode="auto">
          <a:xfrm>
            <a:off x="2109788" y="2205038"/>
            <a:ext cx="3505200" cy="3810000"/>
            <a:chOff x="369" y="1398"/>
            <a:chExt cx="2208" cy="2400"/>
          </a:xfrm>
        </p:grpSpPr>
        <p:sp>
          <p:nvSpPr>
            <p:cNvPr id="14430" name="Rectangle 5"/>
            <p:cNvSpPr>
              <a:spLocks noChangeArrowheads="1"/>
            </p:cNvSpPr>
            <p:nvPr/>
          </p:nvSpPr>
          <p:spPr bwMode="auto">
            <a:xfrm>
              <a:off x="369" y="1878"/>
              <a:ext cx="576" cy="192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4431" name="Rectangle 6"/>
            <p:cNvSpPr>
              <a:spLocks noChangeArrowheads="1"/>
            </p:cNvSpPr>
            <p:nvPr/>
          </p:nvSpPr>
          <p:spPr bwMode="auto">
            <a:xfrm>
              <a:off x="945" y="2502"/>
              <a:ext cx="1008" cy="129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4432" name="AutoShape 7"/>
            <p:cNvSpPr>
              <a:spLocks noChangeArrowheads="1"/>
            </p:cNvSpPr>
            <p:nvPr/>
          </p:nvSpPr>
          <p:spPr bwMode="auto">
            <a:xfrm>
              <a:off x="945" y="1878"/>
              <a:ext cx="336" cy="624"/>
            </a:xfrm>
            <a:prstGeom prst="rtTriangle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4433" name="Text Box 8"/>
            <p:cNvSpPr txBox="1">
              <a:spLocks noChangeArrowheads="1"/>
            </p:cNvSpPr>
            <p:nvPr/>
          </p:nvSpPr>
          <p:spPr bwMode="auto">
            <a:xfrm>
              <a:off x="369" y="2702"/>
              <a:ext cx="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Saldo</a:t>
              </a:r>
            </a:p>
          </p:txBody>
        </p:sp>
        <p:sp>
          <p:nvSpPr>
            <p:cNvPr id="14434" name="Text Box 9"/>
            <p:cNvSpPr txBox="1">
              <a:spLocks noChangeArrowheads="1"/>
            </p:cNvSpPr>
            <p:nvPr/>
          </p:nvSpPr>
          <p:spPr bwMode="auto">
            <a:xfrm>
              <a:off x="369" y="288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Transacciones</a:t>
              </a:r>
            </a:p>
          </p:txBody>
        </p:sp>
        <p:sp>
          <p:nvSpPr>
            <p:cNvPr id="14435" name="AutoShape 10"/>
            <p:cNvSpPr>
              <a:spLocks noChangeArrowheads="1"/>
            </p:cNvSpPr>
            <p:nvPr/>
          </p:nvSpPr>
          <p:spPr bwMode="auto">
            <a:xfrm flipV="1">
              <a:off x="1665" y="2118"/>
              <a:ext cx="240" cy="240"/>
            </a:xfrm>
            <a:prstGeom prst="flowChartOffpageConnector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4436" name="Oval 11"/>
            <p:cNvSpPr>
              <a:spLocks noChangeArrowheads="1"/>
            </p:cNvSpPr>
            <p:nvPr/>
          </p:nvSpPr>
          <p:spPr bwMode="auto">
            <a:xfrm>
              <a:off x="2385" y="1398"/>
              <a:ext cx="192" cy="432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PerspectiveBottomLeft"/>
              <a:lightRig rig="legacyFlat4" dir="b"/>
            </a:scene3d>
            <a:sp3d extrusionH="12673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4437" name="Text Box 12"/>
            <p:cNvSpPr txBox="1">
              <a:spLocks noChangeArrowheads="1"/>
            </p:cNvSpPr>
            <p:nvPr/>
          </p:nvSpPr>
          <p:spPr bwMode="auto">
            <a:xfrm>
              <a:off x="369" y="3126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girar</a:t>
              </a:r>
            </a:p>
          </p:txBody>
        </p:sp>
        <p:sp>
          <p:nvSpPr>
            <p:cNvPr id="14438" name="Text Box 13"/>
            <p:cNvSpPr txBox="1">
              <a:spLocks noChangeArrowheads="1"/>
            </p:cNvSpPr>
            <p:nvPr/>
          </p:nvSpPr>
          <p:spPr bwMode="auto">
            <a:xfrm>
              <a:off x="369" y="3270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depositar</a:t>
              </a:r>
            </a:p>
          </p:txBody>
        </p:sp>
        <p:sp>
          <p:nvSpPr>
            <p:cNvPr id="14439" name="Text Box 14"/>
            <p:cNvSpPr txBox="1">
              <a:spLocks noChangeArrowheads="1"/>
            </p:cNvSpPr>
            <p:nvPr/>
          </p:nvSpPr>
          <p:spPr bwMode="auto">
            <a:xfrm>
              <a:off x="369" y="3414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obtenerSaldo</a:t>
              </a:r>
            </a:p>
          </p:txBody>
        </p:sp>
        <p:sp>
          <p:nvSpPr>
            <p:cNvPr id="14440" name="Text Box 15"/>
            <p:cNvSpPr txBox="1">
              <a:spLocks noChangeArrowheads="1"/>
            </p:cNvSpPr>
            <p:nvPr/>
          </p:nvSpPr>
          <p:spPr bwMode="auto">
            <a:xfrm>
              <a:off x="369" y="3558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obtenerTransacciones</a:t>
              </a:r>
            </a:p>
          </p:txBody>
        </p:sp>
      </p:grpSp>
      <p:grpSp>
        <p:nvGrpSpPr>
          <p:cNvPr id="14343" name="Group 16"/>
          <p:cNvGrpSpPr>
            <a:grpSpLocks/>
          </p:cNvGrpSpPr>
          <p:nvPr/>
        </p:nvGrpSpPr>
        <p:grpSpPr bwMode="auto">
          <a:xfrm>
            <a:off x="3633788" y="4200525"/>
            <a:ext cx="762000" cy="838200"/>
            <a:chOff x="1488" y="2736"/>
            <a:chExt cx="480" cy="480"/>
          </a:xfrm>
        </p:grpSpPr>
        <p:sp>
          <p:nvSpPr>
            <p:cNvPr id="14428" name="Rectangle 17"/>
            <p:cNvSpPr>
              <a:spLocks noChangeArrowheads="1"/>
            </p:cNvSpPr>
            <p:nvPr/>
          </p:nvSpPr>
          <p:spPr bwMode="auto">
            <a:xfrm>
              <a:off x="1488" y="2736"/>
              <a:ext cx="480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>
              <a:prstShdw prst="shdw17" dist="40161" dir="17306097">
                <a:srgbClr val="7A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s-ES" altLang="es-CL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29" name="Rectangle 18"/>
            <p:cNvSpPr>
              <a:spLocks noChangeArrowheads="1"/>
            </p:cNvSpPr>
            <p:nvPr/>
          </p:nvSpPr>
          <p:spPr bwMode="auto">
            <a:xfrm>
              <a:off x="1488" y="3024"/>
              <a:ext cx="480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>
              <a:prstShdw prst="shdw17" dist="40161" dir="17306097">
                <a:srgbClr val="7A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s-ES" altLang="es-CL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344" name="AutoShape 19"/>
          <p:cNvSpPr>
            <a:spLocks noChangeArrowheads="1"/>
          </p:cNvSpPr>
          <p:nvPr/>
        </p:nvSpPr>
        <p:spPr bwMode="auto">
          <a:xfrm rot="-2744246">
            <a:off x="3159920" y="2828132"/>
            <a:ext cx="814387" cy="514350"/>
          </a:xfrm>
          <a:prstGeom prst="parallelogram">
            <a:avLst>
              <a:gd name="adj" fmla="val 28727"/>
            </a:avLst>
          </a:prstGeom>
          <a:solidFill>
            <a:srgbClr val="CCFFFF"/>
          </a:solidFill>
          <a:ln w="9525">
            <a:miter lim="800000"/>
            <a:headEnd/>
            <a:tailEnd/>
          </a:ln>
          <a:scene3d>
            <a:camera prst="legacyObliqueTopRight"/>
            <a:lightRig rig="legacyFlat4" dir="b"/>
          </a:scene3d>
          <a:sp3d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R" altLang="es-CL"/>
          </a:p>
        </p:txBody>
      </p:sp>
      <p:sp>
        <p:nvSpPr>
          <p:cNvPr id="14345" name="Text Box 20"/>
          <p:cNvSpPr txBox="1">
            <a:spLocks noChangeArrowheads="1"/>
          </p:cNvSpPr>
          <p:nvPr/>
        </p:nvSpPr>
        <p:spPr bwMode="auto">
          <a:xfrm>
            <a:off x="2633664" y="6016625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Objeto</a:t>
            </a:r>
          </a:p>
        </p:txBody>
      </p:sp>
      <p:graphicFrame>
        <p:nvGraphicFramePr>
          <p:cNvPr id="14338" name="Object 21"/>
          <p:cNvGraphicFramePr>
            <a:graphicFrameLocks noChangeAspect="1"/>
          </p:cNvGraphicFramePr>
          <p:nvPr/>
        </p:nvGraphicFramePr>
        <p:xfrm>
          <a:off x="6224589" y="2111375"/>
          <a:ext cx="1728787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Imagen" r:id="rId3" imgW="4218480" imgH="3951360" progId="MS_ClipArt_Gallery.2">
                  <p:embed/>
                </p:oleObj>
              </mc:Choice>
              <mc:Fallback>
                <p:oleObj name="Imagen" r:id="rId3" imgW="4218480" imgH="3951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9" y="2111375"/>
                        <a:ext cx="1728787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22"/>
          <p:cNvSpPr txBox="1">
            <a:spLocks noChangeArrowheads="1"/>
          </p:cNvSpPr>
          <p:nvPr/>
        </p:nvSpPr>
        <p:spPr bwMode="auto">
          <a:xfrm>
            <a:off x="5522914" y="6418263"/>
            <a:ext cx="151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Aplicación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8928100" y="4198938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Usuario</a:t>
            </a:r>
          </a:p>
        </p:txBody>
      </p:sp>
      <p:grpSp>
        <p:nvGrpSpPr>
          <p:cNvPr id="14348" name="Group 24"/>
          <p:cNvGrpSpPr>
            <a:grpSpLocks/>
          </p:cNvGrpSpPr>
          <p:nvPr/>
        </p:nvGrpSpPr>
        <p:grpSpPr bwMode="auto">
          <a:xfrm flipH="1">
            <a:off x="8721726" y="2038351"/>
            <a:ext cx="4068763" cy="6384925"/>
            <a:chOff x="5294" y="1561"/>
            <a:chExt cx="1064" cy="1955"/>
          </a:xfrm>
        </p:grpSpPr>
        <p:grpSp>
          <p:nvGrpSpPr>
            <p:cNvPr id="14359" name="Group 25"/>
            <p:cNvGrpSpPr>
              <a:grpSpLocks/>
            </p:cNvGrpSpPr>
            <p:nvPr/>
          </p:nvGrpSpPr>
          <p:grpSpPr bwMode="auto">
            <a:xfrm>
              <a:off x="5294" y="1561"/>
              <a:ext cx="1064" cy="1955"/>
              <a:chOff x="5294" y="1561"/>
              <a:chExt cx="1064" cy="1955"/>
            </a:xfrm>
          </p:grpSpPr>
          <p:grpSp>
            <p:nvGrpSpPr>
              <p:cNvPr id="14388" name="Group 26"/>
              <p:cNvGrpSpPr>
                <a:grpSpLocks/>
              </p:cNvGrpSpPr>
              <p:nvPr/>
            </p:nvGrpSpPr>
            <p:grpSpPr bwMode="auto">
              <a:xfrm>
                <a:off x="5517" y="2906"/>
                <a:ext cx="624" cy="610"/>
                <a:chOff x="5517" y="2906"/>
                <a:chExt cx="624" cy="610"/>
              </a:xfrm>
            </p:grpSpPr>
            <p:grpSp>
              <p:nvGrpSpPr>
                <p:cNvPr id="14419" name="Group 27"/>
                <p:cNvGrpSpPr>
                  <a:grpSpLocks/>
                </p:cNvGrpSpPr>
                <p:nvPr/>
              </p:nvGrpSpPr>
              <p:grpSpPr bwMode="auto">
                <a:xfrm>
                  <a:off x="5628" y="2919"/>
                  <a:ext cx="513" cy="407"/>
                  <a:chOff x="5628" y="2919"/>
                  <a:chExt cx="513" cy="407"/>
                </a:xfrm>
              </p:grpSpPr>
              <p:sp>
                <p:nvSpPr>
                  <p:cNvPr id="14426" name="Freeform 28"/>
                  <p:cNvSpPr>
                    <a:spLocks/>
                  </p:cNvSpPr>
                  <p:nvPr/>
                </p:nvSpPr>
                <p:spPr bwMode="auto">
                  <a:xfrm>
                    <a:off x="5628" y="2919"/>
                    <a:ext cx="513" cy="407"/>
                  </a:xfrm>
                  <a:custGeom>
                    <a:avLst/>
                    <a:gdLst>
                      <a:gd name="T0" fmla="*/ 136 w 513"/>
                      <a:gd name="T1" fmla="*/ 0 h 407"/>
                      <a:gd name="T2" fmla="*/ 180 w 513"/>
                      <a:gd name="T3" fmla="*/ 10 h 407"/>
                      <a:gd name="T4" fmla="*/ 144 w 513"/>
                      <a:gd name="T5" fmla="*/ 91 h 407"/>
                      <a:gd name="T6" fmla="*/ 111 w 513"/>
                      <a:gd name="T7" fmla="*/ 158 h 407"/>
                      <a:gd name="T8" fmla="*/ 90 w 513"/>
                      <a:gd name="T9" fmla="*/ 207 h 407"/>
                      <a:gd name="T10" fmla="*/ 84 w 513"/>
                      <a:gd name="T11" fmla="*/ 228 h 407"/>
                      <a:gd name="T12" fmla="*/ 85 w 513"/>
                      <a:gd name="T13" fmla="*/ 245 h 407"/>
                      <a:gd name="T14" fmla="*/ 93 w 513"/>
                      <a:gd name="T15" fmla="*/ 257 h 407"/>
                      <a:gd name="T16" fmla="*/ 109 w 513"/>
                      <a:gd name="T17" fmla="*/ 269 h 407"/>
                      <a:gd name="T18" fmla="*/ 131 w 513"/>
                      <a:gd name="T19" fmla="*/ 282 h 407"/>
                      <a:gd name="T20" fmla="*/ 154 w 513"/>
                      <a:gd name="T21" fmla="*/ 290 h 407"/>
                      <a:gd name="T22" fmla="*/ 186 w 513"/>
                      <a:gd name="T23" fmla="*/ 300 h 407"/>
                      <a:gd name="T24" fmla="*/ 216 w 513"/>
                      <a:gd name="T25" fmla="*/ 305 h 407"/>
                      <a:gd name="T26" fmla="*/ 253 w 513"/>
                      <a:gd name="T27" fmla="*/ 308 h 407"/>
                      <a:gd name="T28" fmla="*/ 287 w 513"/>
                      <a:gd name="T29" fmla="*/ 305 h 407"/>
                      <a:gd name="T30" fmla="*/ 321 w 513"/>
                      <a:gd name="T31" fmla="*/ 300 h 407"/>
                      <a:gd name="T32" fmla="*/ 358 w 513"/>
                      <a:gd name="T33" fmla="*/ 292 h 407"/>
                      <a:gd name="T34" fmla="*/ 371 w 513"/>
                      <a:gd name="T35" fmla="*/ 295 h 407"/>
                      <a:gd name="T36" fmla="*/ 376 w 513"/>
                      <a:gd name="T37" fmla="*/ 298 h 407"/>
                      <a:gd name="T38" fmla="*/ 378 w 513"/>
                      <a:gd name="T39" fmla="*/ 305 h 407"/>
                      <a:gd name="T40" fmla="*/ 373 w 513"/>
                      <a:gd name="T41" fmla="*/ 319 h 407"/>
                      <a:gd name="T42" fmla="*/ 368 w 513"/>
                      <a:gd name="T43" fmla="*/ 327 h 407"/>
                      <a:gd name="T44" fmla="*/ 375 w 513"/>
                      <a:gd name="T45" fmla="*/ 330 h 407"/>
                      <a:gd name="T46" fmla="*/ 426 w 513"/>
                      <a:gd name="T47" fmla="*/ 321 h 407"/>
                      <a:gd name="T48" fmla="*/ 438 w 513"/>
                      <a:gd name="T49" fmla="*/ 324 h 407"/>
                      <a:gd name="T50" fmla="*/ 445 w 513"/>
                      <a:gd name="T51" fmla="*/ 329 h 407"/>
                      <a:gd name="T52" fmla="*/ 448 w 513"/>
                      <a:gd name="T53" fmla="*/ 337 h 407"/>
                      <a:gd name="T54" fmla="*/ 443 w 513"/>
                      <a:gd name="T55" fmla="*/ 344 h 407"/>
                      <a:gd name="T56" fmla="*/ 434 w 513"/>
                      <a:gd name="T57" fmla="*/ 350 h 407"/>
                      <a:gd name="T58" fmla="*/ 423 w 513"/>
                      <a:gd name="T59" fmla="*/ 357 h 407"/>
                      <a:gd name="T60" fmla="*/ 431 w 513"/>
                      <a:gd name="T61" fmla="*/ 362 h 407"/>
                      <a:gd name="T62" fmla="*/ 453 w 513"/>
                      <a:gd name="T63" fmla="*/ 360 h 407"/>
                      <a:gd name="T64" fmla="*/ 471 w 513"/>
                      <a:gd name="T65" fmla="*/ 362 h 407"/>
                      <a:gd name="T66" fmla="*/ 489 w 513"/>
                      <a:gd name="T67" fmla="*/ 368 h 407"/>
                      <a:gd name="T68" fmla="*/ 509 w 513"/>
                      <a:gd name="T69" fmla="*/ 377 h 407"/>
                      <a:gd name="T70" fmla="*/ 513 w 513"/>
                      <a:gd name="T71" fmla="*/ 384 h 407"/>
                      <a:gd name="T72" fmla="*/ 512 w 513"/>
                      <a:gd name="T73" fmla="*/ 393 h 407"/>
                      <a:gd name="T74" fmla="*/ 503 w 513"/>
                      <a:gd name="T75" fmla="*/ 399 h 407"/>
                      <a:gd name="T76" fmla="*/ 485 w 513"/>
                      <a:gd name="T77" fmla="*/ 402 h 407"/>
                      <a:gd name="T78" fmla="*/ 455 w 513"/>
                      <a:gd name="T79" fmla="*/ 404 h 407"/>
                      <a:gd name="T80" fmla="*/ 422 w 513"/>
                      <a:gd name="T81" fmla="*/ 402 h 407"/>
                      <a:gd name="T82" fmla="*/ 385 w 513"/>
                      <a:gd name="T83" fmla="*/ 405 h 407"/>
                      <a:gd name="T84" fmla="*/ 360 w 513"/>
                      <a:gd name="T85" fmla="*/ 407 h 407"/>
                      <a:gd name="T86" fmla="*/ 313 w 513"/>
                      <a:gd name="T87" fmla="*/ 404 h 407"/>
                      <a:gd name="T88" fmla="*/ 289 w 513"/>
                      <a:gd name="T89" fmla="*/ 399 h 407"/>
                      <a:gd name="T90" fmla="*/ 254 w 513"/>
                      <a:gd name="T91" fmla="*/ 393 h 407"/>
                      <a:gd name="T92" fmla="*/ 196 w 513"/>
                      <a:gd name="T93" fmla="*/ 391 h 407"/>
                      <a:gd name="T94" fmla="*/ 0 w 513"/>
                      <a:gd name="T95" fmla="*/ 333 h 407"/>
                      <a:gd name="T96" fmla="*/ 24 w 513"/>
                      <a:gd name="T97" fmla="*/ 194 h 407"/>
                      <a:gd name="T98" fmla="*/ 136 w 513"/>
                      <a:gd name="T99" fmla="*/ 0 h 407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513"/>
                      <a:gd name="T151" fmla="*/ 0 h 407"/>
                      <a:gd name="T152" fmla="*/ 513 w 513"/>
                      <a:gd name="T153" fmla="*/ 407 h 407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513" h="407">
                        <a:moveTo>
                          <a:pt x="136" y="0"/>
                        </a:moveTo>
                        <a:lnTo>
                          <a:pt x="180" y="10"/>
                        </a:lnTo>
                        <a:lnTo>
                          <a:pt x="144" y="91"/>
                        </a:lnTo>
                        <a:lnTo>
                          <a:pt x="111" y="158"/>
                        </a:lnTo>
                        <a:lnTo>
                          <a:pt x="90" y="207"/>
                        </a:lnTo>
                        <a:lnTo>
                          <a:pt x="84" y="228"/>
                        </a:lnTo>
                        <a:lnTo>
                          <a:pt x="85" y="245"/>
                        </a:lnTo>
                        <a:lnTo>
                          <a:pt x="93" y="257"/>
                        </a:lnTo>
                        <a:lnTo>
                          <a:pt x="109" y="269"/>
                        </a:lnTo>
                        <a:lnTo>
                          <a:pt x="131" y="282"/>
                        </a:lnTo>
                        <a:lnTo>
                          <a:pt x="154" y="290"/>
                        </a:lnTo>
                        <a:lnTo>
                          <a:pt x="186" y="300"/>
                        </a:lnTo>
                        <a:lnTo>
                          <a:pt x="216" y="305"/>
                        </a:lnTo>
                        <a:lnTo>
                          <a:pt x="253" y="308"/>
                        </a:lnTo>
                        <a:lnTo>
                          <a:pt x="287" y="305"/>
                        </a:lnTo>
                        <a:lnTo>
                          <a:pt x="321" y="300"/>
                        </a:lnTo>
                        <a:lnTo>
                          <a:pt x="358" y="292"/>
                        </a:lnTo>
                        <a:lnTo>
                          <a:pt x="371" y="295"/>
                        </a:lnTo>
                        <a:lnTo>
                          <a:pt x="376" y="298"/>
                        </a:lnTo>
                        <a:lnTo>
                          <a:pt x="378" y="305"/>
                        </a:lnTo>
                        <a:lnTo>
                          <a:pt x="373" y="319"/>
                        </a:lnTo>
                        <a:lnTo>
                          <a:pt x="368" y="327"/>
                        </a:lnTo>
                        <a:lnTo>
                          <a:pt x="375" y="330"/>
                        </a:lnTo>
                        <a:lnTo>
                          <a:pt x="426" y="321"/>
                        </a:lnTo>
                        <a:lnTo>
                          <a:pt x="438" y="324"/>
                        </a:lnTo>
                        <a:lnTo>
                          <a:pt x="445" y="329"/>
                        </a:lnTo>
                        <a:lnTo>
                          <a:pt x="448" y="337"/>
                        </a:lnTo>
                        <a:lnTo>
                          <a:pt x="443" y="344"/>
                        </a:lnTo>
                        <a:lnTo>
                          <a:pt x="434" y="350"/>
                        </a:lnTo>
                        <a:lnTo>
                          <a:pt x="423" y="357"/>
                        </a:lnTo>
                        <a:lnTo>
                          <a:pt x="431" y="362"/>
                        </a:lnTo>
                        <a:lnTo>
                          <a:pt x="453" y="360"/>
                        </a:lnTo>
                        <a:lnTo>
                          <a:pt x="471" y="362"/>
                        </a:lnTo>
                        <a:lnTo>
                          <a:pt x="489" y="368"/>
                        </a:lnTo>
                        <a:lnTo>
                          <a:pt x="509" y="377"/>
                        </a:lnTo>
                        <a:lnTo>
                          <a:pt x="513" y="384"/>
                        </a:lnTo>
                        <a:lnTo>
                          <a:pt x="512" y="393"/>
                        </a:lnTo>
                        <a:lnTo>
                          <a:pt x="503" y="399"/>
                        </a:lnTo>
                        <a:lnTo>
                          <a:pt x="485" y="402"/>
                        </a:lnTo>
                        <a:lnTo>
                          <a:pt x="455" y="404"/>
                        </a:lnTo>
                        <a:lnTo>
                          <a:pt x="422" y="402"/>
                        </a:lnTo>
                        <a:lnTo>
                          <a:pt x="385" y="405"/>
                        </a:lnTo>
                        <a:lnTo>
                          <a:pt x="360" y="407"/>
                        </a:lnTo>
                        <a:lnTo>
                          <a:pt x="313" y="404"/>
                        </a:lnTo>
                        <a:lnTo>
                          <a:pt x="289" y="399"/>
                        </a:lnTo>
                        <a:lnTo>
                          <a:pt x="254" y="393"/>
                        </a:lnTo>
                        <a:lnTo>
                          <a:pt x="196" y="391"/>
                        </a:lnTo>
                        <a:lnTo>
                          <a:pt x="0" y="333"/>
                        </a:lnTo>
                        <a:lnTo>
                          <a:pt x="24" y="194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FF9F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4427" name="Freeform 29"/>
                  <p:cNvSpPr>
                    <a:spLocks/>
                  </p:cNvSpPr>
                  <p:nvPr/>
                </p:nvSpPr>
                <p:spPr bwMode="auto">
                  <a:xfrm>
                    <a:off x="5840" y="3224"/>
                    <a:ext cx="82" cy="22"/>
                  </a:xfrm>
                  <a:custGeom>
                    <a:avLst/>
                    <a:gdLst>
                      <a:gd name="T0" fmla="*/ 0 w 82"/>
                      <a:gd name="T1" fmla="*/ 0 h 22"/>
                      <a:gd name="T2" fmla="*/ 42 w 82"/>
                      <a:gd name="T3" fmla="*/ 20 h 22"/>
                      <a:gd name="T4" fmla="*/ 60 w 82"/>
                      <a:gd name="T5" fmla="*/ 20 h 22"/>
                      <a:gd name="T6" fmla="*/ 82 w 82"/>
                      <a:gd name="T7" fmla="*/ 22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2"/>
                      <a:gd name="T13" fmla="*/ 0 h 22"/>
                      <a:gd name="T14" fmla="*/ 82 w 82"/>
                      <a:gd name="T15" fmla="*/ 22 h 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2" h="22">
                        <a:moveTo>
                          <a:pt x="0" y="0"/>
                        </a:moveTo>
                        <a:lnTo>
                          <a:pt x="42" y="20"/>
                        </a:lnTo>
                        <a:lnTo>
                          <a:pt x="60" y="20"/>
                        </a:lnTo>
                        <a:lnTo>
                          <a:pt x="82" y="2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  <p:grpSp>
              <p:nvGrpSpPr>
                <p:cNvPr id="14420" name="Group 30"/>
                <p:cNvGrpSpPr>
                  <a:grpSpLocks/>
                </p:cNvGrpSpPr>
                <p:nvPr/>
              </p:nvGrpSpPr>
              <p:grpSpPr bwMode="auto">
                <a:xfrm>
                  <a:off x="5517" y="2906"/>
                  <a:ext cx="516" cy="610"/>
                  <a:chOff x="5517" y="2906"/>
                  <a:chExt cx="516" cy="610"/>
                </a:xfrm>
              </p:grpSpPr>
              <p:sp>
                <p:nvSpPr>
                  <p:cNvPr id="14421" name="Freeform 31"/>
                  <p:cNvSpPr>
                    <a:spLocks/>
                  </p:cNvSpPr>
                  <p:nvPr/>
                </p:nvSpPr>
                <p:spPr bwMode="auto">
                  <a:xfrm>
                    <a:off x="5517" y="2906"/>
                    <a:ext cx="516" cy="610"/>
                  </a:xfrm>
                  <a:custGeom>
                    <a:avLst/>
                    <a:gdLst>
                      <a:gd name="T0" fmla="*/ 269 w 516"/>
                      <a:gd name="T1" fmla="*/ 16 h 610"/>
                      <a:gd name="T2" fmla="*/ 256 w 516"/>
                      <a:gd name="T3" fmla="*/ 57 h 610"/>
                      <a:gd name="T4" fmla="*/ 234 w 516"/>
                      <a:gd name="T5" fmla="*/ 98 h 610"/>
                      <a:gd name="T6" fmla="*/ 206 w 516"/>
                      <a:gd name="T7" fmla="*/ 136 h 610"/>
                      <a:gd name="T8" fmla="*/ 181 w 516"/>
                      <a:gd name="T9" fmla="*/ 196 h 610"/>
                      <a:gd name="T10" fmla="*/ 159 w 516"/>
                      <a:gd name="T11" fmla="*/ 239 h 610"/>
                      <a:gd name="T12" fmla="*/ 152 w 516"/>
                      <a:gd name="T13" fmla="*/ 268 h 610"/>
                      <a:gd name="T14" fmla="*/ 146 w 516"/>
                      <a:gd name="T15" fmla="*/ 304 h 610"/>
                      <a:gd name="T16" fmla="*/ 152 w 516"/>
                      <a:gd name="T17" fmla="*/ 333 h 610"/>
                      <a:gd name="T18" fmla="*/ 184 w 516"/>
                      <a:gd name="T19" fmla="*/ 349 h 610"/>
                      <a:gd name="T20" fmla="*/ 229 w 516"/>
                      <a:gd name="T21" fmla="*/ 366 h 610"/>
                      <a:gd name="T22" fmla="*/ 272 w 516"/>
                      <a:gd name="T23" fmla="*/ 379 h 610"/>
                      <a:gd name="T24" fmla="*/ 305 w 516"/>
                      <a:gd name="T25" fmla="*/ 389 h 610"/>
                      <a:gd name="T26" fmla="*/ 334 w 516"/>
                      <a:gd name="T27" fmla="*/ 405 h 610"/>
                      <a:gd name="T28" fmla="*/ 356 w 516"/>
                      <a:gd name="T29" fmla="*/ 413 h 610"/>
                      <a:gd name="T30" fmla="*/ 374 w 516"/>
                      <a:gd name="T31" fmla="*/ 415 h 610"/>
                      <a:gd name="T32" fmla="*/ 384 w 516"/>
                      <a:gd name="T33" fmla="*/ 428 h 610"/>
                      <a:gd name="T34" fmla="*/ 432 w 516"/>
                      <a:gd name="T35" fmla="*/ 432 h 610"/>
                      <a:gd name="T36" fmla="*/ 490 w 516"/>
                      <a:gd name="T37" fmla="*/ 438 h 610"/>
                      <a:gd name="T38" fmla="*/ 514 w 516"/>
                      <a:gd name="T39" fmla="*/ 445 h 610"/>
                      <a:gd name="T40" fmla="*/ 514 w 516"/>
                      <a:gd name="T41" fmla="*/ 456 h 610"/>
                      <a:gd name="T42" fmla="*/ 490 w 516"/>
                      <a:gd name="T43" fmla="*/ 468 h 610"/>
                      <a:gd name="T44" fmla="*/ 452 w 516"/>
                      <a:gd name="T45" fmla="*/ 478 h 610"/>
                      <a:gd name="T46" fmla="*/ 421 w 516"/>
                      <a:gd name="T47" fmla="*/ 480 h 610"/>
                      <a:gd name="T48" fmla="*/ 459 w 516"/>
                      <a:gd name="T49" fmla="*/ 501 h 610"/>
                      <a:gd name="T50" fmla="*/ 476 w 516"/>
                      <a:gd name="T51" fmla="*/ 518 h 610"/>
                      <a:gd name="T52" fmla="*/ 470 w 516"/>
                      <a:gd name="T53" fmla="*/ 533 h 610"/>
                      <a:gd name="T54" fmla="*/ 448 w 516"/>
                      <a:gd name="T55" fmla="*/ 537 h 610"/>
                      <a:gd name="T56" fmla="*/ 410 w 516"/>
                      <a:gd name="T57" fmla="*/ 532 h 610"/>
                      <a:gd name="T58" fmla="*/ 393 w 516"/>
                      <a:gd name="T59" fmla="*/ 533 h 610"/>
                      <a:gd name="T60" fmla="*/ 391 w 516"/>
                      <a:gd name="T61" fmla="*/ 544 h 610"/>
                      <a:gd name="T62" fmla="*/ 405 w 516"/>
                      <a:gd name="T63" fmla="*/ 559 h 610"/>
                      <a:gd name="T64" fmla="*/ 430 w 516"/>
                      <a:gd name="T65" fmla="*/ 589 h 610"/>
                      <a:gd name="T66" fmla="*/ 426 w 516"/>
                      <a:gd name="T67" fmla="*/ 606 h 610"/>
                      <a:gd name="T68" fmla="*/ 409 w 516"/>
                      <a:gd name="T69" fmla="*/ 610 h 610"/>
                      <a:gd name="T70" fmla="*/ 367 w 516"/>
                      <a:gd name="T71" fmla="*/ 601 h 610"/>
                      <a:gd name="T72" fmla="*/ 314 w 516"/>
                      <a:gd name="T73" fmla="*/ 587 h 610"/>
                      <a:gd name="T74" fmla="*/ 255 w 516"/>
                      <a:gd name="T75" fmla="*/ 555 h 610"/>
                      <a:gd name="T76" fmla="*/ 207 w 516"/>
                      <a:gd name="T77" fmla="*/ 524 h 610"/>
                      <a:gd name="T78" fmla="*/ 156 w 516"/>
                      <a:gd name="T79" fmla="*/ 486 h 610"/>
                      <a:gd name="T80" fmla="*/ 99 w 516"/>
                      <a:gd name="T81" fmla="*/ 450 h 610"/>
                      <a:gd name="T82" fmla="*/ 40 w 516"/>
                      <a:gd name="T83" fmla="*/ 416 h 610"/>
                      <a:gd name="T84" fmla="*/ 11 w 516"/>
                      <a:gd name="T85" fmla="*/ 394 h 610"/>
                      <a:gd name="T86" fmla="*/ 0 w 516"/>
                      <a:gd name="T87" fmla="*/ 365 h 610"/>
                      <a:gd name="T88" fmla="*/ 14 w 516"/>
                      <a:gd name="T89" fmla="*/ 341 h 610"/>
                      <a:gd name="T90" fmla="*/ 66 w 516"/>
                      <a:gd name="T91" fmla="*/ 280 h 610"/>
                      <a:gd name="T92" fmla="*/ 102 w 516"/>
                      <a:gd name="T93" fmla="*/ 220 h 610"/>
                      <a:gd name="T94" fmla="*/ 186 w 516"/>
                      <a:gd name="T95" fmla="*/ 0 h 61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516"/>
                      <a:gd name="T145" fmla="*/ 0 h 610"/>
                      <a:gd name="T146" fmla="*/ 516 w 516"/>
                      <a:gd name="T147" fmla="*/ 610 h 61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516" h="610">
                        <a:moveTo>
                          <a:pt x="186" y="0"/>
                        </a:moveTo>
                        <a:lnTo>
                          <a:pt x="269" y="16"/>
                        </a:lnTo>
                        <a:lnTo>
                          <a:pt x="265" y="35"/>
                        </a:lnTo>
                        <a:lnTo>
                          <a:pt x="256" y="57"/>
                        </a:lnTo>
                        <a:lnTo>
                          <a:pt x="247" y="76"/>
                        </a:lnTo>
                        <a:lnTo>
                          <a:pt x="234" y="98"/>
                        </a:lnTo>
                        <a:lnTo>
                          <a:pt x="220" y="118"/>
                        </a:lnTo>
                        <a:lnTo>
                          <a:pt x="206" y="136"/>
                        </a:lnTo>
                        <a:lnTo>
                          <a:pt x="197" y="161"/>
                        </a:lnTo>
                        <a:lnTo>
                          <a:pt x="181" y="196"/>
                        </a:lnTo>
                        <a:lnTo>
                          <a:pt x="165" y="228"/>
                        </a:lnTo>
                        <a:lnTo>
                          <a:pt x="159" y="239"/>
                        </a:lnTo>
                        <a:lnTo>
                          <a:pt x="155" y="252"/>
                        </a:lnTo>
                        <a:lnTo>
                          <a:pt x="152" y="268"/>
                        </a:lnTo>
                        <a:lnTo>
                          <a:pt x="149" y="286"/>
                        </a:lnTo>
                        <a:lnTo>
                          <a:pt x="146" y="304"/>
                        </a:lnTo>
                        <a:lnTo>
                          <a:pt x="147" y="320"/>
                        </a:lnTo>
                        <a:lnTo>
                          <a:pt x="152" y="333"/>
                        </a:lnTo>
                        <a:lnTo>
                          <a:pt x="162" y="344"/>
                        </a:lnTo>
                        <a:lnTo>
                          <a:pt x="184" y="349"/>
                        </a:lnTo>
                        <a:lnTo>
                          <a:pt x="206" y="357"/>
                        </a:lnTo>
                        <a:lnTo>
                          <a:pt x="229" y="366"/>
                        </a:lnTo>
                        <a:lnTo>
                          <a:pt x="256" y="377"/>
                        </a:lnTo>
                        <a:lnTo>
                          <a:pt x="272" y="379"/>
                        </a:lnTo>
                        <a:lnTo>
                          <a:pt x="289" y="383"/>
                        </a:lnTo>
                        <a:lnTo>
                          <a:pt x="305" y="389"/>
                        </a:lnTo>
                        <a:lnTo>
                          <a:pt x="321" y="396"/>
                        </a:lnTo>
                        <a:lnTo>
                          <a:pt x="334" y="405"/>
                        </a:lnTo>
                        <a:lnTo>
                          <a:pt x="347" y="416"/>
                        </a:lnTo>
                        <a:lnTo>
                          <a:pt x="356" y="413"/>
                        </a:lnTo>
                        <a:lnTo>
                          <a:pt x="367" y="412"/>
                        </a:lnTo>
                        <a:lnTo>
                          <a:pt x="374" y="415"/>
                        </a:lnTo>
                        <a:lnTo>
                          <a:pt x="378" y="419"/>
                        </a:lnTo>
                        <a:lnTo>
                          <a:pt x="384" y="428"/>
                        </a:lnTo>
                        <a:lnTo>
                          <a:pt x="404" y="429"/>
                        </a:lnTo>
                        <a:lnTo>
                          <a:pt x="432" y="432"/>
                        </a:lnTo>
                        <a:lnTo>
                          <a:pt x="463" y="436"/>
                        </a:lnTo>
                        <a:lnTo>
                          <a:pt x="490" y="438"/>
                        </a:lnTo>
                        <a:lnTo>
                          <a:pt x="507" y="441"/>
                        </a:lnTo>
                        <a:lnTo>
                          <a:pt x="514" y="445"/>
                        </a:lnTo>
                        <a:lnTo>
                          <a:pt x="516" y="451"/>
                        </a:lnTo>
                        <a:lnTo>
                          <a:pt x="514" y="456"/>
                        </a:lnTo>
                        <a:lnTo>
                          <a:pt x="505" y="462"/>
                        </a:lnTo>
                        <a:lnTo>
                          <a:pt x="490" y="468"/>
                        </a:lnTo>
                        <a:lnTo>
                          <a:pt x="470" y="475"/>
                        </a:lnTo>
                        <a:lnTo>
                          <a:pt x="452" y="478"/>
                        </a:lnTo>
                        <a:lnTo>
                          <a:pt x="435" y="479"/>
                        </a:lnTo>
                        <a:lnTo>
                          <a:pt x="421" y="480"/>
                        </a:lnTo>
                        <a:lnTo>
                          <a:pt x="443" y="492"/>
                        </a:lnTo>
                        <a:lnTo>
                          <a:pt x="459" y="501"/>
                        </a:lnTo>
                        <a:lnTo>
                          <a:pt x="470" y="509"/>
                        </a:lnTo>
                        <a:lnTo>
                          <a:pt x="476" y="518"/>
                        </a:lnTo>
                        <a:lnTo>
                          <a:pt x="475" y="528"/>
                        </a:lnTo>
                        <a:lnTo>
                          <a:pt x="470" y="533"/>
                        </a:lnTo>
                        <a:lnTo>
                          <a:pt x="462" y="536"/>
                        </a:lnTo>
                        <a:lnTo>
                          <a:pt x="448" y="537"/>
                        </a:lnTo>
                        <a:lnTo>
                          <a:pt x="429" y="535"/>
                        </a:lnTo>
                        <a:lnTo>
                          <a:pt x="410" y="532"/>
                        </a:lnTo>
                        <a:lnTo>
                          <a:pt x="400" y="531"/>
                        </a:lnTo>
                        <a:lnTo>
                          <a:pt x="393" y="533"/>
                        </a:lnTo>
                        <a:lnTo>
                          <a:pt x="389" y="538"/>
                        </a:lnTo>
                        <a:lnTo>
                          <a:pt x="391" y="544"/>
                        </a:lnTo>
                        <a:lnTo>
                          <a:pt x="397" y="550"/>
                        </a:lnTo>
                        <a:lnTo>
                          <a:pt x="405" y="559"/>
                        </a:lnTo>
                        <a:lnTo>
                          <a:pt x="421" y="576"/>
                        </a:lnTo>
                        <a:lnTo>
                          <a:pt x="430" y="589"/>
                        </a:lnTo>
                        <a:lnTo>
                          <a:pt x="430" y="598"/>
                        </a:lnTo>
                        <a:lnTo>
                          <a:pt x="426" y="606"/>
                        </a:lnTo>
                        <a:lnTo>
                          <a:pt x="419" y="609"/>
                        </a:lnTo>
                        <a:lnTo>
                          <a:pt x="409" y="610"/>
                        </a:lnTo>
                        <a:lnTo>
                          <a:pt x="388" y="605"/>
                        </a:lnTo>
                        <a:lnTo>
                          <a:pt x="367" y="601"/>
                        </a:lnTo>
                        <a:lnTo>
                          <a:pt x="348" y="598"/>
                        </a:lnTo>
                        <a:lnTo>
                          <a:pt x="314" y="587"/>
                        </a:lnTo>
                        <a:lnTo>
                          <a:pt x="287" y="573"/>
                        </a:lnTo>
                        <a:lnTo>
                          <a:pt x="255" y="555"/>
                        </a:lnTo>
                        <a:lnTo>
                          <a:pt x="232" y="540"/>
                        </a:lnTo>
                        <a:lnTo>
                          <a:pt x="207" y="524"/>
                        </a:lnTo>
                        <a:lnTo>
                          <a:pt x="181" y="505"/>
                        </a:lnTo>
                        <a:lnTo>
                          <a:pt x="156" y="486"/>
                        </a:lnTo>
                        <a:lnTo>
                          <a:pt x="125" y="465"/>
                        </a:lnTo>
                        <a:lnTo>
                          <a:pt x="99" y="450"/>
                        </a:lnTo>
                        <a:lnTo>
                          <a:pt x="66" y="432"/>
                        </a:lnTo>
                        <a:lnTo>
                          <a:pt x="40" y="416"/>
                        </a:lnTo>
                        <a:lnTo>
                          <a:pt x="25" y="405"/>
                        </a:lnTo>
                        <a:lnTo>
                          <a:pt x="11" y="394"/>
                        </a:lnTo>
                        <a:lnTo>
                          <a:pt x="1" y="379"/>
                        </a:lnTo>
                        <a:lnTo>
                          <a:pt x="0" y="365"/>
                        </a:lnTo>
                        <a:lnTo>
                          <a:pt x="4" y="352"/>
                        </a:lnTo>
                        <a:lnTo>
                          <a:pt x="14" y="341"/>
                        </a:lnTo>
                        <a:lnTo>
                          <a:pt x="32" y="328"/>
                        </a:lnTo>
                        <a:lnTo>
                          <a:pt x="66" y="280"/>
                        </a:lnTo>
                        <a:lnTo>
                          <a:pt x="90" y="246"/>
                        </a:lnTo>
                        <a:lnTo>
                          <a:pt x="102" y="220"/>
                        </a:lnTo>
                        <a:lnTo>
                          <a:pt x="167" y="4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rgbClr val="FFBF1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grpSp>
                <p:nvGrpSpPr>
                  <p:cNvPr id="1442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5573" y="3206"/>
                    <a:ext cx="335" cy="170"/>
                    <a:chOff x="5573" y="3206"/>
                    <a:chExt cx="335" cy="170"/>
                  </a:xfrm>
                </p:grpSpPr>
                <p:sp>
                  <p:nvSpPr>
                    <p:cNvPr id="14423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5842" y="3323"/>
                      <a:ext cx="27" cy="53"/>
                    </a:xfrm>
                    <a:custGeom>
                      <a:avLst/>
                      <a:gdLst>
                        <a:gd name="T0" fmla="*/ 22 w 27"/>
                        <a:gd name="T1" fmla="*/ 0 h 53"/>
                        <a:gd name="T2" fmla="*/ 25 w 27"/>
                        <a:gd name="T3" fmla="*/ 7 h 53"/>
                        <a:gd name="T4" fmla="*/ 27 w 27"/>
                        <a:gd name="T5" fmla="*/ 15 h 53"/>
                        <a:gd name="T6" fmla="*/ 26 w 27"/>
                        <a:gd name="T7" fmla="*/ 24 h 53"/>
                        <a:gd name="T8" fmla="*/ 22 w 27"/>
                        <a:gd name="T9" fmla="*/ 36 h 53"/>
                        <a:gd name="T10" fmla="*/ 18 w 27"/>
                        <a:gd name="T11" fmla="*/ 42 h 53"/>
                        <a:gd name="T12" fmla="*/ 10 w 27"/>
                        <a:gd name="T13" fmla="*/ 48 h 53"/>
                        <a:gd name="T14" fmla="*/ 0 w 27"/>
                        <a:gd name="T15" fmla="*/ 53 h 53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27"/>
                        <a:gd name="T25" fmla="*/ 0 h 53"/>
                        <a:gd name="T26" fmla="*/ 27 w 27"/>
                        <a:gd name="T27" fmla="*/ 53 h 53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27" h="53">
                          <a:moveTo>
                            <a:pt x="22" y="0"/>
                          </a:moveTo>
                          <a:lnTo>
                            <a:pt x="25" y="7"/>
                          </a:lnTo>
                          <a:lnTo>
                            <a:pt x="27" y="15"/>
                          </a:lnTo>
                          <a:lnTo>
                            <a:pt x="26" y="24"/>
                          </a:lnTo>
                          <a:lnTo>
                            <a:pt x="22" y="36"/>
                          </a:lnTo>
                          <a:lnTo>
                            <a:pt x="18" y="42"/>
                          </a:lnTo>
                          <a:lnTo>
                            <a:pt x="10" y="48"/>
                          </a:lnTo>
                          <a:lnTo>
                            <a:pt x="0" y="53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4424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5886" y="3334"/>
                      <a:ext cx="22" cy="41"/>
                    </a:xfrm>
                    <a:custGeom>
                      <a:avLst/>
                      <a:gdLst>
                        <a:gd name="T0" fmla="*/ 15 w 22"/>
                        <a:gd name="T1" fmla="*/ 0 h 41"/>
                        <a:gd name="T2" fmla="*/ 20 w 22"/>
                        <a:gd name="T3" fmla="*/ 10 h 41"/>
                        <a:gd name="T4" fmla="*/ 22 w 22"/>
                        <a:gd name="T5" fmla="*/ 16 h 41"/>
                        <a:gd name="T6" fmla="*/ 20 w 22"/>
                        <a:gd name="T7" fmla="*/ 23 h 41"/>
                        <a:gd name="T8" fmla="*/ 16 w 22"/>
                        <a:gd name="T9" fmla="*/ 29 h 41"/>
                        <a:gd name="T10" fmla="*/ 10 w 22"/>
                        <a:gd name="T11" fmla="*/ 34 h 41"/>
                        <a:gd name="T12" fmla="*/ 0 w 22"/>
                        <a:gd name="T13" fmla="*/ 41 h 4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2"/>
                        <a:gd name="T22" fmla="*/ 0 h 41"/>
                        <a:gd name="T23" fmla="*/ 22 w 22"/>
                        <a:gd name="T24" fmla="*/ 41 h 41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2" h="41">
                          <a:moveTo>
                            <a:pt x="15" y="0"/>
                          </a:moveTo>
                          <a:lnTo>
                            <a:pt x="20" y="10"/>
                          </a:lnTo>
                          <a:lnTo>
                            <a:pt x="22" y="16"/>
                          </a:lnTo>
                          <a:lnTo>
                            <a:pt x="20" y="23"/>
                          </a:lnTo>
                          <a:lnTo>
                            <a:pt x="16" y="29"/>
                          </a:lnTo>
                          <a:lnTo>
                            <a:pt x="10" y="34"/>
                          </a:lnTo>
                          <a:lnTo>
                            <a:pt x="0" y="4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4425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5573" y="3206"/>
                      <a:ext cx="39" cy="101"/>
                    </a:xfrm>
                    <a:custGeom>
                      <a:avLst/>
                      <a:gdLst>
                        <a:gd name="T0" fmla="*/ 39 w 39"/>
                        <a:gd name="T1" fmla="*/ 0 h 101"/>
                        <a:gd name="T2" fmla="*/ 27 w 39"/>
                        <a:gd name="T3" fmla="*/ 11 h 101"/>
                        <a:gd name="T4" fmla="*/ 15 w 39"/>
                        <a:gd name="T5" fmla="*/ 26 h 101"/>
                        <a:gd name="T6" fmla="*/ 8 w 39"/>
                        <a:gd name="T7" fmla="*/ 40 h 101"/>
                        <a:gd name="T8" fmla="*/ 3 w 39"/>
                        <a:gd name="T9" fmla="*/ 50 h 101"/>
                        <a:gd name="T10" fmla="*/ 0 w 39"/>
                        <a:gd name="T11" fmla="*/ 62 h 101"/>
                        <a:gd name="T12" fmla="*/ 0 w 39"/>
                        <a:gd name="T13" fmla="*/ 73 h 101"/>
                        <a:gd name="T14" fmla="*/ 3 w 39"/>
                        <a:gd name="T15" fmla="*/ 85 h 101"/>
                        <a:gd name="T16" fmla="*/ 11 w 39"/>
                        <a:gd name="T17" fmla="*/ 101 h 10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9"/>
                        <a:gd name="T28" fmla="*/ 0 h 101"/>
                        <a:gd name="T29" fmla="*/ 39 w 39"/>
                        <a:gd name="T30" fmla="*/ 101 h 10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9" h="101">
                          <a:moveTo>
                            <a:pt x="39" y="0"/>
                          </a:moveTo>
                          <a:lnTo>
                            <a:pt x="27" y="11"/>
                          </a:lnTo>
                          <a:lnTo>
                            <a:pt x="15" y="26"/>
                          </a:lnTo>
                          <a:lnTo>
                            <a:pt x="8" y="40"/>
                          </a:lnTo>
                          <a:lnTo>
                            <a:pt x="3" y="50"/>
                          </a:lnTo>
                          <a:lnTo>
                            <a:pt x="0" y="62"/>
                          </a:lnTo>
                          <a:lnTo>
                            <a:pt x="0" y="73"/>
                          </a:lnTo>
                          <a:lnTo>
                            <a:pt x="3" y="85"/>
                          </a:lnTo>
                          <a:lnTo>
                            <a:pt x="11" y="10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</p:grpSp>
            </p:grpSp>
          </p:grpSp>
          <p:grpSp>
            <p:nvGrpSpPr>
              <p:cNvPr id="14389" name="Group 36"/>
              <p:cNvGrpSpPr>
                <a:grpSpLocks/>
              </p:cNvGrpSpPr>
              <p:nvPr/>
            </p:nvGrpSpPr>
            <p:grpSpPr bwMode="auto">
              <a:xfrm>
                <a:off x="5294" y="1561"/>
                <a:ext cx="1064" cy="1410"/>
                <a:chOff x="5294" y="1561"/>
                <a:chExt cx="1064" cy="1410"/>
              </a:xfrm>
            </p:grpSpPr>
            <p:grpSp>
              <p:nvGrpSpPr>
                <p:cNvPr id="14390" name="Group 37"/>
                <p:cNvGrpSpPr>
                  <a:grpSpLocks/>
                </p:cNvGrpSpPr>
                <p:nvPr/>
              </p:nvGrpSpPr>
              <p:grpSpPr bwMode="auto">
                <a:xfrm>
                  <a:off x="5294" y="1561"/>
                  <a:ext cx="1064" cy="1410"/>
                  <a:chOff x="5294" y="1561"/>
                  <a:chExt cx="1064" cy="1410"/>
                </a:xfrm>
              </p:grpSpPr>
              <p:grpSp>
                <p:nvGrpSpPr>
                  <p:cNvPr id="14397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5294" y="1687"/>
                    <a:ext cx="329" cy="369"/>
                    <a:chOff x="5294" y="1687"/>
                    <a:chExt cx="329" cy="369"/>
                  </a:xfrm>
                </p:grpSpPr>
                <p:grpSp>
                  <p:nvGrpSpPr>
                    <p:cNvPr id="14412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94" y="1821"/>
                      <a:ext cx="243" cy="209"/>
                      <a:chOff x="5294" y="1821"/>
                      <a:chExt cx="243" cy="209"/>
                    </a:xfrm>
                  </p:grpSpPr>
                  <p:sp>
                    <p:nvSpPr>
                      <p:cNvPr id="14416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94" y="1821"/>
                        <a:ext cx="243" cy="209"/>
                      </a:xfrm>
                      <a:custGeom>
                        <a:avLst/>
                        <a:gdLst>
                          <a:gd name="T0" fmla="*/ 140 w 243"/>
                          <a:gd name="T1" fmla="*/ 0 h 209"/>
                          <a:gd name="T2" fmla="*/ 92 w 243"/>
                          <a:gd name="T3" fmla="*/ 8 h 209"/>
                          <a:gd name="T4" fmla="*/ 83 w 243"/>
                          <a:gd name="T5" fmla="*/ 12 h 209"/>
                          <a:gd name="T6" fmla="*/ 93 w 243"/>
                          <a:gd name="T7" fmla="*/ 42 h 209"/>
                          <a:gd name="T8" fmla="*/ 78 w 243"/>
                          <a:gd name="T9" fmla="*/ 42 h 209"/>
                          <a:gd name="T10" fmla="*/ 72 w 243"/>
                          <a:gd name="T11" fmla="*/ 45 h 209"/>
                          <a:gd name="T12" fmla="*/ 66 w 243"/>
                          <a:gd name="T13" fmla="*/ 87 h 209"/>
                          <a:gd name="T14" fmla="*/ 56 w 243"/>
                          <a:gd name="T15" fmla="*/ 84 h 209"/>
                          <a:gd name="T16" fmla="*/ 31 w 243"/>
                          <a:gd name="T17" fmla="*/ 96 h 209"/>
                          <a:gd name="T18" fmla="*/ 5 w 243"/>
                          <a:gd name="T19" fmla="*/ 117 h 209"/>
                          <a:gd name="T20" fmla="*/ 0 w 243"/>
                          <a:gd name="T21" fmla="*/ 138 h 209"/>
                          <a:gd name="T22" fmla="*/ 6 w 243"/>
                          <a:gd name="T23" fmla="*/ 158 h 209"/>
                          <a:gd name="T24" fmla="*/ 17 w 243"/>
                          <a:gd name="T25" fmla="*/ 170 h 209"/>
                          <a:gd name="T26" fmla="*/ 26 w 243"/>
                          <a:gd name="T27" fmla="*/ 177 h 209"/>
                          <a:gd name="T28" fmla="*/ 41 w 243"/>
                          <a:gd name="T29" fmla="*/ 173 h 209"/>
                          <a:gd name="T30" fmla="*/ 59 w 243"/>
                          <a:gd name="T31" fmla="*/ 171 h 209"/>
                          <a:gd name="T32" fmla="*/ 75 w 243"/>
                          <a:gd name="T33" fmla="*/ 174 h 209"/>
                          <a:gd name="T34" fmla="*/ 92 w 243"/>
                          <a:gd name="T35" fmla="*/ 179 h 209"/>
                          <a:gd name="T36" fmla="*/ 110 w 243"/>
                          <a:gd name="T37" fmla="*/ 189 h 209"/>
                          <a:gd name="T38" fmla="*/ 131 w 243"/>
                          <a:gd name="T39" fmla="*/ 209 h 209"/>
                          <a:gd name="T40" fmla="*/ 188 w 243"/>
                          <a:gd name="T41" fmla="*/ 207 h 209"/>
                          <a:gd name="T42" fmla="*/ 243 w 243"/>
                          <a:gd name="T43" fmla="*/ 189 h 209"/>
                          <a:gd name="T44" fmla="*/ 158 w 243"/>
                          <a:gd name="T45" fmla="*/ 0 h 209"/>
                          <a:gd name="T46" fmla="*/ 140 w 243"/>
                          <a:gd name="T47" fmla="*/ 0 h 209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w 243"/>
                          <a:gd name="T73" fmla="*/ 0 h 209"/>
                          <a:gd name="T74" fmla="*/ 243 w 243"/>
                          <a:gd name="T75" fmla="*/ 209 h 209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T72" t="T73" r="T74" b="T75"/>
                        <a:pathLst>
                          <a:path w="243" h="209">
                            <a:moveTo>
                              <a:pt x="140" y="0"/>
                            </a:moveTo>
                            <a:lnTo>
                              <a:pt x="92" y="8"/>
                            </a:lnTo>
                            <a:lnTo>
                              <a:pt x="83" y="12"/>
                            </a:lnTo>
                            <a:lnTo>
                              <a:pt x="93" y="42"/>
                            </a:lnTo>
                            <a:lnTo>
                              <a:pt x="78" y="42"/>
                            </a:lnTo>
                            <a:lnTo>
                              <a:pt x="72" y="45"/>
                            </a:lnTo>
                            <a:lnTo>
                              <a:pt x="66" y="87"/>
                            </a:lnTo>
                            <a:lnTo>
                              <a:pt x="56" y="84"/>
                            </a:lnTo>
                            <a:lnTo>
                              <a:pt x="31" y="96"/>
                            </a:lnTo>
                            <a:lnTo>
                              <a:pt x="5" y="117"/>
                            </a:lnTo>
                            <a:lnTo>
                              <a:pt x="0" y="138"/>
                            </a:lnTo>
                            <a:lnTo>
                              <a:pt x="6" y="158"/>
                            </a:lnTo>
                            <a:lnTo>
                              <a:pt x="17" y="170"/>
                            </a:lnTo>
                            <a:lnTo>
                              <a:pt x="26" y="177"/>
                            </a:lnTo>
                            <a:lnTo>
                              <a:pt x="41" y="173"/>
                            </a:lnTo>
                            <a:lnTo>
                              <a:pt x="59" y="171"/>
                            </a:lnTo>
                            <a:lnTo>
                              <a:pt x="75" y="174"/>
                            </a:lnTo>
                            <a:lnTo>
                              <a:pt x="92" y="179"/>
                            </a:lnTo>
                            <a:lnTo>
                              <a:pt x="110" y="189"/>
                            </a:lnTo>
                            <a:lnTo>
                              <a:pt x="131" y="209"/>
                            </a:lnTo>
                            <a:lnTo>
                              <a:pt x="188" y="207"/>
                            </a:lnTo>
                            <a:lnTo>
                              <a:pt x="243" y="189"/>
                            </a:lnTo>
                            <a:lnTo>
                              <a:pt x="158" y="0"/>
                            </a:lnTo>
                            <a:lnTo>
                              <a:pt x="14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  <p:sp>
                    <p:nvSpPr>
                      <p:cNvPr id="14417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62" y="1908"/>
                        <a:ext cx="92" cy="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s-CL"/>
                      </a:p>
                    </p:txBody>
                  </p:sp>
                  <p:sp>
                    <p:nvSpPr>
                      <p:cNvPr id="14418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86" y="1862"/>
                        <a:ext cx="69" cy="1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s-CL"/>
                      </a:p>
                    </p:txBody>
                  </p:sp>
                </p:grpSp>
                <p:sp>
                  <p:nvSpPr>
                    <p:cNvPr id="14413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5431" y="1893"/>
                      <a:ext cx="94" cy="140"/>
                    </a:xfrm>
                    <a:custGeom>
                      <a:avLst/>
                      <a:gdLst>
                        <a:gd name="T0" fmla="*/ 0 w 94"/>
                        <a:gd name="T1" fmla="*/ 12 h 140"/>
                        <a:gd name="T2" fmla="*/ 49 w 94"/>
                        <a:gd name="T3" fmla="*/ 0 h 140"/>
                        <a:gd name="T4" fmla="*/ 94 w 94"/>
                        <a:gd name="T5" fmla="*/ 125 h 140"/>
                        <a:gd name="T6" fmla="*/ 39 w 94"/>
                        <a:gd name="T7" fmla="*/ 140 h 140"/>
                        <a:gd name="T8" fmla="*/ 0 w 94"/>
                        <a:gd name="T9" fmla="*/ 12 h 1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140"/>
                        <a:gd name="T17" fmla="*/ 94 w 94"/>
                        <a:gd name="T18" fmla="*/ 140 h 1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140">
                          <a:moveTo>
                            <a:pt x="0" y="12"/>
                          </a:moveTo>
                          <a:lnTo>
                            <a:pt x="49" y="0"/>
                          </a:lnTo>
                          <a:lnTo>
                            <a:pt x="94" y="125"/>
                          </a:lnTo>
                          <a:lnTo>
                            <a:pt x="39" y="14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DFD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4414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5399" y="1931"/>
                      <a:ext cx="93" cy="125"/>
                    </a:xfrm>
                    <a:custGeom>
                      <a:avLst/>
                      <a:gdLst>
                        <a:gd name="T0" fmla="*/ 59 w 93"/>
                        <a:gd name="T1" fmla="*/ 0 h 125"/>
                        <a:gd name="T2" fmla="*/ 30 w 93"/>
                        <a:gd name="T3" fmla="*/ 1 h 125"/>
                        <a:gd name="T4" fmla="*/ 12 w 93"/>
                        <a:gd name="T5" fmla="*/ 25 h 125"/>
                        <a:gd name="T6" fmla="*/ 9 w 93"/>
                        <a:gd name="T7" fmla="*/ 37 h 125"/>
                        <a:gd name="T8" fmla="*/ 12 w 93"/>
                        <a:gd name="T9" fmla="*/ 49 h 125"/>
                        <a:gd name="T10" fmla="*/ 27 w 93"/>
                        <a:gd name="T11" fmla="*/ 67 h 125"/>
                        <a:gd name="T12" fmla="*/ 9 w 93"/>
                        <a:gd name="T13" fmla="*/ 85 h 125"/>
                        <a:gd name="T14" fmla="*/ 0 w 93"/>
                        <a:gd name="T15" fmla="*/ 99 h 125"/>
                        <a:gd name="T16" fmla="*/ 5 w 93"/>
                        <a:gd name="T17" fmla="*/ 113 h 125"/>
                        <a:gd name="T18" fmla="*/ 14 w 93"/>
                        <a:gd name="T19" fmla="*/ 125 h 125"/>
                        <a:gd name="T20" fmla="*/ 41 w 93"/>
                        <a:gd name="T21" fmla="*/ 123 h 125"/>
                        <a:gd name="T22" fmla="*/ 71 w 93"/>
                        <a:gd name="T23" fmla="*/ 114 h 125"/>
                        <a:gd name="T24" fmla="*/ 83 w 93"/>
                        <a:gd name="T25" fmla="*/ 99 h 125"/>
                        <a:gd name="T26" fmla="*/ 93 w 93"/>
                        <a:gd name="T27" fmla="*/ 25 h 125"/>
                        <a:gd name="T28" fmla="*/ 71 w 93"/>
                        <a:gd name="T29" fmla="*/ 16 h 125"/>
                        <a:gd name="T30" fmla="*/ 59 w 93"/>
                        <a:gd name="T31" fmla="*/ 0 h 125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93"/>
                        <a:gd name="T49" fmla="*/ 0 h 125"/>
                        <a:gd name="T50" fmla="*/ 93 w 93"/>
                        <a:gd name="T51" fmla="*/ 125 h 125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93" h="125">
                          <a:moveTo>
                            <a:pt x="59" y="0"/>
                          </a:moveTo>
                          <a:lnTo>
                            <a:pt x="30" y="1"/>
                          </a:lnTo>
                          <a:lnTo>
                            <a:pt x="12" y="25"/>
                          </a:lnTo>
                          <a:lnTo>
                            <a:pt x="9" y="37"/>
                          </a:lnTo>
                          <a:lnTo>
                            <a:pt x="12" y="49"/>
                          </a:lnTo>
                          <a:lnTo>
                            <a:pt x="27" y="67"/>
                          </a:lnTo>
                          <a:lnTo>
                            <a:pt x="9" y="85"/>
                          </a:lnTo>
                          <a:lnTo>
                            <a:pt x="0" y="99"/>
                          </a:lnTo>
                          <a:lnTo>
                            <a:pt x="5" y="113"/>
                          </a:lnTo>
                          <a:lnTo>
                            <a:pt x="14" y="125"/>
                          </a:lnTo>
                          <a:lnTo>
                            <a:pt x="41" y="123"/>
                          </a:lnTo>
                          <a:lnTo>
                            <a:pt x="71" y="114"/>
                          </a:lnTo>
                          <a:lnTo>
                            <a:pt x="83" y="99"/>
                          </a:lnTo>
                          <a:lnTo>
                            <a:pt x="93" y="25"/>
                          </a:lnTo>
                          <a:lnTo>
                            <a:pt x="71" y="16"/>
                          </a:lnTo>
                          <a:lnTo>
                            <a:pt x="5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4415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5408" y="1687"/>
                      <a:ext cx="215" cy="234"/>
                    </a:xfrm>
                    <a:custGeom>
                      <a:avLst/>
                      <a:gdLst>
                        <a:gd name="T0" fmla="*/ 89 w 215"/>
                        <a:gd name="T1" fmla="*/ 224 h 234"/>
                        <a:gd name="T2" fmla="*/ 62 w 215"/>
                        <a:gd name="T3" fmla="*/ 233 h 234"/>
                        <a:gd name="T4" fmla="*/ 53 w 215"/>
                        <a:gd name="T5" fmla="*/ 234 h 234"/>
                        <a:gd name="T6" fmla="*/ 45 w 215"/>
                        <a:gd name="T7" fmla="*/ 231 h 234"/>
                        <a:gd name="T8" fmla="*/ 39 w 215"/>
                        <a:gd name="T9" fmla="*/ 222 h 234"/>
                        <a:gd name="T10" fmla="*/ 12 w 215"/>
                        <a:gd name="T11" fmla="*/ 179 h 234"/>
                        <a:gd name="T12" fmla="*/ 0 w 215"/>
                        <a:gd name="T13" fmla="*/ 143 h 234"/>
                        <a:gd name="T14" fmla="*/ 5 w 215"/>
                        <a:gd name="T15" fmla="*/ 101 h 234"/>
                        <a:gd name="T16" fmla="*/ 14 w 215"/>
                        <a:gd name="T17" fmla="*/ 62 h 234"/>
                        <a:gd name="T18" fmla="*/ 21 w 215"/>
                        <a:gd name="T19" fmla="*/ 62 h 234"/>
                        <a:gd name="T20" fmla="*/ 39 w 215"/>
                        <a:gd name="T21" fmla="*/ 68 h 234"/>
                        <a:gd name="T22" fmla="*/ 68 w 215"/>
                        <a:gd name="T23" fmla="*/ 83 h 234"/>
                        <a:gd name="T24" fmla="*/ 71 w 215"/>
                        <a:gd name="T25" fmla="*/ 54 h 234"/>
                        <a:gd name="T26" fmla="*/ 77 w 215"/>
                        <a:gd name="T27" fmla="*/ 39 h 234"/>
                        <a:gd name="T28" fmla="*/ 93 w 215"/>
                        <a:gd name="T29" fmla="*/ 32 h 234"/>
                        <a:gd name="T30" fmla="*/ 114 w 215"/>
                        <a:gd name="T31" fmla="*/ 29 h 234"/>
                        <a:gd name="T32" fmla="*/ 140 w 215"/>
                        <a:gd name="T33" fmla="*/ 29 h 234"/>
                        <a:gd name="T34" fmla="*/ 143 w 215"/>
                        <a:gd name="T35" fmla="*/ 18 h 234"/>
                        <a:gd name="T36" fmla="*/ 146 w 215"/>
                        <a:gd name="T37" fmla="*/ 9 h 234"/>
                        <a:gd name="T38" fmla="*/ 155 w 215"/>
                        <a:gd name="T39" fmla="*/ 1 h 234"/>
                        <a:gd name="T40" fmla="*/ 168 w 215"/>
                        <a:gd name="T41" fmla="*/ 0 h 234"/>
                        <a:gd name="T42" fmla="*/ 191 w 215"/>
                        <a:gd name="T43" fmla="*/ 3 h 234"/>
                        <a:gd name="T44" fmla="*/ 176 w 215"/>
                        <a:gd name="T45" fmla="*/ 19 h 234"/>
                        <a:gd name="T46" fmla="*/ 191 w 215"/>
                        <a:gd name="T47" fmla="*/ 45 h 234"/>
                        <a:gd name="T48" fmla="*/ 215 w 215"/>
                        <a:gd name="T49" fmla="*/ 74 h 234"/>
                        <a:gd name="T50" fmla="*/ 89 w 215"/>
                        <a:gd name="T51" fmla="*/ 224 h 234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215"/>
                        <a:gd name="T79" fmla="*/ 0 h 234"/>
                        <a:gd name="T80" fmla="*/ 215 w 215"/>
                        <a:gd name="T81" fmla="*/ 234 h 234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215" h="234">
                          <a:moveTo>
                            <a:pt x="89" y="224"/>
                          </a:moveTo>
                          <a:lnTo>
                            <a:pt x="62" y="233"/>
                          </a:lnTo>
                          <a:lnTo>
                            <a:pt x="53" y="234"/>
                          </a:lnTo>
                          <a:lnTo>
                            <a:pt x="45" y="231"/>
                          </a:lnTo>
                          <a:lnTo>
                            <a:pt x="39" y="222"/>
                          </a:lnTo>
                          <a:lnTo>
                            <a:pt x="12" y="179"/>
                          </a:lnTo>
                          <a:lnTo>
                            <a:pt x="0" y="143"/>
                          </a:lnTo>
                          <a:lnTo>
                            <a:pt x="5" y="101"/>
                          </a:lnTo>
                          <a:lnTo>
                            <a:pt x="14" y="62"/>
                          </a:lnTo>
                          <a:lnTo>
                            <a:pt x="21" y="62"/>
                          </a:lnTo>
                          <a:lnTo>
                            <a:pt x="39" y="68"/>
                          </a:lnTo>
                          <a:lnTo>
                            <a:pt x="68" y="83"/>
                          </a:lnTo>
                          <a:lnTo>
                            <a:pt x="71" y="54"/>
                          </a:lnTo>
                          <a:lnTo>
                            <a:pt x="77" y="39"/>
                          </a:lnTo>
                          <a:lnTo>
                            <a:pt x="93" y="32"/>
                          </a:lnTo>
                          <a:lnTo>
                            <a:pt x="114" y="29"/>
                          </a:lnTo>
                          <a:lnTo>
                            <a:pt x="140" y="29"/>
                          </a:lnTo>
                          <a:lnTo>
                            <a:pt x="143" y="18"/>
                          </a:lnTo>
                          <a:lnTo>
                            <a:pt x="146" y="9"/>
                          </a:lnTo>
                          <a:lnTo>
                            <a:pt x="155" y="1"/>
                          </a:lnTo>
                          <a:lnTo>
                            <a:pt x="168" y="0"/>
                          </a:lnTo>
                          <a:lnTo>
                            <a:pt x="191" y="3"/>
                          </a:lnTo>
                          <a:lnTo>
                            <a:pt x="176" y="19"/>
                          </a:lnTo>
                          <a:lnTo>
                            <a:pt x="191" y="45"/>
                          </a:lnTo>
                          <a:lnTo>
                            <a:pt x="215" y="74"/>
                          </a:lnTo>
                          <a:lnTo>
                            <a:pt x="89" y="2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</p:grpSp>
              <p:grpSp>
                <p:nvGrpSpPr>
                  <p:cNvPr id="14398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5674" y="1561"/>
                    <a:ext cx="684" cy="575"/>
                    <a:chOff x="5674" y="1561"/>
                    <a:chExt cx="684" cy="575"/>
                  </a:xfrm>
                </p:grpSpPr>
                <p:grpSp>
                  <p:nvGrpSpPr>
                    <p:cNvPr id="14402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74" y="1561"/>
                      <a:ext cx="418" cy="575"/>
                      <a:chOff x="5674" y="1561"/>
                      <a:chExt cx="418" cy="575"/>
                    </a:xfrm>
                  </p:grpSpPr>
                  <p:sp>
                    <p:nvSpPr>
                      <p:cNvPr id="14410" name="Freeform 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74" y="1561"/>
                        <a:ext cx="418" cy="575"/>
                      </a:xfrm>
                      <a:custGeom>
                        <a:avLst/>
                        <a:gdLst>
                          <a:gd name="T0" fmla="*/ 17 w 418"/>
                          <a:gd name="T1" fmla="*/ 192 h 575"/>
                          <a:gd name="T2" fmla="*/ 40 w 418"/>
                          <a:gd name="T3" fmla="*/ 148 h 575"/>
                          <a:gd name="T4" fmla="*/ 71 w 418"/>
                          <a:gd name="T5" fmla="*/ 103 h 575"/>
                          <a:gd name="T6" fmla="*/ 101 w 418"/>
                          <a:gd name="T7" fmla="*/ 60 h 575"/>
                          <a:gd name="T8" fmla="*/ 167 w 418"/>
                          <a:gd name="T9" fmla="*/ 24 h 575"/>
                          <a:gd name="T10" fmla="*/ 159 w 418"/>
                          <a:gd name="T11" fmla="*/ 64 h 575"/>
                          <a:gd name="T12" fmla="*/ 225 w 418"/>
                          <a:gd name="T13" fmla="*/ 0 h 575"/>
                          <a:gd name="T14" fmla="*/ 216 w 418"/>
                          <a:gd name="T15" fmla="*/ 21 h 575"/>
                          <a:gd name="T16" fmla="*/ 210 w 418"/>
                          <a:gd name="T17" fmla="*/ 48 h 575"/>
                          <a:gd name="T18" fmla="*/ 263 w 418"/>
                          <a:gd name="T19" fmla="*/ 0 h 575"/>
                          <a:gd name="T20" fmla="*/ 218 w 418"/>
                          <a:gd name="T21" fmla="*/ 66 h 575"/>
                          <a:gd name="T22" fmla="*/ 212 w 418"/>
                          <a:gd name="T23" fmla="*/ 91 h 575"/>
                          <a:gd name="T24" fmla="*/ 237 w 418"/>
                          <a:gd name="T25" fmla="*/ 60 h 575"/>
                          <a:gd name="T26" fmla="*/ 285 w 418"/>
                          <a:gd name="T27" fmla="*/ 39 h 575"/>
                          <a:gd name="T28" fmla="*/ 332 w 418"/>
                          <a:gd name="T29" fmla="*/ 37 h 575"/>
                          <a:gd name="T30" fmla="*/ 284 w 418"/>
                          <a:gd name="T31" fmla="*/ 66 h 575"/>
                          <a:gd name="T32" fmla="*/ 266 w 418"/>
                          <a:gd name="T33" fmla="*/ 102 h 575"/>
                          <a:gd name="T34" fmla="*/ 269 w 418"/>
                          <a:gd name="T35" fmla="*/ 122 h 575"/>
                          <a:gd name="T36" fmla="*/ 284 w 418"/>
                          <a:gd name="T37" fmla="*/ 123 h 575"/>
                          <a:gd name="T38" fmla="*/ 308 w 418"/>
                          <a:gd name="T39" fmla="*/ 135 h 575"/>
                          <a:gd name="T40" fmla="*/ 342 w 418"/>
                          <a:gd name="T41" fmla="*/ 161 h 575"/>
                          <a:gd name="T42" fmla="*/ 335 w 418"/>
                          <a:gd name="T43" fmla="*/ 173 h 575"/>
                          <a:gd name="T44" fmla="*/ 333 w 418"/>
                          <a:gd name="T45" fmla="*/ 183 h 575"/>
                          <a:gd name="T46" fmla="*/ 338 w 418"/>
                          <a:gd name="T47" fmla="*/ 198 h 575"/>
                          <a:gd name="T48" fmla="*/ 347 w 418"/>
                          <a:gd name="T49" fmla="*/ 210 h 575"/>
                          <a:gd name="T50" fmla="*/ 362 w 418"/>
                          <a:gd name="T51" fmla="*/ 222 h 575"/>
                          <a:gd name="T52" fmla="*/ 382 w 418"/>
                          <a:gd name="T53" fmla="*/ 231 h 575"/>
                          <a:gd name="T54" fmla="*/ 401 w 418"/>
                          <a:gd name="T55" fmla="*/ 237 h 575"/>
                          <a:gd name="T56" fmla="*/ 418 w 418"/>
                          <a:gd name="T57" fmla="*/ 240 h 575"/>
                          <a:gd name="T58" fmla="*/ 395 w 418"/>
                          <a:gd name="T59" fmla="*/ 267 h 575"/>
                          <a:gd name="T60" fmla="*/ 379 w 418"/>
                          <a:gd name="T61" fmla="*/ 294 h 575"/>
                          <a:gd name="T62" fmla="*/ 362 w 418"/>
                          <a:gd name="T63" fmla="*/ 324 h 575"/>
                          <a:gd name="T64" fmla="*/ 347 w 418"/>
                          <a:gd name="T65" fmla="*/ 355 h 575"/>
                          <a:gd name="T66" fmla="*/ 333 w 418"/>
                          <a:gd name="T67" fmla="*/ 388 h 575"/>
                          <a:gd name="T68" fmla="*/ 306 w 418"/>
                          <a:gd name="T69" fmla="*/ 404 h 575"/>
                          <a:gd name="T70" fmla="*/ 265 w 418"/>
                          <a:gd name="T71" fmla="*/ 407 h 575"/>
                          <a:gd name="T72" fmla="*/ 237 w 418"/>
                          <a:gd name="T73" fmla="*/ 398 h 575"/>
                          <a:gd name="T74" fmla="*/ 219 w 418"/>
                          <a:gd name="T75" fmla="*/ 392 h 575"/>
                          <a:gd name="T76" fmla="*/ 202 w 418"/>
                          <a:gd name="T77" fmla="*/ 402 h 575"/>
                          <a:gd name="T78" fmla="*/ 207 w 418"/>
                          <a:gd name="T79" fmla="*/ 436 h 575"/>
                          <a:gd name="T80" fmla="*/ 224 w 418"/>
                          <a:gd name="T81" fmla="*/ 474 h 575"/>
                          <a:gd name="T82" fmla="*/ 234 w 418"/>
                          <a:gd name="T83" fmla="*/ 499 h 575"/>
                          <a:gd name="T84" fmla="*/ 234 w 418"/>
                          <a:gd name="T85" fmla="*/ 520 h 575"/>
                          <a:gd name="T86" fmla="*/ 216 w 418"/>
                          <a:gd name="T87" fmla="*/ 575 h 575"/>
                          <a:gd name="T88" fmla="*/ 12 w 418"/>
                          <a:gd name="T89" fmla="*/ 553 h 575"/>
                          <a:gd name="T90" fmla="*/ 3 w 418"/>
                          <a:gd name="T91" fmla="*/ 383 h 575"/>
                          <a:gd name="T92" fmla="*/ 0 w 418"/>
                          <a:gd name="T93" fmla="*/ 284 h 575"/>
                          <a:gd name="T94" fmla="*/ 6 w 418"/>
                          <a:gd name="T95" fmla="*/ 228 h 575"/>
                          <a:gd name="T96" fmla="*/ 17 w 418"/>
                          <a:gd name="T97" fmla="*/ 192 h 57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418"/>
                          <a:gd name="T148" fmla="*/ 0 h 575"/>
                          <a:gd name="T149" fmla="*/ 418 w 418"/>
                          <a:gd name="T150" fmla="*/ 575 h 575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418" h="575">
                            <a:moveTo>
                              <a:pt x="17" y="192"/>
                            </a:moveTo>
                            <a:lnTo>
                              <a:pt x="40" y="148"/>
                            </a:lnTo>
                            <a:lnTo>
                              <a:pt x="71" y="103"/>
                            </a:lnTo>
                            <a:lnTo>
                              <a:pt x="101" y="60"/>
                            </a:lnTo>
                            <a:lnTo>
                              <a:pt x="167" y="24"/>
                            </a:lnTo>
                            <a:lnTo>
                              <a:pt x="159" y="64"/>
                            </a:lnTo>
                            <a:lnTo>
                              <a:pt x="225" y="0"/>
                            </a:lnTo>
                            <a:lnTo>
                              <a:pt x="216" y="21"/>
                            </a:lnTo>
                            <a:lnTo>
                              <a:pt x="210" y="48"/>
                            </a:lnTo>
                            <a:lnTo>
                              <a:pt x="263" y="0"/>
                            </a:lnTo>
                            <a:lnTo>
                              <a:pt x="218" y="66"/>
                            </a:lnTo>
                            <a:lnTo>
                              <a:pt x="212" y="91"/>
                            </a:lnTo>
                            <a:lnTo>
                              <a:pt x="237" y="60"/>
                            </a:lnTo>
                            <a:lnTo>
                              <a:pt x="285" y="39"/>
                            </a:lnTo>
                            <a:lnTo>
                              <a:pt x="332" y="37"/>
                            </a:lnTo>
                            <a:lnTo>
                              <a:pt x="284" y="66"/>
                            </a:lnTo>
                            <a:lnTo>
                              <a:pt x="266" y="102"/>
                            </a:lnTo>
                            <a:lnTo>
                              <a:pt x="269" y="122"/>
                            </a:lnTo>
                            <a:lnTo>
                              <a:pt x="284" y="123"/>
                            </a:lnTo>
                            <a:lnTo>
                              <a:pt x="308" y="135"/>
                            </a:lnTo>
                            <a:lnTo>
                              <a:pt x="342" y="161"/>
                            </a:lnTo>
                            <a:lnTo>
                              <a:pt x="335" y="173"/>
                            </a:lnTo>
                            <a:lnTo>
                              <a:pt x="333" y="183"/>
                            </a:lnTo>
                            <a:lnTo>
                              <a:pt x="338" y="198"/>
                            </a:lnTo>
                            <a:lnTo>
                              <a:pt x="347" y="210"/>
                            </a:lnTo>
                            <a:lnTo>
                              <a:pt x="362" y="222"/>
                            </a:lnTo>
                            <a:lnTo>
                              <a:pt x="382" y="231"/>
                            </a:lnTo>
                            <a:lnTo>
                              <a:pt x="401" y="237"/>
                            </a:lnTo>
                            <a:lnTo>
                              <a:pt x="418" y="240"/>
                            </a:lnTo>
                            <a:lnTo>
                              <a:pt x="395" y="267"/>
                            </a:lnTo>
                            <a:lnTo>
                              <a:pt x="379" y="294"/>
                            </a:lnTo>
                            <a:lnTo>
                              <a:pt x="362" y="324"/>
                            </a:lnTo>
                            <a:lnTo>
                              <a:pt x="347" y="355"/>
                            </a:lnTo>
                            <a:lnTo>
                              <a:pt x="333" y="388"/>
                            </a:lnTo>
                            <a:lnTo>
                              <a:pt x="306" y="404"/>
                            </a:lnTo>
                            <a:lnTo>
                              <a:pt x="265" y="407"/>
                            </a:lnTo>
                            <a:lnTo>
                              <a:pt x="237" y="398"/>
                            </a:lnTo>
                            <a:lnTo>
                              <a:pt x="219" y="392"/>
                            </a:lnTo>
                            <a:lnTo>
                              <a:pt x="202" y="402"/>
                            </a:lnTo>
                            <a:lnTo>
                              <a:pt x="207" y="436"/>
                            </a:lnTo>
                            <a:lnTo>
                              <a:pt x="224" y="474"/>
                            </a:lnTo>
                            <a:lnTo>
                              <a:pt x="234" y="499"/>
                            </a:lnTo>
                            <a:lnTo>
                              <a:pt x="234" y="520"/>
                            </a:lnTo>
                            <a:lnTo>
                              <a:pt x="216" y="575"/>
                            </a:lnTo>
                            <a:lnTo>
                              <a:pt x="12" y="553"/>
                            </a:lnTo>
                            <a:lnTo>
                              <a:pt x="3" y="383"/>
                            </a:lnTo>
                            <a:lnTo>
                              <a:pt x="0" y="284"/>
                            </a:lnTo>
                            <a:lnTo>
                              <a:pt x="6" y="228"/>
                            </a:lnTo>
                            <a:lnTo>
                              <a:pt x="17" y="19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  <p:sp>
                    <p:nvSpPr>
                      <p:cNvPr id="14411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43" y="1717"/>
                        <a:ext cx="66" cy="17"/>
                      </a:xfrm>
                      <a:custGeom>
                        <a:avLst/>
                        <a:gdLst>
                          <a:gd name="T0" fmla="*/ 66 w 66"/>
                          <a:gd name="T1" fmla="*/ 17 h 17"/>
                          <a:gd name="T2" fmla="*/ 54 w 66"/>
                          <a:gd name="T3" fmla="*/ 11 h 17"/>
                          <a:gd name="T4" fmla="*/ 39 w 66"/>
                          <a:gd name="T5" fmla="*/ 5 h 17"/>
                          <a:gd name="T6" fmla="*/ 27 w 66"/>
                          <a:gd name="T7" fmla="*/ 0 h 17"/>
                          <a:gd name="T8" fmla="*/ 13 w 66"/>
                          <a:gd name="T9" fmla="*/ 3 h 17"/>
                          <a:gd name="T10" fmla="*/ 0 w 66"/>
                          <a:gd name="T11" fmla="*/ 12 h 1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66"/>
                          <a:gd name="T19" fmla="*/ 0 h 17"/>
                          <a:gd name="T20" fmla="*/ 66 w 66"/>
                          <a:gd name="T21" fmla="*/ 17 h 1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66" h="17">
                            <a:moveTo>
                              <a:pt x="66" y="17"/>
                            </a:moveTo>
                            <a:lnTo>
                              <a:pt x="54" y="11"/>
                            </a:lnTo>
                            <a:lnTo>
                              <a:pt x="39" y="5"/>
                            </a:lnTo>
                            <a:lnTo>
                              <a:pt x="27" y="0"/>
                            </a:lnTo>
                            <a:lnTo>
                              <a:pt x="13" y="3"/>
                            </a:lnTo>
                            <a:lnTo>
                              <a:pt x="0" y="12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</p:grpSp>
                <p:grpSp>
                  <p:nvGrpSpPr>
                    <p:cNvPr id="14403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57" y="1798"/>
                      <a:ext cx="501" cy="281"/>
                      <a:chOff x="5857" y="1798"/>
                      <a:chExt cx="501" cy="281"/>
                    </a:xfrm>
                  </p:grpSpPr>
                  <p:sp>
                    <p:nvSpPr>
                      <p:cNvPr id="14404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57" y="1798"/>
                        <a:ext cx="501" cy="281"/>
                      </a:xfrm>
                      <a:custGeom>
                        <a:avLst/>
                        <a:gdLst>
                          <a:gd name="T0" fmla="*/ 0 w 501"/>
                          <a:gd name="T1" fmla="*/ 164 h 281"/>
                          <a:gd name="T2" fmla="*/ 49 w 501"/>
                          <a:gd name="T3" fmla="*/ 132 h 281"/>
                          <a:gd name="T4" fmla="*/ 115 w 501"/>
                          <a:gd name="T5" fmla="*/ 153 h 281"/>
                          <a:gd name="T6" fmla="*/ 154 w 501"/>
                          <a:gd name="T7" fmla="*/ 128 h 281"/>
                          <a:gd name="T8" fmla="*/ 183 w 501"/>
                          <a:gd name="T9" fmla="*/ 77 h 281"/>
                          <a:gd name="T10" fmla="*/ 215 w 501"/>
                          <a:gd name="T11" fmla="*/ 30 h 281"/>
                          <a:gd name="T12" fmla="*/ 230 w 501"/>
                          <a:gd name="T13" fmla="*/ 0 h 281"/>
                          <a:gd name="T14" fmla="*/ 263 w 501"/>
                          <a:gd name="T15" fmla="*/ 3 h 281"/>
                          <a:gd name="T16" fmla="*/ 285 w 501"/>
                          <a:gd name="T17" fmla="*/ 11 h 281"/>
                          <a:gd name="T18" fmla="*/ 303 w 501"/>
                          <a:gd name="T19" fmla="*/ 33 h 281"/>
                          <a:gd name="T20" fmla="*/ 326 w 501"/>
                          <a:gd name="T21" fmla="*/ 63 h 281"/>
                          <a:gd name="T22" fmla="*/ 350 w 501"/>
                          <a:gd name="T23" fmla="*/ 90 h 281"/>
                          <a:gd name="T24" fmla="*/ 384 w 501"/>
                          <a:gd name="T25" fmla="*/ 117 h 281"/>
                          <a:gd name="T26" fmla="*/ 419 w 501"/>
                          <a:gd name="T27" fmla="*/ 141 h 281"/>
                          <a:gd name="T28" fmla="*/ 446 w 501"/>
                          <a:gd name="T29" fmla="*/ 159 h 281"/>
                          <a:gd name="T30" fmla="*/ 465 w 501"/>
                          <a:gd name="T31" fmla="*/ 168 h 281"/>
                          <a:gd name="T32" fmla="*/ 482 w 501"/>
                          <a:gd name="T33" fmla="*/ 172 h 281"/>
                          <a:gd name="T34" fmla="*/ 501 w 501"/>
                          <a:gd name="T35" fmla="*/ 168 h 281"/>
                          <a:gd name="T36" fmla="*/ 500 w 501"/>
                          <a:gd name="T37" fmla="*/ 191 h 281"/>
                          <a:gd name="T38" fmla="*/ 494 w 501"/>
                          <a:gd name="T39" fmla="*/ 215 h 281"/>
                          <a:gd name="T40" fmla="*/ 476 w 501"/>
                          <a:gd name="T41" fmla="*/ 243 h 281"/>
                          <a:gd name="T42" fmla="*/ 458 w 501"/>
                          <a:gd name="T43" fmla="*/ 265 h 281"/>
                          <a:gd name="T44" fmla="*/ 440 w 501"/>
                          <a:gd name="T45" fmla="*/ 275 h 281"/>
                          <a:gd name="T46" fmla="*/ 419 w 501"/>
                          <a:gd name="T47" fmla="*/ 266 h 281"/>
                          <a:gd name="T48" fmla="*/ 396 w 501"/>
                          <a:gd name="T49" fmla="*/ 253 h 281"/>
                          <a:gd name="T50" fmla="*/ 371 w 501"/>
                          <a:gd name="T51" fmla="*/ 242 h 281"/>
                          <a:gd name="T52" fmla="*/ 342 w 501"/>
                          <a:gd name="T53" fmla="*/ 233 h 281"/>
                          <a:gd name="T54" fmla="*/ 320 w 501"/>
                          <a:gd name="T55" fmla="*/ 248 h 281"/>
                          <a:gd name="T56" fmla="*/ 290 w 501"/>
                          <a:gd name="T57" fmla="*/ 266 h 281"/>
                          <a:gd name="T58" fmla="*/ 269 w 501"/>
                          <a:gd name="T59" fmla="*/ 250 h 281"/>
                          <a:gd name="T60" fmla="*/ 234 w 501"/>
                          <a:gd name="T61" fmla="*/ 228 h 281"/>
                          <a:gd name="T62" fmla="*/ 212 w 501"/>
                          <a:gd name="T63" fmla="*/ 240 h 281"/>
                          <a:gd name="T64" fmla="*/ 181 w 501"/>
                          <a:gd name="T65" fmla="*/ 254 h 281"/>
                          <a:gd name="T66" fmla="*/ 141 w 501"/>
                          <a:gd name="T67" fmla="*/ 263 h 281"/>
                          <a:gd name="T68" fmla="*/ 88 w 501"/>
                          <a:gd name="T69" fmla="*/ 275 h 281"/>
                          <a:gd name="T70" fmla="*/ 48 w 501"/>
                          <a:gd name="T71" fmla="*/ 281 h 281"/>
                          <a:gd name="T72" fmla="*/ 28 w 501"/>
                          <a:gd name="T73" fmla="*/ 253 h 281"/>
                          <a:gd name="T74" fmla="*/ 21 w 501"/>
                          <a:gd name="T75" fmla="*/ 236 h 281"/>
                          <a:gd name="T76" fmla="*/ 7 w 501"/>
                          <a:gd name="T77" fmla="*/ 197 h 281"/>
                          <a:gd name="T78" fmla="*/ 0 w 501"/>
                          <a:gd name="T79" fmla="*/ 164 h 281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w 501"/>
                          <a:gd name="T121" fmla="*/ 0 h 281"/>
                          <a:gd name="T122" fmla="*/ 501 w 501"/>
                          <a:gd name="T123" fmla="*/ 281 h 281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T120" t="T121" r="T122" b="T123"/>
                        <a:pathLst>
                          <a:path w="501" h="281">
                            <a:moveTo>
                              <a:pt x="0" y="164"/>
                            </a:moveTo>
                            <a:lnTo>
                              <a:pt x="49" y="132"/>
                            </a:lnTo>
                            <a:lnTo>
                              <a:pt x="115" y="153"/>
                            </a:lnTo>
                            <a:lnTo>
                              <a:pt x="154" y="128"/>
                            </a:lnTo>
                            <a:lnTo>
                              <a:pt x="183" y="77"/>
                            </a:lnTo>
                            <a:lnTo>
                              <a:pt x="215" y="30"/>
                            </a:lnTo>
                            <a:lnTo>
                              <a:pt x="230" y="0"/>
                            </a:lnTo>
                            <a:lnTo>
                              <a:pt x="263" y="3"/>
                            </a:lnTo>
                            <a:lnTo>
                              <a:pt x="285" y="11"/>
                            </a:lnTo>
                            <a:lnTo>
                              <a:pt x="303" y="33"/>
                            </a:lnTo>
                            <a:lnTo>
                              <a:pt x="326" y="63"/>
                            </a:lnTo>
                            <a:lnTo>
                              <a:pt x="350" y="90"/>
                            </a:lnTo>
                            <a:lnTo>
                              <a:pt x="384" y="117"/>
                            </a:lnTo>
                            <a:lnTo>
                              <a:pt x="419" y="141"/>
                            </a:lnTo>
                            <a:lnTo>
                              <a:pt x="446" y="159"/>
                            </a:lnTo>
                            <a:lnTo>
                              <a:pt x="465" y="168"/>
                            </a:lnTo>
                            <a:lnTo>
                              <a:pt x="482" y="172"/>
                            </a:lnTo>
                            <a:lnTo>
                              <a:pt x="501" y="168"/>
                            </a:lnTo>
                            <a:lnTo>
                              <a:pt x="500" y="191"/>
                            </a:lnTo>
                            <a:lnTo>
                              <a:pt x="494" y="215"/>
                            </a:lnTo>
                            <a:lnTo>
                              <a:pt x="476" y="243"/>
                            </a:lnTo>
                            <a:lnTo>
                              <a:pt x="458" y="265"/>
                            </a:lnTo>
                            <a:lnTo>
                              <a:pt x="440" y="275"/>
                            </a:lnTo>
                            <a:lnTo>
                              <a:pt x="419" y="266"/>
                            </a:lnTo>
                            <a:lnTo>
                              <a:pt x="396" y="253"/>
                            </a:lnTo>
                            <a:lnTo>
                              <a:pt x="371" y="242"/>
                            </a:lnTo>
                            <a:lnTo>
                              <a:pt x="342" y="233"/>
                            </a:lnTo>
                            <a:lnTo>
                              <a:pt x="320" y="248"/>
                            </a:lnTo>
                            <a:lnTo>
                              <a:pt x="290" y="266"/>
                            </a:lnTo>
                            <a:lnTo>
                              <a:pt x="269" y="250"/>
                            </a:lnTo>
                            <a:lnTo>
                              <a:pt x="234" y="228"/>
                            </a:lnTo>
                            <a:lnTo>
                              <a:pt x="212" y="240"/>
                            </a:lnTo>
                            <a:lnTo>
                              <a:pt x="181" y="254"/>
                            </a:lnTo>
                            <a:lnTo>
                              <a:pt x="141" y="263"/>
                            </a:lnTo>
                            <a:lnTo>
                              <a:pt x="88" y="275"/>
                            </a:lnTo>
                            <a:lnTo>
                              <a:pt x="48" y="281"/>
                            </a:lnTo>
                            <a:lnTo>
                              <a:pt x="28" y="253"/>
                            </a:lnTo>
                            <a:lnTo>
                              <a:pt x="21" y="236"/>
                            </a:lnTo>
                            <a:lnTo>
                              <a:pt x="7" y="197"/>
                            </a:lnTo>
                            <a:lnTo>
                              <a:pt x="0" y="164"/>
                            </a:lnTo>
                            <a:close/>
                          </a:path>
                        </a:pathLst>
                      </a:custGeom>
                      <a:solidFill>
                        <a:srgbClr val="FF5F0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  <p:grpSp>
                    <p:nvGrpSpPr>
                      <p:cNvPr id="14405" name="Group 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21" y="1899"/>
                        <a:ext cx="405" cy="141"/>
                        <a:chOff x="5921" y="1899"/>
                        <a:chExt cx="405" cy="141"/>
                      </a:xfrm>
                    </p:grpSpPr>
                    <p:sp>
                      <p:nvSpPr>
                        <p:cNvPr id="14406" name="Freeform 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127" y="1899"/>
                          <a:ext cx="41" cy="30"/>
                        </a:xfrm>
                        <a:custGeom>
                          <a:avLst/>
                          <a:gdLst>
                            <a:gd name="T0" fmla="*/ 8 w 41"/>
                            <a:gd name="T1" fmla="*/ 0 h 30"/>
                            <a:gd name="T2" fmla="*/ 41 w 41"/>
                            <a:gd name="T3" fmla="*/ 19 h 30"/>
                            <a:gd name="T4" fmla="*/ 0 w 41"/>
                            <a:gd name="T5" fmla="*/ 30 h 30"/>
                            <a:gd name="T6" fmla="*/ 0 60000 65536"/>
                            <a:gd name="T7" fmla="*/ 0 60000 65536"/>
                            <a:gd name="T8" fmla="*/ 0 60000 65536"/>
                            <a:gd name="T9" fmla="*/ 0 w 41"/>
                            <a:gd name="T10" fmla="*/ 0 h 30"/>
                            <a:gd name="T11" fmla="*/ 41 w 41"/>
                            <a:gd name="T12" fmla="*/ 30 h 3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41" h="30">
                              <a:moveTo>
                                <a:pt x="8" y="0"/>
                              </a:moveTo>
                              <a:lnTo>
                                <a:pt x="41" y="19"/>
                              </a:lnTo>
                              <a:lnTo>
                                <a:pt x="0" y="3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4407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88" y="1971"/>
                          <a:ext cx="38" cy="2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  <p:sp>
                      <p:nvSpPr>
                        <p:cNvPr id="14408" name="Freeform 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921" y="1995"/>
                          <a:ext cx="50" cy="45"/>
                        </a:xfrm>
                        <a:custGeom>
                          <a:avLst/>
                          <a:gdLst>
                            <a:gd name="T0" fmla="*/ 50 w 50"/>
                            <a:gd name="T1" fmla="*/ 0 h 45"/>
                            <a:gd name="T2" fmla="*/ 27 w 50"/>
                            <a:gd name="T3" fmla="*/ 10 h 45"/>
                            <a:gd name="T4" fmla="*/ 15 w 50"/>
                            <a:gd name="T5" fmla="*/ 21 h 45"/>
                            <a:gd name="T6" fmla="*/ 8 w 50"/>
                            <a:gd name="T7" fmla="*/ 31 h 45"/>
                            <a:gd name="T8" fmla="*/ 0 w 50"/>
                            <a:gd name="T9" fmla="*/ 45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50"/>
                            <a:gd name="T16" fmla="*/ 0 h 45"/>
                            <a:gd name="T17" fmla="*/ 50 w 50"/>
                            <a:gd name="T18" fmla="*/ 45 h 4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50" h="45">
                              <a:moveTo>
                                <a:pt x="50" y="0"/>
                              </a:moveTo>
                              <a:lnTo>
                                <a:pt x="27" y="10"/>
                              </a:lnTo>
                              <a:lnTo>
                                <a:pt x="15" y="21"/>
                              </a:lnTo>
                              <a:lnTo>
                                <a:pt x="8" y="31"/>
                              </a:lnTo>
                              <a:lnTo>
                                <a:pt x="0" y="45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4409" name="Freeform 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936" y="1995"/>
                          <a:ext cx="263" cy="34"/>
                        </a:xfrm>
                        <a:custGeom>
                          <a:avLst/>
                          <a:gdLst>
                            <a:gd name="T0" fmla="*/ 0 w 263"/>
                            <a:gd name="T1" fmla="*/ 25 h 34"/>
                            <a:gd name="T2" fmla="*/ 33 w 263"/>
                            <a:gd name="T3" fmla="*/ 16 h 34"/>
                            <a:gd name="T4" fmla="*/ 72 w 263"/>
                            <a:gd name="T5" fmla="*/ 9 h 34"/>
                            <a:gd name="T6" fmla="*/ 105 w 263"/>
                            <a:gd name="T7" fmla="*/ 2 h 34"/>
                            <a:gd name="T8" fmla="*/ 134 w 263"/>
                            <a:gd name="T9" fmla="*/ 0 h 34"/>
                            <a:gd name="T10" fmla="*/ 164 w 263"/>
                            <a:gd name="T11" fmla="*/ 3 h 34"/>
                            <a:gd name="T12" fmla="*/ 194 w 263"/>
                            <a:gd name="T13" fmla="*/ 9 h 34"/>
                            <a:gd name="T14" fmla="*/ 226 w 263"/>
                            <a:gd name="T15" fmla="*/ 18 h 34"/>
                            <a:gd name="T16" fmla="*/ 263 w 263"/>
                            <a:gd name="T17" fmla="*/ 34 h 34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263"/>
                            <a:gd name="T28" fmla="*/ 0 h 34"/>
                            <a:gd name="T29" fmla="*/ 263 w 263"/>
                            <a:gd name="T30" fmla="*/ 34 h 34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263" h="34">
                              <a:moveTo>
                                <a:pt x="0" y="25"/>
                              </a:moveTo>
                              <a:lnTo>
                                <a:pt x="33" y="16"/>
                              </a:lnTo>
                              <a:lnTo>
                                <a:pt x="72" y="9"/>
                              </a:lnTo>
                              <a:lnTo>
                                <a:pt x="105" y="2"/>
                              </a:lnTo>
                              <a:lnTo>
                                <a:pt x="134" y="0"/>
                              </a:lnTo>
                              <a:lnTo>
                                <a:pt x="164" y="3"/>
                              </a:lnTo>
                              <a:lnTo>
                                <a:pt x="194" y="9"/>
                              </a:lnTo>
                              <a:lnTo>
                                <a:pt x="226" y="18"/>
                              </a:lnTo>
                              <a:lnTo>
                                <a:pt x="263" y="34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</p:grpSp>
                </p:grpSp>
              </p:grpSp>
              <p:grpSp>
                <p:nvGrpSpPr>
                  <p:cNvPr id="14399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5452" y="2433"/>
                    <a:ext cx="554" cy="538"/>
                    <a:chOff x="5452" y="2433"/>
                    <a:chExt cx="554" cy="538"/>
                  </a:xfrm>
                </p:grpSpPr>
                <p:sp>
                  <p:nvSpPr>
                    <p:cNvPr id="14400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764" y="2764"/>
                      <a:ext cx="164" cy="193"/>
                    </a:xfrm>
                    <a:custGeom>
                      <a:avLst/>
                      <a:gdLst>
                        <a:gd name="T0" fmla="*/ 110 w 164"/>
                        <a:gd name="T1" fmla="*/ 0 h 193"/>
                        <a:gd name="T2" fmla="*/ 164 w 164"/>
                        <a:gd name="T3" fmla="*/ 0 h 193"/>
                        <a:gd name="T4" fmla="*/ 159 w 164"/>
                        <a:gd name="T5" fmla="*/ 28 h 193"/>
                        <a:gd name="T6" fmla="*/ 153 w 164"/>
                        <a:gd name="T7" fmla="*/ 58 h 193"/>
                        <a:gd name="T8" fmla="*/ 141 w 164"/>
                        <a:gd name="T9" fmla="*/ 85 h 193"/>
                        <a:gd name="T10" fmla="*/ 125 w 164"/>
                        <a:gd name="T11" fmla="*/ 108 h 193"/>
                        <a:gd name="T12" fmla="*/ 102 w 164"/>
                        <a:gd name="T13" fmla="*/ 132 h 193"/>
                        <a:gd name="T14" fmla="*/ 80 w 164"/>
                        <a:gd name="T15" fmla="*/ 151 h 193"/>
                        <a:gd name="T16" fmla="*/ 56 w 164"/>
                        <a:gd name="T17" fmla="*/ 177 h 193"/>
                        <a:gd name="T18" fmla="*/ 44 w 164"/>
                        <a:gd name="T19" fmla="*/ 189 h 193"/>
                        <a:gd name="T20" fmla="*/ 35 w 164"/>
                        <a:gd name="T21" fmla="*/ 192 h 193"/>
                        <a:gd name="T22" fmla="*/ 21 w 164"/>
                        <a:gd name="T23" fmla="*/ 193 h 193"/>
                        <a:gd name="T24" fmla="*/ 0 w 164"/>
                        <a:gd name="T25" fmla="*/ 177 h 193"/>
                        <a:gd name="T26" fmla="*/ 110 w 164"/>
                        <a:gd name="T27" fmla="*/ 0 h 193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64"/>
                        <a:gd name="T43" fmla="*/ 0 h 193"/>
                        <a:gd name="T44" fmla="*/ 164 w 164"/>
                        <a:gd name="T45" fmla="*/ 193 h 193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64" h="193">
                          <a:moveTo>
                            <a:pt x="110" y="0"/>
                          </a:moveTo>
                          <a:lnTo>
                            <a:pt x="164" y="0"/>
                          </a:lnTo>
                          <a:lnTo>
                            <a:pt x="159" y="28"/>
                          </a:lnTo>
                          <a:lnTo>
                            <a:pt x="153" y="58"/>
                          </a:lnTo>
                          <a:lnTo>
                            <a:pt x="141" y="85"/>
                          </a:lnTo>
                          <a:lnTo>
                            <a:pt x="125" y="108"/>
                          </a:lnTo>
                          <a:lnTo>
                            <a:pt x="102" y="132"/>
                          </a:lnTo>
                          <a:lnTo>
                            <a:pt x="80" y="151"/>
                          </a:lnTo>
                          <a:lnTo>
                            <a:pt x="56" y="177"/>
                          </a:lnTo>
                          <a:lnTo>
                            <a:pt x="44" y="189"/>
                          </a:lnTo>
                          <a:lnTo>
                            <a:pt x="35" y="192"/>
                          </a:lnTo>
                          <a:lnTo>
                            <a:pt x="21" y="193"/>
                          </a:lnTo>
                          <a:lnTo>
                            <a:pt x="0" y="177"/>
                          </a:lnTo>
                          <a:lnTo>
                            <a:pt x="110" y="0"/>
                          </a:lnTo>
                          <a:close/>
                        </a:path>
                      </a:pathLst>
                    </a:custGeom>
                    <a:solidFill>
                      <a:srgbClr val="DFD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4401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5452" y="2433"/>
                      <a:ext cx="554" cy="538"/>
                    </a:xfrm>
                    <a:custGeom>
                      <a:avLst/>
                      <a:gdLst>
                        <a:gd name="T0" fmla="*/ 212 w 554"/>
                        <a:gd name="T1" fmla="*/ 397 h 538"/>
                        <a:gd name="T2" fmla="*/ 209 w 554"/>
                        <a:gd name="T3" fmla="*/ 428 h 538"/>
                        <a:gd name="T4" fmla="*/ 211 w 554"/>
                        <a:gd name="T5" fmla="*/ 461 h 538"/>
                        <a:gd name="T6" fmla="*/ 218 w 554"/>
                        <a:gd name="T7" fmla="*/ 494 h 538"/>
                        <a:gd name="T8" fmla="*/ 224 w 554"/>
                        <a:gd name="T9" fmla="*/ 512 h 538"/>
                        <a:gd name="T10" fmla="*/ 235 w 554"/>
                        <a:gd name="T11" fmla="*/ 525 h 538"/>
                        <a:gd name="T12" fmla="*/ 249 w 554"/>
                        <a:gd name="T13" fmla="*/ 524 h 538"/>
                        <a:gd name="T14" fmla="*/ 266 w 554"/>
                        <a:gd name="T15" fmla="*/ 520 h 538"/>
                        <a:gd name="T16" fmla="*/ 275 w 554"/>
                        <a:gd name="T17" fmla="*/ 530 h 538"/>
                        <a:gd name="T18" fmla="*/ 286 w 554"/>
                        <a:gd name="T19" fmla="*/ 536 h 538"/>
                        <a:gd name="T20" fmla="*/ 299 w 554"/>
                        <a:gd name="T21" fmla="*/ 538 h 538"/>
                        <a:gd name="T22" fmla="*/ 312 w 554"/>
                        <a:gd name="T23" fmla="*/ 535 h 538"/>
                        <a:gd name="T24" fmla="*/ 326 w 554"/>
                        <a:gd name="T25" fmla="*/ 524 h 538"/>
                        <a:gd name="T26" fmla="*/ 339 w 554"/>
                        <a:gd name="T27" fmla="*/ 509 h 538"/>
                        <a:gd name="T28" fmla="*/ 355 w 554"/>
                        <a:gd name="T29" fmla="*/ 491 h 538"/>
                        <a:gd name="T30" fmla="*/ 372 w 554"/>
                        <a:gd name="T31" fmla="*/ 472 h 538"/>
                        <a:gd name="T32" fmla="*/ 388 w 554"/>
                        <a:gd name="T33" fmla="*/ 453 h 538"/>
                        <a:gd name="T34" fmla="*/ 407 w 554"/>
                        <a:gd name="T35" fmla="*/ 431 h 538"/>
                        <a:gd name="T36" fmla="*/ 432 w 554"/>
                        <a:gd name="T37" fmla="*/ 394 h 538"/>
                        <a:gd name="T38" fmla="*/ 455 w 554"/>
                        <a:gd name="T39" fmla="*/ 365 h 538"/>
                        <a:gd name="T40" fmla="*/ 483 w 554"/>
                        <a:gd name="T41" fmla="*/ 340 h 538"/>
                        <a:gd name="T42" fmla="*/ 503 w 554"/>
                        <a:gd name="T43" fmla="*/ 325 h 538"/>
                        <a:gd name="T44" fmla="*/ 522 w 554"/>
                        <a:gd name="T45" fmla="*/ 303 h 538"/>
                        <a:gd name="T46" fmla="*/ 540 w 554"/>
                        <a:gd name="T47" fmla="*/ 275 h 538"/>
                        <a:gd name="T48" fmla="*/ 549 w 554"/>
                        <a:gd name="T49" fmla="*/ 247 h 538"/>
                        <a:gd name="T50" fmla="*/ 554 w 554"/>
                        <a:gd name="T51" fmla="*/ 213 h 538"/>
                        <a:gd name="T52" fmla="*/ 543 w 554"/>
                        <a:gd name="T53" fmla="*/ 168 h 538"/>
                        <a:gd name="T54" fmla="*/ 127 w 554"/>
                        <a:gd name="T55" fmla="*/ 50 h 538"/>
                        <a:gd name="T56" fmla="*/ 105 w 554"/>
                        <a:gd name="T57" fmla="*/ 47 h 538"/>
                        <a:gd name="T58" fmla="*/ 79 w 554"/>
                        <a:gd name="T59" fmla="*/ 24 h 538"/>
                        <a:gd name="T60" fmla="*/ 46 w 554"/>
                        <a:gd name="T61" fmla="*/ 0 h 538"/>
                        <a:gd name="T62" fmla="*/ 0 w 554"/>
                        <a:gd name="T63" fmla="*/ 33 h 538"/>
                        <a:gd name="T64" fmla="*/ 13 w 554"/>
                        <a:gd name="T65" fmla="*/ 53 h 538"/>
                        <a:gd name="T66" fmla="*/ 36 w 554"/>
                        <a:gd name="T67" fmla="*/ 75 h 538"/>
                        <a:gd name="T68" fmla="*/ 16 w 554"/>
                        <a:gd name="T69" fmla="*/ 87 h 538"/>
                        <a:gd name="T70" fmla="*/ 1 w 554"/>
                        <a:gd name="T71" fmla="*/ 104 h 538"/>
                        <a:gd name="T72" fmla="*/ 22 w 554"/>
                        <a:gd name="T73" fmla="*/ 116 h 538"/>
                        <a:gd name="T74" fmla="*/ 36 w 554"/>
                        <a:gd name="T75" fmla="*/ 130 h 538"/>
                        <a:gd name="T76" fmla="*/ 45 w 554"/>
                        <a:gd name="T77" fmla="*/ 152 h 538"/>
                        <a:gd name="T78" fmla="*/ 48 w 554"/>
                        <a:gd name="T79" fmla="*/ 170 h 538"/>
                        <a:gd name="T80" fmla="*/ 13 w 554"/>
                        <a:gd name="T81" fmla="*/ 164 h 538"/>
                        <a:gd name="T82" fmla="*/ 10 w 554"/>
                        <a:gd name="T83" fmla="*/ 183 h 538"/>
                        <a:gd name="T84" fmla="*/ 16 w 554"/>
                        <a:gd name="T85" fmla="*/ 209 h 538"/>
                        <a:gd name="T86" fmla="*/ 34 w 554"/>
                        <a:gd name="T87" fmla="*/ 235 h 538"/>
                        <a:gd name="T88" fmla="*/ 53 w 554"/>
                        <a:gd name="T89" fmla="*/ 253 h 538"/>
                        <a:gd name="T90" fmla="*/ 81 w 554"/>
                        <a:gd name="T91" fmla="*/ 267 h 538"/>
                        <a:gd name="T92" fmla="*/ 108 w 554"/>
                        <a:gd name="T93" fmla="*/ 274 h 538"/>
                        <a:gd name="T94" fmla="*/ 112 w 554"/>
                        <a:gd name="T95" fmla="*/ 301 h 538"/>
                        <a:gd name="T96" fmla="*/ 129 w 554"/>
                        <a:gd name="T97" fmla="*/ 325 h 538"/>
                        <a:gd name="T98" fmla="*/ 151 w 554"/>
                        <a:gd name="T99" fmla="*/ 352 h 538"/>
                        <a:gd name="T100" fmla="*/ 179 w 554"/>
                        <a:gd name="T101" fmla="*/ 377 h 538"/>
                        <a:gd name="T102" fmla="*/ 212 w 554"/>
                        <a:gd name="T103" fmla="*/ 397 h 538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w 554"/>
                        <a:gd name="T157" fmla="*/ 0 h 538"/>
                        <a:gd name="T158" fmla="*/ 554 w 554"/>
                        <a:gd name="T159" fmla="*/ 538 h 538"/>
                      </a:gdLst>
                      <a:ahLst/>
                      <a:cxnLst>
                        <a:cxn ang="T104">
                          <a:pos x="T0" y="T1"/>
                        </a:cxn>
                        <a:cxn ang="T105">
                          <a:pos x="T2" y="T3"/>
                        </a:cxn>
                        <a:cxn ang="T106">
                          <a:pos x="T4" y="T5"/>
                        </a:cxn>
                        <a:cxn ang="T107">
                          <a:pos x="T6" y="T7"/>
                        </a:cxn>
                        <a:cxn ang="T108">
                          <a:pos x="T8" y="T9"/>
                        </a:cxn>
                        <a:cxn ang="T109">
                          <a:pos x="T10" y="T11"/>
                        </a:cxn>
                        <a:cxn ang="T110">
                          <a:pos x="T12" y="T13"/>
                        </a:cxn>
                        <a:cxn ang="T111">
                          <a:pos x="T14" y="T15"/>
                        </a:cxn>
                        <a:cxn ang="T112">
                          <a:pos x="T16" y="T17"/>
                        </a:cxn>
                        <a:cxn ang="T113">
                          <a:pos x="T18" y="T19"/>
                        </a:cxn>
                        <a:cxn ang="T114">
                          <a:pos x="T20" y="T21"/>
                        </a:cxn>
                        <a:cxn ang="T115">
                          <a:pos x="T22" y="T23"/>
                        </a:cxn>
                        <a:cxn ang="T116">
                          <a:pos x="T24" y="T25"/>
                        </a:cxn>
                        <a:cxn ang="T117">
                          <a:pos x="T26" y="T27"/>
                        </a:cxn>
                        <a:cxn ang="T118">
                          <a:pos x="T28" y="T29"/>
                        </a:cxn>
                        <a:cxn ang="T119">
                          <a:pos x="T30" y="T31"/>
                        </a:cxn>
                        <a:cxn ang="T120">
                          <a:pos x="T32" y="T33"/>
                        </a:cxn>
                        <a:cxn ang="T121">
                          <a:pos x="T34" y="T35"/>
                        </a:cxn>
                        <a:cxn ang="T122">
                          <a:pos x="T36" y="T37"/>
                        </a:cxn>
                        <a:cxn ang="T123">
                          <a:pos x="T38" y="T39"/>
                        </a:cxn>
                        <a:cxn ang="T124">
                          <a:pos x="T40" y="T41"/>
                        </a:cxn>
                        <a:cxn ang="T125">
                          <a:pos x="T42" y="T43"/>
                        </a:cxn>
                        <a:cxn ang="T126">
                          <a:pos x="T44" y="T45"/>
                        </a:cxn>
                        <a:cxn ang="T127">
                          <a:pos x="T46" y="T47"/>
                        </a:cxn>
                        <a:cxn ang="T128">
                          <a:pos x="T48" y="T49"/>
                        </a:cxn>
                        <a:cxn ang="T129">
                          <a:pos x="T50" y="T51"/>
                        </a:cxn>
                        <a:cxn ang="T130">
                          <a:pos x="T52" y="T53"/>
                        </a:cxn>
                        <a:cxn ang="T131">
                          <a:pos x="T54" y="T55"/>
                        </a:cxn>
                        <a:cxn ang="T132">
                          <a:pos x="T56" y="T57"/>
                        </a:cxn>
                        <a:cxn ang="T133">
                          <a:pos x="T58" y="T59"/>
                        </a:cxn>
                        <a:cxn ang="T134">
                          <a:pos x="T60" y="T61"/>
                        </a:cxn>
                        <a:cxn ang="T135">
                          <a:pos x="T62" y="T63"/>
                        </a:cxn>
                        <a:cxn ang="T136">
                          <a:pos x="T64" y="T65"/>
                        </a:cxn>
                        <a:cxn ang="T137">
                          <a:pos x="T66" y="T67"/>
                        </a:cxn>
                        <a:cxn ang="T138">
                          <a:pos x="T68" y="T69"/>
                        </a:cxn>
                        <a:cxn ang="T139">
                          <a:pos x="T70" y="T71"/>
                        </a:cxn>
                        <a:cxn ang="T140">
                          <a:pos x="T72" y="T73"/>
                        </a:cxn>
                        <a:cxn ang="T141">
                          <a:pos x="T74" y="T75"/>
                        </a:cxn>
                        <a:cxn ang="T142">
                          <a:pos x="T76" y="T77"/>
                        </a:cxn>
                        <a:cxn ang="T143">
                          <a:pos x="T78" y="T79"/>
                        </a:cxn>
                        <a:cxn ang="T144">
                          <a:pos x="T80" y="T81"/>
                        </a:cxn>
                        <a:cxn ang="T145">
                          <a:pos x="T82" y="T83"/>
                        </a:cxn>
                        <a:cxn ang="T146">
                          <a:pos x="T84" y="T85"/>
                        </a:cxn>
                        <a:cxn ang="T147">
                          <a:pos x="T86" y="T87"/>
                        </a:cxn>
                        <a:cxn ang="T148">
                          <a:pos x="T88" y="T89"/>
                        </a:cxn>
                        <a:cxn ang="T149">
                          <a:pos x="T90" y="T91"/>
                        </a:cxn>
                        <a:cxn ang="T150">
                          <a:pos x="T92" y="T93"/>
                        </a:cxn>
                        <a:cxn ang="T151">
                          <a:pos x="T94" y="T95"/>
                        </a:cxn>
                        <a:cxn ang="T152">
                          <a:pos x="T96" y="T97"/>
                        </a:cxn>
                        <a:cxn ang="T153">
                          <a:pos x="T98" y="T99"/>
                        </a:cxn>
                        <a:cxn ang="T154">
                          <a:pos x="T100" y="T101"/>
                        </a:cxn>
                        <a:cxn ang="T155">
                          <a:pos x="T102" y="T103"/>
                        </a:cxn>
                      </a:cxnLst>
                      <a:rect l="T156" t="T157" r="T158" b="T159"/>
                      <a:pathLst>
                        <a:path w="554" h="538">
                          <a:moveTo>
                            <a:pt x="212" y="397"/>
                          </a:moveTo>
                          <a:lnTo>
                            <a:pt x="209" y="428"/>
                          </a:lnTo>
                          <a:lnTo>
                            <a:pt x="211" y="461"/>
                          </a:lnTo>
                          <a:lnTo>
                            <a:pt x="218" y="494"/>
                          </a:lnTo>
                          <a:lnTo>
                            <a:pt x="224" y="512"/>
                          </a:lnTo>
                          <a:lnTo>
                            <a:pt x="235" y="525"/>
                          </a:lnTo>
                          <a:lnTo>
                            <a:pt x="249" y="524"/>
                          </a:lnTo>
                          <a:lnTo>
                            <a:pt x="266" y="520"/>
                          </a:lnTo>
                          <a:lnTo>
                            <a:pt x="275" y="530"/>
                          </a:lnTo>
                          <a:lnTo>
                            <a:pt x="286" y="536"/>
                          </a:lnTo>
                          <a:lnTo>
                            <a:pt x="299" y="538"/>
                          </a:lnTo>
                          <a:lnTo>
                            <a:pt x="312" y="535"/>
                          </a:lnTo>
                          <a:lnTo>
                            <a:pt x="326" y="524"/>
                          </a:lnTo>
                          <a:lnTo>
                            <a:pt x="339" y="509"/>
                          </a:lnTo>
                          <a:lnTo>
                            <a:pt x="355" y="491"/>
                          </a:lnTo>
                          <a:lnTo>
                            <a:pt x="372" y="472"/>
                          </a:lnTo>
                          <a:lnTo>
                            <a:pt x="388" y="453"/>
                          </a:lnTo>
                          <a:lnTo>
                            <a:pt x="407" y="431"/>
                          </a:lnTo>
                          <a:lnTo>
                            <a:pt x="432" y="394"/>
                          </a:lnTo>
                          <a:lnTo>
                            <a:pt x="455" y="365"/>
                          </a:lnTo>
                          <a:lnTo>
                            <a:pt x="483" y="340"/>
                          </a:lnTo>
                          <a:lnTo>
                            <a:pt x="503" y="325"/>
                          </a:lnTo>
                          <a:lnTo>
                            <a:pt x="522" y="303"/>
                          </a:lnTo>
                          <a:lnTo>
                            <a:pt x="540" y="275"/>
                          </a:lnTo>
                          <a:lnTo>
                            <a:pt x="549" y="247"/>
                          </a:lnTo>
                          <a:lnTo>
                            <a:pt x="554" y="213"/>
                          </a:lnTo>
                          <a:lnTo>
                            <a:pt x="543" y="168"/>
                          </a:lnTo>
                          <a:lnTo>
                            <a:pt x="127" y="50"/>
                          </a:lnTo>
                          <a:lnTo>
                            <a:pt x="105" y="47"/>
                          </a:lnTo>
                          <a:lnTo>
                            <a:pt x="79" y="24"/>
                          </a:lnTo>
                          <a:lnTo>
                            <a:pt x="46" y="0"/>
                          </a:lnTo>
                          <a:lnTo>
                            <a:pt x="0" y="33"/>
                          </a:lnTo>
                          <a:lnTo>
                            <a:pt x="13" y="53"/>
                          </a:lnTo>
                          <a:lnTo>
                            <a:pt x="36" y="75"/>
                          </a:lnTo>
                          <a:lnTo>
                            <a:pt x="16" y="87"/>
                          </a:lnTo>
                          <a:lnTo>
                            <a:pt x="1" y="104"/>
                          </a:lnTo>
                          <a:lnTo>
                            <a:pt x="22" y="116"/>
                          </a:lnTo>
                          <a:lnTo>
                            <a:pt x="36" y="130"/>
                          </a:lnTo>
                          <a:lnTo>
                            <a:pt x="45" y="152"/>
                          </a:lnTo>
                          <a:lnTo>
                            <a:pt x="48" y="170"/>
                          </a:lnTo>
                          <a:lnTo>
                            <a:pt x="13" y="164"/>
                          </a:lnTo>
                          <a:lnTo>
                            <a:pt x="10" y="183"/>
                          </a:lnTo>
                          <a:lnTo>
                            <a:pt x="16" y="209"/>
                          </a:lnTo>
                          <a:lnTo>
                            <a:pt x="34" y="235"/>
                          </a:lnTo>
                          <a:lnTo>
                            <a:pt x="53" y="253"/>
                          </a:lnTo>
                          <a:lnTo>
                            <a:pt x="81" y="267"/>
                          </a:lnTo>
                          <a:lnTo>
                            <a:pt x="108" y="274"/>
                          </a:lnTo>
                          <a:lnTo>
                            <a:pt x="112" y="301"/>
                          </a:lnTo>
                          <a:lnTo>
                            <a:pt x="129" y="325"/>
                          </a:lnTo>
                          <a:lnTo>
                            <a:pt x="151" y="352"/>
                          </a:lnTo>
                          <a:lnTo>
                            <a:pt x="179" y="377"/>
                          </a:lnTo>
                          <a:lnTo>
                            <a:pt x="212" y="3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</p:grpSp>
            </p:grpSp>
            <p:grpSp>
              <p:nvGrpSpPr>
                <p:cNvPr id="14391" name="Group 60"/>
                <p:cNvGrpSpPr>
                  <a:grpSpLocks/>
                </p:cNvGrpSpPr>
                <p:nvPr/>
              </p:nvGrpSpPr>
              <p:grpSpPr bwMode="auto">
                <a:xfrm>
                  <a:off x="5735" y="1688"/>
                  <a:ext cx="400" cy="262"/>
                  <a:chOff x="5735" y="1688"/>
                  <a:chExt cx="400" cy="262"/>
                </a:xfrm>
              </p:grpSpPr>
              <p:sp>
                <p:nvSpPr>
                  <p:cNvPr id="14392" name="Freeform 61"/>
                  <p:cNvSpPr>
                    <a:spLocks/>
                  </p:cNvSpPr>
                  <p:nvPr/>
                </p:nvSpPr>
                <p:spPr bwMode="auto">
                  <a:xfrm>
                    <a:off x="5735" y="1777"/>
                    <a:ext cx="297" cy="74"/>
                  </a:xfrm>
                  <a:custGeom>
                    <a:avLst/>
                    <a:gdLst>
                      <a:gd name="T0" fmla="*/ 0 w 297"/>
                      <a:gd name="T1" fmla="*/ 53 h 74"/>
                      <a:gd name="T2" fmla="*/ 21 w 297"/>
                      <a:gd name="T3" fmla="*/ 26 h 74"/>
                      <a:gd name="T4" fmla="*/ 48 w 297"/>
                      <a:gd name="T5" fmla="*/ 4 h 74"/>
                      <a:gd name="T6" fmla="*/ 70 w 297"/>
                      <a:gd name="T7" fmla="*/ 0 h 74"/>
                      <a:gd name="T8" fmla="*/ 297 w 297"/>
                      <a:gd name="T9" fmla="*/ 29 h 74"/>
                      <a:gd name="T10" fmla="*/ 291 w 297"/>
                      <a:gd name="T11" fmla="*/ 59 h 74"/>
                      <a:gd name="T12" fmla="*/ 246 w 297"/>
                      <a:gd name="T13" fmla="*/ 57 h 74"/>
                      <a:gd name="T14" fmla="*/ 143 w 297"/>
                      <a:gd name="T15" fmla="*/ 53 h 74"/>
                      <a:gd name="T16" fmla="*/ 76 w 297"/>
                      <a:gd name="T17" fmla="*/ 50 h 74"/>
                      <a:gd name="T18" fmla="*/ 63 w 297"/>
                      <a:gd name="T19" fmla="*/ 54 h 74"/>
                      <a:gd name="T20" fmla="*/ 45 w 297"/>
                      <a:gd name="T21" fmla="*/ 74 h 74"/>
                      <a:gd name="T22" fmla="*/ 0 w 297"/>
                      <a:gd name="T23" fmla="*/ 53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97"/>
                      <a:gd name="T37" fmla="*/ 0 h 74"/>
                      <a:gd name="T38" fmla="*/ 297 w 29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97" h="74">
                        <a:moveTo>
                          <a:pt x="0" y="53"/>
                        </a:moveTo>
                        <a:lnTo>
                          <a:pt x="21" y="26"/>
                        </a:lnTo>
                        <a:lnTo>
                          <a:pt x="48" y="4"/>
                        </a:lnTo>
                        <a:lnTo>
                          <a:pt x="70" y="0"/>
                        </a:lnTo>
                        <a:lnTo>
                          <a:pt x="297" y="29"/>
                        </a:lnTo>
                        <a:lnTo>
                          <a:pt x="291" y="59"/>
                        </a:lnTo>
                        <a:lnTo>
                          <a:pt x="246" y="57"/>
                        </a:lnTo>
                        <a:lnTo>
                          <a:pt x="143" y="53"/>
                        </a:lnTo>
                        <a:lnTo>
                          <a:pt x="76" y="50"/>
                        </a:lnTo>
                        <a:lnTo>
                          <a:pt x="63" y="54"/>
                        </a:lnTo>
                        <a:lnTo>
                          <a:pt x="45" y="74"/>
                        </a:lnTo>
                        <a:lnTo>
                          <a:pt x="0" y="53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4393" name="Freeform 62"/>
                  <p:cNvSpPr>
                    <a:spLocks/>
                  </p:cNvSpPr>
                  <p:nvPr/>
                </p:nvSpPr>
                <p:spPr bwMode="auto">
                  <a:xfrm>
                    <a:off x="6091" y="1717"/>
                    <a:ext cx="44" cy="110"/>
                  </a:xfrm>
                  <a:custGeom>
                    <a:avLst/>
                    <a:gdLst>
                      <a:gd name="T0" fmla="*/ 14 w 44"/>
                      <a:gd name="T1" fmla="*/ 0 h 110"/>
                      <a:gd name="T2" fmla="*/ 29 w 44"/>
                      <a:gd name="T3" fmla="*/ 15 h 110"/>
                      <a:gd name="T4" fmla="*/ 36 w 44"/>
                      <a:gd name="T5" fmla="*/ 29 h 110"/>
                      <a:gd name="T6" fmla="*/ 41 w 44"/>
                      <a:gd name="T7" fmla="*/ 47 h 110"/>
                      <a:gd name="T8" fmla="*/ 44 w 44"/>
                      <a:gd name="T9" fmla="*/ 64 h 110"/>
                      <a:gd name="T10" fmla="*/ 39 w 44"/>
                      <a:gd name="T11" fmla="*/ 80 h 110"/>
                      <a:gd name="T12" fmla="*/ 30 w 44"/>
                      <a:gd name="T13" fmla="*/ 94 h 110"/>
                      <a:gd name="T14" fmla="*/ 16 w 44"/>
                      <a:gd name="T15" fmla="*/ 104 h 110"/>
                      <a:gd name="T16" fmla="*/ 0 w 44"/>
                      <a:gd name="T17" fmla="*/ 110 h 110"/>
                      <a:gd name="T18" fmla="*/ 14 w 44"/>
                      <a:gd name="T19" fmla="*/ 0 h 1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4"/>
                      <a:gd name="T31" fmla="*/ 0 h 110"/>
                      <a:gd name="T32" fmla="*/ 44 w 44"/>
                      <a:gd name="T33" fmla="*/ 110 h 11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4" h="110">
                        <a:moveTo>
                          <a:pt x="14" y="0"/>
                        </a:moveTo>
                        <a:lnTo>
                          <a:pt x="29" y="15"/>
                        </a:lnTo>
                        <a:lnTo>
                          <a:pt x="36" y="29"/>
                        </a:lnTo>
                        <a:lnTo>
                          <a:pt x="41" y="47"/>
                        </a:lnTo>
                        <a:lnTo>
                          <a:pt x="44" y="64"/>
                        </a:lnTo>
                        <a:lnTo>
                          <a:pt x="39" y="80"/>
                        </a:lnTo>
                        <a:lnTo>
                          <a:pt x="30" y="94"/>
                        </a:lnTo>
                        <a:lnTo>
                          <a:pt x="16" y="104"/>
                        </a:lnTo>
                        <a:lnTo>
                          <a:pt x="0" y="11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rgbClr val="9FB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4394" name="Freeform 63"/>
                  <p:cNvSpPr>
                    <a:spLocks/>
                  </p:cNvSpPr>
                  <p:nvPr/>
                </p:nvSpPr>
                <p:spPr bwMode="auto">
                  <a:xfrm>
                    <a:off x="6063" y="1688"/>
                    <a:ext cx="58" cy="143"/>
                  </a:xfrm>
                  <a:custGeom>
                    <a:avLst/>
                    <a:gdLst>
                      <a:gd name="T0" fmla="*/ 0 w 58"/>
                      <a:gd name="T1" fmla="*/ 118 h 143"/>
                      <a:gd name="T2" fmla="*/ 27 w 58"/>
                      <a:gd name="T3" fmla="*/ 0 h 143"/>
                      <a:gd name="T4" fmla="*/ 58 w 58"/>
                      <a:gd name="T5" fmla="*/ 15 h 143"/>
                      <a:gd name="T6" fmla="*/ 31 w 58"/>
                      <a:gd name="T7" fmla="*/ 143 h 143"/>
                      <a:gd name="T8" fmla="*/ 3 w 58"/>
                      <a:gd name="T9" fmla="*/ 140 h 143"/>
                      <a:gd name="T10" fmla="*/ 0 w 58"/>
                      <a:gd name="T11" fmla="*/ 118 h 14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8"/>
                      <a:gd name="T19" fmla="*/ 0 h 143"/>
                      <a:gd name="T20" fmla="*/ 58 w 58"/>
                      <a:gd name="T21" fmla="*/ 143 h 14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8" h="143">
                        <a:moveTo>
                          <a:pt x="0" y="118"/>
                        </a:moveTo>
                        <a:lnTo>
                          <a:pt x="27" y="0"/>
                        </a:lnTo>
                        <a:lnTo>
                          <a:pt x="58" y="15"/>
                        </a:lnTo>
                        <a:lnTo>
                          <a:pt x="31" y="143"/>
                        </a:lnTo>
                        <a:lnTo>
                          <a:pt x="3" y="140"/>
                        </a:lnTo>
                        <a:lnTo>
                          <a:pt x="0" y="118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4395" name="Freeform 64"/>
                  <p:cNvSpPr>
                    <a:spLocks/>
                  </p:cNvSpPr>
                  <p:nvPr/>
                </p:nvSpPr>
                <p:spPr bwMode="auto">
                  <a:xfrm>
                    <a:off x="6035" y="1714"/>
                    <a:ext cx="57" cy="225"/>
                  </a:xfrm>
                  <a:custGeom>
                    <a:avLst/>
                    <a:gdLst>
                      <a:gd name="T0" fmla="*/ 25 w 57"/>
                      <a:gd name="T1" fmla="*/ 0 h 225"/>
                      <a:gd name="T2" fmla="*/ 40 w 57"/>
                      <a:gd name="T3" fmla="*/ 12 h 225"/>
                      <a:gd name="T4" fmla="*/ 49 w 57"/>
                      <a:gd name="T5" fmla="*/ 29 h 225"/>
                      <a:gd name="T6" fmla="*/ 54 w 57"/>
                      <a:gd name="T7" fmla="*/ 49 h 225"/>
                      <a:gd name="T8" fmla="*/ 57 w 57"/>
                      <a:gd name="T9" fmla="*/ 71 h 225"/>
                      <a:gd name="T10" fmla="*/ 56 w 57"/>
                      <a:gd name="T11" fmla="*/ 92 h 225"/>
                      <a:gd name="T12" fmla="*/ 51 w 57"/>
                      <a:gd name="T13" fmla="*/ 122 h 225"/>
                      <a:gd name="T14" fmla="*/ 44 w 57"/>
                      <a:gd name="T15" fmla="*/ 149 h 225"/>
                      <a:gd name="T16" fmla="*/ 34 w 57"/>
                      <a:gd name="T17" fmla="*/ 177 h 225"/>
                      <a:gd name="T18" fmla="*/ 19 w 57"/>
                      <a:gd name="T19" fmla="*/ 200 h 225"/>
                      <a:gd name="T20" fmla="*/ 0 w 57"/>
                      <a:gd name="T21" fmla="*/ 225 h 225"/>
                      <a:gd name="T22" fmla="*/ 25 w 57"/>
                      <a:gd name="T23" fmla="*/ 0 h 2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225"/>
                      <a:gd name="T38" fmla="*/ 57 w 57"/>
                      <a:gd name="T39" fmla="*/ 225 h 22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225">
                        <a:moveTo>
                          <a:pt x="25" y="0"/>
                        </a:moveTo>
                        <a:lnTo>
                          <a:pt x="40" y="12"/>
                        </a:lnTo>
                        <a:lnTo>
                          <a:pt x="49" y="29"/>
                        </a:lnTo>
                        <a:lnTo>
                          <a:pt x="54" y="49"/>
                        </a:lnTo>
                        <a:lnTo>
                          <a:pt x="57" y="71"/>
                        </a:lnTo>
                        <a:lnTo>
                          <a:pt x="56" y="92"/>
                        </a:lnTo>
                        <a:lnTo>
                          <a:pt x="51" y="122"/>
                        </a:lnTo>
                        <a:lnTo>
                          <a:pt x="44" y="149"/>
                        </a:lnTo>
                        <a:lnTo>
                          <a:pt x="34" y="177"/>
                        </a:lnTo>
                        <a:lnTo>
                          <a:pt x="19" y="200"/>
                        </a:lnTo>
                        <a:lnTo>
                          <a:pt x="0" y="225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9FB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4396" name="Freeform 65"/>
                  <p:cNvSpPr>
                    <a:spLocks/>
                  </p:cNvSpPr>
                  <p:nvPr/>
                </p:nvSpPr>
                <p:spPr bwMode="auto">
                  <a:xfrm>
                    <a:off x="6002" y="1693"/>
                    <a:ext cx="74" cy="257"/>
                  </a:xfrm>
                  <a:custGeom>
                    <a:avLst/>
                    <a:gdLst>
                      <a:gd name="T0" fmla="*/ 36 w 74"/>
                      <a:gd name="T1" fmla="*/ 0 h 257"/>
                      <a:gd name="T2" fmla="*/ 74 w 74"/>
                      <a:gd name="T3" fmla="*/ 4 h 257"/>
                      <a:gd name="T4" fmla="*/ 36 w 74"/>
                      <a:gd name="T5" fmla="*/ 257 h 257"/>
                      <a:gd name="T6" fmla="*/ 0 w 74"/>
                      <a:gd name="T7" fmla="*/ 254 h 257"/>
                      <a:gd name="T8" fmla="*/ 36 w 74"/>
                      <a:gd name="T9" fmla="*/ 0 h 2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257"/>
                      <a:gd name="T17" fmla="*/ 74 w 74"/>
                      <a:gd name="T18" fmla="*/ 257 h 25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257">
                        <a:moveTo>
                          <a:pt x="36" y="0"/>
                        </a:moveTo>
                        <a:lnTo>
                          <a:pt x="74" y="4"/>
                        </a:lnTo>
                        <a:lnTo>
                          <a:pt x="36" y="257"/>
                        </a:lnTo>
                        <a:lnTo>
                          <a:pt x="0" y="254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</p:grpSp>
        </p:grpSp>
        <p:grpSp>
          <p:nvGrpSpPr>
            <p:cNvPr id="14360" name="Group 66"/>
            <p:cNvGrpSpPr>
              <a:grpSpLocks/>
            </p:cNvGrpSpPr>
            <p:nvPr/>
          </p:nvGrpSpPr>
          <p:grpSpPr bwMode="auto">
            <a:xfrm>
              <a:off x="5467" y="1736"/>
              <a:ext cx="569" cy="1012"/>
              <a:chOff x="5467" y="1736"/>
              <a:chExt cx="569" cy="1012"/>
            </a:xfrm>
          </p:grpSpPr>
          <p:grpSp>
            <p:nvGrpSpPr>
              <p:cNvPr id="14361" name="Group 67"/>
              <p:cNvGrpSpPr>
                <a:grpSpLocks/>
              </p:cNvGrpSpPr>
              <p:nvPr/>
            </p:nvGrpSpPr>
            <p:grpSpPr bwMode="auto">
              <a:xfrm>
                <a:off x="5467" y="1736"/>
                <a:ext cx="569" cy="1012"/>
                <a:chOff x="5467" y="1736"/>
                <a:chExt cx="569" cy="1012"/>
              </a:xfrm>
            </p:grpSpPr>
            <p:grpSp>
              <p:nvGrpSpPr>
                <p:cNvPr id="14365" name="Group 68"/>
                <p:cNvGrpSpPr>
                  <a:grpSpLocks/>
                </p:cNvGrpSpPr>
                <p:nvPr/>
              </p:nvGrpSpPr>
              <p:grpSpPr bwMode="auto">
                <a:xfrm>
                  <a:off x="5751" y="2093"/>
                  <a:ext cx="248" cy="183"/>
                  <a:chOff x="5751" y="2093"/>
                  <a:chExt cx="248" cy="183"/>
                </a:xfrm>
              </p:grpSpPr>
              <p:sp>
                <p:nvSpPr>
                  <p:cNvPr id="14386" name="Freeform 69"/>
                  <p:cNvSpPr>
                    <a:spLocks/>
                  </p:cNvSpPr>
                  <p:nvPr/>
                </p:nvSpPr>
                <p:spPr bwMode="auto">
                  <a:xfrm>
                    <a:off x="5751" y="2093"/>
                    <a:ext cx="173" cy="117"/>
                  </a:xfrm>
                  <a:custGeom>
                    <a:avLst/>
                    <a:gdLst>
                      <a:gd name="T0" fmla="*/ 0 w 173"/>
                      <a:gd name="T1" fmla="*/ 55 h 117"/>
                      <a:gd name="T2" fmla="*/ 39 w 173"/>
                      <a:gd name="T3" fmla="*/ 0 h 117"/>
                      <a:gd name="T4" fmla="*/ 169 w 173"/>
                      <a:gd name="T5" fmla="*/ 12 h 117"/>
                      <a:gd name="T6" fmla="*/ 173 w 173"/>
                      <a:gd name="T7" fmla="*/ 27 h 117"/>
                      <a:gd name="T8" fmla="*/ 170 w 173"/>
                      <a:gd name="T9" fmla="*/ 45 h 117"/>
                      <a:gd name="T10" fmla="*/ 140 w 173"/>
                      <a:gd name="T11" fmla="*/ 64 h 117"/>
                      <a:gd name="T12" fmla="*/ 82 w 173"/>
                      <a:gd name="T13" fmla="*/ 117 h 117"/>
                      <a:gd name="T14" fmla="*/ 0 w 173"/>
                      <a:gd name="T15" fmla="*/ 55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117"/>
                      <a:gd name="T26" fmla="*/ 173 w 17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117">
                        <a:moveTo>
                          <a:pt x="0" y="55"/>
                        </a:moveTo>
                        <a:lnTo>
                          <a:pt x="39" y="0"/>
                        </a:lnTo>
                        <a:lnTo>
                          <a:pt x="169" y="12"/>
                        </a:lnTo>
                        <a:lnTo>
                          <a:pt x="173" y="27"/>
                        </a:lnTo>
                        <a:lnTo>
                          <a:pt x="170" y="45"/>
                        </a:lnTo>
                        <a:lnTo>
                          <a:pt x="140" y="64"/>
                        </a:lnTo>
                        <a:lnTo>
                          <a:pt x="82" y="117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4387" name="Freeform 70"/>
                  <p:cNvSpPr>
                    <a:spLocks/>
                  </p:cNvSpPr>
                  <p:nvPr/>
                </p:nvSpPr>
                <p:spPr bwMode="auto">
                  <a:xfrm>
                    <a:off x="5831" y="2132"/>
                    <a:ext cx="168" cy="144"/>
                  </a:xfrm>
                  <a:custGeom>
                    <a:avLst/>
                    <a:gdLst>
                      <a:gd name="T0" fmla="*/ 0 w 168"/>
                      <a:gd name="T1" fmla="*/ 84 h 144"/>
                      <a:gd name="T2" fmla="*/ 58 w 168"/>
                      <a:gd name="T3" fmla="*/ 12 h 144"/>
                      <a:gd name="T4" fmla="*/ 85 w 168"/>
                      <a:gd name="T5" fmla="*/ 27 h 144"/>
                      <a:gd name="T6" fmla="*/ 97 w 168"/>
                      <a:gd name="T7" fmla="*/ 12 h 144"/>
                      <a:gd name="T8" fmla="*/ 127 w 168"/>
                      <a:gd name="T9" fmla="*/ 0 h 144"/>
                      <a:gd name="T10" fmla="*/ 138 w 168"/>
                      <a:gd name="T11" fmla="*/ 21 h 144"/>
                      <a:gd name="T12" fmla="*/ 150 w 168"/>
                      <a:gd name="T13" fmla="*/ 26 h 144"/>
                      <a:gd name="T14" fmla="*/ 150 w 168"/>
                      <a:gd name="T15" fmla="*/ 43 h 144"/>
                      <a:gd name="T16" fmla="*/ 168 w 168"/>
                      <a:gd name="T17" fmla="*/ 49 h 144"/>
                      <a:gd name="T18" fmla="*/ 164 w 168"/>
                      <a:gd name="T19" fmla="*/ 59 h 144"/>
                      <a:gd name="T20" fmla="*/ 116 w 168"/>
                      <a:gd name="T21" fmla="*/ 78 h 144"/>
                      <a:gd name="T22" fmla="*/ 125 w 168"/>
                      <a:gd name="T23" fmla="*/ 104 h 144"/>
                      <a:gd name="T24" fmla="*/ 120 w 168"/>
                      <a:gd name="T25" fmla="*/ 120 h 144"/>
                      <a:gd name="T26" fmla="*/ 108 w 168"/>
                      <a:gd name="T27" fmla="*/ 123 h 144"/>
                      <a:gd name="T28" fmla="*/ 93 w 168"/>
                      <a:gd name="T29" fmla="*/ 115 h 144"/>
                      <a:gd name="T30" fmla="*/ 90 w 168"/>
                      <a:gd name="T31" fmla="*/ 144 h 144"/>
                      <a:gd name="T32" fmla="*/ 0 w 168"/>
                      <a:gd name="T33" fmla="*/ 84 h 144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68"/>
                      <a:gd name="T52" fmla="*/ 0 h 144"/>
                      <a:gd name="T53" fmla="*/ 168 w 168"/>
                      <a:gd name="T54" fmla="*/ 144 h 144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68" h="144">
                        <a:moveTo>
                          <a:pt x="0" y="84"/>
                        </a:moveTo>
                        <a:lnTo>
                          <a:pt x="58" y="12"/>
                        </a:lnTo>
                        <a:lnTo>
                          <a:pt x="85" y="27"/>
                        </a:lnTo>
                        <a:lnTo>
                          <a:pt x="97" y="12"/>
                        </a:lnTo>
                        <a:lnTo>
                          <a:pt x="127" y="0"/>
                        </a:lnTo>
                        <a:lnTo>
                          <a:pt x="138" y="21"/>
                        </a:lnTo>
                        <a:lnTo>
                          <a:pt x="150" y="26"/>
                        </a:lnTo>
                        <a:lnTo>
                          <a:pt x="150" y="43"/>
                        </a:lnTo>
                        <a:lnTo>
                          <a:pt x="168" y="49"/>
                        </a:lnTo>
                        <a:lnTo>
                          <a:pt x="164" y="59"/>
                        </a:lnTo>
                        <a:lnTo>
                          <a:pt x="116" y="78"/>
                        </a:lnTo>
                        <a:lnTo>
                          <a:pt x="125" y="104"/>
                        </a:lnTo>
                        <a:lnTo>
                          <a:pt x="120" y="120"/>
                        </a:lnTo>
                        <a:lnTo>
                          <a:pt x="108" y="123"/>
                        </a:lnTo>
                        <a:lnTo>
                          <a:pt x="93" y="115"/>
                        </a:lnTo>
                        <a:lnTo>
                          <a:pt x="90" y="144"/>
                        </a:lnTo>
                        <a:lnTo>
                          <a:pt x="0" y="84"/>
                        </a:lnTo>
                        <a:close/>
                      </a:path>
                    </a:pathLst>
                  </a:custGeom>
                  <a:solidFill>
                    <a:srgbClr val="FF001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  <p:grpSp>
              <p:nvGrpSpPr>
                <p:cNvPr id="14366" name="Group 71"/>
                <p:cNvGrpSpPr>
                  <a:grpSpLocks/>
                </p:cNvGrpSpPr>
                <p:nvPr/>
              </p:nvGrpSpPr>
              <p:grpSpPr bwMode="auto">
                <a:xfrm>
                  <a:off x="5467" y="1736"/>
                  <a:ext cx="569" cy="1012"/>
                  <a:chOff x="5467" y="1736"/>
                  <a:chExt cx="569" cy="1012"/>
                </a:xfrm>
              </p:grpSpPr>
              <p:grpSp>
                <p:nvGrpSpPr>
                  <p:cNvPr id="14367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5467" y="1736"/>
                    <a:ext cx="569" cy="1012"/>
                    <a:chOff x="5467" y="1736"/>
                    <a:chExt cx="569" cy="1012"/>
                  </a:xfrm>
                </p:grpSpPr>
                <p:grpSp>
                  <p:nvGrpSpPr>
                    <p:cNvPr id="14369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67" y="1736"/>
                      <a:ext cx="569" cy="1012"/>
                      <a:chOff x="5467" y="1736"/>
                      <a:chExt cx="569" cy="1012"/>
                    </a:xfrm>
                  </p:grpSpPr>
                  <p:grpSp>
                    <p:nvGrpSpPr>
                      <p:cNvPr id="14378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467" y="1736"/>
                        <a:ext cx="195" cy="306"/>
                        <a:chOff x="5467" y="1736"/>
                        <a:chExt cx="195" cy="306"/>
                      </a:xfrm>
                    </p:grpSpPr>
                    <p:sp>
                      <p:nvSpPr>
                        <p:cNvPr id="14380" name="Freeform 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554" y="1936"/>
                          <a:ext cx="105" cy="106"/>
                        </a:xfrm>
                        <a:custGeom>
                          <a:avLst/>
                          <a:gdLst>
                            <a:gd name="T0" fmla="*/ 0 w 105"/>
                            <a:gd name="T1" fmla="*/ 39 h 106"/>
                            <a:gd name="T2" fmla="*/ 18 w 105"/>
                            <a:gd name="T3" fmla="*/ 85 h 106"/>
                            <a:gd name="T4" fmla="*/ 34 w 105"/>
                            <a:gd name="T5" fmla="*/ 106 h 106"/>
                            <a:gd name="T6" fmla="*/ 105 w 105"/>
                            <a:gd name="T7" fmla="*/ 73 h 106"/>
                            <a:gd name="T8" fmla="*/ 64 w 105"/>
                            <a:gd name="T9" fmla="*/ 0 h 106"/>
                            <a:gd name="T10" fmla="*/ 0 w 105"/>
                            <a:gd name="T11" fmla="*/ 39 h 106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105"/>
                            <a:gd name="T19" fmla="*/ 0 h 106"/>
                            <a:gd name="T20" fmla="*/ 105 w 105"/>
                            <a:gd name="T21" fmla="*/ 106 h 106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105" h="106">
                              <a:moveTo>
                                <a:pt x="0" y="39"/>
                              </a:moveTo>
                              <a:lnTo>
                                <a:pt x="18" y="85"/>
                              </a:lnTo>
                              <a:lnTo>
                                <a:pt x="34" y="106"/>
                              </a:lnTo>
                              <a:lnTo>
                                <a:pt x="105" y="73"/>
                              </a:lnTo>
                              <a:lnTo>
                                <a:pt x="64" y="0"/>
                              </a:lnTo>
                              <a:lnTo>
                                <a:pt x="0" y="3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8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grpSp>
                      <p:nvGrpSpPr>
                        <p:cNvPr id="14381" name="Group 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467" y="1736"/>
                          <a:ext cx="195" cy="304"/>
                          <a:chOff x="5467" y="1736"/>
                          <a:chExt cx="195" cy="304"/>
                        </a:xfrm>
                      </p:grpSpPr>
                      <p:grpSp>
                        <p:nvGrpSpPr>
                          <p:cNvPr id="14382" name="Group 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467" y="1736"/>
                            <a:ext cx="195" cy="304"/>
                            <a:chOff x="5467" y="1736"/>
                            <a:chExt cx="195" cy="304"/>
                          </a:xfrm>
                        </p:grpSpPr>
                        <p:sp>
                          <p:nvSpPr>
                            <p:cNvPr id="14384" name="Freeform 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497" y="1909"/>
                              <a:ext cx="88" cy="131"/>
                            </a:xfrm>
                            <a:custGeom>
                              <a:avLst/>
                              <a:gdLst>
                                <a:gd name="T0" fmla="*/ 0 w 88"/>
                                <a:gd name="T1" fmla="*/ 4 h 131"/>
                                <a:gd name="T2" fmla="*/ 2 w 88"/>
                                <a:gd name="T3" fmla="*/ 59 h 131"/>
                                <a:gd name="T4" fmla="*/ 11 w 88"/>
                                <a:gd name="T5" fmla="*/ 79 h 131"/>
                                <a:gd name="T6" fmla="*/ 22 w 88"/>
                                <a:gd name="T7" fmla="*/ 103 h 131"/>
                                <a:gd name="T8" fmla="*/ 30 w 88"/>
                                <a:gd name="T9" fmla="*/ 117 h 131"/>
                                <a:gd name="T10" fmla="*/ 41 w 88"/>
                                <a:gd name="T11" fmla="*/ 131 h 131"/>
                                <a:gd name="T12" fmla="*/ 58 w 88"/>
                                <a:gd name="T13" fmla="*/ 124 h 131"/>
                                <a:gd name="T14" fmla="*/ 88 w 88"/>
                                <a:gd name="T15" fmla="*/ 118 h 131"/>
                                <a:gd name="T16" fmla="*/ 67 w 88"/>
                                <a:gd name="T17" fmla="*/ 0 h 131"/>
                                <a:gd name="T18" fmla="*/ 0 w 88"/>
                                <a:gd name="T19" fmla="*/ 4 h 131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w 88"/>
                                <a:gd name="T31" fmla="*/ 0 h 131"/>
                                <a:gd name="T32" fmla="*/ 88 w 88"/>
                                <a:gd name="T33" fmla="*/ 131 h 131"/>
                              </a:gdLst>
                              <a:ahLst/>
                              <a:cxnLst>
                                <a:cxn ang="T20">
                                  <a:pos x="T0" y="T1"/>
                                </a:cxn>
                                <a:cxn ang="T21">
                                  <a:pos x="T2" y="T3"/>
                                </a:cxn>
                                <a:cxn ang="T22">
                                  <a:pos x="T4" y="T5"/>
                                </a:cxn>
                                <a:cxn ang="T23">
                                  <a:pos x="T6" y="T7"/>
                                </a:cxn>
                                <a:cxn ang="T24">
                                  <a:pos x="T8" y="T9"/>
                                </a:cxn>
                                <a:cxn ang="T25">
                                  <a:pos x="T10" y="T11"/>
                                </a:cxn>
                                <a:cxn ang="T26">
                                  <a:pos x="T12" y="T13"/>
                                </a:cxn>
                                <a:cxn ang="T27">
                                  <a:pos x="T14" y="T15"/>
                                </a:cxn>
                                <a:cxn ang="T28">
                                  <a:pos x="T16" y="T17"/>
                                </a:cxn>
                                <a:cxn ang="T29">
                                  <a:pos x="T18" y="T19"/>
                                </a:cxn>
                              </a:cxnLst>
                              <a:rect l="T30" t="T31" r="T32" b="T33"/>
                              <a:pathLst>
                                <a:path w="88" h="131">
                                  <a:moveTo>
                                    <a:pt x="0" y="4"/>
                                  </a:moveTo>
                                  <a:lnTo>
                                    <a:pt x="2" y="59"/>
                                  </a:lnTo>
                                  <a:lnTo>
                                    <a:pt x="11" y="79"/>
                                  </a:lnTo>
                                  <a:lnTo>
                                    <a:pt x="22" y="103"/>
                                  </a:lnTo>
                                  <a:lnTo>
                                    <a:pt x="30" y="117"/>
                                  </a:lnTo>
                                  <a:lnTo>
                                    <a:pt x="41" y="131"/>
                                  </a:lnTo>
                                  <a:lnTo>
                                    <a:pt x="58" y="124"/>
                                  </a:lnTo>
                                  <a:lnTo>
                                    <a:pt x="88" y="118"/>
                                  </a:lnTo>
                                  <a:lnTo>
                                    <a:pt x="67" y="0"/>
                                  </a:lnTo>
                                  <a:lnTo>
                                    <a:pt x="0" y="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eaLnBrk="1" hangingPunct="1"/>
                              <a:endParaRPr lang="es-CR" altLang="es-CL"/>
                            </a:p>
                          </p:txBody>
                        </p:sp>
                        <p:sp>
                          <p:nvSpPr>
                            <p:cNvPr id="14385" name="Freeform 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467" y="1736"/>
                              <a:ext cx="195" cy="212"/>
                            </a:xfrm>
                            <a:custGeom>
                              <a:avLst/>
                              <a:gdLst>
                                <a:gd name="T0" fmla="*/ 0 w 195"/>
                                <a:gd name="T1" fmla="*/ 198 h 212"/>
                                <a:gd name="T2" fmla="*/ 9 w 195"/>
                                <a:gd name="T3" fmla="*/ 166 h 212"/>
                                <a:gd name="T4" fmla="*/ 18 w 195"/>
                                <a:gd name="T5" fmla="*/ 145 h 212"/>
                                <a:gd name="T6" fmla="*/ 38 w 195"/>
                                <a:gd name="T7" fmla="*/ 115 h 212"/>
                                <a:gd name="T8" fmla="*/ 74 w 195"/>
                                <a:gd name="T9" fmla="*/ 76 h 212"/>
                                <a:gd name="T10" fmla="*/ 110 w 195"/>
                                <a:gd name="T11" fmla="*/ 38 h 212"/>
                                <a:gd name="T12" fmla="*/ 147 w 195"/>
                                <a:gd name="T13" fmla="*/ 0 h 212"/>
                                <a:gd name="T14" fmla="*/ 158 w 195"/>
                                <a:gd name="T15" fmla="*/ 1 h 212"/>
                                <a:gd name="T16" fmla="*/ 195 w 195"/>
                                <a:gd name="T17" fmla="*/ 37 h 212"/>
                                <a:gd name="T18" fmla="*/ 82 w 195"/>
                                <a:gd name="T19" fmla="*/ 212 h 212"/>
                                <a:gd name="T20" fmla="*/ 0 w 195"/>
                                <a:gd name="T21" fmla="*/ 198 h 212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w 195"/>
                                <a:gd name="T34" fmla="*/ 0 h 212"/>
                                <a:gd name="T35" fmla="*/ 195 w 195"/>
                                <a:gd name="T36" fmla="*/ 212 h 212"/>
                              </a:gdLst>
                              <a:ahLst/>
                              <a:cxnLst>
                                <a:cxn ang="T22">
                                  <a:pos x="T0" y="T1"/>
                                </a:cxn>
                                <a:cxn ang="T23">
                                  <a:pos x="T2" y="T3"/>
                                </a:cxn>
                                <a:cxn ang="T24">
                                  <a:pos x="T4" y="T5"/>
                                </a:cxn>
                                <a:cxn ang="T25">
                                  <a:pos x="T6" y="T7"/>
                                </a:cxn>
                                <a:cxn ang="T26">
                                  <a:pos x="T8" y="T9"/>
                                </a:cxn>
                                <a:cxn ang="T27">
                                  <a:pos x="T10" y="T11"/>
                                </a:cxn>
                                <a:cxn ang="T28">
                                  <a:pos x="T12" y="T13"/>
                                </a:cxn>
                                <a:cxn ang="T29">
                                  <a:pos x="T14" y="T15"/>
                                </a:cxn>
                                <a:cxn ang="T30">
                                  <a:pos x="T16" y="T17"/>
                                </a:cxn>
                                <a:cxn ang="T31">
                                  <a:pos x="T18" y="T19"/>
                                </a:cxn>
                                <a:cxn ang="T32">
                                  <a:pos x="T20" y="T21"/>
                                </a:cxn>
                              </a:cxnLst>
                              <a:rect l="T33" t="T34" r="T35" b="T36"/>
                              <a:pathLst>
                                <a:path w="195" h="212">
                                  <a:moveTo>
                                    <a:pt x="0" y="198"/>
                                  </a:moveTo>
                                  <a:lnTo>
                                    <a:pt x="9" y="166"/>
                                  </a:lnTo>
                                  <a:lnTo>
                                    <a:pt x="18" y="145"/>
                                  </a:lnTo>
                                  <a:lnTo>
                                    <a:pt x="38" y="115"/>
                                  </a:lnTo>
                                  <a:lnTo>
                                    <a:pt x="74" y="76"/>
                                  </a:lnTo>
                                  <a:lnTo>
                                    <a:pt x="110" y="38"/>
                                  </a:lnTo>
                                  <a:lnTo>
                                    <a:pt x="147" y="0"/>
                                  </a:lnTo>
                                  <a:lnTo>
                                    <a:pt x="158" y="1"/>
                                  </a:lnTo>
                                  <a:lnTo>
                                    <a:pt x="195" y="37"/>
                                  </a:lnTo>
                                  <a:lnTo>
                                    <a:pt x="82" y="212"/>
                                  </a:lnTo>
                                  <a:lnTo>
                                    <a:pt x="0" y="19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eaLnBrk="1" hangingPunct="1"/>
                              <a:endParaRPr lang="es-CR" altLang="es-CL"/>
                            </a:p>
                          </p:txBody>
                        </p:sp>
                      </p:grpSp>
                      <p:sp>
                        <p:nvSpPr>
                          <p:cNvPr id="14383" name="Oval 8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597" y="1758"/>
                            <a:ext cx="32" cy="40"/>
                          </a:xfrm>
                          <a:prstGeom prst="ellipse">
                            <a:avLst/>
                          </a:prstGeom>
                          <a:solidFill>
                            <a:srgbClr val="FF9F00"/>
                          </a:solidFill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s-CR" altLang="es-CL"/>
                          </a:p>
                        </p:txBody>
                      </p:sp>
                    </p:grpSp>
                  </p:grpSp>
                  <p:sp>
                    <p:nvSpPr>
                      <p:cNvPr id="14379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28" y="1751"/>
                        <a:ext cx="508" cy="997"/>
                      </a:xfrm>
                      <a:custGeom>
                        <a:avLst/>
                        <a:gdLst>
                          <a:gd name="T0" fmla="*/ 0 w 508"/>
                          <a:gd name="T1" fmla="*/ 227 h 997"/>
                          <a:gd name="T2" fmla="*/ 11 w 508"/>
                          <a:gd name="T3" fmla="*/ 183 h 997"/>
                          <a:gd name="T4" fmla="*/ 30 w 508"/>
                          <a:gd name="T5" fmla="*/ 143 h 997"/>
                          <a:gd name="T6" fmla="*/ 54 w 508"/>
                          <a:gd name="T7" fmla="*/ 107 h 997"/>
                          <a:gd name="T8" fmla="*/ 78 w 508"/>
                          <a:gd name="T9" fmla="*/ 71 h 997"/>
                          <a:gd name="T10" fmla="*/ 110 w 508"/>
                          <a:gd name="T11" fmla="*/ 36 h 997"/>
                          <a:gd name="T12" fmla="*/ 134 w 508"/>
                          <a:gd name="T13" fmla="*/ 0 h 997"/>
                          <a:gd name="T14" fmla="*/ 163 w 508"/>
                          <a:gd name="T15" fmla="*/ 12 h 997"/>
                          <a:gd name="T16" fmla="*/ 191 w 508"/>
                          <a:gd name="T17" fmla="*/ 30 h 997"/>
                          <a:gd name="T18" fmla="*/ 221 w 508"/>
                          <a:gd name="T19" fmla="*/ 51 h 997"/>
                          <a:gd name="T20" fmla="*/ 251 w 508"/>
                          <a:gd name="T21" fmla="*/ 80 h 997"/>
                          <a:gd name="T22" fmla="*/ 280 w 508"/>
                          <a:gd name="T23" fmla="*/ 104 h 997"/>
                          <a:gd name="T24" fmla="*/ 325 w 508"/>
                          <a:gd name="T25" fmla="*/ 153 h 997"/>
                          <a:gd name="T26" fmla="*/ 317 w 508"/>
                          <a:gd name="T27" fmla="*/ 194 h 997"/>
                          <a:gd name="T28" fmla="*/ 305 w 508"/>
                          <a:gd name="T29" fmla="*/ 246 h 997"/>
                          <a:gd name="T30" fmla="*/ 295 w 508"/>
                          <a:gd name="T31" fmla="*/ 299 h 997"/>
                          <a:gd name="T32" fmla="*/ 289 w 508"/>
                          <a:gd name="T33" fmla="*/ 337 h 997"/>
                          <a:gd name="T34" fmla="*/ 286 w 508"/>
                          <a:gd name="T35" fmla="*/ 358 h 997"/>
                          <a:gd name="T36" fmla="*/ 272 w 508"/>
                          <a:gd name="T37" fmla="*/ 394 h 997"/>
                          <a:gd name="T38" fmla="*/ 448 w 508"/>
                          <a:gd name="T39" fmla="*/ 569 h 997"/>
                          <a:gd name="T40" fmla="*/ 469 w 508"/>
                          <a:gd name="T41" fmla="*/ 619 h 997"/>
                          <a:gd name="T42" fmla="*/ 484 w 508"/>
                          <a:gd name="T43" fmla="*/ 669 h 997"/>
                          <a:gd name="T44" fmla="*/ 502 w 508"/>
                          <a:gd name="T45" fmla="*/ 717 h 997"/>
                          <a:gd name="T46" fmla="*/ 508 w 508"/>
                          <a:gd name="T47" fmla="*/ 750 h 997"/>
                          <a:gd name="T48" fmla="*/ 505 w 508"/>
                          <a:gd name="T49" fmla="*/ 790 h 997"/>
                          <a:gd name="T50" fmla="*/ 503 w 508"/>
                          <a:gd name="T51" fmla="*/ 822 h 997"/>
                          <a:gd name="T52" fmla="*/ 493 w 508"/>
                          <a:gd name="T53" fmla="*/ 873 h 997"/>
                          <a:gd name="T54" fmla="*/ 373 w 508"/>
                          <a:gd name="T55" fmla="*/ 997 h 997"/>
                          <a:gd name="T56" fmla="*/ 317 w 508"/>
                          <a:gd name="T57" fmla="*/ 994 h 997"/>
                          <a:gd name="T58" fmla="*/ 158 w 508"/>
                          <a:gd name="T59" fmla="*/ 977 h 997"/>
                          <a:gd name="T60" fmla="*/ 84 w 508"/>
                          <a:gd name="T61" fmla="*/ 890 h 997"/>
                          <a:gd name="T62" fmla="*/ 75 w 508"/>
                          <a:gd name="T63" fmla="*/ 849 h 997"/>
                          <a:gd name="T64" fmla="*/ 59 w 508"/>
                          <a:gd name="T65" fmla="*/ 789 h 997"/>
                          <a:gd name="T66" fmla="*/ 36 w 508"/>
                          <a:gd name="T67" fmla="*/ 736 h 997"/>
                          <a:gd name="T68" fmla="*/ 26 w 508"/>
                          <a:gd name="T69" fmla="*/ 684 h 997"/>
                          <a:gd name="T70" fmla="*/ 42 w 508"/>
                          <a:gd name="T71" fmla="*/ 687 h 997"/>
                          <a:gd name="T72" fmla="*/ 75 w 508"/>
                          <a:gd name="T73" fmla="*/ 720 h 997"/>
                          <a:gd name="T74" fmla="*/ 109 w 508"/>
                          <a:gd name="T75" fmla="*/ 730 h 997"/>
                          <a:gd name="T76" fmla="*/ 116 w 508"/>
                          <a:gd name="T77" fmla="*/ 718 h 997"/>
                          <a:gd name="T78" fmla="*/ 131 w 508"/>
                          <a:gd name="T79" fmla="*/ 717 h 997"/>
                          <a:gd name="T80" fmla="*/ 134 w 508"/>
                          <a:gd name="T81" fmla="*/ 660 h 997"/>
                          <a:gd name="T82" fmla="*/ 139 w 508"/>
                          <a:gd name="T83" fmla="*/ 601 h 997"/>
                          <a:gd name="T84" fmla="*/ 52 w 508"/>
                          <a:gd name="T85" fmla="*/ 513 h 997"/>
                          <a:gd name="T86" fmla="*/ 92 w 508"/>
                          <a:gd name="T87" fmla="*/ 353 h 997"/>
                          <a:gd name="T88" fmla="*/ 112 w 508"/>
                          <a:gd name="T89" fmla="*/ 293 h 997"/>
                          <a:gd name="T90" fmla="*/ 94 w 508"/>
                          <a:gd name="T91" fmla="*/ 287 h 997"/>
                          <a:gd name="T92" fmla="*/ 107 w 508"/>
                          <a:gd name="T93" fmla="*/ 273 h 997"/>
                          <a:gd name="T94" fmla="*/ 56 w 508"/>
                          <a:gd name="T95" fmla="*/ 246 h 997"/>
                          <a:gd name="T96" fmla="*/ 0 w 508"/>
                          <a:gd name="T97" fmla="*/ 227 h 997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508"/>
                          <a:gd name="T148" fmla="*/ 0 h 997"/>
                          <a:gd name="T149" fmla="*/ 508 w 508"/>
                          <a:gd name="T150" fmla="*/ 997 h 997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508" h="997">
                            <a:moveTo>
                              <a:pt x="0" y="227"/>
                            </a:moveTo>
                            <a:lnTo>
                              <a:pt x="11" y="183"/>
                            </a:lnTo>
                            <a:lnTo>
                              <a:pt x="30" y="143"/>
                            </a:lnTo>
                            <a:lnTo>
                              <a:pt x="54" y="107"/>
                            </a:lnTo>
                            <a:lnTo>
                              <a:pt x="78" y="71"/>
                            </a:lnTo>
                            <a:lnTo>
                              <a:pt x="110" y="36"/>
                            </a:lnTo>
                            <a:lnTo>
                              <a:pt x="134" y="0"/>
                            </a:lnTo>
                            <a:lnTo>
                              <a:pt x="163" y="12"/>
                            </a:lnTo>
                            <a:lnTo>
                              <a:pt x="191" y="30"/>
                            </a:lnTo>
                            <a:lnTo>
                              <a:pt x="221" y="51"/>
                            </a:lnTo>
                            <a:lnTo>
                              <a:pt x="251" y="80"/>
                            </a:lnTo>
                            <a:lnTo>
                              <a:pt x="280" y="104"/>
                            </a:lnTo>
                            <a:lnTo>
                              <a:pt x="325" y="153"/>
                            </a:lnTo>
                            <a:lnTo>
                              <a:pt x="317" y="194"/>
                            </a:lnTo>
                            <a:lnTo>
                              <a:pt x="305" y="246"/>
                            </a:lnTo>
                            <a:lnTo>
                              <a:pt x="295" y="299"/>
                            </a:lnTo>
                            <a:lnTo>
                              <a:pt x="289" y="337"/>
                            </a:lnTo>
                            <a:lnTo>
                              <a:pt x="286" y="358"/>
                            </a:lnTo>
                            <a:lnTo>
                              <a:pt x="272" y="394"/>
                            </a:lnTo>
                            <a:lnTo>
                              <a:pt x="448" y="569"/>
                            </a:lnTo>
                            <a:lnTo>
                              <a:pt x="469" y="619"/>
                            </a:lnTo>
                            <a:lnTo>
                              <a:pt x="484" y="669"/>
                            </a:lnTo>
                            <a:lnTo>
                              <a:pt x="502" y="717"/>
                            </a:lnTo>
                            <a:lnTo>
                              <a:pt x="508" y="750"/>
                            </a:lnTo>
                            <a:lnTo>
                              <a:pt x="505" y="790"/>
                            </a:lnTo>
                            <a:lnTo>
                              <a:pt x="503" y="822"/>
                            </a:lnTo>
                            <a:lnTo>
                              <a:pt x="493" y="873"/>
                            </a:lnTo>
                            <a:lnTo>
                              <a:pt x="373" y="997"/>
                            </a:lnTo>
                            <a:lnTo>
                              <a:pt x="317" y="994"/>
                            </a:lnTo>
                            <a:lnTo>
                              <a:pt x="158" y="977"/>
                            </a:lnTo>
                            <a:lnTo>
                              <a:pt x="84" y="890"/>
                            </a:lnTo>
                            <a:lnTo>
                              <a:pt x="75" y="849"/>
                            </a:lnTo>
                            <a:lnTo>
                              <a:pt x="59" y="789"/>
                            </a:lnTo>
                            <a:lnTo>
                              <a:pt x="36" y="736"/>
                            </a:lnTo>
                            <a:lnTo>
                              <a:pt x="26" y="684"/>
                            </a:lnTo>
                            <a:lnTo>
                              <a:pt x="42" y="687"/>
                            </a:lnTo>
                            <a:lnTo>
                              <a:pt x="75" y="720"/>
                            </a:lnTo>
                            <a:lnTo>
                              <a:pt x="109" y="730"/>
                            </a:lnTo>
                            <a:lnTo>
                              <a:pt x="116" y="718"/>
                            </a:lnTo>
                            <a:lnTo>
                              <a:pt x="131" y="717"/>
                            </a:lnTo>
                            <a:lnTo>
                              <a:pt x="134" y="660"/>
                            </a:lnTo>
                            <a:lnTo>
                              <a:pt x="139" y="601"/>
                            </a:lnTo>
                            <a:lnTo>
                              <a:pt x="52" y="513"/>
                            </a:lnTo>
                            <a:lnTo>
                              <a:pt x="92" y="353"/>
                            </a:lnTo>
                            <a:lnTo>
                              <a:pt x="112" y="293"/>
                            </a:lnTo>
                            <a:lnTo>
                              <a:pt x="94" y="287"/>
                            </a:lnTo>
                            <a:lnTo>
                              <a:pt x="107" y="273"/>
                            </a:lnTo>
                            <a:lnTo>
                              <a:pt x="56" y="246"/>
                            </a:lnTo>
                            <a:lnTo>
                              <a:pt x="0" y="227"/>
                            </a:lnTo>
                            <a:close/>
                          </a:path>
                        </a:pathLst>
                      </a:custGeom>
                      <a:solidFill>
                        <a:srgbClr val="0000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</p:grpSp>
                <p:grpSp>
                  <p:nvGrpSpPr>
                    <p:cNvPr id="14370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35" y="1991"/>
                      <a:ext cx="83" cy="528"/>
                      <a:chOff x="5635" y="1991"/>
                      <a:chExt cx="83" cy="528"/>
                    </a:xfrm>
                  </p:grpSpPr>
                  <p:grpSp>
                    <p:nvGrpSpPr>
                      <p:cNvPr id="14371" name="Group 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635" y="1991"/>
                        <a:ext cx="76" cy="53"/>
                        <a:chOff x="5635" y="1991"/>
                        <a:chExt cx="76" cy="53"/>
                      </a:xfrm>
                    </p:grpSpPr>
                    <p:sp>
                      <p:nvSpPr>
                        <p:cNvPr id="14376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635" y="1991"/>
                          <a:ext cx="67" cy="3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  <p:sp>
                      <p:nvSpPr>
                        <p:cNvPr id="14377" name="Line 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641" y="2032"/>
                          <a:ext cx="70" cy="1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</p:grpSp>
                  <p:grpSp>
                    <p:nvGrpSpPr>
                      <p:cNvPr id="14372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637" y="2352"/>
                        <a:ext cx="81" cy="167"/>
                        <a:chOff x="5637" y="2352"/>
                        <a:chExt cx="81" cy="167"/>
                      </a:xfrm>
                    </p:grpSpPr>
                    <p:sp>
                      <p:nvSpPr>
                        <p:cNvPr id="14373" name="Freeform 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67" y="2352"/>
                          <a:ext cx="51" cy="10"/>
                        </a:xfrm>
                        <a:custGeom>
                          <a:avLst/>
                          <a:gdLst>
                            <a:gd name="T0" fmla="*/ 0 w 51"/>
                            <a:gd name="T1" fmla="*/ 0 h 10"/>
                            <a:gd name="T2" fmla="*/ 13 w 51"/>
                            <a:gd name="T3" fmla="*/ 10 h 10"/>
                            <a:gd name="T4" fmla="*/ 51 w 51"/>
                            <a:gd name="T5" fmla="*/ 4 h 10"/>
                            <a:gd name="T6" fmla="*/ 0 60000 65536"/>
                            <a:gd name="T7" fmla="*/ 0 60000 65536"/>
                            <a:gd name="T8" fmla="*/ 0 60000 65536"/>
                            <a:gd name="T9" fmla="*/ 0 w 51"/>
                            <a:gd name="T10" fmla="*/ 0 h 10"/>
                            <a:gd name="T11" fmla="*/ 51 w 51"/>
                            <a:gd name="T12" fmla="*/ 10 h 1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51" h="10">
                              <a:moveTo>
                                <a:pt x="0" y="0"/>
                              </a:moveTo>
                              <a:lnTo>
                                <a:pt x="13" y="10"/>
                              </a:lnTo>
                              <a:lnTo>
                                <a:pt x="51" y="4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4374" name="Freeform 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61" y="2468"/>
                          <a:ext cx="36" cy="46"/>
                        </a:xfrm>
                        <a:custGeom>
                          <a:avLst/>
                          <a:gdLst>
                            <a:gd name="T0" fmla="*/ 0 w 36"/>
                            <a:gd name="T1" fmla="*/ 0 h 46"/>
                            <a:gd name="T2" fmla="*/ 12 w 36"/>
                            <a:gd name="T3" fmla="*/ 21 h 46"/>
                            <a:gd name="T4" fmla="*/ 36 w 36"/>
                            <a:gd name="T5" fmla="*/ 46 h 46"/>
                            <a:gd name="T6" fmla="*/ 0 60000 65536"/>
                            <a:gd name="T7" fmla="*/ 0 60000 65536"/>
                            <a:gd name="T8" fmla="*/ 0 60000 65536"/>
                            <a:gd name="T9" fmla="*/ 0 w 36"/>
                            <a:gd name="T10" fmla="*/ 0 h 46"/>
                            <a:gd name="T11" fmla="*/ 36 w 36"/>
                            <a:gd name="T12" fmla="*/ 46 h 4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36" h="46">
                              <a:moveTo>
                                <a:pt x="0" y="0"/>
                              </a:moveTo>
                              <a:lnTo>
                                <a:pt x="12" y="21"/>
                              </a:lnTo>
                              <a:lnTo>
                                <a:pt x="36" y="46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4375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37" y="2483"/>
                          <a:ext cx="19" cy="3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</p:grpSp>
                </p:grpSp>
              </p:grpSp>
              <p:sp>
                <p:nvSpPr>
                  <p:cNvPr id="14368" name="Freeform 90"/>
                  <p:cNvSpPr>
                    <a:spLocks/>
                  </p:cNvSpPr>
                  <p:nvPr/>
                </p:nvSpPr>
                <p:spPr bwMode="auto">
                  <a:xfrm>
                    <a:off x="5750" y="1842"/>
                    <a:ext cx="102" cy="175"/>
                  </a:xfrm>
                  <a:custGeom>
                    <a:avLst/>
                    <a:gdLst>
                      <a:gd name="T0" fmla="*/ 44 w 102"/>
                      <a:gd name="T1" fmla="*/ 0 h 175"/>
                      <a:gd name="T2" fmla="*/ 9 w 102"/>
                      <a:gd name="T3" fmla="*/ 26 h 175"/>
                      <a:gd name="T4" fmla="*/ 0 w 102"/>
                      <a:gd name="T5" fmla="*/ 56 h 175"/>
                      <a:gd name="T6" fmla="*/ 36 w 102"/>
                      <a:gd name="T7" fmla="*/ 83 h 175"/>
                      <a:gd name="T8" fmla="*/ 43 w 102"/>
                      <a:gd name="T9" fmla="*/ 104 h 175"/>
                      <a:gd name="T10" fmla="*/ 30 w 102"/>
                      <a:gd name="T11" fmla="*/ 152 h 175"/>
                      <a:gd name="T12" fmla="*/ 37 w 102"/>
                      <a:gd name="T13" fmla="*/ 171 h 175"/>
                      <a:gd name="T14" fmla="*/ 79 w 102"/>
                      <a:gd name="T15" fmla="*/ 175 h 175"/>
                      <a:gd name="T16" fmla="*/ 102 w 102"/>
                      <a:gd name="T17" fmla="*/ 63 h 175"/>
                      <a:gd name="T18" fmla="*/ 68 w 102"/>
                      <a:gd name="T19" fmla="*/ 23 h 175"/>
                      <a:gd name="T20" fmla="*/ 57 w 102"/>
                      <a:gd name="T21" fmla="*/ 11 h 175"/>
                      <a:gd name="T22" fmla="*/ 44 w 102"/>
                      <a:gd name="T23" fmla="*/ 0 h 17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02"/>
                      <a:gd name="T37" fmla="*/ 0 h 175"/>
                      <a:gd name="T38" fmla="*/ 102 w 102"/>
                      <a:gd name="T39" fmla="*/ 175 h 17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02" h="175">
                        <a:moveTo>
                          <a:pt x="44" y="0"/>
                        </a:moveTo>
                        <a:lnTo>
                          <a:pt x="9" y="26"/>
                        </a:lnTo>
                        <a:lnTo>
                          <a:pt x="0" y="56"/>
                        </a:lnTo>
                        <a:lnTo>
                          <a:pt x="36" y="83"/>
                        </a:lnTo>
                        <a:lnTo>
                          <a:pt x="43" y="104"/>
                        </a:lnTo>
                        <a:lnTo>
                          <a:pt x="30" y="152"/>
                        </a:lnTo>
                        <a:lnTo>
                          <a:pt x="37" y="171"/>
                        </a:lnTo>
                        <a:lnTo>
                          <a:pt x="79" y="175"/>
                        </a:lnTo>
                        <a:lnTo>
                          <a:pt x="102" y="63"/>
                        </a:lnTo>
                        <a:lnTo>
                          <a:pt x="68" y="23"/>
                        </a:lnTo>
                        <a:lnTo>
                          <a:pt x="57" y="11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1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</p:grpSp>
          <p:grpSp>
            <p:nvGrpSpPr>
              <p:cNvPr id="14362" name="Group 91"/>
              <p:cNvGrpSpPr>
                <a:grpSpLocks/>
              </p:cNvGrpSpPr>
              <p:nvPr/>
            </p:nvGrpSpPr>
            <p:grpSpPr bwMode="auto">
              <a:xfrm>
                <a:off x="5973" y="2454"/>
                <a:ext cx="31" cy="113"/>
                <a:chOff x="5973" y="2454"/>
                <a:chExt cx="31" cy="113"/>
              </a:xfrm>
            </p:grpSpPr>
            <p:sp>
              <p:nvSpPr>
                <p:cNvPr id="14363" name="Oval 92"/>
                <p:cNvSpPr>
                  <a:spLocks noChangeArrowheads="1"/>
                </p:cNvSpPr>
                <p:nvPr/>
              </p:nvSpPr>
              <p:spPr bwMode="auto">
                <a:xfrm>
                  <a:off x="5974" y="2454"/>
                  <a:ext cx="30" cy="46"/>
                </a:xfrm>
                <a:prstGeom prst="ellipse">
                  <a:avLst/>
                </a:prstGeom>
                <a:solidFill>
                  <a:srgbClr val="FF9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  <p:sp>
              <p:nvSpPr>
                <p:cNvPr id="14364" name="Oval 93"/>
                <p:cNvSpPr>
                  <a:spLocks noChangeArrowheads="1"/>
                </p:cNvSpPr>
                <p:nvPr/>
              </p:nvSpPr>
              <p:spPr bwMode="auto">
                <a:xfrm>
                  <a:off x="5973" y="2521"/>
                  <a:ext cx="30" cy="46"/>
                </a:xfrm>
                <a:prstGeom prst="ellipse">
                  <a:avLst/>
                </a:prstGeom>
                <a:solidFill>
                  <a:srgbClr val="FF9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</p:grpSp>
        </p:grpSp>
      </p:grpSp>
      <p:grpSp>
        <p:nvGrpSpPr>
          <p:cNvPr id="25601" name="Group 94"/>
          <p:cNvGrpSpPr>
            <a:grpSpLocks/>
          </p:cNvGrpSpPr>
          <p:nvPr/>
        </p:nvGrpSpPr>
        <p:grpSpPr bwMode="auto">
          <a:xfrm>
            <a:off x="7550150" y="1714500"/>
            <a:ext cx="2078038" cy="1054100"/>
            <a:chOff x="3796" y="1064"/>
            <a:chExt cx="1309" cy="664"/>
          </a:xfrm>
        </p:grpSpPr>
        <p:sp>
          <p:nvSpPr>
            <p:cNvPr id="14357" name="Line 95"/>
            <p:cNvSpPr>
              <a:spLocks noChangeShapeType="1"/>
            </p:cNvSpPr>
            <p:nvPr/>
          </p:nvSpPr>
          <p:spPr bwMode="auto">
            <a:xfrm flipH="1">
              <a:off x="3796" y="1728"/>
              <a:ext cx="112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4358" name="Text Box 96"/>
            <p:cNvSpPr txBox="1">
              <a:spLocks noChangeArrowheads="1"/>
            </p:cNvSpPr>
            <p:nvPr/>
          </p:nvSpPr>
          <p:spPr bwMode="auto">
            <a:xfrm>
              <a:off x="3796" y="1064"/>
              <a:ext cx="1309" cy="44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 sz="2000">
                  <a:latin typeface="Times New Roman" panose="02020603050405020304" pitchFamily="18" charset="0"/>
                </a:rPr>
                <a:t>Opción Girar</a:t>
              </a:r>
            </a:p>
            <a:p>
              <a:r>
                <a:rPr lang="es-ES_tradnl" altLang="es-CL" sz="2000">
                  <a:latin typeface="Times New Roman" panose="02020603050405020304" pitchFamily="18" charset="0"/>
                </a:rPr>
                <a:t>Monto $: 300</a:t>
              </a:r>
            </a:p>
          </p:txBody>
        </p:sp>
      </p:grpSp>
      <p:grpSp>
        <p:nvGrpSpPr>
          <p:cNvPr id="25604" name="Group 97"/>
          <p:cNvGrpSpPr>
            <a:grpSpLocks/>
          </p:cNvGrpSpPr>
          <p:nvPr/>
        </p:nvGrpSpPr>
        <p:grpSpPr bwMode="auto">
          <a:xfrm>
            <a:off x="4884738" y="1714501"/>
            <a:ext cx="2157412" cy="1039813"/>
            <a:chOff x="2117" y="1080"/>
            <a:chExt cx="1359" cy="655"/>
          </a:xfrm>
        </p:grpSpPr>
        <p:sp>
          <p:nvSpPr>
            <p:cNvPr id="14355" name="Line 98"/>
            <p:cNvSpPr>
              <a:spLocks noChangeShapeType="1"/>
            </p:cNvSpPr>
            <p:nvPr/>
          </p:nvSpPr>
          <p:spPr bwMode="auto">
            <a:xfrm flipH="1">
              <a:off x="2721" y="173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4356" name="Text Box 99"/>
            <p:cNvSpPr txBox="1">
              <a:spLocks noChangeArrowheads="1"/>
            </p:cNvSpPr>
            <p:nvPr/>
          </p:nvSpPr>
          <p:spPr bwMode="auto">
            <a:xfrm>
              <a:off x="2117" y="1080"/>
              <a:ext cx="1359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>
                  <a:latin typeface="Times New Roman" panose="02020603050405020304" pitchFamily="18" charset="0"/>
                </a:rPr>
                <a:t>girar (300)</a:t>
              </a:r>
            </a:p>
          </p:txBody>
        </p:sp>
      </p:grpSp>
      <p:sp>
        <p:nvSpPr>
          <p:cNvPr id="14351" name="Text Box 100"/>
          <p:cNvSpPr txBox="1">
            <a:spLocks noChangeArrowheads="1"/>
          </p:cNvSpPr>
          <p:nvPr/>
        </p:nvSpPr>
        <p:spPr bwMode="auto">
          <a:xfrm>
            <a:off x="3781425" y="4713288"/>
            <a:ext cx="49530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>
                <a:solidFill>
                  <a:srgbClr val="00FF00"/>
                </a:solidFill>
                <a:latin typeface="Times New Roman" panose="02020603050405020304" pitchFamily="18" charset="0"/>
              </a:rPr>
              <a:t>     2</a:t>
            </a:r>
          </a:p>
        </p:txBody>
      </p:sp>
      <p:sp>
        <p:nvSpPr>
          <p:cNvPr id="14352" name="Text Box 101"/>
          <p:cNvSpPr txBox="1">
            <a:spLocks noChangeArrowheads="1"/>
          </p:cNvSpPr>
          <p:nvPr/>
        </p:nvSpPr>
        <p:spPr bwMode="auto">
          <a:xfrm>
            <a:off x="3748088" y="4230688"/>
            <a:ext cx="58420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>
                <a:solidFill>
                  <a:srgbClr val="00FF00"/>
                </a:solidFill>
                <a:latin typeface="Times New Roman" panose="02020603050405020304" pitchFamily="18" charset="0"/>
              </a:rPr>
              <a:t> 1500</a:t>
            </a:r>
          </a:p>
        </p:txBody>
      </p:sp>
      <p:sp>
        <p:nvSpPr>
          <p:cNvPr id="25702" name="Text Box 102"/>
          <p:cNvSpPr txBox="1">
            <a:spLocks noChangeArrowheads="1"/>
          </p:cNvSpPr>
          <p:nvPr/>
        </p:nvSpPr>
        <p:spPr bwMode="auto">
          <a:xfrm>
            <a:off x="3709988" y="4206875"/>
            <a:ext cx="53975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 b="1">
                <a:solidFill>
                  <a:srgbClr val="00FF00"/>
                </a:solidFill>
                <a:latin typeface="Times New Roman" panose="02020603050405020304" pitchFamily="18" charset="0"/>
              </a:rPr>
              <a:t>1200</a:t>
            </a:r>
          </a:p>
        </p:txBody>
      </p:sp>
      <p:sp>
        <p:nvSpPr>
          <p:cNvPr id="25703" name="Text Box 103"/>
          <p:cNvSpPr txBox="1">
            <a:spLocks noChangeArrowheads="1"/>
          </p:cNvSpPr>
          <p:nvPr/>
        </p:nvSpPr>
        <p:spPr bwMode="auto">
          <a:xfrm>
            <a:off x="3738563" y="4719638"/>
            <a:ext cx="53975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 b="1">
                <a:solidFill>
                  <a:srgbClr val="00FF00"/>
                </a:solidFill>
                <a:latin typeface="Times New Roman" panose="02020603050405020304" pitchFamily="18" charset="0"/>
              </a:rPr>
              <a:t>      3</a:t>
            </a:r>
          </a:p>
        </p:txBody>
      </p:sp>
    </p:spTree>
    <p:extLst>
      <p:ext uri="{BB962C8B-B14F-4D97-AF65-F5344CB8AC3E}">
        <p14:creationId xmlns:p14="http://schemas.microsoft.com/office/powerpoint/2010/main" val="20989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3" grpId="0" autoUpdateAnimBg="0"/>
      <p:bldP spid="25702" grpId="0" animBg="1" autoUpdateAnimBg="0"/>
      <p:bldP spid="25703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Ejemplo: consultar estado</a:t>
            </a:r>
          </a:p>
        </p:txBody>
      </p:sp>
      <p:sp>
        <p:nvSpPr>
          <p:cNvPr id="120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D66FC0-15B7-4DF7-B84F-5CFA23A8E27C}" type="slidenum">
              <a:rPr lang="es-CL" altLang="es-CL">
                <a:solidFill>
                  <a:srgbClr val="045C75"/>
                </a:solidFill>
              </a:rPr>
              <a:pPr eaLnBrk="1" hangingPunct="1"/>
              <a:t>38</a:t>
            </a:fld>
            <a:endParaRPr lang="es-CL" altLang="es-CL">
              <a:solidFill>
                <a:srgbClr val="045C75"/>
              </a:solidFill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804988" y="1673225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s-ES" altLang="es-CL" sz="2400">
              <a:latin typeface="Times New Roman" panose="02020603050405020304" pitchFamily="18" charset="0"/>
            </a:endParaRP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2109788" y="2205038"/>
            <a:ext cx="3505200" cy="3810000"/>
            <a:chOff x="369" y="1398"/>
            <a:chExt cx="2208" cy="2400"/>
          </a:xfrm>
        </p:grpSpPr>
        <p:sp>
          <p:nvSpPr>
            <p:cNvPr id="15469" name="Rectangle 5"/>
            <p:cNvSpPr>
              <a:spLocks noChangeArrowheads="1"/>
            </p:cNvSpPr>
            <p:nvPr/>
          </p:nvSpPr>
          <p:spPr bwMode="auto">
            <a:xfrm>
              <a:off x="369" y="1878"/>
              <a:ext cx="576" cy="192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5470" name="Rectangle 6"/>
            <p:cNvSpPr>
              <a:spLocks noChangeArrowheads="1"/>
            </p:cNvSpPr>
            <p:nvPr/>
          </p:nvSpPr>
          <p:spPr bwMode="auto">
            <a:xfrm>
              <a:off x="945" y="2502"/>
              <a:ext cx="1008" cy="129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5471" name="AutoShape 7"/>
            <p:cNvSpPr>
              <a:spLocks noChangeArrowheads="1"/>
            </p:cNvSpPr>
            <p:nvPr/>
          </p:nvSpPr>
          <p:spPr bwMode="auto">
            <a:xfrm>
              <a:off x="945" y="1878"/>
              <a:ext cx="336" cy="624"/>
            </a:xfrm>
            <a:prstGeom prst="rtTriangle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5472" name="Text Box 8"/>
            <p:cNvSpPr txBox="1">
              <a:spLocks noChangeArrowheads="1"/>
            </p:cNvSpPr>
            <p:nvPr/>
          </p:nvSpPr>
          <p:spPr bwMode="auto">
            <a:xfrm>
              <a:off x="369" y="2702"/>
              <a:ext cx="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Saldo</a:t>
              </a:r>
            </a:p>
          </p:txBody>
        </p:sp>
        <p:sp>
          <p:nvSpPr>
            <p:cNvPr id="15473" name="Text Box 9"/>
            <p:cNvSpPr txBox="1">
              <a:spLocks noChangeArrowheads="1"/>
            </p:cNvSpPr>
            <p:nvPr/>
          </p:nvSpPr>
          <p:spPr bwMode="auto">
            <a:xfrm>
              <a:off x="369" y="288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Transacciones</a:t>
              </a:r>
            </a:p>
          </p:txBody>
        </p:sp>
        <p:sp>
          <p:nvSpPr>
            <p:cNvPr id="15474" name="AutoShape 10"/>
            <p:cNvSpPr>
              <a:spLocks noChangeArrowheads="1"/>
            </p:cNvSpPr>
            <p:nvPr/>
          </p:nvSpPr>
          <p:spPr bwMode="auto">
            <a:xfrm flipV="1">
              <a:off x="1665" y="2118"/>
              <a:ext cx="240" cy="240"/>
            </a:xfrm>
            <a:prstGeom prst="flowChartOffpageConnector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5475" name="Oval 11"/>
            <p:cNvSpPr>
              <a:spLocks noChangeArrowheads="1"/>
            </p:cNvSpPr>
            <p:nvPr/>
          </p:nvSpPr>
          <p:spPr bwMode="auto">
            <a:xfrm>
              <a:off x="2385" y="1398"/>
              <a:ext cx="192" cy="432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PerspectiveBottomLeft"/>
              <a:lightRig rig="legacyFlat4" dir="b"/>
            </a:scene3d>
            <a:sp3d extrusionH="12673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sp>
          <p:nvSpPr>
            <p:cNvPr id="15476" name="Text Box 12"/>
            <p:cNvSpPr txBox="1">
              <a:spLocks noChangeArrowheads="1"/>
            </p:cNvSpPr>
            <p:nvPr/>
          </p:nvSpPr>
          <p:spPr bwMode="auto">
            <a:xfrm>
              <a:off x="369" y="3126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girar</a:t>
              </a:r>
            </a:p>
          </p:txBody>
        </p:sp>
        <p:sp>
          <p:nvSpPr>
            <p:cNvPr id="15477" name="Text Box 13"/>
            <p:cNvSpPr txBox="1">
              <a:spLocks noChangeArrowheads="1"/>
            </p:cNvSpPr>
            <p:nvPr/>
          </p:nvSpPr>
          <p:spPr bwMode="auto">
            <a:xfrm>
              <a:off x="369" y="3270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depositar</a:t>
              </a:r>
            </a:p>
          </p:txBody>
        </p:sp>
        <p:sp>
          <p:nvSpPr>
            <p:cNvPr id="15478" name="Text Box 14"/>
            <p:cNvSpPr txBox="1">
              <a:spLocks noChangeArrowheads="1"/>
            </p:cNvSpPr>
            <p:nvPr/>
          </p:nvSpPr>
          <p:spPr bwMode="auto">
            <a:xfrm>
              <a:off x="369" y="3414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obtenerSaldo</a:t>
              </a:r>
            </a:p>
          </p:txBody>
        </p:sp>
        <p:sp>
          <p:nvSpPr>
            <p:cNvPr id="15479" name="Text Box 15"/>
            <p:cNvSpPr txBox="1">
              <a:spLocks noChangeArrowheads="1"/>
            </p:cNvSpPr>
            <p:nvPr/>
          </p:nvSpPr>
          <p:spPr bwMode="auto">
            <a:xfrm>
              <a:off x="369" y="3558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>
                  <a:solidFill>
                    <a:schemeClr val="accent2"/>
                  </a:solidFill>
                  <a:latin typeface="Times New Roman" panose="02020603050405020304" pitchFamily="18" charset="0"/>
                </a:rPr>
                <a:t>obtenerTransacciones</a:t>
              </a:r>
            </a:p>
          </p:txBody>
        </p:sp>
      </p:grpSp>
      <p:grpSp>
        <p:nvGrpSpPr>
          <p:cNvPr id="15367" name="Group 16"/>
          <p:cNvGrpSpPr>
            <a:grpSpLocks/>
          </p:cNvGrpSpPr>
          <p:nvPr/>
        </p:nvGrpSpPr>
        <p:grpSpPr bwMode="auto">
          <a:xfrm>
            <a:off x="3633788" y="4200525"/>
            <a:ext cx="762000" cy="838200"/>
            <a:chOff x="1488" y="2736"/>
            <a:chExt cx="480" cy="480"/>
          </a:xfrm>
        </p:grpSpPr>
        <p:sp>
          <p:nvSpPr>
            <p:cNvPr id="15467" name="Rectangle 17"/>
            <p:cNvSpPr>
              <a:spLocks noChangeArrowheads="1"/>
            </p:cNvSpPr>
            <p:nvPr/>
          </p:nvSpPr>
          <p:spPr bwMode="auto">
            <a:xfrm>
              <a:off x="1488" y="2736"/>
              <a:ext cx="480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>
              <a:prstShdw prst="shdw17" dist="40161" dir="17306097">
                <a:srgbClr val="7A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s-ES" altLang="es-CL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68" name="Rectangle 18"/>
            <p:cNvSpPr>
              <a:spLocks noChangeArrowheads="1"/>
            </p:cNvSpPr>
            <p:nvPr/>
          </p:nvSpPr>
          <p:spPr bwMode="auto">
            <a:xfrm>
              <a:off x="1488" y="3024"/>
              <a:ext cx="480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>
              <a:prstShdw prst="shdw17" dist="40161" dir="17306097">
                <a:srgbClr val="7A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s-ES" altLang="es-CL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368" name="AutoShape 19"/>
          <p:cNvSpPr>
            <a:spLocks noChangeArrowheads="1"/>
          </p:cNvSpPr>
          <p:nvPr/>
        </p:nvSpPr>
        <p:spPr bwMode="auto">
          <a:xfrm rot="-2744246">
            <a:off x="3159920" y="2828132"/>
            <a:ext cx="814387" cy="514350"/>
          </a:xfrm>
          <a:prstGeom prst="parallelogram">
            <a:avLst>
              <a:gd name="adj" fmla="val 28727"/>
            </a:avLst>
          </a:prstGeom>
          <a:solidFill>
            <a:srgbClr val="CCFFFF"/>
          </a:solidFill>
          <a:ln w="9525">
            <a:miter lim="800000"/>
            <a:headEnd/>
            <a:tailEnd/>
          </a:ln>
          <a:scene3d>
            <a:camera prst="legacyObliqueTopRight"/>
            <a:lightRig rig="legacyFlat4" dir="b"/>
          </a:scene3d>
          <a:sp3d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R" altLang="es-CL"/>
          </a:p>
        </p:txBody>
      </p:sp>
      <p:sp>
        <p:nvSpPr>
          <p:cNvPr id="15369" name="Text Box 20"/>
          <p:cNvSpPr txBox="1">
            <a:spLocks noChangeArrowheads="1"/>
          </p:cNvSpPr>
          <p:nvPr/>
        </p:nvSpPr>
        <p:spPr bwMode="auto">
          <a:xfrm>
            <a:off x="2633664" y="6016625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Objeto</a:t>
            </a:r>
          </a:p>
        </p:txBody>
      </p:sp>
      <p:graphicFrame>
        <p:nvGraphicFramePr>
          <p:cNvPr id="15362" name="Object 21"/>
          <p:cNvGraphicFramePr>
            <a:graphicFrameLocks noChangeAspect="1"/>
          </p:cNvGraphicFramePr>
          <p:nvPr/>
        </p:nvGraphicFramePr>
        <p:xfrm>
          <a:off x="6224589" y="2111375"/>
          <a:ext cx="1728787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Imagen" r:id="rId3" imgW="4218480" imgH="3951360" progId="MS_ClipArt_Gallery.2">
                  <p:embed/>
                </p:oleObj>
              </mc:Choice>
              <mc:Fallback>
                <p:oleObj name="Imagen" r:id="rId3" imgW="4218480" imgH="3951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9" y="2111375"/>
                        <a:ext cx="1728787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22"/>
          <p:cNvSpPr txBox="1">
            <a:spLocks noChangeArrowheads="1"/>
          </p:cNvSpPr>
          <p:nvPr/>
        </p:nvSpPr>
        <p:spPr bwMode="auto">
          <a:xfrm>
            <a:off x="5522914" y="6418263"/>
            <a:ext cx="151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Aplicación</a:t>
            </a:r>
          </a:p>
        </p:txBody>
      </p:sp>
      <p:sp>
        <p:nvSpPr>
          <p:cNvPr id="15371" name="Text Box 23"/>
          <p:cNvSpPr txBox="1">
            <a:spLocks noChangeArrowheads="1"/>
          </p:cNvSpPr>
          <p:nvPr/>
        </p:nvSpPr>
        <p:spPr bwMode="auto">
          <a:xfrm>
            <a:off x="8928100" y="4198938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400">
                <a:latin typeface="Times New Roman" panose="02020603050405020304" pitchFamily="18" charset="0"/>
              </a:rPr>
              <a:t>Usuario</a:t>
            </a:r>
          </a:p>
        </p:txBody>
      </p:sp>
      <p:grpSp>
        <p:nvGrpSpPr>
          <p:cNvPr id="15372" name="Group 24"/>
          <p:cNvGrpSpPr>
            <a:grpSpLocks/>
          </p:cNvGrpSpPr>
          <p:nvPr/>
        </p:nvGrpSpPr>
        <p:grpSpPr bwMode="auto">
          <a:xfrm flipH="1">
            <a:off x="8721726" y="2038351"/>
            <a:ext cx="4068763" cy="6384925"/>
            <a:chOff x="5294" y="1561"/>
            <a:chExt cx="1064" cy="1955"/>
          </a:xfrm>
        </p:grpSpPr>
        <p:grpSp>
          <p:nvGrpSpPr>
            <p:cNvPr id="15398" name="Group 25"/>
            <p:cNvGrpSpPr>
              <a:grpSpLocks/>
            </p:cNvGrpSpPr>
            <p:nvPr/>
          </p:nvGrpSpPr>
          <p:grpSpPr bwMode="auto">
            <a:xfrm>
              <a:off x="5294" y="1561"/>
              <a:ext cx="1064" cy="1955"/>
              <a:chOff x="5294" y="1561"/>
              <a:chExt cx="1064" cy="1955"/>
            </a:xfrm>
          </p:grpSpPr>
          <p:grpSp>
            <p:nvGrpSpPr>
              <p:cNvPr id="15427" name="Group 26"/>
              <p:cNvGrpSpPr>
                <a:grpSpLocks/>
              </p:cNvGrpSpPr>
              <p:nvPr/>
            </p:nvGrpSpPr>
            <p:grpSpPr bwMode="auto">
              <a:xfrm>
                <a:off x="5517" y="2906"/>
                <a:ext cx="624" cy="610"/>
                <a:chOff x="5517" y="2906"/>
                <a:chExt cx="624" cy="610"/>
              </a:xfrm>
            </p:grpSpPr>
            <p:grpSp>
              <p:nvGrpSpPr>
                <p:cNvPr id="15458" name="Group 27"/>
                <p:cNvGrpSpPr>
                  <a:grpSpLocks/>
                </p:cNvGrpSpPr>
                <p:nvPr/>
              </p:nvGrpSpPr>
              <p:grpSpPr bwMode="auto">
                <a:xfrm>
                  <a:off x="5628" y="2919"/>
                  <a:ext cx="513" cy="407"/>
                  <a:chOff x="5628" y="2919"/>
                  <a:chExt cx="513" cy="407"/>
                </a:xfrm>
              </p:grpSpPr>
              <p:sp>
                <p:nvSpPr>
                  <p:cNvPr id="15465" name="Freeform 28"/>
                  <p:cNvSpPr>
                    <a:spLocks/>
                  </p:cNvSpPr>
                  <p:nvPr/>
                </p:nvSpPr>
                <p:spPr bwMode="auto">
                  <a:xfrm>
                    <a:off x="5628" y="2919"/>
                    <a:ext cx="513" cy="407"/>
                  </a:xfrm>
                  <a:custGeom>
                    <a:avLst/>
                    <a:gdLst>
                      <a:gd name="T0" fmla="*/ 136 w 513"/>
                      <a:gd name="T1" fmla="*/ 0 h 407"/>
                      <a:gd name="T2" fmla="*/ 180 w 513"/>
                      <a:gd name="T3" fmla="*/ 10 h 407"/>
                      <a:gd name="T4" fmla="*/ 144 w 513"/>
                      <a:gd name="T5" fmla="*/ 91 h 407"/>
                      <a:gd name="T6" fmla="*/ 111 w 513"/>
                      <a:gd name="T7" fmla="*/ 158 h 407"/>
                      <a:gd name="T8" fmla="*/ 90 w 513"/>
                      <a:gd name="T9" fmla="*/ 207 h 407"/>
                      <a:gd name="T10" fmla="*/ 84 w 513"/>
                      <a:gd name="T11" fmla="*/ 228 h 407"/>
                      <a:gd name="T12" fmla="*/ 85 w 513"/>
                      <a:gd name="T13" fmla="*/ 245 h 407"/>
                      <a:gd name="T14" fmla="*/ 93 w 513"/>
                      <a:gd name="T15" fmla="*/ 257 h 407"/>
                      <a:gd name="T16" fmla="*/ 109 w 513"/>
                      <a:gd name="T17" fmla="*/ 269 h 407"/>
                      <a:gd name="T18" fmla="*/ 131 w 513"/>
                      <a:gd name="T19" fmla="*/ 282 h 407"/>
                      <a:gd name="T20" fmla="*/ 154 w 513"/>
                      <a:gd name="T21" fmla="*/ 290 h 407"/>
                      <a:gd name="T22" fmla="*/ 186 w 513"/>
                      <a:gd name="T23" fmla="*/ 300 h 407"/>
                      <a:gd name="T24" fmla="*/ 216 w 513"/>
                      <a:gd name="T25" fmla="*/ 305 h 407"/>
                      <a:gd name="T26" fmla="*/ 253 w 513"/>
                      <a:gd name="T27" fmla="*/ 308 h 407"/>
                      <a:gd name="T28" fmla="*/ 287 w 513"/>
                      <a:gd name="T29" fmla="*/ 305 h 407"/>
                      <a:gd name="T30" fmla="*/ 321 w 513"/>
                      <a:gd name="T31" fmla="*/ 300 h 407"/>
                      <a:gd name="T32" fmla="*/ 358 w 513"/>
                      <a:gd name="T33" fmla="*/ 292 h 407"/>
                      <a:gd name="T34" fmla="*/ 371 w 513"/>
                      <a:gd name="T35" fmla="*/ 295 h 407"/>
                      <a:gd name="T36" fmla="*/ 376 w 513"/>
                      <a:gd name="T37" fmla="*/ 298 h 407"/>
                      <a:gd name="T38" fmla="*/ 378 w 513"/>
                      <a:gd name="T39" fmla="*/ 305 h 407"/>
                      <a:gd name="T40" fmla="*/ 373 w 513"/>
                      <a:gd name="T41" fmla="*/ 319 h 407"/>
                      <a:gd name="T42" fmla="*/ 368 w 513"/>
                      <a:gd name="T43" fmla="*/ 327 h 407"/>
                      <a:gd name="T44" fmla="*/ 375 w 513"/>
                      <a:gd name="T45" fmla="*/ 330 h 407"/>
                      <a:gd name="T46" fmla="*/ 426 w 513"/>
                      <a:gd name="T47" fmla="*/ 321 h 407"/>
                      <a:gd name="T48" fmla="*/ 438 w 513"/>
                      <a:gd name="T49" fmla="*/ 324 h 407"/>
                      <a:gd name="T50" fmla="*/ 445 w 513"/>
                      <a:gd name="T51" fmla="*/ 329 h 407"/>
                      <a:gd name="T52" fmla="*/ 448 w 513"/>
                      <a:gd name="T53" fmla="*/ 337 h 407"/>
                      <a:gd name="T54" fmla="*/ 443 w 513"/>
                      <a:gd name="T55" fmla="*/ 344 h 407"/>
                      <a:gd name="T56" fmla="*/ 434 w 513"/>
                      <a:gd name="T57" fmla="*/ 350 h 407"/>
                      <a:gd name="T58" fmla="*/ 423 w 513"/>
                      <a:gd name="T59" fmla="*/ 357 h 407"/>
                      <a:gd name="T60" fmla="*/ 431 w 513"/>
                      <a:gd name="T61" fmla="*/ 362 h 407"/>
                      <a:gd name="T62" fmla="*/ 453 w 513"/>
                      <a:gd name="T63" fmla="*/ 360 h 407"/>
                      <a:gd name="T64" fmla="*/ 471 w 513"/>
                      <a:gd name="T65" fmla="*/ 362 h 407"/>
                      <a:gd name="T66" fmla="*/ 489 w 513"/>
                      <a:gd name="T67" fmla="*/ 368 h 407"/>
                      <a:gd name="T68" fmla="*/ 509 w 513"/>
                      <a:gd name="T69" fmla="*/ 377 h 407"/>
                      <a:gd name="T70" fmla="*/ 513 w 513"/>
                      <a:gd name="T71" fmla="*/ 384 h 407"/>
                      <a:gd name="T72" fmla="*/ 512 w 513"/>
                      <a:gd name="T73" fmla="*/ 393 h 407"/>
                      <a:gd name="T74" fmla="*/ 503 w 513"/>
                      <a:gd name="T75" fmla="*/ 399 h 407"/>
                      <a:gd name="T76" fmla="*/ 485 w 513"/>
                      <a:gd name="T77" fmla="*/ 402 h 407"/>
                      <a:gd name="T78" fmla="*/ 455 w 513"/>
                      <a:gd name="T79" fmla="*/ 404 h 407"/>
                      <a:gd name="T80" fmla="*/ 422 w 513"/>
                      <a:gd name="T81" fmla="*/ 402 h 407"/>
                      <a:gd name="T82" fmla="*/ 385 w 513"/>
                      <a:gd name="T83" fmla="*/ 405 h 407"/>
                      <a:gd name="T84" fmla="*/ 360 w 513"/>
                      <a:gd name="T85" fmla="*/ 407 h 407"/>
                      <a:gd name="T86" fmla="*/ 313 w 513"/>
                      <a:gd name="T87" fmla="*/ 404 h 407"/>
                      <a:gd name="T88" fmla="*/ 289 w 513"/>
                      <a:gd name="T89" fmla="*/ 399 h 407"/>
                      <a:gd name="T90" fmla="*/ 254 w 513"/>
                      <a:gd name="T91" fmla="*/ 393 h 407"/>
                      <a:gd name="T92" fmla="*/ 196 w 513"/>
                      <a:gd name="T93" fmla="*/ 391 h 407"/>
                      <a:gd name="T94" fmla="*/ 0 w 513"/>
                      <a:gd name="T95" fmla="*/ 333 h 407"/>
                      <a:gd name="T96" fmla="*/ 24 w 513"/>
                      <a:gd name="T97" fmla="*/ 194 h 407"/>
                      <a:gd name="T98" fmla="*/ 136 w 513"/>
                      <a:gd name="T99" fmla="*/ 0 h 407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513"/>
                      <a:gd name="T151" fmla="*/ 0 h 407"/>
                      <a:gd name="T152" fmla="*/ 513 w 513"/>
                      <a:gd name="T153" fmla="*/ 407 h 407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513" h="407">
                        <a:moveTo>
                          <a:pt x="136" y="0"/>
                        </a:moveTo>
                        <a:lnTo>
                          <a:pt x="180" y="10"/>
                        </a:lnTo>
                        <a:lnTo>
                          <a:pt x="144" y="91"/>
                        </a:lnTo>
                        <a:lnTo>
                          <a:pt x="111" y="158"/>
                        </a:lnTo>
                        <a:lnTo>
                          <a:pt x="90" y="207"/>
                        </a:lnTo>
                        <a:lnTo>
                          <a:pt x="84" y="228"/>
                        </a:lnTo>
                        <a:lnTo>
                          <a:pt x="85" y="245"/>
                        </a:lnTo>
                        <a:lnTo>
                          <a:pt x="93" y="257"/>
                        </a:lnTo>
                        <a:lnTo>
                          <a:pt x="109" y="269"/>
                        </a:lnTo>
                        <a:lnTo>
                          <a:pt x="131" y="282"/>
                        </a:lnTo>
                        <a:lnTo>
                          <a:pt x="154" y="290"/>
                        </a:lnTo>
                        <a:lnTo>
                          <a:pt x="186" y="300"/>
                        </a:lnTo>
                        <a:lnTo>
                          <a:pt x="216" y="305"/>
                        </a:lnTo>
                        <a:lnTo>
                          <a:pt x="253" y="308"/>
                        </a:lnTo>
                        <a:lnTo>
                          <a:pt x="287" y="305"/>
                        </a:lnTo>
                        <a:lnTo>
                          <a:pt x="321" y="300"/>
                        </a:lnTo>
                        <a:lnTo>
                          <a:pt x="358" y="292"/>
                        </a:lnTo>
                        <a:lnTo>
                          <a:pt x="371" y="295"/>
                        </a:lnTo>
                        <a:lnTo>
                          <a:pt x="376" y="298"/>
                        </a:lnTo>
                        <a:lnTo>
                          <a:pt x="378" y="305"/>
                        </a:lnTo>
                        <a:lnTo>
                          <a:pt x="373" y="319"/>
                        </a:lnTo>
                        <a:lnTo>
                          <a:pt x="368" y="327"/>
                        </a:lnTo>
                        <a:lnTo>
                          <a:pt x="375" y="330"/>
                        </a:lnTo>
                        <a:lnTo>
                          <a:pt x="426" y="321"/>
                        </a:lnTo>
                        <a:lnTo>
                          <a:pt x="438" y="324"/>
                        </a:lnTo>
                        <a:lnTo>
                          <a:pt x="445" y="329"/>
                        </a:lnTo>
                        <a:lnTo>
                          <a:pt x="448" y="337"/>
                        </a:lnTo>
                        <a:lnTo>
                          <a:pt x="443" y="344"/>
                        </a:lnTo>
                        <a:lnTo>
                          <a:pt x="434" y="350"/>
                        </a:lnTo>
                        <a:lnTo>
                          <a:pt x="423" y="357"/>
                        </a:lnTo>
                        <a:lnTo>
                          <a:pt x="431" y="362"/>
                        </a:lnTo>
                        <a:lnTo>
                          <a:pt x="453" y="360"/>
                        </a:lnTo>
                        <a:lnTo>
                          <a:pt x="471" y="362"/>
                        </a:lnTo>
                        <a:lnTo>
                          <a:pt x="489" y="368"/>
                        </a:lnTo>
                        <a:lnTo>
                          <a:pt x="509" y="377"/>
                        </a:lnTo>
                        <a:lnTo>
                          <a:pt x="513" y="384"/>
                        </a:lnTo>
                        <a:lnTo>
                          <a:pt x="512" y="393"/>
                        </a:lnTo>
                        <a:lnTo>
                          <a:pt x="503" y="399"/>
                        </a:lnTo>
                        <a:lnTo>
                          <a:pt x="485" y="402"/>
                        </a:lnTo>
                        <a:lnTo>
                          <a:pt x="455" y="404"/>
                        </a:lnTo>
                        <a:lnTo>
                          <a:pt x="422" y="402"/>
                        </a:lnTo>
                        <a:lnTo>
                          <a:pt x="385" y="405"/>
                        </a:lnTo>
                        <a:lnTo>
                          <a:pt x="360" y="407"/>
                        </a:lnTo>
                        <a:lnTo>
                          <a:pt x="313" y="404"/>
                        </a:lnTo>
                        <a:lnTo>
                          <a:pt x="289" y="399"/>
                        </a:lnTo>
                        <a:lnTo>
                          <a:pt x="254" y="393"/>
                        </a:lnTo>
                        <a:lnTo>
                          <a:pt x="196" y="391"/>
                        </a:lnTo>
                        <a:lnTo>
                          <a:pt x="0" y="333"/>
                        </a:lnTo>
                        <a:lnTo>
                          <a:pt x="24" y="194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FF9F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5466" name="Freeform 29"/>
                  <p:cNvSpPr>
                    <a:spLocks/>
                  </p:cNvSpPr>
                  <p:nvPr/>
                </p:nvSpPr>
                <p:spPr bwMode="auto">
                  <a:xfrm>
                    <a:off x="5840" y="3224"/>
                    <a:ext cx="82" cy="22"/>
                  </a:xfrm>
                  <a:custGeom>
                    <a:avLst/>
                    <a:gdLst>
                      <a:gd name="T0" fmla="*/ 0 w 82"/>
                      <a:gd name="T1" fmla="*/ 0 h 22"/>
                      <a:gd name="T2" fmla="*/ 42 w 82"/>
                      <a:gd name="T3" fmla="*/ 20 h 22"/>
                      <a:gd name="T4" fmla="*/ 60 w 82"/>
                      <a:gd name="T5" fmla="*/ 20 h 22"/>
                      <a:gd name="T6" fmla="*/ 82 w 82"/>
                      <a:gd name="T7" fmla="*/ 22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2"/>
                      <a:gd name="T13" fmla="*/ 0 h 22"/>
                      <a:gd name="T14" fmla="*/ 82 w 82"/>
                      <a:gd name="T15" fmla="*/ 22 h 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2" h="22">
                        <a:moveTo>
                          <a:pt x="0" y="0"/>
                        </a:moveTo>
                        <a:lnTo>
                          <a:pt x="42" y="20"/>
                        </a:lnTo>
                        <a:lnTo>
                          <a:pt x="60" y="20"/>
                        </a:lnTo>
                        <a:lnTo>
                          <a:pt x="82" y="2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  <p:grpSp>
              <p:nvGrpSpPr>
                <p:cNvPr id="15459" name="Group 30"/>
                <p:cNvGrpSpPr>
                  <a:grpSpLocks/>
                </p:cNvGrpSpPr>
                <p:nvPr/>
              </p:nvGrpSpPr>
              <p:grpSpPr bwMode="auto">
                <a:xfrm>
                  <a:off x="5517" y="2906"/>
                  <a:ext cx="516" cy="610"/>
                  <a:chOff x="5517" y="2906"/>
                  <a:chExt cx="516" cy="610"/>
                </a:xfrm>
              </p:grpSpPr>
              <p:sp>
                <p:nvSpPr>
                  <p:cNvPr id="15460" name="Freeform 31"/>
                  <p:cNvSpPr>
                    <a:spLocks/>
                  </p:cNvSpPr>
                  <p:nvPr/>
                </p:nvSpPr>
                <p:spPr bwMode="auto">
                  <a:xfrm>
                    <a:off x="5517" y="2906"/>
                    <a:ext cx="516" cy="610"/>
                  </a:xfrm>
                  <a:custGeom>
                    <a:avLst/>
                    <a:gdLst>
                      <a:gd name="T0" fmla="*/ 269 w 516"/>
                      <a:gd name="T1" fmla="*/ 16 h 610"/>
                      <a:gd name="T2" fmla="*/ 256 w 516"/>
                      <a:gd name="T3" fmla="*/ 57 h 610"/>
                      <a:gd name="T4" fmla="*/ 234 w 516"/>
                      <a:gd name="T5" fmla="*/ 98 h 610"/>
                      <a:gd name="T6" fmla="*/ 206 w 516"/>
                      <a:gd name="T7" fmla="*/ 136 h 610"/>
                      <a:gd name="T8" fmla="*/ 181 w 516"/>
                      <a:gd name="T9" fmla="*/ 196 h 610"/>
                      <a:gd name="T10" fmla="*/ 159 w 516"/>
                      <a:gd name="T11" fmla="*/ 239 h 610"/>
                      <a:gd name="T12" fmla="*/ 152 w 516"/>
                      <a:gd name="T13" fmla="*/ 268 h 610"/>
                      <a:gd name="T14" fmla="*/ 146 w 516"/>
                      <a:gd name="T15" fmla="*/ 304 h 610"/>
                      <a:gd name="T16" fmla="*/ 152 w 516"/>
                      <a:gd name="T17" fmla="*/ 333 h 610"/>
                      <a:gd name="T18" fmla="*/ 184 w 516"/>
                      <a:gd name="T19" fmla="*/ 349 h 610"/>
                      <a:gd name="T20" fmla="*/ 229 w 516"/>
                      <a:gd name="T21" fmla="*/ 366 h 610"/>
                      <a:gd name="T22" fmla="*/ 272 w 516"/>
                      <a:gd name="T23" fmla="*/ 379 h 610"/>
                      <a:gd name="T24" fmla="*/ 305 w 516"/>
                      <a:gd name="T25" fmla="*/ 389 h 610"/>
                      <a:gd name="T26" fmla="*/ 334 w 516"/>
                      <a:gd name="T27" fmla="*/ 405 h 610"/>
                      <a:gd name="T28" fmla="*/ 356 w 516"/>
                      <a:gd name="T29" fmla="*/ 413 h 610"/>
                      <a:gd name="T30" fmla="*/ 374 w 516"/>
                      <a:gd name="T31" fmla="*/ 415 h 610"/>
                      <a:gd name="T32" fmla="*/ 384 w 516"/>
                      <a:gd name="T33" fmla="*/ 428 h 610"/>
                      <a:gd name="T34" fmla="*/ 432 w 516"/>
                      <a:gd name="T35" fmla="*/ 432 h 610"/>
                      <a:gd name="T36" fmla="*/ 490 w 516"/>
                      <a:gd name="T37" fmla="*/ 438 h 610"/>
                      <a:gd name="T38" fmla="*/ 514 w 516"/>
                      <a:gd name="T39" fmla="*/ 445 h 610"/>
                      <a:gd name="T40" fmla="*/ 514 w 516"/>
                      <a:gd name="T41" fmla="*/ 456 h 610"/>
                      <a:gd name="T42" fmla="*/ 490 w 516"/>
                      <a:gd name="T43" fmla="*/ 468 h 610"/>
                      <a:gd name="T44" fmla="*/ 452 w 516"/>
                      <a:gd name="T45" fmla="*/ 478 h 610"/>
                      <a:gd name="T46" fmla="*/ 421 w 516"/>
                      <a:gd name="T47" fmla="*/ 480 h 610"/>
                      <a:gd name="T48" fmla="*/ 459 w 516"/>
                      <a:gd name="T49" fmla="*/ 501 h 610"/>
                      <a:gd name="T50" fmla="*/ 476 w 516"/>
                      <a:gd name="T51" fmla="*/ 518 h 610"/>
                      <a:gd name="T52" fmla="*/ 470 w 516"/>
                      <a:gd name="T53" fmla="*/ 533 h 610"/>
                      <a:gd name="T54" fmla="*/ 448 w 516"/>
                      <a:gd name="T55" fmla="*/ 537 h 610"/>
                      <a:gd name="T56" fmla="*/ 410 w 516"/>
                      <a:gd name="T57" fmla="*/ 532 h 610"/>
                      <a:gd name="T58" fmla="*/ 393 w 516"/>
                      <a:gd name="T59" fmla="*/ 533 h 610"/>
                      <a:gd name="T60" fmla="*/ 391 w 516"/>
                      <a:gd name="T61" fmla="*/ 544 h 610"/>
                      <a:gd name="T62" fmla="*/ 405 w 516"/>
                      <a:gd name="T63" fmla="*/ 559 h 610"/>
                      <a:gd name="T64" fmla="*/ 430 w 516"/>
                      <a:gd name="T65" fmla="*/ 589 h 610"/>
                      <a:gd name="T66" fmla="*/ 426 w 516"/>
                      <a:gd name="T67" fmla="*/ 606 h 610"/>
                      <a:gd name="T68" fmla="*/ 409 w 516"/>
                      <a:gd name="T69" fmla="*/ 610 h 610"/>
                      <a:gd name="T70" fmla="*/ 367 w 516"/>
                      <a:gd name="T71" fmla="*/ 601 h 610"/>
                      <a:gd name="T72" fmla="*/ 314 w 516"/>
                      <a:gd name="T73" fmla="*/ 587 h 610"/>
                      <a:gd name="T74" fmla="*/ 255 w 516"/>
                      <a:gd name="T75" fmla="*/ 555 h 610"/>
                      <a:gd name="T76" fmla="*/ 207 w 516"/>
                      <a:gd name="T77" fmla="*/ 524 h 610"/>
                      <a:gd name="T78" fmla="*/ 156 w 516"/>
                      <a:gd name="T79" fmla="*/ 486 h 610"/>
                      <a:gd name="T80" fmla="*/ 99 w 516"/>
                      <a:gd name="T81" fmla="*/ 450 h 610"/>
                      <a:gd name="T82" fmla="*/ 40 w 516"/>
                      <a:gd name="T83" fmla="*/ 416 h 610"/>
                      <a:gd name="T84" fmla="*/ 11 w 516"/>
                      <a:gd name="T85" fmla="*/ 394 h 610"/>
                      <a:gd name="T86" fmla="*/ 0 w 516"/>
                      <a:gd name="T87" fmla="*/ 365 h 610"/>
                      <a:gd name="T88" fmla="*/ 14 w 516"/>
                      <a:gd name="T89" fmla="*/ 341 h 610"/>
                      <a:gd name="T90" fmla="*/ 66 w 516"/>
                      <a:gd name="T91" fmla="*/ 280 h 610"/>
                      <a:gd name="T92" fmla="*/ 102 w 516"/>
                      <a:gd name="T93" fmla="*/ 220 h 610"/>
                      <a:gd name="T94" fmla="*/ 186 w 516"/>
                      <a:gd name="T95" fmla="*/ 0 h 61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516"/>
                      <a:gd name="T145" fmla="*/ 0 h 610"/>
                      <a:gd name="T146" fmla="*/ 516 w 516"/>
                      <a:gd name="T147" fmla="*/ 610 h 61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516" h="610">
                        <a:moveTo>
                          <a:pt x="186" y="0"/>
                        </a:moveTo>
                        <a:lnTo>
                          <a:pt x="269" y="16"/>
                        </a:lnTo>
                        <a:lnTo>
                          <a:pt x="265" y="35"/>
                        </a:lnTo>
                        <a:lnTo>
                          <a:pt x="256" y="57"/>
                        </a:lnTo>
                        <a:lnTo>
                          <a:pt x="247" y="76"/>
                        </a:lnTo>
                        <a:lnTo>
                          <a:pt x="234" y="98"/>
                        </a:lnTo>
                        <a:lnTo>
                          <a:pt x="220" y="118"/>
                        </a:lnTo>
                        <a:lnTo>
                          <a:pt x="206" y="136"/>
                        </a:lnTo>
                        <a:lnTo>
                          <a:pt x="197" y="161"/>
                        </a:lnTo>
                        <a:lnTo>
                          <a:pt x="181" y="196"/>
                        </a:lnTo>
                        <a:lnTo>
                          <a:pt x="165" y="228"/>
                        </a:lnTo>
                        <a:lnTo>
                          <a:pt x="159" y="239"/>
                        </a:lnTo>
                        <a:lnTo>
                          <a:pt x="155" y="252"/>
                        </a:lnTo>
                        <a:lnTo>
                          <a:pt x="152" y="268"/>
                        </a:lnTo>
                        <a:lnTo>
                          <a:pt x="149" y="286"/>
                        </a:lnTo>
                        <a:lnTo>
                          <a:pt x="146" y="304"/>
                        </a:lnTo>
                        <a:lnTo>
                          <a:pt x="147" y="320"/>
                        </a:lnTo>
                        <a:lnTo>
                          <a:pt x="152" y="333"/>
                        </a:lnTo>
                        <a:lnTo>
                          <a:pt x="162" y="344"/>
                        </a:lnTo>
                        <a:lnTo>
                          <a:pt x="184" y="349"/>
                        </a:lnTo>
                        <a:lnTo>
                          <a:pt x="206" y="357"/>
                        </a:lnTo>
                        <a:lnTo>
                          <a:pt x="229" y="366"/>
                        </a:lnTo>
                        <a:lnTo>
                          <a:pt x="256" y="377"/>
                        </a:lnTo>
                        <a:lnTo>
                          <a:pt x="272" y="379"/>
                        </a:lnTo>
                        <a:lnTo>
                          <a:pt x="289" y="383"/>
                        </a:lnTo>
                        <a:lnTo>
                          <a:pt x="305" y="389"/>
                        </a:lnTo>
                        <a:lnTo>
                          <a:pt x="321" y="396"/>
                        </a:lnTo>
                        <a:lnTo>
                          <a:pt x="334" y="405"/>
                        </a:lnTo>
                        <a:lnTo>
                          <a:pt x="347" y="416"/>
                        </a:lnTo>
                        <a:lnTo>
                          <a:pt x="356" y="413"/>
                        </a:lnTo>
                        <a:lnTo>
                          <a:pt x="367" y="412"/>
                        </a:lnTo>
                        <a:lnTo>
                          <a:pt x="374" y="415"/>
                        </a:lnTo>
                        <a:lnTo>
                          <a:pt x="378" y="419"/>
                        </a:lnTo>
                        <a:lnTo>
                          <a:pt x="384" y="428"/>
                        </a:lnTo>
                        <a:lnTo>
                          <a:pt x="404" y="429"/>
                        </a:lnTo>
                        <a:lnTo>
                          <a:pt x="432" y="432"/>
                        </a:lnTo>
                        <a:lnTo>
                          <a:pt x="463" y="436"/>
                        </a:lnTo>
                        <a:lnTo>
                          <a:pt x="490" y="438"/>
                        </a:lnTo>
                        <a:lnTo>
                          <a:pt x="507" y="441"/>
                        </a:lnTo>
                        <a:lnTo>
                          <a:pt x="514" y="445"/>
                        </a:lnTo>
                        <a:lnTo>
                          <a:pt x="516" y="451"/>
                        </a:lnTo>
                        <a:lnTo>
                          <a:pt x="514" y="456"/>
                        </a:lnTo>
                        <a:lnTo>
                          <a:pt x="505" y="462"/>
                        </a:lnTo>
                        <a:lnTo>
                          <a:pt x="490" y="468"/>
                        </a:lnTo>
                        <a:lnTo>
                          <a:pt x="470" y="475"/>
                        </a:lnTo>
                        <a:lnTo>
                          <a:pt x="452" y="478"/>
                        </a:lnTo>
                        <a:lnTo>
                          <a:pt x="435" y="479"/>
                        </a:lnTo>
                        <a:lnTo>
                          <a:pt x="421" y="480"/>
                        </a:lnTo>
                        <a:lnTo>
                          <a:pt x="443" y="492"/>
                        </a:lnTo>
                        <a:lnTo>
                          <a:pt x="459" y="501"/>
                        </a:lnTo>
                        <a:lnTo>
                          <a:pt x="470" y="509"/>
                        </a:lnTo>
                        <a:lnTo>
                          <a:pt x="476" y="518"/>
                        </a:lnTo>
                        <a:lnTo>
                          <a:pt x="475" y="528"/>
                        </a:lnTo>
                        <a:lnTo>
                          <a:pt x="470" y="533"/>
                        </a:lnTo>
                        <a:lnTo>
                          <a:pt x="462" y="536"/>
                        </a:lnTo>
                        <a:lnTo>
                          <a:pt x="448" y="537"/>
                        </a:lnTo>
                        <a:lnTo>
                          <a:pt x="429" y="535"/>
                        </a:lnTo>
                        <a:lnTo>
                          <a:pt x="410" y="532"/>
                        </a:lnTo>
                        <a:lnTo>
                          <a:pt x="400" y="531"/>
                        </a:lnTo>
                        <a:lnTo>
                          <a:pt x="393" y="533"/>
                        </a:lnTo>
                        <a:lnTo>
                          <a:pt x="389" y="538"/>
                        </a:lnTo>
                        <a:lnTo>
                          <a:pt x="391" y="544"/>
                        </a:lnTo>
                        <a:lnTo>
                          <a:pt x="397" y="550"/>
                        </a:lnTo>
                        <a:lnTo>
                          <a:pt x="405" y="559"/>
                        </a:lnTo>
                        <a:lnTo>
                          <a:pt x="421" y="576"/>
                        </a:lnTo>
                        <a:lnTo>
                          <a:pt x="430" y="589"/>
                        </a:lnTo>
                        <a:lnTo>
                          <a:pt x="430" y="598"/>
                        </a:lnTo>
                        <a:lnTo>
                          <a:pt x="426" y="606"/>
                        </a:lnTo>
                        <a:lnTo>
                          <a:pt x="419" y="609"/>
                        </a:lnTo>
                        <a:lnTo>
                          <a:pt x="409" y="610"/>
                        </a:lnTo>
                        <a:lnTo>
                          <a:pt x="388" y="605"/>
                        </a:lnTo>
                        <a:lnTo>
                          <a:pt x="367" y="601"/>
                        </a:lnTo>
                        <a:lnTo>
                          <a:pt x="348" y="598"/>
                        </a:lnTo>
                        <a:lnTo>
                          <a:pt x="314" y="587"/>
                        </a:lnTo>
                        <a:lnTo>
                          <a:pt x="287" y="573"/>
                        </a:lnTo>
                        <a:lnTo>
                          <a:pt x="255" y="555"/>
                        </a:lnTo>
                        <a:lnTo>
                          <a:pt x="232" y="540"/>
                        </a:lnTo>
                        <a:lnTo>
                          <a:pt x="207" y="524"/>
                        </a:lnTo>
                        <a:lnTo>
                          <a:pt x="181" y="505"/>
                        </a:lnTo>
                        <a:lnTo>
                          <a:pt x="156" y="486"/>
                        </a:lnTo>
                        <a:lnTo>
                          <a:pt x="125" y="465"/>
                        </a:lnTo>
                        <a:lnTo>
                          <a:pt x="99" y="450"/>
                        </a:lnTo>
                        <a:lnTo>
                          <a:pt x="66" y="432"/>
                        </a:lnTo>
                        <a:lnTo>
                          <a:pt x="40" y="416"/>
                        </a:lnTo>
                        <a:lnTo>
                          <a:pt x="25" y="405"/>
                        </a:lnTo>
                        <a:lnTo>
                          <a:pt x="11" y="394"/>
                        </a:lnTo>
                        <a:lnTo>
                          <a:pt x="1" y="379"/>
                        </a:lnTo>
                        <a:lnTo>
                          <a:pt x="0" y="365"/>
                        </a:lnTo>
                        <a:lnTo>
                          <a:pt x="4" y="352"/>
                        </a:lnTo>
                        <a:lnTo>
                          <a:pt x="14" y="341"/>
                        </a:lnTo>
                        <a:lnTo>
                          <a:pt x="32" y="328"/>
                        </a:lnTo>
                        <a:lnTo>
                          <a:pt x="66" y="280"/>
                        </a:lnTo>
                        <a:lnTo>
                          <a:pt x="90" y="246"/>
                        </a:lnTo>
                        <a:lnTo>
                          <a:pt x="102" y="220"/>
                        </a:lnTo>
                        <a:lnTo>
                          <a:pt x="167" y="4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rgbClr val="FFBF1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grpSp>
                <p:nvGrpSpPr>
                  <p:cNvPr id="15461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5573" y="3206"/>
                    <a:ext cx="335" cy="170"/>
                    <a:chOff x="5573" y="3206"/>
                    <a:chExt cx="335" cy="170"/>
                  </a:xfrm>
                </p:grpSpPr>
                <p:sp>
                  <p:nvSpPr>
                    <p:cNvPr id="15462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5842" y="3323"/>
                      <a:ext cx="27" cy="53"/>
                    </a:xfrm>
                    <a:custGeom>
                      <a:avLst/>
                      <a:gdLst>
                        <a:gd name="T0" fmla="*/ 22 w 27"/>
                        <a:gd name="T1" fmla="*/ 0 h 53"/>
                        <a:gd name="T2" fmla="*/ 25 w 27"/>
                        <a:gd name="T3" fmla="*/ 7 h 53"/>
                        <a:gd name="T4" fmla="*/ 27 w 27"/>
                        <a:gd name="T5" fmla="*/ 15 h 53"/>
                        <a:gd name="T6" fmla="*/ 26 w 27"/>
                        <a:gd name="T7" fmla="*/ 24 h 53"/>
                        <a:gd name="T8" fmla="*/ 22 w 27"/>
                        <a:gd name="T9" fmla="*/ 36 h 53"/>
                        <a:gd name="T10" fmla="*/ 18 w 27"/>
                        <a:gd name="T11" fmla="*/ 42 h 53"/>
                        <a:gd name="T12" fmla="*/ 10 w 27"/>
                        <a:gd name="T13" fmla="*/ 48 h 53"/>
                        <a:gd name="T14" fmla="*/ 0 w 27"/>
                        <a:gd name="T15" fmla="*/ 53 h 53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27"/>
                        <a:gd name="T25" fmla="*/ 0 h 53"/>
                        <a:gd name="T26" fmla="*/ 27 w 27"/>
                        <a:gd name="T27" fmla="*/ 53 h 53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27" h="53">
                          <a:moveTo>
                            <a:pt x="22" y="0"/>
                          </a:moveTo>
                          <a:lnTo>
                            <a:pt x="25" y="7"/>
                          </a:lnTo>
                          <a:lnTo>
                            <a:pt x="27" y="15"/>
                          </a:lnTo>
                          <a:lnTo>
                            <a:pt x="26" y="24"/>
                          </a:lnTo>
                          <a:lnTo>
                            <a:pt x="22" y="36"/>
                          </a:lnTo>
                          <a:lnTo>
                            <a:pt x="18" y="42"/>
                          </a:lnTo>
                          <a:lnTo>
                            <a:pt x="10" y="48"/>
                          </a:lnTo>
                          <a:lnTo>
                            <a:pt x="0" y="53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5463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5886" y="3334"/>
                      <a:ext cx="22" cy="41"/>
                    </a:xfrm>
                    <a:custGeom>
                      <a:avLst/>
                      <a:gdLst>
                        <a:gd name="T0" fmla="*/ 15 w 22"/>
                        <a:gd name="T1" fmla="*/ 0 h 41"/>
                        <a:gd name="T2" fmla="*/ 20 w 22"/>
                        <a:gd name="T3" fmla="*/ 10 h 41"/>
                        <a:gd name="T4" fmla="*/ 22 w 22"/>
                        <a:gd name="T5" fmla="*/ 16 h 41"/>
                        <a:gd name="T6" fmla="*/ 20 w 22"/>
                        <a:gd name="T7" fmla="*/ 23 h 41"/>
                        <a:gd name="T8" fmla="*/ 16 w 22"/>
                        <a:gd name="T9" fmla="*/ 29 h 41"/>
                        <a:gd name="T10" fmla="*/ 10 w 22"/>
                        <a:gd name="T11" fmla="*/ 34 h 41"/>
                        <a:gd name="T12" fmla="*/ 0 w 22"/>
                        <a:gd name="T13" fmla="*/ 41 h 4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2"/>
                        <a:gd name="T22" fmla="*/ 0 h 41"/>
                        <a:gd name="T23" fmla="*/ 22 w 22"/>
                        <a:gd name="T24" fmla="*/ 41 h 41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2" h="41">
                          <a:moveTo>
                            <a:pt x="15" y="0"/>
                          </a:moveTo>
                          <a:lnTo>
                            <a:pt x="20" y="10"/>
                          </a:lnTo>
                          <a:lnTo>
                            <a:pt x="22" y="16"/>
                          </a:lnTo>
                          <a:lnTo>
                            <a:pt x="20" y="23"/>
                          </a:lnTo>
                          <a:lnTo>
                            <a:pt x="16" y="29"/>
                          </a:lnTo>
                          <a:lnTo>
                            <a:pt x="10" y="34"/>
                          </a:lnTo>
                          <a:lnTo>
                            <a:pt x="0" y="4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5464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5573" y="3206"/>
                      <a:ext cx="39" cy="101"/>
                    </a:xfrm>
                    <a:custGeom>
                      <a:avLst/>
                      <a:gdLst>
                        <a:gd name="T0" fmla="*/ 39 w 39"/>
                        <a:gd name="T1" fmla="*/ 0 h 101"/>
                        <a:gd name="T2" fmla="*/ 27 w 39"/>
                        <a:gd name="T3" fmla="*/ 11 h 101"/>
                        <a:gd name="T4" fmla="*/ 15 w 39"/>
                        <a:gd name="T5" fmla="*/ 26 h 101"/>
                        <a:gd name="T6" fmla="*/ 8 w 39"/>
                        <a:gd name="T7" fmla="*/ 40 h 101"/>
                        <a:gd name="T8" fmla="*/ 3 w 39"/>
                        <a:gd name="T9" fmla="*/ 50 h 101"/>
                        <a:gd name="T10" fmla="*/ 0 w 39"/>
                        <a:gd name="T11" fmla="*/ 62 h 101"/>
                        <a:gd name="T12" fmla="*/ 0 w 39"/>
                        <a:gd name="T13" fmla="*/ 73 h 101"/>
                        <a:gd name="T14" fmla="*/ 3 w 39"/>
                        <a:gd name="T15" fmla="*/ 85 h 101"/>
                        <a:gd name="T16" fmla="*/ 11 w 39"/>
                        <a:gd name="T17" fmla="*/ 101 h 10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9"/>
                        <a:gd name="T28" fmla="*/ 0 h 101"/>
                        <a:gd name="T29" fmla="*/ 39 w 39"/>
                        <a:gd name="T30" fmla="*/ 101 h 10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9" h="101">
                          <a:moveTo>
                            <a:pt x="39" y="0"/>
                          </a:moveTo>
                          <a:lnTo>
                            <a:pt x="27" y="11"/>
                          </a:lnTo>
                          <a:lnTo>
                            <a:pt x="15" y="26"/>
                          </a:lnTo>
                          <a:lnTo>
                            <a:pt x="8" y="40"/>
                          </a:lnTo>
                          <a:lnTo>
                            <a:pt x="3" y="50"/>
                          </a:lnTo>
                          <a:lnTo>
                            <a:pt x="0" y="62"/>
                          </a:lnTo>
                          <a:lnTo>
                            <a:pt x="0" y="73"/>
                          </a:lnTo>
                          <a:lnTo>
                            <a:pt x="3" y="85"/>
                          </a:lnTo>
                          <a:lnTo>
                            <a:pt x="11" y="101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</p:grpSp>
            </p:grpSp>
          </p:grpSp>
          <p:grpSp>
            <p:nvGrpSpPr>
              <p:cNvPr id="15428" name="Group 36"/>
              <p:cNvGrpSpPr>
                <a:grpSpLocks/>
              </p:cNvGrpSpPr>
              <p:nvPr/>
            </p:nvGrpSpPr>
            <p:grpSpPr bwMode="auto">
              <a:xfrm>
                <a:off x="5294" y="1561"/>
                <a:ext cx="1064" cy="1410"/>
                <a:chOff x="5294" y="1561"/>
                <a:chExt cx="1064" cy="1410"/>
              </a:xfrm>
            </p:grpSpPr>
            <p:grpSp>
              <p:nvGrpSpPr>
                <p:cNvPr id="15429" name="Group 37"/>
                <p:cNvGrpSpPr>
                  <a:grpSpLocks/>
                </p:cNvGrpSpPr>
                <p:nvPr/>
              </p:nvGrpSpPr>
              <p:grpSpPr bwMode="auto">
                <a:xfrm>
                  <a:off x="5294" y="1561"/>
                  <a:ext cx="1064" cy="1410"/>
                  <a:chOff x="5294" y="1561"/>
                  <a:chExt cx="1064" cy="1410"/>
                </a:xfrm>
              </p:grpSpPr>
              <p:grpSp>
                <p:nvGrpSpPr>
                  <p:cNvPr id="15436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5294" y="1687"/>
                    <a:ext cx="329" cy="369"/>
                    <a:chOff x="5294" y="1687"/>
                    <a:chExt cx="329" cy="369"/>
                  </a:xfrm>
                </p:grpSpPr>
                <p:grpSp>
                  <p:nvGrpSpPr>
                    <p:cNvPr id="15451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94" y="1821"/>
                      <a:ext cx="243" cy="209"/>
                      <a:chOff x="5294" y="1821"/>
                      <a:chExt cx="243" cy="209"/>
                    </a:xfrm>
                  </p:grpSpPr>
                  <p:sp>
                    <p:nvSpPr>
                      <p:cNvPr id="15455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94" y="1821"/>
                        <a:ext cx="243" cy="209"/>
                      </a:xfrm>
                      <a:custGeom>
                        <a:avLst/>
                        <a:gdLst>
                          <a:gd name="T0" fmla="*/ 140 w 243"/>
                          <a:gd name="T1" fmla="*/ 0 h 209"/>
                          <a:gd name="T2" fmla="*/ 92 w 243"/>
                          <a:gd name="T3" fmla="*/ 8 h 209"/>
                          <a:gd name="T4" fmla="*/ 83 w 243"/>
                          <a:gd name="T5" fmla="*/ 12 h 209"/>
                          <a:gd name="T6" fmla="*/ 93 w 243"/>
                          <a:gd name="T7" fmla="*/ 42 h 209"/>
                          <a:gd name="T8" fmla="*/ 78 w 243"/>
                          <a:gd name="T9" fmla="*/ 42 h 209"/>
                          <a:gd name="T10" fmla="*/ 72 w 243"/>
                          <a:gd name="T11" fmla="*/ 45 h 209"/>
                          <a:gd name="T12" fmla="*/ 66 w 243"/>
                          <a:gd name="T13" fmla="*/ 87 h 209"/>
                          <a:gd name="T14" fmla="*/ 56 w 243"/>
                          <a:gd name="T15" fmla="*/ 84 h 209"/>
                          <a:gd name="T16" fmla="*/ 31 w 243"/>
                          <a:gd name="T17" fmla="*/ 96 h 209"/>
                          <a:gd name="T18" fmla="*/ 5 w 243"/>
                          <a:gd name="T19" fmla="*/ 117 h 209"/>
                          <a:gd name="T20" fmla="*/ 0 w 243"/>
                          <a:gd name="T21" fmla="*/ 138 h 209"/>
                          <a:gd name="T22" fmla="*/ 6 w 243"/>
                          <a:gd name="T23" fmla="*/ 158 h 209"/>
                          <a:gd name="T24" fmla="*/ 17 w 243"/>
                          <a:gd name="T25" fmla="*/ 170 h 209"/>
                          <a:gd name="T26" fmla="*/ 26 w 243"/>
                          <a:gd name="T27" fmla="*/ 177 h 209"/>
                          <a:gd name="T28" fmla="*/ 41 w 243"/>
                          <a:gd name="T29" fmla="*/ 173 h 209"/>
                          <a:gd name="T30" fmla="*/ 59 w 243"/>
                          <a:gd name="T31" fmla="*/ 171 h 209"/>
                          <a:gd name="T32" fmla="*/ 75 w 243"/>
                          <a:gd name="T33" fmla="*/ 174 h 209"/>
                          <a:gd name="T34" fmla="*/ 92 w 243"/>
                          <a:gd name="T35" fmla="*/ 179 h 209"/>
                          <a:gd name="T36" fmla="*/ 110 w 243"/>
                          <a:gd name="T37" fmla="*/ 189 h 209"/>
                          <a:gd name="T38" fmla="*/ 131 w 243"/>
                          <a:gd name="T39" fmla="*/ 209 h 209"/>
                          <a:gd name="T40" fmla="*/ 188 w 243"/>
                          <a:gd name="T41" fmla="*/ 207 h 209"/>
                          <a:gd name="T42" fmla="*/ 243 w 243"/>
                          <a:gd name="T43" fmla="*/ 189 h 209"/>
                          <a:gd name="T44" fmla="*/ 158 w 243"/>
                          <a:gd name="T45" fmla="*/ 0 h 209"/>
                          <a:gd name="T46" fmla="*/ 140 w 243"/>
                          <a:gd name="T47" fmla="*/ 0 h 209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w 243"/>
                          <a:gd name="T73" fmla="*/ 0 h 209"/>
                          <a:gd name="T74" fmla="*/ 243 w 243"/>
                          <a:gd name="T75" fmla="*/ 209 h 209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T72" t="T73" r="T74" b="T75"/>
                        <a:pathLst>
                          <a:path w="243" h="209">
                            <a:moveTo>
                              <a:pt x="140" y="0"/>
                            </a:moveTo>
                            <a:lnTo>
                              <a:pt x="92" y="8"/>
                            </a:lnTo>
                            <a:lnTo>
                              <a:pt x="83" y="12"/>
                            </a:lnTo>
                            <a:lnTo>
                              <a:pt x="93" y="42"/>
                            </a:lnTo>
                            <a:lnTo>
                              <a:pt x="78" y="42"/>
                            </a:lnTo>
                            <a:lnTo>
                              <a:pt x="72" y="45"/>
                            </a:lnTo>
                            <a:lnTo>
                              <a:pt x="66" y="87"/>
                            </a:lnTo>
                            <a:lnTo>
                              <a:pt x="56" y="84"/>
                            </a:lnTo>
                            <a:lnTo>
                              <a:pt x="31" y="96"/>
                            </a:lnTo>
                            <a:lnTo>
                              <a:pt x="5" y="117"/>
                            </a:lnTo>
                            <a:lnTo>
                              <a:pt x="0" y="138"/>
                            </a:lnTo>
                            <a:lnTo>
                              <a:pt x="6" y="158"/>
                            </a:lnTo>
                            <a:lnTo>
                              <a:pt x="17" y="170"/>
                            </a:lnTo>
                            <a:lnTo>
                              <a:pt x="26" y="177"/>
                            </a:lnTo>
                            <a:lnTo>
                              <a:pt x="41" y="173"/>
                            </a:lnTo>
                            <a:lnTo>
                              <a:pt x="59" y="171"/>
                            </a:lnTo>
                            <a:lnTo>
                              <a:pt x="75" y="174"/>
                            </a:lnTo>
                            <a:lnTo>
                              <a:pt x="92" y="179"/>
                            </a:lnTo>
                            <a:lnTo>
                              <a:pt x="110" y="189"/>
                            </a:lnTo>
                            <a:lnTo>
                              <a:pt x="131" y="209"/>
                            </a:lnTo>
                            <a:lnTo>
                              <a:pt x="188" y="207"/>
                            </a:lnTo>
                            <a:lnTo>
                              <a:pt x="243" y="189"/>
                            </a:lnTo>
                            <a:lnTo>
                              <a:pt x="158" y="0"/>
                            </a:lnTo>
                            <a:lnTo>
                              <a:pt x="140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  <p:sp>
                    <p:nvSpPr>
                      <p:cNvPr id="15456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62" y="1908"/>
                        <a:ext cx="92" cy="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s-CL"/>
                      </a:p>
                    </p:txBody>
                  </p:sp>
                  <p:sp>
                    <p:nvSpPr>
                      <p:cNvPr id="15457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86" y="1862"/>
                        <a:ext cx="69" cy="1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s-CL"/>
                      </a:p>
                    </p:txBody>
                  </p:sp>
                </p:grpSp>
                <p:sp>
                  <p:nvSpPr>
                    <p:cNvPr id="15452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5431" y="1893"/>
                      <a:ext cx="94" cy="140"/>
                    </a:xfrm>
                    <a:custGeom>
                      <a:avLst/>
                      <a:gdLst>
                        <a:gd name="T0" fmla="*/ 0 w 94"/>
                        <a:gd name="T1" fmla="*/ 12 h 140"/>
                        <a:gd name="T2" fmla="*/ 49 w 94"/>
                        <a:gd name="T3" fmla="*/ 0 h 140"/>
                        <a:gd name="T4" fmla="*/ 94 w 94"/>
                        <a:gd name="T5" fmla="*/ 125 h 140"/>
                        <a:gd name="T6" fmla="*/ 39 w 94"/>
                        <a:gd name="T7" fmla="*/ 140 h 140"/>
                        <a:gd name="T8" fmla="*/ 0 w 94"/>
                        <a:gd name="T9" fmla="*/ 12 h 1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140"/>
                        <a:gd name="T17" fmla="*/ 94 w 94"/>
                        <a:gd name="T18" fmla="*/ 140 h 1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140">
                          <a:moveTo>
                            <a:pt x="0" y="12"/>
                          </a:moveTo>
                          <a:lnTo>
                            <a:pt x="49" y="0"/>
                          </a:lnTo>
                          <a:lnTo>
                            <a:pt x="94" y="125"/>
                          </a:lnTo>
                          <a:lnTo>
                            <a:pt x="39" y="14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DFD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5453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5399" y="1931"/>
                      <a:ext cx="93" cy="125"/>
                    </a:xfrm>
                    <a:custGeom>
                      <a:avLst/>
                      <a:gdLst>
                        <a:gd name="T0" fmla="*/ 59 w 93"/>
                        <a:gd name="T1" fmla="*/ 0 h 125"/>
                        <a:gd name="T2" fmla="*/ 30 w 93"/>
                        <a:gd name="T3" fmla="*/ 1 h 125"/>
                        <a:gd name="T4" fmla="*/ 12 w 93"/>
                        <a:gd name="T5" fmla="*/ 25 h 125"/>
                        <a:gd name="T6" fmla="*/ 9 w 93"/>
                        <a:gd name="T7" fmla="*/ 37 h 125"/>
                        <a:gd name="T8" fmla="*/ 12 w 93"/>
                        <a:gd name="T9" fmla="*/ 49 h 125"/>
                        <a:gd name="T10" fmla="*/ 27 w 93"/>
                        <a:gd name="T11" fmla="*/ 67 h 125"/>
                        <a:gd name="T12" fmla="*/ 9 w 93"/>
                        <a:gd name="T13" fmla="*/ 85 h 125"/>
                        <a:gd name="T14" fmla="*/ 0 w 93"/>
                        <a:gd name="T15" fmla="*/ 99 h 125"/>
                        <a:gd name="T16" fmla="*/ 5 w 93"/>
                        <a:gd name="T17" fmla="*/ 113 h 125"/>
                        <a:gd name="T18" fmla="*/ 14 w 93"/>
                        <a:gd name="T19" fmla="*/ 125 h 125"/>
                        <a:gd name="T20" fmla="*/ 41 w 93"/>
                        <a:gd name="T21" fmla="*/ 123 h 125"/>
                        <a:gd name="T22" fmla="*/ 71 w 93"/>
                        <a:gd name="T23" fmla="*/ 114 h 125"/>
                        <a:gd name="T24" fmla="*/ 83 w 93"/>
                        <a:gd name="T25" fmla="*/ 99 h 125"/>
                        <a:gd name="T26" fmla="*/ 93 w 93"/>
                        <a:gd name="T27" fmla="*/ 25 h 125"/>
                        <a:gd name="T28" fmla="*/ 71 w 93"/>
                        <a:gd name="T29" fmla="*/ 16 h 125"/>
                        <a:gd name="T30" fmla="*/ 59 w 93"/>
                        <a:gd name="T31" fmla="*/ 0 h 125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93"/>
                        <a:gd name="T49" fmla="*/ 0 h 125"/>
                        <a:gd name="T50" fmla="*/ 93 w 93"/>
                        <a:gd name="T51" fmla="*/ 125 h 125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93" h="125">
                          <a:moveTo>
                            <a:pt x="59" y="0"/>
                          </a:moveTo>
                          <a:lnTo>
                            <a:pt x="30" y="1"/>
                          </a:lnTo>
                          <a:lnTo>
                            <a:pt x="12" y="25"/>
                          </a:lnTo>
                          <a:lnTo>
                            <a:pt x="9" y="37"/>
                          </a:lnTo>
                          <a:lnTo>
                            <a:pt x="12" y="49"/>
                          </a:lnTo>
                          <a:lnTo>
                            <a:pt x="27" y="67"/>
                          </a:lnTo>
                          <a:lnTo>
                            <a:pt x="9" y="85"/>
                          </a:lnTo>
                          <a:lnTo>
                            <a:pt x="0" y="99"/>
                          </a:lnTo>
                          <a:lnTo>
                            <a:pt x="5" y="113"/>
                          </a:lnTo>
                          <a:lnTo>
                            <a:pt x="14" y="125"/>
                          </a:lnTo>
                          <a:lnTo>
                            <a:pt x="41" y="123"/>
                          </a:lnTo>
                          <a:lnTo>
                            <a:pt x="71" y="114"/>
                          </a:lnTo>
                          <a:lnTo>
                            <a:pt x="83" y="99"/>
                          </a:lnTo>
                          <a:lnTo>
                            <a:pt x="93" y="25"/>
                          </a:lnTo>
                          <a:lnTo>
                            <a:pt x="71" y="16"/>
                          </a:lnTo>
                          <a:lnTo>
                            <a:pt x="5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5454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5408" y="1687"/>
                      <a:ext cx="215" cy="234"/>
                    </a:xfrm>
                    <a:custGeom>
                      <a:avLst/>
                      <a:gdLst>
                        <a:gd name="T0" fmla="*/ 89 w 215"/>
                        <a:gd name="T1" fmla="*/ 224 h 234"/>
                        <a:gd name="T2" fmla="*/ 62 w 215"/>
                        <a:gd name="T3" fmla="*/ 233 h 234"/>
                        <a:gd name="T4" fmla="*/ 53 w 215"/>
                        <a:gd name="T5" fmla="*/ 234 h 234"/>
                        <a:gd name="T6" fmla="*/ 45 w 215"/>
                        <a:gd name="T7" fmla="*/ 231 h 234"/>
                        <a:gd name="T8" fmla="*/ 39 w 215"/>
                        <a:gd name="T9" fmla="*/ 222 h 234"/>
                        <a:gd name="T10" fmla="*/ 12 w 215"/>
                        <a:gd name="T11" fmla="*/ 179 h 234"/>
                        <a:gd name="T12" fmla="*/ 0 w 215"/>
                        <a:gd name="T13" fmla="*/ 143 h 234"/>
                        <a:gd name="T14" fmla="*/ 5 w 215"/>
                        <a:gd name="T15" fmla="*/ 101 h 234"/>
                        <a:gd name="T16" fmla="*/ 14 w 215"/>
                        <a:gd name="T17" fmla="*/ 62 h 234"/>
                        <a:gd name="T18" fmla="*/ 21 w 215"/>
                        <a:gd name="T19" fmla="*/ 62 h 234"/>
                        <a:gd name="T20" fmla="*/ 39 w 215"/>
                        <a:gd name="T21" fmla="*/ 68 h 234"/>
                        <a:gd name="T22" fmla="*/ 68 w 215"/>
                        <a:gd name="T23" fmla="*/ 83 h 234"/>
                        <a:gd name="T24" fmla="*/ 71 w 215"/>
                        <a:gd name="T25" fmla="*/ 54 h 234"/>
                        <a:gd name="T26" fmla="*/ 77 w 215"/>
                        <a:gd name="T27" fmla="*/ 39 h 234"/>
                        <a:gd name="T28" fmla="*/ 93 w 215"/>
                        <a:gd name="T29" fmla="*/ 32 h 234"/>
                        <a:gd name="T30" fmla="*/ 114 w 215"/>
                        <a:gd name="T31" fmla="*/ 29 h 234"/>
                        <a:gd name="T32" fmla="*/ 140 w 215"/>
                        <a:gd name="T33" fmla="*/ 29 h 234"/>
                        <a:gd name="T34" fmla="*/ 143 w 215"/>
                        <a:gd name="T35" fmla="*/ 18 h 234"/>
                        <a:gd name="T36" fmla="*/ 146 w 215"/>
                        <a:gd name="T37" fmla="*/ 9 h 234"/>
                        <a:gd name="T38" fmla="*/ 155 w 215"/>
                        <a:gd name="T39" fmla="*/ 1 h 234"/>
                        <a:gd name="T40" fmla="*/ 168 w 215"/>
                        <a:gd name="T41" fmla="*/ 0 h 234"/>
                        <a:gd name="T42" fmla="*/ 191 w 215"/>
                        <a:gd name="T43" fmla="*/ 3 h 234"/>
                        <a:gd name="T44" fmla="*/ 176 w 215"/>
                        <a:gd name="T45" fmla="*/ 19 h 234"/>
                        <a:gd name="T46" fmla="*/ 191 w 215"/>
                        <a:gd name="T47" fmla="*/ 45 h 234"/>
                        <a:gd name="T48" fmla="*/ 215 w 215"/>
                        <a:gd name="T49" fmla="*/ 74 h 234"/>
                        <a:gd name="T50" fmla="*/ 89 w 215"/>
                        <a:gd name="T51" fmla="*/ 224 h 234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215"/>
                        <a:gd name="T79" fmla="*/ 0 h 234"/>
                        <a:gd name="T80" fmla="*/ 215 w 215"/>
                        <a:gd name="T81" fmla="*/ 234 h 234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215" h="234">
                          <a:moveTo>
                            <a:pt x="89" y="224"/>
                          </a:moveTo>
                          <a:lnTo>
                            <a:pt x="62" y="233"/>
                          </a:lnTo>
                          <a:lnTo>
                            <a:pt x="53" y="234"/>
                          </a:lnTo>
                          <a:lnTo>
                            <a:pt x="45" y="231"/>
                          </a:lnTo>
                          <a:lnTo>
                            <a:pt x="39" y="222"/>
                          </a:lnTo>
                          <a:lnTo>
                            <a:pt x="12" y="179"/>
                          </a:lnTo>
                          <a:lnTo>
                            <a:pt x="0" y="143"/>
                          </a:lnTo>
                          <a:lnTo>
                            <a:pt x="5" y="101"/>
                          </a:lnTo>
                          <a:lnTo>
                            <a:pt x="14" y="62"/>
                          </a:lnTo>
                          <a:lnTo>
                            <a:pt x="21" y="62"/>
                          </a:lnTo>
                          <a:lnTo>
                            <a:pt x="39" y="68"/>
                          </a:lnTo>
                          <a:lnTo>
                            <a:pt x="68" y="83"/>
                          </a:lnTo>
                          <a:lnTo>
                            <a:pt x="71" y="54"/>
                          </a:lnTo>
                          <a:lnTo>
                            <a:pt x="77" y="39"/>
                          </a:lnTo>
                          <a:lnTo>
                            <a:pt x="93" y="32"/>
                          </a:lnTo>
                          <a:lnTo>
                            <a:pt x="114" y="29"/>
                          </a:lnTo>
                          <a:lnTo>
                            <a:pt x="140" y="29"/>
                          </a:lnTo>
                          <a:lnTo>
                            <a:pt x="143" y="18"/>
                          </a:lnTo>
                          <a:lnTo>
                            <a:pt x="146" y="9"/>
                          </a:lnTo>
                          <a:lnTo>
                            <a:pt x="155" y="1"/>
                          </a:lnTo>
                          <a:lnTo>
                            <a:pt x="168" y="0"/>
                          </a:lnTo>
                          <a:lnTo>
                            <a:pt x="191" y="3"/>
                          </a:lnTo>
                          <a:lnTo>
                            <a:pt x="176" y="19"/>
                          </a:lnTo>
                          <a:lnTo>
                            <a:pt x="191" y="45"/>
                          </a:lnTo>
                          <a:lnTo>
                            <a:pt x="215" y="74"/>
                          </a:lnTo>
                          <a:lnTo>
                            <a:pt x="89" y="2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</p:grpSp>
              <p:grpSp>
                <p:nvGrpSpPr>
                  <p:cNvPr id="15437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5674" y="1561"/>
                    <a:ext cx="684" cy="575"/>
                    <a:chOff x="5674" y="1561"/>
                    <a:chExt cx="684" cy="575"/>
                  </a:xfrm>
                </p:grpSpPr>
                <p:grpSp>
                  <p:nvGrpSpPr>
                    <p:cNvPr id="15441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74" y="1561"/>
                      <a:ext cx="418" cy="575"/>
                      <a:chOff x="5674" y="1561"/>
                      <a:chExt cx="418" cy="575"/>
                    </a:xfrm>
                  </p:grpSpPr>
                  <p:sp>
                    <p:nvSpPr>
                      <p:cNvPr id="15449" name="Freeform 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74" y="1561"/>
                        <a:ext cx="418" cy="575"/>
                      </a:xfrm>
                      <a:custGeom>
                        <a:avLst/>
                        <a:gdLst>
                          <a:gd name="T0" fmla="*/ 17 w 418"/>
                          <a:gd name="T1" fmla="*/ 192 h 575"/>
                          <a:gd name="T2" fmla="*/ 40 w 418"/>
                          <a:gd name="T3" fmla="*/ 148 h 575"/>
                          <a:gd name="T4" fmla="*/ 71 w 418"/>
                          <a:gd name="T5" fmla="*/ 103 h 575"/>
                          <a:gd name="T6" fmla="*/ 101 w 418"/>
                          <a:gd name="T7" fmla="*/ 60 h 575"/>
                          <a:gd name="T8" fmla="*/ 167 w 418"/>
                          <a:gd name="T9" fmla="*/ 24 h 575"/>
                          <a:gd name="T10" fmla="*/ 159 w 418"/>
                          <a:gd name="T11" fmla="*/ 64 h 575"/>
                          <a:gd name="T12" fmla="*/ 225 w 418"/>
                          <a:gd name="T13" fmla="*/ 0 h 575"/>
                          <a:gd name="T14" fmla="*/ 216 w 418"/>
                          <a:gd name="T15" fmla="*/ 21 h 575"/>
                          <a:gd name="T16" fmla="*/ 210 w 418"/>
                          <a:gd name="T17" fmla="*/ 48 h 575"/>
                          <a:gd name="T18" fmla="*/ 263 w 418"/>
                          <a:gd name="T19" fmla="*/ 0 h 575"/>
                          <a:gd name="T20" fmla="*/ 218 w 418"/>
                          <a:gd name="T21" fmla="*/ 66 h 575"/>
                          <a:gd name="T22" fmla="*/ 212 w 418"/>
                          <a:gd name="T23" fmla="*/ 91 h 575"/>
                          <a:gd name="T24" fmla="*/ 237 w 418"/>
                          <a:gd name="T25" fmla="*/ 60 h 575"/>
                          <a:gd name="T26" fmla="*/ 285 w 418"/>
                          <a:gd name="T27" fmla="*/ 39 h 575"/>
                          <a:gd name="T28" fmla="*/ 332 w 418"/>
                          <a:gd name="T29" fmla="*/ 37 h 575"/>
                          <a:gd name="T30" fmla="*/ 284 w 418"/>
                          <a:gd name="T31" fmla="*/ 66 h 575"/>
                          <a:gd name="T32" fmla="*/ 266 w 418"/>
                          <a:gd name="T33" fmla="*/ 102 h 575"/>
                          <a:gd name="T34" fmla="*/ 269 w 418"/>
                          <a:gd name="T35" fmla="*/ 122 h 575"/>
                          <a:gd name="T36" fmla="*/ 284 w 418"/>
                          <a:gd name="T37" fmla="*/ 123 h 575"/>
                          <a:gd name="T38" fmla="*/ 308 w 418"/>
                          <a:gd name="T39" fmla="*/ 135 h 575"/>
                          <a:gd name="T40" fmla="*/ 342 w 418"/>
                          <a:gd name="T41" fmla="*/ 161 h 575"/>
                          <a:gd name="T42" fmla="*/ 335 w 418"/>
                          <a:gd name="T43" fmla="*/ 173 h 575"/>
                          <a:gd name="T44" fmla="*/ 333 w 418"/>
                          <a:gd name="T45" fmla="*/ 183 h 575"/>
                          <a:gd name="T46" fmla="*/ 338 w 418"/>
                          <a:gd name="T47" fmla="*/ 198 h 575"/>
                          <a:gd name="T48" fmla="*/ 347 w 418"/>
                          <a:gd name="T49" fmla="*/ 210 h 575"/>
                          <a:gd name="T50" fmla="*/ 362 w 418"/>
                          <a:gd name="T51" fmla="*/ 222 h 575"/>
                          <a:gd name="T52" fmla="*/ 382 w 418"/>
                          <a:gd name="T53" fmla="*/ 231 h 575"/>
                          <a:gd name="T54" fmla="*/ 401 w 418"/>
                          <a:gd name="T55" fmla="*/ 237 h 575"/>
                          <a:gd name="T56" fmla="*/ 418 w 418"/>
                          <a:gd name="T57" fmla="*/ 240 h 575"/>
                          <a:gd name="T58" fmla="*/ 395 w 418"/>
                          <a:gd name="T59" fmla="*/ 267 h 575"/>
                          <a:gd name="T60" fmla="*/ 379 w 418"/>
                          <a:gd name="T61" fmla="*/ 294 h 575"/>
                          <a:gd name="T62" fmla="*/ 362 w 418"/>
                          <a:gd name="T63" fmla="*/ 324 h 575"/>
                          <a:gd name="T64" fmla="*/ 347 w 418"/>
                          <a:gd name="T65" fmla="*/ 355 h 575"/>
                          <a:gd name="T66" fmla="*/ 333 w 418"/>
                          <a:gd name="T67" fmla="*/ 388 h 575"/>
                          <a:gd name="T68" fmla="*/ 306 w 418"/>
                          <a:gd name="T69" fmla="*/ 404 h 575"/>
                          <a:gd name="T70" fmla="*/ 265 w 418"/>
                          <a:gd name="T71" fmla="*/ 407 h 575"/>
                          <a:gd name="T72" fmla="*/ 237 w 418"/>
                          <a:gd name="T73" fmla="*/ 398 h 575"/>
                          <a:gd name="T74" fmla="*/ 219 w 418"/>
                          <a:gd name="T75" fmla="*/ 392 h 575"/>
                          <a:gd name="T76" fmla="*/ 202 w 418"/>
                          <a:gd name="T77" fmla="*/ 402 h 575"/>
                          <a:gd name="T78" fmla="*/ 207 w 418"/>
                          <a:gd name="T79" fmla="*/ 436 h 575"/>
                          <a:gd name="T80" fmla="*/ 224 w 418"/>
                          <a:gd name="T81" fmla="*/ 474 h 575"/>
                          <a:gd name="T82" fmla="*/ 234 w 418"/>
                          <a:gd name="T83" fmla="*/ 499 h 575"/>
                          <a:gd name="T84" fmla="*/ 234 w 418"/>
                          <a:gd name="T85" fmla="*/ 520 h 575"/>
                          <a:gd name="T86" fmla="*/ 216 w 418"/>
                          <a:gd name="T87" fmla="*/ 575 h 575"/>
                          <a:gd name="T88" fmla="*/ 12 w 418"/>
                          <a:gd name="T89" fmla="*/ 553 h 575"/>
                          <a:gd name="T90" fmla="*/ 3 w 418"/>
                          <a:gd name="T91" fmla="*/ 383 h 575"/>
                          <a:gd name="T92" fmla="*/ 0 w 418"/>
                          <a:gd name="T93" fmla="*/ 284 h 575"/>
                          <a:gd name="T94" fmla="*/ 6 w 418"/>
                          <a:gd name="T95" fmla="*/ 228 h 575"/>
                          <a:gd name="T96" fmla="*/ 17 w 418"/>
                          <a:gd name="T97" fmla="*/ 192 h 57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418"/>
                          <a:gd name="T148" fmla="*/ 0 h 575"/>
                          <a:gd name="T149" fmla="*/ 418 w 418"/>
                          <a:gd name="T150" fmla="*/ 575 h 575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418" h="575">
                            <a:moveTo>
                              <a:pt x="17" y="192"/>
                            </a:moveTo>
                            <a:lnTo>
                              <a:pt x="40" y="148"/>
                            </a:lnTo>
                            <a:lnTo>
                              <a:pt x="71" y="103"/>
                            </a:lnTo>
                            <a:lnTo>
                              <a:pt x="101" y="60"/>
                            </a:lnTo>
                            <a:lnTo>
                              <a:pt x="167" y="24"/>
                            </a:lnTo>
                            <a:lnTo>
                              <a:pt x="159" y="64"/>
                            </a:lnTo>
                            <a:lnTo>
                              <a:pt x="225" y="0"/>
                            </a:lnTo>
                            <a:lnTo>
                              <a:pt x="216" y="21"/>
                            </a:lnTo>
                            <a:lnTo>
                              <a:pt x="210" y="48"/>
                            </a:lnTo>
                            <a:lnTo>
                              <a:pt x="263" y="0"/>
                            </a:lnTo>
                            <a:lnTo>
                              <a:pt x="218" y="66"/>
                            </a:lnTo>
                            <a:lnTo>
                              <a:pt x="212" y="91"/>
                            </a:lnTo>
                            <a:lnTo>
                              <a:pt x="237" y="60"/>
                            </a:lnTo>
                            <a:lnTo>
                              <a:pt x="285" y="39"/>
                            </a:lnTo>
                            <a:lnTo>
                              <a:pt x="332" y="37"/>
                            </a:lnTo>
                            <a:lnTo>
                              <a:pt x="284" y="66"/>
                            </a:lnTo>
                            <a:lnTo>
                              <a:pt x="266" y="102"/>
                            </a:lnTo>
                            <a:lnTo>
                              <a:pt x="269" y="122"/>
                            </a:lnTo>
                            <a:lnTo>
                              <a:pt x="284" y="123"/>
                            </a:lnTo>
                            <a:lnTo>
                              <a:pt x="308" y="135"/>
                            </a:lnTo>
                            <a:lnTo>
                              <a:pt x="342" y="161"/>
                            </a:lnTo>
                            <a:lnTo>
                              <a:pt x="335" y="173"/>
                            </a:lnTo>
                            <a:lnTo>
                              <a:pt x="333" y="183"/>
                            </a:lnTo>
                            <a:lnTo>
                              <a:pt x="338" y="198"/>
                            </a:lnTo>
                            <a:lnTo>
                              <a:pt x="347" y="210"/>
                            </a:lnTo>
                            <a:lnTo>
                              <a:pt x="362" y="222"/>
                            </a:lnTo>
                            <a:lnTo>
                              <a:pt x="382" y="231"/>
                            </a:lnTo>
                            <a:lnTo>
                              <a:pt x="401" y="237"/>
                            </a:lnTo>
                            <a:lnTo>
                              <a:pt x="418" y="240"/>
                            </a:lnTo>
                            <a:lnTo>
                              <a:pt x="395" y="267"/>
                            </a:lnTo>
                            <a:lnTo>
                              <a:pt x="379" y="294"/>
                            </a:lnTo>
                            <a:lnTo>
                              <a:pt x="362" y="324"/>
                            </a:lnTo>
                            <a:lnTo>
                              <a:pt x="347" y="355"/>
                            </a:lnTo>
                            <a:lnTo>
                              <a:pt x="333" y="388"/>
                            </a:lnTo>
                            <a:lnTo>
                              <a:pt x="306" y="404"/>
                            </a:lnTo>
                            <a:lnTo>
                              <a:pt x="265" y="407"/>
                            </a:lnTo>
                            <a:lnTo>
                              <a:pt x="237" y="398"/>
                            </a:lnTo>
                            <a:lnTo>
                              <a:pt x="219" y="392"/>
                            </a:lnTo>
                            <a:lnTo>
                              <a:pt x="202" y="402"/>
                            </a:lnTo>
                            <a:lnTo>
                              <a:pt x="207" y="436"/>
                            </a:lnTo>
                            <a:lnTo>
                              <a:pt x="224" y="474"/>
                            </a:lnTo>
                            <a:lnTo>
                              <a:pt x="234" y="499"/>
                            </a:lnTo>
                            <a:lnTo>
                              <a:pt x="234" y="520"/>
                            </a:lnTo>
                            <a:lnTo>
                              <a:pt x="216" y="575"/>
                            </a:lnTo>
                            <a:lnTo>
                              <a:pt x="12" y="553"/>
                            </a:lnTo>
                            <a:lnTo>
                              <a:pt x="3" y="383"/>
                            </a:lnTo>
                            <a:lnTo>
                              <a:pt x="0" y="284"/>
                            </a:lnTo>
                            <a:lnTo>
                              <a:pt x="6" y="228"/>
                            </a:lnTo>
                            <a:lnTo>
                              <a:pt x="17" y="19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  <p:sp>
                    <p:nvSpPr>
                      <p:cNvPr id="15450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43" y="1717"/>
                        <a:ext cx="66" cy="17"/>
                      </a:xfrm>
                      <a:custGeom>
                        <a:avLst/>
                        <a:gdLst>
                          <a:gd name="T0" fmla="*/ 66 w 66"/>
                          <a:gd name="T1" fmla="*/ 17 h 17"/>
                          <a:gd name="T2" fmla="*/ 54 w 66"/>
                          <a:gd name="T3" fmla="*/ 11 h 17"/>
                          <a:gd name="T4" fmla="*/ 39 w 66"/>
                          <a:gd name="T5" fmla="*/ 5 h 17"/>
                          <a:gd name="T6" fmla="*/ 27 w 66"/>
                          <a:gd name="T7" fmla="*/ 0 h 17"/>
                          <a:gd name="T8" fmla="*/ 13 w 66"/>
                          <a:gd name="T9" fmla="*/ 3 h 17"/>
                          <a:gd name="T10" fmla="*/ 0 w 66"/>
                          <a:gd name="T11" fmla="*/ 12 h 1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66"/>
                          <a:gd name="T19" fmla="*/ 0 h 17"/>
                          <a:gd name="T20" fmla="*/ 66 w 66"/>
                          <a:gd name="T21" fmla="*/ 17 h 1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66" h="17">
                            <a:moveTo>
                              <a:pt x="66" y="17"/>
                            </a:moveTo>
                            <a:lnTo>
                              <a:pt x="54" y="11"/>
                            </a:lnTo>
                            <a:lnTo>
                              <a:pt x="39" y="5"/>
                            </a:lnTo>
                            <a:lnTo>
                              <a:pt x="27" y="0"/>
                            </a:lnTo>
                            <a:lnTo>
                              <a:pt x="13" y="3"/>
                            </a:lnTo>
                            <a:lnTo>
                              <a:pt x="0" y="12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</p:grpSp>
                <p:grpSp>
                  <p:nvGrpSpPr>
                    <p:cNvPr id="15442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57" y="1798"/>
                      <a:ext cx="501" cy="281"/>
                      <a:chOff x="5857" y="1798"/>
                      <a:chExt cx="501" cy="281"/>
                    </a:xfrm>
                  </p:grpSpPr>
                  <p:sp>
                    <p:nvSpPr>
                      <p:cNvPr id="15443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57" y="1798"/>
                        <a:ext cx="501" cy="281"/>
                      </a:xfrm>
                      <a:custGeom>
                        <a:avLst/>
                        <a:gdLst>
                          <a:gd name="T0" fmla="*/ 0 w 501"/>
                          <a:gd name="T1" fmla="*/ 164 h 281"/>
                          <a:gd name="T2" fmla="*/ 49 w 501"/>
                          <a:gd name="T3" fmla="*/ 132 h 281"/>
                          <a:gd name="T4" fmla="*/ 115 w 501"/>
                          <a:gd name="T5" fmla="*/ 153 h 281"/>
                          <a:gd name="T6" fmla="*/ 154 w 501"/>
                          <a:gd name="T7" fmla="*/ 128 h 281"/>
                          <a:gd name="T8" fmla="*/ 183 w 501"/>
                          <a:gd name="T9" fmla="*/ 77 h 281"/>
                          <a:gd name="T10" fmla="*/ 215 w 501"/>
                          <a:gd name="T11" fmla="*/ 30 h 281"/>
                          <a:gd name="T12" fmla="*/ 230 w 501"/>
                          <a:gd name="T13" fmla="*/ 0 h 281"/>
                          <a:gd name="T14" fmla="*/ 263 w 501"/>
                          <a:gd name="T15" fmla="*/ 3 h 281"/>
                          <a:gd name="T16" fmla="*/ 285 w 501"/>
                          <a:gd name="T17" fmla="*/ 11 h 281"/>
                          <a:gd name="T18" fmla="*/ 303 w 501"/>
                          <a:gd name="T19" fmla="*/ 33 h 281"/>
                          <a:gd name="T20" fmla="*/ 326 w 501"/>
                          <a:gd name="T21" fmla="*/ 63 h 281"/>
                          <a:gd name="T22" fmla="*/ 350 w 501"/>
                          <a:gd name="T23" fmla="*/ 90 h 281"/>
                          <a:gd name="T24" fmla="*/ 384 w 501"/>
                          <a:gd name="T25" fmla="*/ 117 h 281"/>
                          <a:gd name="T26" fmla="*/ 419 w 501"/>
                          <a:gd name="T27" fmla="*/ 141 h 281"/>
                          <a:gd name="T28" fmla="*/ 446 w 501"/>
                          <a:gd name="T29" fmla="*/ 159 h 281"/>
                          <a:gd name="T30" fmla="*/ 465 w 501"/>
                          <a:gd name="T31" fmla="*/ 168 h 281"/>
                          <a:gd name="T32" fmla="*/ 482 w 501"/>
                          <a:gd name="T33" fmla="*/ 172 h 281"/>
                          <a:gd name="T34" fmla="*/ 501 w 501"/>
                          <a:gd name="T35" fmla="*/ 168 h 281"/>
                          <a:gd name="T36" fmla="*/ 500 w 501"/>
                          <a:gd name="T37" fmla="*/ 191 h 281"/>
                          <a:gd name="T38" fmla="*/ 494 w 501"/>
                          <a:gd name="T39" fmla="*/ 215 h 281"/>
                          <a:gd name="T40" fmla="*/ 476 w 501"/>
                          <a:gd name="T41" fmla="*/ 243 h 281"/>
                          <a:gd name="T42" fmla="*/ 458 w 501"/>
                          <a:gd name="T43" fmla="*/ 265 h 281"/>
                          <a:gd name="T44" fmla="*/ 440 w 501"/>
                          <a:gd name="T45" fmla="*/ 275 h 281"/>
                          <a:gd name="T46" fmla="*/ 419 w 501"/>
                          <a:gd name="T47" fmla="*/ 266 h 281"/>
                          <a:gd name="T48" fmla="*/ 396 w 501"/>
                          <a:gd name="T49" fmla="*/ 253 h 281"/>
                          <a:gd name="T50" fmla="*/ 371 w 501"/>
                          <a:gd name="T51" fmla="*/ 242 h 281"/>
                          <a:gd name="T52" fmla="*/ 342 w 501"/>
                          <a:gd name="T53" fmla="*/ 233 h 281"/>
                          <a:gd name="T54" fmla="*/ 320 w 501"/>
                          <a:gd name="T55" fmla="*/ 248 h 281"/>
                          <a:gd name="T56" fmla="*/ 290 w 501"/>
                          <a:gd name="T57" fmla="*/ 266 h 281"/>
                          <a:gd name="T58" fmla="*/ 269 w 501"/>
                          <a:gd name="T59" fmla="*/ 250 h 281"/>
                          <a:gd name="T60" fmla="*/ 234 w 501"/>
                          <a:gd name="T61" fmla="*/ 228 h 281"/>
                          <a:gd name="T62" fmla="*/ 212 w 501"/>
                          <a:gd name="T63" fmla="*/ 240 h 281"/>
                          <a:gd name="T64" fmla="*/ 181 w 501"/>
                          <a:gd name="T65" fmla="*/ 254 h 281"/>
                          <a:gd name="T66" fmla="*/ 141 w 501"/>
                          <a:gd name="T67" fmla="*/ 263 h 281"/>
                          <a:gd name="T68" fmla="*/ 88 w 501"/>
                          <a:gd name="T69" fmla="*/ 275 h 281"/>
                          <a:gd name="T70" fmla="*/ 48 w 501"/>
                          <a:gd name="T71" fmla="*/ 281 h 281"/>
                          <a:gd name="T72" fmla="*/ 28 w 501"/>
                          <a:gd name="T73" fmla="*/ 253 h 281"/>
                          <a:gd name="T74" fmla="*/ 21 w 501"/>
                          <a:gd name="T75" fmla="*/ 236 h 281"/>
                          <a:gd name="T76" fmla="*/ 7 w 501"/>
                          <a:gd name="T77" fmla="*/ 197 h 281"/>
                          <a:gd name="T78" fmla="*/ 0 w 501"/>
                          <a:gd name="T79" fmla="*/ 164 h 281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w 501"/>
                          <a:gd name="T121" fmla="*/ 0 h 281"/>
                          <a:gd name="T122" fmla="*/ 501 w 501"/>
                          <a:gd name="T123" fmla="*/ 281 h 281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T120" t="T121" r="T122" b="T123"/>
                        <a:pathLst>
                          <a:path w="501" h="281">
                            <a:moveTo>
                              <a:pt x="0" y="164"/>
                            </a:moveTo>
                            <a:lnTo>
                              <a:pt x="49" y="132"/>
                            </a:lnTo>
                            <a:lnTo>
                              <a:pt x="115" y="153"/>
                            </a:lnTo>
                            <a:lnTo>
                              <a:pt x="154" y="128"/>
                            </a:lnTo>
                            <a:lnTo>
                              <a:pt x="183" y="77"/>
                            </a:lnTo>
                            <a:lnTo>
                              <a:pt x="215" y="30"/>
                            </a:lnTo>
                            <a:lnTo>
                              <a:pt x="230" y="0"/>
                            </a:lnTo>
                            <a:lnTo>
                              <a:pt x="263" y="3"/>
                            </a:lnTo>
                            <a:lnTo>
                              <a:pt x="285" y="11"/>
                            </a:lnTo>
                            <a:lnTo>
                              <a:pt x="303" y="33"/>
                            </a:lnTo>
                            <a:lnTo>
                              <a:pt x="326" y="63"/>
                            </a:lnTo>
                            <a:lnTo>
                              <a:pt x="350" y="90"/>
                            </a:lnTo>
                            <a:lnTo>
                              <a:pt x="384" y="117"/>
                            </a:lnTo>
                            <a:lnTo>
                              <a:pt x="419" y="141"/>
                            </a:lnTo>
                            <a:lnTo>
                              <a:pt x="446" y="159"/>
                            </a:lnTo>
                            <a:lnTo>
                              <a:pt x="465" y="168"/>
                            </a:lnTo>
                            <a:lnTo>
                              <a:pt x="482" y="172"/>
                            </a:lnTo>
                            <a:lnTo>
                              <a:pt x="501" y="168"/>
                            </a:lnTo>
                            <a:lnTo>
                              <a:pt x="500" y="191"/>
                            </a:lnTo>
                            <a:lnTo>
                              <a:pt x="494" y="215"/>
                            </a:lnTo>
                            <a:lnTo>
                              <a:pt x="476" y="243"/>
                            </a:lnTo>
                            <a:lnTo>
                              <a:pt x="458" y="265"/>
                            </a:lnTo>
                            <a:lnTo>
                              <a:pt x="440" y="275"/>
                            </a:lnTo>
                            <a:lnTo>
                              <a:pt x="419" y="266"/>
                            </a:lnTo>
                            <a:lnTo>
                              <a:pt x="396" y="253"/>
                            </a:lnTo>
                            <a:lnTo>
                              <a:pt x="371" y="242"/>
                            </a:lnTo>
                            <a:lnTo>
                              <a:pt x="342" y="233"/>
                            </a:lnTo>
                            <a:lnTo>
                              <a:pt x="320" y="248"/>
                            </a:lnTo>
                            <a:lnTo>
                              <a:pt x="290" y="266"/>
                            </a:lnTo>
                            <a:lnTo>
                              <a:pt x="269" y="250"/>
                            </a:lnTo>
                            <a:lnTo>
                              <a:pt x="234" y="228"/>
                            </a:lnTo>
                            <a:lnTo>
                              <a:pt x="212" y="240"/>
                            </a:lnTo>
                            <a:lnTo>
                              <a:pt x="181" y="254"/>
                            </a:lnTo>
                            <a:lnTo>
                              <a:pt x="141" y="263"/>
                            </a:lnTo>
                            <a:lnTo>
                              <a:pt x="88" y="275"/>
                            </a:lnTo>
                            <a:lnTo>
                              <a:pt x="48" y="281"/>
                            </a:lnTo>
                            <a:lnTo>
                              <a:pt x="28" y="253"/>
                            </a:lnTo>
                            <a:lnTo>
                              <a:pt x="21" y="236"/>
                            </a:lnTo>
                            <a:lnTo>
                              <a:pt x="7" y="197"/>
                            </a:lnTo>
                            <a:lnTo>
                              <a:pt x="0" y="164"/>
                            </a:lnTo>
                            <a:close/>
                          </a:path>
                        </a:pathLst>
                      </a:custGeom>
                      <a:solidFill>
                        <a:srgbClr val="FF5F0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  <p:grpSp>
                    <p:nvGrpSpPr>
                      <p:cNvPr id="15444" name="Group 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21" y="1899"/>
                        <a:ext cx="405" cy="141"/>
                        <a:chOff x="5921" y="1899"/>
                        <a:chExt cx="405" cy="141"/>
                      </a:xfrm>
                    </p:grpSpPr>
                    <p:sp>
                      <p:nvSpPr>
                        <p:cNvPr id="15445" name="Freeform 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127" y="1899"/>
                          <a:ext cx="41" cy="30"/>
                        </a:xfrm>
                        <a:custGeom>
                          <a:avLst/>
                          <a:gdLst>
                            <a:gd name="T0" fmla="*/ 8 w 41"/>
                            <a:gd name="T1" fmla="*/ 0 h 30"/>
                            <a:gd name="T2" fmla="*/ 41 w 41"/>
                            <a:gd name="T3" fmla="*/ 19 h 30"/>
                            <a:gd name="T4" fmla="*/ 0 w 41"/>
                            <a:gd name="T5" fmla="*/ 30 h 30"/>
                            <a:gd name="T6" fmla="*/ 0 60000 65536"/>
                            <a:gd name="T7" fmla="*/ 0 60000 65536"/>
                            <a:gd name="T8" fmla="*/ 0 60000 65536"/>
                            <a:gd name="T9" fmla="*/ 0 w 41"/>
                            <a:gd name="T10" fmla="*/ 0 h 30"/>
                            <a:gd name="T11" fmla="*/ 41 w 41"/>
                            <a:gd name="T12" fmla="*/ 30 h 3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41" h="30">
                              <a:moveTo>
                                <a:pt x="8" y="0"/>
                              </a:moveTo>
                              <a:lnTo>
                                <a:pt x="41" y="19"/>
                              </a:lnTo>
                              <a:lnTo>
                                <a:pt x="0" y="3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5446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88" y="1971"/>
                          <a:ext cx="38" cy="2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  <p:sp>
                      <p:nvSpPr>
                        <p:cNvPr id="15447" name="Freeform 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921" y="1995"/>
                          <a:ext cx="50" cy="45"/>
                        </a:xfrm>
                        <a:custGeom>
                          <a:avLst/>
                          <a:gdLst>
                            <a:gd name="T0" fmla="*/ 50 w 50"/>
                            <a:gd name="T1" fmla="*/ 0 h 45"/>
                            <a:gd name="T2" fmla="*/ 27 w 50"/>
                            <a:gd name="T3" fmla="*/ 10 h 45"/>
                            <a:gd name="T4" fmla="*/ 15 w 50"/>
                            <a:gd name="T5" fmla="*/ 21 h 45"/>
                            <a:gd name="T6" fmla="*/ 8 w 50"/>
                            <a:gd name="T7" fmla="*/ 31 h 45"/>
                            <a:gd name="T8" fmla="*/ 0 w 50"/>
                            <a:gd name="T9" fmla="*/ 45 h 4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50"/>
                            <a:gd name="T16" fmla="*/ 0 h 45"/>
                            <a:gd name="T17" fmla="*/ 50 w 50"/>
                            <a:gd name="T18" fmla="*/ 45 h 4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50" h="45">
                              <a:moveTo>
                                <a:pt x="50" y="0"/>
                              </a:moveTo>
                              <a:lnTo>
                                <a:pt x="27" y="10"/>
                              </a:lnTo>
                              <a:lnTo>
                                <a:pt x="15" y="21"/>
                              </a:lnTo>
                              <a:lnTo>
                                <a:pt x="8" y="31"/>
                              </a:lnTo>
                              <a:lnTo>
                                <a:pt x="0" y="45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5448" name="Freeform 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936" y="1995"/>
                          <a:ext cx="263" cy="34"/>
                        </a:xfrm>
                        <a:custGeom>
                          <a:avLst/>
                          <a:gdLst>
                            <a:gd name="T0" fmla="*/ 0 w 263"/>
                            <a:gd name="T1" fmla="*/ 25 h 34"/>
                            <a:gd name="T2" fmla="*/ 33 w 263"/>
                            <a:gd name="T3" fmla="*/ 16 h 34"/>
                            <a:gd name="T4" fmla="*/ 72 w 263"/>
                            <a:gd name="T5" fmla="*/ 9 h 34"/>
                            <a:gd name="T6" fmla="*/ 105 w 263"/>
                            <a:gd name="T7" fmla="*/ 2 h 34"/>
                            <a:gd name="T8" fmla="*/ 134 w 263"/>
                            <a:gd name="T9" fmla="*/ 0 h 34"/>
                            <a:gd name="T10" fmla="*/ 164 w 263"/>
                            <a:gd name="T11" fmla="*/ 3 h 34"/>
                            <a:gd name="T12" fmla="*/ 194 w 263"/>
                            <a:gd name="T13" fmla="*/ 9 h 34"/>
                            <a:gd name="T14" fmla="*/ 226 w 263"/>
                            <a:gd name="T15" fmla="*/ 18 h 34"/>
                            <a:gd name="T16" fmla="*/ 263 w 263"/>
                            <a:gd name="T17" fmla="*/ 34 h 34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263"/>
                            <a:gd name="T28" fmla="*/ 0 h 34"/>
                            <a:gd name="T29" fmla="*/ 263 w 263"/>
                            <a:gd name="T30" fmla="*/ 34 h 34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263" h="34">
                              <a:moveTo>
                                <a:pt x="0" y="25"/>
                              </a:moveTo>
                              <a:lnTo>
                                <a:pt x="33" y="16"/>
                              </a:lnTo>
                              <a:lnTo>
                                <a:pt x="72" y="9"/>
                              </a:lnTo>
                              <a:lnTo>
                                <a:pt x="105" y="2"/>
                              </a:lnTo>
                              <a:lnTo>
                                <a:pt x="134" y="0"/>
                              </a:lnTo>
                              <a:lnTo>
                                <a:pt x="164" y="3"/>
                              </a:lnTo>
                              <a:lnTo>
                                <a:pt x="194" y="9"/>
                              </a:lnTo>
                              <a:lnTo>
                                <a:pt x="226" y="18"/>
                              </a:lnTo>
                              <a:lnTo>
                                <a:pt x="263" y="34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</p:grpSp>
                </p:grpSp>
              </p:grpSp>
              <p:grpSp>
                <p:nvGrpSpPr>
                  <p:cNvPr id="15438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5452" y="2433"/>
                    <a:ext cx="554" cy="538"/>
                    <a:chOff x="5452" y="2433"/>
                    <a:chExt cx="554" cy="538"/>
                  </a:xfrm>
                </p:grpSpPr>
                <p:sp>
                  <p:nvSpPr>
                    <p:cNvPr id="15439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764" y="2764"/>
                      <a:ext cx="164" cy="193"/>
                    </a:xfrm>
                    <a:custGeom>
                      <a:avLst/>
                      <a:gdLst>
                        <a:gd name="T0" fmla="*/ 110 w 164"/>
                        <a:gd name="T1" fmla="*/ 0 h 193"/>
                        <a:gd name="T2" fmla="*/ 164 w 164"/>
                        <a:gd name="T3" fmla="*/ 0 h 193"/>
                        <a:gd name="T4" fmla="*/ 159 w 164"/>
                        <a:gd name="T5" fmla="*/ 28 h 193"/>
                        <a:gd name="T6" fmla="*/ 153 w 164"/>
                        <a:gd name="T7" fmla="*/ 58 h 193"/>
                        <a:gd name="T8" fmla="*/ 141 w 164"/>
                        <a:gd name="T9" fmla="*/ 85 h 193"/>
                        <a:gd name="T10" fmla="*/ 125 w 164"/>
                        <a:gd name="T11" fmla="*/ 108 h 193"/>
                        <a:gd name="T12" fmla="*/ 102 w 164"/>
                        <a:gd name="T13" fmla="*/ 132 h 193"/>
                        <a:gd name="T14" fmla="*/ 80 w 164"/>
                        <a:gd name="T15" fmla="*/ 151 h 193"/>
                        <a:gd name="T16" fmla="*/ 56 w 164"/>
                        <a:gd name="T17" fmla="*/ 177 h 193"/>
                        <a:gd name="T18" fmla="*/ 44 w 164"/>
                        <a:gd name="T19" fmla="*/ 189 h 193"/>
                        <a:gd name="T20" fmla="*/ 35 w 164"/>
                        <a:gd name="T21" fmla="*/ 192 h 193"/>
                        <a:gd name="T22" fmla="*/ 21 w 164"/>
                        <a:gd name="T23" fmla="*/ 193 h 193"/>
                        <a:gd name="T24" fmla="*/ 0 w 164"/>
                        <a:gd name="T25" fmla="*/ 177 h 193"/>
                        <a:gd name="T26" fmla="*/ 110 w 164"/>
                        <a:gd name="T27" fmla="*/ 0 h 193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64"/>
                        <a:gd name="T43" fmla="*/ 0 h 193"/>
                        <a:gd name="T44" fmla="*/ 164 w 164"/>
                        <a:gd name="T45" fmla="*/ 193 h 193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64" h="193">
                          <a:moveTo>
                            <a:pt x="110" y="0"/>
                          </a:moveTo>
                          <a:lnTo>
                            <a:pt x="164" y="0"/>
                          </a:lnTo>
                          <a:lnTo>
                            <a:pt x="159" y="28"/>
                          </a:lnTo>
                          <a:lnTo>
                            <a:pt x="153" y="58"/>
                          </a:lnTo>
                          <a:lnTo>
                            <a:pt x="141" y="85"/>
                          </a:lnTo>
                          <a:lnTo>
                            <a:pt x="125" y="108"/>
                          </a:lnTo>
                          <a:lnTo>
                            <a:pt x="102" y="132"/>
                          </a:lnTo>
                          <a:lnTo>
                            <a:pt x="80" y="151"/>
                          </a:lnTo>
                          <a:lnTo>
                            <a:pt x="56" y="177"/>
                          </a:lnTo>
                          <a:lnTo>
                            <a:pt x="44" y="189"/>
                          </a:lnTo>
                          <a:lnTo>
                            <a:pt x="35" y="192"/>
                          </a:lnTo>
                          <a:lnTo>
                            <a:pt x="21" y="193"/>
                          </a:lnTo>
                          <a:lnTo>
                            <a:pt x="0" y="177"/>
                          </a:lnTo>
                          <a:lnTo>
                            <a:pt x="110" y="0"/>
                          </a:lnTo>
                          <a:close/>
                        </a:path>
                      </a:pathLst>
                    </a:custGeom>
                    <a:solidFill>
                      <a:srgbClr val="DFD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  <p:sp>
                  <p:nvSpPr>
                    <p:cNvPr id="15440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5452" y="2433"/>
                      <a:ext cx="554" cy="538"/>
                    </a:xfrm>
                    <a:custGeom>
                      <a:avLst/>
                      <a:gdLst>
                        <a:gd name="T0" fmla="*/ 212 w 554"/>
                        <a:gd name="T1" fmla="*/ 397 h 538"/>
                        <a:gd name="T2" fmla="*/ 209 w 554"/>
                        <a:gd name="T3" fmla="*/ 428 h 538"/>
                        <a:gd name="T4" fmla="*/ 211 w 554"/>
                        <a:gd name="T5" fmla="*/ 461 h 538"/>
                        <a:gd name="T6" fmla="*/ 218 w 554"/>
                        <a:gd name="T7" fmla="*/ 494 h 538"/>
                        <a:gd name="T8" fmla="*/ 224 w 554"/>
                        <a:gd name="T9" fmla="*/ 512 h 538"/>
                        <a:gd name="T10" fmla="*/ 235 w 554"/>
                        <a:gd name="T11" fmla="*/ 525 h 538"/>
                        <a:gd name="T12" fmla="*/ 249 w 554"/>
                        <a:gd name="T13" fmla="*/ 524 h 538"/>
                        <a:gd name="T14" fmla="*/ 266 w 554"/>
                        <a:gd name="T15" fmla="*/ 520 h 538"/>
                        <a:gd name="T16" fmla="*/ 275 w 554"/>
                        <a:gd name="T17" fmla="*/ 530 h 538"/>
                        <a:gd name="T18" fmla="*/ 286 w 554"/>
                        <a:gd name="T19" fmla="*/ 536 h 538"/>
                        <a:gd name="T20" fmla="*/ 299 w 554"/>
                        <a:gd name="T21" fmla="*/ 538 h 538"/>
                        <a:gd name="T22" fmla="*/ 312 w 554"/>
                        <a:gd name="T23" fmla="*/ 535 h 538"/>
                        <a:gd name="T24" fmla="*/ 326 w 554"/>
                        <a:gd name="T25" fmla="*/ 524 h 538"/>
                        <a:gd name="T26" fmla="*/ 339 w 554"/>
                        <a:gd name="T27" fmla="*/ 509 h 538"/>
                        <a:gd name="T28" fmla="*/ 355 w 554"/>
                        <a:gd name="T29" fmla="*/ 491 h 538"/>
                        <a:gd name="T30" fmla="*/ 372 w 554"/>
                        <a:gd name="T31" fmla="*/ 472 h 538"/>
                        <a:gd name="T32" fmla="*/ 388 w 554"/>
                        <a:gd name="T33" fmla="*/ 453 h 538"/>
                        <a:gd name="T34" fmla="*/ 407 w 554"/>
                        <a:gd name="T35" fmla="*/ 431 h 538"/>
                        <a:gd name="T36" fmla="*/ 432 w 554"/>
                        <a:gd name="T37" fmla="*/ 394 h 538"/>
                        <a:gd name="T38" fmla="*/ 455 w 554"/>
                        <a:gd name="T39" fmla="*/ 365 h 538"/>
                        <a:gd name="T40" fmla="*/ 483 w 554"/>
                        <a:gd name="T41" fmla="*/ 340 h 538"/>
                        <a:gd name="T42" fmla="*/ 503 w 554"/>
                        <a:gd name="T43" fmla="*/ 325 h 538"/>
                        <a:gd name="T44" fmla="*/ 522 w 554"/>
                        <a:gd name="T45" fmla="*/ 303 h 538"/>
                        <a:gd name="T46" fmla="*/ 540 w 554"/>
                        <a:gd name="T47" fmla="*/ 275 h 538"/>
                        <a:gd name="T48" fmla="*/ 549 w 554"/>
                        <a:gd name="T49" fmla="*/ 247 h 538"/>
                        <a:gd name="T50" fmla="*/ 554 w 554"/>
                        <a:gd name="T51" fmla="*/ 213 h 538"/>
                        <a:gd name="T52" fmla="*/ 543 w 554"/>
                        <a:gd name="T53" fmla="*/ 168 h 538"/>
                        <a:gd name="T54" fmla="*/ 127 w 554"/>
                        <a:gd name="T55" fmla="*/ 50 h 538"/>
                        <a:gd name="T56" fmla="*/ 105 w 554"/>
                        <a:gd name="T57" fmla="*/ 47 h 538"/>
                        <a:gd name="T58" fmla="*/ 79 w 554"/>
                        <a:gd name="T59" fmla="*/ 24 h 538"/>
                        <a:gd name="T60" fmla="*/ 46 w 554"/>
                        <a:gd name="T61" fmla="*/ 0 h 538"/>
                        <a:gd name="T62" fmla="*/ 0 w 554"/>
                        <a:gd name="T63" fmla="*/ 33 h 538"/>
                        <a:gd name="T64" fmla="*/ 13 w 554"/>
                        <a:gd name="T65" fmla="*/ 53 h 538"/>
                        <a:gd name="T66" fmla="*/ 36 w 554"/>
                        <a:gd name="T67" fmla="*/ 75 h 538"/>
                        <a:gd name="T68" fmla="*/ 16 w 554"/>
                        <a:gd name="T69" fmla="*/ 87 h 538"/>
                        <a:gd name="T70" fmla="*/ 1 w 554"/>
                        <a:gd name="T71" fmla="*/ 104 h 538"/>
                        <a:gd name="T72" fmla="*/ 22 w 554"/>
                        <a:gd name="T73" fmla="*/ 116 h 538"/>
                        <a:gd name="T74" fmla="*/ 36 w 554"/>
                        <a:gd name="T75" fmla="*/ 130 h 538"/>
                        <a:gd name="T76" fmla="*/ 45 w 554"/>
                        <a:gd name="T77" fmla="*/ 152 h 538"/>
                        <a:gd name="T78" fmla="*/ 48 w 554"/>
                        <a:gd name="T79" fmla="*/ 170 h 538"/>
                        <a:gd name="T80" fmla="*/ 13 w 554"/>
                        <a:gd name="T81" fmla="*/ 164 h 538"/>
                        <a:gd name="T82" fmla="*/ 10 w 554"/>
                        <a:gd name="T83" fmla="*/ 183 h 538"/>
                        <a:gd name="T84" fmla="*/ 16 w 554"/>
                        <a:gd name="T85" fmla="*/ 209 h 538"/>
                        <a:gd name="T86" fmla="*/ 34 w 554"/>
                        <a:gd name="T87" fmla="*/ 235 h 538"/>
                        <a:gd name="T88" fmla="*/ 53 w 554"/>
                        <a:gd name="T89" fmla="*/ 253 h 538"/>
                        <a:gd name="T90" fmla="*/ 81 w 554"/>
                        <a:gd name="T91" fmla="*/ 267 h 538"/>
                        <a:gd name="T92" fmla="*/ 108 w 554"/>
                        <a:gd name="T93" fmla="*/ 274 h 538"/>
                        <a:gd name="T94" fmla="*/ 112 w 554"/>
                        <a:gd name="T95" fmla="*/ 301 h 538"/>
                        <a:gd name="T96" fmla="*/ 129 w 554"/>
                        <a:gd name="T97" fmla="*/ 325 h 538"/>
                        <a:gd name="T98" fmla="*/ 151 w 554"/>
                        <a:gd name="T99" fmla="*/ 352 h 538"/>
                        <a:gd name="T100" fmla="*/ 179 w 554"/>
                        <a:gd name="T101" fmla="*/ 377 h 538"/>
                        <a:gd name="T102" fmla="*/ 212 w 554"/>
                        <a:gd name="T103" fmla="*/ 397 h 538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w 554"/>
                        <a:gd name="T157" fmla="*/ 0 h 538"/>
                        <a:gd name="T158" fmla="*/ 554 w 554"/>
                        <a:gd name="T159" fmla="*/ 538 h 538"/>
                      </a:gdLst>
                      <a:ahLst/>
                      <a:cxnLst>
                        <a:cxn ang="T104">
                          <a:pos x="T0" y="T1"/>
                        </a:cxn>
                        <a:cxn ang="T105">
                          <a:pos x="T2" y="T3"/>
                        </a:cxn>
                        <a:cxn ang="T106">
                          <a:pos x="T4" y="T5"/>
                        </a:cxn>
                        <a:cxn ang="T107">
                          <a:pos x="T6" y="T7"/>
                        </a:cxn>
                        <a:cxn ang="T108">
                          <a:pos x="T8" y="T9"/>
                        </a:cxn>
                        <a:cxn ang="T109">
                          <a:pos x="T10" y="T11"/>
                        </a:cxn>
                        <a:cxn ang="T110">
                          <a:pos x="T12" y="T13"/>
                        </a:cxn>
                        <a:cxn ang="T111">
                          <a:pos x="T14" y="T15"/>
                        </a:cxn>
                        <a:cxn ang="T112">
                          <a:pos x="T16" y="T17"/>
                        </a:cxn>
                        <a:cxn ang="T113">
                          <a:pos x="T18" y="T19"/>
                        </a:cxn>
                        <a:cxn ang="T114">
                          <a:pos x="T20" y="T21"/>
                        </a:cxn>
                        <a:cxn ang="T115">
                          <a:pos x="T22" y="T23"/>
                        </a:cxn>
                        <a:cxn ang="T116">
                          <a:pos x="T24" y="T25"/>
                        </a:cxn>
                        <a:cxn ang="T117">
                          <a:pos x="T26" y="T27"/>
                        </a:cxn>
                        <a:cxn ang="T118">
                          <a:pos x="T28" y="T29"/>
                        </a:cxn>
                        <a:cxn ang="T119">
                          <a:pos x="T30" y="T31"/>
                        </a:cxn>
                        <a:cxn ang="T120">
                          <a:pos x="T32" y="T33"/>
                        </a:cxn>
                        <a:cxn ang="T121">
                          <a:pos x="T34" y="T35"/>
                        </a:cxn>
                        <a:cxn ang="T122">
                          <a:pos x="T36" y="T37"/>
                        </a:cxn>
                        <a:cxn ang="T123">
                          <a:pos x="T38" y="T39"/>
                        </a:cxn>
                        <a:cxn ang="T124">
                          <a:pos x="T40" y="T41"/>
                        </a:cxn>
                        <a:cxn ang="T125">
                          <a:pos x="T42" y="T43"/>
                        </a:cxn>
                        <a:cxn ang="T126">
                          <a:pos x="T44" y="T45"/>
                        </a:cxn>
                        <a:cxn ang="T127">
                          <a:pos x="T46" y="T47"/>
                        </a:cxn>
                        <a:cxn ang="T128">
                          <a:pos x="T48" y="T49"/>
                        </a:cxn>
                        <a:cxn ang="T129">
                          <a:pos x="T50" y="T51"/>
                        </a:cxn>
                        <a:cxn ang="T130">
                          <a:pos x="T52" y="T53"/>
                        </a:cxn>
                        <a:cxn ang="T131">
                          <a:pos x="T54" y="T55"/>
                        </a:cxn>
                        <a:cxn ang="T132">
                          <a:pos x="T56" y="T57"/>
                        </a:cxn>
                        <a:cxn ang="T133">
                          <a:pos x="T58" y="T59"/>
                        </a:cxn>
                        <a:cxn ang="T134">
                          <a:pos x="T60" y="T61"/>
                        </a:cxn>
                        <a:cxn ang="T135">
                          <a:pos x="T62" y="T63"/>
                        </a:cxn>
                        <a:cxn ang="T136">
                          <a:pos x="T64" y="T65"/>
                        </a:cxn>
                        <a:cxn ang="T137">
                          <a:pos x="T66" y="T67"/>
                        </a:cxn>
                        <a:cxn ang="T138">
                          <a:pos x="T68" y="T69"/>
                        </a:cxn>
                        <a:cxn ang="T139">
                          <a:pos x="T70" y="T71"/>
                        </a:cxn>
                        <a:cxn ang="T140">
                          <a:pos x="T72" y="T73"/>
                        </a:cxn>
                        <a:cxn ang="T141">
                          <a:pos x="T74" y="T75"/>
                        </a:cxn>
                        <a:cxn ang="T142">
                          <a:pos x="T76" y="T77"/>
                        </a:cxn>
                        <a:cxn ang="T143">
                          <a:pos x="T78" y="T79"/>
                        </a:cxn>
                        <a:cxn ang="T144">
                          <a:pos x="T80" y="T81"/>
                        </a:cxn>
                        <a:cxn ang="T145">
                          <a:pos x="T82" y="T83"/>
                        </a:cxn>
                        <a:cxn ang="T146">
                          <a:pos x="T84" y="T85"/>
                        </a:cxn>
                        <a:cxn ang="T147">
                          <a:pos x="T86" y="T87"/>
                        </a:cxn>
                        <a:cxn ang="T148">
                          <a:pos x="T88" y="T89"/>
                        </a:cxn>
                        <a:cxn ang="T149">
                          <a:pos x="T90" y="T91"/>
                        </a:cxn>
                        <a:cxn ang="T150">
                          <a:pos x="T92" y="T93"/>
                        </a:cxn>
                        <a:cxn ang="T151">
                          <a:pos x="T94" y="T95"/>
                        </a:cxn>
                        <a:cxn ang="T152">
                          <a:pos x="T96" y="T97"/>
                        </a:cxn>
                        <a:cxn ang="T153">
                          <a:pos x="T98" y="T99"/>
                        </a:cxn>
                        <a:cxn ang="T154">
                          <a:pos x="T100" y="T101"/>
                        </a:cxn>
                        <a:cxn ang="T155">
                          <a:pos x="T102" y="T103"/>
                        </a:cxn>
                      </a:cxnLst>
                      <a:rect l="T156" t="T157" r="T158" b="T159"/>
                      <a:pathLst>
                        <a:path w="554" h="538">
                          <a:moveTo>
                            <a:pt x="212" y="397"/>
                          </a:moveTo>
                          <a:lnTo>
                            <a:pt x="209" y="428"/>
                          </a:lnTo>
                          <a:lnTo>
                            <a:pt x="211" y="461"/>
                          </a:lnTo>
                          <a:lnTo>
                            <a:pt x="218" y="494"/>
                          </a:lnTo>
                          <a:lnTo>
                            <a:pt x="224" y="512"/>
                          </a:lnTo>
                          <a:lnTo>
                            <a:pt x="235" y="525"/>
                          </a:lnTo>
                          <a:lnTo>
                            <a:pt x="249" y="524"/>
                          </a:lnTo>
                          <a:lnTo>
                            <a:pt x="266" y="520"/>
                          </a:lnTo>
                          <a:lnTo>
                            <a:pt x="275" y="530"/>
                          </a:lnTo>
                          <a:lnTo>
                            <a:pt x="286" y="536"/>
                          </a:lnTo>
                          <a:lnTo>
                            <a:pt x="299" y="538"/>
                          </a:lnTo>
                          <a:lnTo>
                            <a:pt x="312" y="535"/>
                          </a:lnTo>
                          <a:lnTo>
                            <a:pt x="326" y="524"/>
                          </a:lnTo>
                          <a:lnTo>
                            <a:pt x="339" y="509"/>
                          </a:lnTo>
                          <a:lnTo>
                            <a:pt x="355" y="491"/>
                          </a:lnTo>
                          <a:lnTo>
                            <a:pt x="372" y="472"/>
                          </a:lnTo>
                          <a:lnTo>
                            <a:pt x="388" y="453"/>
                          </a:lnTo>
                          <a:lnTo>
                            <a:pt x="407" y="431"/>
                          </a:lnTo>
                          <a:lnTo>
                            <a:pt x="432" y="394"/>
                          </a:lnTo>
                          <a:lnTo>
                            <a:pt x="455" y="365"/>
                          </a:lnTo>
                          <a:lnTo>
                            <a:pt x="483" y="340"/>
                          </a:lnTo>
                          <a:lnTo>
                            <a:pt x="503" y="325"/>
                          </a:lnTo>
                          <a:lnTo>
                            <a:pt x="522" y="303"/>
                          </a:lnTo>
                          <a:lnTo>
                            <a:pt x="540" y="275"/>
                          </a:lnTo>
                          <a:lnTo>
                            <a:pt x="549" y="247"/>
                          </a:lnTo>
                          <a:lnTo>
                            <a:pt x="554" y="213"/>
                          </a:lnTo>
                          <a:lnTo>
                            <a:pt x="543" y="168"/>
                          </a:lnTo>
                          <a:lnTo>
                            <a:pt x="127" y="50"/>
                          </a:lnTo>
                          <a:lnTo>
                            <a:pt x="105" y="47"/>
                          </a:lnTo>
                          <a:lnTo>
                            <a:pt x="79" y="24"/>
                          </a:lnTo>
                          <a:lnTo>
                            <a:pt x="46" y="0"/>
                          </a:lnTo>
                          <a:lnTo>
                            <a:pt x="0" y="33"/>
                          </a:lnTo>
                          <a:lnTo>
                            <a:pt x="13" y="53"/>
                          </a:lnTo>
                          <a:lnTo>
                            <a:pt x="36" y="75"/>
                          </a:lnTo>
                          <a:lnTo>
                            <a:pt x="16" y="87"/>
                          </a:lnTo>
                          <a:lnTo>
                            <a:pt x="1" y="104"/>
                          </a:lnTo>
                          <a:lnTo>
                            <a:pt x="22" y="116"/>
                          </a:lnTo>
                          <a:lnTo>
                            <a:pt x="36" y="130"/>
                          </a:lnTo>
                          <a:lnTo>
                            <a:pt x="45" y="152"/>
                          </a:lnTo>
                          <a:lnTo>
                            <a:pt x="48" y="170"/>
                          </a:lnTo>
                          <a:lnTo>
                            <a:pt x="13" y="164"/>
                          </a:lnTo>
                          <a:lnTo>
                            <a:pt x="10" y="183"/>
                          </a:lnTo>
                          <a:lnTo>
                            <a:pt x="16" y="209"/>
                          </a:lnTo>
                          <a:lnTo>
                            <a:pt x="34" y="235"/>
                          </a:lnTo>
                          <a:lnTo>
                            <a:pt x="53" y="253"/>
                          </a:lnTo>
                          <a:lnTo>
                            <a:pt x="81" y="267"/>
                          </a:lnTo>
                          <a:lnTo>
                            <a:pt x="108" y="274"/>
                          </a:lnTo>
                          <a:lnTo>
                            <a:pt x="112" y="301"/>
                          </a:lnTo>
                          <a:lnTo>
                            <a:pt x="129" y="325"/>
                          </a:lnTo>
                          <a:lnTo>
                            <a:pt x="151" y="352"/>
                          </a:lnTo>
                          <a:lnTo>
                            <a:pt x="179" y="377"/>
                          </a:lnTo>
                          <a:lnTo>
                            <a:pt x="212" y="3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CR" altLang="es-CL"/>
                    </a:p>
                  </p:txBody>
                </p:sp>
              </p:grpSp>
            </p:grpSp>
            <p:grpSp>
              <p:nvGrpSpPr>
                <p:cNvPr id="15430" name="Group 60"/>
                <p:cNvGrpSpPr>
                  <a:grpSpLocks/>
                </p:cNvGrpSpPr>
                <p:nvPr/>
              </p:nvGrpSpPr>
              <p:grpSpPr bwMode="auto">
                <a:xfrm>
                  <a:off x="5735" y="1688"/>
                  <a:ext cx="400" cy="262"/>
                  <a:chOff x="5735" y="1688"/>
                  <a:chExt cx="400" cy="262"/>
                </a:xfrm>
              </p:grpSpPr>
              <p:sp>
                <p:nvSpPr>
                  <p:cNvPr id="15431" name="Freeform 61"/>
                  <p:cNvSpPr>
                    <a:spLocks/>
                  </p:cNvSpPr>
                  <p:nvPr/>
                </p:nvSpPr>
                <p:spPr bwMode="auto">
                  <a:xfrm>
                    <a:off x="5735" y="1777"/>
                    <a:ext cx="297" cy="74"/>
                  </a:xfrm>
                  <a:custGeom>
                    <a:avLst/>
                    <a:gdLst>
                      <a:gd name="T0" fmla="*/ 0 w 297"/>
                      <a:gd name="T1" fmla="*/ 53 h 74"/>
                      <a:gd name="T2" fmla="*/ 21 w 297"/>
                      <a:gd name="T3" fmla="*/ 26 h 74"/>
                      <a:gd name="T4" fmla="*/ 48 w 297"/>
                      <a:gd name="T5" fmla="*/ 4 h 74"/>
                      <a:gd name="T6" fmla="*/ 70 w 297"/>
                      <a:gd name="T7" fmla="*/ 0 h 74"/>
                      <a:gd name="T8" fmla="*/ 297 w 297"/>
                      <a:gd name="T9" fmla="*/ 29 h 74"/>
                      <a:gd name="T10" fmla="*/ 291 w 297"/>
                      <a:gd name="T11" fmla="*/ 59 h 74"/>
                      <a:gd name="T12" fmla="*/ 246 w 297"/>
                      <a:gd name="T13" fmla="*/ 57 h 74"/>
                      <a:gd name="T14" fmla="*/ 143 w 297"/>
                      <a:gd name="T15" fmla="*/ 53 h 74"/>
                      <a:gd name="T16" fmla="*/ 76 w 297"/>
                      <a:gd name="T17" fmla="*/ 50 h 74"/>
                      <a:gd name="T18" fmla="*/ 63 w 297"/>
                      <a:gd name="T19" fmla="*/ 54 h 74"/>
                      <a:gd name="T20" fmla="*/ 45 w 297"/>
                      <a:gd name="T21" fmla="*/ 74 h 74"/>
                      <a:gd name="T22" fmla="*/ 0 w 297"/>
                      <a:gd name="T23" fmla="*/ 53 h 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97"/>
                      <a:gd name="T37" fmla="*/ 0 h 74"/>
                      <a:gd name="T38" fmla="*/ 297 w 297"/>
                      <a:gd name="T39" fmla="*/ 74 h 7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97" h="74">
                        <a:moveTo>
                          <a:pt x="0" y="53"/>
                        </a:moveTo>
                        <a:lnTo>
                          <a:pt x="21" y="26"/>
                        </a:lnTo>
                        <a:lnTo>
                          <a:pt x="48" y="4"/>
                        </a:lnTo>
                        <a:lnTo>
                          <a:pt x="70" y="0"/>
                        </a:lnTo>
                        <a:lnTo>
                          <a:pt x="297" y="29"/>
                        </a:lnTo>
                        <a:lnTo>
                          <a:pt x="291" y="59"/>
                        </a:lnTo>
                        <a:lnTo>
                          <a:pt x="246" y="57"/>
                        </a:lnTo>
                        <a:lnTo>
                          <a:pt x="143" y="53"/>
                        </a:lnTo>
                        <a:lnTo>
                          <a:pt x="76" y="50"/>
                        </a:lnTo>
                        <a:lnTo>
                          <a:pt x="63" y="54"/>
                        </a:lnTo>
                        <a:lnTo>
                          <a:pt x="45" y="74"/>
                        </a:lnTo>
                        <a:lnTo>
                          <a:pt x="0" y="53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5432" name="Freeform 62"/>
                  <p:cNvSpPr>
                    <a:spLocks/>
                  </p:cNvSpPr>
                  <p:nvPr/>
                </p:nvSpPr>
                <p:spPr bwMode="auto">
                  <a:xfrm>
                    <a:off x="6091" y="1717"/>
                    <a:ext cx="44" cy="110"/>
                  </a:xfrm>
                  <a:custGeom>
                    <a:avLst/>
                    <a:gdLst>
                      <a:gd name="T0" fmla="*/ 14 w 44"/>
                      <a:gd name="T1" fmla="*/ 0 h 110"/>
                      <a:gd name="T2" fmla="*/ 29 w 44"/>
                      <a:gd name="T3" fmla="*/ 15 h 110"/>
                      <a:gd name="T4" fmla="*/ 36 w 44"/>
                      <a:gd name="T5" fmla="*/ 29 h 110"/>
                      <a:gd name="T6" fmla="*/ 41 w 44"/>
                      <a:gd name="T7" fmla="*/ 47 h 110"/>
                      <a:gd name="T8" fmla="*/ 44 w 44"/>
                      <a:gd name="T9" fmla="*/ 64 h 110"/>
                      <a:gd name="T10" fmla="*/ 39 w 44"/>
                      <a:gd name="T11" fmla="*/ 80 h 110"/>
                      <a:gd name="T12" fmla="*/ 30 w 44"/>
                      <a:gd name="T13" fmla="*/ 94 h 110"/>
                      <a:gd name="T14" fmla="*/ 16 w 44"/>
                      <a:gd name="T15" fmla="*/ 104 h 110"/>
                      <a:gd name="T16" fmla="*/ 0 w 44"/>
                      <a:gd name="T17" fmla="*/ 110 h 110"/>
                      <a:gd name="T18" fmla="*/ 14 w 44"/>
                      <a:gd name="T19" fmla="*/ 0 h 1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4"/>
                      <a:gd name="T31" fmla="*/ 0 h 110"/>
                      <a:gd name="T32" fmla="*/ 44 w 44"/>
                      <a:gd name="T33" fmla="*/ 110 h 11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4" h="110">
                        <a:moveTo>
                          <a:pt x="14" y="0"/>
                        </a:moveTo>
                        <a:lnTo>
                          <a:pt x="29" y="15"/>
                        </a:lnTo>
                        <a:lnTo>
                          <a:pt x="36" y="29"/>
                        </a:lnTo>
                        <a:lnTo>
                          <a:pt x="41" y="47"/>
                        </a:lnTo>
                        <a:lnTo>
                          <a:pt x="44" y="64"/>
                        </a:lnTo>
                        <a:lnTo>
                          <a:pt x="39" y="80"/>
                        </a:lnTo>
                        <a:lnTo>
                          <a:pt x="30" y="94"/>
                        </a:lnTo>
                        <a:lnTo>
                          <a:pt x="16" y="104"/>
                        </a:lnTo>
                        <a:lnTo>
                          <a:pt x="0" y="11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rgbClr val="9FB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5433" name="Freeform 63"/>
                  <p:cNvSpPr>
                    <a:spLocks/>
                  </p:cNvSpPr>
                  <p:nvPr/>
                </p:nvSpPr>
                <p:spPr bwMode="auto">
                  <a:xfrm>
                    <a:off x="6063" y="1688"/>
                    <a:ext cx="58" cy="143"/>
                  </a:xfrm>
                  <a:custGeom>
                    <a:avLst/>
                    <a:gdLst>
                      <a:gd name="T0" fmla="*/ 0 w 58"/>
                      <a:gd name="T1" fmla="*/ 118 h 143"/>
                      <a:gd name="T2" fmla="*/ 27 w 58"/>
                      <a:gd name="T3" fmla="*/ 0 h 143"/>
                      <a:gd name="T4" fmla="*/ 58 w 58"/>
                      <a:gd name="T5" fmla="*/ 15 h 143"/>
                      <a:gd name="T6" fmla="*/ 31 w 58"/>
                      <a:gd name="T7" fmla="*/ 143 h 143"/>
                      <a:gd name="T8" fmla="*/ 3 w 58"/>
                      <a:gd name="T9" fmla="*/ 140 h 143"/>
                      <a:gd name="T10" fmla="*/ 0 w 58"/>
                      <a:gd name="T11" fmla="*/ 118 h 14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8"/>
                      <a:gd name="T19" fmla="*/ 0 h 143"/>
                      <a:gd name="T20" fmla="*/ 58 w 58"/>
                      <a:gd name="T21" fmla="*/ 143 h 14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8" h="143">
                        <a:moveTo>
                          <a:pt x="0" y="118"/>
                        </a:moveTo>
                        <a:lnTo>
                          <a:pt x="27" y="0"/>
                        </a:lnTo>
                        <a:lnTo>
                          <a:pt x="58" y="15"/>
                        </a:lnTo>
                        <a:lnTo>
                          <a:pt x="31" y="143"/>
                        </a:lnTo>
                        <a:lnTo>
                          <a:pt x="3" y="140"/>
                        </a:lnTo>
                        <a:lnTo>
                          <a:pt x="0" y="118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5434" name="Freeform 64"/>
                  <p:cNvSpPr>
                    <a:spLocks/>
                  </p:cNvSpPr>
                  <p:nvPr/>
                </p:nvSpPr>
                <p:spPr bwMode="auto">
                  <a:xfrm>
                    <a:off x="6035" y="1714"/>
                    <a:ext cx="57" cy="225"/>
                  </a:xfrm>
                  <a:custGeom>
                    <a:avLst/>
                    <a:gdLst>
                      <a:gd name="T0" fmla="*/ 25 w 57"/>
                      <a:gd name="T1" fmla="*/ 0 h 225"/>
                      <a:gd name="T2" fmla="*/ 40 w 57"/>
                      <a:gd name="T3" fmla="*/ 12 h 225"/>
                      <a:gd name="T4" fmla="*/ 49 w 57"/>
                      <a:gd name="T5" fmla="*/ 29 h 225"/>
                      <a:gd name="T6" fmla="*/ 54 w 57"/>
                      <a:gd name="T7" fmla="*/ 49 h 225"/>
                      <a:gd name="T8" fmla="*/ 57 w 57"/>
                      <a:gd name="T9" fmla="*/ 71 h 225"/>
                      <a:gd name="T10" fmla="*/ 56 w 57"/>
                      <a:gd name="T11" fmla="*/ 92 h 225"/>
                      <a:gd name="T12" fmla="*/ 51 w 57"/>
                      <a:gd name="T13" fmla="*/ 122 h 225"/>
                      <a:gd name="T14" fmla="*/ 44 w 57"/>
                      <a:gd name="T15" fmla="*/ 149 h 225"/>
                      <a:gd name="T16" fmla="*/ 34 w 57"/>
                      <a:gd name="T17" fmla="*/ 177 h 225"/>
                      <a:gd name="T18" fmla="*/ 19 w 57"/>
                      <a:gd name="T19" fmla="*/ 200 h 225"/>
                      <a:gd name="T20" fmla="*/ 0 w 57"/>
                      <a:gd name="T21" fmla="*/ 225 h 225"/>
                      <a:gd name="T22" fmla="*/ 25 w 57"/>
                      <a:gd name="T23" fmla="*/ 0 h 2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225"/>
                      <a:gd name="T38" fmla="*/ 57 w 57"/>
                      <a:gd name="T39" fmla="*/ 225 h 22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225">
                        <a:moveTo>
                          <a:pt x="25" y="0"/>
                        </a:moveTo>
                        <a:lnTo>
                          <a:pt x="40" y="12"/>
                        </a:lnTo>
                        <a:lnTo>
                          <a:pt x="49" y="29"/>
                        </a:lnTo>
                        <a:lnTo>
                          <a:pt x="54" y="49"/>
                        </a:lnTo>
                        <a:lnTo>
                          <a:pt x="57" y="71"/>
                        </a:lnTo>
                        <a:lnTo>
                          <a:pt x="56" y="92"/>
                        </a:lnTo>
                        <a:lnTo>
                          <a:pt x="51" y="122"/>
                        </a:lnTo>
                        <a:lnTo>
                          <a:pt x="44" y="149"/>
                        </a:lnTo>
                        <a:lnTo>
                          <a:pt x="34" y="177"/>
                        </a:lnTo>
                        <a:lnTo>
                          <a:pt x="19" y="200"/>
                        </a:lnTo>
                        <a:lnTo>
                          <a:pt x="0" y="225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9FB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5435" name="Freeform 65"/>
                  <p:cNvSpPr>
                    <a:spLocks/>
                  </p:cNvSpPr>
                  <p:nvPr/>
                </p:nvSpPr>
                <p:spPr bwMode="auto">
                  <a:xfrm>
                    <a:off x="6002" y="1693"/>
                    <a:ext cx="74" cy="257"/>
                  </a:xfrm>
                  <a:custGeom>
                    <a:avLst/>
                    <a:gdLst>
                      <a:gd name="T0" fmla="*/ 36 w 74"/>
                      <a:gd name="T1" fmla="*/ 0 h 257"/>
                      <a:gd name="T2" fmla="*/ 74 w 74"/>
                      <a:gd name="T3" fmla="*/ 4 h 257"/>
                      <a:gd name="T4" fmla="*/ 36 w 74"/>
                      <a:gd name="T5" fmla="*/ 257 h 257"/>
                      <a:gd name="T6" fmla="*/ 0 w 74"/>
                      <a:gd name="T7" fmla="*/ 254 h 257"/>
                      <a:gd name="T8" fmla="*/ 36 w 74"/>
                      <a:gd name="T9" fmla="*/ 0 h 2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257"/>
                      <a:gd name="T17" fmla="*/ 74 w 74"/>
                      <a:gd name="T18" fmla="*/ 257 h 25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257">
                        <a:moveTo>
                          <a:pt x="36" y="0"/>
                        </a:moveTo>
                        <a:lnTo>
                          <a:pt x="74" y="4"/>
                        </a:lnTo>
                        <a:lnTo>
                          <a:pt x="36" y="257"/>
                        </a:lnTo>
                        <a:lnTo>
                          <a:pt x="0" y="254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</p:grpSp>
        </p:grpSp>
        <p:grpSp>
          <p:nvGrpSpPr>
            <p:cNvPr id="15399" name="Group 66"/>
            <p:cNvGrpSpPr>
              <a:grpSpLocks/>
            </p:cNvGrpSpPr>
            <p:nvPr/>
          </p:nvGrpSpPr>
          <p:grpSpPr bwMode="auto">
            <a:xfrm>
              <a:off x="5467" y="1736"/>
              <a:ext cx="569" cy="1012"/>
              <a:chOff x="5467" y="1736"/>
              <a:chExt cx="569" cy="1012"/>
            </a:xfrm>
          </p:grpSpPr>
          <p:grpSp>
            <p:nvGrpSpPr>
              <p:cNvPr id="15400" name="Group 67"/>
              <p:cNvGrpSpPr>
                <a:grpSpLocks/>
              </p:cNvGrpSpPr>
              <p:nvPr/>
            </p:nvGrpSpPr>
            <p:grpSpPr bwMode="auto">
              <a:xfrm>
                <a:off x="5467" y="1736"/>
                <a:ext cx="569" cy="1012"/>
                <a:chOff x="5467" y="1736"/>
                <a:chExt cx="569" cy="1012"/>
              </a:xfrm>
            </p:grpSpPr>
            <p:grpSp>
              <p:nvGrpSpPr>
                <p:cNvPr id="15404" name="Group 68"/>
                <p:cNvGrpSpPr>
                  <a:grpSpLocks/>
                </p:cNvGrpSpPr>
                <p:nvPr/>
              </p:nvGrpSpPr>
              <p:grpSpPr bwMode="auto">
                <a:xfrm>
                  <a:off x="5751" y="2093"/>
                  <a:ext cx="248" cy="183"/>
                  <a:chOff x="5751" y="2093"/>
                  <a:chExt cx="248" cy="183"/>
                </a:xfrm>
              </p:grpSpPr>
              <p:sp>
                <p:nvSpPr>
                  <p:cNvPr id="15425" name="Freeform 69"/>
                  <p:cNvSpPr>
                    <a:spLocks/>
                  </p:cNvSpPr>
                  <p:nvPr/>
                </p:nvSpPr>
                <p:spPr bwMode="auto">
                  <a:xfrm>
                    <a:off x="5751" y="2093"/>
                    <a:ext cx="173" cy="117"/>
                  </a:xfrm>
                  <a:custGeom>
                    <a:avLst/>
                    <a:gdLst>
                      <a:gd name="T0" fmla="*/ 0 w 173"/>
                      <a:gd name="T1" fmla="*/ 55 h 117"/>
                      <a:gd name="T2" fmla="*/ 39 w 173"/>
                      <a:gd name="T3" fmla="*/ 0 h 117"/>
                      <a:gd name="T4" fmla="*/ 169 w 173"/>
                      <a:gd name="T5" fmla="*/ 12 h 117"/>
                      <a:gd name="T6" fmla="*/ 173 w 173"/>
                      <a:gd name="T7" fmla="*/ 27 h 117"/>
                      <a:gd name="T8" fmla="*/ 170 w 173"/>
                      <a:gd name="T9" fmla="*/ 45 h 117"/>
                      <a:gd name="T10" fmla="*/ 140 w 173"/>
                      <a:gd name="T11" fmla="*/ 64 h 117"/>
                      <a:gd name="T12" fmla="*/ 82 w 173"/>
                      <a:gd name="T13" fmla="*/ 117 h 117"/>
                      <a:gd name="T14" fmla="*/ 0 w 173"/>
                      <a:gd name="T15" fmla="*/ 55 h 1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117"/>
                      <a:gd name="T26" fmla="*/ 173 w 173"/>
                      <a:gd name="T27" fmla="*/ 117 h 1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117">
                        <a:moveTo>
                          <a:pt x="0" y="55"/>
                        </a:moveTo>
                        <a:lnTo>
                          <a:pt x="39" y="0"/>
                        </a:lnTo>
                        <a:lnTo>
                          <a:pt x="169" y="12"/>
                        </a:lnTo>
                        <a:lnTo>
                          <a:pt x="173" y="27"/>
                        </a:lnTo>
                        <a:lnTo>
                          <a:pt x="170" y="45"/>
                        </a:lnTo>
                        <a:lnTo>
                          <a:pt x="140" y="64"/>
                        </a:lnTo>
                        <a:lnTo>
                          <a:pt x="82" y="117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  <p:sp>
                <p:nvSpPr>
                  <p:cNvPr id="15426" name="Freeform 70"/>
                  <p:cNvSpPr>
                    <a:spLocks/>
                  </p:cNvSpPr>
                  <p:nvPr/>
                </p:nvSpPr>
                <p:spPr bwMode="auto">
                  <a:xfrm>
                    <a:off x="5831" y="2132"/>
                    <a:ext cx="168" cy="144"/>
                  </a:xfrm>
                  <a:custGeom>
                    <a:avLst/>
                    <a:gdLst>
                      <a:gd name="T0" fmla="*/ 0 w 168"/>
                      <a:gd name="T1" fmla="*/ 84 h 144"/>
                      <a:gd name="T2" fmla="*/ 58 w 168"/>
                      <a:gd name="T3" fmla="*/ 12 h 144"/>
                      <a:gd name="T4" fmla="*/ 85 w 168"/>
                      <a:gd name="T5" fmla="*/ 27 h 144"/>
                      <a:gd name="T6" fmla="*/ 97 w 168"/>
                      <a:gd name="T7" fmla="*/ 12 h 144"/>
                      <a:gd name="T8" fmla="*/ 127 w 168"/>
                      <a:gd name="T9" fmla="*/ 0 h 144"/>
                      <a:gd name="T10" fmla="*/ 138 w 168"/>
                      <a:gd name="T11" fmla="*/ 21 h 144"/>
                      <a:gd name="T12" fmla="*/ 150 w 168"/>
                      <a:gd name="T13" fmla="*/ 26 h 144"/>
                      <a:gd name="T14" fmla="*/ 150 w 168"/>
                      <a:gd name="T15" fmla="*/ 43 h 144"/>
                      <a:gd name="T16" fmla="*/ 168 w 168"/>
                      <a:gd name="T17" fmla="*/ 49 h 144"/>
                      <a:gd name="T18" fmla="*/ 164 w 168"/>
                      <a:gd name="T19" fmla="*/ 59 h 144"/>
                      <a:gd name="T20" fmla="*/ 116 w 168"/>
                      <a:gd name="T21" fmla="*/ 78 h 144"/>
                      <a:gd name="T22" fmla="*/ 125 w 168"/>
                      <a:gd name="T23" fmla="*/ 104 h 144"/>
                      <a:gd name="T24" fmla="*/ 120 w 168"/>
                      <a:gd name="T25" fmla="*/ 120 h 144"/>
                      <a:gd name="T26" fmla="*/ 108 w 168"/>
                      <a:gd name="T27" fmla="*/ 123 h 144"/>
                      <a:gd name="T28" fmla="*/ 93 w 168"/>
                      <a:gd name="T29" fmla="*/ 115 h 144"/>
                      <a:gd name="T30" fmla="*/ 90 w 168"/>
                      <a:gd name="T31" fmla="*/ 144 h 144"/>
                      <a:gd name="T32" fmla="*/ 0 w 168"/>
                      <a:gd name="T33" fmla="*/ 84 h 144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68"/>
                      <a:gd name="T52" fmla="*/ 0 h 144"/>
                      <a:gd name="T53" fmla="*/ 168 w 168"/>
                      <a:gd name="T54" fmla="*/ 144 h 144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68" h="144">
                        <a:moveTo>
                          <a:pt x="0" y="84"/>
                        </a:moveTo>
                        <a:lnTo>
                          <a:pt x="58" y="12"/>
                        </a:lnTo>
                        <a:lnTo>
                          <a:pt x="85" y="27"/>
                        </a:lnTo>
                        <a:lnTo>
                          <a:pt x="97" y="12"/>
                        </a:lnTo>
                        <a:lnTo>
                          <a:pt x="127" y="0"/>
                        </a:lnTo>
                        <a:lnTo>
                          <a:pt x="138" y="21"/>
                        </a:lnTo>
                        <a:lnTo>
                          <a:pt x="150" y="26"/>
                        </a:lnTo>
                        <a:lnTo>
                          <a:pt x="150" y="43"/>
                        </a:lnTo>
                        <a:lnTo>
                          <a:pt x="168" y="49"/>
                        </a:lnTo>
                        <a:lnTo>
                          <a:pt x="164" y="59"/>
                        </a:lnTo>
                        <a:lnTo>
                          <a:pt x="116" y="78"/>
                        </a:lnTo>
                        <a:lnTo>
                          <a:pt x="125" y="104"/>
                        </a:lnTo>
                        <a:lnTo>
                          <a:pt x="120" y="120"/>
                        </a:lnTo>
                        <a:lnTo>
                          <a:pt x="108" y="123"/>
                        </a:lnTo>
                        <a:lnTo>
                          <a:pt x="93" y="115"/>
                        </a:lnTo>
                        <a:lnTo>
                          <a:pt x="90" y="144"/>
                        </a:lnTo>
                        <a:lnTo>
                          <a:pt x="0" y="84"/>
                        </a:lnTo>
                        <a:close/>
                      </a:path>
                    </a:pathLst>
                  </a:custGeom>
                  <a:solidFill>
                    <a:srgbClr val="FF001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  <p:grpSp>
              <p:nvGrpSpPr>
                <p:cNvPr id="15405" name="Group 71"/>
                <p:cNvGrpSpPr>
                  <a:grpSpLocks/>
                </p:cNvGrpSpPr>
                <p:nvPr/>
              </p:nvGrpSpPr>
              <p:grpSpPr bwMode="auto">
                <a:xfrm>
                  <a:off x="5467" y="1736"/>
                  <a:ext cx="569" cy="1012"/>
                  <a:chOff x="5467" y="1736"/>
                  <a:chExt cx="569" cy="1012"/>
                </a:xfrm>
              </p:grpSpPr>
              <p:grpSp>
                <p:nvGrpSpPr>
                  <p:cNvPr id="15406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5467" y="1736"/>
                    <a:ext cx="569" cy="1012"/>
                    <a:chOff x="5467" y="1736"/>
                    <a:chExt cx="569" cy="1012"/>
                  </a:xfrm>
                </p:grpSpPr>
                <p:grpSp>
                  <p:nvGrpSpPr>
                    <p:cNvPr id="15408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67" y="1736"/>
                      <a:ext cx="569" cy="1012"/>
                      <a:chOff x="5467" y="1736"/>
                      <a:chExt cx="569" cy="1012"/>
                    </a:xfrm>
                  </p:grpSpPr>
                  <p:grpSp>
                    <p:nvGrpSpPr>
                      <p:cNvPr id="15417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467" y="1736"/>
                        <a:ext cx="195" cy="306"/>
                        <a:chOff x="5467" y="1736"/>
                        <a:chExt cx="195" cy="306"/>
                      </a:xfrm>
                    </p:grpSpPr>
                    <p:sp>
                      <p:nvSpPr>
                        <p:cNvPr id="15419" name="Freeform 7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554" y="1936"/>
                          <a:ext cx="105" cy="106"/>
                        </a:xfrm>
                        <a:custGeom>
                          <a:avLst/>
                          <a:gdLst>
                            <a:gd name="T0" fmla="*/ 0 w 105"/>
                            <a:gd name="T1" fmla="*/ 39 h 106"/>
                            <a:gd name="T2" fmla="*/ 18 w 105"/>
                            <a:gd name="T3" fmla="*/ 85 h 106"/>
                            <a:gd name="T4" fmla="*/ 34 w 105"/>
                            <a:gd name="T5" fmla="*/ 106 h 106"/>
                            <a:gd name="T6" fmla="*/ 105 w 105"/>
                            <a:gd name="T7" fmla="*/ 73 h 106"/>
                            <a:gd name="T8" fmla="*/ 64 w 105"/>
                            <a:gd name="T9" fmla="*/ 0 h 106"/>
                            <a:gd name="T10" fmla="*/ 0 w 105"/>
                            <a:gd name="T11" fmla="*/ 39 h 106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105"/>
                            <a:gd name="T19" fmla="*/ 0 h 106"/>
                            <a:gd name="T20" fmla="*/ 105 w 105"/>
                            <a:gd name="T21" fmla="*/ 106 h 106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105" h="106">
                              <a:moveTo>
                                <a:pt x="0" y="39"/>
                              </a:moveTo>
                              <a:lnTo>
                                <a:pt x="18" y="85"/>
                              </a:lnTo>
                              <a:lnTo>
                                <a:pt x="34" y="106"/>
                              </a:lnTo>
                              <a:lnTo>
                                <a:pt x="105" y="73"/>
                              </a:lnTo>
                              <a:lnTo>
                                <a:pt x="64" y="0"/>
                              </a:lnTo>
                              <a:lnTo>
                                <a:pt x="0" y="3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8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grpSp>
                      <p:nvGrpSpPr>
                        <p:cNvPr id="15420" name="Group 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467" y="1736"/>
                          <a:ext cx="195" cy="304"/>
                          <a:chOff x="5467" y="1736"/>
                          <a:chExt cx="195" cy="304"/>
                        </a:xfrm>
                      </p:grpSpPr>
                      <p:grpSp>
                        <p:nvGrpSpPr>
                          <p:cNvPr id="15421" name="Group 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467" y="1736"/>
                            <a:ext cx="195" cy="304"/>
                            <a:chOff x="5467" y="1736"/>
                            <a:chExt cx="195" cy="304"/>
                          </a:xfrm>
                        </p:grpSpPr>
                        <p:sp>
                          <p:nvSpPr>
                            <p:cNvPr id="15423" name="Freeform 7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497" y="1909"/>
                              <a:ext cx="88" cy="131"/>
                            </a:xfrm>
                            <a:custGeom>
                              <a:avLst/>
                              <a:gdLst>
                                <a:gd name="T0" fmla="*/ 0 w 88"/>
                                <a:gd name="T1" fmla="*/ 4 h 131"/>
                                <a:gd name="T2" fmla="*/ 2 w 88"/>
                                <a:gd name="T3" fmla="*/ 59 h 131"/>
                                <a:gd name="T4" fmla="*/ 11 w 88"/>
                                <a:gd name="T5" fmla="*/ 79 h 131"/>
                                <a:gd name="T6" fmla="*/ 22 w 88"/>
                                <a:gd name="T7" fmla="*/ 103 h 131"/>
                                <a:gd name="T8" fmla="*/ 30 w 88"/>
                                <a:gd name="T9" fmla="*/ 117 h 131"/>
                                <a:gd name="T10" fmla="*/ 41 w 88"/>
                                <a:gd name="T11" fmla="*/ 131 h 131"/>
                                <a:gd name="T12" fmla="*/ 58 w 88"/>
                                <a:gd name="T13" fmla="*/ 124 h 131"/>
                                <a:gd name="T14" fmla="*/ 88 w 88"/>
                                <a:gd name="T15" fmla="*/ 118 h 131"/>
                                <a:gd name="T16" fmla="*/ 67 w 88"/>
                                <a:gd name="T17" fmla="*/ 0 h 131"/>
                                <a:gd name="T18" fmla="*/ 0 w 88"/>
                                <a:gd name="T19" fmla="*/ 4 h 131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w 88"/>
                                <a:gd name="T31" fmla="*/ 0 h 131"/>
                                <a:gd name="T32" fmla="*/ 88 w 88"/>
                                <a:gd name="T33" fmla="*/ 131 h 131"/>
                              </a:gdLst>
                              <a:ahLst/>
                              <a:cxnLst>
                                <a:cxn ang="T20">
                                  <a:pos x="T0" y="T1"/>
                                </a:cxn>
                                <a:cxn ang="T21">
                                  <a:pos x="T2" y="T3"/>
                                </a:cxn>
                                <a:cxn ang="T22">
                                  <a:pos x="T4" y="T5"/>
                                </a:cxn>
                                <a:cxn ang="T23">
                                  <a:pos x="T6" y="T7"/>
                                </a:cxn>
                                <a:cxn ang="T24">
                                  <a:pos x="T8" y="T9"/>
                                </a:cxn>
                                <a:cxn ang="T25">
                                  <a:pos x="T10" y="T11"/>
                                </a:cxn>
                                <a:cxn ang="T26">
                                  <a:pos x="T12" y="T13"/>
                                </a:cxn>
                                <a:cxn ang="T27">
                                  <a:pos x="T14" y="T15"/>
                                </a:cxn>
                                <a:cxn ang="T28">
                                  <a:pos x="T16" y="T17"/>
                                </a:cxn>
                                <a:cxn ang="T29">
                                  <a:pos x="T18" y="T19"/>
                                </a:cxn>
                              </a:cxnLst>
                              <a:rect l="T30" t="T31" r="T32" b="T33"/>
                              <a:pathLst>
                                <a:path w="88" h="131">
                                  <a:moveTo>
                                    <a:pt x="0" y="4"/>
                                  </a:moveTo>
                                  <a:lnTo>
                                    <a:pt x="2" y="59"/>
                                  </a:lnTo>
                                  <a:lnTo>
                                    <a:pt x="11" y="79"/>
                                  </a:lnTo>
                                  <a:lnTo>
                                    <a:pt x="22" y="103"/>
                                  </a:lnTo>
                                  <a:lnTo>
                                    <a:pt x="30" y="117"/>
                                  </a:lnTo>
                                  <a:lnTo>
                                    <a:pt x="41" y="131"/>
                                  </a:lnTo>
                                  <a:lnTo>
                                    <a:pt x="58" y="124"/>
                                  </a:lnTo>
                                  <a:lnTo>
                                    <a:pt x="88" y="118"/>
                                  </a:lnTo>
                                  <a:lnTo>
                                    <a:pt x="67" y="0"/>
                                  </a:lnTo>
                                  <a:lnTo>
                                    <a:pt x="0" y="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eaLnBrk="1" hangingPunct="1"/>
                              <a:endParaRPr lang="es-CR" altLang="es-CL"/>
                            </a:p>
                          </p:txBody>
                        </p:sp>
                        <p:sp>
                          <p:nvSpPr>
                            <p:cNvPr id="15424" name="Freeform 7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467" y="1736"/>
                              <a:ext cx="195" cy="212"/>
                            </a:xfrm>
                            <a:custGeom>
                              <a:avLst/>
                              <a:gdLst>
                                <a:gd name="T0" fmla="*/ 0 w 195"/>
                                <a:gd name="T1" fmla="*/ 198 h 212"/>
                                <a:gd name="T2" fmla="*/ 9 w 195"/>
                                <a:gd name="T3" fmla="*/ 166 h 212"/>
                                <a:gd name="T4" fmla="*/ 18 w 195"/>
                                <a:gd name="T5" fmla="*/ 145 h 212"/>
                                <a:gd name="T6" fmla="*/ 38 w 195"/>
                                <a:gd name="T7" fmla="*/ 115 h 212"/>
                                <a:gd name="T8" fmla="*/ 74 w 195"/>
                                <a:gd name="T9" fmla="*/ 76 h 212"/>
                                <a:gd name="T10" fmla="*/ 110 w 195"/>
                                <a:gd name="T11" fmla="*/ 38 h 212"/>
                                <a:gd name="T12" fmla="*/ 147 w 195"/>
                                <a:gd name="T13" fmla="*/ 0 h 212"/>
                                <a:gd name="T14" fmla="*/ 158 w 195"/>
                                <a:gd name="T15" fmla="*/ 1 h 212"/>
                                <a:gd name="T16" fmla="*/ 195 w 195"/>
                                <a:gd name="T17" fmla="*/ 37 h 212"/>
                                <a:gd name="T18" fmla="*/ 82 w 195"/>
                                <a:gd name="T19" fmla="*/ 212 h 212"/>
                                <a:gd name="T20" fmla="*/ 0 w 195"/>
                                <a:gd name="T21" fmla="*/ 198 h 212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w 195"/>
                                <a:gd name="T34" fmla="*/ 0 h 212"/>
                                <a:gd name="T35" fmla="*/ 195 w 195"/>
                                <a:gd name="T36" fmla="*/ 212 h 212"/>
                              </a:gdLst>
                              <a:ahLst/>
                              <a:cxnLst>
                                <a:cxn ang="T22">
                                  <a:pos x="T0" y="T1"/>
                                </a:cxn>
                                <a:cxn ang="T23">
                                  <a:pos x="T2" y="T3"/>
                                </a:cxn>
                                <a:cxn ang="T24">
                                  <a:pos x="T4" y="T5"/>
                                </a:cxn>
                                <a:cxn ang="T25">
                                  <a:pos x="T6" y="T7"/>
                                </a:cxn>
                                <a:cxn ang="T26">
                                  <a:pos x="T8" y="T9"/>
                                </a:cxn>
                                <a:cxn ang="T27">
                                  <a:pos x="T10" y="T11"/>
                                </a:cxn>
                                <a:cxn ang="T28">
                                  <a:pos x="T12" y="T13"/>
                                </a:cxn>
                                <a:cxn ang="T29">
                                  <a:pos x="T14" y="T15"/>
                                </a:cxn>
                                <a:cxn ang="T30">
                                  <a:pos x="T16" y="T17"/>
                                </a:cxn>
                                <a:cxn ang="T31">
                                  <a:pos x="T18" y="T19"/>
                                </a:cxn>
                                <a:cxn ang="T32">
                                  <a:pos x="T20" y="T21"/>
                                </a:cxn>
                              </a:cxnLst>
                              <a:rect l="T33" t="T34" r="T35" b="T36"/>
                              <a:pathLst>
                                <a:path w="195" h="212">
                                  <a:moveTo>
                                    <a:pt x="0" y="198"/>
                                  </a:moveTo>
                                  <a:lnTo>
                                    <a:pt x="9" y="166"/>
                                  </a:lnTo>
                                  <a:lnTo>
                                    <a:pt x="18" y="145"/>
                                  </a:lnTo>
                                  <a:lnTo>
                                    <a:pt x="38" y="115"/>
                                  </a:lnTo>
                                  <a:lnTo>
                                    <a:pt x="74" y="76"/>
                                  </a:lnTo>
                                  <a:lnTo>
                                    <a:pt x="110" y="38"/>
                                  </a:lnTo>
                                  <a:lnTo>
                                    <a:pt x="147" y="0"/>
                                  </a:lnTo>
                                  <a:lnTo>
                                    <a:pt x="158" y="1"/>
                                  </a:lnTo>
                                  <a:lnTo>
                                    <a:pt x="195" y="37"/>
                                  </a:lnTo>
                                  <a:lnTo>
                                    <a:pt x="82" y="212"/>
                                  </a:lnTo>
                                  <a:lnTo>
                                    <a:pt x="0" y="19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eaLnBrk="1" hangingPunct="1"/>
                              <a:endParaRPr lang="es-CR" altLang="es-CL"/>
                            </a:p>
                          </p:txBody>
                        </p:sp>
                      </p:grpSp>
                      <p:sp>
                        <p:nvSpPr>
                          <p:cNvPr id="15422" name="Oval 8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597" y="1758"/>
                            <a:ext cx="32" cy="40"/>
                          </a:xfrm>
                          <a:prstGeom prst="ellipse">
                            <a:avLst/>
                          </a:prstGeom>
                          <a:solidFill>
                            <a:srgbClr val="FF9F00"/>
                          </a:solidFill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1pPr>
                            <a:lvl2pPr marL="742950" indent="-28575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2pPr>
                            <a:lvl3pPr marL="11430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3pPr>
                            <a:lvl4pPr marL="16002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4pPr>
                            <a:lvl5pPr marL="2057400" indent="-228600" eaLnBrk="0" hangingPunct="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s-CR" altLang="es-CL"/>
                          </a:p>
                        </p:txBody>
                      </p:sp>
                    </p:grpSp>
                  </p:grpSp>
                  <p:sp>
                    <p:nvSpPr>
                      <p:cNvPr id="15418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28" y="1751"/>
                        <a:ext cx="508" cy="997"/>
                      </a:xfrm>
                      <a:custGeom>
                        <a:avLst/>
                        <a:gdLst>
                          <a:gd name="T0" fmla="*/ 0 w 508"/>
                          <a:gd name="T1" fmla="*/ 227 h 997"/>
                          <a:gd name="T2" fmla="*/ 11 w 508"/>
                          <a:gd name="T3" fmla="*/ 183 h 997"/>
                          <a:gd name="T4" fmla="*/ 30 w 508"/>
                          <a:gd name="T5" fmla="*/ 143 h 997"/>
                          <a:gd name="T6" fmla="*/ 54 w 508"/>
                          <a:gd name="T7" fmla="*/ 107 h 997"/>
                          <a:gd name="T8" fmla="*/ 78 w 508"/>
                          <a:gd name="T9" fmla="*/ 71 h 997"/>
                          <a:gd name="T10" fmla="*/ 110 w 508"/>
                          <a:gd name="T11" fmla="*/ 36 h 997"/>
                          <a:gd name="T12" fmla="*/ 134 w 508"/>
                          <a:gd name="T13" fmla="*/ 0 h 997"/>
                          <a:gd name="T14" fmla="*/ 163 w 508"/>
                          <a:gd name="T15" fmla="*/ 12 h 997"/>
                          <a:gd name="T16" fmla="*/ 191 w 508"/>
                          <a:gd name="T17" fmla="*/ 30 h 997"/>
                          <a:gd name="T18" fmla="*/ 221 w 508"/>
                          <a:gd name="T19" fmla="*/ 51 h 997"/>
                          <a:gd name="T20" fmla="*/ 251 w 508"/>
                          <a:gd name="T21" fmla="*/ 80 h 997"/>
                          <a:gd name="T22" fmla="*/ 280 w 508"/>
                          <a:gd name="T23" fmla="*/ 104 h 997"/>
                          <a:gd name="T24" fmla="*/ 325 w 508"/>
                          <a:gd name="T25" fmla="*/ 153 h 997"/>
                          <a:gd name="T26" fmla="*/ 317 w 508"/>
                          <a:gd name="T27" fmla="*/ 194 h 997"/>
                          <a:gd name="T28" fmla="*/ 305 w 508"/>
                          <a:gd name="T29" fmla="*/ 246 h 997"/>
                          <a:gd name="T30" fmla="*/ 295 w 508"/>
                          <a:gd name="T31" fmla="*/ 299 h 997"/>
                          <a:gd name="T32" fmla="*/ 289 w 508"/>
                          <a:gd name="T33" fmla="*/ 337 h 997"/>
                          <a:gd name="T34" fmla="*/ 286 w 508"/>
                          <a:gd name="T35" fmla="*/ 358 h 997"/>
                          <a:gd name="T36" fmla="*/ 272 w 508"/>
                          <a:gd name="T37" fmla="*/ 394 h 997"/>
                          <a:gd name="T38" fmla="*/ 448 w 508"/>
                          <a:gd name="T39" fmla="*/ 569 h 997"/>
                          <a:gd name="T40" fmla="*/ 469 w 508"/>
                          <a:gd name="T41" fmla="*/ 619 h 997"/>
                          <a:gd name="T42" fmla="*/ 484 w 508"/>
                          <a:gd name="T43" fmla="*/ 669 h 997"/>
                          <a:gd name="T44" fmla="*/ 502 w 508"/>
                          <a:gd name="T45" fmla="*/ 717 h 997"/>
                          <a:gd name="T46" fmla="*/ 508 w 508"/>
                          <a:gd name="T47" fmla="*/ 750 h 997"/>
                          <a:gd name="T48" fmla="*/ 505 w 508"/>
                          <a:gd name="T49" fmla="*/ 790 h 997"/>
                          <a:gd name="T50" fmla="*/ 503 w 508"/>
                          <a:gd name="T51" fmla="*/ 822 h 997"/>
                          <a:gd name="T52" fmla="*/ 493 w 508"/>
                          <a:gd name="T53" fmla="*/ 873 h 997"/>
                          <a:gd name="T54" fmla="*/ 373 w 508"/>
                          <a:gd name="T55" fmla="*/ 997 h 997"/>
                          <a:gd name="T56" fmla="*/ 317 w 508"/>
                          <a:gd name="T57" fmla="*/ 994 h 997"/>
                          <a:gd name="T58" fmla="*/ 158 w 508"/>
                          <a:gd name="T59" fmla="*/ 977 h 997"/>
                          <a:gd name="T60" fmla="*/ 84 w 508"/>
                          <a:gd name="T61" fmla="*/ 890 h 997"/>
                          <a:gd name="T62" fmla="*/ 75 w 508"/>
                          <a:gd name="T63" fmla="*/ 849 h 997"/>
                          <a:gd name="T64" fmla="*/ 59 w 508"/>
                          <a:gd name="T65" fmla="*/ 789 h 997"/>
                          <a:gd name="T66" fmla="*/ 36 w 508"/>
                          <a:gd name="T67" fmla="*/ 736 h 997"/>
                          <a:gd name="T68" fmla="*/ 26 w 508"/>
                          <a:gd name="T69" fmla="*/ 684 h 997"/>
                          <a:gd name="T70" fmla="*/ 42 w 508"/>
                          <a:gd name="T71" fmla="*/ 687 h 997"/>
                          <a:gd name="T72" fmla="*/ 75 w 508"/>
                          <a:gd name="T73" fmla="*/ 720 h 997"/>
                          <a:gd name="T74" fmla="*/ 109 w 508"/>
                          <a:gd name="T75" fmla="*/ 730 h 997"/>
                          <a:gd name="T76" fmla="*/ 116 w 508"/>
                          <a:gd name="T77" fmla="*/ 718 h 997"/>
                          <a:gd name="T78" fmla="*/ 131 w 508"/>
                          <a:gd name="T79" fmla="*/ 717 h 997"/>
                          <a:gd name="T80" fmla="*/ 134 w 508"/>
                          <a:gd name="T81" fmla="*/ 660 h 997"/>
                          <a:gd name="T82" fmla="*/ 139 w 508"/>
                          <a:gd name="T83" fmla="*/ 601 h 997"/>
                          <a:gd name="T84" fmla="*/ 52 w 508"/>
                          <a:gd name="T85" fmla="*/ 513 h 997"/>
                          <a:gd name="T86" fmla="*/ 92 w 508"/>
                          <a:gd name="T87" fmla="*/ 353 h 997"/>
                          <a:gd name="T88" fmla="*/ 112 w 508"/>
                          <a:gd name="T89" fmla="*/ 293 h 997"/>
                          <a:gd name="T90" fmla="*/ 94 w 508"/>
                          <a:gd name="T91" fmla="*/ 287 h 997"/>
                          <a:gd name="T92" fmla="*/ 107 w 508"/>
                          <a:gd name="T93" fmla="*/ 273 h 997"/>
                          <a:gd name="T94" fmla="*/ 56 w 508"/>
                          <a:gd name="T95" fmla="*/ 246 h 997"/>
                          <a:gd name="T96" fmla="*/ 0 w 508"/>
                          <a:gd name="T97" fmla="*/ 227 h 997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508"/>
                          <a:gd name="T148" fmla="*/ 0 h 997"/>
                          <a:gd name="T149" fmla="*/ 508 w 508"/>
                          <a:gd name="T150" fmla="*/ 997 h 997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508" h="997">
                            <a:moveTo>
                              <a:pt x="0" y="227"/>
                            </a:moveTo>
                            <a:lnTo>
                              <a:pt x="11" y="183"/>
                            </a:lnTo>
                            <a:lnTo>
                              <a:pt x="30" y="143"/>
                            </a:lnTo>
                            <a:lnTo>
                              <a:pt x="54" y="107"/>
                            </a:lnTo>
                            <a:lnTo>
                              <a:pt x="78" y="71"/>
                            </a:lnTo>
                            <a:lnTo>
                              <a:pt x="110" y="36"/>
                            </a:lnTo>
                            <a:lnTo>
                              <a:pt x="134" y="0"/>
                            </a:lnTo>
                            <a:lnTo>
                              <a:pt x="163" y="12"/>
                            </a:lnTo>
                            <a:lnTo>
                              <a:pt x="191" y="30"/>
                            </a:lnTo>
                            <a:lnTo>
                              <a:pt x="221" y="51"/>
                            </a:lnTo>
                            <a:lnTo>
                              <a:pt x="251" y="80"/>
                            </a:lnTo>
                            <a:lnTo>
                              <a:pt x="280" y="104"/>
                            </a:lnTo>
                            <a:lnTo>
                              <a:pt x="325" y="153"/>
                            </a:lnTo>
                            <a:lnTo>
                              <a:pt x="317" y="194"/>
                            </a:lnTo>
                            <a:lnTo>
                              <a:pt x="305" y="246"/>
                            </a:lnTo>
                            <a:lnTo>
                              <a:pt x="295" y="299"/>
                            </a:lnTo>
                            <a:lnTo>
                              <a:pt x="289" y="337"/>
                            </a:lnTo>
                            <a:lnTo>
                              <a:pt x="286" y="358"/>
                            </a:lnTo>
                            <a:lnTo>
                              <a:pt x="272" y="394"/>
                            </a:lnTo>
                            <a:lnTo>
                              <a:pt x="448" y="569"/>
                            </a:lnTo>
                            <a:lnTo>
                              <a:pt x="469" y="619"/>
                            </a:lnTo>
                            <a:lnTo>
                              <a:pt x="484" y="669"/>
                            </a:lnTo>
                            <a:lnTo>
                              <a:pt x="502" y="717"/>
                            </a:lnTo>
                            <a:lnTo>
                              <a:pt x="508" y="750"/>
                            </a:lnTo>
                            <a:lnTo>
                              <a:pt x="505" y="790"/>
                            </a:lnTo>
                            <a:lnTo>
                              <a:pt x="503" y="822"/>
                            </a:lnTo>
                            <a:lnTo>
                              <a:pt x="493" y="873"/>
                            </a:lnTo>
                            <a:lnTo>
                              <a:pt x="373" y="997"/>
                            </a:lnTo>
                            <a:lnTo>
                              <a:pt x="317" y="994"/>
                            </a:lnTo>
                            <a:lnTo>
                              <a:pt x="158" y="977"/>
                            </a:lnTo>
                            <a:lnTo>
                              <a:pt x="84" y="890"/>
                            </a:lnTo>
                            <a:lnTo>
                              <a:pt x="75" y="849"/>
                            </a:lnTo>
                            <a:lnTo>
                              <a:pt x="59" y="789"/>
                            </a:lnTo>
                            <a:lnTo>
                              <a:pt x="36" y="736"/>
                            </a:lnTo>
                            <a:lnTo>
                              <a:pt x="26" y="684"/>
                            </a:lnTo>
                            <a:lnTo>
                              <a:pt x="42" y="687"/>
                            </a:lnTo>
                            <a:lnTo>
                              <a:pt x="75" y="720"/>
                            </a:lnTo>
                            <a:lnTo>
                              <a:pt x="109" y="730"/>
                            </a:lnTo>
                            <a:lnTo>
                              <a:pt x="116" y="718"/>
                            </a:lnTo>
                            <a:lnTo>
                              <a:pt x="131" y="717"/>
                            </a:lnTo>
                            <a:lnTo>
                              <a:pt x="134" y="660"/>
                            </a:lnTo>
                            <a:lnTo>
                              <a:pt x="139" y="601"/>
                            </a:lnTo>
                            <a:lnTo>
                              <a:pt x="52" y="513"/>
                            </a:lnTo>
                            <a:lnTo>
                              <a:pt x="92" y="353"/>
                            </a:lnTo>
                            <a:lnTo>
                              <a:pt x="112" y="293"/>
                            </a:lnTo>
                            <a:lnTo>
                              <a:pt x="94" y="287"/>
                            </a:lnTo>
                            <a:lnTo>
                              <a:pt x="107" y="273"/>
                            </a:lnTo>
                            <a:lnTo>
                              <a:pt x="56" y="246"/>
                            </a:lnTo>
                            <a:lnTo>
                              <a:pt x="0" y="227"/>
                            </a:lnTo>
                            <a:close/>
                          </a:path>
                        </a:pathLst>
                      </a:custGeom>
                      <a:solidFill>
                        <a:srgbClr val="0000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s-CR" altLang="es-CL"/>
                      </a:p>
                    </p:txBody>
                  </p:sp>
                </p:grpSp>
                <p:grpSp>
                  <p:nvGrpSpPr>
                    <p:cNvPr id="15409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35" y="1991"/>
                      <a:ext cx="83" cy="528"/>
                      <a:chOff x="5635" y="1991"/>
                      <a:chExt cx="83" cy="528"/>
                    </a:xfrm>
                  </p:grpSpPr>
                  <p:grpSp>
                    <p:nvGrpSpPr>
                      <p:cNvPr id="15410" name="Group 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635" y="1991"/>
                        <a:ext cx="76" cy="53"/>
                        <a:chOff x="5635" y="1991"/>
                        <a:chExt cx="76" cy="53"/>
                      </a:xfrm>
                    </p:grpSpPr>
                    <p:sp>
                      <p:nvSpPr>
                        <p:cNvPr id="15415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635" y="1991"/>
                          <a:ext cx="67" cy="3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  <p:sp>
                      <p:nvSpPr>
                        <p:cNvPr id="15416" name="Line 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641" y="2032"/>
                          <a:ext cx="70" cy="1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</p:grpSp>
                  <p:grpSp>
                    <p:nvGrpSpPr>
                      <p:cNvPr id="15411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637" y="2352"/>
                        <a:ext cx="81" cy="167"/>
                        <a:chOff x="5637" y="2352"/>
                        <a:chExt cx="81" cy="167"/>
                      </a:xfrm>
                    </p:grpSpPr>
                    <p:sp>
                      <p:nvSpPr>
                        <p:cNvPr id="15412" name="Freeform 8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67" y="2352"/>
                          <a:ext cx="51" cy="10"/>
                        </a:xfrm>
                        <a:custGeom>
                          <a:avLst/>
                          <a:gdLst>
                            <a:gd name="T0" fmla="*/ 0 w 51"/>
                            <a:gd name="T1" fmla="*/ 0 h 10"/>
                            <a:gd name="T2" fmla="*/ 13 w 51"/>
                            <a:gd name="T3" fmla="*/ 10 h 10"/>
                            <a:gd name="T4" fmla="*/ 51 w 51"/>
                            <a:gd name="T5" fmla="*/ 4 h 10"/>
                            <a:gd name="T6" fmla="*/ 0 60000 65536"/>
                            <a:gd name="T7" fmla="*/ 0 60000 65536"/>
                            <a:gd name="T8" fmla="*/ 0 60000 65536"/>
                            <a:gd name="T9" fmla="*/ 0 w 51"/>
                            <a:gd name="T10" fmla="*/ 0 h 10"/>
                            <a:gd name="T11" fmla="*/ 51 w 51"/>
                            <a:gd name="T12" fmla="*/ 10 h 1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51" h="10">
                              <a:moveTo>
                                <a:pt x="0" y="0"/>
                              </a:moveTo>
                              <a:lnTo>
                                <a:pt x="13" y="10"/>
                              </a:lnTo>
                              <a:lnTo>
                                <a:pt x="51" y="4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5413" name="Freeform 8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61" y="2468"/>
                          <a:ext cx="36" cy="46"/>
                        </a:xfrm>
                        <a:custGeom>
                          <a:avLst/>
                          <a:gdLst>
                            <a:gd name="T0" fmla="*/ 0 w 36"/>
                            <a:gd name="T1" fmla="*/ 0 h 46"/>
                            <a:gd name="T2" fmla="*/ 12 w 36"/>
                            <a:gd name="T3" fmla="*/ 21 h 46"/>
                            <a:gd name="T4" fmla="*/ 36 w 36"/>
                            <a:gd name="T5" fmla="*/ 46 h 46"/>
                            <a:gd name="T6" fmla="*/ 0 60000 65536"/>
                            <a:gd name="T7" fmla="*/ 0 60000 65536"/>
                            <a:gd name="T8" fmla="*/ 0 60000 65536"/>
                            <a:gd name="T9" fmla="*/ 0 w 36"/>
                            <a:gd name="T10" fmla="*/ 0 h 46"/>
                            <a:gd name="T11" fmla="*/ 36 w 36"/>
                            <a:gd name="T12" fmla="*/ 46 h 4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36" h="46">
                              <a:moveTo>
                                <a:pt x="0" y="0"/>
                              </a:moveTo>
                              <a:lnTo>
                                <a:pt x="12" y="21"/>
                              </a:lnTo>
                              <a:lnTo>
                                <a:pt x="36" y="46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s-CR" altLang="es-CL"/>
                        </a:p>
                      </p:txBody>
                    </p:sp>
                    <p:sp>
                      <p:nvSpPr>
                        <p:cNvPr id="15414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37" y="2483"/>
                          <a:ext cx="19" cy="3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L"/>
                        </a:p>
                      </p:txBody>
                    </p:sp>
                  </p:grpSp>
                </p:grpSp>
              </p:grpSp>
              <p:sp>
                <p:nvSpPr>
                  <p:cNvPr id="15407" name="Freeform 90"/>
                  <p:cNvSpPr>
                    <a:spLocks/>
                  </p:cNvSpPr>
                  <p:nvPr/>
                </p:nvSpPr>
                <p:spPr bwMode="auto">
                  <a:xfrm>
                    <a:off x="5750" y="1842"/>
                    <a:ext cx="102" cy="175"/>
                  </a:xfrm>
                  <a:custGeom>
                    <a:avLst/>
                    <a:gdLst>
                      <a:gd name="T0" fmla="*/ 44 w 102"/>
                      <a:gd name="T1" fmla="*/ 0 h 175"/>
                      <a:gd name="T2" fmla="*/ 9 w 102"/>
                      <a:gd name="T3" fmla="*/ 26 h 175"/>
                      <a:gd name="T4" fmla="*/ 0 w 102"/>
                      <a:gd name="T5" fmla="*/ 56 h 175"/>
                      <a:gd name="T6" fmla="*/ 36 w 102"/>
                      <a:gd name="T7" fmla="*/ 83 h 175"/>
                      <a:gd name="T8" fmla="*/ 43 w 102"/>
                      <a:gd name="T9" fmla="*/ 104 h 175"/>
                      <a:gd name="T10" fmla="*/ 30 w 102"/>
                      <a:gd name="T11" fmla="*/ 152 h 175"/>
                      <a:gd name="T12" fmla="*/ 37 w 102"/>
                      <a:gd name="T13" fmla="*/ 171 h 175"/>
                      <a:gd name="T14" fmla="*/ 79 w 102"/>
                      <a:gd name="T15" fmla="*/ 175 h 175"/>
                      <a:gd name="T16" fmla="*/ 102 w 102"/>
                      <a:gd name="T17" fmla="*/ 63 h 175"/>
                      <a:gd name="T18" fmla="*/ 68 w 102"/>
                      <a:gd name="T19" fmla="*/ 23 h 175"/>
                      <a:gd name="T20" fmla="*/ 57 w 102"/>
                      <a:gd name="T21" fmla="*/ 11 h 175"/>
                      <a:gd name="T22" fmla="*/ 44 w 102"/>
                      <a:gd name="T23" fmla="*/ 0 h 17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02"/>
                      <a:gd name="T37" fmla="*/ 0 h 175"/>
                      <a:gd name="T38" fmla="*/ 102 w 102"/>
                      <a:gd name="T39" fmla="*/ 175 h 17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02" h="175">
                        <a:moveTo>
                          <a:pt x="44" y="0"/>
                        </a:moveTo>
                        <a:lnTo>
                          <a:pt x="9" y="26"/>
                        </a:lnTo>
                        <a:lnTo>
                          <a:pt x="0" y="56"/>
                        </a:lnTo>
                        <a:lnTo>
                          <a:pt x="36" y="83"/>
                        </a:lnTo>
                        <a:lnTo>
                          <a:pt x="43" y="104"/>
                        </a:lnTo>
                        <a:lnTo>
                          <a:pt x="30" y="152"/>
                        </a:lnTo>
                        <a:lnTo>
                          <a:pt x="37" y="171"/>
                        </a:lnTo>
                        <a:lnTo>
                          <a:pt x="79" y="175"/>
                        </a:lnTo>
                        <a:lnTo>
                          <a:pt x="102" y="63"/>
                        </a:lnTo>
                        <a:lnTo>
                          <a:pt x="68" y="23"/>
                        </a:lnTo>
                        <a:lnTo>
                          <a:pt x="57" y="11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1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CR" altLang="es-CL"/>
                  </a:p>
                </p:txBody>
              </p:sp>
            </p:grpSp>
          </p:grpSp>
          <p:grpSp>
            <p:nvGrpSpPr>
              <p:cNvPr id="15401" name="Group 91"/>
              <p:cNvGrpSpPr>
                <a:grpSpLocks/>
              </p:cNvGrpSpPr>
              <p:nvPr/>
            </p:nvGrpSpPr>
            <p:grpSpPr bwMode="auto">
              <a:xfrm>
                <a:off x="5973" y="2454"/>
                <a:ext cx="31" cy="113"/>
                <a:chOff x="5973" y="2454"/>
                <a:chExt cx="31" cy="113"/>
              </a:xfrm>
            </p:grpSpPr>
            <p:sp>
              <p:nvSpPr>
                <p:cNvPr id="15402" name="Oval 92"/>
                <p:cNvSpPr>
                  <a:spLocks noChangeArrowheads="1"/>
                </p:cNvSpPr>
                <p:nvPr/>
              </p:nvSpPr>
              <p:spPr bwMode="auto">
                <a:xfrm>
                  <a:off x="5974" y="2454"/>
                  <a:ext cx="30" cy="46"/>
                </a:xfrm>
                <a:prstGeom prst="ellipse">
                  <a:avLst/>
                </a:prstGeom>
                <a:solidFill>
                  <a:srgbClr val="FF9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  <p:sp>
              <p:nvSpPr>
                <p:cNvPr id="15403" name="Oval 93"/>
                <p:cNvSpPr>
                  <a:spLocks noChangeArrowheads="1"/>
                </p:cNvSpPr>
                <p:nvPr/>
              </p:nvSpPr>
              <p:spPr bwMode="auto">
                <a:xfrm>
                  <a:off x="5973" y="2521"/>
                  <a:ext cx="30" cy="46"/>
                </a:xfrm>
                <a:prstGeom prst="ellipse">
                  <a:avLst/>
                </a:prstGeom>
                <a:solidFill>
                  <a:srgbClr val="FF9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CR" altLang="es-CL"/>
                </a:p>
              </p:txBody>
            </p:sp>
          </p:grpSp>
        </p:grpSp>
      </p:grpSp>
      <p:grpSp>
        <p:nvGrpSpPr>
          <p:cNvPr id="26660" name="Group 94"/>
          <p:cNvGrpSpPr>
            <a:grpSpLocks/>
          </p:cNvGrpSpPr>
          <p:nvPr/>
        </p:nvGrpSpPr>
        <p:grpSpPr bwMode="auto">
          <a:xfrm>
            <a:off x="7550150" y="1714500"/>
            <a:ext cx="2078038" cy="1054100"/>
            <a:chOff x="3796" y="1064"/>
            <a:chExt cx="1309" cy="664"/>
          </a:xfrm>
        </p:grpSpPr>
        <p:sp>
          <p:nvSpPr>
            <p:cNvPr id="15396" name="Line 95"/>
            <p:cNvSpPr>
              <a:spLocks noChangeShapeType="1"/>
            </p:cNvSpPr>
            <p:nvPr/>
          </p:nvSpPr>
          <p:spPr bwMode="auto">
            <a:xfrm flipH="1">
              <a:off x="3796" y="1728"/>
              <a:ext cx="112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5397" name="Text Box 96"/>
            <p:cNvSpPr txBox="1">
              <a:spLocks noChangeArrowheads="1"/>
            </p:cNvSpPr>
            <p:nvPr/>
          </p:nvSpPr>
          <p:spPr bwMode="auto">
            <a:xfrm>
              <a:off x="3796" y="1064"/>
              <a:ext cx="1309" cy="44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 sz="2000">
                  <a:latin typeface="Times New Roman" panose="02020603050405020304" pitchFamily="18" charset="0"/>
                </a:rPr>
                <a:t>Opción consultar estado</a:t>
              </a:r>
            </a:p>
          </p:txBody>
        </p:sp>
      </p:grpSp>
      <p:grpSp>
        <p:nvGrpSpPr>
          <p:cNvPr id="26661" name="Group 97"/>
          <p:cNvGrpSpPr>
            <a:grpSpLocks/>
          </p:cNvGrpSpPr>
          <p:nvPr/>
        </p:nvGrpSpPr>
        <p:grpSpPr bwMode="auto">
          <a:xfrm>
            <a:off x="4884738" y="1714501"/>
            <a:ext cx="2157412" cy="1039813"/>
            <a:chOff x="2117" y="1080"/>
            <a:chExt cx="1359" cy="655"/>
          </a:xfrm>
        </p:grpSpPr>
        <p:sp>
          <p:nvSpPr>
            <p:cNvPr id="15394" name="Line 98"/>
            <p:cNvSpPr>
              <a:spLocks noChangeShapeType="1"/>
            </p:cNvSpPr>
            <p:nvPr/>
          </p:nvSpPr>
          <p:spPr bwMode="auto">
            <a:xfrm flipH="1">
              <a:off x="2721" y="173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5395" name="Text Box 99"/>
            <p:cNvSpPr txBox="1">
              <a:spLocks noChangeArrowheads="1"/>
            </p:cNvSpPr>
            <p:nvPr/>
          </p:nvSpPr>
          <p:spPr bwMode="auto">
            <a:xfrm>
              <a:off x="2117" y="1080"/>
              <a:ext cx="1359" cy="2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 sz="1600">
                  <a:latin typeface="Times New Roman" panose="02020603050405020304" pitchFamily="18" charset="0"/>
                </a:rPr>
                <a:t>obtenerSaldo ()</a:t>
              </a:r>
            </a:p>
          </p:txBody>
        </p:sp>
      </p:grpSp>
      <p:sp>
        <p:nvSpPr>
          <p:cNvPr id="15375" name="Text Box 100"/>
          <p:cNvSpPr txBox="1">
            <a:spLocks noChangeArrowheads="1"/>
          </p:cNvSpPr>
          <p:nvPr/>
        </p:nvSpPr>
        <p:spPr bwMode="auto">
          <a:xfrm>
            <a:off x="3781425" y="4713288"/>
            <a:ext cx="49530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>
                <a:solidFill>
                  <a:srgbClr val="00FF00"/>
                </a:solidFill>
                <a:latin typeface="Times New Roman" panose="02020603050405020304" pitchFamily="18" charset="0"/>
              </a:rPr>
              <a:t>     2</a:t>
            </a:r>
          </a:p>
        </p:txBody>
      </p:sp>
      <p:sp>
        <p:nvSpPr>
          <p:cNvPr id="15376" name="Text Box 101"/>
          <p:cNvSpPr txBox="1">
            <a:spLocks noChangeArrowheads="1"/>
          </p:cNvSpPr>
          <p:nvPr/>
        </p:nvSpPr>
        <p:spPr bwMode="auto">
          <a:xfrm>
            <a:off x="3748088" y="4230688"/>
            <a:ext cx="58420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>
                <a:solidFill>
                  <a:srgbClr val="00FF00"/>
                </a:solidFill>
                <a:latin typeface="Times New Roman" panose="02020603050405020304" pitchFamily="18" charset="0"/>
              </a:rPr>
              <a:t> 1500</a:t>
            </a:r>
          </a:p>
        </p:txBody>
      </p:sp>
      <p:sp>
        <p:nvSpPr>
          <p:cNvPr id="15377" name="Text Box 102"/>
          <p:cNvSpPr txBox="1">
            <a:spLocks noChangeArrowheads="1"/>
          </p:cNvSpPr>
          <p:nvPr/>
        </p:nvSpPr>
        <p:spPr bwMode="auto">
          <a:xfrm>
            <a:off x="3709988" y="4206875"/>
            <a:ext cx="53975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 b="1">
                <a:solidFill>
                  <a:srgbClr val="00FF00"/>
                </a:solidFill>
                <a:latin typeface="Times New Roman" panose="02020603050405020304" pitchFamily="18" charset="0"/>
              </a:rPr>
              <a:t>1200</a:t>
            </a:r>
          </a:p>
        </p:txBody>
      </p:sp>
      <p:sp>
        <p:nvSpPr>
          <p:cNvPr id="15378" name="Text Box 103"/>
          <p:cNvSpPr txBox="1">
            <a:spLocks noChangeArrowheads="1"/>
          </p:cNvSpPr>
          <p:nvPr/>
        </p:nvSpPr>
        <p:spPr bwMode="auto">
          <a:xfrm>
            <a:off x="3738563" y="4719638"/>
            <a:ext cx="539750" cy="3048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1400" b="1">
                <a:solidFill>
                  <a:srgbClr val="00FF00"/>
                </a:solidFill>
                <a:latin typeface="Times New Roman" panose="02020603050405020304" pitchFamily="18" charset="0"/>
              </a:rPr>
              <a:t>      3</a:t>
            </a:r>
          </a:p>
        </p:txBody>
      </p:sp>
      <p:grpSp>
        <p:nvGrpSpPr>
          <p:cNvPr id="26662" name="Group 115"/>
          <p:cNvGrpSpPr>
            <a:grpSpLocks/>
          </p:cNvGrpSpPr>
          <p:nvPr/>
        </p:nvGrpSpPr>
        <p:grpSpPr bwMode="auto">
          <a:xfrm>
            <a:off x="3646488" y="2378075"/>
            <a:ext cx="2286000" cy="541338"/>
            <a:chOff x="1337" y="1498"/>
            <a:chExt cx="1440" cy="341"/>
          </a:xfrm>
        </p:grpSpPr>
        <p:sp>
          <p:nvSpPr>
            <p:cNvPr id="15392" name="Line 104"/>
            <p:cNvSpPr>
              <a:spLocks noChangeShapeType="1"/>
            </p:cNvSpPr>
            <p:nvPr/>
          </p:nvSpPr>
          <p:spPr bwMode="auto">
            <a:xfrm>
              <a:off x="1337" y="1839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5393" name="AutoShape 105"/>
            <p:cNvSpPr>
              <a:spLocks/>
            </p:cNvSpPr>
            <p:nvPr/>
          </p:nvSpPr>
          <p:spPr bwMode="auto">
            <a:xfrm>
              <a:off x="1665" y="1498"/>
              <a:ext cx="576" cy="237"/>
            </a:xfrm>
            <a:prstGeom prst="borderCallout2">
              <a:avLst>
                <a:gd name="adj1" fmla="val 30380"/>
                <a:gd name="adj2" fmla="val 108333"/>
                <a:gd name="adj3" fmla="val 30380"/>
                <a:gd name="adj4" fmla="val 113194"/>
                <a:gd name="adj5" fmla="val 144727"/>
                <a:gd name="adj6" fmla="val 118579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>
                  <a:latin typeface="Times New Roman" panose="02020603050405020304" pitchFamily="18" charset="0"/>
                </a:rPr>
                <a:t>1200</a:t>
              </a:r>
            </a:p>
          </p:txBody>
        </p:sp>
      </p:grpSp>
      <p:grpSp>
        <p:nvGrpSpPr>
          <p:cNvPr id="26663" name="Group 113"/>
          <p:cNvGrpSpPr>
            <a:grpSpLocks/>
          </p:cNvGrpSpPr>
          <p:nvPr/>
        </p:nvGrpSpPr>
        <p:grpSpPr bwMode="auto">
          <a:xfrm>
            <a:off x="7261225" y="3175000"/>
            <a:ext cx="1460500" cy="749300"/>
            <a:chOff x="3614" y="2000"/>
            <a:chExt cx="920" cy="472"/>
          </a:xfrm>
        </p:grpSpPr>
        <p:sp>
          <p:nvSpPr>
            <p:cNvPr id="15390" name="Line 106"/>
            <p:cNvSpPr>
              <a:spLocks noChangeShapeType="1"/>
            </p:cNvSpPr>
            <p:nvPr/>
          </p:nvSpPr>
          <p:spPr bwMode="auto">
            <a:xfrm>
              <a:off x="4050" y="2000"/>
              <a:ext cx="484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5391" name="Text Box 107"/>
            <p:cNvSpPr txBox="1">
              <a:spLocks noChangeArrowheads="1"/>
            </p:cNvSpPr>
            <p:nvPr/>
          </p:nvSpPr>
          <p:spPr bwMode="auto">
            <a:xfrm>
              <a:off x="3614" y="2222"/>
              <a:ext cx="920" cy="25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 sz="2000">
                  <a:latin typeface="Times New Roman" panose="02020603050405020304" pitchFamily="18" charset="0"/>
                </a:rPr>
                <a:t>Saldo $1200</a:t>
              </a:r>
            </a:p>
          </p:txBody>
        </p:sp>
      </p:grpSp>
      <p:grpSp>
        <p:nvGrpSpPr>
          <p:cNvPr id="26670" name="Group 114"/>
          <p:cNvGrpSpPr>
            <a:grpSpLocks/>
          </p:cNvGrpSpPr>
          <p:nvPr/>
        </p:nvGrpSpPr>
        <p:grpSpPr bwMode="auto">
          <a:xfrm>
            <a:off x="4624389" y="3171825"/>
            <a:ext cx="2097087" cy="482600"/>
            <a:chOff x="1953" y="1998"/>
            <a:chExt cx="1321" cy="304"/>
          </a:xfrm>
        </p:grpSpPr>
        <p:sp>
          <p:nvSpPr>
            <p:cNvPr id="15388" name="Line 108"/>
            <p:cNvSpPr>
              <a:spLocks noChangeShapeType="1"/>
            </p:cNvSpPr>
            <p:nvPr/>
          </p:nvSpPr>
          <p:spPr bwMode="auto">
            <a:xfrm flipH="1">
              <a:off x="2519" y="1998"/>
              <a:ext cx="6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5389" name="Text Box 110"/>
            <p:cNvSpPr txBox="1">
              <a:spLocks noChangeArrowheads="1"/>
            </p:cNvSpPr>
            <p:nvPr/>
          </p:nvSpPr>
          <p:spPr bwMode="auto">
            <a:xfrm>
              <a:off x="1953" y="2090"/>
              <a:ext cx="1321" cy="2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 sz="1600">
                  <a:latin typeface="Times New Roman" panose="02020603050405020304" pitchFamily="18" charset="0"/>
                </a:rPr>
                <a:t>obtenerTransacciones()</a:t>
              </a:r>
            </a:p>
          </p:txBody>
        </p:sp>
      </p:grpSp>
      <p:grpSp>
        <p:nvGrpSpPr>
          <p:cNvPr id="26671" name="Group 116"/>
          <p:cNvGrpSpPr>
            <a:grpSpLocks/>
          </p:cNvGrpSpPr>
          <p:nvPr/>
        </p:nvGrpSpPr>
        <p:grpSpPr bwMode="auto">
          <a:xfrm>
            <a:off x="3646489" y="3833813"/>
            <a:ext cx="3074987" cy="677862"/>
            <a:chOff x="1337" y="2415"/>
            <a:chExt cx="1937" cy="427"/>
          </a:xfrm>
        </p:grpSpPr>
        <p:sp>
          <p:nvSpPr>
            <p:cNvPr id="15386" name="Line 111"/>
            <p:cNvSpPr>
              <a:spLocks noChangeShapeType="1"/>
            </p:cNvSpPr>
            <p:nvPr/>
          </p:nvSpPr>
          <p:spPr bwMode="auto">
            <a:xfrm>
              <a:off x="1337" y="2415"/>
              <a:ext cx="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5387" name="AutoShape 112"/>
            <p:cNvSpPr>
              <a:spLocks/>
            </p:cNvSpPr>
            <p:nvPr/>
          </p:nvSpPr>
          <p:spPr bwMode="auto">
            <a:xfrm>
              <a:off x="2385" y="2605"/>
              <a:ext cx="432" cy="237"/>
            </a:xfrm>
            <a:prstGeom prst="borderCallout2">
              <a:avLst>
                <a:gd name="adj1" fmla="val 30380"/>
                <a:gd name="adj2" fmla="val 111111"/>
                <a:gd name="adj3" fmla="val 30380"/>
                <a:gd name="adj4" fmla="val 114120"/>
                <a:gd name="adj5" fmla="val -77213"/>
                <a:gd name="adj6" fmla="val 11736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ES_tradnl" altLang="es-CL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6674" name="Group 119"/>
          <p:cNvGrpSpPr>
            <a:grpSpLocks/>
          </p:cNvGrpSpPr>
          <p:nvPr/>
        </p:nvGrpSpPr>
        <p:grpSpPr bwMode="auto">
          <a:xfrm>
            <a:off x="6826251" y="4275139"/>
            <a:ext cx="1895475" cy="657225"/>
            <a:chOff x="3340" y="2693"/>
            <a:chExt cx="1194" cy="414"/>
          </a:xfrm>
        </p:grpSpPr>
        <p:sp>
          <p:nvSpPr>
            <p:cNvPr id="15384" name="Line 117"/>
            <p:cNvSpPr>
              <a:spLocks noChangeShapeType="1"/>
            </p:cNvSpPr>
            <p:nvPr/>
          </p:nvSpPr>
          <p:spPr bwMode="auto">
            <a:xfrm>
              <a:off x="3796" y="2693"/>
              <a:ext cx="73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5385" name="Text Box 118"/>
            <p:cNvSpPr txBox="1">
              <a:spLocks noChangeArrowheads="1"/>
            </p:cNvSpPr>
            <p:nvPr/>
          </p:nvSpPr>
          <p:spPr bwMode="auto">
            <a:xfrm>
              <a:off x="3340" y="2857"/>
              <a:ext cx="1194" cy="25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_tradnl" altLang="es-CL" sz="2000">
                  <a:latin typeface="Times New Roman" panose="02020603050405020304" pitchFamily="18" charset="0"/>
                </a:rPr>
                <a:t>Transacciones: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3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596537"/>
            <a:ext cx="8596668" cy="841248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Atributos y métodos (datos y códigos)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6697" y="1833154"/>
            <a:ext cx="9624560" cy="4410892"/>
          </a:xfrm>
        </p:spPr>
        <p:txBody>
          <a:bodyPr/>
          <a:lstStyle/>
          <a:p>
            <a:pPr algn="just">
              <a:spcAft>
                <a:spcPct val="50000"/>
              </a:spcAft>
            </a:pPr>
            <a:r>
              <a:rPr lang="es-ES_tradnl" altLang="es-CL" dirty="0"/>
              <a:t>Todo programa está formado por 2 elementos: datos y código. </a:t>
            </a:r>
          </a:p>
          <a:p>
            <a:pPr algn="just">
              <a:spcAft>
                <a:spcPct val="50000"/>
              </a:spcAft>
            </a:pPr>
            <a:r>
              <a:rPr lang="es-ES_tradnl" altLang="es-CL" dirty="0"/>
              <a:t>Los datos es lo que se desea almacenar y procesar. Corresponden a la memoria. </a:t>
            </a:r>
          </a:p>
          <a:p>
            <a:pPr algn="just">
              <a:spcAft>
                <a:spcPct val="50000"/>
              </a:spcAft>
            </a:pPr>
            <a:r>
              <a:rPr lang="es-ES_tradnl" altLang="es-CL" dirty="0"/>
              <a:t>El código corresponde a las instrucciones que definen lo que se quiere hacer con esos datos. De esta manera definen el comportamiento.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98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1749" y="957943"/>
            <a:ext cx="9715999" cy="4763588"/>
          </a:xfrm>
        </p:spPr>
        <p:txBody>
          <a:bodyPr/>
          <a:lstStyle/>
          <a:p>
            <a:pPr algn="just">
              <a:spcAft>
                <a:spcPct val="50000"/>
              </a:spcAft>
            </a:pPr>
            <a:r>
              <a:rPr lang="es-ES_tradnl" altLang="es-CL" sz="2700" dirty="0"/>
              <a:t>Todo programa debe organizar estos dos elementos.</a:t>
            </a:r>
          </a:p>
          <a:p>
            <a:pPr algn="just">
              <a:spcAft>
                <a:spcPct val="50000"/>
              </a:spcAft>
            </a:pPr>
            <a:r>
              <a:rPr lang="es-ES_tradnl" altLang="es-CL" sz="2700" dirty="0"/>
              <a:t>Existen 2 enfoques (o paradigmas) para hacerlo:</a:t>
            </a:r>
          </a:p>
          <a:p>
            <a:pPr lvl="2" algn="just">
              <a:spcAft>
                <a:spcPct val="50000"/>
              </a:spcAft>
            </a:pPr>
            <a:r>
              <a:rPr lang="es-ES_tradnl" altLang="es-CL" sz="2000" dirty="0"/>
              <a:t>Programación basada en procesos.</a:t>
            </a:r>
          </a:p>
          <a:p>
            <a:pPr lvl="2" algn="just">
              <a:spcAft>
                <a:spcPct val="50000"/>
              </a:spcAft>
            </a:pPr>
            <a:r>
              <a:rPr lang="es-ES_tradnl" altLang="es-CL" sz="2000" dirty="0"/>
              <a:t>Programación basada en objetos.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28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06580" y="492034"/>
            <a:ext cx="8235018" cy="743712"/>
          </a:xfrm>
        </p:spPr>
        <p:txBody>
          <a:bodyPr/>
          <a:lstStyle/>
          <a:p>
            <a:r>
              <a:rPr lang="es-ES_tradnl" altLang="es-CL" dirty="0"/>
              <a:t>Programación </a:t>
            </a:r>
            <a:r>
              <a:rPr lang="es-ES_tradnl" altLang="es-CL" dirty="0" smtClean="0"/>
              <a:t>basada </a:t>
            </a:r>
            <a:r>
              <a:rPr lang="es-ES_tradnl" altLang="es-CL" dirty="0"/>
              <a:t>en procesos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4560" y="1789611"/>
            <a:ext cx="9310052" cy="4121611"/>
          </a:xfrm>
        </p:spPr>
        <p:txBody>
          <a:bodyPr/>
          <a:lstStyle/>
          <a:p>
            <a:pPr algn="just">
              <a:spcAft>
                <a:spcPct val="50000"/>
              </a:spcAft>
            </a:pPr>
            <a:r>
              <a:rPr lang="es-ES_tradnl" altLang="es-CL" sz="2400" dirty="0"/>
              <a:t>El programa se organiza en base a las operaciones que se quieren realizar.</a:t>
            </a:r>
          </a:p>
          <a:p>
            <a:pPr algn="just">
              <a:spcAft>
                <a:spcPct val="50000"/>
              </a:spcAft>
            </a:pPr>
            <a:r>
              <a:rPr lang="es-ES_tradnl" altLang="es-CL" sz="2400" dirty="0"/>
              <a:t>Estas operaciones se organizan en grupos llamados procedimientos. </a:t>
            </a:r>
          </a:p>
          <a:p>
            <a:pPr algn="just">
              <a:spcAft>
                <a:spcPct val="50000"/>
              </a:spcAft>
            </a:pPr>
            <a:r>
              <a:rPr lang="es-ES_tradnl" altLang="es-CL" sz="2400" dirty="0"/>
              <a:t>Entonces el programa es un conjunto de procedimientos.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2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Programación basada en procesos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s-ES_tradnl" altLang="es-CL" sz="2700" dirty="0"/>
              <a:t>Problemas:</a:t>
            </a:r>
          </a:p>
          <a:p>
            <a:pPr lvl="1" algn="just">
              <a:spcAft>
                <a:spcPct val="50000"/>
              </a:spcAft>
            </a:pPr>
            <a:r>
              <a:rPr lang="es-ES_tradnl" altLang="es-CL" sz="2200" dirty="0"/>
              <a:t>Los datos quedan dispersos en el programa.</a:t>
            </a:r>
          </a:p>
          <a:p>
            <a:pPr lvl="1" algn="just">
              <a:spcAft>
                <a:spcPct val="50000"/>
              </a:spcAft>
            </a:pPr>
            <a:r>
              <a:rPr lang="es-ES_tradnl" altLang="es-CL" sz="2200" dirty="0"/>
              <a:t>Cualquier procedimiento puede hacer cualquier cosa con cualquier dato.</a:t>
            </a:r>
          </a:p>
          <a:p>
            <a:pPr lvl="1" algn="just">
              <a:spcAft>
                <a:spcPct val="50000"/>
              </a:spcAft>
            </a:pPr>
            <a:r>
              <a:rPr lang="es-ES_tradnl" altLang="es-CL" sz="2200" dirty="0"/>
              <a:t>En problemas muy grandes, este enfoque se vuelve caótico.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16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Programación basada </a:t>
            </a:r>
            <a:r>
              <a:rPr lang="es-ES_tradnl" altLang="es-CL" dirty="0" smtClean="0"/>
              <a:t>en objetos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ct val="50000"/>
              </a:spcAft>
            </a:pPr>
            <a:r>
              <a:rPr lang="es-ES_tradnl" altLang="es-CL" sz="2400" dirty="0"/>
              <a:t>El programa se organiza en base a los datos que se quieren almacenar y procesar.</a:t>
            </a:r>
          </a:p>
          <a:p>
            <a:pPr algn="just">
              <a:spcAft>
                <a:spcPct val="50000"/>
              </a:spcAft>
            </a:pPr>
            <a:r>
              <a:rPr lang="es-ES_tradnl" altLang="es-CL" sz="2400" dirty="0"/>
              <a:t>Estos datos se organizan en grupos, y para cada grupo se definen las operaciones que se quieren realizar con esos datos. </a:t>
            </a:r>
          </a:p>
          <a:p>
            <a:pPr algn="just">
              <a:spcAft>
                <a:spcPct val="50000"/>
              </a:spcAft>
            </a:pPr>
            <a:r>
              <a:rPr lang="es-ES_tradnl" altLang="es-CL" sz="2400" dirty="0"/>
              <a:t>Ese conjunto de datos y sus operaciones conforman un objeto.</a:t>
            </a:r>
          </a:p>
        </p:txBody>
      </p:sp>
    </p:spTree>
    <p:extLst>
      <p:ext uri="{BB962C8B-B14F-4D97-AF65-F5344CB8AC3E}">
        <p14:creationId xmlns:p14="http://schemas.microsoft.com/office/powerpoint/2010/main" val="29155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7311" y="583475"/>
            <a:ext cx="8596668" cy="658368"/>
          </a:xfrm>
        </p:spPr>
        <p:txBody>
          <a:bodyPr/>
          <a:lstStyle/>
          <a:p>
            <a:r>
              <a:rPr lang="es-ES_tradnl" altLang="es-CL" dirty="0"/>
              <a:t>Programación basada en objetos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27311" y="1390759"/>
            <a:ext cx="9772952" cy="497085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Aft>
                <a:spcPct val="50000"/>
              </a:spcAft>
            </a:pPr>
            <a:r>
              <a:rPr lang="es-ES_tradnl" altLang="es-CL" sz="2800" dirty="0"/>
              <a:t>Entonces el programa es un conjunto de objetos que interactúan.</a:t>
            </a:r>
          </a:p>
          <a:p>
            <a:pPr algn="just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s-ES_tradnl" altLang="es-CL" sz="2800" dirty="0"/>
              <a:t>Entonces:</a:t>
            </a:r>
          </a:p>
          <a:p>
            <a:pPr lvl="1" algn="just">
              <a:lnSpc>
                <a:spcPct val="90000"/>
              </a:lnSpc>
              <a:spcAft>
                <a:spcPct val="50000"/>
              </a:spcAft>
            </a:pPr>
            <a:r>
              <a:rPr lang="es-ES_tradnl" altLang="es-CL" sz="2200" dirty="0"/>
              <a:t>Los datos quedan organizados en el programa.</a:t>
            </a:r>
          </a:p>
          <a:p>
            <a:pPr lvl="1" algn="just">
              <a:lnSpc>
                <a:spcPct val="90000"/>
              </a:lnSpc>
              <a:spcAft>
                <a:spcPct val="50000"/>
              </a:spcAft>
            </a:pPr>
            <a:r>
              <a:rPr lang="es-ES_tradnl" altLang="es-CL" sz="2200" dirty="0"/>
              <a:t>Una operación no puede hacer cualquier cosa con cualquier dato. Sólo puede hacerlo con los datos de su objeto. </a:t>
            </a:r>
          </a:p>
          <a:p>
            <a:pPr lvl="1" algn="just">
              <a:lnSpc>
                <a:spcPct val="90000"/>
              </a:lnSpc>
              <a:spcAft>
                <a:spcPct val="50000"/>
              </a:spcAft>
            </a:pPr>
            <a:r>
              <a:rPr lang="es-ES_tradnl" altLang="es-CL" sz="2200" dirty="0"/>
              <a:t>En problemas muy grandes, este enfoque permite reducir complejidad.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464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1004</TotalTime>
  <Words>1657</Words>
  <Application>Microsoft Office PowerPoint</Application>
  <PresentationFormat>Panorámica</PresentationFormat>
  <Paragraphs>392</Paragraphs>
  <Slides>38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Tahoma</vt:lpstr>
      <vt:lpstr>Times New Roman</vt:lpstr>
      <vt:lpstr>Wingdings</vt:lpstr>
      <vt:lpstr>Wingdings 3</vt:lpstr>
      <vt:lpstr>Espiral</vt:lpstr>
      <vt:lpstr>Imagen</vt:lpstr>
      <vt:lpstr>lenguaje Java</vt:lpstr>
      <vt:lpstr>Sección 6</vt:lpstr>
      <vt:lpstr>POO</vt:lpstr>
      <vt:lpstr>Atributos y métodos (datos y códigos)</vt:lpstr>
      <vt:lpstr>Presentación de PowerPoint</vt:lpstr>
      <vt:lpstr>Programación basada en procesos</vt:lpstr>
      <vt:lpstr>Programación basada en procesos</vt:lpstr>
      <vt:lpstr>Programación basada en objetos</vt:lpstr>
      <vt:lpstr>Programación basada en objetos</vt:lpstr>
      <vt:lpstr>Clases y objetos</vt:lpstr>
      <vt:lpstr>Presentación de PowerPoint</vt:lpstr>
      <vt:lpstr>Clases y objetos de software</vt:lpstr>
      <vt:lpstr>Clases y objetos de software</vt:lpstr>
      <vt:lpstr>Qué es una clase? </vt:lpstr>
      <vt:lpstr>Clase:</vt:lpstr>
      <vt:lpstr>Fundamentos de la P.O.O.</vt:lpstr>
      <vt:lpstr>Abstracción</vt:lpstr>
      <vt:lpstr>Abstracción (cont.)</vt:lpstr>
      <vt:lpstr>Encapsulación</vt:lpstr>
      <vt:lpstr>Encapsulación</vt:lpstr>
      <vt:lpstr>Herencia</vt:lpstr>
      <vt:lpstr>Herencia</vt:lpstr>
      <vt:lpstr>Polimorfismo</vt:lpstr>
      <vt:lpstr>Polimorfismo</vt:lpstr>
      <vt:lpstr>Posibilidades de la P.O.O.</vt:lpstr>
      <vt:lpstr>Componentes de una clase en Java</vt:lpstr>
      <vt:lpstr>Uso de clases y objetos</vt:lpstr>
      <vt:lpstr>Instanciación de objetos</vt:lpstr>
      <vt:lpstr>Instanciación de objetos (cont.)</vt:lpstr>
      <vt:lpstr>Instanciación de objetos: ejemplo</vt:lpstr>
      <vt:lpstr>Instanciación de objetos: ejemplo (cont.)</vt:lpstr>
      <vt:lpstr>Instanciación de objetos: ejemplo (cont.)</vt:lpstr>
      <vt:lpstr>Ejemplo de programa que utiliza una clase</vt:lpstr>
      <vt:lpstr>Ejemplo: clase CajaAhorro</vt:lpstr>
      <vt:lpstr>Ejemplo: depositar</vt:lpstr>
      <vt:lpstr>Ejemplo: depositar (otra vez)</vt:lpstr>
      <vt:lpstr>Ejemplo: girar</vt:lpstr>
      <vt:lpstr>Ejemplo: consultar estado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lenguaje Java</dc:title>
  <dc:creator>Ana Luisa</dc:creator>
  <cp:lastModifiedBy>labinf</cp:lastModifiedBy>
  <cp:revision>84</cp:revision>
  <dcterms:created xsi:type="dcterms:W3CDTF">2015-01-12T15:55:32Z</dcterms:created>
  <dcterms:modified xsi:type="dcterms:W3CDTF">2023-04-19T03:00:26Z</dcterms:modified>
</cp:coreProperties>
</file>