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60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25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64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52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025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09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77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5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221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7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75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14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1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6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01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93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dirty="0" smtClean="0"/>
              <a:t>25</a:t>
            </a:r>
            <a:r>
              <a:rPr lang="es-CL" dirty="0"/>
              <a:t> </a:t>
            </a:r>
            <a:r>
              <a:rPr lang="es-CL" dirty="0" smtClean="0"/>
              <a:t>abril</a:t>
            </a:r>
            <a:r>
              <a:rPr lang="es-CL" dirty="0" smtClean="0"/>
              <a:t> 2023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de instancia: public vs private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178800" cy="1809750"/>
          </a:xfrm>
        </p:spPr>
        <p:txBody>
          <a:bodyPr/>
          <a:lstStyle/>
          <a:p>
            <a:r>
              <a:rPr lang="es-ES_tradnl" altLang="es-CL"/>
              <a:t>Acceso a una variable </a:t>
            </a:r>
            <a:r>
              <a:rPr lang="es-ES_tradnl" altLang="es-CL" b="1">
                <a:solidFill>
                  <a:srgbClr val="0066FF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/>
              <a:t> desde una aplicación u otra clase: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CL" b="1">
                <a:solidFill>
                  <a:srgbClr val="9900CC"/>
                </a:solidFill>
                <a:latin typeface="Courier New" panose="02070309020205020404" pitchFamily="49" charset="0"/>
              </a:rPr>
              <a:t>varRefObjeto</a:t>
            </a:r>
            <a:r>
              <a:rPr lang="es-ES_tradnl" altLang="es-CL" b="1">
                <a:solidFill>
                  <a:srgbClr val="FF0000"/>
                </a:solidFill>
                <a:latin typeface="Courier New" panose="02070309020205020404" pitchFamily="49" charset="0"/>
              </a:rPr>
              <a:t>.varInstancia</a:t>
            </a:r>
            <a:endParaRPr lang="es-ES_tradnl" altLang="es-CL"/>
          </a:p>
          <a:p>
            <a:endParaRPr lang="es-ES_tradnl" altLang="es-CL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4A11-60CF-4A73-B7E2-D4DC26EDC6AA}" type="slidenum">
              <a:rPr lang="es-CL" altLang="es-CL"/>
              <a:pPr/>
              <a:t>10</a:t>
            </a:fld>
            <a:endParaRPr lang="es-CL" altLang="es-CL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089151" y="3619501"/>
            <a:ext cx="3838575" cy="2430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Punto</a:t>
            </a:r>
            <a:r>
              <a:rPr lang="es-ES_tradnl" altLang="es-CL" sz="17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latin typeface="Courier New" panose="02070309020205020404" pitchFamily="49" charset="0"/>
              </a:rPr>
              <a:t>public</a:t>
            </a:r>
            <a:r>
              <a:rPr lang="es-ES_tradnl" altLang="es-CL" sz="1700">
                <a:latin typeface="Courier New" panose="02070309020205020404" pitchFamily="49" charset="0"/>
              </a:rPr>
              <a:t> int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latin typeface="Courier New" panose="02070309020205020404" pitchFamily="49" charset="0"/>
              </a:rPr>
              <a:t>public</a:t>
            </a:r>
            <a:r>
              <a:rPr lang="es-ES_tradnl" altLang="es-CL" sz="1700">
                <a:latin typeface="Courier New" panose="02070309020205020404" pitchFamily="49" charset="0"/>
              </a:rPr>
              <a:t> int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public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Punto</a:t>
            </a:r>
            <a:r>
              <a:rPr lang="es-ES_tradnl" altLang="es-CL" sz="1700">
                <a:latin typeface="Courier New" panose="02070309020205020404" pitchFamily="49" charset="0"/>
              </a:rPr>
              <a:t>(int a, int b){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x=a;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y=b;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i="1"/>
              <a:t>... Métodos...</a:t>
            </a:r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163889" y="6148389"/>
            <a:ext cx="148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Clase Punto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6149976" y="3619501"/>
            <a:ext cx="4098925" cy="2430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...</a:t>
            </a:r>
          </a:p>
          <a:p>
            <a:pPr eaLnBrk="0" hangingPunct="0"/>
            <a:r>
              <a:rPr lang="es-ES_tradnl" altLang="es-CL" sz="1700">
                <a:solidFill>
                  <a:srgbClr val="0066FF"/>
                </a:solidFill>
                <a:latin typeface="Courier New" panose="02070309020205020404" pitchFamily="49" charset="0"/>
              </a:rPr>
              <a:t>Punto</a:t>
            </a:r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>
                <a:latin typeface="Courier New" panose="02070309020205020404" pitchFamily="49" charset="0"/>
              </a:rPr>
              <a:t> = new </a:t>
            </a:r>
            <a:r>
              <a:rPr lang="es-ES_tradnl" altLang="es-CL" sz="1700">
                <a:solidFill>
                  <a:srgbClr val="0066FF"/>
                </a:solidFill>
                <a:latin typeface="Courier New" panose="02070309020205020404" pitchFamily="49" charset="0"/>
              </a:rPr>
              <a:t>Punto(</a:t>
            </a:r>
            <a:r>
              <a:rPr lang="es-ES_tradnl" altLang="es-CL" sz="1700">
                <a:latin typeface="Courier New" panose="02070309020205020404" pitchFamily="49" charset="0"/>
              </a:rPr>
              <a:t>0,0</a:t>
            </a:r>
            <a:r>
              <a:rPr lang="es-ES_tradnl" altLang="es-CL" sz="1700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...</a:t>
            </a:r>
            <a:endParaRPr lang="es-ES_tradnl" altLang="es-CL" sz="1700" b="1">
              <a:solidFill>
                <a:srgbClr val="9900CC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 = 20;</a:t>
            </a:r>
          </a:p>
          <a:p>
            <a:pPr eaLnBrk="0" hangingPunct="0"/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.y</a:t>
            </a:r>
            <a:r>
              <a:rPr lang="es-ES_tradnl" altLang="es-CL" sz="1700">
                <a:latin typeface="Courier New" panose="02070309020205020404" pitchFamily="49" charset="0"/>
              </a:rPr>
              <a:t> = -30;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System.out.println(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int z =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 *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.y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.y</a:t>
            </a:r>
            <a:r>
              <a:rPr lang="es-ES_tradnl" altLang="es-CL" sz="1700">
                <a:latin typeface="Courier New" panose="02070309020205020404" pitchFamily="49" charset="0"/>
              </a:rPr>
              <a:t> =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;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796088" y="6148389"/>
            <a:ext cx="2544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Fragmento aplicación</a:t>
            </a:r>
          </a:p>
        </p:txBody>
      </p:sp>
    </p:spTree>
    <p:extLst>
      <p:ext uri="{BB962C8B-B14F-4D97-AF65-F5344CB8AC3E}">
        <p14:creationId xmlns:p14="http://schemas.microsoft.com/office/powerpoint/2010/main" val="29110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de instancia: public vs private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85950"/>
            <a:ext cx="8686800" cy="1257300"/>
          </a:xfrm>
        </p:spPr>
        <p:txBody>
          <a:bodyPr/>
          <a:lstStyle/>
          <a:p>
            <a:r>
              <a:rPr lang="es-ES_tradnl" altLang="es-CL"/>
              <a:t>Variables </a:t>
            </a:r>
            <a:r>
              <a:rPr lang="es-ES_tradnl" altLang="es-CL" b="1">
                <a:solidFill>
                  <a:srgbClr val="0066FF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/>
              <a:t> no pueden ser accesadas desde otras clases o aplicaciones.</a:t>
            </a:r>
          </a:p>
        </p:txBody>
      </p:sp>
      <p:sp>
        <p:nvSpPr>
          <p:cNvPr id="11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AA71-3BEF-485D-89CB-12AADE481B47}" type="slidenum">
              <a:rPr lang="es-CL" altLang="es-CL"/>
              <a:pPr/>
              <a:t>11</a:t>
            </a:fld>
            <a:endParaRPr lang="es-CL" altLang="es-CL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163889" y="6148389"/>
            <a:ext cx="148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Clase Punto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149976" y="3619501"/>
            <a:ext cx="4098925" cy="2430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...</a:t>
            </a:r>
          </a:p>
          <a:p>
            <a:pPr eaLnBrk="0" hangingPunct="0"/>
            <a:r>
              <a:rPr lang="es-ES_tradnl" altLang="es-CL" sz="1700">
                <a:solidFill>
                  <a:srgbClr val="0066FF"/>
                </a:solidFill>
                <a:latin typeface="Courier New" panose="02070309020205020404" pitchFamily="49" charset="0"/>
              </a:rPr>
              <a:t>Punto</a:t>
            </a:r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>
                <a:latin typeface="Courier New" panose="02070309020205020404" pitchFamily="49" charset="0"/>
              </a:rPr>
              <a:t> = new </a:t>
            </a:r>
            <a:r>
              <a:rPr lang="es-ES_tradnl" altLang="es-CL" sz="1700">
                <a:solidFill>
                  <a:srgbClr val="0066FF"/>
                </a:solidFill>
                <a:latin typeface="Courier New" panose="02070309020205020404" pitchFamily="49" charset="0"/>
              </a:rPr>
              <a:t>Punto(</a:t>
            </a:r>
            <a:r>
              <a:rPr lang="es-ES_tradnl" altLang="es-CL" sz="1700">
                <a:latin typeface="Courier New" panose="02070309020205020404" pitchFamily="49" charset="0"/>
              </a:rPr>
              <a:t>0,0</a:t>
            </a:r>
            <a:r>
              <a:rPr lang="es-ES_tradnl" altLang="es-CL" sz="1700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...</a:t>
            </a:r>
            <a:endParaRPr lang="es-ES_tradnl" altLang="es-CL" sz="1700" b="1">
              <a:solidFill>
                <a:srgbClr val="9900CC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x</a:t>
            </a:r>
            <a:r>
              <a:rPr lang="es-ES_tradnl" altLang="es-CL" sz="1700">
                <a:latin typeface="Courier New" panose="02070309020205020404" pitchFamily="49" charset="0"/>
              </a:rPr>
              <a:t> = 20;</a:t>
            </a:r>
          </a:p>
          <a:p>
            <a:pPr eaLnBrk="0" hangingPunct="0"/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y</a:t>
            </a:r>
            <a:r>
              <a:rPr lang="es-ES_tradnl" altLang="es-CL" sz="1700">
                <a:latin typeface="Courier New" panose="02070309020205020404" pitchFamily="49" charset="0"/>
              </a:rPr>
              <a:t> = -30;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System.out.println(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int z =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 *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.y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.y</a:t>
            </a:r>
            <a:r>
              <a:rPr lang="es-ES_tradnl" altLang="es-CL" sz="1700">
                <a:latin typeface="Courier New" panose="02070309020205020404" pitchFamily="49" charset="0"/>
              </a:rPr>
              <a:t> =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origen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.x</a:t>
            </a:r>
            <a:r>
              <a:rPr lang="es-ES_tradnl" altLang="es-CL" sz="1700">
                <a:latin typeface="Courier New" panose="02070309020205020404" pitchFamily="49" charset="0"/>
              </a:rPr>
              <a:t>;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796088" y="6148389"/>
            <a:ext cx="2544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Fragmento aplicación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7024688" y="4598076"/>
            <a:ext cx="381000" cy="519351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70666" name="AutoShape 10"/>
          <p:cNvSpPr>
            <a:spLocks noChangeArrowheads="1"/>
          </p:cNvSpPr>
          <p:nvPr/>
        </p:nvSpPr>
        <p:spPr bwMode="auto">
          <a:xfrm>
            <a:off x="9525000" y="5074326"/>
            <a:ext cx="381000" cy="519351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70667" name="AutoShape 11"/>
          <p:cNvSpPr>
            <a:spLocks noChangeArrowheads="1"/>
          </p:cNvSpPr>
          <p:nvPr/>
        </p:nvSpPr>
        <p:spPr bwMode="auto">
          <a:xfrm>
            <a:off x="7010400" y="5379126"/>
            <a:ext cx="381000" cy="519351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089151" y="3619501"/>
            <a:ext cx="3838575" cy="24304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Punto</a:t>
            </a:r>
            <a:r>
              <a:rPr lang="es-ES_tradnl" altLang="es-CL" sz="17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latin typeface="Courier New" panose="02070309020205020404" pitchFamily="49" charset="0"/>
              </a:rPr>
              <a:t>public</a:t>
            </a:r>
            <a:r>
              <a:rPr lang="es-ES_tradnl" altLang="es-CL" sz="1700">
                <a:latin typeface="Courier New" panose="02070309020205020404" pitchFamily="49" charset="0"/>
              </a:rPr>
              <a:t> int 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x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700">
                <a:latin typeface="Courier New" panose="02070309020205020404" pitchFamily="49" charset="0"/>
              </a:rPr>
              <a:t> int </a:t>
            </a:r>
            <a:r>
              <a:rPr lang="es-ES_tradnl" altLang="es-CL" sz="1700" b="1">
                <a:solidFill>
                  <a:srgbClr val="008000"/>
                </a:solidFill>
                <a:latin typeface="Courier New" panose="02070309020205020404" pitchFamily="49" charset="0"/>
              </a:rPr>
              <a:t>y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public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Punto</a:t>
            </a:r>
            <a:r>
              <a:rPr lang="es-ES_tradnl" altLang="es-CL" sz="1700">
                <a:latin typeface="Courier New" panose="02070309020205020404" pitchFamily="49" charset="0"/>
              </a:rPr>
              <a:t>(int a, int b){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x=a;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y=b;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i="1"/>
              <a:t>... Métodos...</a:t>
            </a:r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6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/>
      <p:bldP spid="70666" grpId="0" animBg="1"/>
      <p:bldP spid="70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737600" cy="1143000"/>
          </a:xfrm>
        </p:spPr>
        <p:txBody>
          <a:bodyPr>
            <a:normAutofit fontScale="90000"/>
          </a:bodyPr>
          <a:lstStyle/>
          <a:p>
            <a:r>
              <a:rPr lang="es-ES_tradnl" altLang="es-CL"/>
              <a:t>Variables de instancia: comparación public vs private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28800" y="1676400"/>
            <a:ext cx="4064000" cy="45529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CL" sz="2900" b="1">
                <a:solidFill>
                  <a:srgbClr val="0066FF"/>
                </a:solidFill>
                <a:latin typeface="Courier New" panose="02070309020205020404" pitchFamily="49" charset="0"/>
              </a:rPr>
              <a:t>public</a:t>
            </a:r>
            <a:endParaRPr lang="es-ES_tradnl" altLang="es-CL" sz="2200"/>
          </a:p>
          <a:p>
            <a:pPr>
              <a:lnSpc>
                <a:spcPct val="90000"/>
              </a:lnSpc>
            </a:pPr>
            <a:r>
              <a:rPr lang="es-ES_tradnl" altLang="es-CL" sz="2200"/>
              <a:t>Pueden ser accesadas desde cualquier parte.</a:t>
            </a:r>
          </a:p>
          <a:p>
            <a:pPr>
              <a:lnSpc>
                <a:spcPct val="90000"/>
              </a:lnSpc>
            </a:pPr>
            <a:endParaRPr lang="es-ES_tradnl" altLang="es-CL" sz="2200"/>
          </a:p>
          <a:p>
            <a:pPr>
              <a:lnSpc>
                <a:spcPct val="90000"/>
              </a:lnSpc>
            </a:pPr>
            <a:r>
              <a:rPr lang="es-ES_tradnl" altLang="es-CL" sz="2200"/>
              <a:t>Acceso directo</a:t>
            </a:r>
          </a:p>
          <a:p>
            <a:pPr>
              <a:lnSpc>
                <a:spcPct val="90000"/>
              </a:lnSpc>
            </a:pPr>
            <a:r>
              <a:rPr lang="es-ES_tradnl" altLang="es-CL" sz="2200"/>
              <a:t>Las variables pueden recibir cualquier valor del tipo correspondiente, incluso valores “no aceptables”.</a:t>
            </a:r>
          </a:p>
          <a:p>
            <a:pPr>
              <a:lnSpc>
                <a:spcPct val="90000"/>
              </a:lnSpc>
            </a:pPr>
            <a:r>
              <a:rPr lang="es-ES_tradnl" altLang="es-CL" sz="2200"/>
              <a:t>El objeto puede resultar “inconsistente”.</a:t>
            </a:r>
          </a:p>
          <a:p>
            <a:pPr>
              <a:lnSpc>
                <a:spcPct val="90000"/>
              </a:lnSpc>
            </a:pPr>
            <a:endParaRPr lang="es-ES_tradnl" altLang="es-CL" sz="2200"/>
          </a:p>
        </p:txBody>
      </p:sp>
      <p:sp>
        <p:nvSpPr>
          <p:cNvPr id="716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45200" y="1676400"/>
            <a:ext cx="4445000" cy="41719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CL" sz="3000" b="1">
                <a:solidFill>
                  <a:srgbClr val="0066FF"/>
                </a:solidFill>
                <a:latin typeface="Courier New" panose="02070309020205020404" pitchFamily="49" charset="0"/>
              </a:rPr>
              <a:t>private</a:t>
            </a:r>
            <a:endParaRPr lang="es-ES_tradnl" altLang="es-CL" sz="2200"/>
          </a:p>
          <a:p>
            <a:pPr>
              <a:lnSpc>
                <a:spcPct val="90000"/>
              </a:lnSpc>
            </a:pPr>
            <a:r>
              <a:rPr lang="es-ES_tradnl" altLang="es-CL" sz="2200"/>
              <a:t>Sólo las accesan constructores y métodos del objeto.</a:t>
            </a:r>
          </a:p>
          <a:p>
            <a:pPr>
              <a:lnSpc>
                <a:spcPct val="90000"/>
              </a:lnSpc>
            </a:pPr>
            <a:endParaRPr lang="es-ES_tradnl" altLang="es-CL" sz="2200"/>
          </a:p>
          <a:p>
            <a:pPr>
              <a:lnSpc>
                <a:spcPct val="90000"/>
              </a:lnSpc>
            </a:pPr>
            <a:r>
              <a:rPr lang="es-ES_tradnl" altLang="es-CL" sz="2200"/>
              <a:t>Acceso restringido</a:t>
            </a:r>
          </a:p>
          <a:p>
            <a:pPr>
              <a:lnSpc>
                <a:spcPct val="90000"/>
              </a:lnSpc>
            </a:pPr>
            <a:r>
              <a:rPr lang="es-ES_tradnl" altLang="es-CL" sz="2200"/>
              <a:t>Las variables sólo reciben valores que los constructores y métodos permitan.</a:t>
            </a:r>
          </a:p>
          <a:p>
            <a:pPr>
              <a:lnSpc>
                <a:spcPct val="90000"/>
              </a:lnSpc>
            </a:pPr>
            <a:r>
              <a:rPr lang="es-ES_tradnl" altLang="es-CL" sz="2200"/>
              <a:t>Si los métodos están correctos y hacen las validaciones adecuadas, el objeto no cae en inconsistencias </a:t>
            </a:r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6B64-EC06-4047-BC40-2B565E542FA8}" type="slidenum">
              <a:rPr lang="es-CL" altLang="es-CL"/>
              <a:pPr/>
              <a:t>12</a:t>
            </a:fld>
            <a:endParaRPr lang="es-CL" altLang="es-CL"/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7620000" y="2918103"/>
            <a:ext cx="366960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L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3314700" y="2918103"/>
            <a:ext cx="366960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L"/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7772400" y="1600200"/>
          <a:ext cx="4270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n" r:id="rId3" imgW="2247480" imgH="3306240" progId="MS_ClipArt_Gallery.2">
                  <p:embed/>
                </p:oleObj>
              </mc:Choice>
              <mc:Fallback>
                <p:oleObj name="Imagen" r:id="rId3" imgW="2247480" imgH="3306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4270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4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Constructores: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82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Constructores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altLang="es-CL" sz="2800" dirty="0"/>
              <a:t>Contienen las instrucciones que se ejecutan al momento de </a:t>
            </a:r>
            <a:r>
              <a:rPr lang="es-ES_tradnl" altLang="es-CL" sz="2800" b="1" dirty="0"/>
              <a:t>crear</a:t>
            </a:r>
            <a:r>
              <a:rPr lang="es-ES_tradnl" altLang="es-CL" sz="2800" dirty="0"/>
              <a:t> una instancia de clase.</a:t>
            </a:r>
          </a:p>
          <a:p>
            <a:r>
              <a:rPr lang="es-ES_tradnl" altLang="es-CL" sz="2800" dirty="0"/>
              <a:t>Tienen </a:t>
            </a:r>
            <a:r>
              <a:rPr lang="es-ES_tradnl" altLang="es-CL" sz="2800" b="1" dirty="0">
                <a:solidFill>
                  <a:schemeClr val="accent1"/>
                </a:solidFill>
              </a:rPr>
              <a:t>el mismo nombre</a:t>
            </a:r>
            <a:r>
              <a:rPr lang="es-ES_tradnl" altLang="es-CL" sz="2800" dirty="0"/>
              <a:t> que la clase.</a:t>
            </a:r>
          </a:p>
          <a:p>
            <a:r>
              <a:rPr lang="es-ES_tradnl" altLang="es-CL" sz="2800" dirty="0"/>
              <a:t>Normalmente se utilizan para </a:t>
            </a:r>
            <a:r>
              <a:rPr lang="es-ES_tradnl" altLang="es-CL" sz="2800" b="1" dirty="0"/>
              <a:t>inicializar</a:t>
            </a:r>
            <a:r>
              <a:rPr lang="es-ES_tradnl" altLang="es-CL" sz="2800" dirty="0"/>
              <a:t> las variables de instancia.</a:t>
            </a:r>
          </a:p>
          <a:p>
            <a:r>
              <a:rPr lang="es-ES_tradnl" altLang="es-CL" sz="2800" dirty="0"/>
              <a:t>Pueden recibir valores por parámetro.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CF1B5-C661-418C-B734-170A31ED0370}" type="slidenum">
              <a:rPr lang="es-CL" altLang="es-CL"/>
              <a:pPr/>
              <a:t>14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771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Constructores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2286000"/>
            <a:ext cx="8280400" cy="4171950"/>
          </a:xfrm>
        </p:spPr>
        <p:txBody>
          <a:bodyPr/>
          <a:lstStyle/>
          <a:p>
            <a:r>
              <a:rPr lang="es-ES_tradnl" altLang="es-CL" sz="2700"/>
              <a:t>Todas las clases </a:t>
            </a:r>
            <a:r>
              <a:rPr lang="es-ES_tradnl" altLang="es-CL" sz="2700" b="1">
                <a:solidFill>
                  <a:srgbClr val="006699"/>
                </a:solidFill>
              </a:rPr>
              <a:t>deben tener</a:t>
            </a:r>
            <a:r>
              <a:rPr lang="es-ES_tradnl" altLang="es-CL" sz="2700"/>
              <a:t> un constructor, el que se utilizará en la instanciación de objetos de la clase.</a:t>
            </a:r>
          </a:p>
          <a:p>
            <a:endParaRPr lang="es-ES_tradnl" altLang="es-CL"/>
          </a:p>
          <a:p>
            <a:r>
              <a:rPr lang="es-ES_tradnl" altLang="es-CL" sz="2700"/>
              <a:t>Si se </a:t>
            </a:r>
            <a:r>
              <a:rPr lang="es-ES_tradnl" altLang="es-CL" sz="2700" b="1">
                <a:solidFill>
                  <a:srgbClr val="006699"/>
                </a:solidFill>
              </a:rPr>
              <a:t>omite</a:t>
            </a:r>
            <a:r>
              <a:rPr lang="es-ES_tradnl" altLang="es-CL" sz="2700"/>
              <a:t> la implementación del constructor de una clase, Java proporciona automáticamente un constructor </a:t>
            </a:r>
            <a:r>
              <a:rPr lang="es-ES_tradnl" altLang="es-CL" sz="2700" b="1">
                <a:solidFill>
                  <a:srgbClr val="9900CC"/>
                </a:solidFill>
              </a:rPr>
              <a:t>sin parámetros</a:t>
            </a:r>
            <a:r>
              <a:rPr lang="es-ES_tradnl" altLang="es-CL" sz="2700"/>
              <a:t> y </a:t>
            </a:r>
            <a:r>
              <a:rPr lang="es-ES_tradnl" altLang="es-CL" sz="2700" b="1">
                <a:solidFill>
                  <a:srgbClr val="9900CC"/>
                </a:solidFill>
              </a:rPr>
              <a:t>sin instrucciones</a:t>
            </a:r>
            <a:r>
              <a:rPr lang="es-ES_tradnl" altLang="es-CL" sz="2700"/>
              <a:t>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1750-1CF7-4E26-B4AF-16AF67AF7BA6}" type="slidenum">
              <a:rPr lang="es-CL" altLang="es-CL"/>
              <a:pPr/>
              <a:t>15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0270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Retomando </a:t>
            </a:r>
            <a:br>
              <a:rPr lang="es-ES_tradnl" altLang="es-CL"/>
            </a:br>
            <a:r>
              <a:rPr lang="es-ES_tradnl" altLang="es-CL"/>
              <a:t>ejemplo CajaAhorro</a:t>
            </a: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7701-358D-4A22-BFB1-61B1C15ED59C}" type="slidenum">
              <a:rPr lang="es-CL" altLang="es-CL"/>
              <a:pPr/>
              <a:t>16</a:t>
            </a:fld>
            <a:endParaRPr lang="es-CL" altLang="es-CL"/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4044950" y="1676400"/>
            <a:ext cx="5257800" cy="480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4349750" y="2397126"/>
            <a:ext cx="4724400" cy="8032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4197350" y="1676400"/>
            <a:ext cx="480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saldo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transacciones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depositar(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+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girar(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-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obtenerSaldo()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obtenerTransacciones()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5156200" y="3733800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5156200" y="3486150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5137150" y="4591050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5156200" y="5867400"/>
            <a:ext cx="20891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5137150" y="5219700"/>
            <a:ext cx="127000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5153025" y="4362450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5080000" y="2881313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080000" y="2671763"/>
            <a:ext cx="8699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Constructores (cont.)</a:t>
            </a: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0BB0-6E57-428D-BBA3-A65F44E5E86B}" type="slidenum">
              <a:rPr lang="es-CL" altLang="es-CL"/>
              <a:pPr/>
              <a:t>17</a:t>
            </a:fld>
            <a:endParaRPr lang="es-CL" altLang="es-CL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14600" y="2590801"/>
            <a:ext cx="6553200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0" y="4038600"/>
            <a:ext cx="54864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14600" y="2590800"/>
            <a:ext cx="8153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24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 b="1">
                <a:latin typeface="Courier New" panose="02070309020205020404" pitchFamily="49" charset="0"/>
              </a:rPr>
              <a:t> CajaAhorro() {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saldo = 0;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transacciones = 0;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...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981200" y="1885950"/>
            <a:ext cx="8178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700"/>
              <a:t>Ejemplo de constructor sin parámetros:</a:t>
            </a:r>
          </a:p>
        </p:txBody>
      </p:sp>
    </p:spTree>
    <p:extLst>
      <p:ext uri="{BB962C8B-B14F-4D97-AF65-F5344CB8AC3E}">
        <p14:creationId xmlns:p14="http://schemas.microsoft.com/office/powerpoint/2010/main" val="23720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Constructores (cont.)</a:t>
            </a: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DBFA-4E51-418C-AFE7-10C50FAAA595}" type="slidenum">
              <a:rPr lang="es-CL" altLang="es-CL"/>
              <a:pPr/>
              <a:t>18</a:t>
            </a:fld>
            <a:endParaRPr lang="es-CL" altLang="es-CL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2590801"/>
            <a:ext cx="7962900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667000" y="3733800"/>
            <a:ext cx="72390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981200" y="1885950"/>
            <a:ext cx="8178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L" sz="2700"/>
              <a:t>Ejemplo de constructor con parámetros: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133600" y="2590800"/>
            <a:ext cx="8153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2400" b="1">
                <a:latin typeface="Courier New" panose="02070309020205020404" pitchFamily="49" charset="0"/>
              </a:rPr>
              <a:t> Reloj {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horas, minutos, segundos;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 b="1">
                <a:latin typeface="Courier New" panose="02070309020205020404" pitchFamily="49" charset="0"/>
              </a:rPr>
              <a:t> Reloj(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FF6699"/>
                </a:solidFill>
                <a:latin typeface="Courier New" panose="02070309020205020404" pitchFamily="49" charset="0"/>
              </a:rPr>
              <a:t>hh</a:t>
            </a:r>
            <a:r>
              <a:rPr lang="es-ES_tradnl" altLang="es-CL" sz="2400" b="1">
                <a:latin typeface="Courier New" panose="02070309020205020404" pitchFamily="49" charset="0"/>
              </a:rPr>
              <a:t>,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FF6699"/>
                </a:solidFill>
                <a:latin typeface="Courier New" panose="02070309020205020404" pitchFamily="49" charset="0"/>
              </a:rPr>
              <a:t>mm</a:t>
            </a:r>
            <a:r>
              <a:rPr lang="es-ES_tradnl" altLang="es-CL" sz="2400" b="1">
                <a:latin typeface="Courier New" panose="02070309020205020404" pitchFamily="49" charset="0"/>
              </a:rPr>
              <a:t>,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FF6699"/>
                </a:solidFill>
                <a:latin typeface="Courier New" panose="02070309020205020404" pitchFamily="49" charset="0"/>
              </a:rPr>
              <a:t>ss</a:t>
            </a:r>
            <a:r>
              <a:rPr lang="es-ES_tradnl" altLang="es-CL" sz="2400" b="1">
                <a:latin typeface="Courier New" panose="02070309020205020404" pitchFamily="49" charset="0"/>
              </a:rPr>
              <a:t>) {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horas = hh;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minutos = mm;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	  segundos = ss;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...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4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Instanciación de objetos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85950"/>
            <a:ext cx="8229600" cy="44386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ES_tradnl" altLang="es-CL" sz="2700"/>
              <a:t>Los objetos deben instanciarse.</a:t>
            </a:r>
          </a:p>
          <a:p>
            <a:pPr algn="just"/>
            <a:r>
              <a:rPr lang="es-ES_tradnl" altLang="es-CL" sz="2700"/>
              <a:t>En la instanciación se invoca al constructor de la clase.</a:t>
            </a:r>
          </a:p>
          <a:p>
            <a:pPr algn="just"/>
            <a:r>
              <a:rPr lang="es-ES_tradnl" altLang="es-CL" sz="2700"/>
              <a:t>Debe invocarse al constructor con los parámetros adecuados.</a:t>
            </a:r>
          </a:p>
          <a:p>
            <a:pPr lvl="1" algn="just">
              <a:buFontTx/>
              <a:buNone/>
            </a:pPr>
            <a:r>
              <a:rPr lang="es-ES_tradnl" altLang="es-CL"/>
              <a:t>Ejemplo</a:t>
            </a:r>
          </a:p>
          <a:p>
            <a:pPr lvl="1" algn="just">
              <a:buFontTx/>
              <a:buNone/>
            </a:pPr>
            <a:endParaRPr lang="es-ES_tradnl" altLang="es-CL" sz="1300"/>
          </a:p>
          <a:p>
            <a:pPr lvl="2" algn="just">
              <a:buFontTx/>
              <a:buNone/>
            </a:pPr>
            <a:r>
              <a:rPr lang="es-ES_tradnl" altLang="es-CL" sz="2000">
                <a:solidFill>
                  <a:srgbClr val="0066CC"/>
                </a:solidFill>
                <a:latin typeface="Courier New" panose="02070309020205020404" pitchFamily="49" charset="0"/>
              </a:rPr>
              <a:t>CuentaAhorro </a:t>
            </a:r>
            <a:r>
              <a:rPr lang="es-ES_tradnl" altLang="es-CL" sz="2000">
                <a:latin typeface="Courier New" panose="02070309020205020404" pitchFamily="49" charset="0"/>
              </a:rPr>
              <a:t>miCuenta</a:t>
            </a:r>
            <a:r>
              <a:rPr lang="es-ES_tradnl" altLang="es-CL" sz="2000">
                <a:solidFill>
                  <a:srgbClr val="0066CC"/>
                </a:solidFill>
                <a:latin typeface="Courier New" panose="02070309020205020404" pitchFamily="49" charset="0"/>
              </a:rPr>
              <a:t> = </a:t>
            </a:r>
            <a:r>
              <a:rPr lang="es-ES_tradnl" altLang="es-CL" sz="2000">
                <a:solidFill>
                  <a:srgbClr val="009999"/>
                </a:solidFill>
                <a:latin typeface="Courier New" panose="02070309020205020404" pitchFamily="49" charset="0"/>
              </a:rPr>
              <a:t>new</a:t>
            </a:r>
            <a:r>
              <a:rPr lang="es-ES_tradnl" altLang="es-CL" sz="2000">
                <a:solidFill>
                  <a:srgbClr val="0066CC"/>
                </a:solidFill>
                <a:latin typeface="Courier New" panose="02070309020205020404" pitchFamily="49" charset="0"/>
              </a:rPr>
              <a:t> </a:t>
            </a:r>
            <a:r>
              <a:rPr lang="es-ES_tradnl" altLang="es-CL" sz="2000" b="1">
                <a:solidFill>
                  <a:srgbClr val="FF3300"/>
                </a:solidFill>
                <a:latin typeface="Courier New" panose="02070309020205020404" pitchFamily="49" charset="0"/>
              </a:rPr>
              <a:t>CuentaAhorro()</a:t>
            </a:r>
            <a:r>
              <a:rPr lang="es-ES_tradnl" altLang="es-CL" sz="2000" b="1">
                <a:latin typeface="Courier New" panose="02070309020205020404" pitchFamily="49" charset="0"/>
              </a:rPr>
              <a:t>;</a:t>
            </a:r>
            <a:endParaRPr lang="es-ES_tradnl" altLang="es-CL" sz="2000">
              <a:solidFill>
                <a:srgbClr val="0066CC"/>
              </a:solidFill>
              <a:latin typeface="Courier New" panose="02070309020205020404" pitchFamily="49" charset="0"/>
            </a:endParaRPr>
          </a:p>
          <a:p>
            <a:pPr lvl="2" algn="just">
              <a:buFontTx/>
              <a:buNone/>
            </a:pPr>
            <a:r>
              <a:rPr lang="es-ES_tradnl" altLang="es-CL" sz="2000">
                <a:solidFill>
                  <a:srgbClr val="0066CC"/>
                </a:solidFill>
                <a:latin typeface="Courier New" panose="02070309020205020404" pitchFamily="49" charset="0"/>
              </a:rPr>
              <a:t>Reloj </a:t>
            </a:r>
            <a:r>
              <a:rPr lang="es-ES_tradnl" altLang="es-CL" sz="2000">
                <a:latin typeface="Courier New" panose="02070309020205020404" pitchFamily="49" charset="0"/>
              </a:rPr>
              <a:t>miReloj</a:t>
            </a:r>
            <a:r>
              <a:rPr lang="es-ES_tradnl" altLang="es-CL" sz="2000">
                <a:solidFill>
                  <a:srgbClr val="0066CC"/>
                </a:solidFill>
                <a:latin typeface="Courier New" panose="02070309020205020404" pitchFamily="49" charset="0"/>
              </a:rPr>
              <a:t> = </a:t>
            </a:r>
            <a:r>
              <a:rPr lang="es-ES_tradnl" altLang="es-CL" sz="2000">
                <a:solidFill>
                  <a:srgbClr val="009999"/>
                </a:solidFill>
                <a:latin typeface="Courier New" panose="02070309020205020404" pitchFamily="49" charset="0"/>
              </a:rPr>
              <a:t>new</a:t>
            </a:r>
            <a:r>
              <a:rPr lang="es-ES_tradnl" altLang="es-CL" sz="2000">
                <a:solidFill>
                  <a:srgbClr val="0066CC"/>
                </a:solidFill>
                <a:latin typeface="Courier New" panose="02070309020205020404" pitchFamily="49" charset="0"/>
              </a:rPr>
              <a:t> </a:t>
            </a:r>
            <a:r>
              <a:rPr lang="es-ES_tradnl" altLang="es-CL" sz="2000" b="1">
                <a:solidFill>
                  <a:srgbClr val="FF3300"/>
                </a:solidFill>
                <a:latin typeface="Courier New" panose="02070309020205020404" pitchFamily="49" charset="0"/>
              </a:rPr>
              <a:t>Reloj(3,22,45)</a:t>
            </a:r>
            <a:r>
              <a:rPr lang="es-ES_tradnl" altLang="es-CL" sz="2000">
                <a:latin typeface="Courier New" panose="02070309020205020404" pitchFamily="49" charset="0"/>
              </a:rPr>
              <a:t>;</a:t>
            </a:r>
          </a:p>
          <a:p>
            <a:pPr lvl="2" algn="just">
              <a:buFontTx/>
              <a:buNone/>
            </a:pPr>
            <a:endParaRPr lang="es-ES_tradnl" altLang="es-CL"/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49B-1786-4A76-BE82-BD4EA0CAEF74}" type="slidenum">
              <a:rPr lang="es-CL" altLang="es-CL"/>
              <a:pPr/>
              <a:t>19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1609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7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Métodos sin retorno (</a:t>
            </a:r>
            <a:r>
              <a:rPr lang="es-ES_tradnl" altLang="es-CL" dirty="0" err="1"/>
              <a:t>void</a:t>
            </a:r>
            <a:r>
              <a:rPr lang="es-ES_tradnl" altLang="es-CL" dirty="0"/>
              <a:t>)</a:t>
            </a:r>
            <a:r>
              <a:rPr lang="es-ES" altLang="es-CL" dirty="0"/>
              <a:t/>
            </a:r>
            <a:br>
              <a:rPr lang="es-ES" altLang="es-CL" dirty="0"/>
            </a:br>
            <a:endParaRPr lang="es-CL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486400" y="3600450"/>
            <a:ext cx="6705600" cy="1771650"/>
          </a:xfrm>
        </p:spPr>
        <p:txBody>
          <a:bodyPr/>
          <a:lstStyle/>
          <a:p>
            <a:r>
              <a:rPr lang="es-ES_tradnl" altLang="es-CL" dirty="0"/>
              <a:t>Métodos sin retorno (</a:t>
            </a:r>
            <a:r>
              <a:rPr lang="es-ES_tradnl" altLang="es-CL" dirty="0" err="1"/>
              <a:t>void</a:t>
            </a:r>
            <a:r>
              <a:rPr lang="es-ES_tradnl" altLang="es-CL" dirty="0"/>
              <a:t>)</a:t>
            </a:r>
            <a:endParaRPr lang="es-ES" altLang="es-CL" dirty="0"/>
          </a:p>
        </p:txBody>
      </p:sp>
    </p:spTree>
    <p:extLst>
      <p:ext uri="{BB962C8B-B14F-4D97-AF65-F5344CB8AC3E}">
        <p14:creationId xmlns:p14="http://schemas.microsoft.com/office/powerpoint/2010/main" val="36715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Métodos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altLang="es-CL" sz="2800"/>
              <a:t>Un </a:t>
            </a:r>
            <a:r>
              <a:rPr lang="es-ES_tradnl" altLang="es-CL" sz="2800" b="1">
                <a:solidFill>
                  <a:srgbClr val="006699"/>
                </a:solidFill>
              </a:rPr>
              <a:t>método</a:t>
            </a:r>
            <a:r>
              <a:rPr lang="es-ES_tradnl" altLang="es-CL" sz="2800"/>
              <a:t> es un conjunto de instrucciones que permiten a un objeto realizar una tarea que le es propia. </a:t>
            </a:r>
          </a:p>
          <a:p>
            <a:endParaRPr lang="es-ES_tradnl" altLang="es-CL" sz="1600"/>
          </a:p>
          <a:p>
            <a:r>
              <a:rPr lang="es-ES_tradnl" altLang="es-CL" sz="2800"/>
              <a:t>En los primeros lenguajes orientados a objeto se hablaba de los “métodos para...”.</a:t>
            </a:r>
          </a:p>
          <a:p>
            <a:pPr lvl="1">
              <a:buFontTx/>
              <a:buNone/>
            </a:pPr>
            <a:r>
              <a:rPr lang="es-ES_tradnl" altLang="es-CL"/>
              <a:t>Ejemplo:</a:t>
            </a:r>
          </a:p>
          <a:p>
            <a:pPr lvl="2">
              <a:buFontTx/>
              <a:buNone/>
            </a:pPr>
            <a:r>
              <a:rPr lang="es-ES_tradnl" altLang="es-CL" sz="2400"/>
              <a:t>método para abonar</a:t>
            </a:r>
          </a:p>
          <a:p>
            <a:pPr lvl="2">
              <a:buFontTx/>
              <a:buNone/>
            </a:pPr>
            <a:r>
              <a:rPr lang="es-ES_tradnl" altLang="es-CL" sz="2400"/>
              <a:t>método para girar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E719-5986-4D9E-B09A-1EF3BBA7197B}" type="slidenum">
              <a:rPr lang="es-CL" altLang="es-CL"/>
              <a:pPr/>
              <a:t>21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41061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Métodos: nombre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altLang="es-CL" sz="2800"/>
              <a:t>El nombre de cada método es arbitrario.</a:t>
            </a:r>
          </a:p>
          <a:p>
            <a:r>
              <a:rPr lang="es-ES_tradnl" altLang="es-CL" sz="2800"/>
              <a:t>Debe ser representativo de la función o tareas que cumple. Por ejemplo </a:t>
            </a:r>
            <a:r>
              <a:rPr lang="es-ES_tradnl" altLang="es-CL" sz="2800" b="1">
                <a:solidFill>
                  <a:srgbClr val="009999"/>
                </a:solidFill>
                <a:latin typeface="Courier New" panose="02070309020205020404" pitchFamily="49" charset="0"/>
              </a:rPr>
              <a:t>abonar</a:t>
            </a:r>
            <a:r>
              <a:rPr lang="es-ES_tradnl" altLang="es-CL" sz="2800"/>
              <a:t> es el “método para abonar dinero en la CuentaAhorro”.</a:t>
            </a:r>
          </a:p>
          <a:p>
            <a:r>
              <a:rPr lang="es-ES_tradnl" altLang="es-CL" sz="2800"/>
              <a:t>Convención: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CL" sz="2800" b="1">
                <a:solidFill>
                  <a:srgbClr val="009999"/>
                </a:solidFill>
              </a:rPr>
              <a:t>primeraLetraEnMinúscula</a:t>
            </a:r>
          </a:p>
          <a:p>
            <a:pPr algn="ctr">
              <a:buFont typeface="Wingdings" panose="05000000000000000000" pitchFamily="2" charset="2"/>
              <a:buNone/>
            </a:pPr>
            <a:endParaRPr lang="es-ES_tradnl" altLang="es-CL" sz="1600" b="1"/>
          </a:p>
          <a:p>
            <a:pPr lvl="1">
              <a:buFontTx/>
              <a:buNone/>
            </a:pPr>
            <a:r>
              <a:rPr lang="es-ES_tradnl" altLang="es-CL" sz="2200">
                <a:solidFill>
                  <a:srgbClr val="D60093"/>
                </a:solidFill>
              </a:rPr>
              <a:t>Ejemplo</a:t>
            </a:r>
            <a:r>
              <a:rPr lang="es-ES_tradnl" altLang="es-CL" sz="2200"/>
              <a:t>: consultarSaldo, inscribirCurso, 			        determinarSiguienteTrabajo.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166C-0662-4752-AD09-9A493517C033}" type="slidenum">
              <a:rPr lang="es-CL" altLang="es-CL"/>
              <a:pPr/>
              <a:t>22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5653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Métodos (cont.)</a:t>
            </a: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55E-4431-4E3C-8806-2284E369D93F}" type="slidenum">
              <a:rPr lang="es-CL" altLang="es-CL"/>
              <a:pPr/>
              <a:t>23</a:t>
            </a:fld>
            <a:endParaRPr lang="es-CL" altLang="es-CL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209800" y="2133601"/>
            <a:ext cx="8001000" cy="3140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819400" y="3429000"/>
            <a:ext cx="61722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14600" y="2133601"/>
            <a:ext cx="76962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000" b="1">
                <a:latin typeface="Courier New" panose="02070309020205020404" pitchFamily="49" charset="0"/>
              </a:rPr>
              <a:t>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20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   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000" b="1">
                <a:latin typeface="Courier New" panose="02070309020205020404" pitchFamily="49" charset="0"/>
              </a:rPr>
              <a:t>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   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000" b="1">
                <a:latin typeface="Courier New" panose="02070309020205020404" pitchFamily="49" charset="0"/>
              </a:rPr>
              <a:t>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...</a:t>
            </a:r>
          </a:p>
          <a:p>
            <a:pPr eaLnBrk="0" hangingPunct="0"/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    public</a:t>
            </a:r>
            <a:r>
              <a:rPr lang="es-ES_tradnl" altLang="es-CL" sz="2000" b="1">
                <a:latin typeface="Courier New" panose="02070309020205020404" pitchFamily="49" charset="0"/>
              </a:rPr>
              <a:t>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2000" b="1">
                <a:latin typeface="Courier New" panose="02070309020205020404" pitchFamily="49" charset="0"/>
              </a:rPr>
              <a:t> depositar( </a:t>
            </a:r>
            <a:r>
              <a:rPr lang="es-ES_tradnl" altLang="es-CL" sz="20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        ...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        ...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...</a:t>
            </a:r>
          </a:p>
          <a:p>
            <a:pPr eaLnBrk="0" hangingPunct="0"/>
            <a:r>
              <a:rPr lang="es-ES_tradnl" altLang="es-CL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1930400" y="5472113"/>
            <a:ext cx="1924050" cy="369332"/>
          </a:xfrm>
          <a:prstGeom prst="borderCallout3">
            <a:avLst>
              <a:gd name="adj1" fmla="val 29630"/>
              <a:gd name="adj2" fmla="val 103958"/>
              <a:gd name="adj3" fmla="val 29630"/>
              <a:gd name="adj4" fmla="val 114602"/>
              <a:gd name="adj5" fmla="val -172838"/>
              <a:gd name="adj6" fmla="val 114602"/>
              <a:gd name="adj7" fmla="val -451440"/>
              <a:gd name="adj8" fmla="val 8581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>
                <a:latin typeface="Times New Roman" panose="02020603050405020304" pitchFamily="18" charset="0"/>
              </a:rPr>
              <a:t>Visibilidad</a:t>
            </a:r>
          </a:p>
        </p:txBody>
      </p:sp>
      <p:sp>
        <p:nvSpPr>
          <p:cNvPr id="28680" name="AutoShape 8"/>
          <p:cNvSpPr>
            <a:spLocks/>
          </p:cNvSpPr>
          <p:nvPr/>
        </p:nvSpPr>
        <p:spPr bwMode="auto">
          <a:xfrm>
            <a:off x="4600575" y="5524500"/>
            <a:ext cx="1905000" cy="660400"/>
          </a:xfrm>
          <a:prstGeom prst="borderCallout3">
            <a:avLst>
              <a:gd name="adj1" fmla="val 17306"/>
              <a:gd name="adj2" fmla="val 104000"/>
              <a:gd name="adj3" fmla="val 17306"/>
              <a:gd name="adj4" fmla="val 132000"/>
              <a:gd name="adj5" fmla="val -111537"/>
              <a:gd name="adj6" fmla="val 132000"/>
              <a:gd name="adj7" fmla="val -281250"/>
              <a:gd name="adj8" fmla="val 7350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>
                <a:latin typeface="Times New Roman" panose="02020603050405020304" pitchFamily="18" charset="0"/>
              </a:rPr>
              <a:t>Nombre del método</a:t>
            </a:r>
          </a:p>
        </p:txBody>
      </p:sp>
      <p:sp>
        <p:nvSpPr>
          <p:cNvPr id="28681" name="AutoShape 9"/>
          <p:cNvSpPr>
            <a:spLocks/>
          </p:cNvSpPr>
          <p:nvPr/>
        </p:nvSpPr>
        <p:spPr bwMode="auto">
          <a:xfrm>
            <a:off x="7562850" y="5526088"/>
            <a:ext cx="1924050" cy="660400"/>
          </a:xfrm>
          <a:prstGeom prst="borderCallout3">
            <a:avLst>
              <a:gd name="adj1" fmla="val 17306"/>
              <a:gd name="adj2" fmla="val 103958"/>
              <a:gd name="adj3" fmla="val 17306"/>
              <a:gd name="adj4" fmla="val 127227"/>
              <a:gd name="adj5" fmla="val -109134"/>
              <a:gd name="adj6" fmla="val 127227"/>
              <a:gd name="adj7" fmla="val -283412"/>
              <a:gd name="adj8" fmla="val -198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>
                <a:latin typeface="Times New Roman" panose="02020603050405020304" pitchFamily="18" charset="0"/>
              </a:rPr>
              <a:t>Lista de parámetros</a:t>
            </a:r>
          </a:p>
        </p:txBody>
      </p:sp>
    </p:spTree>
    <p:extLst>
      <p:ext uri="{BB962C8B-B14F-4D97-AF65-F5344CB8AC3E}">
        <p14:creationId xmlns:p14="http://schemas.microsoft.com/office/powerpoint/2010/main" val="3959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Retomando </a:t>
            </a:r>
            <a:br>
              <a:rPr lang="es-ES_tradnl" altLang="es-CL"/>
            </a:br>
            <a:r>
              <a:rPr lang="es-ES_tradnl" altLang="es-CL"/>
              <a:t>ejemplo CajaAhorro</a:t>
            </a:r>
          </a:p>
        </p:txBody>
      </p:sp>
      <p:sp>
        <p:nvSpPr>
          <p:cNvPr id="13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C3B4-61AF-42A9-87A6-68CEE44E2F9A}" type="slidenum">
              <a:rPr lang="es-CL" altLang="es-CL"/>
              <a:pPr/>
              <a:t>24</a:t>
            </a:fld>
            <a:endParaRPr lang="es-CL" altLang="es-CL"/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3867150" y="1676400"/>
            <a:ext cx="5257800" cy="480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171950" y="4114801"/>
            <a:ext cx="4724400" cy="8032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4171950" y="3238501"/>
            <a:ext cx="4724400" cy="8413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4019550" y="1676400"/>
            <a:ext cx="480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saldo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transacciones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depositar(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+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girar(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-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obtenerSaldo()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obtenerTransacciones()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55" name="Rectangle 11"/>
          <p:cNvSpPr>
            <a:spLocks noChangeArrowheads="1"/>
          </p:cNvSpPr>
          <p:nvPr/>
        </p:nvSpPr>
        <p:spPr bwMode="auto">
          <a:xfrm>
            <a:off x="4978400" y="3733800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4978400" y="3486150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4959350" y="4591050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4978400" y="5867400"/>
            <a:ext cx="20891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4959350" y="5219700"/>
            <a:ext cx="127000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4975225" y="4362450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Métodos: visibilidad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09800"/>
            <a:ext cx="8218488" cy="3200400"/>
          </a:xfrm>
        </p:spPr>
        <p:txBody>
          <a:bodyPr/>
          <a:lstStyle/>
          <a:p>
            <a:pPr algn="just"/>
            <a:r>
              <a:rPr lang="es-ES_tradnl" altLang="es-CL">
                <a:solidFill>
                  <a:srgbClr val="009999"/>
                </a:solidFill>
              </a:rPr>
              <a:t>Modificador de visibilidad</a:t>
            </a:r>
            <a:r>
              <a:rPr lang="es-ES_tradnl" altLang="es-CL"/>
              <a:t>: determina </a:t>
            </a:r>
            <a:r>
              <a:rPr lang="es-ES_tradnl" altLang="es-CL" b="1"/>
              <a:t>quién</a:t>
            </a:r>
            <a:r>
              <a:rPr lang="es-ES_tradnl" altLang="es-CL"/>
              <a:t> puede invocar el método:</a:t>
            </a:r>
          </a:p>
          <a:p>
            <a:pPr algn="just"/>
            <a:endParaRPr lang="es-ES_tradnl" altLang="es-CL"/>
          </a:p>
          <a:p>
            <a:pPr lvl="1" algn="just"/>
            <a:r>
              <a:rPr lang="es-ES_tradnl" altLang="es-CL" b="1">
                <a:solidFill>
                  <a:srgbClr val="3366FF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/>
              <a:t>: todo el mundo.</a:t>
            </a:r>
          </a:p>
          <a:p>
            <a:pPr lvl="1" algn="just"/>
            <a:r>
              <a:rPr lang="es-ES_tradnl" altLang="es-CL" b="1">
                <a:solidFill>
                  <a:srgbClr val="3366FF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/>
              <a:t>: sólo otro método de la misma clase.</a:t>
            </a:r>
          </a:p>
          <a:p>
            <a:pPr lvl="1" algn="just"/>
            <a:r>
              <a:rPr lang="es-ES_tradnl" altLang="es-CL" b="1">
                <a:solidFill>
                  <a:srgbClr val="3366FF"/>
                </a:solidFill>
                <a:latin typeface="Courier New" panose="02070309020205020404" pitchFamily="49" charset="0"/>
              </a:rPr>
              <a:t>protected</a:t>
            </a:r>
            <a:r>
              <a:rPr lang="es-ES_tradnl" altLang="es-CL"/>
              <a:t>: será estudiado más adelante.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CA2E-DFD8-42C4-AE02-8B919DF87399}" type="slidenum">
              <a:rPr lang="es-CL" altLang="es-CL"/>
              <a:pPr/>
              <a:t>25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870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Métodos: Parámetros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85950"/>
            <a:ext cx="8229600" cy="4171950"/>
          </a:xfrm>
        </p:spPr>
        <p:txBody>
          <a:bodyPr/>
          <a:lstStyle/>
          <a:p>
            <a:pPr algn="just"/>
            <a:r>
              <a:rPr lang="es-ES_tradnl" altLang="es-CL" sz="2700"/>
              <a:t>Son variables que </a:t>
            </a:r>
            <a:r>
              <a:rPr lang="es-ES_tradnl" altLang="es-CL" sz="2700" b="1">
                <a:solidFill>
                  <a:srgbClr val="CC0000"/>
                </a:solidFill>
              </a:rPr>
              <a:t>reciben</a:t>
            </a:r>
            <a:r>
              <a:rPr lang="es-ES_tradnl" altLang="es-CL" sz="2700"/>
              <a:t> valores que el constructor o método requiere para cumplir su función, y que </a:t>
            </a:r>
            <a:r>
              <a:rPr lang="es-ES_tradnl" altLang="es-CL" sz="2700" b="1"/>
              <a:t>no correspondan a variables de instancia</a:t>
            </a:r>
            <a:r>
              <a:rPr lang="es-ES_tradnl" altLang="es-CL" sz="2700"/>
              <a:t>.</a:t>
            </a:r>
          </a:p>
          <a:p>
            <a:pPr algn="just"/>
            <a:r>
              <a:rPr lang="es-ES_tradnl" altLang="es-CL" sz="2700"/>
              <a:t>No todos los constructores o métodos requieren parámetros.</a:t>
            </a:r>
          </a:p>
          <a:p>
            <a:pPr algn="just"/>
            <a:r>
              <a:rPr lang="es-ES_tradnl" altLang="es-CL" sz="2700"/>
              <a:t>Cada parámetro es de un tipo primitivo, clase o arreglo.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8731-992D-45CB-AAAB-5A8EC071691D}" type="slidenum">
              <a:rPr lang="es-CL" altLang="es-CL"/>
              <a:pPr/>
              <a:t>26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40067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Métodos: parámetros (cont.)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altLang="es-CL" sz="2800" dirty="0"/>
              <a:t>Formato para declarar parámetros: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CL" sz="2800" dirty="0"/>
              <a:t>( </a:t>
            </a:r>
            <a:r>
              <a:rPr lang="es-ES_tradnl" altLang="es-CL" sz="2800" dirty="0">
                <a:solidFill>
                  <a:srgbClr val="3366FF"/>
                </a:solidFill>
              </a:rPr>
              <a:t>tipo1</a:t>
            </a:r>
            <a:r>
              <a:rPr lang="es-ES_tradnl" altLang="es-CL" sz="2800" dirty="0"/>
              <a:t> </a:t>
            </a:r>
            <a:r>
              <a:rPr lang="es-ES_tradnl" altLang="es-CL" sz="2800" dirty="0">
                <a:solidFill>
                  <a:srgbClr val="D60093"/>
                </a:solidFill>
              </a:rPr>
              <a:t>var1</a:t>
            </a:r>
            <a:r>
              <a:rPr lang="es-ES_tradnl" altLang="es-CL" sz="2800" dirty="0"/>
              <a:t>, </a:t>
            </a:r>
            <a:r>
              <a:rPr lang="es-ES_tradnl" altLang="es-CL" sz="2800" dirty="0">
                <a:solidFill>
                  <a:srgbClr val="3366FF"/>
                </a:solidFill>
              </a:rPr>
              <a:t>tipo2</a:t>
            </a:r>
            <a:r>
              <a:rPr lang="es-ES_tradnl" altLang="es-CL" sz="2800" dirty="0"/>
              <a:t> </a:t>
            </a:r>
            <a:r>
              <a:rPr lang="es-ES_tradnl" altLang="es-CL" sz="2800" dirty="0">
                <a:solidFill>
                  <a:srgbClr val="D60093"/>
                </a:solidFill>
              </a:rPr>
              <a:t>var2</a:t>
            </a:r>
            <a:r>
              <a:rPr lang="es-ES_tradnl" altLang="es-CL" sz="2800" dirty="0"/>
              <a:t>, ..., </a:t>
            </a:r>
            <a:r>
              <a:rPr lang="es-ES_tradnl" altLang="es-CL" sz="2800" dirty="0" err="1">
                <a:solidFill>
                  <a:srgbClr val="3366FF"/>
                </a:solidFill>
              </a:rPr>
              <a:t>tipoN</a:t>
            </a:r>
            <a:r>
              <a:rPr lang="es-ES_tradnl" altLang="es-CL" sz="2800" dirty="0"/>
              <a:t> </a:t>
            </a:r>
            <a:r>
              <a:rPr lang="es-ES_tradnl" altLang="es-CL" sz="2800" dirty="0" err="1">
                <a:solidFill>
                  <a:srgbClr val="D60093"/>
                </a:solidFill>
              </a:rPr>
              <a:t>varN</a:t>
            </a:r>
            <a:r>
              <a:rPr lang="es-ES_tradnl" altLang="es-CL" sz="2800" dirty="0"/>
              <a:t>)</a:t>
            </a:r>
          </a:p>
          <a:p>
            <a:pPr algn="ctr">
              <a:buFont typeface="Wingdings" panose="05000000000000000000" pitchFamily="2" charset="2"/>
              <a:buNone/>
            </a:pPr>
            <a:endParaRPr lang="es-ES_tradnl" altLang="es-CL" sz="2000" dirty="0"/>
          </a:p>
          <a:p>
            <a:pPr lvl="1">
              <a:buFontTx/>
              <a:buNone/>
            </a:pPr>
            <a:r>
              <a:rPr lang="es-ES_tradnl" altLang="es-CL" sz="2200" dirty="0"/>
              <a:t>Por ejemplo:</a:t>
            </a:r>
          </a:p>
          <a:p>
            <a:pPr lvl="1">
              <a:buFontTx/>
              <a:buNone/>
            </a:pPr>
            <a:endParaRPr lang="es-ES_tradnl" altLang="es-CL" sz="1300" dirty="0"/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2000" dirty="0"/>
              <a:t>		</a:t>
            </a:r>
            <a:r>
              <a:rPr lang="es-ES_tradnl" altLang="es-CL" sz="2000" dirty="0" err="1"/>
              <a:t>public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String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determinarNombre</a:t>
            </a:r>
            <a:r>
              <a:rPr lang="es-ES_tradnl" altLang="es-CL" sz="2000" b="1" dirty="0"/>
              <a:t>( </a:t>
            </a:r>
            <a:r>
              <a:rPr lang="es-ES_tradnl" altLang="es-CL" sz="2000" b="1" dirty="0" err="1">
                <a:solidFill>
                  <a:srgbClr val="3366FF"/>
                </a:solidFill>
              </a:rPr>
              <a:t>String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D60093"/>
                </a:solidFill>
              </a:rPr>
              <a:t>rol</a:t>
            </a:r>
            <a:r>
              <a:rPr lang="es-ES_tradnl" altLang="es-CL" sz="2000" b="1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2000" dirty="0"/>
              <a:t>		</a:t>
            </a:r>
            <a:r>
              <a:rPr lang="es-ES_tradnl" altLang="es-CL" sz="2000" dirty="0" err="1"/>
              <a:t>public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boolean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crearFicha</a:t>
            </a:r>
            <a:r>
              <a:rPr lang="es-ES_tradnl" altLang="es-CL" sz="2000" b="1" dirty="0"/>
              <a:t>( </a:t>
            </a:r>
            <a:r>
              <a:rPr lang="es-ES_tradnl" altLang="es-CL" sz="2000" b="1" dirty="0" err="1">
                <a:solidFill>
                  <a:srgbClr val="3366FF"/>
                </a:solidFill>
              </a:rPr>
              <a:t>int</a:t>
            </a:r>
            <a:r>
              <a:rPr lang="es-ES_tradnl" altLang="es-CL" sz="2000" b="1" dirty="0"/>
              <a:t> </a:t>
            </a:r>
            <a:r>
              <a:rPr lang="es-ES_tradnl" altLang="es-CL" sz="2000" b="1" dirty="0" err="1" smtClean="0">
                <a:solidFill>
                  <a:srgbClr val="D60093"/>
                </a:solidFill>
              </a:rPr>
              <a:t>cod</a:t>
            </a:r>
            <a:r>
              <a:rPr lang="es-ES_tradnl" altLang="es-CL" sz="2000" b="1" dirty="0"/>
              <a:t>, </a:t>
            </a:r>
            <a:r>
              <a:rPr lang="es-ES_tradnl" altLang="es-CL" sz="2000" b="1" dirty="0">
                <a:solidFill>
                  <a:srgbClr val="3366FF"/>
                </a:solidFill>
              </a:rPr>
              <a:t>Persona[]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D60093"/>
                </a:solidFill>
              </a:rPr>
              <a:t>lista</a:t>
            </a:r>
            <a:r>
              <a:rPr lang="es-ES_tradnl" altLang="es-CL" sz="2000" b="1" dirty="0"/>
              <a:t>)</a:t>
            </a:r>
            <a:endParaRPr lang="es-ES_tradnl" altLang="es-CL" sz="2000" dirty="0"/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2000" dirty="0"/>
              <a:t>		</a:t>
            </a:r>
            <a:r>
              <a:rPr lang="es-ES_tradnl" altLang="es-CL" sz="2000" dirty="0" err="1"/>
              <a:t>public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void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asignarCoordenada</a:t>
            </a:r>
            <a:r>
              <a:rPr lang="es-ES_tradnl" altLang="es-CL" sz="2000" b="1" dirty="0"/>
              <a:t>( </a:t>
            </a:r>
            <a:r>
              <a:rPr lang="es-ES_tradnl" altLang="es-CL" sz="2000" b="1" dirty="0" err="1">
                <a:solidFill>
                  <a:srgbClr val="3366FF"/>
                </a:solidFill>
              </a:rPr>
              <a:t>float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D60093"/>
                </a:solidFill>
              </a:rPr>
              <a:t>x</a:t>
            </a:r>
            <a:r>
              <a:rPr lang="es-ES_tradnl" altLang="es-CL" sz="2000" b="1" dirty="0"/>
              <a:t>, </a:t>
            </a:r>
            <a:r>
              <a:rPr lang="es-ES_tradnl" altLang="es-CL" sz="2000" b="1" dirty="0" err="1">
                <a:solidFill>
                  <a:srgbClr val="3366FF"/>
                </a:solidFill>
              </a:rPr>
              <a:t>float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D60093"/>
                </a:solidFill>
              </a:rPr>
              <a:t>y</a:t>
            </a:r>
            <a:r>
              <a:rPr lang="es-ES_tradnl" altLang="es-CL" sz="2000" b="1" dirty="0"/>
              <a:t> )</a:t>
            </a:r>
          </a:p>
          <a:p>
            <a:pPr algn="ctr">
              <a:buFont typeface="Wingdings" panose="05000000000000000000" pitchFamily="2" charset="2"/>
              <a:buNone/>
            </a:pPr>
            <a:endParaRPr lang="es-ES_tradnl" altLang="es-CL" sz="1300" b="1" dirty="0"/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2000" b="1" dirty="0"/>
              <a:t>		Pero no está correcto: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CL" sz="2000" dirty="0"/>
              <a:t>		</a:t>
            </a:r>
            <a:r>
              <a:rPr lang="es-ES_tradnl" altLang="es-CL" sz="2000" dirty="0" err="1"/>
              <a:t>public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void</a:t>
            </a:r>
            <a:r>
              <a:rPr lang="es-ES_tradnl" altLang="es-CL" sz="2000" dirty="0"/>
              <a:t> </a:t>
            </a:r>
            <a:r>
              <a:rPr lang="es-ES_tradnl" altLang="es-CL" sz="2000" dirty="0" err="1"/>
              <a:t>asignarCoordenada</a:t>
            </a:r>
            <a:r>
              <a:rPr lang="es-ES_tradnl" altLang="es-CL" sz="2000" b="1" dirty="0"/>
              <a:t>( </a:t>
            </a:r>
            <a:r>
              <a:rPr lang="es-ES_tradnl" altLang="es-CL" sz="2000" b="1" dirty="0" err="1">
                <a:solidFill>
                  <a:srgbClr val="3366FF"/>
                </a:solidFill>
              </a:rPr>
              <a:t>float</a:t>
            </a:r>
            <a:r>
              <a:rPr lang="es-ES_tradnl" altLang="es-CL" sz="2000" b="1" dirty="0"/>
              <a:t> </a:t>
            </a:r>
            <a:r>
              <a:rPr lang="es-ES_tradnl" altLang="es-CL" sz="2000" b="1" dirty="0">
                <a:solidFill>
                  <a:srgbClr val="D60093"/>
                </a:solidFill>
              </a:rPr>
              <a:t>x</a:t>
            </a:r>
            <a:r>
              <a:rPr lang="es-ES_tradnl" altLang="es-CL" sz="2000" b="1" dirty="0"/>
              <a:t>, </a:t>
            </a:r>
            <a:r>
              <a:rPr lang="es-ES_tradnl" altLang="es-CL" sz="2000" b="1" dirty="0">
                <a:solidFill>
                  <a:srgbClr val="D60093"/>
                </a:solidFill>
              </a:rPr>
              <a:t>y</a:t>
            </a:r>
            <a:r>
              <a:rPr lang="es-ES_tradnl" altLang="es-CL" sz="2000" b="1" dirty="0"/>
              <a:t> )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1B03-27C5-4035-9A5E-58F0C7F1C3CD}" type="slidenum">
              <a:rPr lang="es-CL" altLang="es-CL"/>
              <a:pPr/>
              <a:t>27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3413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Parámetros:</a:t>
            </a:r>
            <a:br>
              <a:rPr lang="es-ES_tradnl" altLang="es-CL"/>
            </a:br>
            <a:r>
              <a:rPr lang="es-ES_tradnl" altLang="es-CL"/>
              <a:t>formales vs. actuales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altLang="es-CL" sz="2200" b="1">
                <a:solidFill>
                  <a:srgbClr val="009999"/>
                </a:solidFill>
              </a:rPr>
              <a:t>Formales</a:t>
            </a:r>
            <a:r>
              <a:rPr lang="es-ES_tradnl" altLang="es-CL" sz="2800"/>
              <a:t>: son las variables que se especifican en la lista de parámetros de cada constructor o método.</a:t>
            </a:r>
          </a:p>
          <a:p>
            <a:pPr algn="just"/>
            <a:endParaRPr lang="es-ES_tradnl" altLang="es-CL" sz="1000"/>
          </a:p>
          <a:p>
            <a:pPr algn="just"/>
            <a:r>
              <a:rPr lang="es-ES_tradnl" altLang="es-CL" sz="2200" b="1">
                <a:solidFill>
                  <a:srgbClr val="009999"/>
                </a:solidFill>
              </a:rPr>
              <a:t>Actuales</a:t>
            </a:r>
            <a:r>
              <a:rPr lang="es-ES_tradnl" altLang="es-CL" sz="2800"/>
              <a:t>: son las variables o valores que se indican en el punto de llamado de un constructor o método.</a:t>
            </a:r>
          </a:p>
          <a:p>
            <a:pPr algn="just"/>
            <a:endParaRPr lang="es-ES_tradnl" altLang="es-CL" sz="1000"/>
          </a:p>
          <a:p>
            <a:pPr algn="just"/>
            <a:r>
              <a:rPr lang="es-ES_tradnl" altLang="es-CL" sz="2800"/>
              <a:t>Parámetros formales y actuales deben coincidir en </a:t>
            </a:r>
            <a:r>
              <a:rPr lang="es-ES_tradnl" altLang="es-CL" sz="2800">
                <a:solidFill>
                  <a:srgbClr val="FF6699"/>
                </a:solidFill>
              </a:rPr>
              <a:t>cantidad</a:t>
            </a:r>
            <a:r>
              <a:rPr lang="es-ES_tradnl" altLang="es-CL" sz="2800"/>
              <a:t>, </a:t>
            </a:r>
            <a:r>
              <a:rPr lang="es-ES_tradnl" altLang="es-CL" sz="2800">
                <a:solidFill>
                  <a:srgbClr val="FF6699"/>
                </a:solidFill>
              </a:rPr>
              <a:t>tipo</a:t>
            </a:r>
            <a:r>
              <a:rPr lang="es-ES_tradnl" altLang="es-CL" sz="2800"/>
              <a:t> y </a:t>
            </a:r>
            <a:r>
              <a:rPr lang="es-ES_tradnl" altLang="es-CL" sz="2800">
                <a:solidFill>
                  <a:srgbClr val="FF6699"/>
                </a:solidFill>
              </a:rPr>
              <a:t>significado</a:t>
            </a:r>
            <a:r>
              <a:rPr lang="es-ES_tradnl" altLang="es-CL" sz="2800"/>
              <a:t>. 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BAF-2A6B-4AE5-A70E-A8AF6C7D76D4}" type="slidenum">
              <a:rPr lang="es-CL" altLang="es-CL"/>
              <a:pPr/>
              <a:t>28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90653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Parámetros:</a:t>
            </a:r>
            <a:br>
              <a:rPr lang="es-ES_tradnl" altLang="es-CL"/>
            </a:br>
            <a:r>
              <a:rPr lang="es-ES_tradnl" altLang="es-CL"/>
              <a:t>formales vs. actuales (cont.)</a:t>
            </a:r>
          </a:p>
        </p:txBody>
      </p:sp>
      <p:sp>
        <p:nvSpPr>
          <p:cNvPr id="10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A88-9D41-436D-8BC9-9EAF6842CE4C}" type="slidenum">
              <a:rPr lang="es-CL" altLang="es-CL"/>
              <a:pPr/>
              <a:t>29</a:t>
            </a:fld>
            <a:endParaRPr lang="es-CL" altLang="es-CL"/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667000" y="4800601"/>
            <a:ext cx="6642100" cy="1812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public class Aplicación {</a:t>
            </a:r>
          </a:p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   ...</a:t>
            </a:r>
          </a:p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   Reloj citizen = new Reloj();</a:t>
            </a:r>
          </a:p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   int y = 8;</a:t>
            </a:r>
          </a:p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   citizen</a:t>
            </a:r>
            <a:r>
              <a:rPr lang="es-ES_tradnl" altLang="es-CL" sz="1600" b="1">
                <a:latin typeface="Courier New" panose="02070309020205020404" pitchFamily="49" charset="0"/>
              </a:rPr>
              <a:t>.</a:t>
            </a:r>
            <a:r>
              <a:rPr lang="es-ES_tradnl" altLang="es-CL" sz="1600" b="1">
                <a:solidFill>
                  <a:srgbClr val="008000"/>
                </a:solidFill>
                <a:latin typeface="Courier New" panose="02070309020205020404" pitchFamily="49" charset="0"/>
              </a:rPr>
              <a:t>sethora</a:t>
            </a:r>
            <a:r>
              <a:rPr lang="es-ES_tradnl" altLang="es-CL" sz="1600" b="1">
                <a:solidFill>
                  <a:srgbClr val="0066CC"/>
                </a:solidFill>
                <a:latin typeface="Courier New" panose="02070309020205020404" pitchFamily="49" charset="0"/>
              </a:rPr>
              <a:t>( </a:t>
            </a:r>
            <a:r>
              <a:rPr lang="es-ES_tradnl" altLang="es-CL" sz="1600" b="1">
                <a:solidFill>
                  <a:srgbClr val="FF3300"/>
                </a:solidFill>
                <a:latin typeface="Courier New" panose="02070309020205020404" pitchFamily="49" charset="0"/>
              </a:rPr>
              <a:t>y, 20, true</a:t>
            </a:r>
            <a:r>
              <a:rPr lang="es-ES_tradnl" altLang="es-CL" sz="1600" b="1">
                <a:solidFill>
                  <a:srgbClr val="0066CC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600">
                <a:latin typeface="Courier New" panose="02070309020205020404" pitchFamily="49" charset="0"/>
              </a:rPr>
              <a:t>; </a:t>
            </a:r>
          </a:p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   ...</a:t>
            </a:r>
          </a:p>
          <a:p>
            <a:pPr eaLnBrk="0" hangingPunct="0"/>
            <a:r>
              <a:rPr lang="es-ES_tradnl" altLang="es-CL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667000" y="1676401"/>
            <a:ext cx="6642100" cy="2790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600" dirty="0" err="1">
                <a:latin typeface="Courier New" panose="02070309020205020404" pitchFamily="49" charset="0"/>
              </a:rPr>
              <a:t>public</a:t>
            </a:r>
            <a:r>
              <a:rPr lang="es-ES_tradnl" altLang="es-CL" sz="1600" dirty="0">
                <a:latin typeface="Courier New" panose="02070309020205020404" pitchFamily="49" charset="0"/>
              </a:rPr>
              <a:t>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class</a:t>
            </a:r>
            <a:r>
              <a:rPr lang="es-ES_tradnl" altLang="es-CL" sz="1600" dirty="0">
                <a:latin typeface="Courier New" panose="02070309020205020404" pitchFamily="49" charset="0"/>
              </a:rPr>
              <a:t> Reloj {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int</a:t>
            </a:r>
            <a:r>
              <a:rPr lang="es-ES_tradnl" altLang="es-CL" sz="1600" dirty="0">
                <a:latin typeface="Courier New" panose="02070309020205020404" pitchFamily="49" charset="0"/>
              </a:rPr>
              <a:t> hora, m</a:t>
            </a:r>
            <a:r>
              <a:rPr lang="es-ES_tradnl" altLang="es-CL" sz="1600" dirty="0" smtClean="0">
                <a:latin typeface="Courier New" panose="02070309020205020404" pitchFamily="49" charset="0"/>
              </a:rPr>
              <a:t>inuto</a:t>
            </a:r>
            <a:r>
              <a:rPr lang="es-ES_tradnl" altLang="es-CL" sz="1600" dirty="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</a:t>
            </a:r>
            <a:r>
              <a:rPr lang="es-ES_tradnl" altLang="es-CL" sz="1600" dirty="0" err="1">
                <a:latin typeface="Courier New" panose="02070309020205020404" pitchFamily="49" charset="0"/>
              </a:rPr>
              <a:t>boolean</a:t>
            </a:r>
            <a:r>
              <a:rPr lang="es-ES_tradnl" altLang="es-CL" sz="1600" dirty="0">
                <a:latin typeface="Courier New" panose="02070309020205020404" pitchFamily="49" charset="0"/>
              </a:rPr>
              <a:t> activado;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...</a:t>
            </a:r>
          </a:p>
          <a:p>
            <a:pPr eaLnBrk="0" hangingPunct="0"/>
            <a:r>
              <a:rPr lang="es-ES_tradnl" altLang="es-CL" sz="1600" b="1" dirty="0">
                <a:latin typeface="Courier New" panose="02070309020205020404" pitchFamily="49" charset="0"/>
              </a:rPr>
              <a:t>  </a:t>
            </a:r>
            <a:r>
              <a:rPr lang="es-ES_tradnl" altLang="es-CL" sz="1600" b="1" dirty="0" err="1">
                <a:latin typeface="Courier New" panose="02070309020205020404" pitchFamily="49" charset="0"/>
              </a:rPr>
              <a:t>public</a:t>
            </a:r>
            <a:r>
              <a:rPr lang="es-ES_tradnl" altLang="es-CL" sz="1600" b="1" dirty="0">
                <a:latin typeface="Courier New" panose="02070309020205020404" pitchFamily="49" charset="0"/>
              </a:rPr>
              <a:t> </a:t>
            </a:r>
            <a:r>
              <a:rPr lang="es-ES_tradnl" altLang="es-CL" sz="1600" b="1" dirty="0" err="1">
                <a:latin typeface="Courier New" panose="02070309020205020404" pitchFamily="49" charset="0"/>
              </a:rPr>
              <a:t>void</a:t>
            </a:r>
            <a:r>
              <a:rPr lang="es-ES_tradnl" altLang="es-CL" sz="1600" b="1" dirty="0">
                <a:latin typeface="Courier New" panose="02070309020205020404" pitchFamily="49" charset="0"/>
              </a:rPr>
              <a:t> </a:t>
            </a:r>
            <a:r>
              <a:rPr lang="es-ES_tradnl" altLang="es-CL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setHora</a:t>
            </a:r>
            <a:r>
              <a:rPr lang="es-ES_tradnl" altLang="es-CL" sz="1600" b="1" dirty="0">
                <a:solidFill>
                  <a:srgbClr val="0066CC"/>
                </a:solidFill>
                <a:latin typeface="Courier New" panose="02070309020205020404" pitchFamily="49" charset="0"/>
              </a:rPr>
              <a:t> (</a:t>
            </a:r>
            <a:r>
              <a:rPr lang="es-ES_tradnl" altLang="es-CL" sz="1600" b="1" dirty="0" err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s-ES_tradnl" altLang="es-CL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h, </a:t>
            </a:r>
            <a:r>
              <a:rPr lang="es-ES_tradnl" altLang="es-CL" sz="1600" b="1" dirty="0" err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s , </a:t>
            </a:r>
            <a:r>
              <a:rPr lang="es-ES_tradnl" altLang="es-CL" sz="1600" b="1" dirty="0" err="1">
                <a:solidFill>
                  <a:srgbClr val="0066CC"/>
                </a:solidFill>
                <a:latin typeface="Courier New" panose="02070309020205020404" pitchFamily="49" charset="0"/>
              </a:rPr>
              <a:t>boolean</a:t>
            </a:r>
            <a:r>
              <a:rPr lang="es-ES_tradnl" altLang="es-CL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a</a:t>
            </a:r>
            <a:r>
              <a:rPr lang="es-ES_tradnl" altLang="es-CL" sz="1600" b="1" dirty="0">
                <a:solidFill>
                  <a:srgbClr val="0066CC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600" b="1" dirty="0">
                <a:latin typeface="Courier New" panose="02070309020205020404" pitchFamily="49" charset="0"/>
              </a:rPr>
              <a:t>{</a:t>
            </a:r>
            <a:endParaRPr lang="es-ES_tradnl" altLang="es-CL" sz="1600" dirty="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   hora = h;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   minuto = s; 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   activado = a;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  ...</a:t>
            </a:r>
          </a:p>
          <a:p>
            <a:pPr eaLnBrk="0" hangingPunct="0"/>
            <a:r>
              <a:rPr lang="es-ES_tradnl" altLang="es-CL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 flipH="1">
            <a:off x="5257800" y="3048000"/>
            <a:ext cx="685800" cy="2819400"/>
          </a:xfrm>
          <a:prstGeom prst="line">
            <a:avLst/>
          </a:prstGeom>
          <a:noFill/>
          <a:ln w="38100">
            <a:solidFill>
              <a:srgbClr val="FF6699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H="1">
            <a:off x="5676900" y="3048000"/>
            <a:ext cx="1104900" cy="2819400"/>
          </a:xfrm>
          <a:prstGeom prst="line">
            <a:avLst/>
          </a:prstGeom>
          <a:noFill/>
          <a:ln w="38100">
            <a:solidFill>
              <a:srgbClr val="FF6699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>
            <a:off x="6400800" y="3048000"/>
            <a:ext cx="1828800" cy="2819400"/>
          </a:xfrm>
          <a:prstGeom prst="line">
            <a:avLst/>
          </a:prstGeom>
          <a:noFill/>
          <a:ln w="38100">
            <a:solidFill>
              <a:srgbClr val="FF6699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6616" name="AutoShape 8"/>
          <p:cNvSpPr>
            <a:spLocks/>
          </p:cNvSpPr>
          <p:nvPr/>
        </p:nvSpPr>
        <p:spPr bwMode="auto">
          <a:xfrm>
            <a:off x="7391400" y="2047875"/>
            <a:ext cx="2819400" cy="376238"/>
          </a:xfrm>
          <a:prstGeom prst="borderCallout2">
            <a:avLst>
              <a:gd name="adj1" fmla="val 30380"/>
              <a:gd name="adj2" fmla="val -2704"/>
              <a:gd name="adj3" fmla="val 30380"/>
              <a:gd name="adj4" fmla="val -13625"/>
              <a:gd name="adj5" fmla="val 131222"/>
              <a:gd name="adj6" fmla="val -25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/>
              <a:t>Parámetros formales</a:t>
            </a:r>
          </a:p>
        </p:txBody>
      </p:sp>
      <p:sp>
        <p:nvSpPr>
          <p:cNvPr id="196617" name="AutoShape 9"/>
          <p:cNvSpPr>
            <a:spLocks/>
          </p:cNvSpPr>
          <p:nvPr/>
        </p:nvSpPr>
        <p:spPr bwMode="auto">
          <a:xfrm>
            <a:off x="6324600" y="6362700"/>
            <a:ext cx="2819400" cy="376238"/>
          </a:xfrm>
          <a:prstGeom prst="borderCallout2">
            <a:avLst>
              <a:gd name="adj1" fmla="val 30380"/>
              <a:gd name="adj2" fmla="val -2704"/>
              <a:gd name="adj3" fmla="val 30380"/>
              <a:gd name="adj4" fmla="val -12333"/>
              <a:gd name="adj5" fmla="val -53588"/>
              <a:gd name="adj6" fmla="val -22296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/>
              <a:t>Parámetros actuales</a:t>
            </a:r>
          </a:p>
        </p:txBody>
      </p:sp>
    </p:spTree>
    <p:extLst>
      <p:ext uri="{BB962C8B-B14F-4D97-AF65-F5344CB8AC3E}">
        <p14:creationId xmlns:p14="http://schemas.microsoft.com/office/powerpoint/2010/main" val="33229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Componentes de una clase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85950"/>
            <a:ext cx="8178800" cy="4514850"/>
          </a:xfrm>
        </p:spPr>
        <p:txBody>
          <a:bodyPr/>
          <a:lstStyle/>
          <a:p>
            <a:pPr marL="609600" indent="-609600"/>
            <a:r>
              <a:rPr lang="es-ES_tradnl" altLang="es-CL" sz="2700" dirty="0"/>
              <a:t>Una clase se compone de:</a:t>
            </a:r>
            <a:endParaRPr lang="es-ES_tradnl" altLang="es-CL" dirty="0"/>
          </a:p>
          <a:p>
            <a:pPr marL="609600" indent="-609600"/>
            <a:endParaRPr lang="es-ES_tradnl" altLang="es-CL" dirty="0"/>
          </a:p>
          <a:p>
            <a:pPr marL="990600" lvl="1" indent="-533400">
              <a:buFont typeface="Monotype Sorts" pitchFamily="2" charset="2"/>
              <a:buAutoNum type="alphaLcPeriod"/>
            </a:pPr>
            <a:r>
              <a:rPr lang="es-ES_tradnl" altLang="es-CL" sz="2000" dirty="0">
                <a:solidFill>
                  <a:srgbClr val="006699"/>
                </a:solidFill>
              </a:rPr>
              <a:t>Variables de instancia</a:t>
            </a:r>
            <a:endParaRPr lang="es-ES_tradnl" altLang="es-CL" sz="2000" dirty="0"/>
          </a:p>
          <a:p>
            <a:pPr marL="990600" lvl="1" indent="-533400">
              <a:buFont typeface="Monotype Sorts" pitchFamily="2" charset="2"/>
              <a:buAutoNum type="alphaLcPeriod"/>
            </a:pPr>
            <a:r>
              <a:rPr lang="es-ES_tradnl" altLang="es-CL" sz="2000" dirty="0">
                <a:solidFill>
                  <a:srgbClr val="006699"/>
                </a:solidFill>
              </a:rPr>
              <a:t>Constructor</a:t>
            </a:r>
            <a:endParaRPr lang="es-ES_tradnl" altLang="es-CL" sz="2000" dirty="0"/>
          </a:p>
          <a:p>
            <a:pPr marL="990600" lvl="1" indent="-533400">
              <a:buFont typeface="Monotype Sorts" pitchFamily="2" charset="2"/>
              <a:buAutoNum type="alphaLcPeriod"/>
            </a:pPr>
            <a:r>
              <a:rPr lang="es-ES_tradnl" altLang="es-CL" sz="2000" dirty="0">
                <a:solidFill>
                  <a:srgbClr val="006699"/>
                </a:solidFill>
              </a:rPr>
              <a:t>Métodos</a:t>
            </a:r>
            <a:endParaRPr lang="es-ES_tradnl" altLang="es-CL" sz="2000" dirty="0"/>
          </a:p>
          <a:p>
            <a:pPr marL="990600" lvl="1" indent="-533400"/>
            <a:endParaRPr lang="es-ES_tradnl" altLang="es-CL" dirty="0"/>
          </a:p>
          <a:p>
            <a:pPr marL="609600" indent="-609600"/>
            <a:r>
              <a:rPr lang="es-ES_tradnl" altLang="es-CL" sz="2700" dirty="0"/>
              <a:t>A los anteriores se les conoce también como </a:t>
            </a:r>
            <a:r>
              <a:rPr lang="es-ES_tradnl" altLang="es-CL" sz="2700" b="1" dirty="0">
                <a:solidFill>
                  <a:srgbClr val="006699"/>
                </a:solidFill>
              </a:rPr>
              <a:t>miembros de la clase</a:t>
            </a:r>
            <a:r>
              <a:rPr lang="es-ES_tradnl" altLang="es-CL" sz="2700" dirty="0"/>
              <a:t>.</a:t>
            </a:r>
          </a:p>
          <a:p>
            <a:pPr marL="609600" indent="-609600">
              <a:buNone/>
            </a:pPr>
            <a:endParaRPr lang="es-ES_tradnl" altLang="es-CL" sz="2200" dirty="0"/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841C-14D0-4903-B445-C03322B38E9C}" type="slidenum">
              <a:rPr lang="es-CL" altLang="es-CL"/>
              <a:pPr/>
              <a:t>3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4401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en constructores y métodos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altLang="es-CL" sz="2700" dirty="0"/>
              <a:t>Las variables </a:t>
            </a:r>
            <a:r>
              <a:rPr lang="es-ES_tradnl" altLang="es-CL" sz="2700" smtClean="0"/>
              <a:t>que utilizan los </a:t>
            </a:r>
            <a:r>
              <a:rPr lang="es-ES_tradnl" altLang="es-CL" sz="2700" dirty="0" smtClean="0"/>
              <a:t>constructores </a:t>
            </a:r>
            <a:r>
              <a:rPr lang="es-ES_tradnl" altLang="es-CL" sz="2700" dirty="0"/>
              <a:t>y </a:t>
            </a:r>
            <a:r>
              <a:rPr lang="es-ES_tradnl" altLang="es-CL" sz="2700" dirty="0" smtClean="0"/>
              <a:t>métodos pueden </a:t>
            </a:r>
            <a:r>
              <a:rPr lang="es-ES_tradnl" altLang="es-CL" sz="2700" dirty="0"/>
              <a:t>ser:</a:t>
            </a:r>
          </a:p>
          <a:p>
            <a:pPr algn="just"/>
            <a:endParaRPr lang="es-ES_tradnl" altLang="es-CL" sz="1000" dirty="0"/>
          </a:p>
          <a:p>
            <a:pPr lvl="1" algn="just"/>
            <a:r>
              <a:rPr lang="es-ES_tradnl" altLang="es-CL" sz="2200" dirty="0">
                <a:solidFill>
                  <a:srgbClr val="009999"/>
                </a:solidFill>
              </a:rPr>
              <a:t>Variables de instancia</a:t>
            </a:r>
            <a:r>
              <a:rPr lang="es-ES_tradnl" altLang="es-CL" sz="2200" dirty="0"/>
              <a:t> del objeto, sean </a:t>
            </a:r>
            <a:r>
              <a:rPr lang="es-ES_tradnl" altLang="es-CL" sz="2200" dirty="0" err="1"/>
              <a:t>public</a:t>
            </a:r>
            <a:r>
              <a:rPr lang="es-ES_tradnl" altLang="es-CL" sz="2200" dirty="0"/>
              <a:t>, </a:t>
            </a:r>
            <a:r>
              <a:rPr lang="es-ES_tradnl" altLang="es-CL" sz="2200" dirty="0" err="1"/>
              <a:t>private</a:t>
            </a:r>
            <a:r>
              <a:rPr lang="es-ES_tradnl" altLang="es-CL" sz="2200" dirty="0"/>
              <a:t> o </a:t>
            </a:r>
            <a:r>
              <a:rPr lang="es-ES_tradnl" altLang="es-CL" sz="2200" dirty="0" err="1"/>
              <a:t>protected</a:t>
            </a:r>
            <a:r>
              <a:rPr lang="es-ES_tradnl" altLang="es-CL" sz="2200" dirty="0"/>
              <a:t>. </a:t>
            </a:r>
          </a:p>
          <a:p>
            <a:pPr lvl="1" algn="just"/>
            <a:r>
              <a:rPr lang="es-ES_tradnl" altLang="es-CL" sz="2200" dirty="0">
                <a:solidFill>
                  <a:srgbClr val="009999"/>
                </a:solidFill>
              </a:rPr>
              <a:t>Parámetros del constructor/método</a:t>
            </a:r>
            <a:r>
              <a:rPr lang="es-ES_tradnl" altLang="es-CL" sz="2200" dirty="0"/>
              <a:t>.</a:t>
            </a:r>
          </a:p>
          <a:p>
            <a:pPr lvl="1" algn="just"/>
            <a:r>
              <a:rPr lang="es-ES_tradnl" altLang="es-CL" sz="2200" dirty="0">
                <a:solidFill>
                  <a:srgbClr val="009999"/>
                </a:solidFill>
              </a:rPr>
              <a:t>Variables locales</a:t>
            </a:r>
            <a:r>
              <a:rPr lang="es-ES_tradnl" altLang="es-CL" sz="2200" dirty="0"/>
              <a:t>: variables declaradas dentro del cuerpo del constructor o método. Se crean y utilizan en cada ejecución del constructor o método. No existen fuera de él.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3C7C-5576-41CE-93B5-BEFF8BF0CEDE}" type="slidenum">
              <a:rPr lang="es-CL" altLang="es-CL"/>
              <a:pPr/>
              <a:t>30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5905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en constructores y métodos (cont.)</a:t>
            </a: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143-8A66-4E63-895E-0EE9237C33CA}" type="slidenum">
              <a:rPr lang="es-CL" altLang="es-CL"/>
              <a:pPr/>
              <a:t>31</a:t>
            </a:fld>
            <a:endParaRPr lang="es-CL" altLang="es-CL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2206625" y="3429001"/>
            <a:ext cx="8280400" cy="21113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905001" y="1981200"/>
            <a:ext cx="85820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400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>
                <a:latin typeface="Courier New" panose="02070309020205020404" pitchFamily="49" charset="0"/>
              </a:rPr>
              <a:t> </a:t>
            </a:r>
            <a:r>
              <a:rPr lang="es-ES_tradnl" altLang="es-CL" sz="2400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2400">
                <a:latin typeface="Courier New" panose="02070309020205020404" pitchFamily="49" charset="0"/>
              </a:rPr>
              <a:t> Tiempo {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    </a:t>
            </a:r>
            <a:r>
              <a:rPr lang="es-ES_tradnl" altLang="es-CL" sz="2400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>
                <a:latin typeface="Courier New" panose="02070309020205020404" pitchFamily="49" charset="0"/>
              </a:rPr>
              <a:t> </a:t>
            </a:r>
            <a:r>
              <a:rPr lang="es-ES_tradnl" altLang="es-CL" sz="2400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>
                <a:latin typeface="Courier New" panose="02070309020205020404" pitchFamily="49" charset="0"/>
              </a:rPr>
              <a:t> </a:t>
            </a:r>
            <a:r>
              <a:rPr lang="es-ES_tradnl" altLang="es-CL" sz="2400">
                <a:solidFill>
                  <a:srgbClr val="D60093"/>
                </a:solidFill>
                <a:latin typeface="Courier New" panose="02070309020205020404" pitchFamily="49" charset="0"/>
              </a:rPr>
              <a:t>minutos</a:t>
            </a:r>
            <a:r>
              <a:rPr lang="es-ES_tradnl" altLang="es-CL" sz="24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 </a:t>
            </a:r>
            <a:r>
              <a:rPr lang="es-ES_tradnl" altLang="es-CL" sz="1600"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    ...  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3366FF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sumaTiempo(</a:t>
            </a:r>
            <a:r>
              <a:rPr lang="es-ES_tradnl" altLang="es-CL" sz="2400" b="1">
                <a:solidFill>
                  <a:srgbClr val="3366FF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8000"/>
                </a:solidFill>
                <a:latin typeface="Courier New" panose="02070309020205020404" pitchFamily="49" charset="0"/>
              </a:rPr>
              <a:t>hora</a:t>
            </a:r>
            <a:r>
              <a:rPr lang="es-ES_tradnl" altLang="es-CL" sz="2400" b="1">
                <a:latin typeface="Courier New" panose="02070309020205020404" pitchFamily="49" charset="0"/>
              </a:rPr>
              <a:t>, </a:t>
            </a:r>
            <a:r>
              <a:rPr lang="es-ES_tradnl" altLang="es-CL" sz="2400" b="1">
                <a:solidFill>
                  <a:srgbClr val="3366FF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8000"/>
                </a:solidFill>
                <a:latin typeface="Courier New" panose="02070309020205020404" pitchFamily="49" charset="0"/>
              </a:rPr>
              <a:t>min</a:t>
            </a:r>
            <a:r>
              <a:rPr lang="es-ES_tradnl" altLang="es-CL" sz="2400" b="1">
                <a:latin typeface="Courier New" panose="02070309020205020404" pitchFamily="49" charset="0"/>
              </a:rPr>
              <a:t>) {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 </a:t>
            </a:r>
            <a:r>
              <a:rPr lang="es-ES_tradnl" altLang="es-CL" sz="2400" b="1">
                <a:solidFill>
                  <a:srgbClr val="3366FF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chemeClr val="accent1"/>
                </a:solidFill>
                <a:latin typeface="Courier New" panose="02070309020205020404" pitchFamily="49" charset="0"/>
              </a:rPr>
              <a:t>aux</a:t>
            </a:r>
            <a:r>
              <a:rPr lang="es-ES_tradnl" altLang="es-CL" sz="2400" b="1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 </a:t>
            </a:r>
            <a:r>
              <a:rPr lang="es-ES_tradnl" altLang="es-CL" sz="2400" b="1">
                <a:solidFill>
                  <a:schemeClr val="accent1"/>
                </a:solidFill>
                <a:latin typeface="Courier New" panose="02070309020205020404" pitchFamily="49" charset="0"/>
              </a:rPr>
              <a:t>aux</a:t>
            </a:r>
            <a:r>
              <a:rPr lang="es-ES_tradnl" altLang="es-CL" sz="2400" b="1">
                <a:latin typeface="Courier New" panose="02070309020205020404" pitchFamily="49" charset="0"/>
              </a:rPr>
              <a:t>= </a:t>
            </a:r>
            <a:r>
              <a:rPr lang="es-ES_tradnl" altLang="es-CL" sz="2400" b="1">
                <a:solidFill>
                  <a:srgbClr val="008000"/>
                </a:solidFill>
                <a:latin typeface="Courier New" panose="02070309020205020404" pitchFamily="49" charset="0"/>
              </a:rPr>
              <a:t>hora</a:t>
            </a:r>
            <a:r>
              <a:rPr lang="es-ES_tradnl" altLang="es-CL" sz="2400" b="1">
                <a:latin typeface="Courier New" panose="02070309020205020404" pitchFamily="49" charset="0"/>
              </a:rPr>
              <a:t> * 60 + </a:t>
            </a:r>
            <a:r>
              <a:rPr lang="es-ES_tradnl" altLang="es-CL" sz="2400" b="1">
                <a:solidFill>
                  <a:srgbClr val="008000"/>
                </a:solidFill>
                <a:latin typeface="Courier New" panose="02070309020205020404" pitchFamily="49" charset="0"/>
              </a:rPr>
              <a:t>min</a:t>
            </a:r>
            <a:r>
              <a:rPr lang="es-ES_tradnl" altLang="es-CL" sz="2400" b="1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    </a:t>
            </a:r>
            <a:r>
              <a:rPr lang="es-ES_tradnl" altLang="es-CL" sz="2400" b="1">
                <a:solidFill>
                  <a:srgbClr val="D60093"/>
                </a:solidFill>
                <a:latin typeface="Courier New" panose="02070309020205020404" pitchFamily="49" charset="0"/>
              </a:rPr>
              <a:t>minutos</a:t>
            </a:r>
            <a:r>
              <a:rPr lang="es-ES_tradnl" altLang="es-CL" sz="2400" b="1">
                <a:latin typeface="Courier New" panose="02070309020205020404" pitchFamily="49" charset="0"/>
              </a:rPr>
              <a:t> = </a:t>
            </a:r>
            <a:r>
              <a:rPr lang="es-ES_tradnl" altLang="es-CL" sz="2400" b="1">
                <a:solidFill>
                  <a:srgbClr val="D60093"/>
                </a:solidFill>
                <a:latin typeface="Courier New" panose="02070309020205020404" pitchFamily="49" charset="0"/>
              </a:rPr>
              <a:t>minutos</a:t>
            </a:r>
            <a:r>
              <a:rPr lang="es-ES_tradnl" altLang="es-CL" sz="2400" b="1">
                <a:latin typeface="Courier New" panose="02070309020205020404" pitchFamily="49" charset="0"/>
              </a:rPr>
              <a:t> + </a:t>
            </a:r>
            <a:r>
              <a:rPr lang="es-ES_tradnl" altLang="es-CL" sz="2400" b="1">
                <a:solidFill>
                  <a:schemeClr val="accent1"/>
                </a:solidFill>
                <a:latin typeface="Courier New" panose="02070309020205020404" pitchFamily="49" charset="0"/>
              </a:rPr>
              <a:t>aux</a:t>
            </a:r>
            <a:r>
              <a:rPr lang="es-ES_tradnl" altLang="es-CL" sz="2400" b="1">
                <a:latin typeface="Courier New" panose="02070309020205020404" pitchFamily="49" charset="0"/>
              </a:rPr>
              <a:t>;</a:t>
            </a:r>
            <a:endParaRPr lang="es-ES_tradnl" altLang="es-CL" sz="2400" b="1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    ...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8421" name="AutoShape 5"/>
          <p:cNvSpPr>
            <a:spLocks/>
          </p:cNvSpPr>
          <p:nvPr/>
        </p:nvSpPr>
        <p:spPr bwMode="auto">
          <a:xfrm>
            <a:off x="6781800" y="1725613"/>
            <a:ext cx="2286000" cy="406400"/>
          </a:xfrm>
          <a:prstGeom prst="borderCallout3">
            <a:avLst>
              <a:gd name="adj1" fmla="val 28125"/>
              <a:gd name="adj2" fmla="val 103333"/>
              <a:gd name="adj3" fmla="val 28125"/>
              <a:gd name="adj4" fmla="val 114236"/>
              <a:gd name="adj5" fmla="val 231639"/>
              <a:gd name="adj6" fmla="val 114236"/>
              <a:gd name="adj7" fmla="val 454296"/>
              <a:gd name="adj8" fmla="val 291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Parámetros</a:t>
            </a: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937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8423" name="AutoShape 7"/>
          <p:cNvSpPr>
            <a:spLocks/>
          </p:cNvSpPr>
          <p:nvPr/>
        </p:nvSpPr>
        <p:spPr bwMode="auto">
          <a:xfrm>
            <a:off x="3276600" y="5692775"/>
            <a:ext cx="2286000" cy="711200"/>
          </a:xfrm>
          <a:prstGeom prst="borderCallout3">
            <a:avLst>
              <a:gd name="adj1" fmla="val 16069"/>
              <a:gd name="adj2" fmla="val -3333"/>
              <a:gd name="adj3" fmla="val 16069"/>
              <a:gd name="adj4" fmla="val -39097"/>
              <a:gd name="adj5" fmla="val -44644"/>
              <a:gd name="adj6" fmla="val -39097"/>
              <a:gd name="adj7" fmla="val -105356"/>
              <a:gd name="adj8" fmla="val 291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Variable de instancia</a:t>
            </a:r>
          </a:p>
        </p:txBody>
      </p:sp>
      <p:sp>
        <p:nvSpPr>
          <p:cNvPr id="188424" name="AutoShape 8"/>
          <p:cNvSpPr>
            <a:spLocks/>
          </p:cNvSpPr>
          <p:nvPr/>
        </p:nvSpPr>
        <p:spPr bwMode="auto">
          <a:xfrm>
            <a:off x="6781800" y="5883275"/>
            <a:ext cx="2286000" cy="406400"/>
          </a:xfrm>
          <a:prstGeom prst="borderCallout3">
            <a:avLst>
              <a:gd name="adj1" fmla="val 28125"/>
              <a:gd name="adj2" fmla="val 103333"/>
              <a:gd name="adj3" fmla="val 28125"/>
              <a:gd name="adj4" fmla="val 142917"/>
              <a:gd name="adj5" fmla="val -341796"/>
              <a:gd name="adj6" fmla="val 142917"/>
              <a:gd name="adj7" fmla="val -462889"/>
              <a:gd name="adj8" fmla="val -9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Variable  local</a:t>
            </a:r>
          </a:p>
        </p:txBody>
      </p:sp>
    </p:spTree>
    <p:extLst>
      <p:ext uri="{BB962C8B-B14F-4D97-AF65-F5344CB8AC3E}">
        <p14:creationId xmlns:p14="http://schemas.microsoft.com/office/powerpoint/2010/main" val="40785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locales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885950"/>
            <a:ext cx="8229600" cy="4171950"/>
          </a:xfrm>
        </p:spPr>
        <p:txBody>
          <a:bodyPr/>
          <a:lstStyle/>
          <a:p>
            <a:r>
              <a:rPr lang="es-ES_tradnl" altLang="es-CL" sz="2800"/>
              <a:t>Las variables locales son variables de función auxiliar dentro de constructores y métodos.</a:t>
            </a:r>
            <a:endParaRPr lang="es-ES_tradnl" altLang="es-CL"/>
          </a:p>
          <a:p>
            <a:endParaRPr lang="es-ES_tradnl" altLang="es-CL"/>
          </a:p>
          <a:p>
            <a:endParaRPr lang="es-ES_tradnl" altLang="es-CL"/>
          </a:p>
          <a:p>
            <a:r>
              <a:rPr lang="es-ES_tradnl" altLang="es-CL" sz="2800">
                <a:solidFill>
                  <a:srgbClr val="9900CC"/>
                </a:solidFill>
              </a:rPr>
              <a:t>Criterio elemental de diseño</a:t>
            </a:r>
            <a:r>
              <a:rPr lang="es-ES_tradnl" altLang="es-CL" sz="2800"/>
              <a:t>: las variables </a:t>
            </a:r>
            <a:r>
              <a:rPr lang="es-ES_tradnl" altLang="es-CL" sz="2800" b="1"/>
              <a:t>auxiliares</a:t>
            </a:r>
            <a:r>
              <a:rPr lang="es-ES_tradnl" altLang="es-CL" sz="2800"/>
              <a:t> siempre deben declararse como variables</a:t>
            </a:r>
            <a:r>
              <a:rPr lang="es-ES_tradnl" altLang="es-CL" sz="2800" b="1"/>
              <a:t> locales</a:t>
            </a:r>
            <a:r>
              <a:rPr lang="es-ES_tradnl" altLang="es-CL" sz="2800"/>
              <a:t>, nunca como variables de instancia... aunque “igual funcione”.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92C6-C9B0-4764-B651-2426BC8586F6}" type="slidenum">
              <a:rPr lang="es-CL" altLang="es-CL"/>
              <a:pPr/>
              <a:t>32</a:t>
            </a:fld>
            <a:endParaRPr lang="es-CL" altLang="es-CL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2209800" y="4234934"/>
            <a:ext cx="8001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2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696200" cy="1143000"/>
          </a:xfrm>
        </p:spPr>
        <p:txBody>
          <a:bodyPr/>
          <a:lstStyle/>
          <a:p>
            <a:r>
              <a:rPr lang="es-ES_tradnl" altLang="es-CL"/>
              <a:t>Estructura de una clase simple</a:t>
            </a:r>
          </a:p>
        </p:txBody>
      </p:sp>
      <p:sp>
        <p:nvSpPr>
          <p:cNvPr id="10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8FFF-D9C4-4964-B103-A8A296B4F8EF}" type="slidenum">
              <a:rPr lang="es-CL" altLang="es-CL"/>
              <a:pPr/>
              <a:t>4</a:t>
            </a:fld>
            <a:endParaRPr lang="es-CL" altLang="es-CL"/>
          </a:p>
        </p:txBody>
      </p: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3638550" y="1143001"/>
            <a:ext cx="5054600" cy="5216525"/>
            <a:chOff x="816" y="864"/>
            <a:chExt cx="4224" cy="3286"/>
          </a:xfrm>
        </p:grpSpPr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816" y="864"/>
              <a:ext cx="4224" cy="32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_tradnl" altLang="es-CL" sz="2000">
                  <a:latin typeface="Courier New" panose="02070309020205020404" pitchFamily="49" charset="0"/>
                </a:rPr>
                <a:t>public class </a:t>
              </a:r>
              <a:r>
                <a:rPr lang="es-ES_tradnl" altLang="es-CL" sz="2000" b="1" i="1">
                  <a:latin typeface="Courier New" panose="02070309020205020404" pitchFamily="49" charset="0"/>
                </a:rPr>
                <a:t>IdentificadorClase</a:t>
              </a:r>
              <a:r>
                <a:rPr lang="es-ES_tradnl" altLang="es-CL" sz="2400">
                  <a:latin typeface="Courier New" panose="02070309020205020404" pitchFamily="49" charset="0"/>
                </a:rPr>
                <a:t> </a:t>
              </a: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4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0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0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0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0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000">
                <a:latin typeface="Courier New" panose="02070309020205020404" pitchFamily="49" charset="0"/>
              </a:endParaRPr>
            </a:p>
            <a:p>
              <a:pPr eaLnBrk="0" hangingPunct="0"/>
              <a:endParaRPr lang="es-ES_tradnl" altLang="es-CL" sz="2000">
                <a:latin typeface="Courier New" panose="02070309020205020404" pitchFamily="49" charset="0"/>
              </a:endParaRPr>
            </a:p>
            <a:p>
              <a:pPr eaLnBrk="0" hangingPunct="0"/>
              <a:r>
                <a:rPr lang="es-ES_tradnl" altLang="es-CL" sz="2000">
                  <a:latin typeface="Courier New" panose="02070309020205020404" pitchFamily="49" charset="0"/>
                </a:rPr>
                <a:t>}</a:t>
              </a:r>
              <a:r>
                <a:rPr lang="es-ES_tradnl" altLang="es-CL" sz="2400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104" y="1152"/>
              <a:ext cx="3744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altLang="es-CL">
                  <a:latin typeface="Times New Roman" panose="02020603050405020304" pitchFamily="18" charset="0"/>
                </a:rPr>
                <a:t>declaración variables de instancia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1104" y="2064"/>
              <a:ext cx="3744" cy="57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declaración método 1 {</a:t>
              </a:r>
            </a:p>
            <a:p>
              <a:pPr eaLnBrk="0" hangingPunct="0"/>
              <a:r>
                <a:rPr lang="es-ES_tradnl" altLang="es-CL" i="1">
                  <a:latin typeface="Times New Roman" panose="02020603050405020304" pitchFamily="18" charset="0"/>
                </a:rPr>
                <a:t>    implementación método 1</a:t>
              </a:r>
              <a:r>
                <a:rPr lang="es-ES_tradnl" altLang="es-CL">
                  <a:latin typeface="Times New Roman" panose="02020603050405020304" pitchFamily="18" charset="0"/>
                </a:rPr>
                <a:t> </a:t>
              </a:r>
            </a:p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104" y="2688"/>
              <a:ext cx="3744" cy="57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declaración método 2 { </a:t>
              </a:r>
            </a:p>
            <a:p>
              <a:pPr eaLnBrk="0" hangingPunct="0"/>
              <a:r>
                <a:rPr lang="es-ES_tradnl" altLang="es-CL" i="1">
                  <a:latin typeface="Times New Roman" panose="02020603050405020304" pitchFamily="18" charset="0"/>
                </a:rPr>
                <a:t>    implementación método 2 </a:t>
              </a:r>
            </a:p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1104" y="3312"/>
              <a:ext cx="3744" cy="57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declaración método </a:t>
              </a:r>
              <a:r>
                <a:rPr lang="es-ES_tradnl" altLang="es-CL" i="1">
                  <a:latin typeface="Times New Roman" panose="02020603050405020304" pitchFamily="18" charset="0"/>
                </a:rPr>
                <a:t>m</a:t>
              </a:r>
              <a:r>
                <a:rPr lang="es-ES_tradnl" altLang="es-CL">
                  <a:latin typeface="Times New Roman" panose="02020603050405020304" pitchFamily="18" charset="0"/>
                </a:rPr>
                <a:t> {</a:t>
              </a:r>
            </a:p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    </a:t>
              </a:r>
              <a:r>
                <a:rPr lang="es-ES_tradnl" altLang="es-CL" i="1">
                  <a:latin typeface="Times New Roman" panose="02020603050405020304" pitchFamily="18" charset="0"/>
                </a:rPr>
                <a:t>implementación método m</a:t>
              </a:r>
              <a:r>
                <a:rPr lang="es-ES_tradnl" altLang="es-CL">
                  <a:latin typeface="Times New Roman" panose="02020603050405020304" pitchFamily="18" charset="0"/>
                </a:rPr>
                <a:t> </a:t>
              </a:r>
            </a:p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1104" y="1440"/>
              <a:ext cx="3744" cy="57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declaración constructor  {</a:t>
              </a:r>
            </a:p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     </a:t>
              </a:r>
              <a:r>
                <a:rPr lang="es-ES_tradnl" altLang="es-CL" i="1">
                  <a:latin typeface="Times New Roman" panose="02020603050405020304" pitchFamily="18" charset="0"/>
                </a:rPr>
                <a:t>implementación constructor</a:t>
              </a:r>
              <a:r>
                <a:rPr lang="es-ES_tradnl" altLang="es-CL">
                  <a:latin typeface="Times New Roman" panose="02020603050405020304" pitchFamily="18" charset="0"/>
                </a:rPr>
                <a:t> </a:t>
              </a:r>
            </a:p>
            <a:p>
              <a:pPr eaLnBrk="0" hangingPunct="0"/>
              <a:r>
                <a:rPr lang="es-ES_tradnl" altLang="es-CL">
                  <a:latin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Retomando </a:t>
            </a:r>
            <a:br>
              <a:rPr lang="es-ES_tradnl" altLang="es-CL"/>
            </a:br>
            <a:r>
              <a:rPr lang="es-ES_tradnl" altLang="es-CL"/>
              <a:t>ejemplo CajaAhorro</a:t>
            </a:r>
          </a:p>
        </p:txBody>
      </p:sp>
      <p:sp>
        <p:nvSpPr>
          <p:cNvPr id="1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BE2F-4A9A-4248-B178-C85A78171663}" type="slidenum">
              <a:rPr lang="es-CL" altLang="es-CL"/>
              <a:pPr/>
              <a:t>5</a:t>
            </a:fld>
            <a:endParaRPr lang="es-CL" altLang="es-CL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3968750" y="1728788"/>
            <a:ext cx="5257800" cy="480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4273550" y="5643563"/>
            <a:ext cx="4724400" cy="6096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273550" y="5005388"/>
            <a:ext cx="4724400" cy="6096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273550" y="4167189"/>
            <a:ext cx="4724400" cy="8032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4273550" y="3290889"/>
            <a:ext cx="4724400" cy="8413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4273550" y="2449514"/>
            <a:ext cx="4724400" cy="8032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273550" y="2033588"/>
            <a:ext cx="4724400" cy="3810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121150" y="1728788"/>
            <a:ext cx="480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saldo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transacciones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depositar(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+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girar(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-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obtenerSaldo()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obtenerTransacciones()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5080000" y="3786188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5080000" y="3538538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5060950" y="4643438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5080000" y="5919788"/>
            <a:ext cx="20891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5060950" y="5272088"/>
            <a:ext cx="127000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5076825" y="4414838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5003800" y="2933700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5003800" y="2724150"/>
            <a:ext cx="8699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de instancia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032000" y="2381250"/>
            <a:ext cx="8178800" cy="4171950"/>
          </a:xfrm>
        </p:spPr>
        <p:txBody>
          <a:bodyPr/>
          <a:lstStyle/>
          <a:p>
            <a:r>
              <a:rPr lang="es-ES_tradnl" altLang="es-CL"/>
              <a:t>Son los </a:t>
            </a:r>
            <a:r>
              <a:rPr lang="es-ES_tradnl" altLang="es-CL" b="1">
                <a:solidFill>
                  <a:srgbClr val="006699"/>
                </a:solidFill>
              </a:rPr>
              <a:t>atributos de la clase.</a:t>
            </a:r>
          </a:p>
          <a:p>
            <a:r>
              <a:rPr lang="es-ES_tradnl" altLang="es-CL"/>
              <a:t>Se declaran fuera de cualquier constructor o método.</a:t>
            </a:r>
          </a:p>
          <a:p>
            <a:r>
              <a:rPr lang="es-ES_tradnl" altLang="es-CL"/>
              <a:t>Dependen de la naturaleza del problema que se esté resolviendo (abstracción).</a:t>
            </a:r>
          </a:p>
          <a:p>
            <a:r>
              <a:rPr lang="es-ES_tradnl" altLang="es-CL"/>
              <a:t>Convención para el nombre: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ES_tradnl" altLang="es-CL" b="1">
                <a:solidFill>
                  <a:srgbClr val="009999"/>
                </a:solidFill>
              </a:rPr>
              <a:t>primeraLetraEnMinúscula</a:t>
            </a:r>
          </a:p>
          <a:p>
            <a:endParaRPr lang="es-ES_tradnl" altLang="es-CL"/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9CED-8C1C-4E93-9F3C-154BA0AB57A5}" type="slidenum">
              <a:rPr lang="es-CL" altLang="es-CL"/>
              <a:pPr/>
              <a:t>6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9963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de instancia: ejemplos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178800" cy="4953000"/>
          </a:xfrm>
        </p:spPr>
        <p:txBody>
          <a:bodyPr/>
          <a:lstStyle/>
          <a:p>
            <a:r>
              <a:rPr lang="es-ES_tradnl" altLang="es-CL" sz="2700"/>
              <a:t>En la clase </a:t>
            </a:r>
            <a:r>
              <a:rPr lang="es-ES_tradnl" altLang="es-CL" sz="2700" b="1">
                <a:solidFill>
                  <a:srgbClr val="009999"/>
                </a:solidFill>
              </a:rPr>
              <a:t>persona</a:t>
            </a:r>
            <a:r>
              <a:rPr lang="es-ES_tradnl" altLang="es-CL" sz="2700"/>
              <a:t>:</a:t>
            </a:r>
          </a:p>
          <a:p>
            <a:pPr lvl="1"/>
            <a:r>
              <a:rPr lang="es-ES_tradnl" altLang="es-CL" sz="2200"/>
              <a:t>rut, nombre, fechaDeNacimiento.</a:t>
            </a:r>
          </a:p>
          <a:p>
            <a:r>
              <a:rPr lang="es-ES_tradnl" altLang="es-CL" sz="2700"/>
              <a:t>En la clase </a:t>
            </a:r>
            <a:r>
              <a:rPr lang="es-ES_tradnl" altLang="es-CL" sz="2700" b="1">
                <a:solidFill>
                  <a:srgbClr val="009999"/>
                </a:solidFill>
              </a:rPr>
              <a:t>automóvil</a:t>
            </a:r>
            <a:r>
              <a:rPr lang="es-ES_tradnl" altLang="es-CL" sz="2700"/>
              <a:t>:</a:t>
            </a:r>
          </a:p>
          <a:p>
            <a:pPr lvl="1"/>
            <a:r>
              <a:rPr lang="es-ES_tradnl" altLang="es-CL" sz="2200"/>
              <a:t>patente, marca, modelo, añoFabricacion.</a:t>
            </a:r>
          </a:p>
          <a:p>
            <a:r>
              <a:rPr lang="es-ES_tradnl" altLang="es-CL" sz="2700"/>
              <a:t>En la clase </a:t>
            </a:r>
            <a:r>
              <a:rPr lang="es-ES_tradnl" altLang="es-CL" sz="2700" b="1">
                <a:solidFill>
                  <a:srgbClr val="009999"/>
                </a:solidFill>
              </a:rPr>
              <a:t>casa</a:t>
            </a:r>
            <a:r>
              <a:rPr lang="es-ES_tradnl" altLang="es-CL" sz="2700"/>
              <a:t>:</a:t>
            </a:r>
          </a:p>
          <a:p>
            <a:pPr lvl="1"/>
            <a:r>
              <a:rPr lang="es-ES_tradnl" altLang="es-CL" sz="2200"/>
              <a:t>direccion, noDePisos, noDePiezas.</a:t>
            </a:r>
          </a:p>
          <a:p>
            <a:r>
              <a:rPr lang="es-ES_tradnl" altLang="es-CL" sz="2700"/>
              <a:t>En la clase </a:t>
            </a:r>
            <a:r>
              <a:rPr lang="es-ES_tradnl" altLang="es-CL" sz="2700" b="1">
                <a:solidFill>
                  <a:srgbClr val="009999"/>
                </a:solidFill>
              </a:rPr>
              <a:t>artículo</a:t>
            </a:r>
            <a:r>
              <a:rPr lang="es-ES_tradnl" altLang="es-CL" sz="2700"/>
              <a:t>:</a:t>
            </a:r>
          </a:p>
          <a:p>
            <a:pPr lvl="1"/>
            <a:r>
              <a:rPr lang="es-ES_tradnl" altLang="es-CL" sz="2200"/>
              <a:t>codigoDeInventario, nombre, unidadDeMedida, stockFisico.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898C-635B-41D4-B440-999619473954}" type="slidenum">
              <a:rPr lang="es-CL" altLang="es-CL"/>
              <a:pPr/>
              <a:t>7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6394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Retomando </a:t>
            </a:r>
            <a:br>
              <a:rPr lang="es-ES_tradnl" altLang="es-CL"/>
            </a:br>
            <a:r>
              <a:rPr lang="es-ES_tradnl" altLang="es-CL"/>
              <a:t>ejemplo CajaAhorro</a:t>
            </a: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C99-A490-4120-A017-A3E5722124E5}" type="slidenum">
              <a:rPr lang="es-CL" altLang="es-CL"/>
              <a:pPr/>
              <a:t>8</a:t>
            </a:fld>
            <a:endParaRPr lang="es-CL" altLang="es-CL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83025" y="1685925"/>
            <a:ext cx="5257800" cy="480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4149725" y="1990725"/>
            <a:ext cx="4724400" cy="3810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3997325" y="1685925"/>
            <a:ext cx="480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CajaAhorro()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saldo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transacciones = 0;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depositar(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+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void</a:t>
            </a:r>
            <a:r>
              <a:rPr lang="es-ES_tradnl" altLang="es-CL" sz="1400" b="1">
                <a:latin typeface="Courier New" panose="02070309020205020404" pitchFamily="49" charset="0"/>
              </a:rPr>
              <a:t> girar(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monto 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saldo = saldo - monto;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transacciones++;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obtenerSaldo()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1400" b="1">
                <a:latin typeface="Courier New" panose="02070309020205020404" pitchFamily="49" charset="0"/>
              </a:rPr>
              <a:t>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400" b="1">
                <a:latin typeface="Courier New" panose="02070309020205020404" pitchFamily="49" charset="0"/>
              </a:rPr>
              <a:t> obtenerTransacciones() {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    </a:t>
            </a:r>
            <a:r>
              <a:rPr lang="es-ES_tradnl" altLang="es-CL" sz="1400" b="1">
                <a:solidFill>
                  <a:srgbClr val="0066CC"/>
                </a:solidFill>
                <a:latin typeface="Courier New" panose="02070309020205020404" pitchFamily="49" charset="0"/>
              </a:rPr>
              <a:t>return</a:t>
            </a:r>
            <a:r>
              <a:rPr lang="es-ES_tradnl" altLang="es-CL" sz="1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4956175" y="3743325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4956175" y="3495675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4937125" y="4600575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4956175" y="5876925"/>
            <a:ext cx="20891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4937125" y="5229225"/>
            <a:ext cx="127000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4953000" y="4371975"/>
            <a:ext cx="23177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4879975" y="2890838"/>
            <a:ext cx="16700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4879975" y="2681288"/>
            <a:ext cx="869950" cy="952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Variables de instancia: declaración</a:t>
            </a:r>
          </a:p>
        </p:txBody>
      </p:sp>
      <p:sp>
        <p:nvSpPr>
          <p:cNvPr id="8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40DB-E8AB-4E48-BA9F-5D41AA89A387}" type="slidenum">
              <a:rPr lang="es-CL" altLang="es-CL"/>
              <a:pPr/>
              <a:t>9</a:t>
            </a:fld>
            <a:endParaRPr lang="es-CL" altLang="es-CL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22526" y="1828801"/>
            <a:ext cx="7788275" cy="228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124200" y="2590800"/>
            <a:ext cx="5334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 altLang="es-CL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4600" y="1828800"/>
            <a:ext cx="7162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class</a:t>
            </a:r>
            <a:r>
              <a:rPr lang="es-ES_tradnl" altLang="es-CL" sz="2400" b="1">
                <a:latin typeface="Courier New" panose="02070309020205020404" pitchFamily="49" charset="0"/>
              </a:rPr>
              <a:t> CajaAhorro {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saldo;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 b="1">
                <a:latin typeface="Courier New" panose="02070309020205020404" pitchFamily="49" charset="0"/>
              </a:rPr>
              <a:t> </a:t>
            </a:r>
            <a:r>
              <a:rPr lang="es-ES_tradnl" altLang="es-CL" sz="2400" b="1">
                <a:solidFill>
                  <a:srgbClr val="0066CC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transacciones;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    ...</a:t>
            </a:r>
          </a:p>
          <a:p>
            <a:pPr eaLnBrk="0" hangingPunct="0"/>
            <a:r>
              <a:rPr lang="es-ES_tradnl" altLang="es-CL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422526" y="4454525"/>
            <a:ext cx="82454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s-ES_tradnl" altLang="es-CL" sz="2400">
                <a:latin typeface="Tahoma" panose="020B0604030504040204" pitchFamily="34" charset="0"/>
              </a:rPr>
              <a:t>Se declaran fuera de cualquier constructor o método.</a:t>
            </a:r>
          </a:p>
          <a:p>
            <a:pPr eaLnBrk="0" hangingPunct="0">
              <a:buFontTx/>
              <a:buChar char="•"/>
            </a:pPr>
            <a:r>
              <a:rPr lang="es-ES_tradnl" altLang="es-CL" sz="2400">
                <a:latin typeface="Tahoma" panose="020B0604030504040204" pitchFamily="34" charset="0"/>
              </a:rPr>
              <a:t>El </a:t>
            </a:r>
            <a:r>
              <a:rPr lang="es-ES_tradnl" altLang="es-CL" sz="2400" b="1">
                <a:latin typeface="Tahoma" panose="020B0604030504040204" pitchFamily="34" charset="0"/>
              </a:rPr>
              <a:t>“modificador” de visibilidad</a:t>
            </a:r>
            <a:r>
              <a:rPr lang="es-ES_tradnl" altLang="es-CL" sz="2400">
                <a:latin typeface="Tahoma" panose="020B0604030504040204" pitchFamily="34" charset="0"/>
              </a:rPr>
              <a:t> determina </a:t>
            </a:r>
            <a:r>
              <a:rPr lang="es-ES_tradnl" altLang="es-CL" sz="2400" b="1">
                <a:latin typeface="Tahoma" panose="020B0604030504040204" pitchFamily="34" charset="0"/>
              </a:rPr>
              <a:t>quién</a:t>
            </a:r>
            <a:r>
              <a:rPr lang="es-ES_tradnl" altLang="es-CL" sz="2400">
                <a:latin typeface="Tahoma" panose="020B0604030504040204" pitchFamily="34" charset="0"/>
              </a:rPr>
              <a:t> puede tener acceso a la variable:</a:t>
            </a:r>
          </a:p>
          <a:p>
            <a:pPr lvl="1" eaLnBrk="0" hangingPunct="0">
              <a:buFontTx/>
              <a:buChar char="•"/>
            </a:pPr>
            <a:r>
              <a:rPr lang="es-ES_tradnl" altLang="es-CL" sz="2400" b="1">
                <a:solidFill>
                  <a:srgbClr val="3366FF"/>
                </a:solidFill>
                <a:latin typeface="Tahoma" panose="020B0604030504040204" pitchFamily="34" charset="0"/>
              </a:rPr>
              <a:t> </a:t>
            </a:r>
            <a:r>
              <a:rPr lang="es-ES_tradnl" altLang="es-CL" sz="2400" b="1">
                <a:solidFill>
                  <a:srgbClr val="3366FF"/>
                </a:solidFill>
                <a:latin typeface="Courier New" panose="02070309020205020404" pitchFamily="49" charset="0"/>
              </a:rPr>
              <a:t>public</a:t>
            </a:r>
            <a:r>
              <a:rPr lang="es-ES_tradnl" altLang="es-CL" sz="2400">
                <a:latin typeface="Tahoma" panose="020B0604030504040204" pitchFamily="34" charset="0"/>
              </a:rPr>
              <a:t>: “todo el mundo”.</a:t>
            </a:r>
            <a:r>
              <a:rPr lang="es-ES_tradnl" altLang="es-CL" sz="2400" b="1">
                <a:solidFill>
                  <a:srgbClr val="3366FF"/>
                </a:solidFill>
                <a:latin typeface="Tahoma" panose="020B0604030504040204" pitchFamily="34" charset="0"/>
              </a:rPr>
              <a:t> </a:t>
            </a:r>
          </a:p>
          <a:p>
            <a:pPr lvl="1" eaLnBrk="0" hangingPunct="0">
              <a:buFontTx/>
              <a:buChar char="•"/>
            </a:pPr>
            <a:r>
              <a:rPr lang="es-ES_tradnl" altLang="es-CL" sz="2400" b="1">
                <a:solidFill>
                  <a:srgbClr val="3366FF"/>
                </a:solidFill>
                <a:latin typeface="Tahoma" panose="020B0604030504040204" pitchFamily="34" charset="0"/>
              </a:rPr>
              <a:t> </a:t>
            </a:r>
            <a:r>
              <a:rPr lang="es-ES_tradnl" altLang="es-CL" sz="2400" b="1">
                <a:solidFill>
                  <a:srgbClr val="3366FF"/>
                </a:solidFill>
                <a:latin typeface="Courier New" panose="02070309020205020404" pitchFamily="49" charset="0"/>
              </a:rPr>
              <a:t>private</a:t>
            </a:r>
            <a:r>
              <a:rPr lang="es-ES_tradnl" altLang="es-CL" sz="2400">
                <a:latin typeface="Tahoma" panose="020B0604030504040204" pitchFamily="34" charset="0"/>
              </a:rPr>
              <a:t>: sólo constructores y métodos de la clase.</a:t>
            </a: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5410200" y="3619500"/>
            <a:ext cx="3352800" cy="406400"/>
          </a:xfrm>
          <a:prstGeom prst="borderCallout2">
            <a:avLst>
              <a:gd name="adj1" fmla="val 28125"/>
              <a:gd name="adj2" fmla="val -2273"/>
              <a:gd name="adj3" fmla="val 28125"/>
              <a:gd name="adj4" fmla="val -20690"/>
              <a:gd name="adj5" fmla="val -64065"/>
              <a:gd name="adj6" fmla="val -3977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Modificador de visibilidad</a:t>
            </a:r>
          </a:p>
        </p:txBody>
      </p:sp>
    </p:spTree>
    <p:extLst>
      <p:ext uri="{BB962C8B-B14F-4D97-AF65-F5344CB8AC3E}">
        <p14:creationId xmlns:p14="http://schemas.microsoft.com/office/powerpoint/2010/main" val="3511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2341</TotalTime>
  <Words>1716</Words>
  <Application>Microsoft Office PowerPoint</Application>
  <PresentationFormat>Panorámica</PresentationFormat>
  <Paragraphs>393</Paragraphs>
  <Slides>32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Arial</vt:lpstr>
      <vt:lpstr>Century Gothic</vt:lpstr>
      <vt:lpstr>Courier New</vt:lpstr>
      <vt:lpstr>Monotype Sorts</vt:lpstr>
      <vt:lpstr>Tahoma</vt:lpstr>
      <vt:lpstr>Times New Roman</vt:lpstr>
      <vt:lpstr>Wingdings</vt:lpstr>
      <vt:lpstr>Wingdings 3</vt:lpstr>
      <vt:lpstr>Espiral</vt:lpstr>
      <vt:lpstr>Imagen</vt:lpstr>
      <vt:lpstr>lenguaje Java</vt:lpstr>
      <vt:lpstr>Sección 7</vt:lpstr>
      <vt:lpstr>Componentes de una clase</vt:lpstr>
      <vt:lpstr>Estructura de una clase simple</vt:lpstr>
      <vt:lpstr>Retomando  ejemplo CajaAhorro</vt:lpstr>
      <vt:lpstr>Variables de instancia</vt:lpstr>
      <vt:lpstr>Variables de instancia: ejemplos</vt:lpstr>
      <vt:lpstr>Retomando  ejemplo CajaAhorro</vt:lpstr>
      <vt:lpstr>Variables de instancia: declaración</vt:lpstr>
      <vt:lpstr>Variables de instancia: public vs private</vt:lpstr>
      <vt:lpstr>Variables de instancia: public vs private (cont.)</vt:lpstr>
      <vt:lpstr>Variables de instancia: comparación public vs private</vt:lpstr>
      <vt:lpstr>Constructores:</vt:lpstr>
      <vt:lpstr>Constructores</vt:lpstr>
      <vt:lpstr>Constructores</vt:lpstr>
      <vt:lpstr>Retomando  ejemplo CajaAhorro</vt:lpstr>
      <vt:lpstr>Constructores (cont.)</vt:lpstr>
      <vt:lpstr>Constructores (cont.)</vt:lpstr>
      <vt:lpstr>Instanciación de objetos</vt:lpstr>
      <vt:lpstr>Métodos sin retorno (void) </vt:lpstr>
      <vt:lpstr>Métodos</vt:lpstr>
      <vt:lpstr>Métodos: nombre</vt:lpstr>
      <vt:lpstr>Métodos (cont.)</vt:lpstr>
      <vt:lpstr>Retomando  ejemplo CajaAhorro</vt:lpstr>
      <vt:lpstr>Métodos: visibilidad</vt:lpstr>
      <vt:lpstr>Métodos: Parámetros</vt:lpstr>
      <vt:lpstr>Métodos: parámetros (cont.)</vt:lpstr>
      <vt:lpstr>Parámetros: formales vs. actuales</vt:lpstr>
      <vt:lpstr>Parámetros: formales vs. actuales (cont.)</vt:lpstr>
      <vt:lpstr>Variables en constructores y métodos</vt:lpstr>
      <vt:lpstr>Variables en constructores y métodos (cont.)</vt:lpstr>
      <vt:lpstr>Variables locales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labinf</cp:lastModifiedBy>
  <cp:revision>108</cp:revision>
  <dcterms:created xsi:type="dcterms:W3CDTF">2015-01-12T15:55:32Z</dcterms:created>
  <dcterms:modified xsi:type="dcterms:W3CDTF">2023-04-25T15:39:00Z</dcterms:modified>
</cp:coreProperties>
</file>