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661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237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322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7092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7335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2859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7909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289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810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474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720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22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95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138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74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916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916F5-AD22-4214-AD7C-12CF6D738621}" type="datetimeFigureOut">
              <a:rPr lang="es-CL" smtClean="0"/>
              <a:t>25-04-2023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773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lenguaje Java</a:t>
            </a:r>
            <a:endParaRPr lang="es-CL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516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Sobrecarga de métodos y promoción de argumentos</a:t>
            </a:r>
          </a:p>
        </p:txBody>
      </p:sp>
      <p:sp>
        <p:nvSpPr>
          <p:cNvPr id="11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0" y="6042025"/>
            <a:ext cx="6297613" cy="365125"/>
          </a:xfrm>
        </p:spPr>
        <p:txBody>
          <a:bodyPr/>
          <a:lstStyle/>
          <a:p>
            <a:fld id="{2B263880-F3E8-46DD-BC60-DCE3B699A9BA}" type="slidenum">
              <a:rPr lang="es-CL" altLang="es-CL"/>
              <a:pPr/>
              <a:t>10</a:t>
            </a:fld>
            <a:endParaRPr lang="es-CL" altLang="es-CL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1828800" y="1754188"/>
            <a:ext cx="4375150" cy="45005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public class </a:t>
            </a:r>
            <a:r>
              <a:rPr lang="es-ES_tradnl" altLang="es-CL" sz="1700" b="1">
                <a:solidFill>
                  <a:srgbClr val="0066FF"/>
                </a:solidFill>
                <a:latin typeface="Courier New" panose="02070309020205020404" pitchFamily="49" charset="0"/>
              </a:rPr>
              <a:t>Valor</a:t>
            </a:r>
            <a:r>
              <a:rPr lang="es-ES_tradnl" altLang="es-CL" sz="1700">
                <a:latin typeface="Courier New" panose="02070309020205020404" pitchFamily="49" charset="0"/>
              </a:rPr>
              <a:t> {</a:t>
            </a:r>
          </a:p>
          <a:p>
            <a:pPr eaLnBrk="0" hangingPunct="0"/>
            <a:endParaRPr lang="es-ES_tradnl" altLang="es-CL" sz="1700">
              <a:latin typeface="Courier New" panose="02070309020205020404" pitchFamily="49" charset="0"/>
            </a:endParaRP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private int dato;</a:t>
            </a:r>
          </a:p>
          <a:p>
            <a:pPr eaLnBrk="0" hangingPunct="0"/>
            <a:endParaRPr lang="es-ES_tradnl" altLang="es-CL" sz="1700">
              <a:latin typeface="Courier New" panose="02070309020205020404" pitchFamily="49" charset="0"/>
            </a:endParaRP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public void </a:t>
            </a:r>
            <a:r>
              <a:rPr lang="es-ES_tradnl" altLang="es-CL" sz="1700" b="1">
                <a:solidFill>
                  <a:srgbClr val="0066FF"/>
                </a:solidFill>
                <a:latin typeface="Courier New" panose="02070309020205020404" pitchFamily="49" charset="0"/>
              </a:rPr>
              <a:t>setEdad</a:t>
            </a:r>
            <a:r>
              <a:rPr lang="es-ES_tradnl" altLang="es-CL" sz="1700">
                <a:latin typeface="Courier New" panose="02070309020205020404" pitchFamily="49" charset="0"/>
              </a:rPr>
              <a:t>(</a:t>
            </a:r>
            <a:r>
              <a:rPr lang="es-ES_tradnl" altLang="es-CL" sz="1700" b="1">
                <a:solidFill>
                  <a:srgbClr val="339933"/>
                </a:solidFill>
                <a:latin typeface="Courier New" panose="02070309020205020404" pitchFamily="49" charset="0"/>
              </a:rPr>
              <a:t>short</a:t>
            </a:r>
            <a:r>
              <a:rPr lang="es-ES_tradnl" altLang="es-CL" sz="1700">
                <a:latin typeface="Courier New" panose="02070309020205020404" pitchFamily="49" charset="0"/>
              </a:rPr>
              <a:t> x){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  dato = x;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}</a:t>
            </a:r>
          </a:p>
          <a:p>
            <a:pPr eaLnBrk="0" hangingPunct="0"/>
            <a:endParaRPr lang="es-ES_tradnl" altLang="es-CL" sz="1700">
              <a:latin typeface="Courier New" panose="02070309020205020404" pitchFamily="49" charset="0"/>
            </a:endParaRP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public void </a:t>
            </a:r>
            <a:r>
              <a:rPr lang="es-ES_tradnl" altLang="es-CL" sz="1700" b="1">
                <a:solidFill>
                  <a:srgbClr val="0066FF"/>
                </a:solidFill>
                <a:latin typeface="Courier New" panose="02070309020205020404" pitchFamily="49" charset="0"/>
              </a:rPr>
              <a:t>setEdad</a:t>
            </a:r>
            <a:r>
              <a:rPr lang="es-ES_tradnl" altLang="es-CL" sz="1700">
                <a:latin typeface="Courier New" panose="02070309020205020404" pitchFamily="49" charset="0"/>
              </a:rPr>
              <a:t>(</a:t>
            </a:r>
            <a:r>
              <a:rPr lang="es-ES_tradnl" altLang="es-CL" sz="1700" b="1">
                <a:solidFill>
                  <a:srgbClr val="339933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1700">
                <a:latin typeface="Courier New" panose="02070309020205020404" pitchFamily="49" charset="0"/>
              </a:rPr>
              <a:t> x){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  dato = x;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}</a:t>
            </a:r>
          </a:p>
          <a:p>
            <a:pPr eaLnBrk="0" hangingPunct="0"/>
            <a:endParaRPr lang="es-ES_tradnl" altLang="es-CL" sz="1700">
              <a:latin typeface="Courier New" panose="02070309020205020404" pitchFamily="49" charset="0"/>
            </a:endParaRP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public void </a:t>
            </a:r>
            <a:r>
              <a:rPr lang="es-ES_tradnl" altLang="es-CL" sz="1700" b="1">
                <a:solidFill>
                  <a:srgbClr val="0066FF"/>
                </a:solidFill>
                <a:latin typeface="Courier New" panose="02070309020205020404" pitchFamily="49" charset="0"/>
              </a:rPr>
              <a:t>setEdad</a:t>
            </a:r>
            <a:r>
              <a:rPr lang="es-ES_tradnl" altLang="es-CL" sz="1700">
                <a:latin typeface="Courier New" panose="02070309020205020404" pitchFamily="49" charset="0"/>
              </a:rPr>
              <a:t>(</a:t>
            </a:r>
            <a:r>
              <a:rPr lang="es-ES_tradnl" altLang="es-CL" sz="1700" b="1">
                <a:solidFill>
                  <a:srgbClr val="339933"/>
                </a:solidFill>
                <a:latin typeface="Courier New" panose="02070309020205020404" pitchFamily="49" charset="0"/>
              </a:rPr>
              <a:t>double</a:t>
            </a:r>
            <a:r>
              <a:rPr lang="es-ES_tradnl" altLang="es-CL" sz="1700">
                <a:latin typeface="Courier New" panose="02070309020205020404" pitchFamily="49" charset="0"/>
              </a:rPr>
              <a:t> x){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  edad = (int) x;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}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...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6400800" y="1754188"/>
            <a:ext cx="3708400" cy="45005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public class Ejemplo {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public static void main...</a:t>
            </a:r>
          </a:p>
          <a:p>
            <a:pPr eaLnBrk="0" hangingPunct="0"/>
            <a:endParaRPr lang="es-ES_tradnl" altLang="es-CL" sz="1700">
              <a:latin typeface="Courier New" panose="02070309020205020404" pitchFamily="49" charset="0"/>
            </a:endParaRP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Valor v = new Valor();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</a:t>
            </a:r>
            <a:r>
              <a:rPr lang="es-ES_tradnl" altLang="es-CL" sz="1700"/>
              <a:t>...</a:t>
            </a:r>
            <a:r>
              <a:rPr lang="es-ES_tradnl" altLang="es-CL" sz="1700">
                <a:latin typeface="Courier New" panose="02070309020205020404" pitchFamily="49" charset="0"/>
              </a:rPr>
              <a:t>   </a:t>
            </a:r>
          </a:p>
          <a:p>
            <a:pPr eaLnBrk="0" hangingPunct="0"/>
            <a:endParaRPr lang="es-ES_tradnl" altLang="es-CL" sz="1700">
              <a:latin typeface="Courier New" panose="02070309020205020404" pitchFamily="49" charset="0"/>
            </a:endParaRP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v.</a:t>
            </a:r>
            <a:r>
              <a:rPr lang="es-ES_tradnl" altLang="es-CL" sz="1700" b="1">
                <a:solidFill>
                  <a:srgbClr val="0066FF"/>
                </a:solidFill>
                <a:latin typeface="Courier New" panose="02070309020205020404" pitchFamily="49" charset="0"/>
              </a:rPr>
              <a:t>setEdad(</a:t>
            </a:r>
            <a:r>
              <a:rPr lang="es-ES_tradnl" altLang="es-CL" sz="1700" b="1">
                <a:latin typeface="Courier New" panose="02070309020205020404" pitchFamily="49" charset="0"/>
              </a:rPr>
              <a:t> </a:t>
            </a:r>
            <a:r>
              <a:rPr lang="es-ES_tradnl" altLang="es-CL" sz="1700" b="1">
                <a:solidFill>
                  <a:srgbClr val="9900CC"/>
                </a:solidFill>
                <a:latin typeface="Courier New" panose="02070309020205020404" pitchFamily="49" charset="0"/>
              </a:rPr>
              <a:t>35</a:t>
            </a:r>
            <a:r>
              <a:rPr lang="es-ES_tradnl" altLang="es-CL" sz="1700" b="1">
                <a:latin typeface="Courier New" panose="02070309020205020404" pitchFamily="49" charset="0"/>
              </a:rPr>
              <a:t> </a:t>
            </a:r>
            <a:r>
              <a:rPr lang="es-ES_tradnl" altLang="es-CL" sz="1700" b="1">
                <a:solidFill>
                  <a:srgbClr val="0066FF"/>
                </a:solidFill>
                <a:latin typeface="Courier New" panose="02070309020205020404" pitchFamily="49" charset="0"/>
              </a:rPr>
              <a:t>)</a:t>
            </a:r>
            <a:r>
              <a:rPr lang="es-ES_tradnl" altLang="es-CL" sz="1700">
                <a:latin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v.</a:t>
            </a:r>
            <a:r>
              <a:rPr lang="es-ES_tradnl" altLang="es-CL" sz="1700" b="1">
                <a:solidFill>
                  <a:srgbClr val="0066FF"/>
                </a:solidFill>
                <a:latin typeface="Courier New" panose="02070309020205020404" pitchFamily="49" charset="0"/>
              </a:rPr>
              <a:t>setEdad(</a:t>
            </a:r>
            <a:r>
              <a:rPr lang="es-ES_tradnl" altLang="es-CL" sz="1700" b="1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s-ES_tradnl" altLang="es-CL" sz="1700" b="1">
                <a:solidFill>
                  <a:srgbClr val="9900CC"/>
                </a:solidFill>
                <a:latin typeface="Courier New" panose="02070309020205020404" pitchFamily="49" charset="0"/>
              </a:rPr>
              <a:t>35.0 </a:t>
            </a:r>
            <a:r>
              <a:rPr lang="es-ES_tradnl" altLang="es-CL" sz="1700" b="1">
                <a:solidFill>
                  <a:srgbClr val="0066FF"/>
                </a:solidFill>
                <a:latin typeface="Courier New" panose="02070309020205020404" pitchFamily="49" charset="0"/>
              </a:rPr>
              <a:t>)</a:t>
            </a:r>
            <a:r>
              <a:rPr lang="es-ES_tradnl" altLang="es-CL" sz="1700">
                <a:latin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</a:t>
            </a:r>
          </a:p>
          <a:p>
            <a:pPr eaLnBrk="0" hangingPunct="0"/>
            <a:r>
              <a:rPr lang="es-ES_tradnl" altLang="es-CL" sz="1700">
                <a:solidFill>
                  <a:srgbClr val="008000"/>
                </a:solidFill>
                <a:latin typeface="Courier New" panose="02070309020205020404" pitchFamily="49" charset="0"/>
              </a:rPr>
              <a:t>   // Aquí hay promoción:</a:t>
            </a:r>
            <a:endParaRPr lang="es-ES_tradnl" altLang="es-CL" sz="1700">
              <a:latin typeface="Courier New" panose="02070309020205020404" pitchFamily="49" charset="0"/>
            </a:endParaRP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byte b = 3;</a:t>
            </a:r>
          </a:p>
          <a:p>
            <a:pPr eaLnBrk="0" hangingPunct="0"/>
            <a:r>
              <a:rPr lang="es-ES_tradnl" altLang="es-CL" sz="1700"/>
              <a:t>       </a:t>
            </a:r>
            <a:r>
              <a:rPr lang="es-ES_tradnl" altLang="es-CL" sz="1700">
                <a:latin typeface="Courier New" panose="02070309020205020404" pitchFamily="49" charset="0"/>
              </a:rPr>
              <a:t>v.</a:t>
            </a:r>
            <a:r>
              <a:rPr lang="es-ES_tradnl" altLang="es-CL" sz="1700" b="1">
                <a:solidFill>
                  <a:srgbClr val="0066FF"/>
                </a:solidFill>
                <a:latin typeface="Courier New" panose="02070309020205020404" pitchFamily="49" charset="0"/>
              </a:rPr>
              <a:t>setEdad(</a:t>
            </a:r>
            <a:r>
              <a:rPr lang="es-ES_tradnl" altLang="es-CL" sz="1700" b="1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s-ES_tradnl" altLang="es-CL" sz="1700" b="1">
                <a:solidFill>
                  <a:srgbClr val="9900CC"/>
                </a:solidFill>
                <a:latin typeface="Courier New" panose="02070309020205020404" pitchFamily="49" charset="0"/>
              </a:rPr>
              <a:t>b </a:t>
            </a:r>
            <a:r>
              <a:rPr lang="es-ES_tradnl" altLang="es-CL" sz="1700" b="1">
                <a:solidFill>
                  <a:srgbClr val="0066FF"/>
                </a:solidFill>
                <a:latin typeface="Courier New" panose="02070309020205020404" pitchFamily="49" charset="0"/>
              </a:rPr>
              <a:t>)</a:t>
            </a:r>
            <a:r>
              <a:rPr lang="es-ES_tradnl" altLang="es-CL" sz="1700">
                <a:latin typeface="Courier New" panose="02070309020205020404" pitchFamily="49" charset="0"/>
              </a:rPr>
              <a:t>;</a:t>
            </a:r>
            <a:r>
              <a:rPr lang="es-ES_tradnl" altLang="es-CL" sz="1700"/>
              <a:t> 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v.</a:t>
            </a:r>
            <a:r>
              <a:rPr lang="es-ES_tradnl" altLang="es-CL" sz="1700" b="1">
                <a:solidFill>
                  <a:srgbClr val="0066FF"/>
                </a:solidFill>
                <a:latin typeface="Courier New" panose="02070309020205020404" pitchFamily="49" charset="0"/>
              </a:rPr>
              <a:t>setEdad(</a:t>
            </a:r>
            <a:r>
              <a:rPr lang="es-ES_tradnl" altLang="es-CL" sz="1700" b="1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s-ES_tradnl" altLang="es-CL" sz="1700" b="1">
                <a:solidFill>
                  <a:srgbClr val="9900CC"/>
                </a:solidFill>
                <a:latin typeface="Courier New" panose="02070309020205020404" pitchFamily="49" charset="0"/>
              </a:rPr>
              <a:t>35f </a:t>
            </a:r>
            <a:r>
              <a:rPr lang="es-ES_tradnl" altLang="es-CL" sz="1700" b="1">
                <a:solidFill>
                  <a:srgbClr val="0066FF"/>
                </a:solidFill>
                <a:latin typeface="Courier New" panose="02070309020205020404" pitchFamily="49" charset="0"/>
              </a:rPr>
              <a:t>)</a:t>
            </a:r>
            <a:r>
              <a:rPr lang="es-ES_tradnl" altLang="es-CL" sz="1700">
                <a:latin typeface="Courier New" panose="02070309020205020404" pitchFamily="49" charset="0"/>
              </a:rPr>
              <a:t>;</a:t>
            </a:r>
            <a:r>
              <a:rPr lang="es-ES_tradnl" altLang="es-CL" sz="1700"/>
              <a:t> </a:t>
            </a:r>
          </a:p>
          <a:p>
            <a:pPr eaLnBrk="0" hangingPunct="0"/>
            <a:r>
              <a:rPr lang="es-ES_tradnl" altLang="es-CL" sz="1700"/>
              <a:t>       ...</a:t>
            </a:r>
            <a:r>
              <a:rPr lang="es-ES_tradnl" altLang="es-CL" sz="1700">
                <a:latin typeface="Courier New" panose="02070309020205020404" pitchFamily="49" charset="0"/>
              </a:rPr>
              <a:t>  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}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3022600" y="6254751"/>
            <a:ext cx="1460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altLang="es-CL" sz="2000" b="1">
                <a:latin typeface="Times New Roman" panose="02020603050405020304" pitchFamily="18" charset="0"/>
              </a:rPr>
              <a:t>Clase Valor</a:t>
            </a: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7318375" y="6254751"/>
            <a:ext cx="1339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altLang="es-CL" sz="2000" b="1">
                <a:latin typeface="Times New Roman" panose="02020603050405020304" pitchFamily="18" charset="0"/>
              </a:rPr>
              <a:t>Aplicación</a:t>
            </a:r>
          </a:p>
        </p:txBody>
      </p:sp>
      <p:sp>
        <p:nvSpPr>
          <p:cNvPr id="99335" name="Line 7"/>
          <p:cNvSpPr>
            <a:spLocks noChangeShapeType="1"/>
          </p:cNvSpPr>
          <p:nvPr/>
        </p:nvSpPr>
        <p:spPr bwMode="auto">
          <a:xfrm flipH="1">
            <a:off x="5772150" y="3505200"/>
            <a:ext cx="100965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CL"/>
          </a:p>
        </p:txBody>
      </p:sp>
      <p:sp>
        <p:nvSpPr>
          <p:cNvPr id="99336" name="Line 8"/>
          <p:cNvSpPr>
            <a:spLocks noChangeShapeType="1"/>
          </p:cNvSpPr>
          <p:nvPr/>
        </p:nvSpPr>
        <p:spPr bwMode="auto">
          <a:xfrm flipH="1">
            <a:off x="5257800" y="38100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CL"/>
          </a:p>
        </p:txBody>
      </p:sp>
      <p:sp>
        <p:nvSpPr>
          <p:cNvPr id="99337" name="Line 9"/>
          <p:cNvSpPr>
            <a:spLocks noChangeShapeType="1"/>
          </p:cNvSpPr>
          <p:nvPr/>
        </p:nvSpPr>
        <p:spPr bwMode="auto">
          <a:xfrm flipH="1" flipV="1">
            <a:off x="5410200" y="5314950"/>
            <a:ext cx="1371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CL"/>
          </a:p>
        </p:txBody>
      </p:sp>
      <p:sp>
        <p:nvSpPr>
          <p:cNvPr id="99338" name="Line 10"/>
          <p:cNvSpPr>
            <a:spLocks noChangeShapeType="1"/>
          </p:cNvSpPr>
          <p:nvPr/>
        </p:nvSpPr>
        <p:spPr bwMode="auto">
          <a:xfrm flipH="1" flipV="1">
            <a:off x="5486400" y="3276600"/>
            <a:ext cx="1295400" cy="1752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549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Estructura general de una clase</a:t>
            </a:r>
          </a:p>
        </p:txBody>
      </p:sp>
      <p:sp>
        <p:nvSpPr>
          <p:cNvPr id="11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0" y="6042025"/>
            <a:ext cx="6297613" cy="365125"/>
          </a:xfrm>
        </p:spPr>
        <p:txBody>
          <a:bodyPr/>
          <a:lstStyle/>
          <a:p>
            <a:fld id="{264773FC-46F1-406A-A9F4-F1D5ED0A6250}" type="slidenum">
              <a:rPr lang="es-CL" altLang="es-CL"/>
              <a:pPr/>
              <a:t>11</a:t>
            </a:fld>
            <a:endParaRPr lang="es-CL" altLang="es-CL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819400" y="1828801"/>
            <a:ext cx="6705600" cy="4606925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_tradnl" altLang="es-CL" sz="2000">
                <a:latin typeface="Courier New" panose="02070309020205020404" pitchFamily="49" charset="0"/>
              </a:rPr>
              <a:t>public class </a:t>
            </a:r>
            <a:r>
              <a:rPr lang="es-ES_tradnl" altLang="es-CL" sz="2000" b="1" i="1">
                <a:latin typeface="Courier New" panose="02070309020205020404" pitchFamily="49" charset="0"/>
              </a:rPr>
              <a:t>IdentificadorClase</a:t>
            </a:r>
            <a:r>
              <a:rPr lang="es-ES_tradnl" altLang="es-CL" sz="2000" b="1">
                <a:latin typeface="Courier New" panose="02070309020205020404" pitchFamily="49" charset="0"/>
              </a:rPr>
              <a:t> {</a:t>
            </a:r>
            <a:r>
              <a:rPr lang="es-ES_tradnl" altLang="es-CL" sz="2400">
                <a:latin typeface="Courier New" panose="02070309020205020404" pitchFamily="49" charset="0"/>
              </a:rPr>
              <a:t> </a:t>
            </a:r>
          </a:p>
          <a:p>
            <a:pPr eaLnBrk="0" hangingPunct="0"/>
            <a:endParaRPr lang="es-ES_tradnl" altLang="es-CL" sz="2400">
              <a:latin typeface="Courier New" panose="02070309020205020404" pitchFamily="49" charset="0"/>
            </a:endParaRPr>
          </a:p>
          <a:p>
            <a:pPr eaLnBrk="0" hangingPunct="0"/>
            <a:endParaRPr lang="es-ES_tradnl" altLang="es-CL" sz="2400">
              <a:latin typeface="Courier New" panose="02070309020205020404" pitchFamily="49" charset="0"/>
            </a:endParaRPr>
          </a:p>
          <a:p>
            <a:pPr eaLnBrk="0" hangingPunct="0"/>
            <a:endParaRPr lang="es-ES_tradnl" altLang="es-CL" sz="2400">
              <a:latin typeface="Courier New" panose="02070309020205020404" pitchFamily="49" charset="0"/>
            </a:endParaRPr>
          </a:p>
          <a:p>
            <a:pPr eaLnBrk="0" hangingPunct="0"/>
            <a:endParaRPr lang="es-ES_tradnl" altLang="es-CL" sz="2400">
              <a:latin typeface="Courier New" panose="02070309020205020404" pitchFamily="49" charset="0"/>
            </a:endParaRPr>
          </a:p>
          <a:p>
            <a:pPr eaLnBrk="0" hangingPunct="0"/>
            <a:endParaRPr lang="es-ES_tradnl" altLang="es-CL" sz="2400">
              <a:latin typeface="Courier New" panose="02070309020205020404" pitchFamily="49" charset="0"/>
            </a:endParaRPr>
          </a:p>
          <a:p>
            <a:pPr eaLnBrk="0" hangingPunct="0"/>
            <a:endParaRPr lang="es-ES_tradnl" altLang="es-CL" sz="2400">
              <a:latin typeface="Courier New" panose="02070309020205020404" pitchFamily="49" charset="0"/>
            </a:endParaRPr>
          </a:p>
          <a:p>
            <a:pPr eaLnBrk="0" hangingPunct="0"/>
            <a:endParaRPr lang="es-ES_tradnl" altLang="es-CL" sz="2400">
              <a:latin typeface="Courier New" panose="02070309020205020404" pitchFamily="49" charset="0"/>
            </a:endParaRPr>
          </a:p>
          <a:p>
            <a:pPr eaLnBrk="0" hangingPunct="0"/>
            <a:endParaRPr lang="es-ES_tradnl" altLang="es-CL" sz="2000">
              <a:latin typeface="Courier New" panose="02070309020205020404" pitchFamily="49" charset="0"/>
            </a:endParaRPr>
          </a:p>
          <a:p>
            <a:pPr eaLnBrk="0" hangingPunct="0"/>
            <a:endParaRPr lang="es-ES_tradnl" altLang="es-CL" sz="2000">
              <a:latin typeface="Courier New" panose="02070309020205020404" pitchFamily="49" charset="0"/>
            </a:endParaRPr>
          </a:p>
          <a:p>
            <a:pPr eaLnBrk="0" hangingPunct="0"/>
            <a:endParaRPr lang="es-ES_tradnl" altLang="es-CL" sz="2000">
              <a:latin typeface="Courier New" panose="02070309020205020404" pitchFamily="49" charset="0"/>
            </a:endParaRPr>
          </a:p>
          <a:p>
            <a:pPr eaLnBrk="0" hangingPunct="0"/>
            <a:endParaRPr lang="es-ES_tradnl" altLang="es-CL" sz="2000">
              <a:latin typeface="Courier New" panose="02070309020205020404" pitchFamily="49" charset="0"/>
            </a:endParaRPr>
          </a:p>
          <a:p>
            <a:pPr eaLnBrk="0" hangingPunct="0"/>
            <a:r>
              <a:rPr lang="es-ES_tradnl" altLang="es-CL" sz="2000">
                <a:latin typeface="Courier New" panose="02070309020205020404" pitchFamily="49" charset="0"/>
              </a:rPr>
              <a:t>}</a:t>
            </a:r>
            <a:r>
              <a:rPr lang="es-ES_tradnl" altLang="es-CL" sz="24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276600" y="2438401"/>
            <a:ext cx="5943600" cy="3667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altLang="es-CL">
                <a:latin typeface="Times New Roman" panose="02020603050405020304" pitchFamily="18" charset="0"/>
              </a:rPr>
              <a:t>declaración variables de instancia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276600" y="4572001"/>
            <a:ext cx="5943600" cy="3667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_tradnl" altLang="es-CL">
                <a:latin typeface="Times New Roman" panose="02020603050405020304" pitchFamily="18" charset="0"/>
              </a:rPr>
              <a:t>declaración método 1 {</a:t>
            </a:r>
            <a:r>
              <a:rPr lang="es-ES_tradnl" altLang="es-CL" i="1">
                <a:latin typeface="Times New Roman" panose="02020603050405020304" pitchFamily="18" charset="0"/>
              </a:rPr>
              <a:t>cuerpo método 1</a:t>
            </a:r>
            <a:r>
              <a:rPr lang="es-ES_tradnl" altLang="es-CL">
                <a:latin typeface="Times New Roman" panose="02020603050405020304" pitchFamily="18" charset="0"/>
              </a:rPr>
              <a:t> }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3276600" y="5029201"/>
            <a:ext cx="5943600" cy="3667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_tradnl" altLang="es-CL">
                <a:latin typeface="Times New Roman" panose="02020603050405020304" pitchFamily="18" charset="0"/>
              </a:rPr>
              <a:t>declaración método 2 { </a:t>
            </a:r>
            <a:r>
              <a:rPr lang="es-ES_tradnl" altLang="es-CL" i="1">
                <a:latin typeface="Times New Roman" panose="02020603050405020304" pitchFamily="18" charset="0"/>
              </a:rPr>
              <a:t>cuerpo método 2 </a:t>
            </a:r>
            <a:r>
              <a:rPr lang="es-ES_tradnl" altLang="es-CL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3276600" y="5486401"/>
            <a:ext cx="5943600" cy="3667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_tradnl" altLang="es-CL">
                <a:latin typeface="Times New Roman" panose="02020603050405020304" pitchFamily="18" charset="0"/>
              </a:rPr>
              <a:t>declaración método </a:t>
            </a:r>
            <a:r>
              <a:rPr lang="es-ES_tradnl" altLang="es-CL" i="1">
                <a:latin typeface="Times New Roman" panose="02020603050405020304" pitchFamily="18" charset="0"/>
              </a:rPr>
              <a:t>m</a:t>
            </a:r>
            <a:r>
              <a:rPr lang="es-ES_tradnl" altLang="es-CL">
                <a:latin typeface="Times New Roman" panose="02020603050405020304" pitchFamily="18" charset="0"/>
              </a:rPr>
              <a:t> { </a:t>
            </a:r>
            <a:r>
              <a:rPr lang="es-ES_tradnl" altLang="es-CL" i="1">
                <a:latin typeface="Times New Roman" panose="02020603050405020304" pitchFamily="18" charset="0"/>
              </a:rPr>
              <a:t>cuerpo método m</a:t>
            </a:r>
            <a:r>
              <a:rPr lang="es-ES_tradnl" altLang="es-CL">
                <a:latin typeface="Times New Roman" panose="02020603050405020304" pitchFamily="18" charset="0"/>
              </a:rPr>
              <a:t> }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3276600" y="3048001"/>
            <a:ext cx="5943600" cy="36671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_tradnl" altLang="es-CL">
                <a:latin typeface="Times New Roman" panose="02020603050405020304" pitchFamily="18" charset="0"/>
              </a:rPr>
              <a:t>declaración constructor 1 {</a:t>
            </a:r>
            <a:r>
              <a:rPr lang="es-ES_tradnl" altLang="es-CL" i="1">
                <a:latin typeface="Times New Roman" panose="02020603050405020304" pitchFamily="18" charset="0"/>
              </a:rPr>
              <a:t>cuerpo método 1</a:t>
            </a:r>
            <a:r>
              <a:rPr lang="es-ES_tradnl" altLang="es-CL">
                <a:latin typeface="Times New Roman" panose="02020603050405020304" pitchFamily="18" charset="0"/>
              </a:rPr>
              <a:t> }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3276600" y="3505201"/>
            <a:ext cx="5943600" cy="36671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_tradnl" altLang="es-CL">
                <a:latin typeface="Times New Roman" panose="02020603050405020304" pitchFamily="18" charset="0"/>
              </a:rPr>
              <a:t>declaración constructor 2 { </a:t>
            </a:r>
            <a:r>
              <a:rPr lang="es-ES_tradnl" altLang="es-CL" i="1">
                <a:latin typeface="Times New Roman" panose="02020603050405020304" pitchFamily="18" charset="0"/>
              </a:rPr>
              <a:t>cuerpo método 2 </a:t>
            </a:r>
            <a:r>
              <a:rPr lang="es-ES_tradnl" altLang="es-CL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3276600" y="3962401"/>
            <a:ext cx="5943600" cy="36671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_tradnl" altLang="es-CL">
                <a:latin typeface="Times New Roman" panose="02020603050405020304" pitchFamily="18" charset="0"/>
              </a:rPr>
              <a:t>declaración constructor </a:t>
            </a:r>
            <a:r>
              <a:rPr lang="es-ES_tradnl" altLang="es-CL" i="1">
                <a:latin typeface="Times New Roman" panose="02020603050405020304" pitchFamily="18" charset="0"/>
              </a:rPr>
              <a:t>n</a:t>
            </a:r>
            <a:r>
              <a:rPr lang="es-ES_tradnl" altLang="es-CL">
                <a:latin typeface="Times New Roman" panose="02020603050405020304" pitchFamily="18" charset="0"/>
              </a:rPr>
              <a:t> { </a:t>
            </a:r>
            <a:r>
              <a:rPr lang="es-ES_tradnl" altLang="es-CL" i="1">
                <a:latin typeface="Times New Roman" panose="02020603050405020304" pitchFamily="18" charset="0"/>
              </a:rPr>
              <a:t>cuerpo método n</a:t>
            </a:r>
            <a:r>
              <a:rPr lang="es-ES_tradnl" altLang="es-CL">
                <a:latin typeface="Times New Roman" panose="02020603050405020304" pitchFamily="18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74156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385147" y="2380150"/>
            <a:ext cx="7766936" cy="1646302"/>
          </a:xfrm>
        </p:spPr>
        <p:txBody>
          <a:bodyPr/>
          <a:lstStyle/>
          <a:p>
            <a:r>
              <a:rPr lang="es-CL" dirty="0" smtClean="0"/>
              <a:t>Sección </a:t>
            </a:r>
            <a:r>
              <a:rPr lang="es-CL" dirty="0"/>
              <a:t>8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smtClean="0"/>
              <a:t>25 abril 2023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484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Sobrecarga de constructores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altLang="es-CL" sz="2800"/>
              <a:t>Una clase </a:t>
            </a:r>
            <a:r>
              <a:rPr lang="es-ES_tradnl" altLang="es-CL" sz="2800">
                <a:solidFill>
                  <a:srgbClr val="006699"/>
                </a:solidFill>
              </a:rPr>
              <a:t>puede tener más</a:t>
            </a:r>
            <a:r>
              <a:rPr lang="es-ES_tradnl" altLang="es-CL" sz="2800"/>
              <a:t> de un constructor.</a:t>
            </a:r>
          </a:p>
          <a:p>
            <a:r>
              <a:rPr lang="es-ES_tradnl" altLang="es-CL" sz="2800"/>
              <a:t>Los constructores se diferencian por </a:t>
            </a:r>
            <a:r>
              <a:rPr lang="es-ES_tradnl" altLang="es-CL" sz="2800">
                <a:solidFill>
                  <a:srgbClr val="006699"/>
                </a:solidFill>
              </a:rPr>
              <a:t>cantidad</a:t>
            </a:r>
            <a:r>
              <a:rPr lang="es-ES_tradnl" altLang="es-CL" sz="2800"/>
              <a:t>, </a:t>
            </a:r>
            <a:r>
              <a:rPr lang="es-ES_tradnl" altLang="es-CL" sz="2800">
                <a:solidFill>
                  <a:srgbClr val="006699"/>
                </a:solidFill>
              </a:rPr>
              <a:t>tipo</a:t>
            </a:r>
            <a:r>
              <a:rPr lang="es-ES_tradnl" altLang="es-CL" sz="2800"/>
              <a:t> y </a:t>
            </a:r>
            <a:r>
              <a:rPr lang="es-ES_tradnl" altLang="es-CL" sz="2800">
                <a:solidFill>
                  <a:srgbClr val="006699"/>
                </a:solidFill>
              </a:rPr>
              <a:t>orden</a:t>
            </a:r>
            <a:r>
              <a:rPr lang="es-ES_tradnl" altLang="es-CL" sz="2800"/>
              <a:t> de parámetros.</a:t>
            </a:r>
          </a:p>
          <a:p>
            <a:pPr lvl="1">
              <a:buFontTx/>
              <a:buNone/>
            </a:pPr>
            <a:r>
              <a:rPr lang="es-ES_tradnl" altLang="es-CL" sz="2000"/>
              <a:t>Ejemplo: constructores distintos de la clase </a:t>
            </a:r>
            <a:r>
              <a:rPr lang="es-ES_tradnl" altLang="es-CL" sz="2000">
                <a:latin typeface="Courier New" panose="02070309020205020404" pitchFamily="49" charset="0"/>
              </a:rPr>
              <a:t>Observación</a:t>
            </a:r>
            <a:endParaRPr lang="es-ES_tradnl" altLang="es-CL" sz="2200"/>
          </a:p>
          <a:p>
            <a:endParaRPr lang="es-ES_tradnl" altLang="es-CL" sz="2800"/>
          </a:p>
          <a:p>
            <a:endParaRPr lang="es-ES_tradnl" altLang="es-CL" sz="2800"/>
          </a:p>
          <a:p>
            <a:endParaRPr lang="es-ES_tradnl" altLang="es-CL" sz="2800"/>
          </a:p>
          <a:p>
            <a:r>
              <a:rPr lang="es-ES_tradnl" altLang="es-CL" sz="2800"/>
              <a:t>Esto permite instanciar objetos considerando distintos tipos de datos disponibles.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0" y="6042025"/>
            <a:ext cx="6297613" cy="365125"/>
          </a:xfrm>
        </p:spPr>
        <p:txBody>
          <a:bodyPr/>
          <a:lstStyle/>
          <a:p>
            <a:fld id="{84270B17-EDB0-4B1C-A0EF-5672DBDEA7EF}" type="slidenum">
              <a:rPr lang="es-CL" altLang="es-CL"/>
              <a:pPr/>
              <a:t>3</a:t>
            </a:fld>
            <a:endParaRPr lang="es-CL" altLang="es-CL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3209925" y="3802064"/>
            <a:ext cx="6162264" cy="1323439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CL" sz="2000">
                <a:latin typeface="Courier New" panose="02070309020205020404" pitchFamily="49" charset="0"/>
              </a:rPr>
              <a:t>public Observación(){</a:t>
            </a:r>
            <a:r>
              <a:rPr lang="es-ES_tradnl" altLang="es-CL" sz="2000"/>
              <a:t>...</a:t>
            </a:r>
            <a:endParaRPr lang="es-ES_tradnl" altLang="es-CL" sz="2000">
              <a:latin typeface="Courier New" panose="02070309020205020404" pitchFamily="49" charset="0"/>
            </a:endParaRPr>
          </a:p>
          <a:p>
            <a:pPr eaLnBrk="0" hangingPunct="0"/>
            <a:r>
              <a:rPr lang="es-ES_tradnl" altLang="es-CL" sz="2000">
                <a:latin typeface="Courier New" panose="02070309020205020404" pitchFamily="49" charset="0"/>
              </a:rPr>
              <a:t>public Observación(</a:t>
            </a:r>
            <a:r>
              <a:rPr lang="es-ES_tradnl" altLang="es-CL" sz="2000" b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2000">
                <a:latin typeface="Courier New" panose="02070309020205020404" pitchFamily="49" charset="0"/>
              </a:rPr>
              <a:t> a){</a:t>
            </a:r>
            <a:r>
              <a:rPr lang="es-ES_tradnl" altLang="es-CL" sz="2000"/>
              <a:t>...</a:t>
            </a:r>
            <a:endParaRPr lang="es-ES_tradnl" altLang="es-CL" sz="2000">
              <a:latin typeface="Courier New" panose="02070309020205020404" pitchFamily="49" charset="0"/>
            </a:endParaRPr>
          </a:p>
          <a:p>
            <a:pPr eaLnBrk="0" hangingPunct="0"/>
            <a:r>
              <a:rPr lang="es-ES_tradnl" altLang="es-CL" sz="2000">
                <a:latin typeface="Courier New" panose="02070309020205020404" pitchFamily="49" charset="0"/>
              </a:rPr>
              <a:t>public Observación(</a:t>
            </a:r>
            <a:r>
              <a:rPr lang="es-ES_tradnl" altLang="es-CL" sz="2000" b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2000">
                <a:latin typeface="Courier New" panose="02070309020205020404" pitchFamily="49" charset="0"/>
              </a:rPr>
              <a:t> a, </a:t>
            </a:r>
            <a:r>
              <a:rPr lang="es-ES_tradnl" altLang="es-CL" sz="2000" b="1">
                <a:solidFill>
                  <a:srgbClr val="FF0000"/>
                </a:solidFill>
                <a:latin typeface="Courier New" panose="02070309020205020404" pitchFamily="49" charset="0"/>
              </a:rPr>
              <a:t>double</a:t>
            </a:r>
            <a:r>
              <a:rPr lang="es-ES_tradnl" altLang="es-CL" sz="2000">
                <a:latin typeface="Courier New" panose="02070309020205020404" pitchFamily="49" charset="0"/>
              </a:rPr>
              <a:t> b){</a:t>
            </a:r>
            <a:r>
              <a:rPr lang="es-ES_tradnl" altLang="es-CL" sz="2000"/>
              <a:t>...</a:t>
            </a:r>
            <a:endParaRPr lang="es-ES_tradnl" altLang="es-CL" sz="2000">
              <a:latin typeface="Courier New" panose="02070309020205020404" pitchFamily="49" charset="0"/>
            </a:endParaRPr>
          </a:p>
          <a:p>
            <a:pPr eaLnBrk="0" hangingPunct="0"/>
            <a:r>
              <a:rPr lang="es-ES_tradnl" altLang="es-CL" sz="2000">
                <a:latin typeface="Courier New" panose="02070309020205020404" pitchFamily="49" charset="0"/>
              </a:rPr>
              <a:t>public Observación(</a:t>
            </a:r>
            <a:r>
              <a:rPr lang="es-ES_tradnl" altLang="es-CL" sz="2000" b="1">
                <a:solidFill>
                  <a:srgbClr val="FF0000"/>
                </a:solidFill>
                <a:latin typeface="Courier New" panose="02070309020205020404" pitchFamily="49" charset="0"/>
              </a:rPr>
              <a:t>double</a:t>
            </a:r>
            <a:r>
              <a:rPr lang="es-ES_tradnl" altLang="es-CL" sz="2000">
                <a:latin typeface="Courier New" panose="02070309020205020404" pitchFamily="49" charset="0"/>
              </a:rPr>
              <a:t> a, </a:t>
            </a:r>
            <a:r>
              <a:rPr lang="es-ES_tradnl" altLang="es-CL" sz="2000" b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2000">
                <a:latin typeface="Courier New" panose="02070309020205020404" pitchFamily="49" charset="0"/>
              </a:rPr>
              <a:t> b){</a:t>
            </a:r>
            <a:r>
              <a:rPr lang="es-ES_tradnl" altLang="es-CL" sz="2000"/>
              <a:t>...</a:t>
            </a:r>
            <a:r>
              <a:rPr lang="es-ES_tradnl" altLang="es-CL" sz="2000"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684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Sobrecarga de constructores (cont.)</a:t>
            </a:r>
          </a:p>
        </p:txBody>
      </p:sp>
      <p:sp>
        <p:nvSpPr>
          <p:cNvPr id="6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0" y="6042025"/>
            <a:ext cx="6297613" cy="365125"/>
          </a:xfrm>
        </p:spPr>
        <p:txBody>
          <a:bodyPr/>
          <a:lstStyle/>
          <a:p>
            <a:fld id="{5359F5B6-93E1-44D9-8FD4-5974DB2B3D8A}" type="slidenum">
              <a:rPr lang="es-CL" altLang="es-CL"/>
              <a:pPr/>
              <a:t>4</a:t>
            </a:fld>
            <a:endParaRPr lang="es-CL" altLang="es-CL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3505200" y="1855788"/>
            <a:ext cx="5410200" cy="4591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_tradnl" altLang="es-CL" sz="2100">
                <a:latin typeface="Courier New" panose="02070309020205020404" pitchFamily="49" charset="0"/>
              </a:rPr>
              <a:t>public class </a:t>
            </a:r>
            <a:r>
              <a:rPr lang="es-ES_tradnl" altLang="es-CL" sz="2100" b="1">
                <a:solidFill>
                  <a:srgbClr val="0066FF"/>
                </a:solidFill>
                <a:latin typeface="Courier New" panose="02070309020205020404" pitchFamily="49" charset="0"/>
              </a:rPr>
              <a:t>Valor</a:t>
            </a:r>
            <a:r>
              <a:rPr lang="es-ES_tradnl" altLang="es-CL" sz="2100">
                <a:latin typeface="Courier New" panose="02070309020205020404" pitchFamily="49" charset="0"/>
              </a:rPr>
              <a:t> {</a:t>
            </a:r>
          </a:p>
          <a:p>
            <a:pPr eaLnBrk="0" hangingPunct="0"/>
            <a:r>
              <a:rPr lang="es-ES_tradnl" altLang="es-CL" sz="2100">
                <a:latin typeface="Courier New" panose="02070309020205020404" pitchFamily="49" charset="0"/>
              </a:rPr>
              <a:t>    private int x;</a:t>
            </a:r>
          </a:p>
          <a:p>
            <a:pPr eaLnBrk="0" hangingPunct="0"/>
            <a:r>
              <a:rPr lang="es-ES_tradnl" altLang="es-CL" sz="2100">
                <a:latin typeface="Courier New" panose="02070309020205020404" pitchFamily="49" charset="0"/>
              </a:rPr>
              <a:t>    private int y;</a:t>
            </a:r>
          </a:p>
          <a:p>
            <a:pPr eaLnBrk="0" hangingPunct="0"/>
            <a:endParaRPr lang="es-ES_tradnl" altLang="es-CL" sz="2100">
              <a:latin typeface="Courier New" panose="02070309020205020404" pitchFamily="49" charset="0"/>
            </a:endParaRPr>
          </a:p>
          <a:p>
            <a:pPr eaLnBrk="0" hangingPunct="0"/>
            <a:r>
              <a:rPr lang="es-ES_tradnl" altLang="es-CL" sz="2100">
                <a:latin typeface="Courier New" panose="02070309020205020404" pitchFamily="49" charset="0"/>
              </a:rPr>
              <a:t>    public </a:t>
            </a:r>
            <a:r>
              <a:rPr lang="es-ES_tradnl" altLang="es-CL" sz="2100" b="1">
                <a:solidFill>
                  <a:srgbClr val="0066FF"/>
                </a:solidFill>
                <a:latin typeface="Courier New" panose="02070309020205020404" pitchFamily="49" charset="0"/>
              </a:rPr>
              <a:t>Valor</a:t>
            </a:r>
            <a:r>
              <a:rPr lang="es-ES_tradnl" altLang="es-CL" sz="2100">
                <a:latin typeface="Courier New" panose="02070309020205020404" pitchFamily="49" charset="0"/>
              </a:rPr>
              <a:t>(){</a:t>
            </a:r>
          </a:p>
          <a:p>
            <a:pPr eaLnBrk="0" hangingPunct="0"/>
            <a:r>
              <a:rPr lang="es-ES_tradnl" altLang="es-CL" sz="2100">
                <a:latin typeface="Courier New" panose="02070309020205020404" pitchFamily="49" charset="0"/>
              </a:rPr>
              <a:t>       x = 0;</a:t>
            </a:r>
          </a:p>
          <a:p>
            <a:pPr eaLnBrk="0" hangingPunct="0"/>
            <a:r>
              <a:rPr lang="es-ES_tradnl" altLang="es-CL" sz="2100">
                <a:latin typeface="Courier New" panose="02070309020205020404" pitchFamily="49" charset="0"/>
              </a:rPr>
              <a:t>       y = 0;</a:t>
            </a:r>
          </a:p>
          <a:p>
            <a:pPr eaLnBrk="0" hangingPunct="0"/>
            <a:r>
              <a:rPr lang="es-ES_tradnl" altLang="es-CL" sz="2100">
                <a:latin typeface="Courier New" panose="02070309020205020404" pitchFamily="49" charset="0"/>
              </a:rPr>
              <a:t>    }</a:t>
            </a:r>
          </a:p>
          <a:p>
            <a:pPr eaLnBrk="0" hangingPunct="0"/>
            <a:r>
              <a:rPr lang="es-ES_tradnl" altLang="es-CL" sz="2100">
                <a:latin typeface="Courier New" panose="02070309020205020404" pitchFamily="49" charset="0"/>
              </a:rPr>
              <a:t>    public </a:t>
            </a:r>
            <a:r>
              <a:rPr lang="es-ES_tradnl" altLang="es-CL" sz="2100" b="1">
                <a:solidFill>
                  <a:srgbClr val="0066FF"/>
                </a:solidFill>
                <a:latin typeface="Courier New" panose="02070309020205020404" pitchFamily="49" charset="0"/>
              </a:rPr>
              <a:t>Valor</a:t>
            </a:r>
            <a:r>
              <a:rPr lang="es-ES_tradnl" altLang="es-CL" sz="2100">
                <a:latin typeface="Courier New" panose="02070309020205020404" pitchFamily="49" charset="0"/>
              </a:rPr>
              <a:t>(</a:t>
            </a:r>
            <a:r>
              <a:rPr lang="es-ES_tradnl" altLang="es-CL" sz="2100" b="1">
                <a:solidFill>
                  <a:srgbClr val="339933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2100">
                <a:latin typeface="Courier New" panose="02070309020205020404" pitchFamily="49" charset="0"/>
              </a:rPr>
              <a:t> a, </a:t>
            </a:r>
            <a:r>
              <a:rPr lang="es-ES_tradnl" altLang="es-CL" sz="2100" b="1">
                <a:solidFill>
                  <a:srgbClr val="339933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2100">
                <a:latin typeface="Courier New" panose="02070309020205020404" pitchFamily="49" charset="0"/>
              </a:rPr>
              <a:t> b){</a:t>
            </a:r>
          </a:p>
          <a:p>
            <a:pPr eaLnBrk="0" hangingPunct="0"/>
            <a:r>
              <a:rPr lang="es-ES_tradnl" altLang="es-CL" sz="2100">
                <a:latin typeface="Courier New" panose="02070309020205020404" pitchFamily="49" charset="0"/>
              </a:rPr>
              <a:t>       x = a;</a:t>
            </a:r>
          </a:p>
          <a:p>
            <a:pPr eaLnBrk="0" hangingPunct="0"/>
            <a:r>
              <a:rPr lang="es-ES_tradnl" altLang="es-CL" sz="2100">
                <a:latin typeface="Courier New" panose="02070309020205020404" pitchFamily="49" charset="0"/>
              </a:rPr>
              <a:t>       y = b;</a:t>
            </a:r>
          </a:p>
          <a:p>
            <a:pPr eaLnBrk="0" hangingPunct="0"/>
            <a:r>
              <a:rPr lang="es-ES_tradnl" altLang="es-CL" sz="2100">
                <a:latin typeface="Courier New" panose="02070309020205020404" pitchFamily="49" charset="0"/>
              </a:rPr>
              <a:t>    }</a:t>
            </a:r>
          </a:p>
          <a:p>
            <a:pPr eaLnBrk="0" hangingPunct="0"/>
            <a:r>
              <a:rPr lang="es-ES_tradnl" altLang="es-CL" sz="2100">
                <a:latin typeface="Courier New" panose="02070309020205020404" pitchFamily="49" charset="0"/>
              </a:rPr>
              <a:t>    ...</a:t>
            </a:r>
          </a:p>
          <a:p>
            <a:pPr eaLnBrk="0" hangingPunct="0"/>
            <a:r>
              <a:rPr lang="es-ES_tradnl" altLang="es-CL" sz="21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8853" name="AutoShape 5"/>
          <p:cNvSpPr>
            <a:spLocks/>
          </p:cNvSpPr>
          <p:nvPr/>
        </p:nvSpPr>
        <p:spPr bwMode="auto">
          <a:xfrm>
            <a:off x="8534400" y="2395538"/>
            <a:ext cx="1676400" cy="1016000"/>
          </a:xfrm>
          <a:prstGeom prst="borderCallout2">
            <a:avLst>
              <a:gd name="adj1" fmla="val 11250"/>
              <a:gd name="adj2" fmla="val -4546"/>
              <a:gd name="adj3" fmla="val 11250"/>
              <a:gd name="adj4" fmla="val -79259"/>
              <a:gd name="adj5" fmla="val 82968"/>
              <a:gd name="adj6" fmla="val -156819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s-ES_tradnl" altLang="es-CL" sz="2000"/>
              <a:t>Constructor sin parámetros</a:t>
            </a:r>
          </a:p>
        </p:txBody>
      </p:sp>
      <p:sp>
        <p:nvSpPr>
          <p:cNvPr id="78854" name="AutoShape 6"/>
          <p:cNvSpPr>
            <a:spLocks/>
          </p:cNvSpPr>
          <p:nvPr/>
        </p:nvSpPr>
        <p:spPr bwMode="auto">
          <a:xfrm>
            <a:off x="8077200" y="5149850"/>
            <a:ext cx="2286000" cy="1016000"/>
          </a:xfrm>
          <a:prstGeom prst="borderCallout2">
            <a:avLst>
              <a:gd name="adj1" fmla="val 11250"/>
              <a:gd name="adj2" fmla="val -3333"/>
              <a:gd name="adj3" fmla="val 11250"/>
              <a:gd name="adj4" fmla="val -42569"/>
              <a:gd name="adj5" fmla="val -26875"/>
              <a:gd name="adj6" fmla="val -83333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s-ES_tradnl" altLang="es-CL" sz="2000"/>
              <a:t>Constructor con dos parámetros enteros</a:t>
            </a:r>
          </a:p>
        </p:txBody>
      </p:sp>
    </p:spTree>
    <p:extLst>
      <p:ext uri="{BB962C8B-B14F-4D97-AF65-F5344CB8AC3E}">
        <p14:creationId xmlns:p14="http://schemas.microsoft.com/office/powerpoint/2010/main" val="38099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Sobrecarga de constructores (cont.)</a:t>
            </a:r>
          </a:p>
        </p:txBody>
      </p:sp>
      <p:sp>
        <p:nvSpPr>
          <p:cNvPr id="9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0" y="6042025"/>
            <a:ext cx="6297613" cy="365125"/>
          </a:xfrm>
        </p:spPr>
        <p:txBody>
          <a:bodyPr/>
          <a:lstStyle/>
          <a:p>
            <a:fld id="{32B33846-9ADB-4AC9-BBEA-7A1DC30ADBA7}" type="slidenum">
              <a:rPr lang="es-CL" altLang="es-CL"/>
              <a:pPr/>
              <a:t>5</a:t>
            </a:fld>
            <a:endParaRPr lang="es-CL" altLang="es-CL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930400" y="1855789"/>
            <a:ext cx="4013200" cy="37242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public class </a:t>
            </a:r>
            <a:r>
              <a:rPr lang="es-ES_tradnl" altLang="es-CL" sz="1700" b="1">
                <a:solidFill>
                  <a:srgbClr val="0066FF"/>
                </a:solidFill>
                <a:latin typeface="Courier New" panose="02070309020205020404" pitchFamily="49" charset="0"/>
              </a:rPr>
              <a:t>Valor</a:t>
            </a:r>
            <a:r>
              <a:rPr lang="es-ES_tradnl" altLang="es-CL" sz="1700">
                <a:latin typeface="Courier New" panose="02070309020205020404" pitchFamily="49" charset="0"/>
              </a:rPr>
              <a:t> {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private int x;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private int y;</a:t>
            </a:r>
          </a:p>
          <a:p>
            <a:pPr eaLnBrk="0" hangingPunct="0"/>
            <a:endParaRPr lang="es-ES_tradnl" altLang="es-CL" sz="1700">
              <a:latin typeface="Courier New" panose="02070309020205020404" pitchFamily="49" charset="0"/>
            </a:endParaRP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public </a:t>
            </a:r>
            <a:r>
              <a:rPr lang="es-ES_tradnl" altLang="es-CL" sz="1700" b="1">
                <a:solidFill>
                  <a:srgbClr val="0066FF"/>
                </a:solidFill>
                <a:latin typeface="Courier New" panose="02070309020205020404" pitchFamily="49" charset="0"/>
              </a:rPr>
              <a:t>Valor</a:t>
            </a:r>
            <a:r>
              <a:rPr lang="es-ES_tradnl" altLang="es-CL" sz="1700">
                <a:latin typeface="Courier New" panose="02070309020205020404" pitchFamily="49" charset="0"/>
              </a:rPr>
              <a:t>(){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  x = 0;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  y = 0;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}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public </a:t>
            </a:r>
            <a:r>
              <a:rPr lang="es-ES_tradnl" altLang="es-CL" sz="1700" b="1">
                <a:solidFill>
                  <a:srgbClr val="0066FF"/>
                </a:solidFill>
                <a:latin typeface="Courier New" panose="02070309020205020404" pitchFamily="49" charset="0"/>
              </a:rPr>
              <a:t>Valor</a:t>
            </a:r>
            <a:r>
              <a:rPr lang="es-ES_tradnl" altLang="es-CL" sz="1700">
                <a:latin typeface="Courier New" panose="02070309020205020404" pitchFamily="49" charset="0"/>
              </a:rPr>
              <a:t>(</a:t>
            </a:r>
            <a:r>
              <a:rPr lang="es-ES_tradnl" altLang="es-CL" sz="1700" b="1">
                <a:solidFill>
                  <a:srgbClr val="339933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1700">
                <a:latin typeface="Courier New" panose="02070309020205020404" pitchFamily="49" charset="0"/>
              </a:rPr>
              <a:t> a, </a:t>
            </a:r>
            <a:r>
              <a:rPr lang="es-ES_tradnl" altLang="es-CL" sz="1700" b="1">
                <a:solidFill>
                  <a:srgbClr val="339933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1700">
                <a:latin typeface="Courier New" panose="02070309020205020404" pitchFamily="49" charset="0"/>
              </a:rPr>
              <a:t> b){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  x = a;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  y = b;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}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...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2932113" y="5805489"/>
            <a:ext cx="1460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altLang="es-CL" sz="2000" b="1">
                <a:latin typeface="Times New Roman" panose="02020603050405020304" pitchFamily="18" charset="0"/>
              </a:rPr>
              <a:t>Clase Valor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6019801" y="1855789"/>
            <a:ext cx="4098925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public class Ejemplo {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public static void main...</a:t>
            </a:r>
          </a:p>
          <a:p>
            <a:pPr eaLnBrk="0" hangingPunct="0"/>
            <a:endParaRPr lang="es-ES_tradnl" altLang="es-CL" sz="1700">
              <a:latin typeface="Courier New" panose="02070309020205020404" pitchFamily="49" charset="0"/>
            </a:endParaRP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Valor ob1, ob2;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ob1 = new </a:t>
            </a:r>
            <a:r>
              <a:rPr lang="es-ES_tradnl" altLang="es-CL" sz="1700" b="1">
                <a:solidFill>
                  <a:srgbClr val="0066FF"/>
                </a:solidFill>
                <a:latin typeface="Courier New" panose="02070309020205020404" pitchFamily="49" charset="0"/>
              </a:rPr>
              <a:t>Valor( </a:t>
            </a:r>
            <a:r>
              <a:rPr lang="es-ES_tradnl" altLang="es-CL" sz="1700" b="1">
                <a:latin typeface="Courier New" panose="02070309020205020404" pitchFamily="49" charset="0"/>
              </a:rPr>
              <a:t>3</a:t>
            </a:r>
            <a:r>
              <a:rPr lang="es-ES_tradnl" altLang="es-CL" sz="1700">
                <a:latin typeface="Courier New" panose="02070309020205020404" pitchFamily="49" charset="0"/>
              </a:rPr>
              <a:t>, </a:t>
            </a:r>
            <a:r>
              <a:rPr lang="es-ES_tradnl" altLang="es-CL" sz="1700" b="1">
                <a:latin typeface="Courier New" panose="02070309020205020404" pitchFamily="49" charset="0"/>
              </a:rPr>
              <a:t>5</a:t>
            </a:r>
            <a:r>
              <a:rPr lang="es-ES_tradnl" altLang="es-CL" sz="1700">
                <a:latin typeface="Courier New" panose="02070309020205020404" pitchFamily="49" charset="0"/>
              </a:rPr>
              <a:t> </a:t>
            </a:r>
            <a:r>
              <a:rPr lang="es-ES_tradnl" altLang="es-CL" sz="1700" b="1">
                <a:solidFill>
                  <a:srgbClr val="0066FF"/>
                </a:solidFill>
                <a:latin typeface="Courier New" panose="02070309020205020404" pitchFamily="49" charset="0"/>
              </a:rPr>
              <a:t>)</a:t>
            </a:r>
            <a:r>
              <a:rPr lang="es-ES_tradnl" altLang="es-CL" sz="1700">
                <a:latin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ob2 = new </a:t>
            </a:r>
            <a:r>
              <a:rPr lang="es-ES_tradnl" altLang="es-CL" sz="1700" b="1">
                <a:solidFill>
                  <a:srgbClr val="0066FF"/>
                </a:solidFill>
                <a:latin typeface="Courier New" panose="02070309020205020404" pitchFamily="49" charset="0"/>
              </a:rPr>
              <a:t>Valor()</a:t>
            </a:r>
            <a:r>
              <a:rPr lang="es-ES_tradnl" altLang="es-CL" sz="1700">
                <a:latin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//Las siguientes fallan: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Valor ob3, ob4;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ob3 = new </a:t>
            </a:r>
            <a:r>
              <a:rPr lang="es-ES_tradnl" altLang="es-CL" sz="1700" b="1">
                <a:solidFill>
                  <a:srgbClr val="FF0000"/>
                </a:solidFill>
                <a:latin typeface="Courier New" panose="02070309020205020404" pitchFamily="49" charset="0"/>
              </a:rPr>
              <a:t>Valor( </a:t>
            </a:r>
            <a:r>
              <a:rPr lang="es-ES_tradnl" altLang="es-CL" sz="1700" b="1">
                <a:solidFill>
                  <a:srgbClr val="9900CC"/>
                </a:solidFill>
                <a:latin typeface="Courier New" panose="02070309020205020404" pitchFamily="49" charset="0"/>
              </a:rPr>
              <a:t>2</a:t>
            </a:r>
            <a:r>
              <a:rPr lang="es-ES_tradnl" altLang="es-CL" sz="1700" b="1">
                <a:solidFill>
                  <a:srgbClr val="FF0000"/>
                </a:solidFill>
                <a:latin typeface="Courier New" panose="02070309020205020404" pitchFamily="49" charset="0"/>
              </a:rPr>
              <a:t> )</a:t>
            </a:r>
            <a:r>
              <a:rPr lang="es-ES_tradnl" altLang="es-CL" sz="1700">
                <a:latin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ob4 = new </a:t>
            </a:r>
            <a:r>
              <a:rPr lang="es-ES_tradnl" altLang="es-CL" sz="1700" b="1">
                <a:solidFill>
                  <a:srgbClr val="FF0000"/>
                </a:solidFill>
                <a:latin typeface="Courier New" panose="02070309020205020404" pitchFamily="49" charset="0"/>
              </a:rPr>
              <a:t>Valor( </a:t>
            </a:r>
            <a:r>
              <a:rPr lang="es-ES_tradnl" altLang="es-CL" sz="1700" b="1">
                <a:solidFill>
                  <a:srgbClr val="9900CC"/>
                </a:solidFill>
                <a:latin typeface="Courier New" panose="02070309020205020404" pitchFamily="49" charset="0"/>
              </a:rPr>
              <a:t>2.0</a:t>
            </a:r>
            <a:r>
              <a:rPr lang="es-ES_tradnl" altLang="es-CL" sz="1700" b="1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s-ES_tradnl" altLang="es-CL" sz="1700" b="1">
                <a:solidFill>
                  <a:srgbClr val="9900CC"/>
                </a:solidFill>
                <a:latin typeface="Courier New" panose="02070309020205020404" pitchFamily="49" charset="0"/>
              </a:rPr>
              <a:t>3.0</a:t>
            </a:r>
            <a:r>
              <a:rPr lang="es-ES_tradnl" altLang="es-CL" sz="1700" b="1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s-ES_tradnl" altLang="es-CL" sz="1700">
                <a:latin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...  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}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7318375" y="5753101"/>
            <a:ext cx="1339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altLang="es-CL" sz="2000" b="1">
                <a:latin typeface="Times New Roman" panose="02020603050405020304" pitchFamily="18" charset="0"/>
              </a:rPr>
              <a:t>Aplicación</a:t>
            </a:r>
          </a:p>
        </p:txBody>
      </p:sp>
      <p:sp>
        <p:nvSpPr>
          <p:cNvPr id="79879" name="AutoShape 7"/>
          <p:cNvSpPr>
            <a:spLocks/>
          </p:cNvSpPr>
          <p:nvPr/>
        </p:nvSpPr>
        <p:spPr bwMode="auto">
          <a:xfrm>
            <a:off x="4651376" y="5726113"/>
            <a:ext cx="2206625" cy="527050"/>
          </a:xfrm>
          <a:prstGeom prst="borderCallout1">
            <a:avLst>
              <a:gd name="adj1" fmla="val 21685"/>
              <a:gd name="adj2" fmla="val 103454"/>
              <a:gd name="adj3" fmla="val -253917"/>
              <a:gd name="adj4" fmla="val 141583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s-ES_tradnl" altLang="es-CL" sz="1400"/>
              <a:t>No existe el constructor de un parámetro </a:t>
            </a:r>
            <a:r>
              <a:rPr lang="es-ES_tradnl" altLang="es-CL" sz="1400" b="1"/>
              <a:t>int</a:t>
            </a:r>
            <a:endParaRPr lang="es-ES_tradnl" altLang="es-CL" sz="1400"/>
          </a:p>
        </p:txBody>
      </p:sp>
      <p:sp>
        <p:nvSpPr>
          <p:cNvPr id="79880" name="AutoShape 8"/>
          <p:cNvSpPr>
            <a:spLocks/>
          </p:cNvSpPr>
          <p:nvPr/>
        </p:nvSpPr>
        <p:spPr bwMode="auto">
          <a:xfrm>
            <a:off x="8080376" y="5192713"/>
            <a:ext cx="2505075" cy="527050"/>
          </a:xfrm>
          <a:prstGeom prst="borderCallout1">
            <a:avLst>
              <a:gd name="adj1" fmla="val 21685"/>
              <a:gd name="adj2" fmla="val -3042"/>
              <a:gd name="adj3" fmla="val -66264"/>
              <a:gd name="adj4" fmla="val -304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s-ES_tradnl" altLang="es-CL" sz="1400"/>
              <a:t>No existe el constructor de dos parámetros </a:t>
            </a:r>
            <a:r>
              <a:rPr lang="es-ES_tradnl" altLang="es-CL" sz="1400" b="1"/>
              <a:t>double</a:t>
            </a:r>
            <a:endParaRPr lang="es-ES_tradnl" altLang="es-CL" sz="1400"/>
          </a:p>
        </p:txBody>
      </p:sp>
    </p:spTree>
    <p:extLst>
      <p:ext uri="{BB962C8B-B14F-4D97-AF65-F5344CB8AC3E}">
        <p14:creationId xmlns:p14="http://schemas.microsoft.com/office/powerpoint/2010/main" val="29571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Sobrecarga de métodos</a:t>
            </a:r>
          </a:p>
        </p:txBody>
      </p:sp>
      <p:sp>
        <p:nvSpPr>
          <p:cNvPr id="80904" name="Rectangle 8"/>
          <p:cNvSpPr>
            <a:spLocks noGrp="1" noChangeArrowheads="1"/>
          </p:cNvSpPr>
          <p:nvPr>
            <p:ph idx="1"/>
          </p:nvPr>
        </p:nvSpPr>
        <p:spPr>
          <a:xfrm>
            <a:off x="1981200" y="1885950"/>
            <a:ext cx="8686800" cy="4171950"/>
          </a:xfrm>
          <a:noFill/>
          <a:ln/>
        </p:spPr>
        <p:txBody>
          <a:bodyPr/>
          <a:lstStyle/>
          <a:p>
            <a:r>
              <a:rPr lang="es-ES_tradnl" altLang="es-CL" sz="2300"/>
              <a:t>Una clase puede tener más de un método con el mismo nombre.</a:t>
            </a:r>
            <a:endParaRPr lang="es-ES_tradnl" altLang="es-CL" sz="2200"/>
          </a:p>
          <a:p>
            <a:r>
              <a:rPr lang="es-ES_tradnl" altLang="es-CL" sz="2300"/>
              <a:t>Los métodos se diferencian por </a:t>
            </a:r>
            <a:r>
              <a:rPr lang="es-ES_tradnl" altLang="es-CL" sz="2300">
                <a:solidFill>
                  <a:srgbClr val="006699"/>
                </a:solidFill>
              </a:rPr>
              <a:t>nombre del método,</a:t>
            </a:r>
            <a:r>
              <a:rPr lang="es-ES_tradnl" altLang="es-CL" sz="2300"/>
              <a:t> y  </a:t>
            </a:r>
            <a:r>
              <a:rPr lang="es-ES_tradnl" altLang="es-CL" sz="2300">
                <a:solidFill>
                  <a:srgbClr val="006699"/>
                </a:solidFill>
              </a:rPr>
              <a:t>cantidad</a:t>
            </a:r>
            <a:r>
              <a:rPr lang="es-ES_tradnl" altLang="es-CL" sz="2300"/>
              <a:t>, </a:t>
            </a:r>
            <a:r>
              <a:rPr lang="es-ES_tradnl" altLang="es-CL" sz="2300">
                <a:solidFill>
                  <a:srgbClr val="006699"/>
                </a:solidFill>
              </a:rPr>
              <a:t>tipo </a:t>
            </a:r>
            <a:r>
              <a:rPr lang="es-ES_tradnl" altLang="es-CL" sz="2300"/>
              <a:t>y</a:t>
            </a:r>
            <a:r>
              <a:rPr lang="es-ES_tradnl" altLang="es-CL" sz="2300">
                <a:solidFill>
                  <a:srgbClr val="006699"/>
                </a:solidFill>
              </a:rPr>
              <a:t> orden de sus parámetros</a:t>
            </a:r>
            <a:r>
              <a:rPr lang="es-ES_tradnl" altLang="es-CL" sz="2300"/>
              <a:t>. Todo esto constituye la “</a:t>
            </a:r>
            <a:r>
              <a:rPr lang="es-ES_tradnl" altLang="es-CL" sz="2300">
                <a:solidFill>
                  <a:srgbClr val="9900CC"/>
                </a:solidFill>
              </a:rPr>
              <a:t>firma del método</a:t>
            </a:r>
            <a:r>
              <a:rPr lang="es-ES_tradnl" altLang="es-CL" sz="2300"/>
              <a:t>” (</a:t>
            </a:r>
            <a:r>
              <a:rPr lang="es-ES_tradnl" altLang="es-CL" sz="2300" i="1"/>
              <a:t>method signature</a:t>
            </a:r>
            <a:r>
              <a:rPr lang="es-ES_tradnl" altLang="es-CL" sz="2300"/>
              <a:t>).</a:t>
            </a:r>
            <a:endParaRPr lang="es-ES_tradnl" altLang="es-CL" sz="2200"/>
          </a:p>
          <a:p>
            <a:endParaRPr lang="es-ES_tradnl" altLang="es-CL" sz="900"/>
          </a:p>
          <a:p>
            <a:pPr lvl="1">
              <a:buFontTx/>
              <a:buNone/>
            </a:pPr>
            <a:r>
              <a:rPr lang="es-ES_tradnl" altLang="es-CL" sz="1700"/>
              <a:t>Ejemplo: métodos distintos de una clase</a:t>
            </a:r>
            <a:endParaRPr lang="es-ES_tradnl" altLang="es-CL" sz="2000"/>
          </a:p>
          <a:p>
            <a:endParaRPr lang="es-ES_tradnl" altLang="es-CL" sz="2200"/>
          </a:p>
          <a:p>
            <a:endParaRPr lang="es-ES_tradnl" altLang="es-CL" sz="2200"/>
          </a:p>
          <a:p>
            <a:endParaRPr lang="es-ES_tradnl" altLang="es-CL" sz="220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0" y="6042025"/>
            <a:ext cx="6297613" cy="365125"/>
          </a:xfrm>
        </p:spPr>
        <p:txBody>
          <a:bodyPr/>
          <a:lstStyle/>
          <a:p>
            <a:fld id="{6513803A-91A7-4573-A6C1-2075907E499A}" type="slidenum">
              <a:rPr lang="es-CL" altLang="es-CL"/>
              <a:pPr/>
              <a:t>6</a:t>
            </a:fld>
            <a:endParaRPr lang="es-CL" altLang="es-CL"/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2743200" y="4648200"/>
            <a:ext cx="7085594" cy="1631216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CL" sz="2000">
                <a:latin typeface="Courier New" panose="02070309020205020404" pitchFamily="49" charset="0"/>
              </a:rPr>
              <a:t>public double </a:t>
            </a:r>
            <a:r>
              <a:rPr lang="es-ES_tradnl" altLang="es-CL" sz="2000" b="1">
                <a:latin typeface="Courier New" panose="02070309020205020404" pitchFamily="49" charset="0"/>
              </a:rPr>
              <a:t>sumaTiempo()</a:t>
            </a:r>
            <a:r>
              <a:rPr lang="es-ES_tradnl" altLang="es-CL" sz="2000">
                <a:latin typeface="Courier New" panose="02070309020205020404" pitchFamily="49" charset="0"/>
              </a:rPr>
              <a:t>{</a:t>
            </a:r>
            <a:r>
              <a:rPr lang="es-ES_tradnl" altLang="es-CL" sz="2000"/>
              <a:t>...</a:t>
            </a:r>
            <a:endParaRPr lang="es-ES_tradnl" altLang="es-CL" sz="2000">
              <a:latin typeface="Courier New" panose="02070309020205020404" pitchFamily="49" charset="0"/>
            </a:endParaRPr>
          </a:p>
          <a:p>
            <a:pPr eaLnBrk="0" hangingPunct="0"/>
            <a:r>
              <a:rPr lang="es-ES_tradnl" altLang="es-CL" sz="2000">
                <a:latin typeface="Courier New" panose="02070309020205020404" pitchFamily="49" charset="0"/>
              </a:rPr>
              <a:t>public double </a:t>
            </a:r>
            <a:r>
              <a:rPr lang="es-ES_tradnl" altLang="es-CL" sz="2000" b="1">
                <a:latin typeface="Courier New" panose="02070309020205020404" pitchFamily="49" charset="0"/>
              </a:rPr>
              <a:t>sumaTiempo(</a:t>
            </a:r>
            <a:r>
              <a:rPr lang="es-ES_tradnl" altLang="es-CL" sz="2000" b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2000" b="1">
                <a:latin typeface="Courier New" panose="02070309020205020404" pitchFamily="49" charset="0"/>
              </a:rPr>
              <a:t> a)</a:t>
            </a:r>
            <a:r>
              <a:rPr lang="es-ES_tradnl" altLang="es-CL" sz="2000">
                <a:latin typeface="Courier New" panose="02070309020205020404" pitchFamily="49" charset="0"/>
              </a:rPr>
              <a:t>{</a:t>
            </a:r>
            <a:r>
              <a:rPr lang="es-ES_tradnl" altLang="es-CL" sz="2000"/>
              <a:t>...</a:t>
            </a:r>
          </a:p>
          <a:p>
            <a:pPr eaLnBrk="0" hangingPunct="0"/>
            <a:r>
              <a:rPr lang="es-ES_tradnl" altLang="es-CL" sz="2000">
                <a:latin typeface="Courier New" panose="02070309020205020404" pitchFamily="49" charset="0"/>
              </a:rPr>
              <a:t>public double </a:t>
            </a:r>
            <a:r>
              <a:rPr lang="es-ES_tradnl" altLang="es-CL" sz="2000" b="1">
                <a:latin typeface="Courier New" panose="02070309020205020404" pitchFamily="49" charset="0"/>
              </a:rPr>
              <a:t>sumaTiempo(</a:t>
            </a:r>
            <a:r>
              <a:rPr lang="es-ES_tradnl" altLang="es-CL" sz="2000" b="1">
                <a:solidFill>
                  <a:srgbClr val="FF0000"/>
                </a:solidFill>
                <a:latin typeface="Courier New" panose="02070309020205020404" pitchFamily="49" charset="0"/>
              </a:rPr>
              <a:t>double</a:t>
            </a:r>
            <a:r>
              <a:rPr lang="es-ES_tradnl" altLang="es-CL" sz="2000" b="1">
                <a:latin typeface="Courier New" panose="02070309020205020404" pitchFamily="49" charset="0"/>
              </a:rPr>
              <a:t> a)</a:t>
            </a:r>
            <a:r>
              <a:rPr lang="es-ES_tradnl" altLang="es-CL" sz="2000">
                <a:latin typeface="Courier New" panose="02070309020205020404" pitchFamily="49" charset="0"/>
              </a:rPr>
              <a:t>{</a:t>
            </a:r>
            <a:r>
              <a:rPr lang="es-ES_tradnl" altLang="es-CL" sz="2000"/>
              <a:t>...</a:t>
            </a:r>
          </a:p>
          <a:p>
            <a:pPr eaLnBrk="0" hangingPunct="0"/>
            <a:r>
              <a:rPr lang="es-ES_tradnl" altLang="es-CL" sz="2000">
                <a:latin typeface="Courier New" panose="02070309020205020404" pitchFamily="49" charset="0"/>
              </a:rPr>
              <a:t>public double </a:t>
            </a:r>
            <a:r>
              <a:rPr lang="es-ES_tradnl" altLang="es-CL" sz="2000" b="1">
                <a:latin typeface="Courier New" panose="02070309020205020404" pitchFamily="49" charset="0"/>
              </a:rPr>
              <a:t>sumaTiempo(</a:t>
            </a:r>
            <a:r>
              <a:rPr lang="es-ES_tradnl" altLang="es-CL" sz="2000" b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2000" b="1">
                <a:latin typeface="Courier New" panose="02070309020205020404" pitchFamily="49" charset="0"/>
              </a:rPr>
              <a:t> a, </a:t>
            </a:r>
            <a:r>
              <a:rPr lang="es-ES_tradnl" altLang="es-CL" sz="2000" b="1">
                <a:solidFill>
                  <a:srgbClr val="FF0000"/>
                </a:solidFill>
                <a:latin typeface="Courier New" panose="02070309020205020404" pitchFamily="49" charset="0"/>
              </a:rPr>
              <a:t>double</a:t>
            </a:r>
            <a:r>
              <a:rPr lang="es-ES_tradnl" altLang="es-CL" sz="2000" b="1">
                <a:latin typeface="Courier New" panose="02070309020205020404" pitchFamily="49" charset="0"/>
              </a:rPr>
              <a:t> b)</a:t>
            </a:r>
            <a:r>
              <a:rPr lang="es-ES_tradnl" altLang="es-CL" sz="2000">
                <a:latin typeface="Courier New" panose="02070309020205020404" pitchFamily="49" charset="0"/>
              </a:rPr>
              <a:t>{</a:t>
            </a:r>
            <a:r>
              <a:rPr lang="es-ES_tradnl" altLang="es-CL" sz="2000"/>
              <a:t>...</a:t>
            </a:r>
            <a:endParaRPr lang="es-ES_tradnl" altLang="es-CL" sz="2000">
              <a:latin typeface="Courier New" panose="02070309020205020404" pitchFamily="49" charset="0"/>
            </a:endParaRPr>
          </a:p>
          <a:p>
            <a:pPr eaLnBrk="0" hangingPunct="0"/>
            <a:r>
              <a:rPr lang="es-ES_tradnl" altLang="es-CL" sz="2000">
                <a:latin typeface="Courier New" panose="02070309020205020404" pitchFamily="49" charset="0"/>
              </a:rPr>
              <a:t>public double </a:t>
            </a:r>
            <a:r>
              <a:rPr lang="es-ES_tradnl" altLang="es-CL" sz="2000" b="1">
                <a:latin typeface="Courier New" panose="02070309020205020404" pitchFamily="49" charset="0"/>
              </a:rPr>
              <a:t>sumaTiempo(</a:t>
            </a:r>
            <a:r>
              <a:rPr lang="es-ES_tradnl" altLang="es-CL" sz="2000" b="1">
                <a:solidFill>
                  <a:srgbClr val="FF0000"/>
                </a:solidFill>
                <a:latin typeface="Courier New" panose="02070309020205020404" pitchFamily="49" charset="0"/>
              </a:rPr>
              <a:t>double</a:t>
            </a:r>
            <a:r>
              <a:rPr lang="es-ES_tradnl" altLang="es-CL" sz="2000" b="1">
                <a:latin typeface="Courier New" panose="02070309020205020404" pitchFamily="49" charset="0"/>
              </a:rPr>
              <a:t> a, </a:t>
            </a:r>
            <a:r>
              <a:rPr lang="es-ES_tradnl" altLang="es-CL" sz="2000" b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2000" b="1">
                <a:latin typeface="Courier New" panose="02070309020205020404" pitchFamily="49" charset="0"/>
              </a:rPr>
              <a:t> b)</a:t>
            </a:r>
            <a:r>
              <a:rPr lang="es-ES_tradnl" altLang="es-CL" sz="2000">
                <a:latin typeface="Courier New" panose="02070309020205020404" pitchFamily="49" charset="0"/>
              </a:rPr>
              <a:t>{</a:t>
            </a:r>
            <a:r>
              <a:rPr lang="es-ES_tradnl" altLang="es-CL" sz="2000"/>
              <a:t>...</a:t>
            </a:r>
            <a:r>
              <a:rPr lang="es-ES_tradnl" altLang="es-CL" sz="2000"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116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Sobrecarga de métodos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2132013"/>
            <a:ext cx="7696200" cy="1714500"/>
          </a:xfrm>
        </p:spPr>
        <p:txBody>
          <a:bodyPr/>
          <a:lstStyle/>
          <a:p>
            <a:r>
              <a:rPr lang="es-ES_tradnl" altLang="es-CL" sz="2300"/>
              <a:t>IMPORTANTE: el tipo de valor retornado </a:t>
            </a:r>
            <a:r>
              <a:rPr lang="es-ES_tradnl" altLang="es-CL" sz="2300" b="1"/>
              <a:t>no forma parte </a:t>
            </a:r>
            <a:r>
              <a:rPr lang="es-ES_tradnl" altLang="es-CL" sz="2300"/>
              <a:t>de la “firma del método”</a:t>
            </a:r>
            <a:r>
              <a:rPr lang="es-ES_tradnl" altLang="es-CL" sz="2300" b="1"/>
              <a:t> </a:t>
            </a:r>
            <a:r>
              <a:rPr lang="es-ES_tradnl" altLang="es-CL" sz="2300"/>
              <a:t>(no es utilizado para distinguir entre métodos).</a:t>
            </a:r>
          </a:p>
        </p:txBody>
      </p:sp>
      <p:sp>
        <p:nvSpPr>
          <p:cNvPr id="6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0" y="6042025"/>
            <a:ext cx="6297613" cy="365125"/>
          </a:xfrm>
        </p:spPr>
        <p:txBody>
          <a:bodyPr/>
          <a:lstStyle/>
          <a:p>
            <a:fld id="{5372B9DD-CDCD-4433-89D6-B95BBE80B2FB}" type="slidenum">
              <a:rPr lang="es-CL" altLang="es-CL"/>
              <a:pPr/>
              <a:t>7</a:t>
            </a:fld>
            <a:endParaRPr lang="es-CL" altLang="es-CL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3048000" y="3733801"/>
            <a:ext cx="6609502" cy="1200329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CL" sz="2400">
                <a:latin typeface="Courier New" panose="02070309020205020404" pitchFamily="49" charset="0"/>
              </a:rPr>
              <a:t>public double </a:t>
            </a:r>
            <a:r>
              <a:rPr lang="es-ES_tradnl" altLang="es-CL" sz="2400" b="1">
                <a:latin typeface="Courier New" panose="02070309020205020404" pitchFamily="49" charset="0"/>
              </a:rPr>
              <a:t>sumaTiempo(</a:t>
            </a:r>
            <a:r>
              <a:rPr lang="es-ES_tradnl" altLang="es-CL" sz="2400" b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2400" b="1">
                <a:latin typeface="Courier New" panose="02070309020205020404" pitchFamily="49" charset="0"/>
              </a:rPr>
              <a:t> a)</a:t>
            </a:r>
            <a:r>
              <a:rPr lang="es-ES_tradnl" altLang="es-CL" sz="2400">
                <a:latin typeface="Courier New" panose="02070309020205020404" pitchFamily="49" charset="0"/>
              </a:rPr>
              <a:t>{</a:t>
            </a:r>
            <a:r>
              <a:rPr lang="es-ES_tradnl" altLang="es-CL" sz="2400"/>
              <a:t>...</a:t>
            </a:r>
          </a:p>
          <a:p>
            <a:pPr eaLnBrk="0" hangingPunct="0"/>
            <a:r>
              <a:rPr lang="es-ES_tradnl" altLang="es-CL" sz="2400">
                <a:latin typeface="Courier New" panose="02070309020205020404" pitchFamily="49" charset="0"/>
              </a:rPr>
              <a:t>public float  </a:t>
            </a:r>
            <a:r>
              <a:rPr lang="es-ES_tradnl" altLang="es-CL" sz="2400" b="1">
                <a:latin typeface="Courier New" panose="02070309020205020404" pitchFamily="49" charset="0"/>
              </a:rPr>
              <a:t>sumaTiempo(</a:t>
            </a:r>
            <a:r>
              <a:rPr lang="es-ES_tradnl" altLang="es-CL" sz="2400" b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2400" b="1">
                <a:latin typeface="Courier New" panose="02070309020205020404" pitchFamily="49" charset="0"/>
              </a:rPr>
              <a:t> b)</a:t>
            </a:r>
            <a:r>
              <a:rPr lang="es-ES_tradnl" altLang="es-CL" sz="2400">
                <a:latin typeface="Courier New" panose="02070309020205020404" pitchFamily="49" charset="0"/>
              </a:rPr>
              <a:t>{</a:t>
            </a:r>
            <a:r>
              <a:rPr lang="es-ES_tradnl" altLang="es-CL" sz="2400"/>
              <a:t>...</a:t>
            </a:r>
          </a:p>
          <a:p>
            <a:pPr eaLnBrk="0" hangingPunct="0"/>
            <a:r>
              <a:rPr lang="es-ES_tradnl" altLang="es-CL" sz="2400">
                <a:latin typeface="Courier New" panose="02070309020205020404" pitchFamily="49" charset="0"/>
              </a:rPr>
              <a:t>public int    </a:t>
            </a:r>
            <a:r>
              <a:rPr lang="es-ES_tradnl" altLang="es-CL" sz="2400" b="1">
                <a:latin typeface="Courier New" panose="02070309020205020404" pitchFamily="49" charset="0"/>
              </a:rPr>
              <a:t>sumaTiempo(</a:t>
            </a:r>
            <a:r>
              <a:rPr lang="es-ES_tradnl" altLang="es-CL" sz="2400" b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2400" b="1">
                <a:latin typeface="Courier New" panose="02070309020205020404" pitchFamily="49" charset="0"/>
              </a:rPr>
              <a:t> a)</a:t>
            </a:r>
            <a:r>
              <a:rPr lang="es-ES_tradnl" altLang="es-CL" sz="2400">
                <a:latin typeface="Courier New" panose="02070309020205020404" pitchFamily="49" charset="0"/>
              </a:rPr>
              <a:t>{</a:t>
            </a:r>
            <a:r>
              <a:rPr lang="es-ES_tradnl" altLang="es-CL" sz="2400"/>
              <a:t>...</a:t>
            </a:r>
            <a:r>
              <a:rPr lang="es-ES_tradnl" altLang="es-CL" sz="24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84997" name="AutoShape 5"/>
          <p:cNvSpPr>
            <a:spLocks/>
          </p:cNvSpPr>
          <p:nvPr/>
        </p:nvSpPr>
        <p:spPr bwMode="auto">
          <a:xfrm>
            <a:off x="2717800" y="5334001"/>
            <a:ext cx="3752850" cy="650875"/>
          </a:xfrm>
          <a:prstGeom prst="borderCallout2">
            <a:avLst>
              <a:gd name="adj1" fmla="val 17560"/>
              <a:gd name="adj2" fmla="val 102032"/>
              <a:gd name="adj3" fmla="val 17560"/>
              <a:gd name="adj4" fmla="val 110319"/>
              <a:gd name="adj5" fmla="val -61708"/>
              <a:gd name="adj6" fmla="val 118949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s-ES_tradnl" altLang="es-CL"/>
              <a:t>Java no distingue  entre ellos: genera un </a:t>
            </a:r>
            <a:r>
              <a:rPr lang="es-ES_tradnl" altLang="es-CL" b="1">
                <a:solidFill>
                  <a:srgbClr val="FF0000"/>
                </a:solidFill>
              </a:rPr>
              <a:t>error de compilación</a:t>
            </a:r>
            <a:r>
              <a:rPr lang="es-ES_tradnl" altLang="es-CL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459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Sobrecarga de métodos (cont.)</a:t>
            </a:r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0" y="6042025"/>
            <a:ext cx="6297613" cy="365125"/>
          </a:xfrm>
        </p:spPr>
        <p:txBody>
          <a:bodyPr/>
          <a:lstStyle/>
          <a:p>
            <a:fld id="{CCB323D9-0414-4A75-A26E-861DF2DDF74B}" type="slidenum">
              <a:rPr lang="es-CL" altLang="es-CL"/>
              <a:pPr/>
              <a:t>8</a:t>
            </a:fld>
            <a:endParaRPr lang="es-CL" altLang="es-CL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2482850" y="2105025"/>
            <a:ext cx="6927850" cy="3949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_tradnl" altLang="es-CL" sz="2100">
                <a:latin typeface="Courier New" panose="02070309020205020404" pitchFamily="49" charset="0"/>
              </a:rPr>
              <a:t>public class </a:t>
            </a:r>
            <a:r>
              <a:rPr lang="es-ES_tradnl" altLang="es-CL" sz="2100" b="1">
                <a:solidFill>
                  <a:srgbClr val="0066FF"/>
                </a:solidFill>
                <a:latin typeface="Courier New" panose="02070309020205020404" pitchFamily="49" charset="0"/>
              </a:rPr>
              <a:t>Persona</a:t>
            </a:r>
            <a:r>
              <a:rPr lang="es-ES_tradnl" altLang="es-CL" sz="2100">
                <a:latin typeface="Courier New" panose="02070309020205020404" pitchFamily="49" charset="0"/>
              </a:rPr>
              <a:t> {</a:t>
            </a:r>
          </a:p>
          <a:p>
            <a:pPr eaLnBrk="0" hangingPunct="0"/>
            <a:r>
              <a:rPr lang="es-ES_tradnl" altLang="es-CL" sz="2100">
                <a:latin typeface="Courier New" panose="02070309020205020404" pitchFamily="49" charset="0"/>
              </a:rPr>
              <a:t>  private String nombre;</a:t>
            </a:r>
          </a:p>
          <a:p>
            <a:pPr eaLnBrk="0" hangingPunct="0"/>
            <a:r>
              <a:rPr lang="es-ES_tradnl" altLang="es-CL" sz="2100">
                <a:latin typeface="Courier New" panose="02070309020205020404" pitchFamily="49" charset="0"/>
              </a:rPr>
              <a:t>  private int edad;</a:t>
            </a:r>
          </a:p>
          <a:p>
            <a:pPr eaLnBrk="0" hangingPunct="0"/>
            <a:endParaRPr lang="es-ES_tradnl" altLang="es-CL" sz="2100">
              <a:latin typeface="Courier New" panose="02070309020205020404" pitchFamily="49" charset="0"/>
            </a:endParaRPr>
          </a:p>
          <a:p>
            <a:pPr eaLnBrk="0" hangingPunct="0"/>
            <a:r>
              <a:rPr lang="es-ES_tradnl" altLang="es-CL" sz="2100">
                <a:latin typeface="Courier New" panose="02070309020205020404" pitchFamily="49" charset="0"/>
              </a:rPr>
              <a:t>  public void </a:t>
            </a:r>
            <a:r>
              <a:rPr lang="es-ES_tradnl" altLang="es-CL" sz="2100" b="1">
                <a:solidFill>
                  <a:srgbClr val="0066FF"/>
                </a:solidFill>
                <a:latin typeface="Courier New" panose="02070309020205020404" pitchFamily="49" charset="0"/>
              </a:rPr>
              <a:t>setEdad</a:t>
            </a:r>
            <a:r>
              <a:rPr lang="es-ES_tradnl" altLang="es-CL" sz="2100">
                <a:latin typeface="Courier New" panose="02070309020205020404" pitchFamily="49" charset="0"/>
              </a:rPr>
              <a:t>(</a:t>
            </a:r>
            <a:r>
              <a:rPr lang="es-ES_tradnl" altLang="es-CL" sz="2100" b="1">
                <a:solidFill>
                  <a:srgbClr val="339933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2100">
                <a:latin typeface="Courier New" panose="02070309020205020404" pitchFamily="49" charset="0"/>
              </a:rPr>
              <a:t> x){</a:t>
            </a:r>
          </a:p>
          <a:p>
            <a:pPr eaLnBrk="0" hangingPunct="0"/>
            <a:r>
              <a:rPr lang="es-ES_tradnl" altLang="es-CL" sz="2100">
                <a:latin typeface="Courier New" panose="02070309020205020404" pitchFamily="49" charset="0"/>
              </a:rPr>
              <a:t>     edad = x;</a:t>
            </a:r>
          </a:p>
          <a:p>
            <a:pPr eaLnBrk="0" hangingPunct="0"/>
            <a:r>
              <a:rPr lang="es-ES_tradnl" altLang="es-CL" sz="2100">
                <a:latin typeface="Courier New" panose="02070309020205020404" pitchFamily="49" charset="0"/>
              </a:rPr>
              <a:t>  }</a:t>
            </a:r>
          </a:p>
          <a:p>
            <a:pPr eaLnBrk="0" hangingPunct="0"/>
            <a:r>
              <a:rPr lang="es-ES_tradnl" altLang="es-CL" sz="2100">
                <a:latin typeface="Courier New" panose="02070309020205020404" pitchFamily="49" charset="0"/>
              </a:rPr>
              <a:t>  public void </a:t>
            </a:r>
            <a:r>
              <a:rPr lang="es-ES_tradnl" altLang="es-CL" sz="2100" b="1">
                <a:solidFill>
                  <a:srgbClr val="0066FF"/>
                </a:solidFill>
                <a:latin typeface="Courier New" panose="02070309020205020404" pitchFamily="49" charset="0"/>
              </a:rPr>
              <a:t>setEdad</a:t>
            </a:r>
            <a:r>
              <a:rPr lang="es-ES_tradnl" altLang="es-CL" sz="2100">
                <a:latin typeface="Courier New" panose="02070309020205020404" pitchFamily="49" charset="0"/>
              </a:rPr>
              <a:t>(</a:t>
            </a:r>
            <a:r>
              <a:rPr lang="es-ES_tradnl" altLang="es-CL" sz="2100" b="1">
                <a:solidFill>
                  <a:srgbClr val="339933"/>
                </a:solidFill>
                <a:latin typeface="Courier New" panose="02070309020205020404" pitchFamily="49" charset="0"/>
              </a:rPr>
              <a:t>double</a:t>
            </a:r>
            <a:r>
              <a:rPr lang="es-ES_tradnl" altLang="es-CL" sz="2100">
                <a:latin typeface="Courier New" panose="02070309020205020404" pitchFamily="49" charset="0"/>
              </a:rPr>
              <a:t> x){</a:t>
            </a:r>
          </a:p>
          <a:p>
            <a:pPr eaLnBrk="0" hangingPunct="0"/>
            <a:r>
              <a:rPr lang="es-ES_tradnl" altLang="es-CL" sz="2100">
                <a:latin typeface="Courier New" panose="02070309020205020404" pitchFamily="49" charset="0"/>
              </a:rPr>
              <a:t>     edad = (int) x;</a:t>
            </a:r>
          </a:p>
          <a:p>
            <a:pPr eaLnBrk="0" hangingPunct="0"/>
            <a:r>
              <a:rPr lang="es-ES_tradnl" altLang="es-CL" sz="2100">
                <a:latin typeface="Courier New" panose="02070309020205020404" pitchFamily="49" charset="0"/>
              </a:rPr>
              <a:t>  }</a:t>
            </a:r>
          </a:p>
          <a:p>
            <a:pPr eaLnBrk="0" hangingPunct="0"/>
            <a:r>
              <a:rPr lang="es-ES_tradnl" altLang="es-CL" sz="2100">
                <a:latin typeface="Courier New" panose="02070309020205020404" pitchFamily="49" charset="0"/>
              </a:rPr>
              <a:t>  ...</a:t>
            </a:r>
          </a:p>
          <a:p>
            <a:pPr eaLnBrk="0" hangingPunct="0"/>
            <a:r>
              <a:rPr lang="es-ES_tradnl" altLang="es-CL" sz="21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3972" name="AutoShape 4"/>
          <p:cNvSpPr>
            <a:spLocks/>
          </p:cNvSpPr>
          <p:nvPr/>
        </p:nvSpPr>
        <p:spPr bwMode="auto">
          <a:xfrm>
            <a:off x="8077200" y="2608263"/>
            <a:ext cx="2133600" cy="711200"/>
          </a:xfrm>
          <a:prstGeom prst="borderCallout2">
            <a:avLst>
              <a:gd name="adj1" fmla="val 16069"/>
              <a:gd name="adj2" fmla="val -3569"/>
              <a:gd name="adj3" fmla="val 16069"/>
              <a:gd name="adj4" fmla="val -50894"/>
              <a:gd name="adj5" fmla="val 109375"/>
              <a:gd name="adj6" fmla="val -100000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s-ES_tradnl" altLang="es-CL" sz="2000"/>
              <a:t>Método </a:t>
            </a:r>
            <a:r>
              <a:rPr lang="es-ES_tradnl" altLang="es-CL" sz="2000" b="1"/>
              <a:t>setEdad( </a:t>
            </a:r>
            <a:r>
              <a:rPr lang="es-ES_tradnl" altLang="es-CL" sz="2000" b="1">
                <a:solidFill>
                  <a:srgbClr val="FF0000"/>
                </a:solidFill>
              </a:rPr>
              <a:t>int</a:t>
            </a:r>
            <a:r>
              <a:rPr lang="es-ES_tradnl" altLang="es-CL" sz="2000" b="1"/>
              <a:t> )</a:t>
            </a:r>
            <a:endParaRPr lang="es-ES_tradnl" altLang="es-CL" sz="2000"/>
          </a:p>
        </p:txBody>
      </p:sp>
      <p:sp>
        <p:nvSpPr>
          <p:cNvPr id="83973" name="AutoShape 5"/>
          <p:cNvSpPr>
            <a:spLocks/>
          </p:cNvSpPr>
          <p:nvPr/>
        </p:nvSpPr>
        <p:spPr bwMode="auto">
          <a:xfrm>
            <a:off x="7715250" y="5149850"/>
            <a:ext cx="2495550" cy="711200"/>
          </a:xfrm>
          <a:prstGeom prst="borderCallout2">
            <a:avLst>
              <a:gd name="adj1" fmla="val 11250"/>
              <a:gd name="adj2" fmla="val -3056"/>
              <a:gd name="adj3" fmla="val 11250"/>
              <a:gd name="adj4" fmla="val -31870"/>
              <a:gd name="adj5" fmla="val -26718"/>
              <a:gd name="adj6" fmla="val -61833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s-ES_tradnl" altLang="es-CL" sz="2000"/>
              <a:t>Método</a:t>
            </a:r>
          </a:p>
          <a:p>
            <a:pPr algn="ctr" eaLnBrk="0" hangingPunct="0"/>
            <a:r>
              <a:rPr lang="es-ES_tradnl" altLang="es-CL" sz="2000"/>
              <a:t> </a:t>
            </a:r>
            <a:r>
              <a:rPr lang="es-ES_tradnl" altLang="es-CL" sz="2000" b="1"/>
              <a:t>setEdad( </a:t>
            </a:r>
            <a:r>
              <a:rPr lang="es-ES_tradnl" altLang="es-CL" sz="2000" b="1">
                <a:solidFill>
                  <a:srgbClr val="FF0000"/>
                </a:solidFill>
              </a:rPr>
              <a:t>double </a:t>
            </a:r>
            <a:r>
              <a:rPr lang="es-ES_tradnl" altLang="es-CL" sz="2000" b="1"/>
              <a:t>)</a:t>
            </a:r>
            <a:endParaRPr lang="es-ES_tradnl" altLang="es-CL" sz="2000"/>
          </a:p>
        </p:txBody>
      </p:sp>
    </p:spTree>
    <p:extLst>
      <p:ext uri="{BB962C8B-B14F-4D97-AF65-F5344CB8AC3E}">
        <p14:creationId xmlns:p14="http://schemas.microsoft.com/office/powerpoint/2010/main" val="411373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/>
              <a:t>Sobrecarga de métodos (cont.)</a:t>
            </a:r>
          </a:p>
        </p:txBody>
      </p:sp>
      <p:sp>
        <p:nvSpPr>
          <p:cNvPr id="9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0" y="6042025"/>
            <a:ext cx="6297613" cy="365125"/>
          </a:xfrm>
        </p:spPr>
        <p:txBody>
          <a:bodyPr/>
          <a:lstStyle/>
          <a:p>
            <a:fld id="{8D04DBC7-1DCC-400B-841D-9C25EF9226FD}" type="slidenum">
              <a:rPr lang="es-CL" altLang="es-CL"/>
              <a:pPr/>
              <a:t>9</a:t>
            </a:fld>
            <a:endParaRPr lang="es-CL" altLang="es-CL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828800" y="2133601"/>
            <a:ext cx="4375150" cy="37242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public class </a:t>
            </a:r>
            <a:r>
              <a:rPr lang="es-ES_tradnl" altLang="es-CL" sz="1700" b="1">
                <a:solidFill>
                  <a:srgbClr val="0066FF"/>
                </a:solidFill>
                <a:latin typeface="Courier New" panose="02070309020205020404" pitchFamily="49" charset="0"/>
              </a:rPr>
              <a:t>Persona</a:t>
            </a:r>
            <a:r>
              <a:rPr lang="es-ES_tradnl" altLang="es-CL" sz="1700">
                <a:latin typeface="Courier New" panose="02070309020205020404" pitchFamily="49" charset="0"/>
              </a:rPr>
              <a:t> {</a:t>
            </a:r>
          </a:p>
          <a:p>
            <a:pPr eaLnBrk="0" hangingPunct="0"/>
            <a:endParaRPr lang="es-ES_tradnl" altLang="es-CL" sz="1700">
              <a:latin typeface="Courier New" panose="02070309020205020404" pitchFamily="49" charset="0"/>
            </a:endParaRP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private String nombre;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private int edad;</a:t>
            </a:r>
          </a:p>
          <a:p>
            <a:pPr eaLnBrk="0" hangingPunct="0"/>
            <a:endParaRPr lang="es-ES_tradnl" altLang="es-CL" sz="1700">
              <a:latin typeface="Courier New" panose="02070309020205020404" pitchFamily="49" charset="0"/>
            </a:endParaRP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public void </a:t>
            </a:r>
            <a:r>
              <a:rPr lang="es-ES_tradnl" altLang="es-CL" sz="1700" b="1">
                <a:solidFill>
                  <a:srgbClr val="0066FF"/>
                </a:solidFill>
                <a:latin typeface="Courier New" panose="02070309020205020404" pitchFamily="49" charset="0"/>
              </a:rPr>
              <a:t>setEdad</a:t>
            </a:r>
            <a:r>
              <a:rPr lang="es-ES_tradnl" altLang="es-CL" sz="1700">
                <a:latin typeface="Courier New" panose="02070309020205020404" pitchFamily="49" charset="0"/>
              </a:rPr>
              <a:t>(</a:t>
            </a:r>
            <a:r>
              <a:rPr lang="es-ES_tradnl" altLang="es-CL" sz="1700" b="1">
                <a:solidFill>
                  <a:srgbClr val="339933"/>
                </a:solidFill>
                <a:latin typeface="Courier New" panose="02070309020205020404" pitchFamily="49" charset="0"/>
              </a:rPr>
              <a:t>int</a:t>
            </a:r>
            <a:r>
              <a:rPr lang="es-ES_tradnl" altLang="es-CL" sz="1700">
                <a:latin typeface="Courier New" panose="02070309020205020404" pitchFamily="49" charset="0"/>
              </a:rPr>
              <a:t> x){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  edad = x;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}</a:t>
            </a:r>
          </a:p>
          <a:p>
            <a:pPr eaLnBrk="0" hangingPunct="0"/>
            <a:endParaRPr lang="es-ES_tradnl" altLang="es-CL" sz="1700">
              <a:latin typeface="Courier New" panose="02070309020205020404" pitchFamily="49" charset="0"/>
            </a:endParaRP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public void </a:t>
            </a:r>
            <a:r>
              <a:rPr lang="es-ES_tradnl" altLang="es-CL" sz="1700" b="1">
                <a:solidFill>
                  <a:srgbClr val="0066FF"/>
                </a:solidFill>
                <a:latin typeface="Courier New" panose="02070309020205020404" pitchFamily="49" charset="0"/>
              </a:rPr>
              <a:t>setEdad</a:t>
            </a:r>
            <a:r>
              <a:rPr lang="es-ES_tradnl" altLang="es-CL" sz="1700">
                <a:latin typeface="Courier New" panose="02070309020205020404" pitchFamily="49" charset="0"/>
              </a:rPr>
              <a:t>(</a:t>
            </a:r>
            <a:r>
              <a:rPr lang="es-ES_tradnl" altLang="es-CL" sz="1700" b="1">
                <a:solidFill>
                  <a:srgbClr val="339933"/>
                </a:solidFill>
                <a:latin typeface="Courier New" panose="02070309020205020404" pitchFamily="49" charset="0"/>
              </a:rPr>
              <a:t>double</a:t>
            </a:r>
            <a:r>
              <a:rPr lang="es-ES_tradnl" altLang="es-CL" sz="1700">
                <a:latin typeface="Courier New" panose="02070309020205020404" pitchFamily="49" charset="0"/>
              </a:rPr>
              <a:t> x){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  edad = (int) x;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}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...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6400801" y="2133601"/>
            <a:ext cx="3838575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public class Ejemplo {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public static void main...</a:t>
            </a:r>
          </a:p>
          <a:p>
            <a:pPr eaLnBrk="0" hangingPunct="0"/>
            <a:endParaRPr lang="es-ES_tradnl" altLang="es-CL" sz="1700">
              <a:latin typeface="Courier New" panose="02070309020205020404" pitchFamily="49" charset="0"/>
            </a:endParaRP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Persona p1;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p1 = new Persona();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</a:t>
            </a:r>
            <a:r>
              <a:rPr lang="es-ES_tradnl" altLang="es-CL" sz="1700"/>
              <a:t>...</a:t>
            </a:r>
            <a:r>
              <a:rPr lang="es-ES_tradnl" altLang="es-CL" sz="1700">
                <a:latin typeface="Courier New" panose="02070309020205020404" pitchFamily="49" charset="0"/>
              </a:rPr>
              <a:t>   </a:t>
            </a:r>
          </a:p>
          <a:p>
            <a:pPr eaLnBrk="0" hangingPunct="0"/>
            <a:endParaRPr lang="es-ES_tradnl" altLang="es-CL" sz="1700">
              <a:latin typeface="Courier New" panose="02070309020205020404" pitchFamily="49" charset="0"/>
            </a:endParaRP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P1.</a:t>
            </a:r>
            <a:r>
              <a:rPr lang="es-ES_tradnl" altLang="es-CL" sz="1700" b="1">
                <a:solidFill>
                  <a:srgbClr val="FF0000"/>
                </a:solidFill>
                <a:latin typeface="Courier New" panose="02070309020205020404" pitchFamily="49" charset="0"/>
              </a:rPr>
              <a:t>setEdad(</a:t>
            </a:r>
            <a:r>
              <a:rPr lang="es-ES_tradnl" altLang="es-CL" sz="1700" b="1">
                <a:latin typeface="Courier New" panose="02070309020205020404" pitchFamily="49" charset="0"/>
              </a:rPr>
              <a:t> </a:t>
            </a:r>
            <a:r>
              <a:rPr lang="es-ES_tradnl" altLang="es-CL" sz="1700" b="1">
                <a:solidFill>
                  <a:srgbClr val="9900CC"/>
                </a:solidFill>
                <a:latin typeface="Courier New" panose="02070309020205020404" pitchFamily="49" charset="0"/>
              </a:rPr>
              <a:t>35</a:t>
            </a:r>
            <a:r>
              <a:rPr lang="es-ES_tradnl" altLang="es-CL" sz="1700" b="1">
                <a:latin typeface="Courier New" panose="02070309020205020404" pitchFamily="49" charset="0"/>
              </a:rPr>
              <a:t> </a:t>
            </a:r>
            <a:r>
              <a:rPr lang="es-ES_tradnl" altLang="es-CL" sz="1700" b="1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s-ES_tradnl" altLang="es-CL" sz="1700">
                <a:latin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p1.</a:t>
            </a:r>
            <a:r>
              <a:rPr lang="es-ES_tradnl" altLang="es-CL" sz="1700" b="1">
                <a:solidFill>
                  <a:srgbClr val="FF0000"/>
                </a:solidFill>
                <a:latin typeface="Courier New" panose="02070309020205020404" pitchFamily="49" charset="0"/>
              </a:rPr>
              <a:t>setEdad( </a:t>
            </a:r>
            <a:r>
              <a:rPr lang="es-ES_tradnl" altLang="es-CL" sz="1700" b="1">
                <a:solidFill>
                  <a:srgbClr val="9900CC"/>
                </a:solidFill>
                <a:latin typeface="Courier New" panose="02070309020205020404" pitchFamily="49" charset="0"/>
              </a:rPr>
              <a:t>35.0 </a:t>
            </a:r>
            <a:r>
              <a:rPr lang="es-ES_tradnl" altLang="es-CL" sz="1700" b="1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s-ES_tradnl" altLang="es-CL" sz="1700">
                <a:latin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     </a:t>
            </a:r>
          </a:p>
          <a:p>
            <a:pPr eaLnBrk="0" hangingPunct="0"/>
            <a:r>
              <a:rPr lang="es-ES_tradnl" altLang="es-CL" sz="1700"/>
              <a:t>      ...</a:t>
            </a:r>
            <a:r>
              <a:rPr lang="es-ES_tradnl" altLang="es-CL" sz="1700">
                <a:latin typeface="Courier New" panose="02070309020205020404" pitchFamily="49" charset="0"/>
              </a:rPr>
              <a:t>  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 }</a:t>
            </a:r>
          </a:p>
          <a:p>
            <a:pPr eaLnBrk="0" hangingPunct="0"/>
            <a:r>
              <a:rPr lang="es-ES_tradnl" altLang="es-CL" sz="17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2806700" y="5857876"/>
            <a:ext cx="1714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altLang="es-CL" sz="2000" b="1">
                <a:latin typeface="Times New Roman" panose="02020603050405020304" pitchFamily="18" charset="0"/>
              </a:rPr>
              <a:t>Clase Persona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7318375" y="5857876"/>
            <a:ext cx="1339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altLang="es-CL" sz="2000" b="1">
                <a:latin typeface="Times New Roman" panose="02020603050405020304" pitchFamily="18" charset="0"/>
              </a:rPr>
              <a:t>Aplicación</a:t>
            </a:r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 flipH="1" flipV="1">
            <a:off x="5905500" y="3638550"/>
            <a:ext cx="87630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CL"/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 flipH="1">
            <a:off x="6019800" y="46482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06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2440</TotalTime>
  <Words>776</Words>
  <Application>Microsoft Office PowerPoint</Application>
  <PresentationFormat>Panorámica</PresentationFormat>
  <Paragraphs>196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Courier New</vt:lpstr>
      <vt:lpstr>Times New Roman</vt:lpstr>
      <vt:lpstr>Wingdings 3</vt:lpstr>
      <vt:lpstr>Espiral</vt:lpstr>
      <vt:lpstr>lenguaje Java</vt:lpstr>
      <vt:lpstr>Sección 8</vt:lpstr>
      <vt:lpstr>Sobrecarga de constructores</vt:lpstr>
      <vt:lpstr>Sobrecarga de constructores (cont.)</vt:lpstr>
      <vt:lpstr>Sobrecarga de constructores (cont.)</vt:lpstr>
      <vt:lpstr>Sobrecarga de métodos</vt:lpstr>
      <vt:lpstr>Sobrecarga de métodos</vt:lpstr>
      <vt:lpstr>Sobrecarga de métodos (cont.)</vt:lpstr>
      <vt:lpstr>Sobrecarga de métodos (cont.)</vt:lpstr>
      <vt:lpstr>Sobrecarga de métodos y promoción de argumentos</vt:lpstr>
      <vt:lpstr>Estructura general de una clase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lenguaje Java</dc:title>
  <dc:creator>Ana Luisa</dc:creator>
  <cp:lastModifiedBy>labinf</cp:lastModifiedBy>
  <cp:revision>86</cp:revision>
  <dcterms:created xsi:type="dcterms:W3CDTF">2015-01-12T15:55:32Z</dcterms:created>
  <dcterms:modified xsi:type="dcterms:W3CDTF">2023-04-25T19:56:02Z</dcterms:modified>
</cp:coreProperties>
</file>