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8" r:id="rId35"/>
    <p:sldId id="299" r:id="rId3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3" d="100"/>
          <a:sy n="73" d="100"/>
        </p:scale>
        <p:origin x="5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B72C9-5B48-4CF9-A8C1-5AD6AE0E0A9B}" type="datetimeFigureOut">
              <a:rPr lang="es-CL" smtClean="0"/>
              <a:t>03-05-2023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72536-5D43-40D1-89CE-AA0F9115D958}" type="slidenum">
              <a:rPr lang="es-CL" smtClean="0"/>
              <a:t>‹Nº›</a:t>
            </a:fld>
            <a:endParaRPr lang="es-CL"/>
          </a:p>
        </p:txBody>
      </p:sp>
    </p:spTree>
    <p:extLst>
      <p:ext uri="{BB962C8B-B14F-4D97-AF65-F5344CB8AC3E}">
        <p14:creationId xmlns:p14="http://schemas.microsoft.com/office/powerpoint/2010/main" val="420474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90899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43959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5608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181887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376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757051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769264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25012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13526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FF916F5-AD22-4214-AD7C-12CF6D738621}" type="datetimeFigureOut">
              <a:rPr lang="es-CL" smtClean="0"/>
              <a:t>03-05-2023</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69877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50002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FF916F5-AD22-4214-AD7C-12CF6D738621}" type="datetimeFigureOut">
              <a:rPr lang="es-CL" smtClean="0"/>
              <a:t>03-05-2023</a:t>
            </a:fld>
            <a:endParaRPr lang="es-CL"/>
          </a:p>
        </p:txBody>
      </p:sp>
      <p:sp>
        <p:nvSpPr>
          <p:cNvPr id="8" name="Footer Placeholder 7"/>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185563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FF916F5-AD22-4214-AD7C-12CF6D738621}" type="datetimeFigureOut">
              <a:rPr lang="es-CL" smtClean="0"/>
              <a:t>03-05-2023</a:t>
            </a:fld>
            <a:endParaRPr lang="es-CL"/>
          </a:p>
        </p:txBody>
      </p:sp>
      <p:sp>
        <p:nvSpPr>
          <p:cNvPr id="4" name="Footer Placeholder 3"/>
          <p:cNvSpPr>
            <a:spLocks noGrp="1"/>
          </p:cNvSpPr>
          <p:nvPr>
            <p:ph type="ftr" sz="quarter" idx="11"/>
          </p:nvPr>
        </p:nvSpPr>
        <p:spPr/>
        <p:txBody>
          <a:bodyPr/>
          <a:lstStyle/>
          <a:p>
            <a:endParaRPr lang="es-C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83805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916F5-AD22-4214-AD7C-12CF6D738621}" type="datetimeFigureOut">
              <a:rPr lang="es-CL" smtClean="0"/>
              <a:t>03-05-2023</a:t>
            </a:fld>
            <a:endParaRPr lang="es-CL"/>
          </a:p>
        </p:txBody>
      </p:sp>
      <p:sp>
        <p:nvSpPr>
          <p:cNvPr id="3" name="Footer Placeholder 2"/>
          <p:cNvSpPr>
            <a:spLocks noGrp="1"/>
          </p:cNvSpPr>
          <p:nvPr>
            <p:ph type="ftr" sz="quarter" idx="11"/>
          </p:nvPr>
        </p:nvSpPr>
        <p:spPr/>
        <p:txBody>
          <a:bodyPr/>
          <a:lstStyle/>
          <a:p>
            <a:endParaRPr lang="es-C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38498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43717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FF916F5-AD22-4214-AD7C-12CF6D738621}" type="datetimeFigureOut">
              <a:rPr lang="es-CL" smtClean="0"/>
              <a:t>03-05-2023</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024CDE-3D88-4067-AC96-3D3A3EE4BCF8}" type="slidenum">
              <a:rPr lang="es-CL" smtClean="0"/>
              <a:t>‹Nº›</a:t>
            </a:fld>
            <a:endParaRPr lang="es-CL"/>
          </a:p>
        </p:txBody>
      </p:sp>
    </p:spTree>
    <p:extLst>
      <p:ext uri="{BB962C8B-B14F-4D97-AF65-F5344CB8AC3E}">
        <p14:creationId xmlns:p14="http://schemas.microsoft.com/office/powerpoint/2010/main" val="338112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F916F5-AD22-4214-AD7C-12CF6D738621}" type="datetimeFigureOut">
              <a:rPr lang="es-CL" smtClean="0"/>
              <a:t>03-05-2023</a:t>
            </a:fld>
            <a:endParaRPr lang="es-C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024CDE-3D88-4067-AC96-3D3A3EE4BCF8}" type="slidenum">
              <a:rPr lang="es-CL" smtClean="0"/>
              <a:t>‹Nº›</a:t>
            </a:fld>
            <a:endParaRPr lang="es-CL"/>
          </a:p>
        </p:txBody>
      </p:sp>
    </p:spTree>
    <p:extLst>
      <p:ext uri="{BB962C8B-B14F-4D97-AF65-F5344CB8AC3E}">
        <p14:creationId xmlns:p14="http://schemas.microsoft.com/office/powerpoint/2010/main" val="164139171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lenguaje Java</a:t>
            </a:r>
            <a:endParaRPr lang="es-CL" dirty="0"/>
          </a:p>
        </p:txBody>
      </p:sp>
      <p:sp>
        <p:nvSpPr>
          <p:cNvPr id="5" name="Subtítulo 4"/>
          <p:cNvSpPr>
            <a:spLocks noGrp="1"/>
          </p:cNvSpPr>
          <p:nvPr>
            <p:ph type="subTitle" idx="1"/>
          </p:nvPr>
        </p:nvSpPr>
        <p:spPr/>
        <p:txBody>
          <a:bodyPr/>
          <a:lstStyle/>
          <a:p>
            <a:r>
              <a:rPr lang="es-CL" dirty="0" smtClean="0"/>
              <a:t>Profesora: Ana Luisa Rojas</a:t>
            </a:r>
          </a:p>
          <a:p>
            <a:r>
              <a:rPr lang="es-CL" smtClean="0"/>
              <a:t> </a:t>
            </a:r>
            <a:r>
              <a:rPr lang="es-CL" smtClean="0"/>
              <a:t>03 Mayo 2023</a:t>
            </a:r>
            <a:endParaRPr lang="es-CL" dirty="0"/>
          </a:p>
        </p:txBody>
      </p:sp>
    </p:spTree>
    <p:extLst>
      <p:ext uri="{BB962C8B-B14F-4D97-AF65-F5344CB8AC3E}">
        <p14:creationId xmlns:p14="http://schemas.microsoft.com/office/powerpoint/2010/main" val="1151691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s-ES_tradnl" altLang="es-CL"/>
              <a:t>Implementación de jerarquías de herencia</a:t>
            </a:r>
          </a:p>
        </p:txBody>
      </p:sp>
      <p:sp>
        <p:nvSpPr>
          <p:cNvPr id="125955" name="Rectangle 3"/>
          <p:cNvSpPr>
            <a:spLocks noGrp="1" noChangeArrowheads="1"/>
          </p:cNvSpPr>
          <p:nvPr>
            <p:ph idx="1"/>
          </p:nvPr>
        </p:nvSpPr>
        <p:spPr>
          <a:xfrm>
            <a:off x="1981200" y="1885950"/>
            <a:ext cx="8375650" cy="1085850"/>
          </a:xfrm>
        </p:spPr>
        <p:txBody>
          <a:bodyPr/>
          <a:lstStyle/>
          <a:p>
            <a:pPr algn="just"/>
            <a:r>
              <a:rPr lang="es-ES_tradnl" altLang="es-CL" sz="2600"/>
              <a:t>Para crear una subclase a partir de una superclase, la subclase debe declararse:</a:t>
            </a:r>
            <a:endParaRPr lang="es-ES_tradnl" altLang="es-CL" sz="2000"/>
          </a:p>
        </p:txBody>
      </p:sp>
      <p:sp>
        <p:nvSpPr>
          <p:cNvPr id="5" name="Marcador de número de diapositiva 4"/>
          <p:cNvSpPr>
            <a:spLocks noGrp="1"/>
          </p:cNvSpPr>
          <p:nvPr>
            <p:ph type="sldNum" sz="quarter" idx="12"/>
          </p:nvPr>
        </p:nvSpPr>
        <p:spPr/>
        <p:txBody>
          <a:bodyPr/>
          <a:lstStyle/>
          <a:p>
            <a:fld id="{B0B57725-EE72-42A5-AA37-CEA8A30580EF}" type="slidenum">
              <a:rPr lang="es-CL" altLang="es-CL"/>
              <a:pPr/>
              <a:t>10</a:t>
            </a:fld>
            <a:endParaRPr lang="es-CL" altLang="es-CL"/>
          </a:p>
        </p:txBody>
      </p:sp>
      <p:sp>
        <p:nvSpPr>
          <p:cNvPr id="125956" name="Text Box 4"/>
          <p:cNvSpPr txBox="1">
            <a:spLocks noChangeArrowheads="1"/>
          </p:cNvSpPr>
          <p:nvPr/>
        </p:nvSpPr>
        <p:spPr bwMode="auto">
          <a:xfrm>
            <a:off x="2611439" y="3354388"/>
            <a:ext cx="7362825"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000" b="1"/>
              <a:t>public class </a:t>
            </a:r>
            <a:r>
              <a:rPr lang="es-ES_tradnl" altLang="es-CL" sz="2000" b="1" i="1"/>
              <a:t>NombreSubclase</a:t>
            </a:r>
            <a:r>
              <a:rPr lang="es-ES_tradnl" altLang="es-CL" sz="2000" b="1"/>
              <a:t> </a:t>
            </a:r>
            <a:r>
              <a:rPr lang="es-ES_tradnl" altLang="es-CL" sz="2000" b="1">
                <a:solidFill>
                  <a:srgbClr val="FF0000"/>
                </a:solidFill>
              </a:rPr>
              <a:t>extends</a:t>
            </a:r>
            <a:r>
              <a:rPr lang="es-ES_tradnl" altLang="es-CL" sz="2000" b="1"/>
              <a:t> </a:t>
            </a:r>
            <a:r>
              <a:rPr lang="es-ES_tradnl" altLang="es-CL" sz="2000" b="1" i="1">
                <a:solidFill>
                  <a:srgbClr val="006699"/>
                </a:solidFill>
              </a:rPr>
              <a:t>NombreSuperclase </a:t>
            </a:r>
            <a:r>
              <a:rPr lang="es-ES_tradnl" altLang="es-CL" sz="2000">
                <a:solidFill>
                  <a:srgbClr val="006699"/>
                </a:solidFill>
              </a:rPr>
              <a:t>{</a:t>
            </a:r>
          </a:p>
          <a:p>
            <a:pPr eaLnBrk="0" hangingPunct="0"/>
            <a:r>
              <a:rPr lang="es-ES_tradnl" altLang="es-CL" sz="2000">
                <a:solidFill>
                  <a:srgbClr val="006699"/>
                </a:solidFill>
              </a:rPr>
              <a:t>    </a:t>
            </a:r>
          </a:p>
          <a:p>
            <a:pPr eaLnBrk="0" hangingPunct="0"/>
            <a:r>
              <a:rPr lang="es-ES_tradnl" altLang="es-CL" sz="2000">
                <a:solidFill>
                  <a:srgbClr val="006699"/>
                </a:solidFill>
              </a:rPr>
              <a:t>    </a:t>
            </a:r>
            <a:r>
              <a:rPr lang="es-ES_tradnl" altLang="es-CL" sz="2000"/>
              <a:t>//cuerpo de la clase</a:t>
            </a:r>
            <a:endParaRPr lang="es-ES_tradnl" altLang="es-CL" sz="2000">
              <a:solidFill>
                <a:srgbClr val="006699"/>
              </a:solidFill>
            </a:endParaRPr>
          </a:p>
          <a:p>
            <a:pPr eaLnBrk="0" hangingPunct="0"/>
            <a:endParaRPr lang="es-ES_tradnl" altLang="es-CL" sz="2000">
              <a:solidFill>
                <a:srgbClr val="006699"/>
              </a:solidFill>
            </a:endParaRPr>
          </a:p>
          <a:p>
            <a:pPr eaLnBrk="0" hangingPunct="0"/>
            <a:r>
              <a:rPr lang="es-ES_tradnl" altLang="es-CL" sz="2000">
                <a:solidFill>
                  <a:srgbClr val="006699"/>
                </a:solidFill>
              </a:rPr>
              <a:t>}</a:t>
            </a:r>
            <a:endParaRPr lang="es-ES_tradnl" altLang="es-CL" sz="2000" b="1"/>
          </a:p>
        </p:txBody>
      </p:sp>
    </p:spTree>
    <p:extLst>
      <p:ext uri="{BB962C8B-B14F-4D97-AF65-F5344CB8AC3E}">
        <p14:creationId xmlns:p14="http://schemas.microsoft.com/office/powerpoint/2010/main" val="209840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_tradnl" altLang="es-CL"/>
              <a:t>Implementación de jerarquías de herencia</a:t>
            </a:r>
          </a:p>
        </p:txBody>
      </p:sp>
      <p:sp>
        <p:nvSpPr>
          <p:cNvPr id="7" name="Marcador de número de diapositiva 4"/>
          <p:cNvSpPr>
            <a:spLocks noGrp="1"/>
          </p:cNvSpPr>
          <p:nvPr>
            <p:ph type="sldNum" sz="quarter" idx="12"/>
          </p:nvPr>
        </p:nvSpPr>
        <p:spPr/>
        <p:txBody>
          <a:bodyPr/>
          <a:lstStyle/>
          <a:p>
            <a:fld id="{1709CD16-8689-4A26-B467-489C63F31218}" type="slidenum">
              <a:rPr lang="es-CL" altLang="es-CL"/>
              <a:pPr/>
              <a:t>11</a:t>
            </a:fld>
            <a:endParaRPr lang="es-CL" altLang="es-CL"/>
          </a:p>
        </p:txBody>
      </p:sp>
      <p:sp>
        <p:nvSpPr>
          <p:cNvPr id="126979" name="Rectangle 3"/>
          <p:cNvSpPr>
            <a:spLocks noChangeArrowheads="1"/>
          </p:cNvSpPr>
          <p:nvPr/>
        </p:nvSpPr>
        <p:spPr bwMode="auto">
          <a:xfrm>
            <a:off x="1752601" y="1752600"/>
            <a:ext cx="3965575" cy="3987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Persona {</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private String rut;</a:t>
            </a:r>
          </a:p>
          <a:p>
            <a:pPr eaLnBrk="0" hangingPunct="0"/>
            <a:r>
              <a:rPr lang="es-ES_tradnl" altLang="es-CL" sz="1500">
                <a:latin typeface="Courier New" panose="02070309020205020404" pitchFamily="49" charset="0"/>
              </a:rPr>
              <a:t> private String nombre;</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Persona() {</a:t>
            </a:r>
          </a:p>
          <a:p>
            <a:pPr eaLnBrk="0" hangingPunct="0"/>
            <a:r>
              <a:rPr lang="es-ES_tradnl" altLang="es-CL" sz="1500">
                <a:latin typeface="Courier New" panose="02070309020205020404" pitchFamily="49" charset="0"/>
              </a:rPr>
              <a:t>    rut = "00000000-0";</a:t>
            </a:r>
          </a:p>
          <a:p>
            <a:pPr eaLnBrk="0" hangingPunct="0"/>
            <a:r>
              <a:rPr lang="es-ES_tradnl" altLang="es-CL" sz="1500">
                <a:latin typeface="Courier New" panose="02070309020205020404" pitchFamily="49" charset="0"/>
              </a:rPr>
              <a:t>    nombre = ""; }</a:t>
            </a:r>
          </a:p>
          <a:p>
            <a:pPr eaLnBrk="0" hangingPunct="0"/>
            <a:r>
              <a:rPr lang="es-ES_tradnl" altLang="es-CL" sz="1500">
                <a:latin typeface="Courier New" panose="02070309020205020404" pitchFamily="49" charset="0"/>
              </a:rPr>
              <a:t> public void setRut(String r){</a:t>
            </a:r>
          </a:p>
          <a:p>
            <a:pPr eaLnBrk="0" hangingPunct="0"/>
            <a:r>
              <a:rPr lang="es-ES_tradnl" altLang="es-CL" sz="1500">
                <a:latin typeface="Courier New" panose="02070309020205020404" pitchFamily="49" charset="0"/>
              </a:rPr>
              <a:t>    rut = r; }</a:t>
            </a:r>
          </a:p>
          <a:p>
            <a:pPr eaLnBrk="0" hangingPunct="0"/>
            <a:r>
              <a:rPr lang="es-ES_tradnl" altLang="es-CL" sz="1500">
                <a:latin typeface="Courier New" panose="02070309020205020404" pitchFamily="49" charset="0"/>
              </a:rPr>
              <a:t> public String getRut(){</a:t>
            </a:r>
          </a:p>
          <a:p>
            <a:pPr eaLnBrk="0" hangingPunct="0"/>
            <a:r>
              <a:rPr lang="es-ES_tradnl" altLang="es-CL" sz="1500">
                <a:latin typeface="Courier New" panose="02070309020205020404" pitchFamily="49" charset="0"/>
              </a:rPr>
              <a:t>    return rut; }</a:t>
            </a:r>
          </a:p>
          <a:p>
            <a:pPr eaLnBrk="0" hangingPunct="0"/>
            <a:r>
              <a:rPr lang="es-ES_tradnl" altLang="es-CL" sz="1500">
                <a:latin typeface="Courier New" panose="02070309020205020404" pitchFamily="49" charset="0"/>
              </a:rPr>
              <a:t> public void setNombre(String n){</a:t>
            </a:r>
          </a:p>
          <a:p>
            <a:pPr eaLnBrk="0" hangingPunct="0"/>
            <a:r>
              <a:rPr lang="es-ES_tradnl" altLang="es-CL" sz="1500">
                <a:latin typeface="Courier New" panose="02070309020205020404" pitchFamily="49" charset="0"/>
              </a:rPr>
              <a:t>    nombre = n; }</a:t>
            </a:r>
          </a:p>
          <a:p>
            <a:pPr eaLnBrk="0" hangingPunct="0"/>
            <a:r>
              <a:rPr lang="es-ES_tradnl" altLang="es-CL" sz="1500">
                <a:latin typeface="Courier New" panose="02070309020205020404" pitchFamily="49" charset="0"/>
              </a:rPr>
              <a:t> public String getNombre(){</a:t>
            </a:r>
          </a:p>
          <a:p>
            <a:pPr eaLnBrk="0" hangingPunct="0"/>
            <a:r>
              <a:rPr lang="es-ES_tradnl" altLang="es-CL" sz="1500">
                <a:latin typeface="Courier New" panose="02070309020205020404" pitchFamily="49" charset="0"/>
              </a:rPr>
              <a:t>    return nombre; }</a:t>
            </a:r>
          </a:p>
          <a:p>
            <a:pPr eaLnBrk="0" hangingPunct="0"/>
            <a:r>
              <a:rPr lang="es-ES_tradnl" altLang="es-CL" sz="1500">
                <a:latin typeface="Courier New" panose="02070309020205020404" pitchFamily="49" charset="0"/>
              </a:rPr>
              <a:t>}</a:t>
            </a:r>
          </a:p>
        </p:txBody>
      </p:sp>
      <p:sp>
        <p:nvSpPr>
          <p:cNvPr id="126980" name="Rectangle 4"/>
          <p:cNvSpPr>
            <a:spLocks noChangeArrowheads="1"/>
          </p:cNvSpPr>
          <p:nvPr/>
        </p:nvSpPr>
        <p:spPr bwMode="auto">
          <a:xfrm>
            <a:off x="5943601" y="1752600"/>
            <a:ext cx="4422775" cy="284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Alumno </a:t>
            </a:r>
            <a:r>
              <a:rPr lang="es-ES_tradnl" altLang="es-CL" sz="1500" b="1" dirty="0" err="1">
                <a:solidFill>
                  <a:srgbClr val="FF0000"/>
                </a:solidFill>
                <a:latin typeface="Courier New" panose="02070309020205020404" pitchFamily="49" charset="0"/>
              </a:rPr>
              <a:t>extends</a:t>
            </a:r>
            <a:r>
              <a:rPr lang="es-ES_tradnl" altLang="es-CL" sz="1500" b="1" dirty="0">
                <a:latin typeface="Courier New" panose="02070309020205020404" pitchFamily="49" charset="0"/>
              </a:rPr>
              <a:t> </a:t>
            </a:r>
            <a:r>
              <a:rPr lang="es-ES_tradnl" altLang="es-CL" sz="1500" b="1" dirty="0">
                <a:solidFill>
                  <a:srgbClr val="006699"/>
                </a:solidFill>
                <a:latin typeface="Courier New" panose="02070309020205020404" pitchFamily="49" charset="0"/>
              </a:rPr>
              <a:t>Persona</a:t>
            </a:r>
            <a:r>
              <a:rPr lang="es-ES_tradnl" altLang="es-CL" sz="1500" b="1" dirty="0">
                <a:latin typeface="Courier New" panose="02070309020205020404" pitchFamily="49" charset="0"/>
              </a:rPr>
              <a:t> </a:t>
            </a:r>
            <a:r>
              <a:rPr lang="es-ES_tradnl" altLang="es-CL" sz="1500" dirty="0">
                <a:latin typeface="Courier New" panose="02070309020205020404" pitchFamily="49" charset="0"/>
              </a:rPr>
              <a:t>{</a:t>
            </a:r>
          </a:p>
          <a:p>
            <a:pPr eaLnBrk="0" hangingPunct="0"/>
            <a:endParaRPr lang="es-ES_tradnl" altLang="es-CL" sz="1500" dirty="0">
              <a:latin typeface="Courier New" panose="02070309020205020404" pitchFamily="49" charset="0"/>
            </a:endParaRP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private</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rol;</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Alumno() {</a:t>
            </a:r>
          </a:p>
          <a:p>
            <a:pPr eaLnBrk="0" hangingPunct="0"/>
            <a:r>
              <a:rPr lang="es-ES_tradnl" altLang="es-CL" sz="1500" dirty="0">
                <a:latin typeface="Courier New" panose="02070309020205020404" pitchFamily="49" charset="0"/>
              </a:rPr>
              <a:t>       </a:t>
            </a:r>
            <a:r>
              <a:rPr lang="es-ES_tradnl" altLang="es-CL" sz="1500" dirty="0" smtClean="0">
                <a:latin typeface="Courier New" panose="02070309020205020404" pitchFamily="49" charset="0"/>
              </a:rPr>
              <a:t>rol </a:t>
            </a:r>
            <a:r>
              <a:rPr lang="es-ES_tradnl" altLang="es-CL" sz="1500" dirty="0">
                <a:latin typeface="Courier New" panose="02070309020205020404" pitchFamily="49" charset="0"/>
              </a:rPr>
              <a:t>= ”000000-0";</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void</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setRol</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a:t>
            </a:r>
          </a:p>
          <a:p>
            <a:pPr eaLnBrk="0" hangingPunct="0"/>
            <a:r>
              <a:rPr lang="es-ES_tradnl" altLang="es-CL" sz="1500" dirty="0">
                <a:latin typeface="Courier New" panose="02070309020205020404" pitchFamily="49" charset="0"/>
              </a:rPr>
              <a:t>       rol = r;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getRol</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rol; }</a:t>
            </a:r>
          </a:p>
          <a:p>
            <a:pPr eaLnBrk="0" hangingPunct="0"/>
            <a:r>
              <a:rPr lang="es-ES_tradnl" altLang="es-CL" sz="1500" dirty="0">
                <a:latin typeface="Courier New" panose="02070309020205020404" pitchFamily="49" charset="0"/>
              </a:rPr>
              <a:t>}</a:t>
            </a:r>
          </a:p>
        </p:txBody>
      </p:sp>
      <p:sp>
        <p:nvSpPr>
          <p:cNvPr id="126981" name="Text Box 5"/>
          <p:cNvSpPr txBox="1">
            <a:spLocks noChangeArrowheads="1"/>
          </p:cNvSpPr>
          <p:nvPr/>
        </p:nvSpPr>
        <p:spPr bwMode="auto">
          <a:xfrm>
            <a:off x="2422526" y="5983288"/>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Superclase</a:t>
            </a:r>
            <a:endParaRPr lang="es-ES_tradnl" altLang="es-CL" sz="2400">
              <a:latin typeface="Times New Roman" panose="02020603050405020304" pitchFamily="18" charset="0"/>
            </a:endParaRPr>
          </a:p>
        </p:txBody>
      </p:sp>
      <p:sp>
        <p:nvSpPr>
          <p:cNvPr id="126982" name="Text Box 6"/>
          <p:cNvSpPr txBox="1">
            <a:spLocks noChangeArrowheads="1"/>
          </p:cNvSpPr>
          <p:nvPr/>
        </p:nvSpPr>
        <p:spPr bwMode="auto">
          <a:xfrm>
            <a:off x="7391400" y="6018214"/>
            <a:ext cx="1370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Subclase</a:t>
            </a:r>
          </a:p>
        </p:txBody>
      </p:sp>
    </p:spTree>
    <p:extLst>
      <p:ext uri="{BB962C8B-B14F-4D97-AF65-F5344CB8AC3E}">
        <p14:creationId xmlns:p14="http://schemas.microsoft.com/office/powerpoint/2010/main" val="331279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Agregado confundido</a:t>
            </a:r>
          </a:p>
        </p:txBody>
      </p:sp>
      <p:sp>
        <p:nvSpPr>
          <p:cNvPr id="240643" name="Rectangle 3"/>
          <p:cNvSpPr>
            <a:spLocks noGrp="1" noChangeArrowheads="1"/>
          </p:cNvSpPr>
          <p:nvPr>
            <p:ph idx="1"/>
          </p:nvPr>
        </p:nvSpPr>
        <p:spPr>
          <a:xfrm>
            <a:off x="2473326" y="1981201"/>
            <a:ext cx="7458075" cy="1071563"/>
          </a:xfrm>
        </p:spPr>
        <p:txBody>
          <a:bodyPr/>
          <a:lstStyle/>
          <a:p>
            <a:pPr algn="just">
              <a:lnSpc>
                <a:spcPct val="80000"/>
              </a:lnSpc>
            </a:pPr>
            <a:r>
              <a:rPr lang="es-ES_tradnl" altLang="es-CL" sz="2600"/>
              <a:t>Supongamos que se quiere representar un avión y sus componentes. Una forma podría ser:</a:t>
            </a:r>
          </a:p>
        </p:txBody>
      </p:sp>
      <p:sp>
        <p:nvSpPr>
          <p:cNvPr id="19" name="Marcador de número de diapositiva 4"/>
          <p:cNvSpPr>
            <a:spLocks noGrp="1"/>
          </p:cNvSpPr>
          <p:nvPr>
            <p:ph type="sldNum" sz="quarter" idx="12"/>
          </p:nvPr>
        </p:nvSpPr>
        <p:spPr/>
        <p:txBody>
          <a:bodyPr/>
          <a:lstStyle/>
          <a:p>
            <a:fld id="{75E8B5DD-4D2D-4876-AAA7-6A557DF29BCC}" type="slidenum">
              <a:rPr lang="es-CL" altLang="es-CL"/>
              <a:pPr/>
              <a:t>12</a:t>
            </a:fld>
            <a:endParaRPr lang="es-CL" altLang="es-CL"/>
          </a:p>
        </p:txBody>
      </p:sp>
      <p:grpSp>
        <p:nvGrpSpPr>
          <p:cNvPr id="240682" name="Group 42"/>
          <p:cNvGrpSpPr>
            <a:grpSpLocks/>
          </p:cNvGrpSpPr>
          <p:nvPr/>
        </p:nvGrpSpPr>
        <p:grpSpPr bwMode="auto">
          <a:xfrm>
            <a:off x="3711576" y="2933701"/>
            <a:ext cx="4308475" cy="1528763"/>
            <a:chOff x="1378" y="2112"/>
            <a:chExt cx="2714" cy="963"/>
          </a:xfrm>
        </p:grpSpPr>
        <p:sp>
          <p:nvSpPr>
            <p:cNvPr id="240647" name="Text Box 7"/>
            <p:cNvSpPr txBox="1">
              <a:spLocks noChangeArrowheads="1"/>
            </p:cNvSpPr>
            <p:nvPr/>
          </p:nvSpPr>
          <p:spPr bwMode="auto">
            <a:xfrm>
              <a:off x="2422" y="2112"/>
              <a:ext cx="626" cy="223"/>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Avión</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grpSp>
          <p:nvGrpSpPr>
            <p:cNvPr id="240648" name="Group 8"/>
            <p:cNvGrpSpPr>
              <a:grpSpLocks/>
            </p:cNvGrpSpPr>
            <p:nvPr/>
          </p:nvGrpSpPr>
          <p:grpSpPr bwMode="auto">
            <a:xfrm>
              <a:off x="2699" y="2335"/>
              <a:ext cx="140" cy="296"/>
              <a:chOff x="4896" y="13680"/>
              <a:chExt cx="288" cy="576"/>
            </a:xfrm>
          </p:grpSpPr>
          <p:sp>
            <p:nvSpPr>
              <p:cNvPr id="240649" name="AutoShape 9"/>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0650" name="Line 10"/>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0651" name="Text Box 11"/>
            <p:cNvSpPr txBox="1">
              <a:spLocks noChangeArrowheads="1"/>
            </p:cNvSpPr>
            <p:nvPr/>
          </p:nvSpPr>
          <p:spPr bwMode="auto">
            <a:xfrm>
              <a:off x="2769" y="2854"/>
              <a:ext cx="627"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Motor</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0652" name="Text Box 12"/>
            <p:cNvSpPr txBox="1">
              <a:spLocks noChangeArrowheads="1"/>
            </p:cNvSpPr>
            <p:nvPr/>
          </p:nvSpPr>
          <p:spPr bwMode="auto">
            <a:xfrm>
              <a:off x="2074" y="2854"/>
              <a:ext cx="625"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Cola</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0653" name="Text Box 13"/>
            <p:cNvSpPr txBox="1">
              <a:spLocks noChangeArrowheads="1"/>
            </p:cNvSpPr>
            <p:nvPr/>
          </p:nvSpPr>
          <p:spPr bwMode="auto">
            <a:xfrm>
              <a:off x="1378" y="2854"/>
              <a:ext cx="626"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Ala</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0654" name="Text Box 14"/>
            <p:cNvSpPr txBox="1">
              <a:spLocks noChangeArrowheads="1"/>
            </p:cNvSpPr>
            <p:nvPr/>
          </p:nvSpPr>
          <p:spPr bwMode="auto">
            <a:xfrm>
              <a:off x="3465" y="2854"/>
              <a:ext cx="627"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Fuselaje</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0655" name="Line 15"/>
            <p:cNvSpPr>
              <a:spLocks noChangeShapeType="1"/>
            </p:cNvSpPr>
            <p:nvPr/>
          </p:nvSpPr>
          <p:spPr bwMode="auto">
            <a:xfrm>
              <a:off x="1726" y="2631"/>
              <a:ext cx="20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0656" name="Line 16"/>
            <p:cNvSpPr>
              <a:spLocks noChangeShapeType="1"/>
            </p:cNvSpPr>
            <p:nvPr/>
          </p:nvSpPr>
          <p:spPr bwMode="auto">
            <a:xfrm>
              <a:off x="1726" y="2631"/>
              <a:ext cx="0"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0657" name="Line 17"/>
            <p:cNvSpPr>
              <a:spLocks noChangeShapeType="1"/>
            </p:cNvSpPr>
            <p:nvPr/>
          </p:nvSpPr>
          <p:spPr bwMode="auto">
            <a:xfrm>
              <a:off x="2351" y="2631"/>
              <a:ext cx="0"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0658" name="Line 18"/>
            <p:cNvSpPr>
              <a:spLocks noChangeShapeType="1"/>
            </p:cNvSpPr>
            <p:nvPr/>
          </p:nvSpPr>
          <p:spPr bwMode="auto">
            <a:xfrm>
              <a:off x="3048" y="2631"/>
              <a:ext cx="0"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0659" name="Line 19"/>
            <p:cNvSpPr>
              <a:spLocks noChangeShapeType="1"/>
            </p:cNvSpPr>
            <p:nvPr/>
          </p:nvSpPr>
          <p:spPr bwMode="auto">
            <a:xfrm>
              <a:off x="3813" y="2631"/>
              <a:ext cx="0"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0683" name="AutoShape 43"/>
          <p:cNvSpPr>
            <a:spLocks noChangeArrowheads="1"/>
          </p:cNvSpPr>
          <p:nvPr/>
        </p:nvSpPr>
        <p:spPr bwMode="auto">
          <a:xfrm>
            <a:off x="3068638" y="5141914"/>
            <a:ext cx="5478462" cy="919401"/>
          </a:xfrm>
          <a:prstGeom prst="wedgeRoundRectCallout">
            <a:avLst>
              <a:gd name="adj1" fmla="val 3463"/>
              <a:gd name="adj2" fmla="val -115250"/>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altLang="es-CL" sz="1600">
                <a:cs typeface="Arial" panose="020B0604020202020204" pitchFamily="34" charset="0"/>
              </a:rPr>
              <a:t>Si se lee el diagrama tal como está, dice que Cola es un tipo de Avión y también que Ala es un tipo de Avión.</a:t>
            </a:r>
            <a:r>
              <a:rPr lang="es-CL" altLang="es-CL" sz="1600">
                <a:cs typeface="Arial" panose="020B0604020202020204" pitchFamily="34" charset="0"/>
              </a:rPr>
              <a:t> Esto está malo.</a:t>
            </a:r>
            <a:endParaRPr lang="es-ES" altLang="es-CL" sz="1600">
              <a:latin typeface="Times New Roman" panose="02020603050405020304" pitchFamily="18" charset="0"/>
            </a:endParaRPr>
          </a:p>
        </p:txBody>
      </p:sp>
    </p:spTree>
    <p:extLst>
      <p:ext uri="{BB962C8B-B14F-4D97-AF65-F5344CB8AC3E}">
        <p14:creationId xmlns:p14="http://schemas.microsoft.com/office/powerpoint/2010/main" val="3583600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83"/>
                                        </p:tgtEl>
                                        <p:attrNameLst>
                                          <p:attrName>style.visibility</p:attrName>
                                        </p:attrNameLst>
                                      </p:cBhvr>
                                      <p:to>
                                        <p:strVal val="visible"/>
                                      </p:to>
                                    </p:set>
                                    <p:anim calcmode="lin" valueType="num">
                                      <p:cBhvr additive="base">
                                        <p:cTn id="7" dur="500" fill="hold"/>
                                        <p:tgtEl>
                                          <p:spTgt spid="240683"/>
                                        </p:tgtEl>
                                        <p:attrNameLst>
                                          <p:attrName>ppt_x</p:attrName>
                                        </p:attrNameLst>
                                      </p:cBhvr>
                                      <p:tavLst>
                                        <p:tav tm="0">
                                          <p:val>
                                            <p:strVal val="0-#ppt_w/2"/>
                                          </p:val>
                                        </p:tav>
                                        <p:tav tm="100000">
                                          <p:val>
                                            <p:strVal val="#ppt_x"/>
                                          </p:val>
                                        </p:tav>
                                      </p:tavLst>
                                    </p:anim>
                                    <p:anim calcmode="lin" valueType="num">
                                      <p:cBhvr additive="base">
                                        <p:cTn id="8" dur="500" fill="hold"/>
                                        <p:tgtEl>
                                          <p:spTgt spid="240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Agregado confundido</a:t>
            </a:r>
          </a:p>
        </p:txBody>
      </p:sp>
      <p:sp>
        <p:nvSpPr>
          <p:cNvPr id="241667" name="Rectangle 3"/>
          <p:cNvSpPr>
            <a:spLocks noGrp="1" noChangeArrowheads="1"/>
          </p:cNvSpPr>
          <p:nvPr>
            <p:ph idx="1"/>
          </p:nvPr>
        </p:nvSpPr>
        <p:spPr>
          <a:xfrm>
            <a:off x="1981200" y="1885950"/>
            <a:ext cx="8375650" cy="628650"/>
          </a:xfrm>
        </p:spPr>
        <p:txBody>
          <a:bodyPr/>
          <a:lstStyle/>
          <a:p>
            <a:pPr algn="just"/>
            <a:r>
              <a:rPr lang="es-ES_tradnl" altLang="es-CL" sz="2100"/>
              <a:t>Otra forma para representar al avión podría ser:</a:t>
            </a:r>
          </a:p>
        </p:txBody>
      </p:sp>
      <p:sp>
        <p:nvSpPr>
          <p:cNvPr id="31" name="Marcador de número de diapositiva 4"/>
          <p:cNvSpPr>
            <a:spLocks noGrp="1"/>
          </p:cNvSpPr>
          <p:nvPr>
            <p:ph type="sldNum" sz="quarter" idx="12"/>
          </p:nvPr>
        </p:nvSpPr>
        <p:spPr/>
        <p:txBody>
          <a:bodyPr/>
          <a:lstStyle/>
          <a:p>
            <a:fld id="{60CFF754-2630-414F-90AF-72CB03D728FF}" type="slidenum">
              <a:rPr lang="es-CL" altLang="es-CL"/>
              <a:pPr/>
              <a:t>13</a:t>
            </a:fld>
            <a:endParaRPr lang="es-CL" altLang="es-CL"/>
          </a:p>
        </p:txBody>
      </p:sp>
      <p:grpSp>
        <p:nvGrpSpPr>
          <p:cNvPr id="241720" name="Group 56"/>
          <p:cNvGrpSpPr>
            <a:grpSpLocks/>
          </p:cNvGrpSpPr>
          <p:nvPr/>
        </p:nvGrpSpPr>
        <p:grpSpPr bwMode="auto">
          <a:xfrm>
            <a:off x="3663951" y="2874964"/>
            <a:ext cx="4543425" cy="1658937"/>
            <a:chOff x="1348" y="1811"/>
            <a:chExt cx="2862" cy="1045"/>
          </a:xfrm>
        </p:grpSpPr>
        <p:sp>
          <p:nvSpPr>
            <p:cNvPr id="241681" name="Text Box 17"/>
            <p:cNvSpPr txBox="1">
              <a:spLocks noChangeArrowheads="1"/>
            </p:cNvSpPr>
            <p:nvPr/>
          </p:nvSpPr>
          <p:spPr bwMode="auto">
            <a:xfrm>
              <a:off x="2815" y="1811"/>
              <a:ext cx="661" cy="262"/>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Motor</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1682" name="Text Box 18"/>
            <p:cNvSpPr txBox="1">
              <a:spLocks noChangeArrowheads="1"/>
            </p:cNvSpPr>
            <p:nvPr/>
          </p:nvSpPr>
          <p:spPr bwMode="auto">
            <a:xfrm>
              <a:off x="2082" y="1811"/>
              <a:ext cx="659" cy="262"/>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Cola</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1683" name="Text Box 19"/>
            <p:cNvSpPr txBox="1">
              <a:spLocks noChangeArrowheads="1"/>
            </p:cNvSpPr>
            <p:nvPr/>
          </p:nvSpPr>
          <p:spPr bwMode="auto">
            <a:xfrm>
              <a:off x="1348" y="1811"/>
              <a:ext cx="660" cy="262"/>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Ala</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sp>
          <p:nvSpPr>
            <p:cNvPr id="241684" name="Text Box 20"/>
            <p:cNvSpPr txBox="1">
              <a:spLocks noChangeArrowheads="1"/>
            </p:cNvSpPr>
            <p:nvPr/>
          </p:nvSpPr>
          <p:spPr bwMode="auto">
            <a:xfrm>
              <a:off x="3549" y="1811"/>
              <a:ext cx="661" cy="262"/>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Fuselaje</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grpSp>
          <p:nvGrpSpPr>
            <p:cNvPr id="241704" name="Group 40"/>
            <p:cNvGrpSpPr>
              <a:grpSpLocks/>
            </p:cNvGrpSpPr>
            <p:nvPr/>
          </p:nvGrpSpPr>
          <p:grpSpPr bwMode="auto">
            <a:xfrm rot="-1257663">
              <a:off x="2565" y="2050"/>
              <a:ext cx="105" cy="806"/>
              <a:chOff x="1810" y="2050"/>
              <a:chExt cx="105" cy="806"/>
            </a:xfrm>
          </p:grpSpPr>
          <p:grpSp>
            <p:nvGrpSpPr>
              <p:cNvPr id="241686" name="Group 22"/>
              <p:cNvGrpSpPr>
                <a:grpSpLocks/>
              </p:cNvGrpSpPr>
              <p:nvPr/>
            </p:nvGrpSpPr>
            <p:grpSpPr bwMode="auto">
              <a:xfrm rot="-21698416">
                <a:off x="1810" y="2050"/>
                <a:ext cx="105" cy="151"/>
                <a:chOff x="4896" y="13680"/>
                <a:chExt cx="288" cy="576"/>
              </a:xfrm>
            </p:grpSpPr>
            <p:sp>
              <p:nvSpPr>
                <p:cNvPr id="241687" name="AutoShape 23"/>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1688" name="Line 24"/>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1703" name="Line 39"/>
              <p:cNvSpPr>
                <a:spLocks noChangeShapeType="1"/>
              </p:cNvSpPr>
              <p:nvPr/>
            </p:nvSpPr>
            <p:spPr bwMode="auto">
              <a:xfrm>
                <a:off x="1864" y="2179"/>
                <a:ext cx="0" cy="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grpSp>
          <p:nvGrpSpPr>
            <p:cNvPr id="241705" name="Group 41"/>
            <p:cNvGrpSpPr>
              <a:grpSpLocks/>
            </p:cNvGrpSpPr>
            <p:nvPr/>
          </p:nvGrpSpPr>
          <p:grpSpPr bwMode="auto">
            <a:xfrm rot="-3080447">
              <a:off x="2162" y="1950"/>
              <a:ext cx="105" cy="806"/>
              <a:chOff x="1810" y="2050"/>
              <a:chExt cx="105" cy="806"/>
            </a:xfrm>
          </p:grpSpPr>
          <p:grpSp>
            <p:nvGrpSpPr>
              <p:cNvPr id="241706" name="Group 42"/>
              <p:cNvGrpSpPr>
                <a:grpSpLocks/>
              </p:cNvGrpSpPr>
              <p:nvPr/>
            </p:nvGrpSpPr>
            <p:grpSpPr bwMode="auto">
              <a:xfrm rot="-21698416">
                <a:off x="1810" y="2050"/>
                <a:ext cx="105" cy="151"/>
                <a:chOff x="4896" y="13680"/>
                <a:chExt cx="288" cy="576"/>
              </a:xfrm>
            </p:grpSpPr>
            <p:sp>
              <p:nvSpPr>
                <p:cNvPr id="241707" name="AutoShape 43"/>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1708" name="Line 44"/>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1709" name="Line 45"/>
              <p:cNvSpPr>
                <a:spLocks noChangeShapeType="1"/>
              </p:cNvSpPr>
              <p:nvPr/>
            </p:nvSpPr>
            <p:spPr bwMode="auto">
              <a:xfrm>
                <a:off x="1864" y="2179"/>
                <a:ext cx="0" cy="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grpSp>
          <p:nvGrpSpPr>
            <p:cNvPr id="241710" name="Group 46"/>
            <p:cNvGrpSpPr>
              <a:grpSpLocks/>
            </p:cNvGrpSpPr>
            <p:nvPr/>
          </p:nvGrpSpPr>
          <p:grpSpPr bwMode="auto">
            <a:xfrm rot="1063745">
              <a:off x="2916" y="2073"/>
              <a:ext cx="104" cy="655"/>
              <a:chOff x="1810" y="2050"/>
              <a:chExt cx="105" cy="806"/>
            </a:xfrm>
          </p:grpSpPr>
          <p:grpSp>
            <p:nvGrpSpPr>
              <p:cNvPr id="241711" name="Group 47"/>
              <p:cNvGrpSpPr>
                <a:grpSpLocks/>
              </p:cNvGrpSpPr>
              <p:nvPr/>
            </p:nvGrpSpPr>
            <p:grpSpPr bwMode="auto">
              <a:xfrm rot="-21698416">
                <a:off x="1810" y="2050"/>
                <a:ext cx="105" cy="151"/>
                <a:chOff x="4896" y="13680"/>
                <a:chExt cx="288" cy="576"/>
              </a:xfrm>
            </p:grpSpPr>
            <p:sp>
              <p:nvSpPr>
                <p:cNvPr id="241712" name="AutoShape 48"/>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1713" name="Line 49"/>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1714" name="Line 50"/>
              <p:cNvSpPr>
                <a:spLocks noChangeShapeType="1"/>
              </p:cNvSpPr>
              <p:nvPr/>
            </p:nvSpPr>
            <p:spPr bwMode="auto">
              <a:xfrm>
                <a:off x="1864" y="2179"/>
                <a:ext cx="0" cy="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grpSp>
          <p:nvGrpSpPr>
            <p:cNvPr id="241715" name="Group 51"/>
            <p:cNvGrpSpPr>
              <a:grpSpLocks/>
            </p:cNvGrpSpPr>
            <p:nvPr/>
          </p:nvGrpSpPr>
          <p:grpSpPr bwMode="auto">
            <a:xfrm rot="3365976">
              <a:off x="3334" y="1936"/>
              <a:ext cx="103" cy="847"/>
              <a:chOff x="1810" y="2050"/>
              <a:chExt cx="105" cy="806"/>
            </a:xfrm>
          </p:grpSpPr>
          <p:grpSp>
            <p:nvGrpSpPr>
              <p:cNvPr id="241716" name="Group 52"/>
              <p:cNvGrpSpPr>
                <a:grpSpLocks/>
              </p:cNvGrpSpPr>
              <p:nvPr/>
            </p:nvGrpSpPr>
            <p:grpSpPr bwMode="auto">
              <a:xfrm rot="-21698416">
                <a:off x="1810" y="2050"/>
                <a:ext cx="105" cy="151"/>
                <a:chOff x="4896" y="13680"/>
                <a:chExt cx="288" cy="576"/>
              </a:xfrm>
            </p:grpSpPr>
            <p:sp>
              <p:nvSpPr>
                <p:cNvPr id="241717" name="AutoShape 53"/>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1718" name="Line 54"/>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1719" name="Line 55"/>
              <p:cNvSpPr>
                <a:spLocks noChangeShapeType="1"/>
              </p:cNvSpPr>
              <p:nvPr/>
            </p:nvSpPr>
            <p:spPr bwMode="auto">
              <a:xfrm>
                <a:off x="1864" y="2179"/>
                <a:ext cx="0" cy="6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sp>
          <p:nvSpPr>
            <p:cNvPr id="241685" name="Text Box 21"/>
            <p:cNvSpPr txBox="1">
              <a:spLocks noChangeArrowheads="1"/>
            </p:cNvSpPr>
            <p:nvPr/>
          </p:nvSpPr>
          <p:spPr bwMode="auto">
            <a:xfrm>
              <a:off x="2448" y="2594"/>
              <a:ext cx="662" cy="262"/>
            </a:xfrm>
            <a:prstGeom prst="rect">
              <a:avLst/>
            </a:prstGeom>
            <a:solidFill>
              <a:schemeClr val="bg1"/>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Avión</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grpSp>
      <p:sp>
        <p:nvSpPr>
          <p:cNvPr id="241721" name="AutoShape 57"/>
          <p:cNvSpPr>
            <a:spLocks noChangeArrowheads="1"/>
          </p:cNvSpPr>
          <p:nvPr/>
        </p:nvSpPr>
        <p:spPr bwMode="auto">
          <a:xfrm>
            <a:off x="3068638" y="5132388"/>
            <a:ext cx="5478462" cy="1191816"/>
          </a:xfrm>
          <a:prstGeom prst="wedgeRoundRectCallout">
            <a:avLst>
              <a:gd name="adj1" fmla="val 5551"/>
              <a:gd name="adj2" fmla="val -90546"/>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altLang="es-CL" sz="1600">
                <a:cs typeface="Arial" panose="020B0604020202020204" pitchFamily="34" charset="0"/>
              </a:rPr>
              <a:t>Aquí se</a:t>
            </a:r>
            <a:r>
              <a:rPr lang="en-US" altLang="es-CL" sz="1600">
                <a:cs typeface="Arial" panose="020B0604020202020204" pitchFamily="34" charset="0"/>
              </a:rPr>
              <a:t> muestra la herencia múltiple como otra forma de solución. El diagrama dice que </a:t>
            </a:r>
            <a:r>
              <a:rPr lang="es-CL" altLang="es-CL" sz="1600">
                <a:cs typeface="Arial" panose="020B0604020202020204" pitchFamily="34" charset="0"/>
              </a:rPr>
              <a:t>u</a:t>
            </a:r>
            <a:r>
              <a:rPr lang="en-US" altLang="es-CL" sz="1600">
                <a:cs typeface="Arial" panose="020B0604020202020204" pitchFamily="34" charset="0"/>
              </a:rPr>
              <a:t>n Avión es simultáneamente un tipo de Ala, un tipo de Cola, un tipo de Motor, y un tipo de Fuselaje. Y esto está malo. </a:t>
            </a:r>
            <a:endParaRPr lang="es-ES" altLang="es-CL" sz="1600">
              <a:cs typeface="Arial" panose="020B0604020202020204" pitchFamily="34" charset="0"/>
            </a:endParaRPr>
          </a:p>
        </p:txBody>
      </p:sp>
    </p:spTree>
    <p:extLst>
      <p:ext uri="{BB962C8B-B14F-4D97-AF65-F5344CB8AC3E}">
        <p14:creationId xmlns:p14="http://schemas.microsoft.com/office/powerpoint/2010/main" val="170722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721"/>
                                        </p:tgtEl>
                                        <p:attrNameLst>
                                          <p:attrName>style.visibility</p:attrName>
                                        </p:attrNameLst>
                                      </p:cBhvr>
                                      <p:to>
                                        <p:strVal val="visible"/>
                                      </p:to>
                                    </p:set>
                                    <p:anim calcmode="lin" valueType="num">
                                      <p:cBhvr additive="base">
                                        <p:cTn id="7" dur="500" fill="hold"/>
                                        <p:tgtEl>
                                          <p:spTgt spid="241721"/>
                                        </p:tgtEl>
                                        <p:attrNameLst>
                                          <p:attrName>ppt_x</p:attrName>
                                        </p:attrNameLst>
                                      </p:cBhvr>
                                      <p:tavLst>
                                        <p:tav tm="0">
                                          <p:val>
                                            <p:strVal val="0-#ppt_w/2"/>
                                          </p:val>
                                        </p:tav>
                                        <p:tav tm="100000">
                                          <p:val>
                                            <p:strVal val="#ppt_x"/>
                                          </p:val>
                                        </p:tav>
                                      </p:tavLst>
                                    </p:anim>
                                    <p:anim calcmode="lin" valueType="num">
                                      <p:cBhvr additive="base">
                                        <p:cTn id="8" dur="500" fill="hold"/>
                                        <p:tgtEl>
                                          <p:spTgt spid="2417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2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Agregado confundido</a:t>
            </a:r>
          </a:p>
        </p:txBody>
      </p:sp>
      <p:sp>
        <p:nvSpPr>
          <p:cNvPr id="242691" name="Rectangle 3"/>
          <p:cNvSpPr>
            <a:spLocks noGrp="1" noChangeArrowheads="1"/>
          </p:cNvSpPr>
          <p:nvPr>
            <p:ph idx="1"/>
          </p:nvPr>
        </p:nvSpPr>
        <p:spPr>
          <a:xfrm>
            <a:off x="1930400" y="1885950"/>
            <a:ext cx="8426450" cy="990600"/>
          </a:xfrm>
        </p:spPr>
        <p:txBody>
          <a:bodyPr/>
          <a:lstStyle/>
          <a:p>
            <a:pPr algn="just">
              <a:lnSpc>
                <a:spcPct val="90000"/>
              </a:lnSpc>
            </a:pPr>
            <a:r>
              <a:rPr lang="es-CL" altLang="es-CL" sz="2100">
                <a:cs typeface="Arial" panose="020B0604020202020204" pitchFamily="34" charset="0"/>
              </a:rPr>
              <a:t>En realidad, e</a:t>
            </a:r>
            <a:r>
              <a:rPr lang="en-US" altLang="es-CL" sz="2100">
                <a:cs typeface="Arial" panose="020B0604020202020204" pitchFamily="34" charset="0"/>
              </a:rPr>
              <a:t>l diseñador ha confundido</a:t>
            </a:r>
            <a:r>
              <a:rPr lang="es-CL" altLang="es-CL" sz="2100">
                <a:cs typeface="Arial" panose="020B0604020202020204" pitchFamily="34" charset="0"/>
              </a:rPr>
              <a:t> </a:t>
            </a:r>
            <a:r>
              <a:rPr lang="en-US" altLang="es-CL" sz="2100">
                <a:cs typeface="Arial" panose="020B0604020202020204" pitchFamily="34" charset="0"/>
              </a:rPr>
              <a:t>los conceptos herencia de clase y composición de objetos.</a:t>
            </a:r>
            <a:r>
              <a:rPr lang="es-CL" altLang="es-CL" sz="2100">
                <a:cs typeface="Arial" panose="020B0604020202020204" pitchFamily="34" charset="0"/>
              </a:rPr>
              <a:t> Un avión se compone de: dos Alas, un Motor, un Fuselaje y una cola.</a:t>
            </a:r>
            <a:endParaRPr lang="es-ES_tradnl" altLang="es-CL" sz="2100">
              <a:cs typeface="Arial" panose="020B0604020202020204" pitchFamily="34" charset="0"/>
            </a:endParaRPr>
          </a:p>
        </p:txBody>
      </p:sp>
      <p:sp>
        <p:nvSpPr>
          <p:cNvPr id="26" name="Marcador de número de diapositiva 4"/>
          <p:cNvSpPr>
            <a:spLocks noGrp="1"/>
          </p:cNvSpPr>
          <p:nvPr>
            <p:ph type="sldNum" sz="quarter" idx="12"/>
          </p:nvPr>
        </p:nvSpPr>
        <p:spPr/>
        <p:txBody>
          <a:bodyPr/>
          <a:lstStyle/>
          <a:p>
            <a:fld id="{F203ED77-C990-496C-81C7-570F4BF3B966}" type="slidenum">
              <a:rPr lang="es-CL" altLang="es-CL"/>
              <a:pPr/>
              <a:t>14</a:t>
            </a:fld>
            <a:endParaRPr lang="es-CL" altLang="es-CL"/>
          </a:p>
        </p:txBody>
      </p:sp>
      <p:grpSp>
        <p:nvGrpSpPr>
          <p:cNvPr id="242745" name="Group 57"/>
          <p:cNvGrpSpPr>
            <a:grpSpLocks/>
          </p:cNvGrpSpPr>
          <p:nvPr/>
        </p:nvGrpSpPr>
        <p:grpSpPr bwMode="auto">
          <a:xfrm>
            <a:off x="5691189" y="3581401"/>
            <a:ext cx="4308475" cy="1490663"/>
            <a:chOff x="1378" y="2040"/>
            <a:chExt cx="2714" cy="939"/>
          </a:xfrm>
        </p:grpSpPr>
        <p:sp>
          <p:nvSpPr>
            <p:cNvPr id="242720" name="Text Box 32"/>
            <p:cNvSpPr txBox="1">
              <a:spLocks noChangeArrowheads="1"/>
            </p:cNvSpPr>
            <p:nvPr/>
          </p:nvSpPr>
          <p:spPr bwMode="auto">
            <a:xfrm>
              <a:off x="2446" y="2040"/>
              <a:ext cx="626" cy="223"/>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Avión</a:t>
              </a:r>
            </a:p>
          </p:txBody>
        </p:sp>
        <p:sp>
          <p:nvSpPr>
            <p:cNvPr id="242724" name="Text Box 36"/>
            <p:cNvSpPr txBox="1">
              <a:spLocks noChangeArrowheads="1"/>
            </p:cNvSpPr>
            <p:nvPr/>
          </p:nvSpPr>
          <p:spPr bwMode="auto">
            <a:xfrm>
              <a:off x="2769" y="2758"/>
              <a:ext cx="627"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Motor</a:t>
              </a:r>
            </a:p>
          </p:txBody>
        </p:sp>
        <p:sp>
          <p:nvSpPr>
            <p:cNvPr id="242726" name="Text Box 38"/>
            <p:cNvSpPr txBox="1">
              <a:spLocks noChangeArrowheads="1"/>
            </p:cNvSpPr>
            <p:nvPr/>
          </p:nvSpPr>
          <p:spPr bwMode="auto">
            <a:xfrm>
              <a:off x="1378" y="2758"/>
              <a:ext cx="626"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Ala</a:t>
              </a:r>
            </a:p>
          </p:txBody>
        </p:sp>
        <p:sp>
          <p:nvSpPr>
            <p:cNvPr id="242727" name="Text Box 39"/>
            <p:cNvSpPr txBox="1">
              <a:spLocks noChangeArrowheads="1"/>
            </p:cNvSpPr>
            <p:nvPr/>
          </p:nvSpPr>
          <p:spPr bwMode="auto">
            <a:xfrm>
              <a:off x="3465" y="2758"/>
              <a:ext cx="627"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Fuselaje</a:t>
              </a:r>
            </a:p>
          </p:txBody>
        </p:sp>
        <p:grpSp>
          <p:nvGrpSpPr>
            <p:cNvPr id="242735" name="Group 47"/>
            <p:cNvGrpSpPr>
              <a:grpSpLocks/>
            </p:cNvGrpSpPr>
            <p:nvPr/>
          </p:nvGrpSpPr>
          <p:grpSpPr bwMode="auto">
            <a:xfrm rot="1060863">
              <a:off x="2533" y="2110"/>
              <a:ext cx="60" cy="865"/>
              <a:chOff x="1752" y="2976"/>
              <a:chExt cx="60" cy="871"/>
            </a:xfrm>
          </p:grpSpPr>
          <p:sp>
            <p:nvSpPr>
              <p:cNvPr id="242729" name="Line 41"/>
              <p:cNvSpPr>
                <a:spLocks noChangeShapeType="1"/>
              </p:cNvSpPr>
              <p:nvPr/>
            </p:nvSpPr>
            <p:spPr bwMode="auto">
              <a:xfrm>
                <a:off x="1776" y="3252"/>
                <a:ext cx="0"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2734" name="AutoShape 46"/>
              <p:cNvSpPr>
                <a:spLocks noChangeArrowheads="1"/>
              </p:cNvSpPr>
              <p:nvPr/>
            </p:nvSpPr>
            <p:spPr bwMode="auto">
              <a:xfrm>
                <a:off x="1752" y="2976"/>
                <a:ext cx="60" cy="465"/>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grpSp>
          <p:nvGrpSpPr>
            <p:cNvPr id="242736" name="Group 48"/>
            <p:cNvGrpSpPr>
              <a:grpSpLocks/>
            </p:cNvGrpSpPr>
            <p:nvPr/>
          </p:nvGrpSpPr>
          <p:grpSpPr bwMode="auto">
            <a:xfrm rot="2886972">
              <a:off x="2255" y="2050"/>
              <a:ext cx="60" cy="870"/>
              <a:chOff x="1752" y="2977"/>
              <a:chExt cx="60" cy="870"/>
            </a:xfrm>
          </p:grpSpPr>
          <p:sp>
            <p:nvSpPr>
              <p:cNvPr id="242737" name="Line 49"/>
              <p:cNvSpPr>
                <a:spLocks noChangeShapeType="1"/>
              </p:cNvSpPr>
              <p:nvPr/>
            </p:nvSpPr>
            <p:spPr bwMode="auto">
              <a:xfrm>
                <a:off x="1776" y="3252"/>
                <a:ext cx="0"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2738" name="AutoShape 50"/>
              <p:cNvSpPr>
                <a:spLocks noChangeArrowheads="1"/>
              </p:cNvSpPr>
              <p:nvPr/>
            </p:nvSpPr>
            <p:spPr bwMode="auto">
              <a:xfrm>
                <a:off x="1752" y="2977"/>
                <a:ext cx="60" cy="462"/>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grpSp>
          <p:nvGrpSpPr>
            <p:cNvPr id="242739" name="Group 51"/>
            <p:cNvGrpSpPr>
              <a:grpSpLocks/>
            </p:cNvGrpSpPr>
            <p:nvPr/>
          </p:nvGrpSpPr>
          <p:grpSpPr bwMode="auto">
            <a:xfrm rot="-1271075">
              <a:off x="2899" y="2092"/>
              <a:ext cx="53" cy="677"/>
              <a:chOff x="1752" y="2877"/>
              <a:chExt cx="60" cy="970"/>
            </a:xfrm>
          </p:grpSpPr>
          <p:sp>
            <p:nvSpPr>
              <p:cNvPr id="242740" name="Line 52"/>
              <p:cNvSpPr>
                <a:spLocks noChangeShapeType="1"/>
              </p:cNvSpPr>
              <p:nvPr/>
            </p:nvSpPr>
            <p:spPr bwMode="auto">
              <a:xfrm>
                <a:off x="1776" y="3252"/>
                <a:ext cx="0"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2741" name="AutoShape 53"/>
              <p:cNvSpPr>
                <a:spLocks noChangeArrowheads="1"/>
              </p:cNvSpPr>
              <p:nvPr/>
            </p:nvSpPr>
            <p:spPr bwMode="auto">
              <a:xfrm>
                <a:off x="1752" y="2877"/>
                <a:ext cx="60" cy="662"/>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grpSp>
          <p:nvGrpSpPr>
            <p:cNvPr id="242742" name="Group 54"/>
            <p:cNvGrpSpPr>
              <a:grpSpLocks/>
            </p:cNvGrpSpPr>
            <p:nvPr/>
          </p:nvGrpSpPr>
          <p:grpSpPr bwMode="auto">
            <a:xfrm rot="-3133562">
              <a:off x="3236" y="2048"/>
              <a:ext cx="60" cy="870"/>
              <a:chOff x="1752" y="2977"/>
              <a:chExt cx="60" cy="870"/>
            </a:xfrm>
          </p:grpSpPr>
          <p:sp>
            <p:nvSpPr>
              <p:cNvPr id="242743" name="Line 55"/>
              <p:cNvSpPr>
                <a:spLocks noChangeShapeType="1"/>
              </p:cNvSpPr>
              <p:nvPr/>
            </p:nvSpPr>
            <p:spPr bwMode="auto">
              <a:xfrm>
                <a:off x="1776" y="3252"/>
                <a:ext cx="0"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242744" name="AutoShape 56"/>
              <p:cNvSpPr>
                <a:spLocks noChangeArrowheads="1"/>
              </p:cNvSpPr>
              <p:nvPr/>
            </p:nvSpPr>
            <p:spPr bwMode="auto">
              <a:xfrm>
                <a:off x="1752" y="2977"/>
                <a:ext cx="60" cy="462"/>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sp>
          <p:nvSpPr>
            <p:cNvPr id="242725" name="Text Box 37"/>
            <p:cNvSpPr txBox="1">
              <a:spLocks noChangeArrowheads="1"/>
            </p:cNvSpPr>
            <p:nvPr/>
          </p:nvSpPr>
          <p:spPr bwMode="auto">
            <a:xfrm>
              <a:off x="2074" y="2758"/>
              <a:ext cx="625" cy="221"/>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Cola</a:t>
              </a:r>
            </a:p>
          </p:txBody>
        </p:sp>
      </p:grpSp>
      <p:grpSp>
        <p:nvGrpSpPr>
          <p:cNvPr id="242749" name="Group 61"/>
          <p:cNvGrpSpPr>
            <a:grpSpLocks/>
          </p:cNvGrpSpPr>
          <p:nvPr/>
        </p:nvGrpSpPr>
        <p:grpSpPr bwMode="auto">
          <a:xfrm>
            <a:off x="2865439" y="3559176"/>
            <a:ext cx="1851025" cy="1698625"/>
            <a:chOff x="1726" y="3062"/>
            <a:chExt cx="1166" cy="1070"/>
          </a:xfrm>
        </p:grpSpPr>
        <p:sp>
          <p:nvSpPr>
            <p:cNvPr id="242746" name="Text Box 58"/>
            <p:cNvSpPr txBox="1">
              <a:spLocks noChangeArrowheads="1"/>
            </p:cNvSpPr>
            <p:nvPr/>
          </p:nvSpPr>
          <p:spPr bwMode="auto">
            <a:xfrm>
              <a:off x="1726" y="3062"/>
              <a:ext cx="1166" cy="10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CL" altLang="es-CL" sz="1600">
                  <a:latin typeface="Times New Roman" panose="02020603050405020304" pitchFamily="18" charset="0"/>
                </a:rPr>
                <a:t>Avión</a:t>
              </a:r>
            </a:p>
            <a:p>
              <a:pPr eaLnBrk="0" hangingPunct="0"/>
              <a:endParaRPr lang="es-CL" altLang="es-CL" sz="500">
                <a:latin typeface="Times New Roman" panose="02020603050405020304" pitchFamily="18" charset="0"/>
              </a:endParaRPr>
            </a:p>
            <a:p>
              <a:pPr eaLnBrk="0" hangingPunct="0"/>
              <a:r>
                <a:rPr lang="es-CL" altLang="es-CL" sz="1400">
                  <a:latin typeface="Times New Roman" panose="02020603050405020304" pitchFamily="18" charset="0"/>
                </a:rPr>
                <a:t>alaIzq, alaDer: Ala</a:t>
              </a:r>
            </a:p>
            <a:p>
              <a:pPr eaLnBrk="0" hangingPunct="0"/>
              <a:r>
                <a:rPr lang="es-CL" altLang="es-CL" sz="1400">
                  <a:latin typeface="Times New Roman" panose="02020603050405020304" pitchFamily="18" charset="0"/>
                </a:rPr>
                <a:t>cola: Cola </a:t>
              </a:r>
            </a:p>
            <a:p>
              <a:pPr eaLnBrk="0" hangingPunct="0"/>
              <a:r>
                <a:rPr lang="es-CL" altLang="es-CL" sz="1400">
                  <a:latin typeface="Times New Roman" panose="02020603050405020304" pitchFamily="18" charset="0"/>
                </a:rPr>
                <a:t>motor: Motor</a:t>
              </a:r>
            </a:p>
            <a:p>
              <a:pPr eaLnBrk="0" hangingPunct="0"/>
              <a:r>
                <a:rPr lang="es-CL" altLang="es-CL" sz="1400">
                  <a:latin typeface="Times New Roman" panose="02020603050405020304" pitchFamily="18" charset="0"/>
                </a:rPr>
                <a:t>fuselaje: Fuselaje</a:t>
              </a:r>
            </a:p>
            <a:p>
              <a:pPr eaLnBrk="0" hangingPunct="0"/>
              <a:endParaRPr lang="es-CL" altLang="es-CL" sz="1400">
                <a:latin typeface="Times New Roman" panose="02020603050405020304" pitchFamily="18" charset="0"/>
              </a:endParaRPr>
            </a:p>
            <a:p>
              <a:pPr eaLnBrk="0" hangingPunct="0"/>
              <a:endParaRPr lang="es-ES" altLang="es-CL" sz="1400">
                <a:latin typeface="Times New Roman" panose="02020603050405020304" pitchFamily="18" charset="0"/>
              </a:endParaRPr>
            </a:p>
          </p:txBody>
        </p:sp>
        <p:sp>
          <p:nvSpPr>
            <p:cNvPr id="242747" name="Line 59"/>
            <p:cNvSpPr>
              <a:spLocks noChangeShapeType="1"/>
            </p:cNvSpPr>
            <p:nvPr/>
          </p:nvSpPr>
          <p:spPr bwMode="auto">
            <a:xfrm flipH="1">
              <a:off x="1726" y="3276"/>
              <a:ext cx="11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sp>
          <p:nvSpPr>
            <p:cNvPr id="242748" name="Line 60"/>
            <p:cNvSpPr>
              <a:spLocks noChangeShapeType="1"/>
            </p:cNvSpPr>
            <p:nvPr/>
          </p:nvSpPr>
          <p:spPr bwMode="auto">
            <a:xfrm flipH="1">
              <a:off x="1726" y="3900"/>
              <a:ext cx="11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spTree>
    <p:extLst>
      <p:ext uri="{BB962C8B-B14F-4D97-AF65-F5344CB8AC3E}">
        <p14:creationId xmlns:p14="http://schemas.microsoft.com/office/powerpoint/2010/main" val="352390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2749"/>
                                        </p:tgtEl>
                                        <p:attrNameLst>
                                          <p:attrName>style.visibility</p:attrName>
                                        </p:attrNameLst>
                                      </p:cBhvr>
                                      <p:to>
                                        <p:strVal val="visible"/>
                                      </p:to>
                                    </p:set>
                                    <p:anim calcmode="lin" valueType="num">
                                      <p:cBhvr additive="base">
                                        <p:cTn id="7" dur="500" fill="hold"/>
                                        <p:tgtEl>
                                          <p:spTgt spid="242749"/>
                                        </p:tgtEl>
                                        <p:attrNameLst>
                                          <p:attrName>ppt_x</p:attrName>
                                        </p:attrNameLst>
                                      </p:cBhvr>
                                      <p:tavLst>
                                        <p:tav tm="0">
                                          <p:val>
                                            <p:strVal val="0-#ppt_w/2"/>
                                          </p:val>
                                        </p:tav>
                                        <p:tav tm="100000">
                                          <p:val>
                                            <p:strVal val="#ppt_x"/>
                                          </p:val>
                                        </p:tav>
                                      </p:tavLst>
                                    </p:anim>
                                    <p:anim calcmode="lin" valueType="num">
                                      <p:cBhvr additive="base">
                                        <p:cTn id="8" dur="500" fill="hold"/>
                                        <p:tgtEl>
                                          <p:spTgt spid="2427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2745"/>
                                        </p:tgtEl>
                                        <p:attrNameLst>
                                          <p:attrName>style.visibility</p:attrName>
                                        </p:attrNameLst>
                                      </p:cBhvr>
                                      <p:to>
                                        <p:strVal val="visible"/>
                                      </p:to>
                                    </p:set>
                                    <p:anim calcmode="lin" valueType="num">
                                      <p:cBhvr additive="base">
                                        <p:cTn id="13" dur="500" fill="hold"/>
                                        <p:tgtEl>
                                          <p:spTgt spid="242745"/>
                                        </p:tgtEl>
                                        <p:attrNameLst>
                                          <p:attrName>ppt_x</p:attrName>
                                        </p:attrNameLst>
                                      </p:cBhvr>
                                      <p:tavLst>
                                        <p:tav tm="0">
                                          <p:val>
                                            <p:strVal val="0-#ppt_w/2"/>
                                          </p:val>
                                        </p:tav>
                                        <p:tav tm="100000">
                                          <p:val>
                                            <p:strVal val="#ppt_x"/>
                                          </p:val>
                                        </p:tav>
                                      </p:tavLst>
                                    </p:anim>
                                    <p:anim calcmode="lin" valueType="num">
                                      <p:cBhvr additive="base">
                                        <p:cTn id="14" dur="500" fill="hold"/>
                                        <p:tgtEl>
                                          <p:spTgt spid="242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Jerarquía invertida</a:t>
            </a:r>
          </a:p>
        </p:txBody>
      </p:sp>
      <p:sp>
        <p:nvSpPr>
          <p:cNvPr id="243715" name="Rectangle 3"/>
          <p:cNvSpPr>
            <a:spLocks noGrp="1" noChangeArrowheads="1"/>
          </p:cNvSpPr>
          <p:nvPr>
            <p:ph idx="1"/>
          </p:nvPr>
        </p:nvSpPr>
        <p:spPr>
          <a:xfrm>
            <a:off x="1930400" y="1885950"/>
            <a:ext cx="8426450" cy="990600"/>
          </a:xfrm>
        </p:spPr>
        <p:txBody>
          <a:bodyPr>
            <a:normAutofit lnSpcReduction="10000"/>
          </a:bodyPr>
          <a:lstStyle/>
          <a:p>
            <a:pPr algn="just"/>
            <a:r>
              <a:rPr lang="es-CL" altLang="es-CL" sz="2100">
                <a:cs typeface="Arial" panose="020B0604020202020204" pitchFamily="34" charset="0"/>
              </a:rPr>
              <a:t>Supongamos que se quiere representar una jerarquía con los 3 tipos de cargos en una empresa. Una posible forma sería: </a:t>
            </a:r>
            <a:endParaRPr lang="es-ES_tradnl" altLang="es-CL" sz="2100">
              <a:cs typeface="Arial" panose="020B0604020202020204" pitchFamily="34" charset="0"/>
            </a:endParaRPr>
          </a:p>
        </p:txBody>
      </p:sp>
      <p:sp>
        <p:nvSpPr>
          <p:cNvPr id="15" name="Marcador de número de diapositiva 4"/>
          <p:cNvSpPr>
            <a:spLocks noGrp="1"/>
          </p:cNvSpPr>
          <p:nvPr>
            <p:ph type="sldNum" sz="quarter" idx="12"/>
          </p:nvPr>
        </p:nvSpPr>
        <p:spPr/>
        <p:txBody>
          <a:bodyPr/>
          <a:lstStyle/>
          <a:p>
            <a:fld id="{921F590E-EC71-4C68-AC16-85F8F6AE3B7E}" type="slidenum">
              <a:rPr lang="es-CL" altLang="es-CL"/>
              <a:pPr/>
              <a:t>15</a:t>
            </a:fld>
            <a:endParaRPr lang="es-CL" altLang="es-CL"/>
          </a:p>
        </p:txBody>
      </p:sp>
      <p:grpSp>
        <p:nvGrpSpPr>
          <p:cNvPr id="243749" name="Group 37"/>
          <p:cNvGrpSpPr>
            <a:grpSpLocks/>
          </p:cNvGrpSpPr>
          <p:nvPr/>
        </p:nvGrpSpPr>
        <p:grpSpPr bwMode="auto">
          <a:xfrm>
            <a:off x="3357564" y="3006725"/>
            <a:ext cx="1697037" cy="2120900"/>
            <a:chOff x="3820" y="2291"/>
            <a:chExt cx="1069" cy="1336"/>
          </a:xfrm>
        </p:grpSpPr>
        <p:sp>
          <p:nvSpPr>
            <p:cNvPr id="243740" name="Text Box 28"/>
            <p:cNvSpPr txBox="1">
              <a:spLocks noChangeArrowheads="1"/>
            </p:cNvSpPr>
            <p:nvPr/>
          </p:nvSpPr>
          <p:spPr bwMode="auto">
            <a:xfrm>
              <a:off x="3917" y="2291"/>
              <a:ext cx="875" cy="265"/>
            </a:xfrm>
            <a:prstGeom prst="rect">
              <a:avLst/>
            </a:prstGeom>
            <a:solidFill>
              <a:srgbClr val="FFFFFF"/>
            </a:solidFill>
            <a:ln w="9525">
              <a:solidFill>
                <a:srgbClr val="000000"/>
              </a:solidFill>
              <a:miter lim="800000"/>
              <a:headEnd/>
              <a:tailEnd/>
            </a:ln>
          </p:spPr>
          <p:txBody>
            <a:bodyPr/>
            <a:lstStyle/>
            <a:p>
              <a:pPr algn="just" eaLnBrk="0" hangingPunct="0"/>
              <a:r>
                <a:rPr lang="es-ES" altLang="es-CL">
                  <a:latin typeface="Times New Roman" panose="02020603050405020304" pitchFamily="18" charset="0"/>
                </a:rPr>
                <a:t>Director</a:t>
              </a:r>
            </a:p>
          </p:txBody>
        </p:sp>
        <p:grpSp>
          <p:nvGrpSpPr>
            <p:cNvPr id="243741" name="Group 29"/>
            <p:cNvGrpSpPr>
              <a:grpSpLocks/>
            </p:cNvGrpSpPr>
            <p:nvPr/>
          </p:nvGrpSpPr>
          <p:grpSpPr bwMode="auto">
            <a:xfrm>
              <a:off x="4209" y="2558"/>
              <a:ext cx="194" cy="268"/>
              <a:chOff x="4896" y="13680"/>
              <a:chExt cx="288" cy="576"/>
            </a:xfrm>
          </p:grpSpPr>
          <p:sp>
            <p:nvSpPr>
              <p:cNvPr id="243742" name="AutoShape 30"/>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3743" name="Line 31"/>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3744" name="Text Box 32"/>
            <p:cNvSpPr txBox="1">
              <a:spLocks noChangeArrowheads="1"/>
            </p:cNvSpPr>
            <p:nvPr/>
          </p:nvSpPr>
          <p:spPr bwMode="auto">
            <a:xfrm>
              <a:off x="3820" y="2833"/>
              <a:ext cx="1069" cy="264"/>
            </a:xfrm>
            <a:prstGeom prst="rect">
              <a:avLst/>
            </a:prstGeom>
            <a:solidFill>
              <a:srgbClr val="FFFFFF"/>
            </a:solidFill>
            <a:ln w="9525">
              <a:solidFill>
                <a:srgbClr val="000000"/>
              </a:solidFill>
              <a:miter lim="800000"/>
              <a:headEnd/>
              <a:tailEnd/>
            </a:ln>
          </p:spPr>
          <p:txBody>
            <a:bodyPr/>
            <a:lstStyle/>
            <a:p>
              <a:pPr algn="just" eaLnBrk="0" hangingPunct="0"/>
              <a:r>
                <a:rPr lang="es-ES" altLang="es-CL">
                  <a:latin typeface="Times New Roman" panose="02020603050405020304" pitchFamily="18" charset="0"/>
                </a:rPr>
                <a:t>Administrador</a:t>
              </a:r>
            </a:p>
          </p:txBody>
        </p:sp>
        <p:sp>
          <p:nvSpPr>
            <p:cNvPr id="243745" name="Text Box 33"/>
            <p:cNvSpPr txBox="1">
              <a:spLocks noChangeArrowheads="1"/>
            </p:cNvSpPr>
            <p:nvPr/>
          </p:nvSpPr>
          <p:spPr bwMode="auto">
            <a:xfrm>
              <a:off x="3917" y="3362"/>
              <a:ext cx="875" cy="265"/>
            </a:xfrm>
            <a:prstGeom prst="rect">
              <a:avLst/>
            </a:prstGeom>
            <a:solidFill>
              <a:srgbClr val="FFFFFF"/>
            </a:solidFill>
            <a:ln w="9525">
              <a:solidFill>
                <a:srgbClr val="000000"/>
              </a:solidFill>
              <a:miter lim="800000"/>
              <a:headEnd/>
              <a:tailEnd/>
            </a:ln>
          </p:spPr>
          <p:txBody>
            <a:bodyPr/>
            <a:lstStyle/>
            <a:p>
              <a:pPr algn="just" eaLnBrk="0" hangingPunct="0"/>
              <a:r>
                <a:rPr lang="es-ES" altLang="es-CL">
                  <a:latin typeface="Times New Roman" panose="02020603050405020304" pitchFamily="18" charset="0"/>
                </a:rPr>
                <a:t>Empleado</a:t>
              </a:r>
            </a:p>
          </p:txBody>
        </p:sp>
        <p:grpSp>
          <p:nvGrpSpPr>
            <p:cNvPr id="243746" name="Group 34"/>
            <p:cNvGrpSpPr>
              <a:grpSpLocks/>
            </p:cNvGrpSpPr>
            <p:nvPr/>
          </p:nvGrpSpPr>
          <p:grpSpPr bwMode="auto">
            <a:xfrm>
              <a:off x="4209" y="3097"/>
              <a:ext cx="194" cy="265"/>
              <a:chOff x="4896" y="13680"/>
              <a:chExt cx="288" cy="576"/>
            </a:xfrm>
          </p:grpSpPr>
          <p:sp>
            <p:nvSpPr>
              <p:cNvPr id="243747" name="AutoShape 35"/>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3748" name="Line 36"/>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grpSp>
      <p:sp>
        <p:nvSpPr>
          <p:cNvPr id="243750" name="AutoShape 38"/>
          <p:cNvSpPr>
            <a:spLocks noChangeArrowheads="1"/>
          </p:cNvSpPr>
          <p:nvPr/>
        </p:nvSpPr>
        <p:spPr bwMode="auto">
          <a:xfrm>
            <a:off x="6115051" y="2794001"/>
            <a:ext cx="4264025" cy="2009061"/>
          </a:xfrm>
          <a:prstGeom prst="wedgeRoundRectCallout">
            <a:avLst>
              <a:gd name="adj1" fmla="val -64819"/>
              <a:gd name="adj2" fmla="val 2986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altLang="es-CL" sz="1600">
                <a:cs typeface="Arial" panose="020B0604020202020204" pitchFamily="34" charset="0"/>
              </a:rPr>
              <a:t>Más bien parece un organigrama. Un empleado no es un tipo de Administrador, sino que al revés, así como un Administrador no es un tipo de Director. E</a:t>
            </a:r>
            <a:r>
              <a:rPr lang="en-US" altLang="es-CL" sz="1600">
                <a:cs typeface="Arial" panose="020B0604020202020204" pitchFamily="34" charset="0"/>
              </a:rPr>
              <a:t>sto está malo. </a:t>
            </a:r>
            <a:r>
              <a:rPr lang="es-CL" altLang="es-CL" sz="1600">
                <a:cs typeface="Arial" panose="020B0604020202020204" pitchFamily="34" charset="0"/>
              </a:rPr>
              <a:t>La solución es invertir la jerarquía, pues Empleado es la clase más general.</a:t>
            </a:r>
            <a:endParaRPr lang="es-ES" altLang="es-CL" sz="1600">
              <a:cs typeface="Arial" panose="020B0604020202020204" pitchFamily="34" charset="0"/>
            </a:endParaRPr>
          </a:p>
        </p:txBody>
      </p:sp>
    </p:spTree>
    <p:extLst>
      <p:ext uri="{BB962C8B-B14F-4D97-AF65-F5344CB8AC3E}">
        <p14:creationId xmlns:p14="http://schemas.microsoft.com/office/powerpoint/2010/main" val="142635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50"/>
                                        </p:tgtEl>
                                        <p:attrNameLst>
                                          <p:attrName>style.visibility</p:attrName>
                                        </p:attrNameLst>
                                      </p:cBhvr>
                                      <p:to>
                                        <p:strVal val="visible"/>
                                      </p:to>
                                    </p:set>
                                    <p:anim calcmode="lin" valueType="num">
                                      <p:cBhvr additive="base">
                                        <p:cTn id="7" dur="500" fill="hold"/>
                                        <p:tgtEl>
                                          <p:spTgt spid="243750"/>
                                        </p:tgtEl>
                                        <p:attrNameLst>
                                          <p:attrName>ppt_x</p:attrName>
                                        </p:attrNameLst>
                                      </p:cBhvr>
                                      <p:tavLst>
                                        <p:tav tm="0">
                                          <p:val>
                                            <p:strVal val="0-#ppt_w/2"/>
                                          </p:val>
                                        </p:tav>
                                        <p:tav tm="100000">
                                          <p:val>
                                            <p:strVal val="#ppt_x"/>
                                          </p:val>
                                        </p:tav>
                                      </p:tavLst>
                                    </p:anim>
                                    <p:anim calcmode="lin" valueType="num">
                                      <p:cBhvr additive="base">
                                        <p:cTn id="8" dur="500" fill="hold"/>
                                        <p:tgtEl>
                                          <p:spTgt spid="243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5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Herencia no aplicable</a:t>
            </a:r>
          </a:p>
        </p:txBody>
      </p:sp>
      <p:sp>
        <p:nvSpPr>
          <p:cNvPr id="244759" name="Rectangle 23"/>
          <p:cNvSpPr>
            <a:spLocks noGrp="1" noChangeArrowheads="1"/>
          </p:cNvSpPr>
          <p:nvPr>
            <p:ph idx="1"/>
          </p:nvPr>
        </p:nvSpPr>
        <p:spPr>
          <a:xfrm>
            <a:off x="2473326" y="1981201"/>
            <a:ext cx="7661275" cy="1858963"/>
          </a:xfrm>
        </p:spPr>
        <p:txBody>
          <a:bodyPr>
            <a:normAutofit lnSpcReduction="10000"/>
          </a:bodyPr>
          <a:lstStyle/>
          <a:p>
            <a:pPr algn="just"/>
            <a:r>
              <a:rPr lang="es-CL" altLang="es-CL" sz="2100">
                <a:cs typeface="Times New Roman" panose="02020603050405020304" pitchFamily="18" charset="0"/>
              </a:rPr>
              <a:t>Supongamos que </a:t>
            </a:r>
            <a:r>
              <a:rPr lang="en-US" altLang="es-CL" sz="2100">
                <a:cs typeface="Times New Roman" panose="02020603050405020304" pitchFamily="18" charset="0"/>
              </a:rPr>
              <a:t>se necesita recordar el largo, ancho y alto de las habitaciones de un hotel, que en la aplicación son tratados como cuboides. También se necesita el volumen de cada pieza. Como ya se tiene la clase Cuboide, se diseña una clase Habitación que simplemente hereda de Cuboide</a:t>
            </a:r>
            <a:r>
              <a:rPr lang="en-US" altLang="es-CL" sz="1900">
                <a:cs typeface="Times New Roman" panose="02020603050405020304" pitchFamily="18" charset="0"/>
              </a:rPr>
              <a:t>.</a:t>
            </a:r>
            <a:endParaRPr lang="es-ES" altLang="es-CL" sz="1900">
              <a:cs typeface="Times New Roman" panose="02020603050405020304" pitchFamily="18" charset="0"/>
            </a:endParaRPr>
          </a:p>
        </p:txBody>
      </p:sp>
      <p:sp>
        <p:nvSpPr>
          <p:cNvPr id="11" name="Marcador de número de diapositiva 4"/>
          <p:cNvSpPr>
            <a:spLocks noGrp="1"/>
          </p:cNvSpPr>
          <p:nvPr>
            <p:ph type="sldNum" sz="quarter" idx="12"/>
          </p:nvPr>
        </p:nvSpPr>
        <p:spPr/>
        <p:txBody>
          <a:bodyPr/>
          <a:lstStyle/>
          <a:p>
            <a:fld id="{C6DED044-84FD-4864-88D0-681B0645CFE6}" type="slidenum">
              <a:rPr lang="es-CL" altLang="es-CL"/>
              <a:pPr/>
              <a:t>16</a:t>
            </a:fld>
            <a:endParaRPr lang="es-CL" altLang="es-CL"/>
          </a:p>
        </p:txBody>
      </p:sp>
      <p:sp>
        <p:nvSpPr>
          <p:cNvPr id="244750" name="AutoShape 14"/>
          <p:cNvSpPr>
            <a:spLocks noChangeArrowheads="1"/>
          </p:cNvSpPr>
          <p:nvPr/>
        </p:nvSpPr>
        <p:spPr bwMode="auto">
          <a:xfrm>
            <a:off x="6115051" y="3778251"/>
            <a:ext cx="4264025" cy="1464231"/>
          </a:xfrm>
          <a:prstGeom prst="wedgeRoundRectCallout">
            <a:avLst>
              <a:gd name="adj1" fmla="val -64819"/>
              <a:gd name="adj2" fmla="val -20116"/>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altLang="es-CL" sz="1600">
                <a:cs typeface="Arial" panose="020B0604020202020204" pitchFamily="34" charset="0"/>
              </a:rPr>
              <a:t>Parecería bien, pero en realidad, una habitación no es un tipo de cuboide, sino que el espacio de la habitación puede tomar la forma cuboide, como también una forma cilíndrica o cualquier otra.</a:t>
            </a:r>
            <a:endParaRPr lang="es-ES" altLang="es-CL" sz="1600">
              <a:cs typeface="Arial" panose="020B0604020202020204" pitchFamily="34" charset="0"/>
            </a:endParaRPr>
          </a:p>
        </p:txBody>
      </p:sp>
      <p:grpSp>
        <p:nvGrpSpPr>
          <p:cNvPr id="244758" name="Group 22"/>
          <p:cNvGrpSpPr>
            <a:grpSpLocks/>
          </p:cNvGrpSpPr>
          <p:nvPr/>
        </p:nvGrpSpPr>
        <p:grpSpPr bwMode="auto">
          <a:xfrm>
            <a:off x="3282950" y="4017964"/>
            <a:ext cx="1360488" cy="1450975"/>
            <a:chOff x="1608" y="2669"/>
            <a:chExt cx="857" cy="914"/>
          </a:xfrm>
        </p:grpSpPr>
        <p:sp>
          <p:nvSpPr>
            <p:cNvPr id="244753" name="Text Box 17"/>
            <p:cNvSpPr txBox="1">
              <a:spLocks noChangeArrowheads="1"/>
            </p:cNvSpPr>
            <p:nvPr/>
          </p:nvSpPr>
          <p:spPr bwMode="auto">
            <a:xfrm>
              <a:off x="1608" y="2669"/>
              <a:ext cx="857" cy="305"/>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Cuboide</a:t>
              </a:r>
            </a:p>
            <a:p>
              <a:pPr algn="ctr" eaLnBrk="0" hangingPunct="0"/>
              <a:endParaRPr lang="es-ES" altLang="es-CL">
                <a:latin typeface="Times New Roman" panose="02020603050405020304" pitchFamily="18" charset="0"/>
              </a:endParaRPr>
            </a:p>
            <a:p>
              <a:pPr algn="ctr" eaLnBrk="0" hangingPunct="0"/>
              <a:endParaRPr lang="es-ES" altLang="es-CL">
                <a:latin typeface="Times New Roman" panose="02020603050405020304" pitchFamily="18" charset="0"/>
              </a:endParaRPr>
            </a:p>
          </p:txBody>
        </p:sp>
        <p:grpSp>
          <p:nvGrpSpPr>
            <p:cNvPr id="244754" name="Group 18"/>
            <p:cNvGrpSpPr>
              <a:grpSpLocks/>
            </p:cNvGrpSpPr>
            <p:nvPr/>
          </p:nvGrpSpPr>
          <p:grpSpPr bwMode="auto">
            <a:xfrm>
              <a:off x="1893" y="2962"/>
              <a:ext cx="191" cy="309"/>
              <a:chOff x="4896" y="13680"/>
              <a:chExt cx="288" cy="576"/>
            </a:xfrm>
          </p:grpSpPr>
          <p:sp>
            <p:nvSpPr>
              <p:cNvPr id="244755" name="AutoShape 19"/>
              <p:cNvSpPr>
                <a:spLocks noChangeArrowheads="1"/>
              </p:cNvSpPr>
              <p:nvPr/>
            </p:nvSpPr>
            <p:spPr bwMode="auto">
              <a:xfrm>
                <a:off x="4896" y="13680"/>
                <a:ext cx="288" cy="288"/>
              </a:xfrm>
              <a:prstGeom prst="triangle">
                <a:avLst>
                  <a:gd name="adj" fmla="val 50000"/>
                </a:avLst>
              </a:prstGeom>
              <a:solidFill>
                <a:srgbClr val="FFFFFF"/>
              </a:solidFill>
              <a:ln w="9525">
                <a:solidFill>
                  <a:srgbClr val="000000"/>
                </a:solidFill>
                <a:miter lim="800000"/>
                <a:headEnd/>
                <a:tailEnd/>
              </a:ln>
            </p:spPr>
            <p:txBody>
              <a:bodyPr/>
              <a:lstStyle/>
              <a:p>
                <a:endParaRPr lang="es-CL"/>
              </a:p>
            </p:txBody>
          </p:sp>
          <p:sp>
            <p:nvSpPr>
              <p:cNvPr id="244756" name="Line 20"/>
              <p:cNvSpPr>
                <a:spLocks noChangeShapeType="1"/>
              </p:cNvSpPr>
              <p:nvPr/>
            </p:nvSpPr>
            <p:spPr bwMode="auto">
              <a:xfrm>
                <a:off x="5040" y="1396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CL"/>
              </a:p>
            </p:txBody>
          </p:sp>
        </p:grpSp>
        <p:sp>
          <p:nvSpPr>
            <p:cNvPr id="244757" name="Text Box 21"/>
            <p:cNvSpPr txBox="1">
              <a:spLocks noChangeArrowheads="1"/>
            </p:cNvSpPr>
            <p:nvPr/>
          </p:nvSpPr>
          <p:spPr bwMode="auto">
            <a:xfrm>
              <a:off x="1608" y="3278"/>
              <a:ext cx="857" cy="305"/>
            </a:xfrm>
            <a:prstGeom prst="rect">
              <a:avLst/>
            </a:prstGeom>
            <a:solidFill>
              <a:srgbClr val="FFFFFF"/>
            </a:solidFill>
            <a:ln w="9525">
              <a:solidFill>
                <a:srgbClr val="000000"/>
              </a:solidFill>
              <a:miter lim="800000"/>
              <a:headEnd/>
              <a:tailEnd/>
            </a:ln>
          </p:spPr>
          <p:txBody>
            <a:bodyPr/>
            <a:lstStyle/>
            <a:p>
              <a:pPr algn="ctr" eaLnBrk="0" hangingPunct="0"/>
              <a:r>
                <a:rPr lang="es-ES" altLang="es-CL">
                  <a:latin typeface="Times New Roman" panose="02020603050405020304" pitchFamily="18" charset="0"/>
                </a:rPr>
                <a:t>Habitación</a:t>
              </a:r>
            </a:p>
          </p:txBody>
        </p:sp>
      </p:grpSp>
    </p:spTree>
    <p:extLst>
      <p:ext uri="{BB962C8B-B14F-4D97-AF65-F5344CB8AC3E}">
        <p14:creationId xmlns:p14="http://schemas.microsoft.com/office/powerpoint/2010/main" val="88738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50"/>
                                        </p:tgtEl>
                                        <p:attrNameLst>
                                          <p:attrName>style.visibility</p:attrName>
                                        </p:attrNameLst>
                                      </p:cBhvr>
                                      <p:to>
                                        <p:strVal val="visible"/>
                                      </p:to>
                                    </p:set>
                                    <p:anim calcmode="lin" valueType="num">
                                      <p:cBhvr additive="base">
                                        <p:cTn id="7" dur="500" fill="hold"/>
                                        <p:tgtEl>
                                          <p:spTgt spid="244750"/>
                                        </p:tgtEl>
                                        <p:attrNameLst>
                                          <p:attrName>ppt_x</p:attrName>
                                        </p:attrNameLst>
                                      </p:cBhvr>
                                      <p:tavLst>
                                        <p:tav tm="0">
                                          <p:val>
                                            <p:strVal val="0-#ppt_w/2"/>
                                          </p:val>
                                        </p:tav>
                                        <p:tav tm="100000">
                                          <p:val>
                                            <p:strVal val="#ppt_x"/>
                                          </p:val>
                                        </p:tav>
                                      </p:tavLst>
                                    </p:anim>
                                    <p:anim calcmode="lin" valueType="num">
                                      <p:cBhvr additive="base">
                                        <p:cTn id="8" dur="500" fill="hold"/>
                                        <p:tgtEl>
                                          <p:spTgt spid="244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5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s-ES_tradnl" altLang="es-CL"/>
              <a:t>Abusos de herencia:</a:t>
            </a:r>
            <a:br>
              <a:rPr lang="es-ES_tradnl" altLang="es-CL"/>
            </a:br>
            <a:r>
              <a:rPr lang="es-ES_tradnl" altLang="es-CL"/>
              <a:t>Herencia no aplicable</a:t>
            </a:r>
          </a:p>
        </p:txBody>
      </p:sp>
      <p:sp>
        <p:nvSpPr>
          <p:cNvPr id="245770" name="Rectangle 10"/>
          <p:cNvSpPr>
            <a:spLocks noGrp="1" noChangeArrowheads="1"/>
          </p:cNvSpPr>
          <p:nvPr>
            <p:ph idx="1"/>
          </p:nvPr>
        </p:nvSpPr>
        <p:spPr>
          <a:xfrm>
            <a:off x="2473326" y="1981200"/>
            <a:ext cx="7661275" cy="1174750"/>
          </a:xfrm>
        </p:spPr>
        <p:txBody>
          <a:bodyPr/>
          <a:lstStyle/>
          <a:p>
            <a:pPr algn="just">
              <a:lnSpc>
                <a:spcPct val="80000"/>
              </a:lnSpc>
            </a:pPr>
            <a:r>
              <a:rPr lang="es-CL" altLang="es-CL" sz="2100">
                <a:cs typeface="Times New Roman" panose="02020603050405020304" pitchFamily="18" charset="0"/>
              </a:rPr>
              <a:t>Entonces la herencia no aplica a este caso. </a:t>
            </a:r>
            <a:r>
              <a:rPr lang="en-US" altLang="es-CL" sz="2100">
                <a:cs typeface="Times New Roman" panose="02020603050405020304" pitchFamily="18" charset="0"/>
              </a:rPr>
              <a:t>La solución se encuentra manejando la forma de la pieza como un atributo de la clase Habitación. </a:t>
            </a:r>
            <a:endParaRPr lang="es-ES" altLang="es-CL" sz="2100">
              <a:cs typeface="Times New Roman" panose="02020603050405020304" pitchFamily="18" charset="0"/>
            </a:endParaRPr>
          </a:p>
        </p:txBody>
      </p:sp>
      <p:sp>
        <p:nvSpPr>
          <p:cNvPr id="8" name="Marcador de número de diapositiva 4"/>
          <p:cNvSpPr>
            <a:spLocks noGrp="1"/>
          </p:cNvSpPr>
          <p:nvPr>
            <p:ph type="sldNum" sz="quarter" idx="12"/>
          </p:nvPr>
        </p:nvSpPr>
        <p:spPr/>
        <p:txBody>
          <a:bodyPr/>
          <a:lstStyle/>
          <a:p>
            <a:fld id="{E13FC139-68DA-4A2D-86DA-5F2F02566DED}" type="slidenum">
              <a:rPr lang="es-CL" altLang="es-CL"/>
              <a:pPr/>
              <a:t>17</a:t>
            </a:fld>
            <a:endParaRPr lang="es-CL" altLang="es-CL"/>
          </a:p>
        </p:txBody>
      </p:sp>
      <p:grpSp>
        <p:nvGrpSpPr>
          <p:cNvPr id="245775" name="Group 15"/>
          <p:cNvGrpSpPr>
            <a:grpSpLocks/>
          </p:cNvGrpSpPr>
          <p:nvPr/>
        </p:nvGrpSpPr>
        <p:grpSpPr bwMode="auto">
          <a:xfrm>
            <a:off x="5113339" y="3475038"/>
            <a:ext cx="1851025" cy="1136650"/>
            <a:chOff x="2309" y="2069"/>
            <a:chExt cx="1166" cy="716"/>
          </a:xfrm>
        </p:grpSpPr>
        <p:sp>
          <p:nvSpPr>
            <p:cNvPr id="245772" name="Text Box 12"/>
            <p:cNvSpPr txBox="1">
              <a:spLocks noChangeArrowheads="1"/>
            </p:cNvSpPr>
            <p:nvPr/>
          </p:nvSpPr>
          <p:spPr bwMode="auto">
            <a:xfrm>
              <a:off x="2309" y="2069"/>
              <a:ext cx="1166" cy="7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CL" altLang="es-CL" sz="1600">
                  <a:latin typeface="Times New Roman" panose="02020603050405020304" pitchFamily="18" charset="0"/>
                </a:rPr>
                <a:t>Habitación</a:t>
              </a:r>
            </a:p>
            <a:p>
              <a:pPr eaLnBrk="0" hangingPunct="0"/>
              <a:endParaRPr lang="es-CL" altLang="es-CL" sz="500">
                <a:latin typeface="Times New Roman" panose="02020603050405020304" pitchFamily="18" charset="0"/>
              </a:endParaRPr>
            </a:p>
            <a:p>
              <a:pPr eaLnBrk="0" hangingPunct="0"/>
              <a:endParaRPr lang="es-CL" altLang="es-CL" sz="500">
                <a:latin typeface="Times New Roman" panose="02020603050405020304" pitchFamily="18" charset="0"/>
              </a:endParaRPr>
            </a:p>
            <a:p>
              <a:pPr eaLnBrk="0" hangingPunct="0"/>
              <a:r>
                <a:rPr lang="es-CL" altLang="es-CL" sz="1400">
                  <a:latin typeface="Times New Roman" panose="02020603050405020304" pitchFamily="18" charset="0"/>
                </a:rPr>
                <a:t>forma: Cuboide</a:t>
              </a:r>
            </a:p>
            <a:p>
              <a:pPr eaLnBrk="0" hangingPunct="0"/>
              <a:endParaRPr lang="es-CL" altLang="es-CL" sz="1400">
                <a:latin typeface="Times New Roman" panose="02020603050405020304" pitchFamily="18" charset="0"/>
              </a:endParaRPr>
            </a:p>
            <a:p>
              <a:pPr eaLnBrk="0" hangingPunct="0"/>
              <a:endParaRPr lang="es-ES" altLang="es-CL" sz="1400">
                <a:latin typeface="Times New Roman" panose="02020603050405020304" pitchFamily="18" charset="0"/>
              </a:endParaRPr>
            </a:p>
          </p:txBody>
        </p:sp>
        <p:sp>
          <p:nvSpPr>
            <p:cNvPr id="245773" name="Line 13"/>
            <p:cNvSpPr>
              <a:spLocks noChangeShapeType="1"/>
            </p:cNvSpPr>
            <p:nvPr/>
          </p:nvSpPr>
          <p:spPr bwMode="auto">
            <a:xfrm flipH="1">
              <a:off x="2309" y="2283"/>
              <a:ext cx="11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sp>
          <p:nvSpPr>
            <p:cNvPr id="245774" name="Line 14"/>
            <p:cNvSpPr>
              <a:spLocks noChangeShapeType="1"/>
            </p:cNvSpPr>
            <p:nvPr/>
          </p:nvSpPr>
          <p:spPr bwMode="auto">
            <a:xfrm flipH="1">
              <a:off x="2309" y="2595"/>
              <a:ext cx="11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a:p>
          </p:txBody>
        </p:sp>
      </p:grpSp>
    </p:spTree>
    <p:extLst>
      <p:ext uri="{BB962C8B-B14F-4D97-AF65-F5344CB8AC3E}">
        <p14:creationId xmlns:p14="http://schemas.microsoft.com/office/powerpoint/2010/main" val="3963322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_tradnl" altLang="es-CL"/>
              <a:t>Miembros heredados</a:t>
            </a:r>
          </a:p>
        </p:txBody>
      </p:sp>
      <p:sp>
        <p:nvSpPr>
          <p:cNvPr id="128003" name="Rectangle 3"/>
          <p:cNvSpPr>
            <a:spLocks noGrp="1" noChangeArrowheads="1"/>
          </p:cNvSpPr>
          <p:nvPr>
            <p:ph idx="1"/>
          </p:nvPr>
        </p:nvSpPr>
        <p:spPr/>
        <p:txBody>
          <a:bodyPr/>
          <a:lstStyle/>
          <a:p>
            <a:pPr algn="just"/>
            <a:r>
              <a:rPr lang="es-ES_tradnl" altLang="es-CL" sz="2400"/>
              <a:t>Una subclase hereda de su superclase:</a:t>
            </a:r>
          </a:p>
          <a:p>
            <a:pPr lvl="1" algn="just"/>
            <a:r>
              <a:rPr lang="es-ES_tradnl" altLang="es-CL" sz="2000">
                <a:solidFill>
                  <a:srgbClr val="006699"/>
                </a:solidFill>
              </a:rPr>
              <a:t>Variables de instancia públicas</a:t>
            </a:r>
          </a:p>
          <a:p>
            <a:pPr lvl="1" algn="just"/>
            <a:r>
              <a:rPr lang="es-ES_tradnl" altLang="es-CL" sz="2000">
                <a:solidFill>
                  <a:srgbClr val="006699"/>
                </a:solidFill>
              </a:rPr>
              <a:t>Métodos públicos</a:t>
            </a:r>
          </a:p>
          <a:p>
            <a:pPr lvl="1" algn="just"/>
            <a:endParaRPr lang="es-ES_tradnl" altLang="es-CL" sz="2000">
              <a:solidFill>
                <a:srgbClr val="006699"/>
              </a:solidFill>
            </a:endParaRPr>
          </a:p>
          <a:p>
            <a:pPr algn="just"/>
            <a:r>
              <a:rPr lang="es-ES_tradnl" altLang="es-CL" sz="2400"/>
              <a:t>Todos los anteriores pueden ser utilizados en la subclase “como si hubieran sido declarados en ella”.</a:t>
            </a:r>
          </a:p>
          <a:p>
            <a:pPr algn="just"/>
            <a:endParaRPr lang="es-ES_tradnl" altLang="es-CL" sz="2400"/>
          </a:p>
        </p:txBody>
      </p:sp>
      <p:sp>
        <p:nvSpPr>
          <p:cNvPr id="4" name="Marcador de número de diapositiva 4"/>
          <p:cNvSpPr>
            <a:spLocks noGrp="1"/>
          </p:cNvSpPr>
          <p:nvPr>
            <p:ph type="sldNum" sz="quarter" idx="12"/>
          </p:nvPr>
        </p:nvSpPr>
        <p:spPr/>
        <p:txBody>
          <a:bodyPr/>
          <a:lstStyle/>
          <a:p>
            <a:fld id="{83104AE0-EE0E-495B-8100-BFCDBEF4CD4C}" type="slidenum">
              <a:rPr lang="es-CL" altLang="es-CL"/>
              <a:pPr/>
              <a:t>18</a:t>
            </a:fld>
            <a:endParaRPr lang="es-CL" altLang="es-CL"/>
          </a:p>
        </p:txBody>
      </p:sp>
    </p:spTree>
    <p:extLst>
      <p:ext uri="{BB962C8B-B14F-4D97-AF65-F5344CB8AC3E}">
        <p14:creationId xmlns:p14="http://schemas.microsoft.com/office/powerpoint/2010/main" val="863460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4"/>
          <p:cNvSpPr>
            <a:spLocks noGrp="1"/>
          </p:cNvSpPr>
          <p:nvPr>
            <p:ph type="sldNum" sz="quarter" idx="12"/>
          </p:nvPr>
        </p:nvSpPr>
        <p:spPr/>
        <p:txBody>
          <a:bodyPr/>
          <a:lstStyle/>
          <a:p>
            <a:fld id="{FD102C1C-649D-4C2E-BA06-B45E79A8D9E5}" type="slidenum">
              <a:rPr lang="es-CL" altLang="es-CL"/>
              <a:pPr/>
              <a:t>19</a:t>
            </a:fld>
            <a:endParaRPr lang="es-CL" altLang="es-CL"/>
          </a:p>
        </p:txBody>
      </p:sp>
      <p:sp>
        <p:nvSpPr>
          <p:cNvPr id="206851" name="Rectangle 3"/>
          <p:cNvSpPr>
            <a:spLocks noChangeArrowheads="1"/>
          </p:cNvSpPr>
          <p:nvPr/>
        </p:nvSpPr>
        <p:spPr bwMode="auto">
          <a:xfrm>
            <a:off x="1930401" y="265113"/>
            <a:ext cx="3736975" cy="2616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Persona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rut</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nombre;</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Persona()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rut</a:t>
            </a:r>
            <a:r>
              <a:rPr lang="es-ES_tradnl" altLang="es-CL" sz="1500" dirty="0">
                <a:latin typeface="Courier New" panose="02070309020205020404" pitchFamily="49" charset="0"/>
              </a:rPr>
              <a:t> = "00000000-0";</a:t>
            </a:r>
          </a:p>
          <a:p>
            <a:pPr eaLnBrk="0" hangingPunct="0"/>
            <a:r>
              <a:rPr lang="es-ES_tradnl" altLang="es-CL" sz="1500" dirty="0">
                <a:latin typeface="Courier New" panose="02070309020205020404" pitchFamily="49" charset="0"/>
              </a:rPr>
              <a:t>    nombre = "";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getRutYNombre</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rut+nombre</a:t>
            </a:r>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a:t>
            </a:r>
          </a:p>
        </p:txBody>
      </p:sp>
      <p:sp>
        <p:nvSpPr>
          <p:cNvPr id="206852" name="Rectangle 4"/>
          <p:cNvSpPr>
            <a:spLocks noChangeArrowheads="1"/>
          </p:cNvSpPr>
          <p:nvPr/>
        </p:nvSpPr>
        <p:spPr bwMode="auto">
          <a:xfrm>
            <a:off x="6022976" y="265113"/>
            <a:ext cx="4422775" cy="284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Alumno </a:t>
            </a:r>
            <a:r>
              <a:rPr lang="es-ES_tradnl" altLang="es-CL" sz="1500" b="1" dirty="0" err="1">
                <a:solidFill>
                  <a:srgbClr val="FF0000"/>
                </a:solidFill>
                <a:latin typeface="Courier New" panose="02070309020205020404" pitchFamily="49" charset="0"/>
              </a:rPr>
              <a:t>extends</a:t>
            </a:r>
            <a:r>
              <a:rPr lang="es-ES_tradnl" altLang="es-CL" sz="1500" b="1" dirty="0">
                <a:latin typeface="Courier New" panose="02070309020205020404" pitchFamily="49" charset="0"/>
              </a:rPr>
              <a:t> </a:t>
            </a:r>
            <a:r>
              <a:rPr lang="es-ES_tradnl" altLang="es-CL" sz="1500" b="1" dirty="0">
                <a:solidFill>
                  <a:srgbClr val="006699"/>
                </a:solidFill>
                <a:latin typeface="Courier New" panose="02070309020205020404" pitchFamily="49" charset="0"/>
              </a:rPr>
              <a:t>Persona</a:t>
            </a:r>
            <a:r>
              <a:rPr lang="es-ES_tradnl" altLang="es-CL" sz="1500" b="1" dirty="0">
                <a:latin typeface="Courier New" panose="02070309020205020404" pitchFamily="49" charset="0"/>
              </a:rPr>
              <a:t> </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rol;</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Alumno() {</a:t>
            </a:r>
          </a:p>
          <a:p>
            <a:pPr eaLnBrk="0" hangingPunct="0"/>
            <a:r>
              <a:rPr lang="es-ES_tradnl" altLang="es-CL" sz="1500" dirty="0">
                <a:latin typeface="Courier New" panose="02070309020205020404" pitchFamily="49" charset="0"/>
              </a:rPr>
              <a:t>       rol = ”000000-0";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boolean</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esRut</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rut.equals</a:t>
            </a:r>
            <a:r>
              <a:rPr lang="es-ES_tradnl" altLang="es-CL" sz="1500" dirty="0">
                <a:latin typeface="Courier New" panose="02070309020205020404" pitchFamily="49" charset="0"/>
              </a:rPr>
              <a:t>(r);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getRutNombreYRol</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a:t>
            </a:r>
            <a:r>
              <a:rPr lang="es-ES_tradnl" altLang="es-CL" sz="1500" dirty="0" err="1" smtClean="0">
                <a:latin typeface="Courier New" panose="02070309020205020404" pitchFamily="49" charset="0"/>
              </a:rPr>
              <a:t>getRutYNombre</a:t>
            </a:r>
            <a:r>
              <a:rPr lang="es-ES_tradnl" altLang="es-CL" sz="1500" dirty="0" smtClean="0">
                <a:latin typeface="Courier New" panose="02070309020205020404" pitchFamily="49" charset="0"/>
              </a:rPr>
              <a:t>()+</a:t>
            </a:r>
            <a:r>
              <a:rPr lang="es-ES_tradnl" altLang="es-CL" sz="1500" dirty="0">
                <a:latin typeface="Courier New" panose="02070309020205020404" pitchFamily="49" charset="0"/>
              </a:rPr>
              <a:t>rol; }</a:t>
            </a:r>
          </a:p>
          <a:p>
            <a:pPr eaLnBrk="0" hangingPunct="0"/>
            <a:r>
              <a:rPr lang="es-ES_tradnl" altLang="es-CL" sz="1500" dirty="0">
                <a:latin typeface="Courier New" panose="02070309020205020404" pitchFamily="49" charset="0"/>
              </a:rPr>
              <a:t>}</a:t>
            </a:r>
          </a:p>
        </p:txBody>
      </p:sp>
      <p:sp>
        <p:nvSpPr>
          <p:cNvPr id="206857" name="AutoShape 9"/>
          <p:cNvSpPr>
            <a:spLocks noChangeArrowheads="1"/>
          </p:cNvSpPr>
          <p:nvPr/>
        </p:nvSpPr>
        <p:spPr bwMode="auto">
          <a:xfrm>
            <a:off x="8413750" y="3271879"/>
            <a:ext cx="1974850" cy="374571"/>
          </a:xfrm>
          <a:prstGeom prst="wedgeRoundRectCallout">
            <a:avLst>
              <a:gd name="adj1" fmla="val -51528"/>
              <a:gd name="adj2" fmla="val -162500"/>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método público</a:t>
            </a:r>
          </a:p>
        </p:txBody>
      </p:sp>
      <p:sp>
        <p:nvSpPr>
          <p:cNvPr id="206862" name="Rectangle 14"/>
          <p:cNvSpPr>
            <a:spLocks noChangeArrowheads="1"/>
          </p:cNvSpPr>
          <p:nvPr/>
        </p:nvSpPr>
        <p:spPr bwMode="auto">
          <a:xfrm>
            <a:off x="1930401" y="3205163"/>
            <a:ext cx="4537075" cy="307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Persona p=new Persona();</a:t>
            </a:r>
          </a:p>
          <a:p>
            <a:pPr eaLnBrk="0" hangingPunct="0"/>
            <a:r>
              <a:rPr lang="es-ES_tradnl" altLang="es-CL" sz="1500" dirty="0">
                <a:latin typeface="Courier New" panose="02070309020205020404" pitchFamily="49" charset="0"/>
              </a:rPr>
              <a:t>Alumno a=new Alumno();</a:t>
            </a:r>
          </a:p>
          <a:p>
            <a:pPr eaLnBrk="0" hangingPunct="0"/>
            <a:endParaRPr lang="es-ES_tradnl" altLang="es-CL" sz="1500" dirty="0">
              <a:latin typeface="Courier New" panose="02070309020205020404" pitchFamily="49" charset="0"/>
            </a:endParaRPr>
          </a:p>
          <a:p>
            <a:pPr eaLnBrk="0" hangingPunct="0"/>
            <a:r>
              <a:rPr lang="es-ES_tradnl" altLang="es-CL" sz="1500" dirty="0" err="1">
                <a:latin typeface="Courier New" panose="02070309020205020404" pitchFamily="49" charset="0"/>
              </a:rPr>
              <a:t>p.rut</a:t>
            </a:r>
            <a:r>
              <a:rPr lang="es-ES_tradnl" altLang="es-CL" sz="1500" dirty="0">
                <a:latin typeface="Courier New" panose="02070309020205020404" pitchFamily="49" charset="0"/>
              </a:rPr>
              <a:t>=“6588200-8”;</a:t>
            </a:r>
          </a:p>
          <a:p>
            <a:pPr eaLnBrk="0" hangingPunct="0"/>
            <a:r>
              <a:rPr lang="es-ES_tradnl" altLang="es-CL" sz="1500" dirty="0" err="1">
                <a:latin typeface="Courier New" panose="02070309020205020404" pitchFamily="49" charset="0"/>
              </a:rPr>
              <a:t>p.nombre</a:t>
            </a:r>
            <a:r>
              <a:rPr lang="es-ES_tradnl" altLang="es-CL" sz="1500" dirty="0">
                <a:latin typeface="Courier New" panose="02070309020205020404" pitchFamily="49" charset="0"/>
              </a:rPr>
              <a:t>=“Juan”;</a:t>
            </a:r>
          </a:p>
          <a:p>
            <a:pPr eaLnBrk="0" hangingPunct="0"/>
            <a:r>
              <a:rPr lang="es-ES_tradnl" altLang="es-CL" sz="1500" dirty="0" err="1">
                <a:latin typeface="Courier New" panose="02070309020205020404" pitchFamily="49" charset="0"/>
              </a:rPr>
              <a:t>System.out.println</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p.getRutYNombre</a:t>
            </a:r>
            <a:r>
              <a:rPr lang="es-ES_tradnl" altLang="es-CL" sz="1500" dirty="0">
                <a:latin typeface="Courier New" panose="02070309020205020404" pitchFamily="49" charset="0"/>
              </a:rPr>
              <a:t>());</a:t>
            </a:r>
          </a:p>
          <a:p>
            <a:pPr eaLnBrk="0" hangingPunct="0"/>
            <a:endParaRPr lang="es-ES_tradnl" altLang="es-CL" sz="1500" dirty="0">
              <a:latin typeface="Courier New" panose="02070309020205020404" pitchFamily="49" charset="0"/>
            </a:endParaRPr>
          </a:p>
          <a:p>
            <a:pPr eaLnBrk="0" hangingPunct="0"/>
            <a:r>
              <a:rPr lang="es-ES_tradnl" altLang="es-CL" sz="1500" dirty="0" err="1">
                <a:latin typeface="Courier New" panose="02070309020205020404" pitchFamily="49" charset="0"/>
              </a:rPr>
              <a:t>a.rut</a:t>
            </a:r>
            <a:r>
              <a:rPr lang="es-ES_tradnl" altLang="es-CL" sz="1500" dirty="0">
                <a:latin typeface="Courier New" panose="02070309020205020404" pitchFamily="49" charset="0"/>
              </a:rPr>
              <a:t>=“7577200-k”;</a:t>
            </a:r>
          </a:p>
          <a:p>
            <a:pPr eaLnBrk="0" hangingPunct="0"/>
            <a:r>
              <a:rPr lang="es-ES_tradnl" altLang="es-CL" sz="1500" dirty="0" err="1">
                <a:latin typeface="Courier New" panose="02070309020205020404" pitchFamily="49" charset="0"/>
              </a:rPr>
              <a:t>a.nombre</a:t>
            </a:r>
            <a:r>
              <a:rPr lang="es-ES_tradnl" altLang="es-CL" sz="1500" dirty="0">
                <a:latin typeface="Courier New" panose="02070309020205020404" pitchFamily="49" charset="0"/>
              </a:rPr>
              <a:t>=“María”;</a:t>
            </a:r>
          </a:p>
          <a:p>
            <a:pPr eaLnBrk="0" hangingPunct="0"/>
            <a:r>
              <a:rPr lang="es-ES_tradnl" altLang="es-CL" sz="1500" dirty="0" err="1">
                <a:latin typeface="Courier New" panose="02070309020205020404" pitchFamily="49" charset="0"/>
              </a:rPr>
              <a:t>a.rol</a:t>
            </a:r>
            <a:r>
              <a:rPr lang="es-ES_tradnl" altLang="es-CL" sz="1500" dirty="0">
                <a:latin typeface="Courier New" panose="02070309020205020404" pitchFamily="49" charset="0"/>
              </a:rPr>
              <a:t>=“445534-6”;</a:t>
            </a:r>
          </a:p>
          <a:p>
            <a:pPr eaLnBrk="0" hangingPunct="0"/>
            <a:r>
              <a:rPr lang="es-ES_tradnl" altLang="es-CL" sz="1500" dirty="0" err="1">
                <a:latin typeface="Courier New" panose="02070309020205020404" pitchFamily="49" charset="0"/>
              </a:rPr>
              <a:t>System.out.println</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a.getRutYNombre</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a:t>
            </a:r>
          </a:p>
        </p:txBody>
      </p:sp>
      <p:sp>
        <p:nvSpPr>
          <p:cNvPr id="206858" name="AutoShape 10"/>
          <p:cNvSpPr>
            <a:spLocks noChangeArrowheads="1"/>
          </p:cNvSpPr>
          <p:nvPr/>
        </p:nvSpPr>
        <p:spPr bwMode="auto">
          <a:xfrm>
            <a:off x="6022975" y="3267433"/>
            <a:ext cx="1974850" cy="646986"/>
          </a:xfrm>
          <a:prstGeom prst="wedgeRoundRectCallout">
            <a:avLst>
              <a:gd name="adj1" fmla="val 40593"/>
              <a:gd name="adj2" fmla="val -231657"/>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variable  de instancia pública</a:t>
            </a:r>
          </a:p>
        </p:txBody>
      </p:sp>
    </p:spTree>
    <p:extLst>
      <p:ext uri="{BB962C8B-B14F-4D97-AF65-F5344CB8AC3E}">
        <p14:creationId xmlns:p14="http://schemas.microsoft.com/office/powerpoint/2010/main" val="2911199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7"/>
                                        </p:tgtEl>
                                        <p:attrNameLst>
                                          <p:attrName>style.visibility</p:attrName>
                                        </p:attrNameLst>
                                      </p:cBhvr>
                                      <p:to>
                                        <p:strVal val="visible"/>
                                      </p:to>
                                    </p:set>
                                    <p:anim calcmode="lin" valueType="num">
                                      <p:cBhvr additive="base">
                                        <p:cTn id="7" dur="500" fill="hold"/>
                                        <p:tgtEl>
                                          <p:spTgt spid="206857"/>
                                        </p:tgtEl>
                                        <p:attrNameLst>
                                          <p:attrName>ppt_x</p:attrName>
                                        </p:attrNameLst>
                                      </p:cBhvr>
                                      <p:tavLst>
                                        <p:tav tm="0">
                                          <p:val>
                                            <p:strVal val="0-#ppt_w/2"/>
                                          </p:val>
                                        </p:tav>
                                        <p:tav tm="100000">
                                          <p:val>
                                            <p:strVal val="#ppt_x"/>
                                          </p:val>
                                        </p:tav>
                                      </p:tavLst>
                                    </p:anim>
                                    <p:anim calcmode="lin" valueType="num">
                                      <p:cBhvr additive="base">
                                        <p:cTn id="8" dur="500" fill="hold"/>
                                        <p:tgtEl>
                                          <p:spTgt spid="2068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858"/>
                                        </p:tgtEl>
                                        <p:attrNameLst>
                                          <p:attrName>style.visibility</p:attrName>
                                        </p:attrNameLst>
                                      </p:cBhvr>
                                      <p:to>
                                        <p:strVal val="visible"/>
                                      </p:to>
                                    </p:set>
                                    <p:anim calcmode="lin" valueType="num">
                                      <p:cBhvr additive="base">
                                        <p:cTn id="13" dur="500" fill="hold"/>
                                        <p:tgtEl>
                                          <p:spTgt spid="206858"/>
                                        </p:tgtEl>
                                        <p:attrNameLst>
                                          <p:attrName>ppt_x</p:attrName>
                                        </p:attrNameLst>
                                      </p:cBhvr>
                                      <p:tavLst>
                                        <p:tav tm="0">
                                          <p:val>
                                            <p:strVal val="0-#ppt_w/2"/>
                                          </p:val>
                                        </p:tav>
                                        <p:tav tm="100000">
                                          <p:val>
                                            <p:strVal val="#ppt_x"/>
                                          </p:val>
                                        </p:tav>
                                      </p:tavLst>
                                    </p:anim>
                                    <p:anim calcmode="lin" valueType="num">
                                      <p:cBhvr additive="base">
                                        <p:cTn id="14" dur="500" fill="hold"/>
                                        <p:tgtEl>
                                          <p:spTgt spid="2068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862"/>
                                        </p:tgtEl>
                                        <p:attrNameLst>
                                          <p:attrName>style.visibility</p:attrName>
                                        </p:attrNameLst>
                                      </p:cBhvr>
                                      <p:to>
                                        <p:strVal val="visible"/>
                                      </p:to>
                                    </p:set>
                                    <p:anim calcmode="lin" valueType="num">
                                      <p:cBhvr additive="base">
                                        <p:cTn id="19" dur="500" fill="hold"/>
                                        <p:tgtEl>
                                          <p:spTgt spid="206862"/>
                                        </p:tgtEl>
                                        <p:attrNameLst>
                                          <p:attrName>ppt_x</p:attrName>
                                        </p:attrNameLst>
                                      </p:cBhvr>
                                      <p:tavLst>
                                        <p:tav tm="0">
                                          <p:val>
                                            <p:strVal val="0-#ppt_w/2"/>
                                          </p:val>
                                        </p:tav>
                                        <p:tav tm="100000">
                                          <p:val>
                                            <p:strVal val="#ppt_x"/>
                                          </p:val>
                                        </p:tav>
                                      </p:tavLst>
                                    </p:anim>
                                    <p:anim calcmode="lin" valueType="num">
                                      <p:cBhvr additive="base">
                                        <p:cTn id="20" dur="500" fill="hold"/>
                                        <p:tgtEl>
                                          <p:spTgt spid="206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animBg="1" autoUpdateAnimBg="0"/>
      <p:bldP spid="206862" grpId="0" animBg="1" autoUpdateAnimBg="0"/>
      <p:bldP spid="20685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s-CL" altLang="es-CL"/>
              <a:t>Contenido</a:t>
            </a:r>
            <a:endParaRPr lang="es-ES" altLang="es-CL"/>
          </a:p>
        </p:txBody>
      </p:sp>
      <p:sp>
        <p:nvSpPr>
          <p:cNvPr id="247811" name="Rectangle 3"/>
          <p:cNvSpPr>
            <a:spLocks noGrp="1" noChangeArrowheads="1"/>
          </p:cNvSpPr>
          <p:nvPr>
            <p:ph idx="1"/>
          </p:nvPr>
        </p:nvSpPr>
        <p:spPr>
          <a:xfrm>
            <a:off x="2324100" y="1885950"/>
            <a:ext cx="8178800" cy="4171950"/>
          </a:xfrm>
        </p:spPr>
        <p:txBody>
          <a:bodyPr/>
          <a:lstStyle/>
          <a:p>
            <a:r>
              <a:rPr lang="es-CL" altLang="es-CL" sz="2800" dirty="0"/>
              <a:t>Jerarquías</a:t>
            </a:r>
          </a:p>
          <a:p>
            <a:r>
              <a:rPr lang="es-CL" altLang="es-CL" sz="2800" dirty="0"/>
              <a:t>Acceso a miembros</a:t>
            </a:r>
          </a:p>
          <a:p>
            <a:r>
              <a:rPr lang="es-CL" altLang="es-CL" sz="2800"/>
              <a:t>Referencias </a:t>
            </a:r>
            <a:endParaRPr lang="es-CL" altLang="es-CL" sz="2800" dirty="0"/>
          </a:p>
          <a:p>
            <a:r>
              <a:rPr lang="es-ES_tradnl" altLang="es-CL" sz="2800" dirty="0" err="1" smtClean="0"/>
              <a:t>sobrescritura</a:t>
            </a:r>
            <a:r>
              <a:rPr lang="es-ES_tradnl" altLang="es-CL" sz="2800" dirty="0" smtClean="0"/>
              <a:t> </a:t>
            </a:r>
            <a:r>
              <a:rPr lang="es-ES_tradnl" altLang="es-CL" sz="2800" dirty="0"/>
              <a:t>de métodos</a:t>
            </a:r>
          </a:p>
          <a:p>
            <a:pPr marL="0" indent="0">
              <a:buNone/>
            </a:pPr>
            <a:endParaRPr lang="es-ES_tradnl" altLang="es-CL" sz="2800" dirty="0"/>
          </a:p>
        </p:txBody>
      </p:sp>
      <p:sp>
        <p:nvSpPr>
          <p:cNvPr id="4" name="Marcador de número de diapositiva 4"/>
          <p:cNvSpPr>
            <a:spLocks noGrp="1"/>
          </p:cNvSpPr>
          <p:nvPr>
            <p:ph type="sldNum" sz="quarter" idx="12"/>
          </p:nvPr>
        </p:nvSpPr>
        <p:spPr/>
        <p:txBody>
          <a:bodyPr/>
          <a:lstStyle/>
          <a:p>
            <a:fld id="{BAEF226A-57D1-472A-855C-98A6095EB6ED}" type="slidenum">
              <a:rPr lang="es-CL" altLang="es-CL"/>
              <a:pPr/>
              <a:t>2</a:t>
            </a:fld>
            <a:endParaRPr lang="es-CL" altLang="es-CL"/>
          </a:p>
        </p:txBody>
      </p:sp>
    </p:spTree>
    <p:extLst>
      <p:ext uri="{BB962C8B-B14F-4D97-AF65-F5344CB8AC3E}">
        <p14:creationId xmlns:p14="http://schemas.microsoft.com/office/powerpoint/2010/main" val="2881886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ES_tradnl" altLang="es-CL"/>
              <a:t>Miembros no heredados</a:t>
            </a:r>
          </a:p>
        </p:txBody>
      </p:sp>
      <p:sp>
        <p:nvSpPr>
          <p:cNvPr id="129027" name="Rectangle 3"/>
          <p:cNvSpPr>
            <a:spLocks noGrp="1" noChangeArrowheads="1"/>
          </p:cNvSpPr>
          <p:nvPr>
            <p:ph idx="1"/>
          </p:nvPr>
        </p:nvSpPr>
        <p:spPr>
          <a:xfrm>
            <a:off x="1905000" y="2209800"/>
            <a:ext cx="8178800" cy="3162300"/>
          </a:xfrm>
        </p:spPr>
        <p:txBody>
          <a:bodyPr>
            <a:normAutofit fontScale="92500"/>
          </a:bodyPr>
          <a:lstStyle/>
          <a:p>
            <a:r>
              <a:rPr lang="es-ES_tradnl" altLang="es-CL" sz="2400"/>
              <a:t>Una subclase no hereda:</a:t>
            </a:r>
          </a:p>
          <a:p>
            <a:pPr lvl="1"/>
            <a:r>
              <a:rPr lang="es-ES_tradnl" altLang="es-CL" sz="2000">
                <a:solidFill>
                  <a:srgbClr val="006699"/>
                </a:solidFill>
              </a:rPr>
              <a:t>Propiedades privadas</a:t>
            </a:r>
          </a:p>
          <a:p>
            <a:pPr lvl="1"/>
            <a:r>
              <a:rPr lang="es-ES_tradnl" altLang="es-CL" sz="2000">
                <a:solidFill>
                  <a:srgbClr val="006699"/>
                </a:solidFill>
              </a:rPr>
              <a:t>Constructores</a:t>
            </a:r>
          </a:p>
          <a:p>
            <a:pPr lvl="1"/>
            <a:endParaRPr lang="es-ES_tradnl" altLang="es-CL" sz="2000">
              <a:solidFill>
                <a:srgbClr val="006699"/>
              </a:solidFill>
            </a:endParaRPr>
          </a:p>
          <a:p>
            <a:r>
              <a:rPr lang="es-ES_tradnl" altLang="es-CL" sz="2400"/>
              <a:t>Sin embargo es posible hacer un uso indirecto de ellos</a:t>
            </a:r>
            <a:endParaRPr lang="es-ES_tradnl" altLang="es-CL" sz="2400">
              <a:solidFill>
                <a:srgbClr val="006699"/>
              </a:solidFill>
            </a:endParaRPr>
          </a:p>
          <a:p>
            <a:pPr lvl="1"/>
            <a:r>
              <a:rPr lang="es-ES_tradnl" altLang="es-CL" sz="2000">
                <a:solidFill>
                  <a:srgbClr val="006699"/>
                </a:solidFill>
              </a:rPr>
              <a:t>Variables definidas</a:t>
            </a:r>
          </a:p>
          <a:p>
            <a:pPr lvl="1"/>
            <a:r>
              <a:rPr lang="es-ES_tradnl" altLang="es-CL" sz="2000">
                <a:solidFill>
                  <a:srgbClr val="006699"/>
                </a:solidFill>
              </a:rPr>
              <a:t>Invocación al constructor de la superclase.</a:t>
            </a:r>
          </a:p>
        </p:txBody>
      </p:sp>
      <p:sp>
        <p:nvSpPr>
          <p:cNvPr id="4" name="Marcador de número de diapositiva 4"/>
          <p:cNvSpPr>
            <a:spLocks noGrp="1"/>
          </p:cNvSpPr>
          <p:nvPr>
            <p:ph type="sldNum" sz="quarter" idx="12"/>
          </p:nvPr>
        </p:nvSpPr>
        <p:spPr/>
        <p:txBody>
          <a:bodyPr/>
          <a:lstStyle/>
          <a:p>
            <a:fld id="{4AD02719-66A7-4A68-9BCA-228409C89875}" type="slidenum">
              <a:rPr lang="es-CL" altLang="es-CL"/>
              <a:pPr/>
              <a:t>20</a:t>
            </a:fld>
            <a:endParaRPr lang="es-CL" altLang="es-CL"/>
          </a:p>
        </p:txBody>
      </p:sp>
    </p:spTree>
    <p:extLst>
      <p:ext uri="{BB962C8B-B14F-4D97-AF65-F5344CB8AC3E}">
        <p14:creationId xmlns:p14="http://schemas.microsoft.com/office/powerpoint/2010/main" val="292202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_tradnl" altLang="es-CL"/>
              <a:t>Miembros no heredados: Variables definidas </a:t>
            </a:r>
          </a:p>
        </p:txBody>
      </p:sp>
      <p:sp>
        <p:nvSpPr>
          <p:cNvPr id="130051" name="Rectangle 3"/>
          <p:cNvSpPr>
            <a:spLocks noGrp="1" noChangeArrowheads="1"/>
          </p:cNvSpPr>
          <p:nvPr>
            <p:ph idx="1"/>
          </p:nvPr>
        </p:nvSpPr>
        <p:spPr>
          <a:xfrm>
            <a:off x="2473325" y="1981200"/>
            <a:ext cx="7124700" cy="4114800"/>
          </a:xfrm>
        </p:spPr>
        <p:txBody>
          <a:bodyPr/>
          <a:lstStyle/>
          <a:p>
            <a:pPr algn="just"/>
            <a:r>
              <a:rPr lang="es-ES_tradnl" altLang="es-CL" sz="2000"/>
              <a:t>Las variables privadas </a:t>
            </a:r>
            <a:r>
              <a:rPr lang="es-ES_tradnl" altLang="es-CL" sz="2000" b="1">
                <a:solidFill>
                  <a:srgbClr val="006699"/>
                </a:solidFill>
              </a:rPr>
              <a:t>no son heredadas</a:t>
            </a:r>
            <a:r>
              <a:rPr lang="es-ES_tradnl" altLang="es-CL" sz="2000"/>
              <a:t>, por lo que no pueden aparecer en el código de la subclase.</a:t>
            </a:r>
          </a:p>
          <a:p>
            <a:pPr algn="just"/>
            <a:endParaRPr lang="es-ES_tradnl" altLang="es-CL" sz="500"/>
          </a:p>
          <a:p>
            <a:pPr algn="just"/>
            <a:endParaRPr lang="es-ES_tradnl" altLang="es-CL" sz="500"/>
          </a:p>
          <a:p>
            <a:pPr algn="just"/>
            <a:r>
              <a:rPr lang="es-ES_tradnl" altLang="es-CL" sz="2000"/>
              <a:t>Sin embargo se puede hacer </a:t>
            </a:r>
            <a:r>
              <a:rPr lang="es-ES_tradnl" altLang="es-CL" sz="2000" b="1">
                <a:solidFill>
                  <a:srgbClr val="006699"/>
                </a:solidFill>
              </a:rPr>
              <a:t>uso indirecto</a:t>
            </a:r>
            <a:r>
              <a:rPr lang="es-ES_tradnl" altLang="es-CL" sz="2000"/>
              <a:t> de ellas a través de los </a:t>
            </a:r>
            <a:r>
              <a:rPr lang="es-ES_tradnl" altLang="es-CL" sz="2000" b="1">
                <a:solidFill>
                  <a:srgbClr val="006699"/>
                </a:solidFill>
              </a:rPr>
              <a:t>métodos públicos</a:t>
            </a:r>
            <a:r>
              <a:rPr lang="es-ES_tradnl" altLang="es-CL" sz="2000"/>
              <a:t> de la superclase.</a:t>
            </a:r>
          </a:p>
          <a:p>
            <a:pPr algn="just"/>
            <a:endParaRPr lang="es-ES_tradnl" altLang="es-CL" sz="500"/>
          </a:p>
          <a:p>
            <a:pPr algn="just"/>
            <a:endParaRPr lang="es-ES_tradnl" altLang="es-CL" sz="500"/>
          </a:p>
          <a:p>
            <a:pPr algn="just"/>
            <a:r>
              <a:rPr lang="es-ES_tradnl" altLang="es-CL" sz="2000"/>
              <a:t>Se dice que estas variables se encuentran </a:t>
            </a:r>
            <a:r>
              <a:rPr lang="es-ES_tradnl" altLang="es-CL" sz="2000" b="1">
                <a:solidFill>
                  <a:srgbClr val="006699"/>
                </a:solidFill>
              </a:rPr>
              <a:t>definidas</a:t>
            </a:r>
            <a:r>
              <a:rPr lang="es-ES_tradnl" altLang="es-CL" sz="2000"/>
              <a:t> en la subclase.</a:t>
            </a:r>
          </a:p>
          <a:p>
            <a:pPr algn="just"/>
            <a:endParaRPr lang="es-ES_tradnl" altLang="es-CL" sz="2000"/>
          </a:p>
        </p:txBody>
      </p:sp>
      <p:sp>
        <p:nvSpPr>
          <p:cNvPr id="4" name="Marcador de número de diapositiva 4"/>
          <p:cNvSpPr>
            <a:spLocks noGrp="1"/>
          </p:cNvSpPr>
          <p:nvPr>
            <p:ph type="sldNum" sz="quarter" idx="12"/>
          </p:nvPr>
        </p:nvSpPr>
        <p:spPr/>
        <p:txBody>
          <a:bodyPr/>
          <a:lstStyle/>
          <a:p>
            <a:fld id="{269C07D3-14AC-4141-BEDB-BB102749E90A}" type="slidenum">
              <a:rPr lang="es-CL" altLang="es-CL"/>
              <a:pPr/>
              <a:t>21</a:t>
            </a:fld>
            <a:endParaRPr lang="es-CL" altLang="es-CL"/>
          </a:p>
        </p:txBody>
      </p:sp>
    </p:spTree>
    <p:extLst>
      <p:ext uri="{BB962C8B-B14F-4D97-AF65-F5344CB8AC3E}">
        <p14:creationId xmlns:p14="http://schemas.microsoft.com/office/powerpoint/2010/main" val="3846766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s-ES_tradnl" altLang="es-CL"/>
              <a:t>Ejemplo</a:t>
            </a:r>
          </a:p>
        </p:txBody>
      </p:sp>
      <p:sp>
        <p:nvSpPr>
          <p:cNvPr id="8" name="Marcador de número de diapositiva 4"/>
          <p:cNvSpPr>
            <a:spLocks noGrp="1"/>
          </p:cNvSpPr>
          <p:nvPr>
            <p:ph type="sldNum" sz="quarter" idx="12"/>
          </p:nvPr>
        </p:nvSpPr>
        <p:spPr/>
        <p:txBody>
          <a:bodyPr/>
          <a:lstStyle/>
          <a:p>
            <a:fld id="{33202CE4-6CD8-4599-9D1D-49F3C6078E63}" type="slidenum">
              <a:rPr lang="es-CL" altLang="es-CL"/>
              <a:pPr/>
              <a:t>22</a:t>
            </a:fld>
            <a:endParaRPr lang="es-CL" altLang="es-CL"/>
          </a:p>
        </p:txBody>
      </p:sp>
      <p:sp>
        <p:nvSpPr>
          <p:cNvPr id="205827" name="Rectangle 3"/>
          <p:cNvSpPr>
            <a:spLocks noChangeArrowheads="1"/>
          </p:cNvSpPr>
          <p:nvPr/>
        </p:nvSpPr>
        <p:spPr bwMode="auto">
          <a:xfrm>
            <a:off x="1828801" y="2114550"/>
            <a:ext cx="3300904" cy="332398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A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int</a:t>
            </a:r>
            <a:r>
              <a:rPr lang="es-ES_tradnl" altLang="es-CL" sz="1500" dirty="0">
                <a:latin typeface="Courier New" panose="02070309020205020404" pitchFamily="49" charset="0"/>
              </a:rPr>
              <a:t> i; </a:t>
            </a:r>
            <a:r>
              <a:rPr lang="es-ES_tradnl" altLang="es-CL" sz="1500" dirty="0" smtClean="0">
                <a:latin typeface="Courier New" panose="02070309020205020404" pitchFamily="49" charset="0"/>
              </a:rPr>
              <a:t>//default </a:t>
            </a:r>
            <a:r>
              <a:rPr lang="es-ES_tradnl" altLang="es-CL" sz="1500" dirty="0">
                <a:latin typeface="Courier New" panose="02070309020205020404" pitchFamily="49" charset="0"/>
              </a:rPr>
              <a:t>x omisión</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private</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int</a:t>
            </a:r>
            <a:r>
              <a:rPr lang="es-ES_tradnl" altLang="es-CL" sz="1500" dirty="0">
                <a:latin typeface="Courier New" panose="02070309020205020404" pitchFamily="49" charset="0"/>
              </a:rPr>
              <a:t> j;</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 {</a:t>
            </a:r>
          </a:p>
          <a:p>
            <a:pPr eaLnBrk="0" hangingPunct="0"/>
            <a:r>
              <a:rPr lang="es-ES_tradnl" altLang="es-CL" sz="1500" dirty="0">
                <a:latin typeface="Courier New" panose="02070309020205020404" pitchFamily="49" charset="0"/>
              </a:rPr>
              <a:t>    i = 0;</a:t>
            </a:r>
          </a:p>
          <a:p>
            <a:pPr eaLnBrk="0" hangingPunct="0"/>
            <a:r>
              <a:rPr lang="es-ES_tradnl" altLang="es-CL" sz="1500" dirty="0">
                <a:latin typeface="Courier New" panose="02070309020205020404" pitchFamily="49" charset="0"/>
              </a:rPr>
              <a:t>    j = 0;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void</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setJ</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int</a:t>
            </a:r>
            <a:r>
              <a:rPr lang="es-ES_tradnl" altLang="es-CL" sz="1500" dirty="0">
                <a:latin typeface="Courier New" panose="02070309020205020404" pitchFamily="49" charset="0"/>
              </a:rPr>
              <a:t> r){</a:t>
            </a:r>
          </a:p>
          <a:p>
            <a:pPr eaLnBrk="0" hangingPunct="0"/>
            <a:r>
              <a:rPr lang="es-ES_tradnl" altLang="es-CL" sz="1500" dirty="0">
                <a:latin typeface="Courier New" panose="02070309020205020404" pitchFamily="49" charset="0"/>
              </a:rPr>
              <a:t>    j = r;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int</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getJ</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j; }</a:t>
            </a:r>
          </a:p>
          <a:p>
            <a:pPr eaLnBrk="0" hangingPunct="0"/>
            <a:r>
              <a:rPr lang="es-ES_tradnl" altLang="es-CL" sz="1500" dirty="0">
                <a:latin typeface="Courier New" panose="02070309020205020404" pitchFamily="49" charset="0"/>
              </a:rPr>
              <a:t>}</a:t>
            </a:r>
          </a:p>
        </p:txBody>
      </p:sp>
      <p:sp>
        <p:nvSpPr>
          <p:cNvPr id="205828" name="Rectangle 4"/>
          <p:cNvSpPr>
            <a:spLocks noChangeArrowheads="1"/>
          </p:cNvSpPr>
          <p:nvPr/>
        </p:nvSpPr>
        <p:spPr bwMode="auto">
          <a:xfrm>
            <a:off x="5943601" y="1752600"/>
            <a:ext cx="3165475" cy="1930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B extends A {</a:t>
            </a:r>
          </a:p>
          <a:p>
            <a:pPr eaLnBrk="0" hangingPunct="0"/>
            <a:r>
              <a:rPr lang="es-ES_tradnl" altLang="es-CL" sz="1500">
                <a:latin typeface="Courier New" panose="02070309020205020404" pitchFamily="49" charset="0"/>
              </a:rPr>
              <a:t>   private int total;</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void suma() {</a:t>
            </a:r>
          </a:p>
          <a:p>
            <a:pPr eaLnBrk="0" hangingPunct="0"/>
            <a:r>
              <a:rPr lang="es-ES_tradnl" altLang="es-CL" sz="1500">
                <a:latin typeface="Courier New" panose="02070309020205020404" pitchFamily="49" charset="0"/>
              </a:rPr>
              <a:t>       total = i+j;</a:t>
            </a:r>
          </a:p>
          <a:p>
            <a:pPr eaLnBrk="0" hangingPunct="0"/>
            <a:r>
              <a:rPr lang="es-ES_tradnl" altLang="es-CL" sz="1500">
                <a:latin typeface="Courier New" panose="02070309020205020404" pitchFamily="49" charset="0"/>
              </a:rPr>
              <a:t>   }</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a:t>
            </a:r>
          </a:p>
        </p:txBody>
      </p:sp>
      <p:sp>
        <p:nvSpPr>
          <p:cNvPr id="205831" name="Rectangle 7"/>
          <p:cNvSpPr>
            <a:spLocks noChangeArrowheads="1"/>
          </p:cNvSpPr>
          <p:nvPr/>
        </p:nvSpPr>
        <p:spPr bwMode="auto">
          <a:xfrm>
            <a:off x="5943601" y="4052888"/>
            <a:ext cx="3165475" cy="1930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B extends A {</a:t>
            </a:r>
          </a:p>
          <a:p>
            <a:pPr eaLnBrk="0" hangingPunct="0"/>
            <a:r>
              <a:rPr lang="es-ES_tradnl" altLang="es-CL" sz="1500">
                <a:latin typeface="Courier New" panose="02070309020205020404" pitchFamily="49" charset="0"/>
              </a:rPr>
              <a:t>   private int total;</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void suma() {</a:t>
            </a:r>
          </a:p>
          <a:p>
            <a:pPr eaLnBrk="0" hangingPunct="0"/>
            <a:r>
              <a:rPr lang="es-ES_tradnl" altLang="es-CL" sz="1500">
                <a:latin typeface="Courier New" panose="02070309020205020404" pitchFamily="49" charset="0"/>
              </a:rPr>
              <a:t>       total = i+getJ();</a:t>
            </a:r>
          </a:p>
          <a:p>
            <a:pPr eaLnBrk="0" hangingPunct="0"/>
            <a:r>
              <a:rPr lang="es-ES_tradnl" altLang="es-CL" sz="1500">
                <a:latin typeface="Courier New" panose="02070309020205020404" pitchFamily="49" charset="0"/>
              </a:rPr>
              <a:t>   }</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a:t>
            </a:r>
          </a:p>
        </p:txBody>
      </p:sp>
      <p:sp>
        <p:nvSpPr>
          <p:cNvPr id="205832" name="AutoShape 8"/>
          <p:cNvSpPr>
            <a:spLocks noChangeArrowheads="1"/>
          </p:cNvSpPr>
          <p:nvPr/>
        </p:nvSpPr>
        <p:spPr bwMode="auto">
          <a:xfrm>
            <a:off x="8413750" y="3288070"/>
            <a:ext cx="1974850" cy="646986"/>
          </a:xfrm>
          <a:prstGeom prst="wedgeRoundRectCallout">
            <a:avLst>
              <a:gd name="adj1" fmla="val -71782"/>
              <a:gd name="adj2" fmla="val -97486"/>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Error de compilación</a:t>
            </a:r>
          </a:p>
        </p:txBody>
      </p:sp>
      <p:sp>
        <p:nvSpPr>
          <p:cNvPr id="205834" name="AutoShape 10"/>
          <p:cNvSpPr>
            <a:spLocks noChangeArrowheads="1"/>
          </p:cNvSpPr>
          <p:nvPr/>
        </p:nvSpPr>
        <p:spPr bwMode="auto">
          <a:xfrm>
            <a:off x="7400926" y="5975708"/>
            <a:ext cx="2543175" cy="646986"/>
          </a:xfrm>
          <a:prstGeom prst="wedgeRoundRectCallout">
            <a:avLst>
              <a:gd name="adj1" fmla="val -13606"/>
              <a:gd name="adj2" fmla="val -161056"/>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La variable j se encuentra definida en la subclase B</a:t>
            </a:r>
          </a:p>
        </p:txBody>
      </p:sp>
    </p:spTree>
    <p:extLst>
      <p:ext uri="{BB962C8B-B14F-4D97-AF65-F5344CB8AC3E}">
        <p14:creationId xmlns:p14="http://schemas.microsoft.com/office/powerpoint/2010/main" val="410533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32"/>
                                        </p:tgtEl>
                                        <p:attrNameLst>
                                          <p:attrName>style.visibility</p:attrName>
                                        </p:attrNameLst>
                                      </p:cBhvr>
                                      <p:to>
                                        <p:strVal val="visible"/>
                                      </p:to>
                                    </p:set>
                                    <p:anim calcmode="lin" valueType="num">
                                      <p:cBhvr additive="base">
                                        <p:cTn id="7" dur="500" fill="hold"/>
                                        <p:tgtEl>
                                          <p:spTgt spid="205832"/>
                                        </p:tgtEl>
                                        <p:attrNameLst>
                                          <p:attrName>ppt_x</p:attrName>
                                        </p:attrNameLst>
                                      </p:cBhvr>
                                      <p:tavLst>
                                        <p:tav tm="0">
                                          <p:val>
                                            <p:strVal val="0-#ppt_w/2"/>
                                          </p:val>
                                        </p:tav>
                                        <p:tav tm="100000">
                                          <p:val>
                                            <p:strVal val="#ppt_x"/>
                                          </p:val>
                                        </p:tav>
                                      </p:tavLst>
                                    </p:anim>
                                    <p:anim calcmode="lin" valueType="num">
                                      <p:cBhvr additive="base">
                                        <p:cTn id="8" dur="500" fill="hold"/>
                                        <p:tgtEl>
                                          <p:spTgt spid="2058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31"/>
                                        </p:tgtEl>
                                        <p:attrNameLst>
                                          <p:attrName>style.visibility</p:attrName>
                                        </p:attrNameLst>
                                      </p:cBhvr>
                                      <p:to>
                                        <p:strVal val="visible"/>
                                      </p:to>
                                    </p:set>
                                    <p:anim calcmode="lin" valueType="num">
                                      <p:cBhvr additive="base">
                                        <p:cTn id="13" dur="500" fill="hold"/>
                                        <p:tgtEl>
                                          <p:spTgt spid="205831"/>
                                        </p:tgtEl>
                                        <p:attrNameLst>
                                          <p:attrName>ppt_x</p:attrName>
                                        </p:attrNameLst>
                                      </p:cBhvr>
                                      <p:tavLst>
                                        <p:tav tm="0">
                                          <p:val>
                                            <p:strVal val="0-#ppt_w/2"/>
                                          </p:val>
                                        </p:tav>
                                        <p:tav tm="100000">
                                          <p:val>
                                            <p:strVal val="#ppt_x"/>
                                          </p:val>
                                        </p:tav>
                                      </p:tavLst>
                                    </p:anim>
                                    <p:anim calcmode="lin" valueType="num">
                                      <p:cBhvr additive="base">
                                        <p:cTn id="14" dur="500" fill="hold"/>
                                        <p:tgtEl>
                                          <p:spTgt spid="2058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34"/>
                                        </p:tgtEl>
                                        <p:attrNameLst>
                                          <p:attrName>style.visibility</p:attrName>
                                        </p:attrNameLst>
                                      </p:cBhvr>
                                      <p:to>
                                        <p:strVal val="visible"/>
                                      </p:to>
                                    </p:set>
                                    <p:anim calcmode="lin" valueType="num">
                                      <p:cBhvr additive="base">
                                        <p:cTn id="19" dur="500" fill="hold"/>
                                        <p:tgtEl>
                                          <p:spTgt spid="205834"/>
                                        </p:tgtEl>
                                        <p:attrNameLst>
                                          <p:attrName>ppt_x</p:attrName>
                                        </p:attrNameLst>
                                      </p:cBhvr>
                                      <p:tavLst>
                                        <p:tav tm="0">
                                          <p:val>
                                            <p:strVal val="0-#ppt_w/2"/>
                                          </p:val>
                                        </p:tav>
                                        <p:tav tm="100000">
                                          <p:val>
                                            <p:strVal val="#ppt_x"/>
                                          </p:val>
                                        </p:tav>
                                      </p:tavLst>
                                    </p:anim>
                                    <p:anim calcmode="lin" valueType="num">
                                      <p:cBhvr additive="base">
                                        <p:cTn id="20" dur="500" fill="hold"/>
                                        <p:tgtEl>
                                          <p:spTgt spid="205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animBg="1" autoUpdateAnimBg="0"/>
      <p:bldP spid="205832" grpId="0" animBg="1" autoUpdateAnimBg="0"/>
      <p:bldP spid="20583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_tradnl" altLang="es-CL"/>
              <a:t>Miembros no heredados: Constructores</a:t>
            </a:r>
          </a:p>
        </p:txBody>
      </p:sp>
      <p:sp>
        <p:nvSpPr>
          <p:cNvPr id="131075" name="Rectangle 3"/>
          <p:cNvSpPr>
            <a:spLocks noGrp="1" noChangeArrowheads="1"/>
          </p:cNvSpPr>
          <p:nvPr>
            <p:ph idx="1"/>
          </p:nvPr>
        </p:nvSpPr>
        <p:spPr/>
        <p:txBody>
          <a:bodyPr>
            <a:normAutofit fontScale="92500" lnSpcReduction="20000"/>
          </a:bodyPr>
          <a:lstStyle/>
          <a:p>
            <a:pPr algn="just">
              <a:lnSpc>
                <a:spcPct val="90000"/>
              </a:lnSpc>
            </a:pPr>
            <a:r>
              <a:rPr lang="es-ES_tradnl" altLang="es-CL" sz="2400"/>
              <a:t>Los constructores </a:t>
            </a:r>
            <a:r>
              <a:rPr lang="es-ES_tradnl" altLang="es-CL" sz="2400" b="1">
                <a:solidFill>
                  <a:srgbClr val="006699"/>
                </a:solidFill>
              </a:rPr>
              <a:t>no son heredados</a:t>
            </a:r>
            <a:r>
              <a:rPr lang="es-ES_tradnl" altLang="es-CL" sz="2400"/>
              <a:t>, por lo que cada subclase debe tener su(s) propio(s) constructor(es). </a:t>
            </a:r>
          </a:p>
          <a:p>
            <a:pPr algn="just">
              <a:lnSpc>
                <a:spcPct val="90000"/>
              </a:lnSpc>
            </a:pPr>
            <a:endParaRPr lang="es-ES_tradnl" altLang="es-CL" sz="500"/>
          </a:p>
          <a:p>
            <a:pPr algn="just">
              <a:lnSpc>
                <a:spcPct val="90000"/>
              </a:lnSpc>
            </a:pPr>
            <a:endParaRPr lang="es-ES_tradnl" altLang="es-CL" sz="500"/>
          </a:p>
          <a:p>
            <a:pPr algn="just">
              <a:lnSpc>
                <a:spcPct val="90000"/>
              </a:lnSpc>
            </a:pPr>
            <a:endParaRPr lang="es-ES_tradnl" altLang="es-CL" sz="500"/>
          </a:p>
          <a:p>
            <a:pPr algn="just">
              <a:lnSpc>
                <a:spcPct val="90000"/>
              </a:lnSpc>
            </a:pPr>
            <a:r>
              <a:rPr lang="es-ES_tradnl" altLang="es-CL" sz="2400"/>
              <a:t>Sin embargo en los constructores se puede invocar al constructor de la superclase con la instrucción</a:t>
            </a:r>
          </a:p>
          <a:p>
            <a:pPr algn="just">
              <a:lnSpc>
                <a:spcPct val="90000"/>
              </a:lnSpc>
              <a:buFont typeface="Wingdings" panose="05000000000000000000" pitchFamily="2" charset="2"/>
              <a:buNone/>
            </a:pPr>
            <a:r>
              <a:rPr lang="es-ES_tradnl" altLang="es-CL" sz="2400"/>
              <a:t> 	</a:t>
            </a:r>
            <a:endParaRPr lang="es-ES_tradnl" altLang="es-CL" sz="500"/>
          </a:p>
          <a:p>
            <a:pPr algn="just">
              <a:lnSpc>
                <a:spcPct val="90000"/>
              </a:lnSpc>
              <a:buFont typeface="Wingdings" panose="05000000000000000000" pitchFamily="2" charset="2"/>
              <a:buNone/>
            </a:pPr>
            <a:r>
              <a:rPr lang="es-ES_tradnl" altLang="es-CL" sz="500"/>
              <a:t>	</a:t>
            </a:r>
            <a:r>
              <a:rPr lang="es-ES_tradnl" altLang="es-CL" sz="2400"/>
              <a:t>			</a:t>
            </a:r>
            <a:r>
              <a:rPr lang="es-ES_tradnl" altLang="es-CL" sz="2400" b="1">
                <a:solidFill>
                  <a:srgbClr val="FF0000"/>
                </a:solidFill>
              </a:rPr>
              <a:t>super</a:t>
            </a:r>
            <a:r>
              <a:rPr lang="es-ES_tradnl" altLang="es-CL" sz="2400" b="1"/>
              <a:t>( lista parámetros )</a:t>
            </a:r>
            <a:r>
              <a:rPr lang="es-ES_tradnl" altLang="es-CL" sz="2400"/>
              <a:t> </a:t>
            </a:r>
          </a:p>
          <a:p>
            <a:pPr algn="just">
              <a:lnSpc>
                <a:spcPct val="90000"/>
              </a:lnSpc>
            </a:pPr>
            <a:endParaRPr lang="es-ES_tradnl" altLang="es-CL" sz="500"/>
          </a:p>
          <a:p>
            <a:pPr algn="just">
              <a:lnSpc>
                <a:spcPct val="90000"/>
              </a:lnSpc>
            </a:pPr>
            <a:endParaRPr lang="es-ES_tradnl" altLang="es-CL" sz="500"/>
          </a:p>
          <a:p>
            <a:pPr algn="just">
              <a:lnSpc>
                <a:spcPct val="90000"/>
              </a:lnSpc>
            </a:pPr>
            <a:endParaRPr lang="es-ES_tradnl" altLang="es-CL" sz="500"/>
          </a:p>
          <a:p>
            <a:pPr algn="just">
              <a:lnSpc>
                <a:spcPct val="90000"/>
              </a:lnSpc>
            </a:pPr>
            <a:endParaRPr lang="es-ES_tradnl" altLang="es-CL" sz="500"/>
          </a:p>
          <a:p>
            <a:pPr algn="just">
              <a:lnSpc>
                <a:spcPct val="90000"/>
              </a:lnSpc>
            </a:pPr>
            <a:r>
              <a:rPr lang="es-ES_tradnl" altLang="es-CL" sz="2400"/>
              <a:t>La instrucción </a:t>
            </a:r>
            <a:r>
              <a:rPr lang="es-ES_tradnl" altLang="es-CL" sz="2400" b="1">
                <a:solidFill>
                  <a:srgbClr val="FF0000"/>
                </a:solidFill>
              </a:rPr>
              <a:t>super</a:t>
            </a:r>
            <a:r>
              <a:rPr lang="es-ES_tradnl" altLang="es-CL" sz="2400"/>
              <a:t> debe ser la </a:t>
            </a:r>
            <a:r>
              <a:rPr lang="es-ES_tradnl" altLang="es-CL" sz="2400" b="1">
                <a:solidFill>
                  <a:srgbClr val="006699"/>
                </a:solidFill>
              </a:rPr>
              <a:t>primera</a:t>
            </a:r>
            <a:r>
              <a:rPr lang="es-ES_tradnl" altLang="es-CL" sz="2400"/>
              <a:t> instrucción del constructor.</a:t>
            </a:r>
          </a:p>
        </p:txBody>
      </p:sp>
      <p:sp>
        <p:nvSpPr>
          <p:cNvPr id="4" name="Marcador de número de diapositiva 4"/>
          <p:cNvSpPr>
            <a:spLocks noGrp="1"/>
          </p:cNvSpPr>
          <p:nvPr>
            <p:ph type="sldNum" sz="quarter" idx="12"/>
          </p:nvPr>
        </p:nvSpPr>
        <p:spPr/>
        <p:txBody>
          <a:bodyPr/>
          <a:lstStyle/>
          <a:p>
            <a:fld id="{BBDFD927-E6B9-4012-A9BA-393107A3270F}" type="slidenum">
              <a:rPr lang="es-CL" altLang="es-CL"/>
              <a:pPr/>
              <a:t>23</a:t>
            </a:fld>
            <a:endParaRPr lang="es-CL" altLang="es-CL"/>
          </a:p>
        </p:txBody>
      </p:sp>
    </p:spTree>
    <p:extLst>
      <p:ext uri="{BB962C8B-B14F-4D97-AF65-F5344CB8AC3E}">
        <p14:creationId xmlns:p14="http://schemas.microsoft.com/office/powerpoint/2010/main" val="1022895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s-ES_tradnl" altLang="es-CL"/>
              <a:t>Ejemplo</a:t>
            </a:r>
          </a:p>
        </p:txBody>
      </p:sp>
      <p:sp>
        <p:nvSpPr>
          <p:cNvPr id="5" name="Marcador de número de diapositiva 4"/>
          <p:cNvSpPr>
            <a:spLocks noGrp="1"/>
          </p:cNvSpPr>
          <p:nvPr>
            <p:ph type="sldNum" sz="quarter" idx="12"/>
          </p:nvPr>
        </p:nvSpPr>
        <p:spPr/>
        <p:txBody>
          <a:bodyPr/>
          <a:lstStyle/>
          <a:p>
            <a:fld id="{84AB8061-DDA4-48EF-B17C-965705A682EB}" type="slidenum">
              <a:rPr lang="es-CL" altLang="es-CL"/>
              <a:pPr/>
              <a:t>24</a:t>
            </a:fld>
            <a:endParaRPr lang="es-CL" altLang="es-CL"/>
          </a:p>
        </p:txBody>
      </p:sp>
      <p:sp>
        <p:nvSpPr>
          <p:cNvPr id="208899" name="Rectangle 3"/>
          <p:cNvSpPr>
            <a:spLocks noChangeArrowheads="1"/>
          </p:cNvSpPr>
          <p:nvPr/>
        </p:nvSpPr>
        <p:spPr bwMode="auto">
          <a:xfrm>
            <a:off x="1828801" y="2114550"/>
            <a:ext cx="3165475" cy="3302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A {</a:t>
            </a:r>
          </a:p>
          <a:p>
            <a:pPr eaLnBrk="0" hangingPunct="0"/>
            <a:r>
              <a:rPr lang="es-ES_tradnl" altLang="es-CL" sz="1500">
                <a:latin typeface="Courier New" panose="02070309020205020404" pitchFamily="49" charset="0"/>
              </a:rPr>
              <a:t> int i; //public x omisión</a:t>
            </a:r>
          </a:p>
          <a:p>
            <a:pPr eaLnBrk="0" hangingPunct="0"/>
            <a:r>
              <a:rPr lang="es-ES_tradnl" altLang="es-CL" sz="1500">
                <a:latin typeface="Courier New" panose="02070309020205020404" pitchFamily="49" charset="0"/>
              </a:rPr>
              <a:t> private int j;</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A() {</a:t>
            </a:r>
          </a:p>
          <a:p>
            <a:pPr eaLnBrk="0" hangingPunct="0"/>
            <a:r>
              <a:rPr lang="es-ES_tradnl" altLang="es-CL" sz="1500">
                <a:latin typeface="Courier New" panose="02070309020205020404" pitchFamily="49" charset="0"/>
              </a:rPr>
              <a:t>    i = 0;</a:t>
            </a:r>
          </a:p>
          <a:p>
            <a:pPr eaLnBrk="0" hangingPunct="0"/>
            <a:r>
              <a:rPr lang="es-ES_tradnl" altLang="es-CL" sz="1500">
                <a:latin typeface="Courier New" panose="02070309020205020404" pitchFamily="49" charset="0"/>
              </a:rPr>
              <a:t>    j = 0; }</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void setJ(int r){</a:t>
            </a:r>
          </a:p>
          <a:p>
            <a:pPr eaLnBrk="0" hangingPunct="0"/>
            <a:r>
              <a:rPr lang="es-ES_tradnl" altLang="es-CL" sz="1500">
                <a:latin typeface="Courier New" panose="02070309020205020404" pitchFamily="49" charset="0"/>
              </a:rPr>
              <a:t>    j = r; }</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int getJ(){</a:t>
            </a:r>
          </a:p>
          <a:p>
            <a:pPr eaLnBrk="0" hangingPunct="0"/>
            <a:r>
              <a:rPr lang="es-ES_tradnl" altLang="es-CL" sz="1500">
                <a:latin typeface="Courier New" panose="02070309020205020404" pitchFamily="49" charset="0"/>
              </a:rPr>
              <a:t>    return j; }</a:t>
            </a:r>
          </a:p>
          <a:p>
            <a:pPr eaLnBrk="0" hangingPunct="0"/>
            <a:r>
              <a:rPr lang="es-ES_tradnl" altLang="es-CL" sz="1500">
                <a:latin typeface="Courier New" panose="02070309020205020404" pitchFamily="49" charset="0"/>
              </a:rPr>
              <a:t>}</a:t>
            </a:r>
          </a:p>
        </p:txBody>
      </p:sp>
      <p:sp>
        <p:nvSpPr>
          <p:cNvPr id="208900" name="Rectangle 4"/>
          <p:cNvSpPr>
            <a:spLocks noChangeArrowheads="1"/>
          </p:cNvSpPr>
          <p:nvPr/>
        </p:nvSpPr>
        <p:spPr bwMode="auto">
          <a:xfrm>
            <a:off x="5943601" y="2000250"/>
            <a:ext cx="3185487" cy="2169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B </a:t>
            </a:r>
            <a:r>
              <a:rPr lang="es-ES_tradnl" altLang="es-CL" sz="1500" dirty="0" err="1">
                <a:latin typeface="Courier New" panose="02070309020205020404" pitchFamily="49" charset="0"/>
              </a:rPr>
              <a:t>extends</a:t>
            </a:r>
            <a:r>
              <a:rPr lang="es-ES_tradnl" altLang="es-CL" sz="1500" dirty="0">
                <a:latin typeface="Courier New" panose="02070309020205020404" pitchFamily="49" charset="0"/>
              </a:rPr>
              <a:t> A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private</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int</a:t>
            </a:r>
            <a:r>
              <a:rPr lang="es-ES_tradnl" altLang="es-CL" sz="1500" dirty="0">
                <a:latin typeface="Courier New" panose="02070309020205020404" pitchFamily="49" charset="0"/>
              </a:rPr>
              <a:t> total;</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B() {</a:t>
            </a:r>
          </a:p>
          <a:p>
            <a:pPr eaLnBrk="0" hangingPunct="0"/>
            <a:r>
              <a:rPr lang="es-ES_tradnl" altLang="es-CL" sz="1500" dirty="0">
                <a:latin typeface="Courier New" panose="02070309020205020404" pitchFamily="49" charset="0"/>
              </a:rPr>
              <a:t>     </a:t>
            </a:r>
            <a:r>
              <a:rPr lang="es-ES_tradnl" altLang="es-CL" sz="1500" b="1" dirty="0" err="1" smtClean="0">
                <a:latin typeface="Courier New" panose="02070309020205020404" pitchFamily="49" charset="0"/>
              </a:rPr>
              <a:t>super</a:t>
            </a:r>
            <a:r>
              <a:rPr lang="es-ES_tradnl" altLang="es-CL" sz="1500" b="1" dirty="0">
                <a:latin typeface="Courier New" panose="02070309020205020404" pitchFamily="49" charset="0"/>
              </a:rPr>
              <a:t>();</a:t>
            </a:r>
            <a:endParaRPr lang="es-ES_tradnl" altLang="es-CL" sz="1500" dirty="0">
              <a:latin typeface="Courier New" panose="02070309020205020404" pitchFamily="49" charset="0"/>
            </a:endParaRPr>
          </a:p>
          <a:p>
            <a:pPr eaLnBrk="0" hangingPunct="0"/>
            <a:r>
              <a:rPr lang="es-ES_tradnl" altLang="es-CL" sz="1500" dirty="0">
                <a:latin typeface="Courier New" panose="02070309020205020404" pitchFamily="49" charset="0"/>
              </a:rPr>
              <a:t>     total=0;</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   ...</a:t>
            </a:r>
          </a:p>
          <a:p>
            <a:pPr eaLnBrk="0" hangingPunct="0"/>
            <a:r>
              <a:rPr lang="es-ES_tradnl" altLang="es-CL" sz="1500" dirty="0">
                <a:latin typeface="Courier New" panose="02070309020205020404" pitchFamily="49" charset="0"/>
              </a:rPr>
              <a:t>}</a:t>
            </a:r>
          </a:p>
        </p:txBody>
      </p:sp>
    </p:spTree>
    <p:extLst>
      <p:ext uri="{BB962C8B-B14F-4D97-AF65-F5344CB8AC3E}">
        <p14:creationId xmlns:p14="http://schemas.microsoft.com/office/powerpoint/2010/main" val="284601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_tradnl" altLang="es-CL"/>
              <a:t>Constructores: la verdad parcial</a:t>
            </a:r>
          </a:p>
        </p:txBody>
      </p:sp>
      <p:sp>
        <p:nvSpPr>
          <p:cNvPr id="132099" name="Rectangle 3"/>
          <p:cNvSpPr>
            <a:spLocks noGrp="1" noChangeArrowheads="1"/>
          </p:cNvSpPr>
          <p:nvPr>
            <p:ph idx="1"/>
          </p:nvPr>
        </p:nvSpPr>
        <p:spPr>
          <a:xfrm>
            <a:off x="1981200" y="1885950"/>
            <a:ext cx="8178800" cy="4610100"/>
          </a:xfrm>
        </p:spPr>
        <p:txBody>
          <a:bodyPr/>
          <a:lstStyle/>
          <a:p>
            <a:pPr algn="just">
              <a:lnSpc>
                <a:spcPct val="90000"/>
              </a:lnSpc>
            </a:pPr>
            <a:r>
              <a:rPr lang="es-ES_tradnl" altLang="es-CL" sz="2000"/>
              <a:t>Toda subclase </a:t>
            </a:r>
            <a:r>
              <a:rPr lang="es-ES_tradnl" altLang="es-CL" sz="2000" b="1">
                <a:solidFill>
                  <a:srgbClr val="006699"/>
                </a:solidFill>
              </a:rPr>
              <a:t>debe</a:t>
            </a:r>
            <a:r>
              <a:rPr lang="es-ES_tradnl" altLang="es-CL" sz="2000"/>
              <a:t> incluir una referencia </a:t>
            </a:r>
            <a:r>
              <a:rPr lang="es-ES_tradnl" altLang="es-CL" sz="2000" b="1">
                <a:solidFill>
                  <a:srgbClr val="FF0000"/>
                </a:solidFill>
              </a:rPr>
              <a:t>super</a:t>
            </a:r>
            <a:r>
              <a:rPr lang="es-ES_tradnl" altLang="es-CL" sz="2000"/>
              <a:t> a algún constructor de la superclase. </a:t>
            </a:r>
          </a:p>
          <a:p>
            <a:pPr algn="just">
              <a:lnSpc>
                <a:spcPct val="90000"/>
              </a:lnSpc>
            </a:pPr>
            <a:endParaRPr lang="es-ES_tradnl" altLang="es-CL" sz="500"/>
          </a:p>
          <a:p>
            <a:pPr algn="just">
              <a:lnSpc>
                <a:spcPct val="90000"/>
              </a:lnSpc>
            </a:pPr>
            <a:endParaRPr lang="es-ES_tradnl" altLang="es-CL" sz="500"/>
          </a:p>
          <a:p>
            <a:pPr algn="just">
              <a:lnSpc>
                <a:spcPct val="90000"/>
              </a:lnSpc>
            </a:pPr>
            <a:r>
              <a:rPr lang="es-ES_tradnl" altLang="es-CL" sz="2000"/>
              <a:t>Si no se incluye la referencia super, Java  </a:t>
            </a:r>
            <a:r>
              <a:rPr lang="es-ES_tradnl" altLang="es-CL" sz="2000" b="1">
                <a:solidFill>
                  <a:srgbClr val="006699"/>
                </a:solidFill>
              </a:rPr>
              <a:t>incluye automática e implícitamente</a:t>
            </a:r>
            <a:r>
              <a:rPr lang="es-ES_tradnl" altLang="es-CL" sz="2000"/>
              <a:t> una referencia al constructor sin parámetros de la superclase. Es decir incluye:</a:t>
            </a:r>
          </a:p>
          <a:p>
            <a:pPr algn="just">
              <a:lnSpc>
                <a:spcPct val="90000"/>
              </a:lnSpc>
              <a:buFont typeface="Wingdings" panose="05000000000000000000" pitchFamily="2" charset="2"/>
              <a:buNone/>
            </a:pPr>
            <a:r>
              <a:rPr lang="es-ES_tradnl" altLang="es-CL" sz="2000" b="1">
                <a:solidFill>
                  <a:srgbClr val="FF0000"/>
                </a:solidFill>
              </a:rPr>
              <a:t>					     super()</a:t>
            </a:r>
          </a:p>
          <a:p>
            <a:pPr algn="just">
              <a:lnSpc>
                <a:spcPct val="90000"/>
              </a:lnSpc>
            </a:pPr>
            <a:endParaRPr lang="es-ES_tradnl" altLang="es-CL" sz="500"/>
          </a:p>
          <a:p>
            <a:pPr algn="just">
              <a:lnSpc>
                <a:spcPct val="90000"/>
              </a:lnSpc>
            </a:pPr>
            <a:endParaRPr lang="es-ES_tradnl" altLang="es-CL" sz="500"/>
          </a:p>
          <a:p>
            <a:pPr algn="just">
              <a:lnSpc>
                <a:spcPct val="90000"/>
              </a:lnSpc>
            </a:pPr>
            <a:r>
              <a:rPr lang="es-ES_tradnl" altLang="es-CL" sz="2000"/>
              <a:t>Notar que se produce un </a:t>
            </a:r>
            <a:r>
              <a:rPr lang="es-ES_tradnl" altLang="es-CL" sz="2000" b="1">
                <a:solidFill>
                  <a:srgbClr val="006699"/>
                </a:solidFill>
              </a:rPr>
              <a:t>error</a:t>
            </a:r>
            <a:r>
              <a:rPr lang="es-ES_tradnl" altLang="es-CL" sz="2000"/>
              <a:t> cuando no existe un constructor sin parámetros en la superclase y se omite la referencia super en la subclase ¿por qué?</a:t>
            </a:r>
          </a:p>
        </p:txBody>
      </p:sp>
      <p:sp>
        <p:nvSpPr>
          <p:cNvPr id="4" name="Marcador de número de diapositiva 4"/>
          <p:cNvSpPr>
            <a:spLocks noGrp="1"/>
          </p:cNvSpPr>
          <p:nvPr>
            <p:ph type="sldNum" sz="quarter" idx="12"/>
          </p:nvPr>
        </p:nvSpPr>
        <p:spPr/>
        <p:txBody>
          <a:bodyPr/>
          <a:lstStyle/>
          <a:p>
            <a:fld id="{0BC77679-4711-4F3E-A6FA-690E76C23954}" type="slidenum">
              <a:rPr lang="es-CL" altLang="es-CL"/>
              <a:pPr/>
              <a:t>25</a:t>
            </a:fld>
            <a:endParaRPr lang="es-CL" altLang="es-CL"/>
          </a:p>
        </p:txBody>
      </p:sp>
    </p:spTree>
    <p:extLst>
      <p:ext uri="{BB962C8B-B14F-4D97-AF65-F5344CB8AC3E}">
        <p14:creationId xmlns:p14="http://schemas.microsoft.com/office/powerpoint/2010/main" val="179855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s-ES_tradnl" altLang="es-CL"/>
              <a:t>Ejemplo</a:t>
            </a:r>
          </a:p>
        </p:txBody>
      </p:sp>
      <p:sp>
        <p:nvSpPr>
          <p:cNvPr id="11" name="Marcador de número de diapositiva 4"/>
          <p:cNvSpPr>
            <a:spLocks noGrp="1"/>
          </p:cNvSpPr>
          <p:nvPr>
            <p:ph type="sldNum" sz="quarter" idx="12"/>
          </p:nvPr>
        </p:nvSpPr>
        <p:spPr/>
        <p:txBody>
          <a:bodyPr/>
          <a:lstStyle/>
          <a:p>
            <a:fld id="{F1173302-7E1B-4022-8469-0496A8FA9795}" type="slidenum">
              <a:rPr lang="es-CL" altLang="es-CL"/>
              <a:pPr/>
              <a:t>26</a:t>
            </a:fld>
            <a:endParaRPr lang="es-CL" altLang="es-CL"/>
          </a:p>
        </p:txBody>
      </p:sp>
      <p:sp>
        <p:nvSpPr>
          <p:cNvPr id="209923" name="Rectangle 3"/>
          <p:cNvSpPr>
            <a:spLocks noChangeArrowheads="1"/>
          </p:cNvSpPr>
          <p:nvPr/>
        </p:nvSpPr>
        <p:spPr bwMode="auto">
          <a:xfrm>
            <a:off x="1905001" y="1771650"/>
            <a:ext cx="3165475" cy="1930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A {</a:t>
            </a:r>
          </a:p>
          <a:p>
            <a:pPr eaLnBrk="0" hangingPunct="0"/>
            <a:r>
              <a:rPr lang="es-ES_tradnl" altLang="es-CL" sz="1500">
                <a:latin typeface="Courier New" panose="02070309020205020404" pitchFamily="49" charset="0"/>
              </a:rPr>
              <a:t> int i; //public x omisión</a:t>
            </a:r>
          </a:p>
          <a:p>
            <a:pPr eaLnBrk="0" hangingPunct="0"/>
            <a:r>
              <a:rPr lang="es-ES_tradnl" altLang="es-CL" sz="1500">
                <a:latin typeface="Courier New" panose="02070309020205020404" pitchFamily="49" charset="0"/>
              </a:rPr>
              <a:t> private int j;</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A() {</a:t>
            </a:r>
          </a:p>
          <a:p>
            <a:pPr eaLnBrk="0" hangingPunct="0"/>
            <a:r>
              <a:rPr lang="es-ES_tradnl" altLang="es-CL" sz="1500">
                <a:latin typeface="Courier New" panose="02070309020205020404" pitchFamily="49" charset="0"/>
              </a:rPr>
              <a:t>    i = 0;</a:t>
            </a:r>
          </a:p>
          <a:p>
            <a:pPr eaLnBrk="0" hangingPunct="0"/>
            <a:r>
              <a:rPr lang="es-ES_tradnl" altLang="es-CL" sz="1500">
                <a:latin typeface="Courier New" panose="02070309020205020404" pitchFamily="49" charset="0"/>
              </a:rPr>
              <a:t>    j = 0; }</a:t>
            </a:r>
          </a:p>
          <a:p>
            <a:pPr eaLnBrk="0" hangingPunct="0"/>
            <a:r>
              <a:rPr lang="es-ES_tradnl" altLang="es-CL" sz="1500">
                <a:latin typeface="Courier New" panose="02070309020205020404" pitchFamily="49" charset="0"/>
              </a:rPr>
              <a:t>}</a:t>
            </a:r>
          </a:p>
        </p:txBody>
      </p:sp>
      <p:sp>
        <p:nvSpPr>
          <p:cNvPr id="209924" name="Rectangle 4"/>
          <p:cNvSpPr>
            <a:spLocks noChangeArrowheads="1"/>
          </p:cNvSpPr>
          <p:nvPr/>
        </p:nvSpPr>
        <p:spPr bwMode="auto">
          <a:xfrm>
            <a:off x="5943601" y="1752600"/>
            <a:ext cx="3165475" cy="1930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B extends A {</a:t>
            </a:r>
          </a:p>
          <a:p>
            <a:pPr eaLnBrk="0" hangingPunct="0"/>
            <a:r>
              <a:rPr lang="es-ES_tradnl" altLang="es-CL" sz="1500">
                <a:latin typeface="Courier New" panose="02070309020205020404" pitchFamily="49" charset="0"/>
              </a:rPr>
              <a:t>   private int total;</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B() {</a:t>
            </a:r>
          </a:p>
          <a:p>
            <a:pPr eaLnBrk="0" hangingPunct="0"/>
            <a:r>
              <a:rPr lang="es-ES_tradnl" altLang="es-CL" sz="1500">
                <a:latin typeface="Courier New" panose="02070309020205020404" pitchFamily="49" charset="0"/>
              </a:rPr>
              <a:t>     total=0;</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09926" name="AutoShape 6"/>
          <p:cNvSpPr>
            <a:spLocks noChangeArrowheads="1"/>
          </p:cNvSpPr>
          <p:nvPr/>
        </p:nvSpPr>
        <p:spPr bwMode="auto">
          <a:xfrm>
            <a:off x="8413750" y="2656245"/>
            <a:ext cx="1974850" cy="646986"/>
          </a:xfrm>
          <a:prstGeom prst="wedgeRoundRectCallout">
            <a:avLst>
              <a:gd name="adj1" fmla="val -95898"/>
              <a:gd name="adj2" fmla="val -36685"/>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Hay  un super() implícito</a:t>
            </a:r>
          </a:p>
        </p:txBody>
      </p:sp>
      <p:grpSp>
        <p:nvGrpSpPr>
          <p:cNvPr id="209930" name="Group 10"/>
          <p:cNvGrpSpPr>
            <a:grpSpLocks/>
          </p:cNvGrpSpPr>
          <p:nvPr/>
        </p:nvGrpSpPr>
        <p:grpSpPr bwMode="auto">
          <a:xfrm>
            <a:off x="1924051" y="4167188"/>
            <a:ext cx="7223125" cy="1968500"/>
            <a:chOff x="228" y="2601"/>
            <a:chExt cx="4550" cy="1240"/>
          </a:xfrm>
        </p:grpSpPr>
        <p:sp>
          <p:nvSpPr>
            <p:cNvPr id="209925" name="Rectangle 5"/>
            <p:cNvSpPr>
              <a:spLocks noChangeArrowheads="1"/>
            </p:cNvSpPr>
            <p:nvPr/>
          </p:nvSpPr>
          <p:spPr bwMode="auto">
            <a:xfrm>
              <a:off x="2784" y="2601"/>
              <a:ext cx="1994" cy="121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B extends A {</a:t>
              </a:r>
            </a:p>
            <a:p>
              <a:pPr eaLnBrk="0" hangingPunct="0"/>
              <a:r>
                <a:rPr lang="es-ES_tradnl" altLang="es-CL" sz="1500">
                  <a:latin typeface="Courier New" panose="02070309020205020404" pitchFamily="49" charset="0"/>
                </a:rPr>
                <a:t>   private int total;</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B() {</a:t>
              </a:r>
            </a:p>
            <a:p>
              <a:pPr eaLnBrk="0" hangingPunct="0"/>
              <a:r>
                <a:rPr lang="es-ES_tradnl" altLang="es-CL" sz="1500">
                  <a:latin typeface="Courier New" panose="02070309020205020404" pitchFamily="49" charset="0"/>
                </a:rPr>
                <a:t>     total=0;</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09928" name="Rectangle 8"/>
            <p:cNvSpPr>
              <a:spLocks noChangeArrowheads="1"/>
            </p:cNvSpPr>
            <p:nvPr/>
          </p:nvSpPr>
          <p:spPr bwMode="auto">
            <a:xfrm>
              <a:off x="228" y="2625"/>
              <a:ext cx="1994" cy="121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A {</a:t>
              </a:r>
            </a:p>
            <a:p>
              <a:pPr eaLnBrk="0" hangingPunct="0"/>
              <a:r>
                <a:rPr lang="es-ES_tradnl" altLang="es-CL" sz="1500">
                  <a:latin typeface="Courier New" panose="02070309020205020404" pitchFamily="49" charset="0"/>
                </a:rPr>
                <a:t> int i; //public x omisión</a:t>
              </a:r>
            </a:p>
            <a:p>
              <a:pPr eaLnBrk="0" hangingPunct="0"/>
              <a:r>
                <a:rPr lang="es-ES_tradnl" altLang="es-CL" sz="1500">
                  <a:latin typeface="Courier New" panose="02070309020205020404" pitchFamily="49" charset="0"/>
                </a:rPr>
                <a:t> private int j;</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A(int a,int b) {</a:t>
              </a:r>
            </a:p>
            <a:p>
              <a:pPr eaLnBrk="0" hangingPunct="0"/>
              <a:r>
                <a:rPr lang="es-ES_tradnl" altLang="es-CL" sz="1500">
                  <a:latin typeface="Courier New" panose="02070309020205020404" pitchFamily="49" charset="0"/>
                </a:rPr>
                <a:t>    i = a;</a:t>
              </a:r>
            </a:p>
            <a:p>
              <a:pPr eaLnBrk="0" hangingPunct="0"/>
              <a:r>
                <a:rPr lang="es-ES_tradnl" altLang="es-CL" sz="1500">
                  <a:latin typeface="Courier New" panose="02070309020205020404" pitchFamily="49" charset="0"/>
                </a:rPr>
                <a:t>    j = b; }</a:t>
              </a:r>
            </a:p>
            <a:p>
              <a:pPr eaLnBrk="0" hangingPunct="0"/>
              <a:r>
                <a:rPr lang="es-ES_tradnl" altLang="es-CL" sz="1500">
                  <a:latin typeface="Courier New" panose="02070309020205020404" pitchFamily="49" charset="0"/>
                </a:rPr>
                <a:t>}</a:t>
              </a:r>
            </a:p>
          </p:txBody>
        </p:sp>
      </p:grpSp>
      <p:sp>
        <p:nvSpPr>
          <p:cNvPr id="209929" name="Line 9"/>
          <p:cNvSpPr>
            <a:spLocks noChangeShapeType="1"/>
          </p:cNvSpPr>
          <p:nvPr/>
        </p:nvSpPr>
        <p:spPr bwMode="auto">
          <a:xfrm>
            <a:off x="1619250" y="3927475"/>
            <a:ext cx="88646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sp>
        <p:nvSpPr>
          <p:cNvPr id="209927" name="AutoShape 7"/>
          <p:cNvSpPr>
            <a:spLocks noChangeArrowheads="1"/>
          </p:cNvSpPr>
          <p:nvPr/>
        </p:nvSpPr>
        <p:spPr bwMode="auto">
          <a:xfrm>
            <a:off x="8413750" y="4759366"/>
            <a:ext cx="1974850" cy="374571"/>
          </a:xfrm>
          <a:prstGeom prst="wedgeRoundRectCallout">
            <a:avLst>
              <a:gd name="adj1" fmla="val -94935"/>
              <a:gd name="adj2" fmla="val 4655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s-ES_tradnl" altLang="es-CL" sz="1600">
                <a:latin typeface="Times New Roman" panose="02020603050405020304" pitchFamily="18" charset="0"/>
              </a:rPr>
              <a:t>Error</a:t>
            </a:r>
          </a:p>
        </p:txBody>
      </p:sp>
    </p:spTree>
    <p:extLst>
      <p:ext uri="{BB962C8B-B14F-4D97-AF65-F5344CB8AC3E}">
        <p14:creationId xmlns:p14="http://schemas.microsoft.com/office/powerpoint/2010/main" val="267472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6"/>
                                        </p:tgtEl>
                                        <p:attrNameLst>
                                          <p:attrName>style.visibility</p:attrName>
                                        </p:attrNameLst>
                                      </p:cBhvr>
                                      <p:to>
                                        <p:strVal val="visible"/>
                                      </p:to>
                                    </p:set>
                                    <p:anim calcmode="lin" valueType="num">
                                      <p:cBhvr additive="base">
                                        <p:cTn id="7" dur="500" fill="hold"/>
                                        <p:tgtEl>
                                          <p:spTgt spid="209926"/>
                                        </p:tgtEl>
                                        <p:attrNameLst>
                                          <p:attrName>ppt_x</p:attrName>
                                        </p:attrNameLst>
                                      </p:cBhvr>
                                      <p:tavLst>
                                        <p:tav tm="0">
                                          <p:val>
                                            <p:strVal val="0-#ppt_w/2"/>
                                          </p:val>
                                        </p:tav>
                                        <p:tav tm="100000">
                                          <p:val>
                                            <p:strVal val="#ppt_x"/>
                                          </p:val>
                                        </p:tav>
                                      </p:tavLst>
                                    </p:anim>
                                    <p:anim calcmode="lin" valueType="num">
                                      <p:cBhvr additive="base">
                                        <p:cTn id="8"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930"/>
                                        </p:tgtEl>
                                        <p:attrNameLst>
                                          <p:attrName>style.visibility</p:attrName>
                                        </p:attrNameLst>
                                      </p:cBhvr>
                                      <p:to>
                                        <p:strVal val="visible"/>
                                      </p:to>
                                    </p:set>
                                    <p:anim calcmode="lin" valueType="num">
                                      <p:cBhvr additive="base">
                                        <p:cTn id="13" dur="500" fill="hold"/>
                                        <p:tgtEl>
                                          <p:spTgt spid="209930"/>
                                        </p:tgtEl>
                                        <p:attrNameLst>
                                          <p:attrName>ppt_x</p:attrName>
                                        </p:attrNameLst>
                                      </p:cBhvr>
                                      <p:tavLst>
                                        <p:tav tm="0">
                                          <p:val>
                                            <p:strVal val="0-#ppt_w/2"/>
                                          </p:val>
                                        </p:tav>
                                        <p:tav tm="100000">
                                          <p:val>
                                            <p:strVal val="#ppt_x"/>
                                          </p:val>
                                        </p:tav>
                                      </p:tavLst>
                                    </p:anim>
                                    <p:anim calcmode="lin" valueType="num">
                                      <p:cBhvr additive="base">
                                        <p:cTn id="14" dur="500" fill="hold"/>
                                        <p:tgtEl>
                                          <p:spTgt spid="2099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7"/>
                                        </p:tgtEl>
                                        <p:attrNameLst>
                                          <p:attrName>style.visibility</p:attrName>
                                        </p:attrNameLst>
                                      </p:cBhvr>
                                      <p:to>
                                        <p:strVal val="visible"/>
                                      </p:to>
                                    </p:set>
                                    <p:anim calcmode="lin" valueType="num">
                                      <p:cBhvr additive="base">
                                        <p:cTn id="19" dur="500" fill="hold"/>
                                        <p:tgtEl>
                                          <p:spTgt spid="209927"/>
                                        </p:tgtEl>
                                        <p:attrNameLst>
                                          <p:attrName>ppt_x</p:attrName>
                                        </p:attrNameLst>
                                      </p:cBhvr>
                                      <p:tavLst>
                                        <p:tav tm="0">
                                          <p:val>
                                            <p:strVal val="0-#ppt_w/2"/>
                                          </p:val>
                                        </p:tav>
                                        <p:tav tm="100000">
                                          <p:val>
                                            <p:strVal val="#ppt_x"/>
                                          </p:val>
                                        </p:tav>
                                      </p:tavLst>
                                    </p:anim>
                                    <p:anim calcmode="lin" valueType="num">
                                      <p:cBhvr additive="base">
                                        <p:cTn id="20" dur="500" fill="hold"/>
                                        <p:tgtEl>
                                          <p:spTgt spid="2099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P spid="20992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_tradnl" altLang="es-CL"/>
              <a:t>Herencia: la verdad total</a:t>
            </a:r>
          </a:p>
        </p:txBody>
      </p:sp>
      <p:sp>
        <p:nvSpPr>
          <p:cNvPr id="133123" name="Rectangle 3"/>
          <p:cNvSpPr>
            <a:spLocks noGrp="1" noChangeArrowheads="1"/>
          </p:cNvSpPr>
          <p:nvPr>
            <p:ph idx="1"/>
          </p:nvPr>
        </p:nvSpPr>
        <p:spPr>
          <a:xfrm>
            <a:off x="2473325" y="1981200"/>
            <a:ext cx="7340600" cy="4114800"/>
          </a:xfrm>
        </p:spPr>
        <p:txBody>
          <a:bodyPr/>
          <a:lstStyle/>
          <a:p>
            <a:pPr algn="just"/>
            <a:r>
              <a:rPr lang="es-ES_tradnl" altLang="es-CL" sz="2100"/>
              <a:t>En Java </a:t>
            </a:r>
            <a:r>
              <a:rPr lang="es-ES_tradnl" altLang="es-CL" sz="2100">
                <a:solidFill>
                  <a:srgbClr val="006699"/>
                </a:solidFill>
              </a:rPr>
              <a:t>toda clase extiende otra</a:t>
            </a:r>
            <a:r>
              <a:rPr lang="es-ES_tradnl" altLang="es-CL" sz="2100"/>
              <a:t> clase.</a:t>
            </a:r>
          </a:p>
          <a:p>
            <a:pPr algn="just"/>
            <a:r>
              <a:rPr lang="es-ES_tradnl" altLang="es-CL" sz="2100"/>
              <a:t>Las clases que no declaran extender a otras, </a:t>
            </a:r>
            <a:r>
              <a:rPr lang="es-ES_tradnl" altLang="es-CL" sz="2100">
                <a:solidFill>
                  <a:srgbClr val="006699"/>
                </a:solidFill>
              </a:rPr>
              <a:t>extienden a la clase Object</a:t>
            </a:r>
            <a:r>
              <a:rPr lang="es-ES_tradnl" altLang="es-CL" sz="2100"/>
              <a:t>.</a:t>
            </a:r>
          </a:p>
          <a:p>
            <a:pPr algn="just"/>
            <a:r>
              <a:rPr lang="es-ES_tradnl" altLang="es-CL" sz="2100">
                <a:solidFill>
                  <a:srgbClr val="006699"/>
                </a:solidFill>
              </a:rPr>
              <a:t>Object es la superclase</a:t>
            </a:r>
            <a:r>
              <a:rPr lang="es-ES_tradnl" altLang="es-CL" sz="2100"/>
              <a:t> (directa o indirecta) de todas las clases.</a:t>
            </a:r>
          </a:p>
          <a:p>
            <a:pPr algn="just"/>
            <a:r>
              <a:rPr lang="es-ES_tradnl" altLang="es-CL" sz="2100"/>
              <a:t>Todas las clases son </a:t>
            </a:r>
            <a:r>
              <a:rPr lang="es-ES_tradnl" altLang="es-CL" sz="2100">
                <a:solidFill>
                  <a:srgbClr val="006699"/>
                </a:solidFill>
              </a:rPr>
              <a:t>subclases</a:t>
            </a:r>
            <a:r>
              <a:rPr lang="es-ES_tradnl" altLang="es-CL" sz="2100"/>
              <a:t> de Object o de otra subclase. </a:t>
            </a:r>
          </a:p>
          <a:p>
            <a:pPr lvl="1" algn="just"/>
            <a:r>
              <a:rPr lang="es-ES_tradnl" altLang="es-CL" sz="1800"/>
              <a:t>Por lo tanto: todos los constructores incluyen (explícitamente o no) una referencia al constructor de su superclase.</a:t>
            </a:r>
          </a:p>
        </p:txBody>
      </p:sp>
      <p:sp>
        <p:nvSpPr>
          <p:cNvPr id="4" name="Marcador de número de diapositiva 4"/>
          <p:cNvSpPr>
            <a:spLocks noGrp="1"/>
          </p:cNvSpPr>
          <p:nvPr>
            <p:ph type="sldNum" sz="quarter" idx="12"/>
          </p:nvPr>
        </p:nvSpPr>
        <p:spPr/>
        <p:txBody>
          <a:bodyPr/>
          <a:lstStyle/>
          <a:p>
            <a:fld id="{79DC7F33-0C28-4F40-B969-214F9F6B6152}" type="slidenum">
              <a:rPr lang="es-CL" altLang="es-CL"/>
              <a:pPr/>
              <a:t>27</a:t>
            </a:fld>
            <a:endParaRPr lang="es-CL" altLang="es-CL"/>
          </a:p>
        </p:txBody>
      </p:sp>
    </p:spTree>
    <p:extLst>
      <p:ext uri="{BB962C8B-B14F-4D97-AF65-F5344CB8AC3E}">
        <p14:creationId xmlns:p14="http://schemas.microsoft.com/office/powerpoint/2010/main" val="192902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ES_tradnl" altLang="es-CL"/>
              <a:t>Referencias</a:t>
            </a:r>
          </a:p>
        </p:txBody>
      </p:sp>
      <p:sp>
        <p:nvSpPr>
          <p:cNvPr id="134147" name="Rectangle 3"/>
          <p:cNvSpPr>
            <a:spLocks noGrp="1" noChangeArrowheads="1"/>
          </p:cNvSpPr>
          <p:nvPr>
            <p:ph idx="1"/>
          </p:nvPr>
        </p:nvSpPr>
        <p:spPr>
          <a:xfrm>
            <a:off x="2473325" y="1981200"/>
            <a:ext cx="7137400" cy="2216150"/>
          </a:xfrm>
        </p:spPr>
        <p:txBody>
          <a:bodyPr>
            <a:normAutofit fontScale="92500"/>
          </a:bodyPr>
          <a:lstStyle/>
          <a:p>
            <a:pPr algn="just">
              <a:lnSpc>
                <a:spcPct val="90000"/>
              </a:lnSpc>
              <a:spcBef>
                <a:spcPct val="60000"/>
              </a:spcBef>
            </a:pPr>
            <a:r>
              <a:rPr lang="es-ES_tradnl" altLang="es-CL" sz="2100"/>
              <a:t>Una variable de referencia de clase A, puede referenciar a un objeto de la clase A o de sus subclases.</a:t>
            </a:r>
          </a:p>
          <a:p>
            <a:pPr algn="just">
              <a:lnSpc>
                <a:spcPct val="90000"/>
              </a:lnSpc>
              <a:spcBef>
                <a:spcPct val="60000"/>
              </a:spcBef>
            </a:pPr>
            <a:r>
              <a:rPr lang="es-ES_tradnl" altLang="es-CL" sz="2100"/>
              <a:t>Esto implica que una variable puede estar referenciando a un objeto de un tipo distinto del suyo.</a:t>
            </a:r>
          </a:p>
          <a:p>
            <a:pPr algn="just">
              <a:lnSpc>
                <a:spcPct val="90000"/>
              </a:lnSpc>
              <a:spcBef>
                <a:spcPct val="60000"/>
              </a:spcBef>
            </a:pPr>
            <a:r>
              <a:rPr lang="es-ES_tradnl" altLang="es-CL" sz="2100"/>
              <a:t>Las referencias válidas se resumen en el dicho “Donde se espera un padre puede ir un hijo”.</a:t>
            </a:r>
          </a:p>
        </p:txBody>
      </p:sp>
      <p:sp>
        <p:nvSpPr>
          <p:cNvPr id="4" name="Marcador de número de diapositiva 4"/>
          <p:cNvSpPr>
            <a:spLocks noGrp="1"/>
          </p:cNvSpPr>
          <p:nvPr>
            <p:ph type="sldNum" sz="quarter" idx="12"/>
          </p:nvPr>
        </p:nvSpPr>
        <p:spPr/>
        <p:txBody>
          <a:bodyPr/>
          <a:lstStyle/>
          <a:p>
            <a:fld id="{B54BD0C4-CF33-49C0-B429-B3C88B142139}" type="slidenum">
              <a:rPr lang="es-CL" altLang="es-CL"/>
              <a:pPr/>
              <a:t>28</a:t>
            </a:fld>
            <a:endParaRPr lang="es-CL" altLang="es-CL"/>
          </a:p>
        </p:txBody>
      </p:sp>
    </p:spTree>
    <p:extLst>
      <p:ext uri="{BB962C8B-B14F-4D97-AF65-F5344CB8AC3E}">
        <p14:creationId xmlns:p14="http://schemas.microsoft.com/office/powerpoint/2010/main" val="244372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s-ES_tradnl" altLang="es-CL"/>
              <a:t>Referencias</a:t>
            </a:r>
          </a:p>
        </p:txBody>
      </p:sp>
      <p:sp>
        <p:nvSpPr>
          <p:cNvPr id="18" name="Marcador de número de diapositiva 4"/>
          <p:cNvSpPr>
            <a:spLocks noGrp="1"/>
          </p:cNvSpPr>
          <p:nvPr>
            <p:ph type="sldNum" sz="quarter" idx="12"/>
          </p:nvPr>
        </p:nvSpPr>
        <p:spPr/>
        <p:txBody>
          <a:bodyPr/>
          <a:lstStyle/>
          <a:p>
            <a:fld id="{F2D6FAB1-53D4-4EA8-8995-9B004013C635}" type="slidenum">
              <a:rPr lang="es-CL" altLang="es-CL"/>
              <a:pPr/>
              <a:t>29</a:t>
            </a:fld>
            <a:endParaRPr lang="es-CL" altLang="es-CL"/>
          </a:p>
        </p:txBody>
      </p:sp>
      <p:sp>
        <p:nvSpPr>
          <p:cNvPr id="215064" name="Rectangle 24"/>
          <p:cNvSpPr>
            <a:spLocks noChangeArrowheads="1"/>
          </p:cNvSpPr>
          <p:nvPr/>
        </p:nvSpPr>
        <p:spPr bwMode="auto">
          <a:xfrm>
            <a:off x="5676900" y="5175250"/>
            <a:ext cx="3981450" cy="1473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a=new Profesor();</a:t>
            </a:r>
          </a:p>
          <a:p>
            <a:pPr eaLnBrk="0" hangingPunct="0"/>
            <a:r>
              <a:rPr lang="es-ES_tradnl" altLang="es-CL" sz="1500">
                <a:latin typeface="Courier New" panose="02070309020205020404" pitchFamily="49" charset="0"/>
              </a:rPr>
              <a:t>a=new Persona();</a:t>
            </a:r>
          </a:p>
          <a:p>
            <a:pPr eaLnBrk="0" hangingPunct="0"/>
            <a:r>
              <a:rPr lang="es-ES_tradnl" altLang="es-CL" sz="1500">
                <a:latin typeface="Courier New" panose="02070309020205020404" pitchFamily="49" charset="0"/>
              </a:rPr>
              <a:t>profe=new Alumno();</a:t>
            </a:r>
          </a:p>
          <a:p>
            <a:pPr eaLnBrk="0" hangingPunct="0"/>
            <a:r>
              <a:rPr lang="es-ES_tradnl" altLang="es-CL" sz="1500">
                <a:latin typeface="Courier New" panose="02070309020205020404" pitchFamily="49" charset="0"/>
              </a:rPr>
              <a:t>profe=a;</a:t>
            </a:r>
          </a:p>
          <a:p>
            <a:pPr eaLnBrk="0" hangingPunct="0"/>
            <a:r>
              <a:rPr lang="es-ES_tradnl" altLang="es-CL" sz="1500">
                <a:latin typeface="Courier New" panose="02070309020205020404" pitchFamily="49" charset="0"/>
              </a:rPr>
              <a:t>ayu=a;</a:t>
            </a:r>
          </a:p>
          <a:p>
            <a:pPr eaLnBrk="0" hangingPunct="0"/>
            <a:r>
              <a:rPr lang="es-ES_tradnl" altLang="es-CL" sz="1500">
                <a:latin typeface="Courier New" panose="02070309020205020404" pitchFamily="49" charset="0"/>
              </a:rPr>
              <a:t>...</a:t>
            </a:r>
          </a:p>
        </p:txBody>
      </p:sp>
      <p:sp>
        <p:nvSpPr>
          <p:cNvPr id="215048" name="Rectangle 8"/>
          <p:cNvSpPr>
            <a:spLocks noChangeArrowheads="1"/>
          </p:cNvSpPr>
          <p:nvPr/>
        </p:nvSpPr>
        <p:spPr bwMode="auto">
          <a:xfrm>
            <a:off x="5676900" y="1784350"/>
            <a:ext cx="3981450" cy="3302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a:t>
            </a:r>
          </a:p>
          <a:p>
            <a:pPr eaLnBrk="0" hangingPunct="0"/>
            <a:r>
              <a:rPr lang="es-ES_tradnl" altLang="es-CL" sz="1500">
                <a:latin typeface="Courier New" panose="02070309020205020404" pitchFamily="49" charset="0"/>
              </a:rPr>
              <a:t>Persona p;</a:t>
            </a:r>
          </a:p>
          <a:p>
            <a:pPr eaLnBrk="0" hangingPunct="0"/>
            <a:r>
              <a:rPr lang="es-ES_tradnl" altLang="es-CL" sz="1500">
                <a:latin typeface="Courier New" panose="02070309020205020404" pitchFamily="49" charset="0"/>
              </a:rPr>
              <a:t>Alumno a=new Alumno();</a:t>
            </a:r>
          </a:p>
          <a:p>
            <a:pPr eaLnBrk="0" hangingPunct="0"/>
            <a:r>
              <a:rPr lang="es-ES_tradnl" altLang="es-CL" sz="1500">
                <a:latin typeface="Courier New" panose="02070309020205020404" pitchFamily="49" charset="0"/>
              </a:rPr>
              <a:t>Profesor profe=new Profesor();</a:t>
            </a:r>
          </a:p>
          <a:p>
            <a:pPr eaLnBrk="0" hangingPunct="0"/>
            <a:r>
              <a:rPr lang="es-ES_tradnl" altLang="es-CL" sz="1500">
                <a:latin typeface="Courier New" panose="02070309020205020404" pitchFamily="49" charset="0"/>
              </a:rPr>
              <a:t>Ayudante ayu=new Ayudante();</a:t>
            </a:r>
          </a:p>
          <a:p>
            <a:pPr eaLnBrk="0" hangingPunct="0"/>
            <a:r>
              <a:rPr lang="es-ES_tradnl" altLang="es-CL" sz="1500">
                <a:latin typeface="Courier New" panose="02070309020205020404" pitchFamily="49" charset="0"/>
              </a:rPr>
              <a:t>...</a:t>
            </a:r>
          </a:p>
          <a:p>
            <a:pPr eaLnBrk="0" hangingPunct="0"/>
            <a:r>
              <a:rPr lang="es-ES_tradnl" altLang="es-CL" sz="1500">
                <a:latin typeface="Courier New" panose="02070309020205020404" pitchFamily="49" charset="0"/>
              </a:rPr>
              <a:t>p=profe;</a:t>
            </a:r>
          </a:p>
          <a:p>
            <a:pPr eaLnBrk="0" hangingPunct="0"/>
            <a:r>
              <a:rPr lang="es-ES_tradnl" altLang="es-CL" sz="1500">
                <a:latin typeface="Courier New" panose="02070309020205020404" pitchFamily="49" charset="0"/>
              </a:rPr>
              <a:t>p=a;</a:t>
            </a:r>
          </a:p>
          <a:p>
            <a:pPr eaLnBrk="0" hangingPunct="0"/>
            <a:r>
              <a:rPr lang="es-ES_tradnl" altLang="es-CL" sz="1500">
                <a:latin typeface="Courier New" panose="02070309020205020404" pitchFamily="49" charset="0"/>
              </a:rPr>
              <a:t>p=ayu;</a:t>
            </a:r>
          </a:p>
          <a:p>
            <a:pPr eaLnBrk="0" hangingPunct="0"/>
            <a:r>
              <a:rPr lang="es-ES_tradnl" altLang="es-CL" sz="1500">
                <a:latin typeface="Courier New" panose="02070309020205020404" pitchFamily="49" charset="0"/>
              </a:rPr>
              <a:t>p=new Alumno();</a:t>
            </a:r>
          </a:p>
          <a:p>
            <a:pPr eaLnBrk="0" hangingPunct="0"/>
            <a:r>
              <a:rPr lang="es-ES_tradnl" altLang="es-CL" sz="1500">
                <a:latin typeface="Courier New" panose="02070309020205020404" pitchFamily="49" charset="0"/>
              </a:rPr>
              <a:t>p=new Profesor();</a:t>
            </a:r>
          </a:p>
          <a:p>
            <a:pPr eaLnBrk="0" hangingPunct="0"/>
            <a:r>
              <a:rPr lang="es-ES_tradnl" altLang="es-CL" sz="1500">
                <a:latin typeface="Courier New" panose="02070309020205020404" pitchFamily="49" charset="0"/>
              </a:rPr>
              <a:t>p=new Ayudante();</a:t>
            </a:r>
          </a:p>
          <a:p>
            <a:pPr eaLnBrk="0" hangingPunct="0"/>
            <a:r>
              <a:rPr lang="es-ES_tradnl" altLang="es-CL" sz="1500">
                <a:latin typeface="Courier New" panose="02070309020205020404" pitchFamily="49" charset="0"/>
              </a:rPr>
              <a:t>a=ayu;</a:t>
            </a:r>
          </a:p>
          <a:p>
            <a:pPr eaLnBrk="0" hangingPunct="0"/>
            <a:r>
              <a:rPr lang="es-ES_tradnl" altLang="es-CL" sz="1500">
                <a:latin typeface="Courier New" panose="02070309020205020404" pitchFamily="49" charset="0"/>
              </a:rPr>
              <a:t>a=new Ayudante();</a:t>
            </a:r>
          </a:p>
        </p:txBody>
      </p:sp>
      <p:sp>
        <p:nvSpPr>
          <p:cNvPr id="215051" name="Text Box 11"/>
          <p:cNvSpPr txBox="1">
            <a:spLocks noChangeArrowheads="1"/>
          </p:cNvSpPr>
          <p:nvPr/>
        </p:nvSpPr>
        <p:spPr bwMode="auto">
          <a:xfrm>
            <a:off x="2312988" y="3105150"/>
            <a:ext cx="2324100" cy="4064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ES_tradnl" altLang="es-CL" sz="2000" b="1"/>
              <a:t>Persona</a:t>
            </a:r>
          </a:p>
        </p:txBody>
      </p:sp>
      <p:sp>
        <p:nvSpPr>
          <p:cNvPr id="215052" name="Text Box 12"/>
          <p:cNvSpPr txBox="1">
            <a:spLocks noChangeArrowheads="1"/>
          </p:cNvSpPr>
          <p:nvPr/>
        </p:nvSpPr>
        <p:spPr bwMode="auto">
          <a:xfrm>
            <a:off x="1930400" y="4171950"/>
            <a:ext cx="1238250" cy="4064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Profesor</a:t>
            </a:r>
          </a:p>
        </p:txBody>
      </p:sp>
      <p:sp>
        <p:nvSpPr>
          <p:cNvPr id="215053" name="Line 13"/>
          <p:cNvSpPr>
            <a:spLocks noChangeShapeType="1"/>
          </p:cNvSpPr>
          <p:nvPr/>
        </p:nvSpPr>
        <p:spPr bwMode="auto">
          <a:xfrm flipH="1" flipV="1">
            <a:off x="2700338" y="3511550"/>
            <a:ext cx="0" cy="660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15054" name="Text Box 14"/>
          <p:cNvSpPr txBox="1">
            <a:spLocks noChangeArrowheads="1"/>
          </p:cNvSpPr>
          <p:nvPr/>
        </p:nvSpPr>
        <p:spPr bwMode="auto">
          <a:xfrm>
            <a:off x="3830639" y="4171950"/>
            <a:ext cx="1279525" cy="4064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 Alumno </a:t>
            </a:r>
          </a:p>
        </p:txBody>
      </p:sp>
      <p:sp>
        <p:nvSpPr>
          <p:cNvPr id="215055" name="Line 15"/>
          <p:cNvSpPr>
            <a:spLocks noChangeShapeType="1"/>
          </p:cNvSpPr>
          <p:nvPr/>
        </p:nvSpPr>
        <p:spPr bwMode="auto">
          <a:xfrm flipH="1" flipV="1">
            <a:off x="4033838" y="3511550"/>
            <a:ext cx="0" cy="660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15056" name="Text Box 16"/>
          <p:cNvSpPr txBox="1">
            <a:spLocks noChangeArrowheads="1"/>
          </p:cNvSpPr>
          <p:nvPr/>
        </p:nvSpPr>
        <p:spPr bwMode="auto">
          <a:xfrm>
            <a:off x="3727450" y="5238750"/>
            <a:ext cx="1492250" cy="4064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 Ayudante </a:t>
            </a:r>
          </a:p>
        </p:txBody>
      </p:sp>
      <p:sp>
        <p:nvSpPr>
          <p:cNvPr id="215057" name="Line 17"/>
          <p:cNvSpPr>
            <a:spLocks noChangeShapeType="1"/>
          </p:cNvSpPr>
          <p:nvPr/>
        </p:nvSpPr>
        <p:spPr bwMode="auto">
          <a:xfrm flipH="1" flipV="1">
            <a:off x="4300538" y="4578350"/>
            <a:ext cx="0" cy="660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nvGrpSpPr>
          <p:cNvPr id="215063" name="Group 23"/>
          <p:cNvGrpSpPr>
            <a:grpSpLocks/>
          </p:cNvGrpSpPr>
          <p:nvPr/>
        </p:nvGrpSpPr>
        <p:grpSpPr bwMode="auto">
          <a:xfrm>
            <a:off x="7981951" y="3843338"/>
            <a:ext cx="1241425" cy="431800"/>
            <a:chOff x="4068" y="2421"/>
            <a:chExt cx="782" cy="272"/>
          </a:xfrm>
        </p:grpSpPr>
        <p:sp>
          <p:nvSpPr>
            <p:cNvPr id="215058" name="AutoShape 18"/>
            <p:cNvSpPr>
              <a:spLocks/>
            </p:cNvSpPr>
            <p:nvPr/>
          </p:nvSpPr>
          <p:spPr bwMode="auto">
            <a:xfrm>
              <a:off x="4068" y="2421"/>
              <a:ext cx="327" cy="271"/>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sp>
          <p:nvSpPr>
            <p:cNvPr id="215060" name="Text Box 20"/>
            <p:cNvSpPr txBox="1">
              <a:spLocks noChangeArrowheads="1"/>
            </p:cNvSpPr>
            <p:nvPr/>
          </p:nvSpPr>
          <p:spPr bwMode="auto">
            <a:xfrm>
              <a:off x="4422" y="2443"/>
              <a:ext cx="428" cy="2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a:latin typeface="Times New Roman" panose="02020603050405020304" pitchFamily="18" charset="0"/>
                </a:rPr>
                <a:t>O.K.</a:t>
              </a:r>
            </a:p>
          </p:txBody>
        </p:sp>
      </p:grpSp>
      <p:grpSp>
        <p:nvGrpSpPr>
          <p:cNvPr id="215062" name="Group 22"/>
          <p:cNvGrpSpPr>
            <a:grpSpLocks/>
          </p:cNvGrpSpPr>
          <p:nvPr/>
        </p:nvGrpSpPr>
        <p:grpSpPr bwMode="auto">
          <a:xfrm>
            <a:off x="7962900" y="5645150"/>
            <a:ext cx="1282700" cy="495300"/>
            <a:chOff x="4056" y="3556"/>
            <a:chExt cx="808" cy="312"/>
          </a:xfrm>
        </p:grpSpPr>
        <p:sp>
          <p:nvSpPr>
            <p:cNvPr id="215059" name="AutoShape 19"/>
            <p:cNvSpPr>
              <a:spLocks/>
            </p:cNvSpPr>
            <p:nvPr/>
          </p:nvSpPr>
          <p:spPr bwMode="auto">
            <a:xfrm>
              <a:off x="4056" y="3597"/>
              <a:ext cx="192" cy="271"/>
            </a:xfrm>
            <a:prstGeom prst="rightBrace">
              <a:avLst>
                <a:gd name="adj1" fmla="val 3958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15061" name="Text Box 21"/>
            <p:cNvSpPr txBox="1">
              <a:spLocks noChangeArrowheads="1"/>
            </p:cNvSpPr>
            <p:nvPr/>
          </p:nvSpPr>
          <p:spPr bwMode="auto">
            <a:xfrm>
              <a:off x="4411" y="3556"/>
              <a:ext cx="453" cy="2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a:latin typeface="Times New Roman" panose="02020603050405020304" pitchFamily="18" charset="0"/>
                </a:rPr>
                <a:t>Error</a:t>
              </a:r>
            </a:p>
          </p:txBody>
        </p:sp>
      </p:grpSp>
    </p:spTree>
    <p:extLst>
      <p:ext uri="{BB962C8B-B14F-4D97-AF65-F5344CB8AC3E}">
        <p14:creationId xmlns:p14="http://schemas.microsoft.com/office/powerpoint/2010/main" val="339757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63"/>
                                        </p:tgtEl>
                                        <p:attrNameLst>
                                          <p:attrName>style.visibility</p:attrName>
                                        </p:attrNameLst>
                                      </p:cBhvr>
                                      <p:to>
                                        <p:strVal val="visible"/>
                                      </p:to>
                                    </p:set>
                                    <p:anim calcmode="lin" valueType="num">
                                      <p:cBhvr additive="base">
                                        <p:cTn id="7" dur="500" fill="hold"/>
                                        <p:tgtEl>
                                          <p:spTgt spid="215063"/>
                                        </p:tgtEl>
                                        <p:attrNameLst>
                                          <p:attrName>ppt_x</p:attrName>
                                        </p:attrNameLst>
                                      </p:cBhvr>
                                      <p:tavLst>
                                        <p:tav tm="0">
                                          <p:val>
                                            <p:strVal val="0-#ppt_w/2"/>
                                          </p:val>
                                        </p:tav>
                                        <p:tav tm="100000">
                                          <p:val>
                                            <p:strVal val="#ppt_x"/>
                                          </p:val>
                                        </p:tav>
                                      </p:tavLst>
                                    </p:anim>
                                    <p:anim calcmode="lin" valueType="num">
                                      <p:cBhvr additive="base">
                                        <p:cTn id="8" dur="500" fill="hold"/>
                                        <p:tgtEl>
                                          <p:spTgt spid="2150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64"/>
                                        </p:tgtEl>
                                        <p:attrNameLst>
                                          <p:attrName>style.visibility</p:attrName>
                                        </p:attrNameLst>
                                      </p:cBhvr>
                                      <p:to>
                                        <p:strVal val="visible"/>
                                      </p:to>
                                    </p:set>
                                    <p:anim calcmode="lin" valueType="num">
                                      <p:cBhvr additive="base">
                                        <p:cTn id="13" dur="500" fill="hold"/>
                                        <p:tgtEl>
                                          <p:spTgt spid="215064"/>
                                        </p:tgtEl>
                                        <p:attrNameLst>
                                          <p:attrName>ppt_x</p:attrName>
                                        </p:attrNameLst>
                                      </p:cBhvr>
                                      <p:tavLst>
                                        <p:tav tm="0">
                                          <p:val>
                                            <p:strVal val="0-#ppt_w/2"/>
                                          </p:val>
                                        </p:tav>
                                        <p:tav tm="100000">
                                          <p:val>
                                            <p:strVal val="#ppt_x"/>
                                          </p:val>
                                        </p:tav>
                                      </p:tavLst>
                                    </p:anim>
                                    <p:anim calcmode="lin" valueType="num">
                                      <p:cBhvr additive="base">
                                        <p:cTn id="14" dur="500" fill="hold"/>
                                        <p:tgtEl>
                                          <p:spTgt spid="2150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062"/>
                                        </p:tgtEl>
                                        <p:attrNameLst>
                                          <p:attrName>style.visibility</p:attrName>
                                        </p:attrNameLst>
                                      </p:cBhvr>
                                      <p:to>
                                        <p:strVal val="visible"/>
                                      </p:to>
                                    </p:set>
                                    <p:anim calcmode="lin" valueType="num">
                                      <p:cBhvr additive="base">
                                        <p:cTn id="19" dur="500" fill="hold"/>
                                        <p:tgtEl>
                                          <p:spTgt spid="215062"/>
                                        </p:tgtEl>
                                        <p:attrNameLst>
                                          <p:attrName>ppt_x</p:attrName>
                                        </p:attrNameLst>
                                      </p:cBhvr>
                                      <p:tavLst>
                                        <p:tav tm="0">
                                          <p:val>
                                            <p:strVal val="0-#ppt_w/2"/>
                                          </p:val>
                                        </p:tav>
                                        <p:tav tm="100000">
                                          <p:val>
                                            <p:strVal val="#ppt_x"/>
                                          </p:val>
                                        </p:tav>
                                      </p:tavLst>
                                    </p:anim>
                                    <p:anim calcmode="lin" valueType="num">
                                      <p:cBhvr additive="base">
                                        <p:cTn id="20" dur="500" fill="hold"/>
                                        <p:tgtEl>
                                          <p:spTgt spid="215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s-ES_tradnl" altLang="es-CL"/>
              <a:t>Herencia</a:t>
            </a:r>
          </a:p>
        </p:txBody>
      </p:sp>
      <p:sp>
        <p:nvSpPr>
          <p:cNvPr id="119811" name="Rectangle 3"/>
          <p:cNvSpPr>
            <a:spLocks noGrp="1" noChangeArrowheads="1"/>
          </p:cNvSpPr>
          <p:nvPr>
            <p:ph idx="1"/>
          </p:nvPr>
        </p:nvSpPr>
        <p:spPr>
          <a:xfrm>
            <a:off x="2473326" y="1981201"/>
            <a:ext cx="7440613" cy="3325813"/>
          </a:xfrm>
        </p:spPr>
        <p:txBody>
          <a:bodyPr>
            <a:normAutofit lnSpcReduction="10000"/>
          </a:bodyPr>
          <a:lstStyle/>
          <a:p>
            <a:pPr algn="just">
              <a:lnSpc>
                <a:spcPct val="80000"/>
              </a:lnSpc>
              <a:spcBef>
                <a:spcPct val="55000"/>
              </a:spcBef>
            </a:pPr>
            <a:r>
              <a:rPr lang="es-ES_tradnl" altLang="es-CL" sz="2400"/>
              <a:t>Es la derivación de una clase a partir de otra existente. Otras formas de decirlo son heredar la clase o extender la clase.</a:t>
            </a:r>
          </a:p>
          <a:p>
            <a:pPr algn="just">
              <a:lnSpc>
                <a:spcPct val="80000"/>
              </a:lnSpc>
              <a:spcBef>
                <a:spcPct val="55000"/>
              </a:spcBef>
            </a:pPr>
            <a:r>
              <a:rPr lang="es-ES_tradnl" altLang="es-CL" sz="2400"/>
              <a:t>El objetivo es la reutilización del software desarrollado.</a:t>
            </a:r>
          </a:p>
          <a:p>
            <a:pPr algn="just">
              <a:lnSpc>
                <a:spcPct val="80000"/>
              </a:lnSpc>
              <a:spcBef>
                <a:spcPct val="55000"/>
              </a:spcBef>
            </a:pPr>
            <a:r>
              <a:rPr lang="es-ES_tradnl" altLang="es-CL" sz="2400"/>
              <a:t>La herencia aplica en relaciones de naturaleza “</a:t>
            </a:r>
            <a:r>
              <a:rPr lang="es-ES_tradnl" altLang="es-CL" sz="2400" i="1"/>
              <a:t>B </a:t>
            </a:r>
            <a:r>
              <a:rPr lang="es-ES_tradnl" altLang="es-CL" sz="2400" b="1">
                <a:solidFill>
                  <a:srgbClr val="006699"/>
                </a:solidFill>
              </a:rPr>
              <a:t>es un tipo de</a:t>
            </a:r>
            <a:r>
              <a:rPr lang="es-ES_tradnl" altLang="es-CL" sz="2400"/>
              <a:t> </a:t>
            </a:r>
            <a:r>
              <a:rPr lang="es-ES_tradnl" altLang="es-CL" sz="2400" i="1"/>
              <a:t>A</a:t>
            </a:r>
            <a:r>
              <a:rPr lang="es-ES_tradnl" altLang="es-CL" sz="2400"/>
              <a:t>”</a:t>
            </a:r>
          </a:p>
          <a:p>
            <a:pPr algn="just">
              <a:lnSpc>
                <a:spcPct val="80000"/>
              </a:lnSpc>
              <a:spcBef>
                <a:spcPct val="55000"/>
              </a:spcBef>
            </a:pPr>
            <a:r>
              <a:rPr lang="es-ES_tradnl" altLang="es-CL" sz="2400"/>
              <a:t>De esta manera se pueden generar clases más especializadas a partir de las ya existentes.</a:t>
            </a:r>
          </a:p>
        </p:txBody>
      </p:sp>
      <p:sp>
        <p:nvSpPr>
          <p:cNvPr id="4" name="Marcador de número de diapositiva 4"/>
          <p:cNvSpPr>
            <a:spLocks noGrp="1"/>
          </p:cNvSpPr>
          <p:nvPr>
            <p:ph type="sldNum" sz="quarter" idx="12"/>
          </p:nvPr>
        </p:nvSpPr>
        <p:spPr/>
        <p:txBody>
          <a:bodyPr/>
          <a:lstStyle/>
          <a:p>
            <a:fld id="{AE7E9782-004E-4A5B-9C85-C683007C6D8F}" type="slidenum">
              <a:rPr lang="es-CL" altLang="es-CL"/>
              <a:pPr/>
              <a:t>3</a:t>
            </a:fld>
            <a:endParaRPr lang="es-CL" altLang="es-CL"/>
          </a:p>
        </p:txBody>
      </p:sp>
    </p:spTree>
    <p:extLst>
      <p:ext uri="{BB962C8B-B14F-4D97-AF65-F5344CB8AC3E}">
        <p14:creationId xmlns:p14="http://schemas.microsoft.com/office/powerpoint/2010/main" val="391459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s-ES_tradnl" altLang="es-CL"/>
              <a:t>Referencias</a:t>
            </a:r>
          </a:p>
        </p:txBody>
      </p:sp>
      <p:sp>
        <p:nvSpPr>
          <p:cNvPr id="257027" name="Rectangle 3"/>
          <p:cNvSpPr>
            <a:spLocks noGrp="1" noChangeArrowheads="1"/>
          </p:cNvSpPr>
          <p:nvPr>
            <p:ph idx="1"/>
          </p:nvPr>
        </p:nvSpPr>
        <p:spPr>
          <a:xfrm>
            <a:off x="2473326" y="2243138"/>
            <a:ext cx="7661275" cy="2057400"/>
          </a:xfrm>
        </p:spPr>
        <p:txBody>
          <a:bodyPr>
            <a:normAutofit fontScale="92500" lnSpcReduction="20000"/>
          </a:bodyPr>
          <a:lstStyle/>
          <a:p>
            <a:pPr algn="just">
              <a:spcBef>
                <a:spcPct val="60000"/>
              </a:spcBef>
            </a:pPr>
            <a:r>
              <a:rPr lang="es-ES_tradnl" altLang="es-CL" sz="2100"/>
              <a:t>Quien determina qué propiedades son accesibles es el tipo de la variable de referencia y no el tipo del objeto al cual se está referenciando.</a:t>
            </a:r>
          </a:p>
          <a:p>
            <a:pPr algn="just">
              <a:spcBef>
                <a:spcPct val="60000"/>
              </a:spcBef>
            </a:pPr>
            <a:r>
              <a:rPr lang="es-ES_tradnl" altLang="es-CL" sz="2100"/>
              <a:t>Esto implica un problema: Cuando a una variable de referencia de una superclase se le asigna un objeto de una subclase, sólo se tiene acceso a las propiedades definidas en la superclase. </a:t>
            </a:r>
          </a:p>
        </p:txBody>
      </p:sp>
      <p:sp>
        <p:nvSpPr>
          <p:cNvPr id="4" name="Marcador de número de diapositiva 4"/>
          <p:cNvSpPr>
            <a:spLocks noGrp="1"/>
          </p:cNvSpPr>
          <p:nvPr>
            <p:ph type="sldNum" sz="quarter" idx="12"/>
          </p:nvPr>
        </p:nvSpPr>
        <p:spPr/>
        <p:txBody>
          <a:bodyPr/>
          <a:lstStyle/>
          <a:p>
            <a:fld id="{58EAE7D3-9224-46BB-BBE6-9F0E4599156A}" type="slidenum">
              <a:rPr lang="es-CL" altLang="es-CL"/>
              <a:pPr/>
              <a:t>30</a:t>
            </a:fld>
            <a:endParaRPr lang="es-CL" altLang="es-CL"/>
          </a:p>
        </p:txBody>
      </p:sp>
    </p:spTree>
    <p:extLst>
      <p:ext uri="{BB962C8B-B14F-4D97-AF65-F5344CB8AC3E}">
        <p14:creationId xmlns:p14="http://schemas.microsoft.com/office/powerpoint/2010/main" val="117852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s-ES_tradnl" altLang="es-CL"/>
              <a:t>Referencias</a:t>
            </a:r>
          </a:p>
        </p:txBody>
      </p:sp>
      <p:sp>
        <p:nvSpPr>
          <p:cNvPr id="15" name="Marcador de número de diapositiva 4"/>
          <p:cNvSpPr>
            <a:spLocks noGrp="1"/>
          </p:cNvSpPr>
          <p:nvPr>
            <p:ph type="sldNum" sz="quarter" idx="12"/>
          </p:nvPr>
        </p:nvSpPr>
        <p:spPr/>
        <p:txBody>
          <a:bodyPr/>
          <a:lstStyle/>
          <a:p>
            <a:fld id="{9656031A-6BF5-4488-98B9-D12663785FA0}" type="slidenum">
              <a:rPr lang="es-CL" altLang="es-CL"/>
              <a:pPr/>
              <a:t>31</a:t>
            </a:fld>
            <a:endParaRPr lang="es-CL" altLang="es-CL"/>
          </a:p>
        </p:txBody>
      </p:sp>
      <p:sp>
        <p:nvSpPr>
          <p:cNvPr id="256003" name="Rectangle 3"/>
          <p:cNvSpPr>
            <a:spLocks noChangeArrowheads="1"/>
          </p:cNvSpPr>
          <p:nvPr/>
        </p:nvSpPr>
        <p:spPr bwMode="auto">
          <a:xfrm>
            <a:off x="6689726" y="2220913"/>
            <a:ext cx="2062163" cy="2159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A padre=new B();</a:t>
            </a:r>
          </a:p>
          <a:p>
            <a:pPr eaLnBrk="0" hangingPunct="0"/>
            <a:r>
              <a:rPr lang="es-ES_tradnl" altLang="es-CL" sz="1500" dirty="0">
                <a:latin typeface="Courier New" panose="02070309020205020404" pitchFamily="49" charset="0"/>
              </a:rPr>
              <a:t>B b=new B();</a:t>
            </a:r>
          </a:p>
          <a:p>
            <a:pPr eaLnBrk="0" hangingPunct="0"/>
            <a:r>
              <a:rPr lang="es-ES_tradnl" altLang="es-CL" sz="1500" dirty="0" err="1">
                <a:latin typeface="Courier New" panose="02070309020205020404" pitchFamily="49" charset="0"/>
              </a:rPr>
              <a:t>i</a:t>
            </a:r>
            <a:r>
              <a:rPr lang="es-ES_tradnl" altLang="es-CL" sz="1500" dirty="0" err="1" smtClean="0">
                <a:latin typeface="Courier New" panose="02070309020205020404" pitchFamily="49" charset="0"/>
              </a:rPr>
              <a:t>nt</a:t>
            </a:r>
            <a:r>
              <a:rPr lang="es-ES_tradnl" altLang="es-CL" sz="1500" dirty="0" smtClean="0">
                <a:latin typeface="Courier New" panose="02070309020205020404" pitchFamily="49" charset="0"/>
              </a:rPr>
              <a:t> </a:t>
            </a:r>
            <a:r>
              <a:rPr lang="es-ES_tradnl" altLang="es-CL" sz="1500" dirty="0" err="1">
                <a:latin typeface="Courier New" panose="02070309020205020404" pitchFamily="49" charset="0"/>
              </a:rPr>
              <a:t>num</a:t>
            </a:r>
            <a:r>
              <a:rPr lang="es-ES_tradnl" altLang="es-CL" sz="1500" dirty="0">
                <a:latin typeface="Courier New" panose="02070309020205020404" pitchFamily="49" charset="0"/>
              </a:rPr>
              <a:t>;</a:t>
            </a:r>
          </a:p>
          <a:p>
            <a:pPr eaLnBrk="0" hangingPunct="0"/>
            <a:endParaRPr lang="es-ES_tradnl" altLang="es-CL" sz="1500" dirty="0">
              <a:latin typeface="Courier New" panose="02070309020205020404" pitchFamily="49" charset="0"/>
            </a:endParaRPr>
          </a:p>
          <a:p>
            <a:pPr eaLnBrk="0" hangingPunct="0"/>
            <a:r>
              <a:rPr lang="es-ES_tradnl" altLang="es-CL" sz="1500" dirty="0" err="1">
                <a:latin typeface="Courier New" panose="02070309020205020404" pitchFamily="49" charset="0"/>
              </a:rPr>
              <a:t>num</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b.n</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b.oper1();</a:t>
            </a:r>
          </a:p>
          <a:p>
            <a:pPr eaLnBrk="0" hangingPunct="0"/>
            <a:r>
              <a:rPr lang="es-ES_tradnl" altLang="es-CL" sz="1500" dirty="0" err="1">
                <a:latin typeface="Courier New" panose="02070309020205020404" pitchFamily="49" charset="0"/>
              </a:rPr>
              <a:t>num</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b.o</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b.oper2();</a:t>
            </a:r>
          </a:p>
        </p:txBody>
      </p:sp>
      <p:grpSp>
        <p:nvGrpSpPr>
          <p:cNvPr id="256011" name="Group 11"/>
          <p:cNvGrpSpPr>
            <a:grpSpLocks/>
          </p:cNvGrpSpPr>
          <p:nvPr/>
        </p:nvGrpSpPr>
        <p:grpSpPr bwMode="auto">
          <a:xfrm>
            <a:off x="8915401" y="4011236"/>
            <a:ext cx="1257349" cy="462725"/>
            <a:chOff x="4068" y="2395"/>
            <a:chExt cx="780" cy="347"/>
          </a:xfrm>
        </p:grpSpPr>
        <p:sp>
          <p:nvSpPr>
            <p:cNvPr id="256012" name="AutoShape 12"/>
            <p:cNvSpPr>
              <a:spLocks/>
            </p:cNvSpPr>
            <p:nvPr/>
          </p:nvSpPr>
          <p:spPr bwMode="auto">
            <a:xfrm>
              <a:off x="4068" y="2395"/>
              <a:ext cx="322" cy="323"/>
            </a:xfrm>
            <a:prstGeom prst="righ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sp>
          <p:nvSpPr>
            <p:cNvPr id="256013" name="Text Box 13"/>
            <p:cNvSpPr txBox="1">
              <a:spLocks noChangeArrowheads="1"/>
            </p:cNvSpPr>
            <p:nvPr/>
          </p:nvSpPr>
          <p:spPr bwMode="auto">
            <a:xfrm>
              <a:off x="4423" y="2442"/>
              <a:ext cx="425" cy="3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a:latin typeface="Times New Roman" panose="02020603050405020304" pitchFamily="18" charset="0"/>
                </a:rPr>
                <a:t>O.K.</a:t>
              </a:r>
            </a:p>
          </p:txBody>
        </p:sp>
      </p:grpSp>
      <p:grpSp>
        <p:nvGrpSpPr>
          <p:cNvPr id="256020" name="Group 20"/>
          <p:cNvGrpSpPr>
            <a:grpSpLocks/>
          </p:cNvGrpSpPr>
          <p:nvPr/>
        </p:nvGrpSpPr>
        <p:grpSpPr bwMode="auto">
          <a:xfrm>
            <a:off x="8915401" y="5213351"/>
            <a:ext cx="1673225" cy="701675"/>
            <a:chOff x="4116" y="3010"/>
            <a:chExt cx="1054" cy="442"/>
          </a:xfrm>
        </p:grpSpPr>
        <p:sp>
          <p:nvSpPr>
            <p:cNvPr id="256015" name="AutoShape 15"/>
            <p:cNvSpPr>
              <a:spLocks/>
            </p:cNvSpPr>
            <p:nvPr/>
          </p:nvSpPr>
          <p:spPr bwMode="auto">
            <a:xfrm>
              <a:off x="4116" y="3103"/>
              <a:ext cx="192" cy="251"/>
            </a:xfrm>
            <a:prstGeom prst="rightBrace">
              <a:avLst>
                <a:gd name="adj1" fmla="val 1671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56016" name="Text Box 16"/>
            <p:cNvSpPr txBox="1">
              <a:spLocks noChangeArrowheads="1"/>
            </p:cNvSpPr>
            <p:nvPr/>
          </p:nvSpPr>
          <p:spPr bwMode="auto">
            <a:xfrm>
              <a:off x="4239" y="3010"/>
              <a:ext cx="931" cy="44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ES_tradnl" altLang="es-CL" sz="2000">
                  <a:latin typeface="Times New Roman" panose="02020603050405020304" pitchFamily="18" charset="0"/>
                </a:rPr>
                <a:t>Error de compilación</a:t>
              </a:r>
            </a:p>
          </p:txBody>
        </p:sp>
      </p:grpSp>
      <p:sp>
        <p:nvSpPr>
          <p:cNvPr id="256017" name="Rectangle 17"/>
          <p:cNvSpPr>
            <a:spLocks noChangeArrowheads="1"/>
          </p:cNvSpPr>
          <p:nvPr/>
        </p:nvSpPr>
        <p:spPr bwMode="auto">
          <a:xfrm>
            <a:off x="2209800" y="2432050"/>
            <a:ext cx="4152900" cy="170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public class A{</a:t>
            </a:r>
          </a:p>
          <a:p>
            <a:pPr eaLnBrk="0" hangingPunct="0"/>
            <a:r>
              <a:rPr lang="es-ES_tradnl" altLang="es-CL" sz="1500">
                <a:latin typeface="Courier New" panose="02070309020205020404" pitchFamily="49" charset="0"/>
              </a:rPr>
              <a:t>  int n;</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void oper1(){</a:t>
            </a:r>
          </a:p>
          <a:p>
            <a:pPr eaLnBrk="0" hangingPunct="0"/>
            <a:r>
              <a:rPr lang="es-ES_tradnl" altLang="es-CL" sz="1500">
                <a:latin typeface="Courier New" panose="02070309020205020404" pitchFamily="49" charset="0"/>
              </a:rPr>
              <a:t>    System.out.println("oper1()");</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56018" name="Rectangle 18"/>
          <p:cNvSpPr>
            <a:spLocks noChangeArrowheads="1"/>
          </p:cNvSpPr>
          <p:nvPr/>
        </p:nvSpPr>
        <p:spPr bwMode="auto">
          <a:xfrm>
            <a:off x="2209800" y="4343400"/>
            <a:ext cx="4152900" cy="17018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public class B extends A{</a:t>
            </a:r>
          </a:p>
          <a:p>
            <a:pPr eaLnBrk="0" hangingPunct="0"/>
            <a:r>
              <a:rPr lang="es-ES_tradnl" altLang="es-CL" sz="1500">
                <a:latin typeface="Courier New" panose="02070309020205020404" pitchFamily="49" charset="0"/>
              </a:rPr>
              <a:t>  int o;</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void oper2(){</a:t>
            </a:r>
          </a:p>
          <a:p>
            <a:pPr eaLnBrk="0" hangingPunct="0"/>
            <a:r>
              <a:rPr lang="es-ES_tradnl" altLang="es-CL" sz="1500">
                <a:latin typeface="Courier New" panose="02070309020205020404" pitchFamily="49" charset="0"/>
              </a:rPr>
              <a:t>    System.out.println("oper2()");</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56019" name="Text Box 19"/>
          <p:cNvSpPr txBox="1">
            <a:spLocks noChangeArrowheads="1"/>
          </p:cNvSpPr>
          <p:nvPr/>
        </p:nvSpPr>
        <p:spPr bwMode="auto">
          <a:xfrm>
            <a:off x="2178050" y="1824039"/>
            <a:ext cx="2247900" cy="3968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CL" altLang="es-CL" sz="2000">
                <a:latin typeface="Times New Roman" panose="02020603050405020304" pitchFamily="18" charset="0"/>
              </a:rPr>
              <a:t>Ejemplo:</a:t>
            </a:r>
            <a:endParaRPr lang="es-ES" altLang="es-CL" sz="2000">
              <a:latin typeface="Times New Roman" panose="02020603050405020304" pitchFamily="18" charset="0"/>
            </a:endParaRPr>
          </a:p>
        </p:txBody>
      </p:sp>
      <p:sp>
        <p:nvSpPr>
          <p:cNvPr id="256021" name="Rectangle 21"/>
          <p:cNvSpPr>
            <a:spLocks noChangeArrowheads="1"/>
          </p:cNvSpPr>
          <p:nvPr/>
        </p:nvSpPr>
        <p:spPr bwMode="auto">
          <a:xfrm>
            <a:off x="6686551" y="4527550"/>
            <a:ext cx="2062163" cy="558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num=padre.n;</a:t>
            </a:r>
          </a:p>
          <a:p>
            <a:pPr eaLnBrk="0" hangingPunct="0"/>
            <a:r>
              <a:rPr lang="es-ES_tradnl" altLang="es-CL" sz="1500">
                <a:latin typeface="Courier New" panose="02070309020205020404" pitchFamily="49" charset="0"/>
              </a:rPr>
              <a:t>padre.oper1();</a:t>
            </a:r>
          </a:p>
        </p:txBody>
      </p:sp>
      <p:sp>
        <p:nvSpPr>
          <p:cNvPr id="256022" name="Rectangle 22"/>
          <p:cNvSpPr>
            <a:spLocks noChangeArrowheads="1"/>
          </p:cNvSpPr>
          <p:nvPr/>
        </p:nvSpPr>
        <p:spPr bwMode="auto">
          <a:xfrm>
            <a:off x="6708776" y="5273675"/>
            <a:ext cx="2062163" cy="787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dirty="0" err="1" smtClean="0">
                <a:latin typeface="Courier New" panose="02070309020205020404" pitchFamily="49" charset="0"/>
              </a:rPr>
              <a:t>num</a:t>
            </a:r>
            <a:r>
              <a:rPr lang="es-ES_tradnl" altLang="es-CL" sz="1500" dirty="0" smtClean="0">
                <a:latin typeface="Courier New" panose="02070309020205020404" pitchFamily="49" charset="0"/>
              </a:rPr>
              <a:t>=</a:t>
            </a:r>
            <a:r>
              <a:rPr lang="es-ES_tradnl" altLang="es-CL" sz="1500" dirty="0" err="1" smtClean="0">
                <a:latin typeface="Courier New" panose="02070309020205020404" pitchFamily="49" charset="0"/>
              </a:rPr>
              <a:t>padre.o</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padre.oper2();</a:t>
            </a:r>
          </a:p>
          <a:p>
            <a:pPr eaLnBrk="0" hangingPunct="0"/>
            <a:r>
              <a:rPr lang="es-ES_tradnl" altLang="es-CL" sz="1500" dirty="0">
                <a:latin typeface="Courier New" panose="02070309020205020404" pitchFamily="49" charset="0"/>
              </a:rPr>
              <a:t>...</a:t>
            </a:r>
          </a:p>
        </p:txBody>
      </p:sp>
    </p:spTree>
    <p:extLst>
      <p:ext uri="{BB962C8B-B14F-4D97-AF65-F5344CB8AC3E}">
        <p14:creationId xmlns:p14="http://schemas.microsoft.com/office/powerpoint/2010/main" val="3904660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1"/>
                                        </p:tgtEl>
                                        <p:attrNameLst>
                                          <p:attrName>style.visibility</p:attrName>
                                        </p:attrNameLst>
                                      </p:cBhvr>
                                      <p:to>
                                        <p:strVal val="visible"/>
                                      </p:to>
                                    </p:set>
                                    <p:anim calcmode="lin" valueType="num">
                                      <p:cBhvr additive="base">
                                        <p:cTn id="7" dur="500" fill="hold"/>
                                        <p:tgtEl>
                                          <p:spTgt spid="256021"/>
                                        </p:tgtEl>
                                        <p:attrNameLst>
                                          <p:attrName>ppt_x</p:attrName>
                                        </p:attrNameLst>
                                      </p:cBhvr>
                                      <p:tavLst>
                                        <p:tav tm="0">
                                          <p:val>
                                            <p:strVal val="0-#ppt_w/2"/>
                                          </p:val>
                                        </p:tav>
                                        <p:tav tm="100000">
                                          <p:val>
                                            <p:strVal val="#ppt_x"/>
                                          </p:val>
                                        </p:tav>
                                      </p:tavLst>
                                    </p:anim>
                                    <p:anim calcmode="lin" valueType="num">
                                      <p:cBhvr additive="base">
                                        <p:cTn id="8" dur="500" fill="hold"/>
                                        <p:tgtEl>
                                          <p:spTgt spid="2560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11"/>
                                        </p:tgtEl>
                                        <p:attrNameLst>
                                          <p:attrName>style.visibility</p:attrName>
                                        </p:attrNameLst>
                                      </p:cBhvr>
                                      <p:to>
                                        <p:strVal val="visible"/>
                                      </p:to>
                                    </p:set>
                                    <p:anim calcmode="lin" valueType="num">
                                      <p:cBhvr additive="base">
                                        <p:cTn id="13" dur="500" fill="hold"/>
                                        <p:tgtEl>
                                          <p:spTgt spid="256011"/>
                                        </p:tgtEl>
                                        <p:attrNameLst>
                                          <p:attrName>ppt_x</p:attrName>
                                        </p:attrNameLst>
                                      </p:cBhvr>
                                      <p:tavLst>
                                        <p:tav tm="0">
                                          <p:val>
                                            <p:strVal val="0-#ppt_w/2"/>
                                          </p:val>
                                        </p:tav>
                                        <p:tav tm="100000">
                                          <p:val>
                                            <p:strVal val="#ppt_x"/>
                                          </p:val>
                                        </p:tav>
                                      </p:tavLst>
                                    </p:anim>
                                    <p:anim calcmode="lin" valueType="num">
                                      <p:cBhvr additive="base">
                                        <p:cTn id="14" dur="500" fill="hold"/>
                                        <p:tgtEl>
                                          <p:spTgt spid="2560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22"/>
                                        </p:tgtEl>
                                        <p:attrNameLst>
                                          <p:attrName>style.visibility</p:attrName>
                                        </p:attrNameLst>
                                      </p:cBhvr>
                                      <p:to>
                                        <p:strVal val="visible"/>
                                      </p:to>
                                    </p:set>
                                    <p:anim calcmode="lin" valueType="num">
                                      <p:cBhvr additive="base">
                                        <p:cTn id="19" dur="500" fill="hold"/>
                                        <p:tgtEl>
                                          <p:spTgt spid="256022"/>
                                        </p:tgtEl>
                                        <p:attrNameLst>
                                          <p:attrName>ppt_x</p:attrName>
                                        </p:attrNameLst>
                                      </p:cBhvr>
                                      <p:tavLst>
                                        <p:tav tm="0">
                                          <p:val>
                                            <p:strVal val="0-#ppt_w/2"/>
                                          </p:val>
                                        </p:tav>
                                        <p:tav tm="100000">
                                          <p:val>
                                            <p:strVal val="#ppt_x"/>
                                          </p:val>
                                        </p:tav>
                                      </p:tavLst>
                                    </p:anim>
                                    <p:anim calcmode="lin" valueType="num">
                                      <p:cBhvr additive="base">
                                        <p:cTn id="20" dur="500" fill="hold"/>
                                        <p:tgtEl>
                                          <p:spTgt spid="2560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6020"/>
                                        </p:tgtEl>
                                        <p:attrNameLst>
                                          <p:attrName>style.visibility</p:attrName>
                                        </p:attrNameLst>
                                      </p:cBhvr>
                                      <p:to>
                                        <p:strVal val="visible"/>
                                      </p:to>
                                    </p:set>
                                    <p:anim calcmode="lin" valueType="num">
                                      <p:cBhvr additive="base">
                                        <p:cTn id="25" dur="500" fill="hold"/>
                                        <p:tgtEl>
                                          <p:spTgt spid="256020"/>
                                        </p:tgtEl>
                                        <p:attrNameLst>
                                          <p:attrName>ppt_x</p:attrName>
                                        </p:attrNameLst>
                                      </p:cBhvr>
                                      <p:tavLst>
                                        <p:tav tm="0">
                                          <p:val>
                                            <p:strVal val="0-#ppt_w/2"/>
                                          </p:val>
                                        </p:tav>
                                        <p:tav tm="100000">
                                          <p:val>
                                            <p:strVal val="#ppt_x"/>
                                          </p:val>
                                        </p:tav>
                                      </p:tavLst>
                                    </p:anim>
                                    <p:anim calcmode="lin" valueType="num">
                                      <p:cBhvr additive="base">
                                        <p:cTn id="26" dur="500" fill="hold"/>
                                        <p:tgtEl>
                                          <p:spTgt spid="256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1" grpId="0" animBg="1" autoUpdateAnimBg="0"/>
      <p:bldP spid="25602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s-ES_tradnl" altLang="es-CL"/>
              <a:t>Referencias</a:t>
            </a:r>
          </a:p>
        </p:txBody>
      </p:sp>
      <p:sp>
        <p:nvSpPr>
          <p:cNvPr id="258051" name="Rectangle 3"/>
          <p:cNvSpPr>
            <a:spLocks noGrp="1" noChangeArrowheads="1"/>
          </p:cNvSpPr>
          <p:nvPr>
            <p:ph idx="1"/>
          </p:nvPr>
        </p:nvSpPr>
        <p:spPr>
          <a:xfrm>
            <a:off x="2473326" y="2243138"/>
            <a:ext cx="7661275" cy="2057400"/>
          </a:xfrm>
        </p:spPr>
        <p:txBody>
          <a:bodyPr>
            <a:normAutofit lnSpcReduction="10000"/>
          </a:bodyPr>
          <a:lstStyle/>
          <a:p>
            <a:pPr algn="just">
              <a:lnSpc>
                <a:spcPct val="80000"/>
              </a:lnSpc>
              <a:spcBef>
                <a:spcPct val="60000"/>
              </a:spcBef>
            </a:pPr>
            <a:r>
              <a:rPr lang="es-ES_tradnl" altLang="es-CL" sz="2100"/>
              <a:t>La única forma para poder acceder a las propiedades del hijo, es explicitando el tipo del hijo (casting).</a:t>
            </a:r>
          </a:p>
          <a:p>
            <a:pPr algn="just">
              <a:lnSpc>
                <a:spcPct val="80000"/>
              </a:lnSpc>
              <a:spcBef>
                <a:spcPct val="60000"/>
              </a:spcBef>
            </a:pPr>
            <a:r>
              <a:rPr lang="es-ES_tradnl" altLang="es-CL" sz="2100"/>
              <a:t>Se trata de convertir la variable de referencia al mismo tipo del objeto que se está referenciando.</a:t>
            </a:r>
          </a:p>
          <a:p>
            <a:pPr algn="just">
              <a:lnSpc>
                <a:spcPct val="80000"/>
              </a:lnSpc>
              <a:spcBef>
                <a:spcPct val="60000"/>
              </a:spcBef>
            </a:pPr>
            <a:r>
              <a:rPr lang="es-ES_tradnl" altLang="es-CL" sz="2100"/>
              <a:t>El casting no es sobre el objeto, sino sobre la variable de referencia. </a:t>
            </a:r>
          </a:p>
        </p:txBody>
      </p:sp>
      <p:sp>
        <p:nvSpPr>
          <p:cNvPr id="4" name="Marcador de número de diapositiva 4"/>
          <p:cNvSpPr>
            <a:spLocks noGrp="1"/>
          </p:cNvSpPr>
          <p:nvPr>
            <p:ph type="sldNum" sz="quarter" idx="12"/>
          </p:nvPr>
        </p:nvSpPr>
        <p:spPr/>
        <p:txBody>
          <a:bodyPr/>
          <a:lstStyle/>
          <a:p>
            <a:fld id="{7631A63C-9FC8-49B7-A9E4-B8C624AC2A60}" type="slidenum">
              <a:rPr lang="es-CL" altLang="es-CL"/>
              <a:pPr/>
              <a:t>32</a:t>
            </a:fld>
            <a:endParaRPr lang="es-CL" altLang="es-CL"/>
          </a:p>
        </p:txBody>
      </p:sp>
    </p:spTree>
    <p:extLst>
      <p:ext uri="{BB962C8B-B14F-4D97-AF65-F5344CB8AC3E}">
        <p14:creationId xmlns:p14="http://schemas.microsoft.com/office/powerpoint/2010/main" val="18434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title"/>
          </p:nvPr>
        </p:nvSpPr>
        <p:spPr/>
        <p:txBody>
          <a:bodyPr/>
          <a:lstStyle/>
          <a:p>
            <a:r>
              <a:rPr lang="es-ES_tradnl" altLang="es-CL"/>
              <a:t>Referencias</a:t>
            </a:r>
          </a:p>
        </p:txBody>
      </p:sp>
      <p:sp>
        <p:nvSpPr>
          <p:cNvPr id="12" name="Marcador de número de diapositiva 4"/>
          <p:cNvSpPr>
            <a:spLocks noGrp="1"/>
          </p:cNvSpPr>
          <p:nvPr>
            <p:ph type="sldNum" sz="quarter" idx="12"/>
          </p:nvPr>
        </p:nvSpPr>
        <p:spPr/>
        <p:txBody>
          <a:bodyPr/>
          <a:lstStyle/>
          <a:p>
            <a:fld id="{296C0397-DF1C-42F0-9285-3F685434F234}" type="slidenum">
              <a:rPr lang="es-CL" altLang="es-CL"/>
              <a:pPr/>
              <a:t>33</a:t>
            </a:fld>
            <a:endParaRPr lang="es-CL" altLang="es-CL"/>
          </a:p>
        </p:txBody>
      </p:sp>
      <p:sp>
        <p:nvSpPr>
          <p:cNvPr id="259085" name="Rectangle 13"/>
          <p:cNvSpPr>
            <a:spLocks noChangeArrowheads="1"/>
          </p:cNvSpPr>
          <p:nvPr/>
        </p:nvSpPr>
        <p:spPr bwMode="auto">
          <a:xfrm>
            <a:off x="6289675" y="5200650"/>
            <a:ext cx="3486150" cy="1244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a:t>
            </a:r>
          </a:p>
          <a:p>
            <a:pPr eaLnBrk="0" hangingPunct="0"/>
            <a:r>
              <a:rPr lang="es-ES_tradnl" altLang="es-CL" sz="1500">
                <a:latin typeface="Courier New" panose="02070309020205020404" pitchFamily="49" charset="0"/>
              </a:rPr>
              <a:t>A padre=new A();</a:t>
            </a:r>
          </a:p>
          <a:p>
            <a:pPr eaLnBrk="0" hangingPunct="0"/>
            <a:r>
              <a:rPr lang="es-ES_tradnl" altLang="es-CL" sz="1500">
                <a:latin typeface="Courier New" panose="02070309020205020404" pitchFamily="49" charset="0"/>
              </a:rPr>
              <a:t>B b=(B)padre;</a:t>
            </a:r>
          </a:p>
          <a:p>
            <a:pPr eaLnBrk="0" hangingPunct="0"/>
            <a:r>
              <a:rPr lang="es-ES_tradnl" altLang="es-CL" sz="1500">
                <a:latin typeface="Courier New" panose="02070309020205020404" pitchFamily="49" charset="0"/>
              </a:rPr>
              <a:t>((B)padre).oper2()</a:t>
            </a:r>
          </a:p>
          <a:p>
            <a:pPr eaLnBrk="0" hangingPunct="0"/>
            <a:r>
              <a:rPr lang="es-ES_tradnl" altLang="es-CL" sz="1500">
                <a:latin typeface="Courier New" panose="02070309020205020404" pitchFamily="49" charset="0"/>
              </a:rPr>
              <a:t>...</a:t>
            </a:r>
          </a:p>
        </p:txBody>
      </p:sp>
      <p:sp>
        <p:nvSpPr>
          <p:cNvPr id="259074" name="Rectangle 2"/>
          <p:cNvSpPr>
            <a:spLocks noChangeArrowheads="1"/>
          </p:cNvSpPr>
          <p:nvPr/>
        </p:nvSpPr>
        <p:spPr bwMode="auto">
          <a:xfrm>
            <a:off x="6289675" y="1995488"/>
            <a:ext cx="3486150" cy="1701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a:t>
            </a:r>
          </a:p>
          <a:p>
            <a:pPr eaLnBrk="0" hangingPunct="0"/>
            <a:r>
              <a:rPr lang="es-ES_tradnl" altLang="es-CL" sz="1500">
                <a:latin typeface="Courier New" panose="02070309020205020404" pitchFamily="49" charset="0"/>
              </a:rPr>
              <a:t>A padre=new B();</a:t>
            </a:r>
          </a:p>
          <a:p>
            <a:pPr eaLnBrk="0" hangingPunct="0"/>
            <a:r>
              <a:rPr lang="es-ES_tradnl" altLang="es-CL" sz="1500">
                <a:latin typeface="Courier New" panose="02070309020205020404" pitchFamily="49" charset="0"/>
              </a:rPr>
              <a:t>B b;</a:t>
            </a:r>
          </a:p>
          <a:p>
            <a:pPr eaLnBrk="0" hangingPunct="0"/>
            <a:r>
              <a:rPr lang="es-ES_tradnl" altLang="es-CL" sz="1500">
                <a:latin typeface="Courier New" panose="02070309020205020404" pitchFamily="49" charset="0"/>
              </a:rPr>
              <a:t>Int num;</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num = (</a:t>
            </a:r>
            <a:r>
              <a:rPr lang="es-ES_tradnl" altLang="es-CL" sz="1500" b="1">
                <a:latin typeface="Courier New" panose="02070309020205020404" pitchFamily="49" charset="0"/>
              </a:rPr>
              <a:t>(B)</a:t>
            </a:r>
            <a:r>
              <a:rPr lang="es-ES_tradnl" altLang="es-CL" sz="1500">
                <a:latin typeface="Courier New" panose="02070309020205020404" pitchFamily="49" charset="0"/>
              </a:rPr>
              <a:t>padre).o;</a:t>
            </a:r>
          </a:p>
          <a:p>
            <a:pPr eaLnBrk="0" hangingPunct="0"/>
            <a:r>
              <a:rPr lang="es-ES_tradnl" altLang="es-CL" sz="1500">
                <a:latin typeface="Courier New" panose="02070309020205020404" pitchFamily="49" charset="0"/>
              </a:rPr>
              <a:t>(</a:t>
            </a:r>
            <a:r>
              <a:rPr lang="es-ES_tradnl" altLang="es-CL" sz="1500" b="1">
                <a:latin typeface="Courier New" panose="02070309020205020404" pitchFamily="49" charset="0"/>
              </a:rPr>
              <a:t>(B)</a:t>
            </a:r>
            <a:r>
              <a:rPr lang="es-ES_tradnl" altLang="es-CL" sz="1500">
                <a:latin typeface="Courier New" panose="02070309020205020404" pitchFamily="49" charset="0"/>
              </a:rPr>
              <a:t>padre).oper2();</a:t>
            </a:r>
          </a:p>
        </p:txBody>
      </p:sp>
      <p:sp>
        <p:nvSpPr>
          <p:cNvPr id="259082" name="Rectangle 10"/>
          <p:cNvSpPr>
            <a:spLocks noChangeArrowheads="1"/>
          </p:cNvSpPr>
          <p:nvPr/>
        </p:nvSpPr>
        <p:spPr bwMode="auto">
          <a:xfrm>
            <a:off x="1809750" y="2432050"/>
            <a:ext cx="4152900" cy="170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public class A{</a:t>
            </a:r>
          </a:p>
          <a:p>
            <a:pPr eaLnBrk="0" hangingPunct="0"/>
            <a:r>
              <a:rPr lang="es-ES_tradnl" altLang="es-CL" sz="1500">
                <a:latin typeface="Courier New" panose="02070309020205020404" pitchFamily="49" charset="0"/>
              </a:rPr>
              <a:t>  int n;</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void oper1(){</a:t>
            </a:r>
          </a:p>
          <a:p>
            <a:pPr eaLnBrk="0" hangingPunct="0"/>
            <a:r>
              <a:rPr lang="es-ES_tradnl" altLang="es-CL" sz="1500">
                <a:latin typeface="Courier New" panose="02070309020205020404" pitchFamily="49" charset="0"/>
              </a:rPr>
              <a:t>    System.out.println("oper1()");</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59083" name="Rectangle 11"/>
          <p:cNvSpPr>
            <a:spLocks noChangeArrowheads="1"/>
          </p:cNvSpPr>
          <p:nvPr/>
        </p:nvSpPr>
        <p:spPr bwMode="auto">
          <a:xfrm>
            <a:off x="1809750" y="4343400"/>
            <a:ext cx="4152900" cy="17018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a:latin typeface="Courier New" panose="02070309020205020404" pitchFamily="49" charset="0"/>
              </a:rPr>
              <a:t>public class B extends A{</a:t>
            </a:r>
          </a:p>
          <a:p>
            <a:pPr eaLnBrk="0" hangingPunct="0"/>
            <a:r>
              <a:rPr lang="es-ES_tradnl" altLang="es-CL" sz="1500">
                <a:latin typeface="Courier New" panose="02070309020205020404" pitchFamily="49" charset="0"/>
              </a:rPr>
              <a:t>  int o;</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void oper2(){</a:t>
            </a:r>
          </a:p>
          <a:p>
            <a:pPr eaLnBrk="0" hangingPunct="0"/>
            <a:r>
              <a:rPr lang="es-ES_tradnl" altLang="es-CL" sz="1500">
                <a:latin typeface="Courier New" panose="02070309020205020404" pitchFamily="49" charset="0"/>
              </a:rPr>
              <a:t>    System.out.println("oper2()");</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a:t>
            </a:r>
          </a:p>
        </p:txBody>
      </p:sp>
      <p:sp>
        <p:nvSpPr>
          <p:cNvPr id="259084" name="Text Box 12"/>
          <p:cNvSpPr txBox="1">
            <a:spLocks noChangeArrowheads="1"/>
          </p:cNvSpPr>
          <p:nvPr/>
        </p:nvSpPr>
        <p:spPr bwMode="auto">
          <a:xfrm>
            <a:off x="1930400" y="1824039"/>
            <a:ext cx="2247900" cy="3968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CL" altLang="es-CL" sz="2000">
                <a:latin typeface="Times New Roman" panose="02020603050405020304" pitchFamily="18" charset="0"/>
              </a:rPr>
              <a:t>Ejemplo:</a:t>
            </a:r>
            <a:endParaRPr lang="es-ES" altLang="es-CL" sz="2000">
              <a:latin typeface="Times New Roman" panose="02020603050405020304" pitchFamily="18" charset="0"/>
            </a:endParaRPr>
          </a:p>
        </p:txBody>
      </p:sp>
      <p:sp>
        <p:nvSpPr>
          <p:cNvPr id="259086" name="Rectangle 14"/>
          <p:cNvSpPr>
            <a:spLocks noChangeArrowheads="1"/>
          </p:cNvSpPr>
          <p:nvPr/>
        </p:nvSpPr>
        <p:spPr bwMode="auto">
          <a:xfrm>
            <a:off x="6289675" y="3822700"/>
            <a:ext cx="3486150" cy="1244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altLang="es-CL" sz="1500" b="1">
                <a:latin typeface="Courier New" panose="02070309020205020404" pitchFamily="49" charset="0"/>
              </a:rPr>
              <a:t>//otra forma</a:t>
            </a:r>
          </a:p>
          <a:p>
            <a:pPr eaLnBrk="0" hangingPunct="0"/>
            <a:r>
              <a:rPr lang="es-ES_tradnl" altLang="es-CL" sz="1500">
                <a:latin typeface="Courier New" panose="02070309020205020404" pitchFamily="49" charset="0"/>
              </a:rPr>
              <a:t>b = </a:t>
            </a:r>
            <a:r>
              <a:rPr lang="es-ES_tradnl" altLang="es-CL" sz="1500" b="1">
                <a:latin typeface="Courier New" panose="02070309020205020404" pitchFamily="49" charset="0"/>
              </a:rPr>
              <a:t>(B)</a:t>
            </a:r>
            <a:r>
              <a:rPr lang="es-ES_tradnl" altLang="es-CL" sz="1500">
                <a:latin typeface="Courier New" panose="02070309020205020404" pitchFamily="49" charset="0"/>
              </a:rPr>
              <a:t>padre;</a:t>
            </a:r>
          </a:p>
          <a:p>
            <a:pPr eaLnBrk="0" hangingPunct="0"/>
            <a:r>
              <a:rPr lang="es-ES_tradnl" altLang="es-CL" sz="1500">
                <a:latin typeface="Courier New" panose="02070309020205020404" pitchFamily="49" charset="0"/>
              </a:rPr>
              <a:t>num = b.o;</a:t>
            </a:r>
          </a:p>
          <a:p>
            <a:pPr eaLnBrk="0" hangingPunct="0"/>
            <a:r>
              <a:rPr lang="es-ES_tradnl" altLang="es-CL" sz="1500">
                <a:latin typeface="Courier New" panose="02070309020205020404" pitchFamily="49" charset="0"/>
              </a:rPr>
              <a:t>b.oper2();</a:t>
            </a:r>
          </a:p>
          <a:p>
            <a:pPr eaLnBrk="0" hangingPunct="0"/>
            <a:r>
              <a:rPr lang="es-ES_tradnl" altLang="es-CL" sz="1500">
                <a:latin typeface="Courier New" panose="02070309020205020404" pitchFamily="49" charset="0"/>
              </a:rPr>
              <a:t>...</a:t>
            </a:r>
          </a:p>
        </p:txBody>
      </p:sp>
      <p:grpSp>
        <p:nvGrpSpPr>
          <p:cNvPr id="259087" name="Group 15"/>
          <p:cNvGrpSpPr>
            <a:grpSpLocks/>
          </p:cNvGrpSpPr>
          <p:nvPr/>
        </p:nvGrpSpPr>
        <p:grpSpPr bwMode="auto">
          <a:xfrm>
            <a:off x="8362950" y="5626101"/>
            <a:ext cx="1466850" cy="531813"/>
            <a:chOff x="4308" y="3544"/>
            <a:chExt cx="924" cy="335"/>
          </a:xfrm>
        </p:grpSpPr>
        <p:sp>
          <p:nvSpPr>
            <p:cNvPr id="259080" name="AutoShape 8"/>
            <p:cNvSpPr>
              <a:spLocks/>
            </p:cNvSpPr>
            <p:nvPr/>
          </p:nvSpPr>
          <p:spPr bwMode="auto">
            <a:xfrm>
              <a:off x="4308" y="3634"/>
              <a:ext cx="192" cy="245"/>
            </a:xfrm>
            <a:prstGeom prst="rightBrace">
              <a:avLst>
                <a:gd name="adj1" fmla="val 10634"/>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59081" name="Text Box 9"/>
            <p:cNvSpPr txBox="1">
              <a:spLocks noChangeArrowheads="1"/>
            </p:cNvSpPr>
            <p:nvPr/>
          </p:nvSpPr>
          <p:spPr bwMode="auto">
            <a:xfrm>
              <a:off x="4367" y="3544"/>
              <a:ext cx="86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s-ES_tradnl" altLang="es-CL" sz="500">
                <a:latin typeface="Times New Roman" panose="02020603050405020304" pitchFamily="18" charset="0"/>
              </a:endParaRPr>
            </a:p>
            <a:p>
              <a:pPr algn="ctr" eaLnBrk="0" hangingPunct="0"/>
              <a:endParaRPr lang="es-ES_tradnl" altLang="es-CL" sz="500">
                <a:latin typeface="Times New Roman" panose="02020603050405020304" pitchFamily="18" charset="0"/>
              </a:endParaRPr>
            </a:p>
            <a:p>
              <a:pPr algn="ctr" eaLnBrk="0" hangingPunct="0"/>
              <a:r>
                <a:rPr lang="es-ES_tradnl" altLang="es-CL">
                  <a:latin typeface="Times New Roman" panose="02020603050405020304" pitchFamily="18" charset="0"/>
                </a:rPr>
                <a:t>Error </a:t>
              </a:r>
            </a:p>
          </p:txBody>
        </p:sp>
      </p:grpSp>
    </p:spTree>
    <p:extLst>
      <p:ext uri="{BB962C8B-B14F-4D97-AF65-F5344CB8AC3E}">
        <p14:creationId xmlns:p14="http://schemas.microsoft.com/office/powerpoint/2010/main" val="359843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9074"/>
                                        </p:tgtEl>
                                        <p:attrNameLst>
                                          <p:attrName>style.visibility</p:attrName>
                                        </p:attrNameLst>
                                      </p:cBhvr>
                                      <p:to>
                                        <p:strVal val="visible"/>
                                      </p:to>
                                    </p:set>
                                    <p:anim calcmode="lin" valueType="num">
                                      <p:cBhvr additive="base">
                                        <p:cTn id="7" dur="500" fill="hold"/>
                                        <p:tgtEl>
                                          <p:spTgt spid="259074"/>
                                        </p:tgtEl>
                                        <p:attrNameLst>
                                          <p:attrName>ppt_x</p:attrName>
                                        </p:attrNameLst>
                                      </p:cBhvr>
                                      <p:tavLst>
                                        <p:tav tm="0">
                                          <p:val>
                                            <p:strVal val="0-#ppt_w/2"/>
                                          </p:val>
                                        </p:tav>
                                        <p:tav tm="100000">
                                          <p:val>
                                            <p:strVal val="#ppt_x"/>
                                          </p:val>
                                        </p:tav>
                                      </p:tavLst>
                                    </p:anim>
                                    <p:anim calcmode="lin" valueType="num">
                                      <p:cBhvr additive="base">
                                        <p:cTn id="8" dur="500" fill="hold"/>
                                        <p:tgtEl>
                                          <p:spTgt spid="259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86"/>
                                        </p:tgtEl>
                                        <p:attrNameLst>
                                          <p:attrName>style.visibility</p:attrName>
                                        </p:attrNameLst>
                                      </p:cBhvr>
                                      <p:to>
                                        <p:strVal val="visible"/>
                                      </p:to>
                                    </p:set>
                                    <p:anim calcmode="lin" valueType="num">
                                      <p:cBhvr additive="base">
                                        <p:cTn id="13" dur="500" fill="hold"/>
                                        <p:tgtEl>
                                          <p:spTgt spid="259086"/>
                                        </p:tgtEl>
                                        <p:attrNameLst>
                                          <p:attrName>ppt_x</p:attrName>
                                        </p:attrNameLst>
                                      </p:cBhvr>
                                      <p:tavLst>
                                        <p:tav tm="0">
                                          <p:val>
                                            <p:strVal val="0-#ppt_w/2"/>
                                          </p:val>
                                        </p:tav>
                                        <p:tav tm="100000">
                                          <p:val>
                                            <p:strVal val="#ppt_x"/>
                                          </p:val>
                                        </p:tav>
                                      </p:tavLst>
                                    </p:anim>
                                    <p:anim calcmode="lin" valueType="num">
                                      <p:cBhvr additive="base">
                                        <p:cTn id="14" dur="500" fill="hold"/>
                                        <p:tgtEl>
                                          <p:spTgt spid="2590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85"/>
                                        </p:tgtEl>
                                        <p:attrNameLst>
                                          <p:attrName>style.visibility</p:attrName>
                                        </p:attrNameLst>
                                      </p:cBhvr>
                                      <p:to>
                                        <p:strVal val="visible"/>
                                      </p:to>
                                    </p:set>
                                    <p:anim calcmode="lin" valueType="num">
                                      <p:cBhvr additive="base">
                                        <p:cTn id="19" dur="500" fill="hold"/>
                                        <p:tgtEl>
                                          <p:spTgt spid="259085"/>
                                        </p:tgtEl>
                                        <p:attrNameLst>
                                          <p:attrName>ppt_x</p:attrName>
                                        </p:attrNameLst>
                                      </p:cBhvr>
                                      <p:tavLst>
                                        <p:tav tm="0">
                                          <p:val>
                                            <p:strVal val="0-#ppt_w/2"/>
                                          </p:val>
                                        </p:tav>
                                        <p:tav tm="100000">
                                          <p:val>
                                            <p:strVal val="#ppt_x"/>
                                          </p:val>
                                        </p:tav>
                                      </p:tavLst>
                                    </p:anim>
                                    <p:anim calcmode="lin" valueType="num">
                                      <p:cBhvr additive="base">
                                        <p:cTn id="20" dur="500" fill="hold"/>
                                        <p:tgtEl>
                                          <p:spTgt spid="2590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9087"/>
                                        </p:tgtEl>
                                        <p:attrNameLst>
                                          <p:attrName>style.visibility</p:attrName>
                                        </p:attrNameLst>
                                      </p:cBhvr>
                                      <p:to>
                                        <p:strVal val="visible"/>
                                      </p:to>
                                    </p:set>
                                    <p:anim calcmode="lin" valueType="num">
                                      <p:cBhvr additive="base">
                                        <p:cTn id="25" dur="500" fill="hold"/>
                                        <p:tgtEl>
                                          <p:spTgt spid="259087"/>
                                        </p:tgtEl>
                                        <p:attrNameLst>
                                          <p:attrName>ppt_x</p:attrName>
                                        </p:attrNameLst>
                                      </p:cBhvr>
                                      <p:tavLst>
                                        <p:tav tm="0">
                                          <p:val>
                                            <p:strVal val="0-#ppt_w/2"/>
                                          </p:val>
                                        </p:tav>
                                        <p:tav tm="100000">
                                          <p:val>
                                            <p:strVal val="#ppt_x"/>
                                          </p:val>
                                        </p:tav>
                                      </p:tavLst>
                                    </p:anim>
                                    <p:anim calcmode="lin" valueType="num">
                                      <p:cBhvr additive="base">
                                        <p:cTn id="26" dur="500" fill="hold"/>
                                        <p:tgtEl>
                                          <p:spTgt spid="259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5" grpId="0" animBg="1" autoUpdateAnimBg="0"/>
      <p:bldP spid="259074" grpId="0" animBg="1" autoUpdateAnimBg="0"/>
      <p:bldP spid="25908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s-ES_tradnl" altLang="es-CL"/>
              <a:t>Sobrescritura de métodos</a:t>
            </a:r>
          </a:p>
        </p:txBody>
      </p:sp>
      <p:sp>
        <p:nvSpPr>
          <p:cNvPr id="222211" name="Rectangle 3"/>
          <p:cNvSpPr>
            <a:spLocks noGrp="1" noChangeArrowheads="1"/>
          </p:cNvSpPr>
          <p:nvPr>
            <p:ph idx="1"/>
          </p:nvPr>
        </p:nvSpPr>
        <p:spPr>
          <a:xfrm>
            <a:off x="2473326" y="1900238"/>
            <a:ext cx="7661275" cy="4367212"/>
          </a:xfrm>
        </p:spPr>
        <p:txBody>
          <a:bodyPr/>
          <a:lstStyle/>
          <a:p>
            <a:pPr algn="just">
              <a:lnSpc>
                <a:spcPct val="80000"/>
              </a:lnSpc>
              <a:spcBef>
                <a:spcPct val="60000"/>
              </a:spcBef>
            </a:pPr>
            <a:r>
              <a:rPr lang="es-ES_tradnl" altLang="es-CL" sz="2000"/>
              <a:t>Cuando un método de una subclase tiene el mismo nombre y tipo que un método de la superclase, entonces se dice que el método de la subclase sobrescribe al método de la superclase.</a:t>
            </a:r>
          </a:p>
          <a:p>
            <a:pPr algn="just">
              <a:lnSpc>
                <a:spcPct val="80000"/>
              </a:lnSpc>
              <a:spcBef>
                <a:spcPct val="60000"/>
              </a:spcBef>
            </a:pPr>
            <a:r>
              <a:rPr lang="es-ES_tradnl" altLang="es-CL" sz="2000"/>
              <a:t>Cuando se llama a un método sobrescrito dentro de una subclase, siempre se refiere a la versión definida por la subclase.</a:t>
            </a:r>
          </a:p>
          <a:p>
            <a:pPr algn="just">
              <a:lnSpc>
                <a:spcPct val="80000"/>
              </a:lnSpc>
              <a:spcBef>
                <a:spcPct val="60000"/>
              </a:spcBef>
            </a:pPr>
            <a:r>
              <a:rPr lang="es-ES_tradnl" altLang="es-CL" sz="2000"/>
              <a:t>La versión del método definida por la superclase queda oculta.</a:t>
            </a:r>
          </a:p>
          <a:p>
            <a:pPr algn="just">
              <a:lnSpc>
                <a:spcPct val="80000"/>
              </a:lnSpc>
              <a:spcBef>
                <a:spcPct val="60000"/>
              </a:spcBef>
            </a:pPr>
            <a:r>
              <a:rPr lang="es-ES_tradnl" altLang="es-CL" sz="2000"/>
              <a:t>Esto permite que cada subclase modifique los métodos heredados y los implemente a su modo (polimorfismo).</a:t>
            </a:r>
          </a:p>
          <a:p>
            <a:pPr algn="just">
              <a:lnSpc>
                <a:spcPct val="80000"/>
              </a:lnSpc>
              <a:spcBef>
                <a:spcPct val="60000"/>
              </a:spcBef>
            </a:pPr>
            <a:r>
              <a:rPr lang="es-ES_tradnl" altLang="es-CL" sz="2000"/>
              <a:t>La versión del método que se ejecuta es la del tipo del objeto referenciado, y no la del tipo de la variable de referencia.</a:t>
            </a:r>
          </a:p>
        </p:txBody>
      </p:sp>
      <p:sp>
        <p:nvSpPr>
          <p:cNvPr id="4" name="Marcador de número de diapositiva 4"/>
          <p:cNvSpPr>
            <a:spLocks noGrp="1"/>
          </p:cNvSpPr>
          <p:nvPr>
            <p:ph type="sldNum" sz="quarter" idx="12"/>
          </p:nvPr>
        </p:nvSpPr>
        <p:spPr/>
        <p:txBody>
          <a:bodyPr/>
          <a:lstStyle/>
          <a:p>
            <a:fld id="{3A64F663-E39F-4F81-9338-0A4A0A82EB9C}" type="slidenum">
              <a:rPr lang="es-CL" altLang="es-CL"/>
              <a:pPr/>
              <a:t>34</a:t>
            </a:fld>
            <a:endParaRPr lang="es-CL" altLang="es-CL"/>
          </a:p>
        </p:txBody>
      </p:sp>
    </p:spTree>
    <p:extLst>
      <p:ext uri="{BB962C8B-B14F-4D97-AF65-F5344CB8AC3E}">
        <p14:creationId xmlns:p14="http://schemas.microsoft.com/office/powerpoint/2010/main" val="365417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s-ES_tradnl" altLang="es-CL"/>
              <a:t>Sobrescritura de métodos</a:t>
            </a:r>
          </a:p>
        </p:txBody>
      </p:sp>
      <p:sp>
        <p:nvSpPr>
          <p:cNvPr id="12" name="Marcador de número de diapositiva 4"/>
          <p:cNvSpPr>
            <a:spLocks noGrp="1"/>
          </p:cNvSpPr>
          <p:nvPr>
            <p:ph type="sldNum" sz="quarter" idx="12"/>
          </p:nvPr>
        </p:nvSpPr>
        <p:spPr/>
        <p:txBody>
          <a:bodyPr/>
          <a:lstStyle/>
          <a:p>
            <a:fld id="{A6C4AD1E-59D7-4859-B8B4-B15470FAFD32}" type="slidenum">
              <a:rPr lang="es-CL" altLang="es-CL"/>
              <a:pPr/>
              <a:t>35</a:t>
            </a:fld>
            <a:endParaRPr lang="es-CL" altLang="es-CL"/>
          </a:p>
        </p:txBody>
      </p:sp>
      <p:grpSp>
        <p:nvGrpSpPr>
          <p:cNvPr id="228368" name="Group 16"/>
          <p:cNvGrpSpPr>
            <a:grpSpLocks/>
          </p:cNvGrpSpPr>
          <p:nvPr/>
        </p:nvGrpSpPr>
        <p:grpSpPr bwMode="auto">
          <a:xfrm>
            <a:off x="3703637" y="2000250"/>
            <a:ext cx="5073650" cy="1473200"/>
            <a:chOff x="1853" y="1260"/>
            <a:chExt cx="3196" cy="928"/>
          </a:xfrm>
        </p:grpSpPr>
        <p:sp>
          <p:nvSpPr>
            <p:cNvPr id="228357" name="Text Box 5"/>
            <p:cNvSpPr txBox="1">
              <a:spLocks noChangeArrowheads="1"/>
            </p:cNvSpPr>
            <p:nvPr/>
          </p:nvSpPr>
          <p:spPr bwMode="auto">
            <a:xfrm>
              <a:off x="2625" y="1260"/>
              <a:ext cx="1464" cy="25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ES_tradnl" altLang="es-CL" sz="2000" b="1"/>
                <a:t>Polígono</a:t>
              </a:r>
            </a:p>
          </p:txBody>
        </p:sp>
        <p:sp>
          <p:nvSpPr>
            <p:cNvPr id="228358" name="Text Box 6"/>
            <p:cNvSpPr txBox="1">
              <a:spLocks noChangeArrowheads="1"/>
            </p:cNvSpPr>
            <p:nvPr/>
          </p:nvSpPr>
          <p:spPr bwMode="auto">
            <a:xfrm>
              <a:off x="1853" y="1932"/>
              <a:ext cx="813" cy="25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Triángulo</a:t>
              </a:r>
            </a:p>
          </p:txBody>
        </p:sp>
        <p:sp>
          <p:nvSpPr>
            <p:cNvPr id="228359" name="Line 7"/>
            <p:cNvSpPr>
              <a:spLocks noChangeShapeType="1"/>
            </p:cNvSpPr>
            <p:nvPr/>
          </p:nvSpPr>
          <p:spPr bwMode="auto">
            <a:xfrm flipV="1">
              <a:off x="2354" y="1516"/>
              <a:ext cx="658" cy="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28360" name="Text Box 8"/>
            <p:cNvSpPr txBox="1">
              <a:spLocks noChangeArrowheads="1"/>
            </p:cNvSpPr>
            <p:nvPr/>
          </p:nvSpPr>
          <p:spPr bwMode="auto">
            <a:xfrm>
              <a:off x="2848" y="1932"/>
              <a:ext cx="1082" cy="25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 Rectángulo </a:t>
              </a:r>
            </a:p>
          </p:txBody>
        </p:sp>
        <p:sp>
          <p:nvSpPr>
            <p:cNvPr id="228361" name="Line 9"/>
            <p:cNvSpPr>
              <a:spLocks noChangeShapeType="1"/>
            </p:cNvSpPr>
            <p:nvPr/>
          </p:nvSpPr>
          <p:spPr bwMode="auto">
            <a:xfrm flipH="1" flipV="1">
              <a:off x="3290" y="1516"/>
              <a:ext cx="0" cy="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sp>
          <p:nvSpPr>
            <p:cNvPr id="228364" name="Text Box 12"/>
            <p:cNvSpPr txBox="1">
              <a:spLocks noChangeArrowheads="1"/>
            </p:cNvSpPr>
            <p:nvPr/>
          </p:nvSpPr>
          <p:spPr bwMode="auto">
            <a:xfrm>
              <a:off x="4064" y="1932"/>
              <a:ext cx="985" cy="25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b="1"/>
                <a:t> Hexágono </a:t>
              </a:r>
            </a:p>
          </p:txBody>
        </p:sp>
        <p:sp>
          <p:nvSpPr>
            <p:cNvPr id="228365" name="Line 13"/>
            <p:cNvSpPr>
              <a:spLocks noChangeShapeType="1"/>
            </p:cNvSpPr>
            <p:nvPr/>
          </p:nvSpPr>
          <p:spPr bwMode="auto">
            <a:xfrm flipH="1" flipV="1">
              <a:off x="3660" y="1516"/>
              <a:ext cx="816" cy="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L"/>
            </a:p>
          </p:txBody>
        </p:sp>
      </p:grpSp>
      <p:sp>
        <p:nvSpPr>
          <p:cNvPr id="228366" name="Rectangle 14"/>
          <p:cNvSpPr>
            <a:spLocks noChangeArrowheads="1"/>
          </p:cNvSpPr>
          <p:nvPr/>
        </p:nvSpPr>
        <p:spPr bwMode="auto">
          <a:xfrm>
            <a:off x="1981200" y="3702050"/>
            <a:ext cx="8229600" cy="168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47675" indent="-447675">
              <a:spcBef>
                <a:spcPct val="20000"/>
              </a:spcBef>
              <a:buClr>
                <a:schemeClr val="accent1"/>
              </a:buClr>
              <a:buSzPct val="70000"/>
              <a:buFont typeface="Wingdings" panose="05000000000000000000" pitchFamily="2" charset="2"/>
              <a:buChar char="n"/>
              <a:defRPr sz="3200">
                <a:solidFill>
                  <a:schemeClr val="tx1"/>
                </a:solidFill>
                <a:latin typeface="Arial" panose="020B0604020202020204" pitchFamily="34" charset="0"/>
              </a:defRPr>
            </a:lvl1pPr>
            <a:lvl2pPr marL="889000" indent="-439738">
              <a:spcBef>
                <a:spcPct val="20000"/>
              </a:spcBef>
              <a:buClr>
                <a:schemeClr val="hlink"/>
              </a:buClr>
              <a:buSzPct val="65000"/>
              <a:buFont typeface="Wingdings" panose="05000000000000000000" pitchFamily="2" charset="2"/>
              <a:buChar char="¡"/>
              <a:defRPr sz="2800">
                <a:solidFill>
                  <a:schemeClr val="tx1"/>
                </a:solidFill>
                <a:latin typeface="Arial" panose="020B0604020202020204" pitchFamily="34" charset="0"/>
              </a:defRPr>
            </a:lvl2pPr>
            <a:lvl3pPr marL="1293813" indent="-403225">
              <a:spcBef>
                <a:spcPct val="20000"/>
              </a:spcBef>
              <a:buClr>
                <a:schemeClr val="accent1"/>
              </a:buClr>
              <a:buSzPct val="70000"/>
              <a:buFont typeface="Wingdings" panose="05000000000000000000" pitchFamily="2" charset="2"/>
              <a:buChar char="n"/>
              <a:defRPr sz="2400">
                <a:solidFill>
                  <a:schemeClr val="tx1"/>
                </a:solidFill>
                <a:latin typeface="Arial" panose="020B0604020202020204" pitchFamily="34" charset="0"/>
              </a:defRPr>
            </a:lvl3pPr>
            <a:lvl4pPr marL="1681163" indent="-385763">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defRPr>
            </a:lvl4pPr>
            <a:lvl5pPr marL="2070100" indent="-38735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defRPr>
            </a:lvl9pPr>
          </a:lstStyle>
          <a:p>
            <a:pPr algn="just">
              <a:spcBef>
                <a:spcPct val="60000"/>
              </a:spcBef>
            </a:pPr>
            <a:r>
              <a:rPr lang="es-ES_tradnl" altLang="es-CL" sz="2100"/>
              <a:t>Suponiendo la jerarquía anterior, si la clase padre Polígono tiene definido un método area(), entonces gracias a la sobrescritura cada hijo puede volver a definir la operación área, de acuerdo a su propia forma.</a:t>
            </a:r>
          </a:p>
        </p:txBody>
      </p:sp>
    </p:spTree>
    <p:extLst>
      <p:ext uri="{BB962C8B-B14F-4D97-AF65-F5344CB8AC3E}">
        <p14:creationId xmlns:p14="http://schemas.microsoft.com/office/powerpoint/2010/main" val="628411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s-ES_tradnl" altLang="es-CL"/>
              <a:t>Herencia</a:t>
            </a:r>
          </a:p>
        </p:txBody>
      </p:sp>
      <p:sp>
        <p:nvSpPr>
          <p:cNvPr id="6" name="Marcador de número de diapositiva 4"/>
          <p:cNvSpPr>
            <a:spLocks noGrp="1"/>
          </p:cNvSpPr>
          <p:nvPr>
            <p:ph type="sldNum" sz="quarter" idx="12"/>
          </p:nvPr>
        </p:nvSpPr>
        <p:spPr/>
        <p:txBody>
          <a:bodyPr/>
          <a:lstStyle/>
          <a:p>
            <a:fld id="{B9E5367B-EC3D-467F-AE81-6D343795FDBD}" type="slidenum">
              <a:rPr lang="es-CL" altLang="es-CL"/>
              <a:pPr/>
              <a:t>4</a:t>
            </a:fld>
            <a:endParaRPr lang="es-CL" altLang="es-CL"/>
          </a:p>
        </p:txBody>
      </p:sp>
      <p:sp>
        <p:nvSpPr>
          <p:cNvPr id="246787" name="Rectangle 3"/>
          <p:cNvSpPr>
            <a:spLocks noChangeArrowheads="1"/>
          </p:cNvSpPr>
          <p:nvPr/>
        </p:nvSpPr>
        <p:spPr bwMode="auto">
          <a:xfrm>
            <a:off x="2000251" y="1752600"/>
            <a:ext cx="3965575" cy="3302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a:latin typeface="Courier New" panose="02070309020205020404" pitchFamily="49" charset="0"/>
              </a:rPr>
              <a:t>public class Persona {</a:t>
            </a:r>
          </a:p>
          <a:p>
            <a:pPr eaLnBrk="0" hangingPunct="0"/>
            <a:endParaRPr lang="es-ES_tradnl" altLang="es-CL" sz="1500">
              <a:latin typeface="Courier New" panose="02070309020205020404" pitchFamily="49" charset="0"/>
            </a:endParaRPr>
          </a:p>
          <a:p>
            <a:pPr eaLnBrk="0" hangingPunct="0"/>
            <a:r>
              <a:rPr lang="es-ES_tradnl" altLang="es-CL" sz="1500">
                <a:latin typeface="Courier New" panose="02070309020205020404" pitchFamily="49" charset="0"/>
              </a:rPr>
              <a:t> private String rut;</a:t>
            </a:r>
          </a:p>
          <a:p>
            <a:pPr eaLnBrk="0" hangingPunct="0"/>
            <a:r>
              <a:rPr lang="es-ES_tradnl" altLang="es-CL" sz="1500">
                <a:latin typeface="Courier New" panose="02070309020205020404" pitchFamily="49" charset="0"/>
              </a:rPr>
              <a:t> private String nombre;</a:t>
            </a:r>
          </a:p>
          <a:p>
            <a:pPr eaLnBrk="0" hangingPunct="0"/>
            <a:r>
              <a:rPr lang="es-ES_tradnl" altLang="es-CL" sz="1500">
                <a:latin typeface="Courier New" panose="02070309020205020404" pitchFamily="49" charset="0"/>
              </a:rPr>
              <a:t>   </a:t>
            </a:r>
          </a:p>
          <a:p>
            <a:pPr eaLnBrk="0" hangingPunct="0"/>
            <a:r>
              <a:rPr lang="es-ES_tradnl" altLang="es-CL" sz="1500">
                <a:latin typeface="Courier New" panose="02070309020205020404" pitchFamily="49" charset="0"/>
              </a:rPr>
              <a:t> public void setRut(String r){</a:t>
            </a:r>
          </a:p>
          <a:p>
            <a:pPr eaLnBrk="0" hangingPunct="0"/>
            <a:r>
              <a:rPr lang="es-ES_tradnl" altLang="es-CL" sz="1500">
                <a:latin typeface="Courier New" panose="02070309020205020404" pitchFamily="49" charset="0"/>
              </a:rPr>
              <a:t>    rut = r; }</a:t>
            </a:r>
          </a:p>
          <a:p>
            <a:pPr eaLnBrk="0" hangingPunct="0"/>
            <a:r>
              <a:rPr lang="es-ES_tradnl" altLang="es-CL" sz="1500">
                <a:latin typeface="Courier New" panose="02070309020205020404" pitchFamily="49" charset="0"/>
              </a:rPr>
              <a:t> public String getRut(){</a:t>
            </a:r>
          </a:p>
          <a:p>
            <a:pPr eaLnBrk="0" hangingPunct="0"/>
            <a:r>
              <a:rPr lang="es-ES_tradnl" altLang="es-CL" sz="1500">
                <a:latin typeface="Courier New" panose="02070309020205020404" pitchFamily="49" charset="0"/>
              </a:rPr>
              <a:t>    return rut; }</a:t>
            </a:r>
          </a:p>
          <a:p>
            <a:pPr eaLnBrk="0" hangingPunct="0"/>
            <a:r>
              <a:rPr lang="es-ES_tradnl" altLang="es-CL" sz="1500">
                <a:latin typeface="Courier New" panose="02070309020205020404" pitchFamily="49" charset="0"/>
              </a:rPr>
              <a:t> public void setNombre(String n){</a:t>
            </a:r>
          </a:p>
          <a:p>
            <a:pPr eaLnBrk="0" hangingPunct="0"/>
            <a:r>
              <a:rPr lang="es-ES_tradnl" altLang="es-CL" sz="1500">
                <a:latin typeface="Courier New" panose="02070309020205020404" pitchFamily="49" charset="0"/>
              </a:rPr>
              <a:t>    nombre = n; }</a:t>
            </a:r>
          </a:p>
          <a:p>
            <a:pPr eaLnBrk="0" hangingPunct="0"/>
            <a:r>
              <a:rPr lang="es-ES_tradnl" altLang="es-CL" sz="1500">
                <a:latin typeface="Courier New" panose="02070309020205020404" pitchFamily="49" charset="0"/>
              </a:rPr>
              <a:t> public String getNombre(){</a:t>
            </a:r>
          </a:p>
          <a:p>
            <a:pPr eaLnBrk="0" hangingPunct="0"/>
            <a:r>
              <a:rPr lang="es-ES_tradnl" altLang="es-CL" sz="1500">
                <a:latin typeface="Courier New" panose="02070309020205020404" pitchFamily="49" charset="0"/>
              </a:rPr>
              <a:t>    return nombre; }</a:t>
            </a:r>
          </a:p>
          <a:p>
            <a:pPr eaLnBrk="0" hangingPunct="0"/>
            <a:r>
              <a:rPr lang="es-ES_tradnl" altLang="es-CL" sz="1500">
                <a:latin typeface="Courier New" panose="02070309020205020404" pitchFamily="49" charset="0"/>
              </a:rPr>
              <a:t>}</a:t>
            </a:r>
          </a:p>
        </p:txBody>
      </p:sp>
      <p:sp>
        <p:nvSpPr>
          <p:cNvPr id="246788" name="Rectangle 4"/>
          <p:cNvSpPr>
            <a:spLocks noChangeArrowheads="1"/>
          </p:cNvSpPr>
          <p:nvPr/>
        </p:nvSpPr>
        <p:spPr bwMode="auto">
          <a:xfrm>
            <a:off x="6457951" y="1752600"/>
            <a:ext cx="3965575" cy="421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class</a:t>
            </a:r>
            <a:r>
              <a:rPr lang="es-ES_tradnl" altLang="es-CL" sz="1500" dirty="0">
                <a:latin typeface="Courier New" panose="02070309020205020404" pitchFamily="49" charset="0"/>
              </a:rPr>
              <a:t> Alumno{</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private</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rut</a:t>
            </a:r>
            <a:r>
              <a:rPr lang="es-ES_tradnl" altLang="es-CL" sz="1500" b="1" dirty="0">
                <a:latin typeface="Courier New" panose="02070309020205020404" pitchFamily="49" charset="0"/>
              </a:rPr>
              <a:t>;</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private</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nombre;</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private</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rol;</a:t>
            </a:r>
          </a:p>
          <a:p>
            <a:pPr eaLnBrk="0" hangingPunct="0"/>
            <a:r>
              <a:rPr lang="es-ES_tradnl" altLang="es-CL" sz="1500" dirty="0">
                <a:latin typeface="Courier New" panose="02070309020205020404" pitchFamily="49" charset="0"/>
              </a:rPr>
              <a:t>   </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public</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void</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setRut</a:t>
            </a:r>
            <a:r>
              <a:rPr lang="es-ES_tradnl" altLang="es-CL" sz="1500" b="1" dirty="0">
                <a:latin typeface="Courier New" panose="02070309020205020404" pitchFamily="49" charset="0"/>
              </a:rPr>
              <a:t>(</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r){</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rut</a:t>
            </a:r>
            <a:r>
              <a:rPr lang="es-ES_tradnl" altLang="es-CL" sz="1500" b="1" dirty="0">
                <a:latin typeface="Courier New" panose="02070309020205020404" pitchFamily="49" charset="0"/>
              </a:rPr>
              <a:t> = r; }</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public</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getRut</a:t>
            </a:r>
            <a:r>
              <a:rPr lang="es-ES_tradnl" altLang="es-CL" sz="1500" b="1" dirty="0">
                <a:latin typeface="Courier New" panose="02070309020205020404" pitchFamily="49" charset="0"/>
              </a:rPr>
              <a:t>(){</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return</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rut</a:t>
            </a:r>
            <a:r>
              <a:rPr lang="es-ES_tradnl" altLang="es-CL" sz="1500" b="1" dirty="0">
                <a:latin typeface="Courier New" panose="02070309020205020404" pitchFamily="49" charset="0"/>
              </a:rPr>
              <a:t>; }</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public</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void</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setNombre</a:t>
            </a:r>
            <a:r>
              <a:rPr lang="es-ES_tradnl" altLang="es-CL" sz="1500" b="1" dirty="0">
                <a:latin typeface="Courier New" panose="02070309020205020404" pitchFamily="49" charset="0"/>
              </a:rPr>
              <a:t>(</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n){</a:t>
            </a:r>
          </a:p>
          <a:p>
            <a:pPr eaLnBrk="0" hangingPunct="0"/>
            <a:r>
              <a:rPr lang="es-ES_tradnl" altLang="es-CL" sz="1500" b="1" dirty="0">
                <a:latin typeface="Courier New" panose="02070309020205020404" pitchFamily="49" charset="0"/>
              </a:rPr>
              <a:t>    nombre = n; }</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public</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String</a:t>
            </a:r>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getNombre</a:t>
            </a:r>
            <a:r>
              <a:rPr lang="es-ES_tradnl" altLang="es-CL" sz="1500" b="1" dirty="0">
                <a:latin typeface="Courier New" panose="02070309020205020404" pitchFamily="49" charset="0"/>
              </a:rPr>
              <a:t>(){</a:t>
            </a:r>
          </a:p>
          <a:p>
            <a:pPr eaLnBrk="0" hangingPunct="0"/>
            <a:r>
              <a:rPr lang="es-ES_tradnl" altLang="es-CL" sz="1500" b="1" dirty="0">
                <a:latin typeface="Courier New" panose="02070309020205020404" pitchFamily="49" charset="0"/>
              </a:rPr>
              <a:t>    </a:t>
            </a:r>
            <a:r>
              <a:rPr lang="es-ES_tradnl" altLang="es-CL" sz="1500" b="1" dirty="0" err="1">
                <a:latin typeface="Courier New" panose="02070309020205020404" pitchFamily="49" charset="0"/>
              </a:rPr>
              <a:t>return</a:t>
            </a:r>
            <a:r>
              <a:rPr lang="es-ES_tradnl" altLang="es-CL" sz="1500" b="1" dirty="0">
                <a:latin typeface="Courier New" panose="02070309020205020404" pitchFamily="49" charset="0"/>
              </a:rPr>
              <a:t> nombre;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void</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setRol</a:t>
            </a:r>
            <a:r>
              <a:rPr lang="es-ES_tradnl" altLang="es-CL" sz="1500" dirty="0">
                <a:latin typeface="Courier New" panose="02070309020205020404" pitchFamily="49" charset="0"/>
              </a:rPr>
              <a:t>(</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r){</a:t>
            </a:r>
          </a:p>
          <a:p>
            <a:pPr eaLnBrk="0" hangingPunct="0"/>
            <a:r>
              <a:rPr lang="es-ES_tradnl" altLang="es-CL" sz="1500" dirty="0">
                <a:latin typeface="Courier New" panose="02070309020205020404" pitchFamily="49" charset="0"/>
              </a:rPr>
              <a:t>    rol = r; }</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public</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String</a:t>
            </a:r>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getRol</a:t>
            </a:r>
            <a:r>
              <a:rPr lang="es-ES_tradnl" altLang="es-CL" sz="1500" dirty="0">
                <a:latin typeface="Courier New" panose="02070309020205020404" pitchFamily="49" charset="0"/>
              </a:rPr>
              <a:t>(){</a:t>
            </a:r>
          </a:p>
          <a:p>
            <a:pPr eaLnBrk="0" hangingPunct="0"/>
            <a:r>
              <a:rPr lang="es-ES_tradnl" altLang="es-CL" sz="1500" dirty="0">
                <a:latin typeface="Courier New" panose="02070309020205020404" pitchFamily="49" charset="0"/>
              </a:rPr>
              <a:t>    </a:t>
            </a:r>
            <a:r>
              <a:rPr lang="es-ES_tradnl" altLang="es-CL" sz="1500" dirty="0" err="1">
                <a:latin typeface="Courier New" panose="02070309020205020404" pitchFamily="49" charset="0"/>
              </a:rPr>
              <a:t>return</a:t>
            </a:r>
            <a:r>
              <a:rPr lang="es-ES_tradnl" altLang="es-CL" sz="1500" dirty="0">
                <a:latin typeface="Courier New" panose="02070309020205020404" pitchFamily="49" charset="0"/>
              </a:rPr>
              <a:t> rol; }</a:t>
            </a:r>
          </a:p>
          <a:p>
            <a:pPr eaLnBrk="0" hangingPunct="0"/>
            <a:r>
              <a:rPr lang="es-ES_tradnl" altLang="es-CL" sz="1500" dirty="0">
                <a:latin typeface="Courier New" panose="02070309020205020404" pitchFamily="49" charset="0"/>
              </a:rPr>
              <a:t>}</a:t>
            </a:r>
          </a:p>
        </p:txBody>
      </p:sp>
      <p:sp>
        <p:nvSpPr>
          <p:cNvPr id="246791" name="AutoShape 7"/>
          <p:cNvSpPr>
            <a:spLocks noChangeArrowheads="1"/>
          </p:cNvSpPr>
          <p:nvPr/>
        </p:nvSpPr>
        <p:spPr bwMode="auto">
          <a:xfrm>
            <a:off x="1752600" y="5140325"/>
            <a:ext cx="4705350" cy="1191816"/>
          </a:xfrm>
          <a:prstGeom prst="wedgeRoundRectCallout">
            <a:avLst>
              <a:gd name="adj1" fmla="val 36574"/>
              <a:gd name="adj2" fmla="val -85963"/>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s-CL" altLang="es-CL" sz="1600">
                <a:cs typeface="Arial" panose="020B0604020202020204" pitchFamily="34" charset="0"/>
              </a:rPr>
              <a:t>Alumno </a:t>
            </a:r>
            <a:r>
              <a:rPr lang="es-CL" altLang="es-CL" sz="1600" b="1">
                <a:cs typeface="Arial" panose="020B0604020202020204" pitchFamily="34" charset="0"/>
              </a:rPr>
              <a:t>es un tipo de</a:t>
            </a:r>
            <a:r>
              <a:rPr lang="es-CL" altLang="es-CL" sz="1600">
                <a:cs typeface="Arial" panose="020B0604020202020204" pitchFamily="34" charset="0"/>
              </a:rPr>
              <a:t> Persona. Se podría aplicar herencia y así ahorrar código, reutilizando la clase Persona. Alumno sería una especialización de Persona.</a:t>
            </a:r>
            <a:endParaRPr lang="es-ES" altLang="es-CL" sz="1600">
              <a:latin typeface="Times New Roman" panose="02020603050405020304" pitchFamily="18" charset="0"/>
            </a:endParaRPr>
          </a:p>
        </p:txBody>
      </p:sp>
    </p:spTree>
    <p:extLst>
      <p:ext uri="{BB962C8B-B14F-4D97-AF65-F5344CB8AC3E}">
        <p14:creationId xmlns:p14="http://schemas.microsoft.com/office/powerpoint/2010/main" val="264702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91"/>
                                        </p:tgtEl>
                                        <p:attrNameLst>
                                          <p:attrName>style.visibility</p:attrName>
                                        </p:attrNameLst>
                                      </p:cBhvr>
                                      <p:to>
                                        <p:strVal val="visible"/>
                                      </p:to>
                                    </p:set>
                                    <p:anim calcmode="lin" valueType="num">
                                      <p:cBhvr additive="base">
                                        <p:cTn id="7" dur="500" fill="hold"/>
                                        <p:tgtEl>
                                          <p:spTgt spid="246791"/>
                                        </p:tgtEl>
                                        <p:attrNameLst>
                                          <p:attrName>ppt_x</p:attrName>
                                        </p:attrNameLst>
                                      </p:cBhvr>
                                      <p:tavLst>
                                        <p:tav tm="0">
                                          <p:val>
                                            <p:strVal val="0-#ppt_w/2"/>
                                          </p:val>
                                        </p:tav>
                                        <p:tav tm="100000">
                                          <p:val>
                                            <p:strVal val="#ppt_x"/>
                                          </p:val>
                                        </p:tav>
                                      </p:tavLst>
                                    </p:anim>
                                    <p:anim calcmode="lin" valueType="num">
                                      <p:cBhvr additive="base">
                                        <p:cTn id="8" dur="500" fill="hold"/>
                                        <p:tgtEl>
                                          <p:spTgt spid="2467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_tradnl" altLang="es-CL"/>
              <a:t>Superclases y subclases</a:t>
            </a:r>
          </a:p>
        </p:txBody>
      </p:sp>
      <p:sp>
        <p:nvSpPr>
          <p:cNvPr id="120835" name="Rectangle 3"/>
          <p:cNvSpPr>
            <a:spLocks noGrp="1" noChangeArrowheads="1"/>
          </p:cNvSpPr>
          <p:nvPr>
            <p:ph idx="1"/>
          </p:nvPr>
        </p:nvSpPr>
        <p:spPr>
          <a:xfrm>
            <a:off x="2473326" y="1981201"/>
            <a:ext cx="7661275" cy="1914525"/>
          </a:xfrm>
        </p:spPr>
        <p:txBody>
          <a:bodyPr/>
          <a:lstStyle/>
          <a:p>
            <a:pPr algn="just">
              <a:lnSpc>
                <a:spcPct val="80000"/>
              </a:lnSpc>
            </a:pPr>
            <a:r>
              <a:rPr lang="es-ES_tradnl" altLang="es-CL" sz="2600"/>
              <a:t>Una clase </a:t>
            </a:r>
            <a:r>
              <a:rPr lang="es-ES_tradnl" altLang="es-CL" sz="2600">
                <a:solidFill>
                  <a:srgbClr val="006699"/>
                </a:solidFill>
              </a:rPr>
              <a:t>derivada</a:t>
            </a:r>
            <a:r>
              <a:rPr lang="es-ES_tradnl" altLang="es-CL" sz="2600"/>
              <a:t> de otra clase recibe también el nombre de </a:t>
            </a:r>
            <a:r>
              <a:rPr lang="es-ES_tradnl" altLang="es-CL" sz="2600">
                <a:solidFill>
                  <a:srgbClr val="006699"/>
                </a:solidFill>
              </a:rPr>
              <a:t>subclase</a:t>
            </a:r>
            <a:r>
              <a:rPr lang="es-ES_tradnl" altLang="es-CL" sz="2600"/>
              <a:t> o </a:t>
            </a:r>
            <a:r>
              <a:rPr lang="es-ES_tradnl" altLang="es-CL" sz="2600">
                <a:solidFill>
                  <a:srgbClr val="006699"/>
                </a:solidFill>
              </a:rPr>
              <a:t>clase hija</a:t>
            </a:r>
            <a:r>
              <a:rPr lang="es-ES_tradnl" altLang="es-CL" sz="2600"/>
              <a:t>.</a:t>
            </a:r>
          </a:p>
          <a:p>
            <a:pPr algn="just">
              <a:lnSpc>
                <a:spcPct val="80000"/>
              </a:lnSpc>
            </a:pPr>
            <a:r>
              <a:rPr lang="es-ES_tradnl" altLang="es-CL" sz="2600"/>
              <a:t>La clase de la cual se deriva una subclase se denomina </a:t>
            </a:r>
            <a:r>
              <a:rPr lang="es-ES_tradnl" altLang="es-CL" sz="2600">
                <a:solidFill>
                  <a:srgbClr val="006699"/>
                </a:solidFill>
              </a:rPr>
              <a:t>clase base</a:t>
            </a:r>
            <a:r>
              <a:rPr lang="es-ES_tradnl" altLang="es-CL" sz="2600"/>
              <a:t>, </a:t>
            </a:r>
            <a:r>
              <a:rPr lang="es-ES_tradnl" altLang="es-CL" sz="2600">
                <a:solidFill>
                  <a:srgbClr val="006699"/>
                </a:solidFill>
              </a:rPr>
              <a:t>superclase</a:t>
            </a:r>
            <a:r>
              <a:rPr lang="es-ES_tradnl" altLang="es-CL" sz="2600"/>
              <a:t> o </a:t>
            </a:r>
            <a:r>
              <a:rPr lang="es-ES_tradnl" altLang="es-CL" sz="2600">
                <a:solidFill>
                  <a:srgbClr val="006699"/>
                </a:solidFill>
              </a:rPr>
              <a:t>clase padre</a:t>
            </a:r>
            <a:r>
              <a:rPr lang="es-ES_tradnl" altLang="es-CL" sz="2600"/>
              <a:t>.</a:t>
            </a:r>
            <a:endParaRPr lang="es-ES_tradnl" altLang="es-CL" sz="2800"/>
          </a:p>
        </p:txBody>
      </p:sp>
      <p:sp>
        <p:nvSpPr>
          <p:cNvPr id="13" name="Marcador de número de diapositiva 4"/>
          <p:cNvSpPr>
            <a:spLocks noGrp="1"/>
          </p:cNvSpPr>
          <p:nvPr>
            <p:ph type="sldNum" sz="quarter" idx="12"/>
          </p:nvPr>
        </p:nvSpPr>
        <p:spPr/>
        <p:txBody>
          <a:bodyPr/>
          <a:lstStyle/>
          <a:p>
            <a:fld id="{3D3B01CA-FEC6-4375-9271-D9A453803D5A}" type="slidenum">
              <a:rPr lang="es-CL" altLang="es-CL"/>
              <a:pPr/>
              <a:t>5</a:t>
            </a:fld>
            <a:endParaRPr lang="es-CL" altLang="es-CL"/>
          </a:p>
        </p:txBody>
      </p:sp>
      <p:sp>
        <p:nvSpPr>
          <p:cNvPr id="120839" name="Text Box 7"/>
          <p:cNvSpPr txBox="1">
            <a:spLocks noChangeArrowheads="1"/>
          </p:cNvSpPr>
          <p:nvPr/>
        </p:nvSpPr>
        <p:spPr bwMode="auto">
          <a:xfrm>
            <a:off x="7239001" y="4038601"/>
            <a:ext cx="15541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000" b="1"/>
              <a:t>Superclase</a:t>
            </a:r>
            <a:endParaRPr lang="es-ES_tradnl" altLang="es-CL" sz="2000"/>
          </a:p>
          <a:p>
            <a:pPr eaLnBrk="0" hangingPunct="0"/>
            <a:r>
              <a:rPr lang="es-ES_tradnl" altLang="es-CL" sz="2000"/>
              <a:t>Clase base</a:t>
            </a:r>
          </a:p>
          <a:p>
            <a:pPr eaLnBrk="0" hangingPunct="0"/>
            <a:r>
              <a:rPr lang="es-ES_tradnl" altLang="es-CL" sz="2000"/>
              <a:t>Clase padre</a:t>
            </a:r>
          </a:p>
        </p:txBody>
      </p:sp>
      <p:sp>
        <p:nvSpPr>
          <p:cNvPr id="120840" name="AutoShape 8"/>
          <p:cNvSpPr>
            <a:spLocks/>
          </p:cNvSpPr>
          <p:nvPr/>
        </p:nvSpPr>
        <p:spPr bwMode="auto">
          <a:xfrm>
            <a:off x="6934200" y="4038600"/>
            <a:ext cx="304800" cy="10668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0841" name="Text Box 9"/>
          <p:cNvSpPr txBox="1">
            <a:spLocks noChangeArrowheads="1"/>
          </p:cNvSpPr>
          <p:nvPr/>
        </p:nvSpPr>
        <p:spPr bwMode="auto">
          <a:xfrm>
            <a:off x="7261225" y="5348289"/>
            <a:ext cx="187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000" b="1"/>
              <a:t>Subclase</a:t>
            </a:r>
            <a:endParaRPr lang="es-ES_tradnl" altLang="es-CL" sz="2000"/>
          </a:p>
          <a:p>
            <a:pPr eaLnBrk="0" hangingPunct="0"/>
            <a:r>
              <a:rPr lang="es-ES_tradnl" altLang="es-CL" sz="2000"/>
              <a:t>Clase derivada</a:t>
            </a:r>
          </a:p>
          <a:p>
            <a:pPr eaLnBrk="0" hangingPunct="0"/>
            <a:r>
              <a:rPr lang="es-ES_tradnl" altLang="es-CL" sz="2000"/>
              <a:t>Clase hija</a:t>
            </a:r>
          </a:p>
        </p:txBody>
      </p:sp>
      <p:sp>
        <p:nvSpPr>
          <p:cNvPr id="120842" name="AutoShape 10"/>
          <p:cNvSpPr>
            <a:spLocks/>
          </p:cNvSpPr>
          <p:nvPr/>
        </p:nvSpPr>
        <p:spPr bwMode="auto">
          <a:xfrm>
            <a:off x="6999288" y="5321300"/>
            <a:ext cx="304800" cy="10668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0843" name="Text Box 11"/>
          <p:cNvSpPr txBox="1">
            <a:spLocks noChangeArrowheads="1"/>
          </p:cNvSpPr>
          <p:nvPr/>
        </p:nvSpPr>
        <p:spPr bwMode="auto">
          <a:xfrm>
            <a:off x="3930651" y="4362451"/>
            <a:ext cx="2805113" cy="466725"/>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Vehículos de carga</a:t>
            </a:r>
          </a:p>
        </p:txBody>
      </p:sp>
      <p:sp>
        <p:nvSpPr>
          <p:cNvPr id="120844" name="Text Box 12"/>
          <p:cNvSpPr txBox="1">
            <a:spLocks noChangeArrowheads="1"/>
          </p:cNvSpPr>
          <p:nvPr/>
        </p:nvSpPr>
        <p:spPr bwMode="auto">
          <a:xfrm>
            <a:off x="4654550" y="5676901"/>
            <a:ext cx="1246188" cy="4667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Camión</a:t>
            </a:r>
          </a:p>
        </p:txBody>
      </p:sp>
      <p:grpSp>
        <p:nvGrpSpPr>
          <p:cNvPr id="120845" name="Group 13"/>
          <p:cNvGrpSpPr>
            <a:grpSpLocks/>
          </p:cNvGrpSpPr>
          <p:nvPr/>
        </p:nvGrpSpPr>
        <p:grpSpPr bwMode="auto">
          <a:xfrm>
            <a:off x="5187954" y="4587038"/>
            <a:ext cx="366713" cy="1089863"/>
            <a:chOff x="1464" y="1950"/>
            <a:chExt cx="231" cy="1074"/>
          </a:xfrm>
        </p:grpSpPr>
        <p:sp>
          <p:nvSpPr>
            <p:cNvPr id="120846" name="Line 14"/>
            <p:cNvSpPr>
              <a:spLocks noChangeShapeType="1"/>
            </p:cNvSpPr>
            <p:nvPr/>
          </p:nvSpPr>
          <p:spPr bwMode="auto">
            <a:xfrm flipV="1">
              <a:off x="1536" y="2424"/>
              <a:ext cx="0" cy="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0847" name="AutoShape 15"/>
            <p:cNvSpPr>
              <a:spLocks noChangeArrowheads="1"/>
            </p:cNvSpPr>
            <p:nvPr/>
          </p:nvSpPr>
          <p:spPr bwMode="auto">
            <a:xfrm>
              <a:off x="1464" y="1950"/>
              <a:ext cx="231" cy="72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grpSp>
    </p:spTree>
    <p:extLst>
      <p:ext uri="{BB962C8B-B14F-4D97-AF65-F5344CB8AC3E}">
        <p14:creationId xmlns:p14="http://schemas.microsoft.com/office/powerpoint/2010/main" val="1559251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s-ES_tradnl" altLang="es-CL"/>
              <a:t>Herencia simple</a:t>
            </a:r>
          </a:p>
        </p:txBody>
      </p:sp>
      <p:sp>
        <p:nvSpPr>
          <p:cNvPr id="121859" name="Rectangle 3"/>
          <p:cNvSpPr>
            <a:spLocks noGrp="1" noChangeArrowheads="1"/>
          </p:cNvSpPr>
          <p:nvPr>
            <p:ph idx="1"/>
          </p:nvPr>
        </p:nvSpPr>
        <p:spPr>
          <a:xfrm>
            <a:off x="2473326" y="1981200"/>
            <a:ext cx="7661275" cy="1220788"/>
          </a:xfrm>
        </p:spPr>
        <p:txBody>
          <a:bodyPr/>
          <a:lstStyle/>
          <a:p>
            <a:r>
              <a:rPr lang="es-ES_tradnl" altLang="es-CL" sz="2800"/>
              <a:t>Una clase es subclase de una única superclase.</a:t>
            </a:r>
          </a:p>
        </p:txBody>
      </p:sp>
      <p:sp>
        <p:nvSpPr>
          <p:cNvPr id="9" name="Marcador de número de diapositiva 4"/>
          <p:cNvSpPr>
            <a:spLocks noGrp="1"/>
          </p:cNvSpPr>
          <p:nvPr>
            <p:ph type="sldNum" sz="quarter" idx="12"/>
          </p:nvPr>
        </p:nvSpPr>
        <p:spPr/>
        <p:txBody>
          <a:bodyPr/>
          <a:lstStyle/>
          <a:p>
            <a:fld id="{56197616-4EE9-4E7E-8D4B-A0DD540C82D8}" type="slidenum">
              <a:rPr lang="es-CL" altLang="es-CL"/>
              <a:pPr/>
              <a:t>6</a:t>
            </a:fld>
            <a:endParaRPr lang="es-CL" altLang="es-CL"/>
          </a:p>
        </p:txBody>
      </p:sp>
      <p:sp>
        <p:nvSpPr>
          <p:cNvPr id="121860" name="Text Box 4"/>
          <p:cNvSpPr txBox="1">
            <a:spLocks noChangeArrowheads="1"/>
          </p:cNvSpPr>
          <p:nvPr/>
        </p:nvSpPr>
        <p:spPr bwMode="auto">
          <a:xfrm>
            <a:off x="4610101" y="3048001"/>
            <a:ext cx="2805113" cy="466725"/>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Vehículos de carga</a:t>
            </a:r>
          </a:p>
        </p:txBody>
      </p:sp>
      <p:sp>
        <p:nvSpPr>
          <p:cNvPr id="121861" name="Text Box 5"/>
          <p:cNvSpPr txBox="1">
            <a:spLocks noChangeArrowheads="1"/>
          </p:cNvSpPr>
          <p:nvPr/>
        </p:nvSpPr>
        <p:spPr bwMode="auto">
          <a:xfrm>
            <a:off x="5334000" y="4362451"/>
            <a:ext cx="1246188" cy="4667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altLang="es-CL" sz="2400"/>
              <a:t>Camión</a:t>
            </a:r>
          </a:p>
        </p:txBody>
      </p:sp>
      <p:grpSp>
        <p:nvGrpSpPr>
          <p:cNvPr id="121863" name="Group 7"/>
          <p:cNvGrpSpPr>
            <a:grpSpLocks/>
          </p:cNvGrpSpPr>
          <p:nvPr/>
        </p:nvGrpSpPr>
        <p:grpSpPr bwMode="auto">
          <a:xfrm>
            <a:off x="5867404" y="3272588"/>
            <a:ext cx="366713" cy="1089863"/>
            <a:chOff x="1464" y="1950"/>
            <a:chExt cx="231" cy="1074"/>
          </a:xfrm>
        </p:grpSpPr>
        <p:sp>
          <p:nvSpPr>
            <p:cNvPr id="121864" name="Line 8"/>
            <p:cNvSpPr>
              <a:spLocks noChangeShapeType="1"/>
            </p:cNvSpPr>
            <p:nvPr/>
          </p:nvSpPr>
          <p:spPr bwMode="auto">
            <a:xfrm flipV="1">
              <a:off x="1536" y="2424"/>
              <a:ext cx="0" cy="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1865" name="AutoShape 9"/>
            <p:cNvSpPr>
              <a:spLocks noChangeArrowheads="1"/>
            </p:cNvSpPr>
            <p:nvPr/>
          </p:nvSpPr>
          <p:spPr bwMode="auto">
            <a:xfrm>
              <a:off x="1464" y="1950"/>
              <a:ext cx="231" cy="72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grpSp>
    </p:spTree>
    <p:extLst>
      <p:ext uri="{BB962C8B-B14F-4D97-AF65-F5344CB8AC3E}">
        <p14:creationId xmlns:p14="http://schemas.microsoft.com/office/powerpoint/2010/main" val="125723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_tradnl" altLang="es-CL"/>
              <a:t>Herencia múltiple</a:t>
            </a:r>
          </a:p>
        </p:txBody>
      </p:sp>
      <p:sp>
        <p:nvSpPr>
          <p:cNvPr id="122883" name="Rectangle 3"/>
          <p:cNvSpPr>
            <a:spLocks noGrp="1" noChangeArrowheads="1"/>
          </p:cNvSpPr>
          <p:nvPr>
            <p:ph idx="1"/>
          </p:nvPr>
        </p:nvSpPr>
        <p:spPr>
          <a:xfrm>
            <a:off x="2473326" y="1981201"/>
            <a:ext cx="7661275" cy="582613"/>
          </a:xfrm>
        </p:spPr>
        <p:txBody>
          <a:bodyPr>
            <a:normAutofit fontScale="92500"/>
          </a:bodyPr>
          <a:lstStyle/>
          <a:p>
            <a:pPr>
              <a:lnSpc>
                <a:spcPct val="90000"/>
              </a:lnSpc>
            </a:pPr>
            <a:r>
              <a:rPr lang="es-ES_tradnl" altLang="es-CL" sz="2400"/>
              <a:t>Una clase es subclase de más de una superclase.</a:t>
            </a:r>
          </a:p>
        </p:txBody>
      </p:sp>
      <p:sp>
        <p:nvSpPr>
          <p:cNvPr id="14" name="Marcador de número de diapositiva 4"/>
          <p:cNvSpPr>
            <a:spLocks noGrp="1"/>
          </p:cNvSpPr>
          <p:nvPr>
            <p:ph type="sldNum" sz="quarter" idx="12"/>
          </p:nvPr>
        </p:nvSpPr>
        <p:spPr/>
        <p:txBody>
          <a:bodyPr/>
          <a:lstStyle/>
          <a:p>
            <a:fld id="{21E6E441-CB2A-4F18-AED1-931BEA092970}" type="slidenum">
              <a:rPr lang="es-CL" altLang="es-CL"/>
              <a:pPr/>
              <a:t>7</a:t>
            </a:fld>
            <a:endParaRPr lang="es-CL" altLang="es-CL"/>
          </a:p>
        </p:txBody>
      </p:sp>
      <p:sp>
        <p:nvSpPr>
          <p:cNvPr id="122884" name="Text Box 4"/>
          <p:cNvSpPr txBox="1">
            <a:spLocks noChangeArrowheads="1"/>
          </p:cNvSpPr>
          <p:nvPr/>
        </p:nvSpPr>
        <p:spPr bwMode="auto">
          <a:xfrm>
            <a:off x="4148139" y="2857500"/>
            <a:ext cx="1379537" cy="7112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a:t>Vehículos </a:t>
            </a:r>
          </a:p>
          <a:p>
            <a:pPr algn="ctr" eaLnBrk="0" hangingPunct="0"/>
            <a:r>
              <a:rPr lang="es-ES_tradnl" altLang="es-CL" sz="2000"/>
              <a:t>terrestres</a:t>
            </a:r>
          </a:p>
        </p:txBody>
      </p:sp>
      <p:sp>
        <p:nvSpPr>
          <p:cNvPr id="122885" name="Text Box 5"/>
          <p:cNvSpPr txBox="1">
            <a:spLocks noChangeArrowheads="1"/>
          </p:cNvSpPr>
          <p:nvPr/>
        </p:nvSpPr>
        <p:spPr bwMode="auto">
          <a:xfrm>
            <a:off x="5138738" y="4181475"/>
            <a:ext cx="1524000" cy="711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ES_tradnl" altLang="es-CL" sz="2000"/>
              <a:t>Vehículos anfibios</a:t>
            </a:r>
          </a:p>
        </p:txBody>
      </p:sp>
      <p:sp>
        <p:nvSpPr>
          <p:cNvPr id="122887" name="Text Box 7"/>
          <p:cNvSpPr txBox="1">
            <a:spLocks noChangeArrowheads="1"/>
          </p:cNvSpPr>
          <p:nvPr/>
        </p:nvSpPr>
        <p:spPr bwMode="auto">
          <a:xfrm>
            <a:off x="6281739" y="2857500"/>
            <a:ext cx="1379537" cy="7112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2000"/>
              <a:t>Vehículos </a:t>
            </a:r>
          </a:p>
          <a:p>
            <a:pPr algn="ctr" eaLnBrk="0" hangingPunct="0"/>
            <a:r>
              <a:rPr lang="es-ES_tradnl" altLang="es-CL" sz="2000"/>
              <a:t>acuáticos</a:t>
            </a:r>
          </a:p>
        </p:txBody>
      </p:sp>
      <p:grpSp>
        <p:nvGrpSpPr>
          <p:cNvPr id="122889" name="Group 9"/>
          <p:cNvGrpSpPr>
            <a:grpSpLocks/>
          </p:cNvGrpSpPr>
          <p:nvPr/>
        </p:nvGrpSpPr>
        <p:grpSpPr bwMode="auto">
          <a:xfrm rot="-2768354">
            <a:off x="4930782" y="3254650"/>
            <a:ext cx="366713" cy="1089863"/>
            <a:chOff x="1426" y="1950"/>
            <a:chExt cx="231" cy="1074"/>
          </a:xfrm>
        </p:grpSpPr>
        <p:sp>
          <p:nvSpPr>
            <p:cNvPr id="122890" name="Line 10"/>
            <p:cNvSpPr>
              <a:spLocks noChangeShapeType="1"/>
            </p:cNvSpPr>
            <p:nvPr/>
          </p:nvSpPr>
          <p:spPr bwMode="auto">
            <a:xfrm flipV="1">
              <a:off x="1536" y="2424"/>
              <a:ext cx="0" cy="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2891" name="AutoShape 11"/>
            <p:cNvSpPr>
              <a:spLocks noChangeArrowheads="1"/>
            </p:cNvSpPr>
            <p:nvPr/>
          </p:nvSpPr>
          <p:spPr bwMode="auto">
            <a:xfrm>
              <a:off x="1426" y="1950"/>
              <a:ext cx="231" cy="72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grpSp>
      <p:grpSp>
        <p:nvGrpSpPr>
          <p:cNvPr id="122892" name="Group 12"/>
          <p:cNvGrpSpPr>
            <a:grpSpLocks/>
          </p:cNvGrpSpPr>
          <p:nvPr/>
        </p:nvGrpSpPr>
        <p:grpSpPr bwMode="auto">
          <a:xfrm rot="2606007">
            <a:off x="6503406" y="3249351"/>
            <a:ext cx="366713" cy="1089863"/>
            <a:chOff x="1426" y="1950"/>
            <a:chExt cx="231" cy="1074"/>
          </a:xfrm>
        </p:grpSpPr>
        <p:sp>
          <p:nvSpPr>
            <p:cNvPr id="122893" name="Line 13"/>
            <p:cNvSpPr>
              <a:spLocks noChangeShapeType="1"/>
            </p:cNvSpPr>
            <p:nvPr/>
          </p:nvSpPr>
          <p:spPr bwMode="auto">
            <a:xfrm flipV="1">
              <a:off x="1536" y="2424"/>
              <a:ext cx="0" cy="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2894" name="AutoShape 14"/>
            <p:cNvSpPr>
              <a:spLocks noChangeArrowheads="1"/>
            </p:cNvSpPr>
            <p:nvPr/>
          </p:nvSpPr>
          <p:spPr bwMode="auto">
            <a:xfrm>
              <a:off x="1426" y="1950"/>
              <a:ext cx="231" cy="723"/>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grpSp>
      <p:sp>
        <p:nvSpPr>
          <p:cNvPr id="122895" name="Rectangle 15"/>
          <p:cNvSpPr>
            <a:spLocks noChangeArrowheads="1"/>
          </p:cNvSpPr>
          <p:nvPr/>
        </p:nvSpPr>
        <p:spPr bwMode="auto">
          <a:xfrm>
            <a:off x="1987550" y="5581651"/>
            <a:ext cx="8178800"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Font typeface="Monotype Sorts" pitchFamily="2" charset="2"/>
              <a:buChar char="z"/>
            </a:pPr>
            <a:r>
              <a:rPr kumimoji="1" lang="es-ES_tradnl" altLang="es-CL">
                <a:solidFill>
                  <a:srgbClr val="FF0000"/>
                </a:solidFill>
                <a:latin typeface="Tahoma" panose="020B0604030504040204" pitchFamily="34" charset="0"/>
              </a:rPr>
              <a:t>Java no soporta la herencia múltiple.</a:t>
            </a:r>
          </a:p>
        </p:txBody>
      </p:sp>
    </p:spTree>
    <p:extLst>
      <p:ext uri="{BB962C8B-B14F-4D97-AF65-F5344CB8AC3E}">
        <p14:creationId xmlns:p14="http://schemas.microsoft.com/office/powerpoint/2010/main" val="175701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_tradnl" altLang="es-CL"/>
              <a:t>Jerarquías de Herencia</a:t>
            </a:r>
          </a:p>
        </p:txBody>
      </p:sp>
      <p:sp>
        <p:nvSpPr>
          <p:cNvPr id="123907" name="Rectangle 3"/>
          <p:cNvSpPr>
            <a:spLocks noGrp="1" noChangeArrowheads="1"/>
          </p:cNvSpPr>
          <p:nvPr>
            <p:ph idx="1"/>
          </p:nvPr>
        </p:nvSpPr>
        <p:spPr/>
        <p:txBody>
          <a:bodyPr>
            <a:normAutofit lnSpcReduction="10000"/>
          </a:bodyPr>
          <a:lstStyle/>
          <a:p>
            <a:pPr algn="just"/>
            <a:r>
              <a:rPr lang="es-ES_tradnl" altLang="es-CL" sz="2400"/>
              <a:t>La herencia organiza clases bases y derivadas en jerarquías de clases.</a:t>
            </a:r>
          </a:p>
          <a:p>
            <a:pPr algn="just"/>
            <a:endParaRPr lang="es-ES_tradnl" altLang="es-CL" sz="500"/>
          </a:p>
          <a:p>
            <a:pPr algn="just"/>
            <a:endParaRPr lang="es-ES_tradnl" altLang="es-CL" sz="500"/>
          </a:p>
          <a:p>
            <a:pPr algn="just"/>
            <a:r>
              <a:rPr lang="es-ES_tradnl" altLang="es-CL" sz="2400"/>
              <a:t>Una subclase hereda las propiedades de la respectiva superclase.</a:t>
            </a:r>
          </a:p>
          <a:p>
            <a:pPr algn="just"/>
            <a:endParaRPr lang="es-ES_tradnl" altLang="es-CL" sz="500"/>
          </a:p>
          <a:p>
            <a:pPr algn="just"/>
            <a:endParaRPr lang="es-ES_tradnl" altLang="es-CL" sz="500"/>
          </a:p>
          <a:p>
            <a:pPr algn="just"/>
            <a:r>
              <a:rPr lang="es-ES_tradnl" altLang="es-CL" sz="2400"/>
              <a:t>Una subclase, respecto de su superclase:</a:t>
            </a:r>
          </a:p>
          <a:p>
            <a:pPr lvl="1" algn="just"/>
            <a:r>
              <a:rPr lang="es-ES_tradnl" altLang="es-CL" sz="2000"/>
              <a:t>Agrega nuevas propiedades</a:t>
            </a:r>
          </a:p>
          <a:p>
            <a:pPr lvl="1" algn="just"/>
            <a:r>
              <a:rPr lang="es-ES_tradnl" altLang="es-CL" sz="2000"/>
              <a:t>Modifica propiedades heredadas</a:t>
            </a:r>
          </a:p>
        </p:txBody>
      </p:sp>
      <p:sp>
        <p:nvSpPr>
          <p:cNvPr id="4" name="Marcador de número de diapositiva 4"/>
          <p:cNvSpPr>
            <a:spLocks noGrp="1"/>
          </p:cNvSpPr>
          <p:nvPr>
            <p:ph type="sldNum" sz="quarter" idx="12"/>
          </p:nvPr>
        </p:nvSpPr>
        <p:spPr/>
        <p:txBody>
          <a:bodyPr/>
          <a:lstStyle/>
          <a:p>
            <a:fld id="{A4CCB8EA-993C-43CA-8033-CA07B105CC3C}" type="slidenum">
              <a:rPr lang="es-CL" altLang="es-CL"/>
              <a:pPr/>
              <a:t>8</a:t>
            </a:fld>
            <a:endParaRPr lang="es-CL" altLang="es-CL"/>
          </a:p>
        </p:txBody>
      </p:sp>
    </p:spTree>
    <p:extLst>
      <p:ext uri="{BB962C8B-B14F-4D97-AF65-F5344CB8AC3E}">
        <p14:creationId xmlns:p14="http://schemas.microsoft.com/office/powerpoint/2010/main" val="246366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s-ES_tradnl" altLang="es-CL"/>
              <a:t>Implementación de jerarquías de herencia</a:t>
            </a:r>
          </a:p>
        </p:txBody>
      </p:sp>
      <p:sp>
        <p:nvSpPr>
          <p:cNvPr id="124931" name="Rectangle 3"/>
          <p:cNvSpPr>
            <a:spLocks noGrp="1" noChangeArrowheads="1"/>
          </p:cNvSpPr>
          <p:nvPr>
            <p:ph idx="1"/>
          </p:nvPr>
        </p:nvSpPr>
        <p:spPr>
          <a:xfrm>
            <a:off x="2473326" y="1981200"/>
            <a:ext cx="7661275" cy="769938"/>
          </a:xfrm>
        </p:spPr>
        <p:txBody>
          <a:bodyPr/>
          <a:lstStyle/>
          <a:p>
            <a:r>
              <a:rPr lang="es-ES_tradnl" altLang="es-CL"/>
              <a:t>Ejemplo:</a:t>
            </a:r>
          </a:p>
        </p:txBody>
      </p:sp>
      <p:sp>
        <p:nvSpPr>
          <p:cNvPr id="16" name="Marcador de número de diapositiva 4"/>
          <p:cNvSpPr>
            <a:spLocks noGrp="1"/>
          </p:cNvSpPr>
          <p:nvPr>
            <p:ph type="sldNum" sz="quarter" idx="12"/>
          </p:nvPr>
        </p:nvSpPr>
        <p:spPr/>
        <p:txBody>
          <a:bodyPr/>
          <a:lstStyle/>
          <a:p>
            <a:fld id="{584A881E-D8FD-44A0-BD5A-E1B37D58FA45}" type="slidenum">
              <a:rPr lang="es-CL" altLang="es-CL"/>
              <a:pPr/>
              <a:t>9</a:t>
            </a:fld>
            <a:endParaRPr lang="es-CL" altLang="es-CL"/>
          </a:p>
        </p:txBody>
      </p:sp>
      <p:sp>
        <p:nvSpPr>
          <p:cNvPr id="124932" name="Text Box 4"/>
          <p:cNvSpPr txBox="1">
            <a:spLocks noChangeArrowheads="1"/>
          </p:cNvSpPr>
          <p:nvPr/>
        </p:nvSpPr>
        <p:spPr bwMode="auto">
          <a:xfrm>
            <a:off x="3084524" y="2900364"/>
            <a:ext cx="1606529" cy="584775"/>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3200"/>
              <a:t>Persona</a:t>
            </a:r>
          </a:p>
        </p:txBody>
      </p:sp>
      <p:sp>
        <p:nvSpPr>
          <p:cNvPr id="124933" name="Text Box 5"/>
          <p:cNvSpPr txBox="1">
            <a:spLocks noChangeArrowheads="1"/>
          </p:cNvSpPr>
          <p:nvPr/>
        </p:nvSpPr>
        <p:spPr bwMode="auto">
          <a:xfrm>
            <a:off x="3133725" y="4576763"/>
            <a:ext cx="1570038" cy="58896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ltLang="es-CL" sz="3200"/>
              <a:t>Alumno</a:t>
            </a:r>
          </a:p>
        </p:txBody>
      </p:sp>
      <p:sp>
        <p:nvSpPr>
          <p:cNvPr id="124935" name="AutoShape 7"/>
          <p:cNvSpPr>
            <a:spLocks/>
          </p:cNvSpPr>
          <p:nvPr/>
        </p:nvSpPr>
        <p:spPr bwMode="auto">
          <a:xfrm>
            <a:off x="5181600" y="2552700"/>
            <a:ext cx="304800" cy="1295400"/>
          </a:xfrm>
          <a:prstGeom prst="leftBrace">
            <a:avLst>
              <a:gd name="adj1" fmla="val 35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24936" name="Group 8"/>
          <p:cNvGrpSpPr>
            <a:grpSpLocks/>
          </p:cNvGrpSpPr>
          <p:nvPr/>
        </p:nvGrpSpPr>
        <p:grpSpPr bwMode="auto">
          <a:xfrm>
            <a:off x="5410200" y="2705101"/>
            <a:ext cx="4281488" cy="1616075"/>
            <a:chOff x="2832" y="1584"/>
            <a:chExt cx="2697" cy="1018"/>
          </a:xfrm>
        </p:grpSpPr>
        <p:sp>
          <p:nvSpPr>
            <p:cNvPr id="124937" name="Text Box 9"/>
            <p:cNvSpPr txBox="1">
              <a:spLocks noChangeArrowheads="1"/>
            </p:cNvSpPr>
            <p:nvPr/>
          </p:nvSpPr>
          <p:spPr bwMode="auto">
            <a:xfrm>
              <a:off x="2832" y="1584"/>
              <a:ext cx="1021"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52500" eaLnBrk="0" hangingPunct="0">
                <a:defRPr sz="2400">
                  <a:solidFill>
                    <a:schemeClr val="tx1"/>
                  </a:solidFill>
                  <a:latin typeface="Times New Roman" panose="02020603050405020304" pitchFamily="18" charset="0"/>
                </a:defRPr>
              </a:lvl1pPr>
              <a:lvl2pPr defTabSz="952500" eaLnBrk="0" hangingPunct="0">
                <a:defRPr sz="2400">
                  <a:solidFill>
                    <a:schemeClr val="tx1"/>
                  </a:solidFill>
                  <a:latin typeface="Times New Roman" panose="02020603050405020304" pitchFamily="18" charset="0"/>
                </a:defRPr>
              </a:lvl2pPr>
              <a:lvl3pPr defTabSz="952500" eaLnBrk="0" hangingPunct="0">
                <a:defRPr sz="2400">
                  <a:solidFill>
                    <a:schemeClr val="tx1"/>
                  </a:solidFill>
                  <a:latin typeface="Times New Roman" panose="02020603050405020304" pitchFamily="18" charset="0"/>
                </a:defRPr>
              </a:lvl3pPr>
              <a:lvl4pPr defTabSz="952500" eaLnBrk="0" hangingPunct="0">
                <a:defRPr sz="2400">
                  <a:solidFill>
                    <a:schemeClr val="tx1"/>
                  </a:solidFill>
                  <a:latin typeface="Times New Roman" panose="02020603050405020304" pitchFamily="18" charset="0"/>
                </a:defRPr>
              </a:lvl4pPr>
              <a:lvl5pPr defTabSz="952500" eaLnBrk="0" hangingPunct="0">
                <a:defRPr sz="2400">
                  <a:solidFill>
                    <a:schemeClr val="tx1"/>
                  </a:solidFill>
                  <a:latin typeface="Times New Roman" panose="02020603050405020304" pitchFamily="18" charset="0"/>
                </a:defRPr>
              </a:lvl5pPr>
              <a:lvl6pPr defTabSz="952500" eaLnBrk="0" fontAlgn="base" hangingPunct="0">
                <a:spcBef>
                  <a:spcPct val="0"/>
                </a:spcBef>
                <a:spcAft>
                  <a:spcPct val="0"/>
                </a:spcAft>
                <a:defRPr sz="2400">
                  <a:solidFill>
                    <a:schemeClr val="tx1"/>
                  </a:solidFill>
                  <a:latin typeface="Times New Roman" panose="02020603050405020304" pitchFamily="18" charset="0"/>
                </a:defRPr>
              </a:lvl6pPr>
              <a:lvl7pPr defTabSz="952500" eaLnBrk="0" fontAlgn="base" hangingPunct="0">
                <a:spcBef>
                  <a:spcPct val="0"/>
                </a:spcBef>
                <a:spcAft>
                  <a:spcPct val="0"/>
                </a:spcAft>
                <a:defRPr sz="2400">
                  <a:solidFill>
                    <a:schemeClr val="tx1"/>
                  </a:solidFill>
                  <a:latin typeface="Times New Roman" panose="02020603050405020304" pitchFamily="18" charset="0"/>
                </a:defRPr>
              </a:lvl7pPr>
              <a:lvl8pPr defTabSz="952500" eaLnBrk="0" fontAlgn="base" hangingPunct="0">
                <a:spcBef>
                  <a:spcPct val="0"/>
                </a:spcBef>
                <a:spcAft>
                  <a:spcPct val="0"/>
                </a:spcAft>
                <a:defRPr sz="2400">
                  <a:solidFill>
                    <a:schemeClr val="tx1"/>
                  </a:solidFill>
                  <a:latin typeface="Times New Roman" panose="02020603050405020304" pitchFamily="18" charset="0"/>
                </a:defRPr>
              </a:lvl8pPr>
              <a:lvl9pPr defTabSz="9525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L" sz="2000"/>
                <a:t>Atributos:</a:t>
              </a:r>
            </a:p>
            <a:p>
              <a:pPr lvl="1"/>
              <a:r>
                <a:rPr lang="es-ES_tradnl" altLang="es-CL" sz="2000"/>
                <a:t>- RUT</a:t>
              </a:r>
            </a:p>
            <a:p>
              <a:pPr lvl="1"/>
              <a:r>
                <a:rPr lang="es-ES_tradnl" altLang="es-CL" sz="2000"/>
                <a:t>- Nombre</a:t>
              </a:r>
            </a:p>
            <a:p>
              <a:pPr lvl="1"/>
              <a:endParaRPr lang="es-ES_tradnl" altLang="es-CL" sz="2000"/>
            </a:p>
            <a:p>
              <a:endParaRPr lang="es-ES_tradnl" altLang="es-CL" sz="2000"/>
            </a:p>
          </p:txBody>
        </p:sp>
        <p:sp>
          <p:nvSpPr>
            <p:cNvPr id="124938" name="Text Box 10"/>
            <p:cNvSpPr txBox="1">
              <a:spLocks noChangeArrowheads="1"/>
            </p:cNvSpPr>
            <p:nvPr/>
          </p:nvSpPr>
          <p:spPr bwMode="auto">
            <a:xfrm>
              <a:off x="3936" y="1584"/>
              <a:ext cx="1593"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52500" eaLnBrk="0" hangingPunct="0">
                <a:defRPr sz="2400">
                  <a:solidFill>
                    <a:schemeClr val="tx1"/>
                  </a:solidFill>
                  <a:latin typeface="Times New Roman" panose="02020603050405020304" pitchFamily="18" charset="0"/>
                </a:defRPr>
              </a:lvl1pPr>
              <a:lvl2pPr defTabSz="952500" eaLnBrk="0" hangingPunct="0">
                <a:defRPr sz="2400">
                  <a:solidFill>
                    <a:schemeClr val="tx1"/>
                  </a:solidFill>
                  <a:latin typeface="Times New Roman" panose="02020603050405020304" pitchFamily="18" charset="0"/>
                </a:defRPr>
              </a:lvl2pPr>
              <a:lvl3pPr defTabSz="952500" eaLnBrk="0" hangingPunct="0">
                <a:defRPr sz="2400">
                  <a:solidFill>
                    <a:schemeClr val="tx1"/>
                  </a:solidFill>
                  <a:latin typeface="Times New Roman" panose="02020603050405020304" pitchFamily="18" charset="0"/>
                </a:defRPr>
              </a:lvl3pPr>
              <a:lvl4pPr defTabSz="952500" eaLnBrk="0" hangingPunct="0">
                <a:defRPr sz="2400">
                  <a:solidFill>
                    <a:schemeClr val="tx1"/>
                  </a:solidFill>
                  <a:latin typeface="Times New Roman" panose="02020603050405020304" pitchFamily="18" charset="0"/>
                </a:defRPr>
              </a:lvl4pPr>
              <a:lvl5pPr defTabSz="952500" eaLnBrk="0" hangingPunct="0">
                <a:defRPr sz="2400">
                  <a:solidFill>
                    <a:schemeClr val="tx1"/>
                  </a:solidFill>
                  <a:latin typeface="Times New Roman" panose="02020603050405020304" pitchFamily="18" charset="0"/>
                </a:defRPr>
              </a:lvl5pPr>
              <a:lvl6pPr defTabSz="952500" eaLnBrk="0" fontAlgn="base" hangingPunct="0">
                <a:spcBef>
                  <a:spcPct val="0"/>
                </a:spcBef>
                <a:spcAft>
                  <a:spcPct val="0"/>
                </a:spcAft>
                <a:defRPr sz="2400">
                  <a:solidFill>
                    <a:schemeClr val="tx1"/>
                  </a:solidFill>
                  <a:latin typeface="Times New Roman" panose="02020603050405020304" pitchFamily="18" charset="0"/>
                </a:defRPr>
              </a:lvl6pPr>
              <a:lvl7pPr defTabSz="952500" eaLnBrk="0" fontAlgn="base" hangingPunct="0">
                <a:spcBef>
                  <a:spcPct val="0"/>
                </a:spcBef>
                <a:spcAft>
                  <a:spcPct val="0"/>
                </a:spcAft>
                <a:defRPr sz="2400">
                  <a:solidFill>
                    <a:schemeClr val="tx1"/>
                  </a:solidFill>
                  <a:latin typeface="Times New Roman" panose="02020603050405020304" pitchFamily="18" charset="0"/>
                </a:defRPr>
              </a:lvl7pPr>
              <a:lvl8pPr defTabSz="952500" eaLnBrk="0" fontAlgn="base" hangingPunct="0">
                <a:spcBef>
                  <a:spcPct val="0"/>
                </a:spcBef>
                <a:spcAft>
                  <a:spcPct val="0"/>
                </a:spcAft>
                <a:defRPr sz="2400">
                  <a:solidFill>
                    <a:schemeClr val="tx1"/>
                  </a:solidFill>
                  <a:latin typeface="Times New Roman" panose="02020603050405020304" pitchFamily="18" charset="0"/>
                </a:defRPr>
              </a:lvl8pPr>
              <a:lvl9pPr defTabSz="9525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L" sz="2000"/>
                <a:t>Operaciones:</a:t>
              </a:r>
            </a:p>
            <a:p>
              <a:pPr lvl="1"/>
              <a:r>
                <a:rPr lang="es-ES_tradnl" altLang="es-CL" sz="2000"/>
                <a:t>-set y get RUT</a:t>
              </a:r>
            </a:p>
            <a:p>
              <a:pPr lvl="1"/>
              <a:r>
                <a:rPr lang="es-ES_tradnl" altLang="es-CL" sz="2000"/>
                <a:t>- set y get Nombre</a:t>
              </a:r>
            </a:p>
            <a:p>
              <a:pPr lvl="1"/>
              <a:endParaRPr lang="es-ES_tradnl" altLang="es-CL" sz="2000"/>
            </a:p>
          </p:txBody>
        </p:sp>
      </p:grpSp>
      <p:sp>
        <p:nvSpPr>
          <p:cNvPr id="124939" name="Text Box 11"/>
          <p:cNvSpPr txBox="1">
            <a:spLocks noChangeArrowheads="1"/>
          </p:cNvSpPr>
          <p:nvPr/>
        </p:nvSpPr>
        <p:spPr bwMode="auto">
          <a:xfrm>
            <a:off x="5410200" y="4210051"/>
            <a:ext cx="17859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52500" eaLnBrk="0" hangingPunct="0">
              <a:defRPr sz="2400">
                <a:solidFill>
                  <a:schemeClr val="tx1"/>
                </a:solidFill>
                <a:latin typeface="Times New Roman" panose="02020603050405020304" pitchFamily="18" charset="0"/>
              </a:defRPr>
            </a:lvl1pPr>
            <a:lvl2pPr defTabSz="952500" eaLnBrk="0" hangingPunct="0">
              <a:defRPr sz="2400">
                <a:solidFill>
                  <a:schemeClr val="tx1"/>
                </a:solidFill>
                <a:latin typeface="Times New Roman" panose="02020603050405020304" pitchFamily="18" charset="0"/>
              </a:defRPr>
            </a:lvl2pPr>
            <a:lvl3pPr defTabSz="952500" eaLnBrk="0" hangingPunct="0">
              <a:defRPr sz="2400">
                <a:solidFill>
                  <a:schemeClr val="tx1"/>
                </a:solidFill>
                <a:latin typeface="Times New Roman" panose="02020603050405020304" pitchFamily="18" charset="0"/>
              </a:defRPr>
            </a:lvl3pPr>
            <a:lvl4pPr defTabSz="952500" eaLnBrk="0" hangingPunct="0">
              <a:defRPr sz="2400">
                <a:solidFill>
                  <a:schemeClr val="tx1"/>
                </a:solidFill>
                <a:latin typeface="Times New Roman" panose="02020603050405020304" pitchFamily="18" charset="0"/>
              </a:defRPr>
            </a:lvl4pPr>
            <a:lvl5pPr defTabSz="952500" eaLnBrk="0" hangingPunct="0">
              <a:defRPr sz="2400">
                <a:solidFill>
                  <a:schemeClr val="tx1"/>
                </a:solidFill>
                <a:latin typeface="Times New Roman" panose="02020603050405020304" pitchFamily="18" charset="0"/>
              </a:defRPr>
            </a:lvl5pPr>
            <a:lvl6pPr defTabSz="952500" eaLnBrk="0" fontAlgn="base" hangingPunct="0">
              <a:spcBef>
                <a:spcPct val="0"/>
              </a:spcBef>
              <a:spcAft>
                <a:spcPct val="0"/>
              </a:spcAft>
              <a:defRPr sz="2400">
                <a:solidFill>
                  <a:schemeClr val="tx1"/>
                </a:solidFill>
                <a:latin typeface="Times New Roman" panose="02020603050405020304" pitchFamily="18" charset="0"/>
              </a:defRPr>
            </a:lvl6pPr>
            <a:lvl7pPr defTabSz="952500" eaLnBrk="0" fontAlgn="base" hangingPunct="0">
              <a:spcBef>
                <a:spcPct val="0"/>
              </a:spcBef>
              <a:spcAft>
                <a:spcPct val="0"/>
              </a:spcAft>
              <a:defRPr sz="2400">
                <a:solidFill>
                  <a:schemeClr val="tx1"/>
                </a:solidFill>
                <a:latin typeface="Times New Roman" panose="02020603050405020304" pitchFamily="18" charset="0"/>
              </a:defRPr>
            </a:lvl7pPr>
            <a:lvl8pPr defTabSz="952500" eaLnBrk="0" fontAlgn="base" hangingPunct="0">
              <a:spcBef>
                <a:spcPct val="0"/>
              </a:spcBef>
              <a:spcAft>
                <a:spcPct val="0"/>
              </a:spcAft>
              <a:defRPr sz="2400">
                <a:solidFill>
                  <a:schemeClr val="tx1"/>
                </a:solidFill>
                <a:latin typeface="Times New Roman" panose="02020603050405020304" pitchFamily="18" charset="0"/>
              </a:defRPr>
            </a:lvl8pPr>
            <a:lvl9pPr defTabSz="9525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L" sz="2000" dirty="0"/>
              <a:t>Atributos:</a:t>
            </a:r>
          </a:p>
          <a:p>
            <a:pPr lvl="1"/>
            <a:r>
              <a:rPr lang="es-ES_tradnl" altLang="es-CL" sz="2000" dirty="0"/>
              <a:t>- RUT</a:t>
            </a:r>
          </a:p>
          <a:p>
            <a:pPr lvl="1"/>
            <a:r>
              <a:rPr lang="es-ES_tradnl" altLang="es-CL" sz="2000" dirty="0"/>
              <a:t>- Nombre</a:t>
            </a:r>
          </a:p>
          <a:p>
            <a:pPr lvl="1"/>
            <a:r>
              <a:rPr lang="es-ES_tradnl" altLang="es-CL" sz="2000" dirty="0"/>
              <a:t>- </a:t>
            </a:r>
            <a:r>
              <a:rPr lang="es-ES_tradnl" altLang="es-CL" sz="2000" b="1" dirty="0">
                <a:solidFill>
                  <a:srgbClr val="FF0000"/>
                </a:solidFill>
              </a:rPr>
              <a:t>Rol</a:t>
            </a:r>
            <a:endParaRPr lang="es-ES_tradnl" altLang="es-CL" sz="2000" dirty="0"/>
          </a:p>
          <a:p>
            <a:r>
              <a:rPr lang="es-ES_tradnl" altLang="es-CL" sz="2000" dirty="0"/>
              <a:t>	</a:t>
            </a:r>
          </a:p>
        </p:txBody>
      </p:sp>
      <p:sp>
        <p:nvSpPr>
          <p:cNvPr id="124940" name="Text Box 12"/>
          <p:cNvSpPr txBox="1">
            <a:spLocks noChangeArrowheads="1"/>
          </p:cNvSpPr>
          <p:nvPr/>
        </p:nvSpPr>
        <p:spPr bwMode="auto">
          <a:xfrm>
            <a:off x="7200900" y="4229101"/>
            <a:ext cx="262604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52500" eaLnBrk="0" hangingPunct="0">
              <a:defRPr sz="2400">
                <a:solidFill>
                  <a:schemeClr val="tx1"/>
                </a:solidFill>
                <a:latin typeface="Times New Roman" panose="02020603050405020304" pitchFamily="18" charset="0"/>
              </a:defRPr>
            </a:lvl1pPr>
            <a:lvl2pPr defTabSz="952500" eaLnBrk="0" hangingPunct="0">
              <a:defRPr sz="2400">
                <a:solidFill>
                  <a:schemeClr val="tx1"/>
                </a:solidFill>
                <a:latin typeface="Times New Roman" panose="02020603050405020304" pitchFamily="18" charset="0"/>
              </a:defRPr>
            </a:lvl2pPr>
            <a:lvl3pPr defTabSz="952500" eaLnBrk="0" hangingPunct="0">
              <a:defRPr sz="2400">
                <a:solidFill>
                  <a:schemeClr val="tx1"/>
                </a:solidFill>
                <a:latin typeface="Times New Roman" panose="02020603050405020304" pitchFamily="18" charset="0"/>
              </a:defRPr>
            </a:lvl3pPr>
            <a:lvl4pPr defTabSz="952500" eaLnBrk="0" hangingPunct="0">
              <a:defRPr sz="2400">
                <a:solidFill>
                  <a:schemeClr val="tx1"/>
                </a:solidFill>
                <a:latin typeface="Times New Roman" panose="02020603050405020304" pitchFamily="18" charset="0"/>
              </a:defRPr>
            </a:lvl4pPr>
            <a:lvl5pPr defTabSz="952500" eaLnBrk="0" hangingPunct="0">
              <a:defRPr sz="2400">
                <a:solidFill>
                  <a:schemeClr val="tx1"/>
                </a:solidFill>
                <a:latin typeface="Times New Roman" panose="02020603050405020304" pitchFamily="18" charset="0"/>
              </a:defRPr>
            </a:lvl5pPr>
            <a:lvl6pPr defTabSz="952500" eaLnBrk="0" fontAlgn="base" hangingPunct="0">
              <a:spcBef>
                <a:spcPct val="0"/>
              </a:spcBef>
              <a:spcAft>
                <a:spcPct val="0"/>
              </a:spcAft>
              <a:defRPr sz="2400">
                <a:solidFill>
                  <a:schemeClr val="tx1"/>
                </a:solidFill>
                <a:latin typeface="Times New Roman" panose="02020603050405020304" pitchFamily="18" charset="0"/>
              </a:defRPr>
            </a:lvl6pPr>
            <a:lvl7pPr defTabSz="952500" eaLnBrk="0" fontAlgn="base" hangingPunct="0">
              <a:spcBef>
                <a:spcPct val="0"/>
              </a:spcBef>
              <a:spcAft>
                <a:spcPct val="0"/>
              </a:spcAft>
              <a:defRPr sz="2400">
                <a:solidFill>
                  <a:schemeClr val="tx1"/>
                </a:solidFill>
                <a:latin typeface="Times New Roman" panose="02020603050405020304" pitchFamily="18" charset="0"/>
              </a:defRPr>
            </a:lvl7pPr>
            <a:lvl8pPr defTabSz="952500" eaLnBrk="0" fontAlgn="base" hangingPunct="0">
              <a:spcBef>
                <a:spcPct val="0"/>
              </a:spcBef>
              <a:spcAft>
                <a:spcPct val="0"/>
              </a:spcAft>
              <a:defRPr sz="2400">
                <a:solidFill>
                  <a:schemeClr val="tx1"/>
                </a:solidFill>
                <a:latin typeface="Times New Roman" panose="02020603050405020304" pitchFamily="18" charset="0"/>
              </a:defRPr>
            </a:lvl8pPr>
            <a:lvl9pPr defTabSz="952500"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CL" sz="2000" dirty="0"/>
              <a:t>Operaciones:</a:t>
            </a:r>
          </a:p>
          <a:p>
            <a:pPr lvl="1"/>
            <a:r>
              <a:rPr lang="es-ES_tradnl" altLang="es-CL" sz="2000" dirty="0"/>
              <a:t>-set y </a:t>
            </a:r>
            <a:r>
              <a:rPr lang="es-ES_tradnl" altLang="es-CL" sz="2000" dirty="0" err="1"/>
              <a:t>get</a:t>
            </a:r>
            <a:r>
              <a:rPr lang="es-ES_tradnl" altLang="es-CL" sz="2000" dirty="0"/>
              <a:t> RUT</a:t>
            </a:r>
          </a:p>
          <a:p>
            <a:pPr lvl="1"/>
            <a:r>
              <a:rPr lang="es-ES_tradnl" altLang="es-CL" sz="2000" dirty="0"/>
              <a:t>- set y </a:t>
            </a:r>
            <a:r>
              <a:rPr lang="es-ES_tradnl" altLang="es-CL" sz="2000" dirty="0" err="1"/>
              <a:t>get</a:t>
            </a:r>
            <a:r>
              <a:rPr lang="es-ES_tradnl" altLang="es-CL" sz="2000" dirty="0"/>
              <a:t> Nombre</a:t>
            </a:r>
          </a:p>
          <a:p>
            <a:pPr lvl="1"/>
            <a:r>
              <a:rPr lang="es-ES_tradnl" altLang="es-CL" sz="2000" dirty="0"/>
              <a:t>- </a:t>
            </a:r>
            <a:r>
              <a:rPr lang="es-ES_tradnl" altLang="es-CL" sz="2000" b="1" dirty="0">
                <a:solidFill>
                  <a:srgbClr val="FF0000"/>
                </a:solidFill>
              </a:rPr>
              <a:t>set y </a:t>
            </a:r>
            <a:r>
              <a:rPr lang="es-ES_tradnl" altLang="es-CL" sz="2000" b="1" dirty="0" err="1">
                <a:solidFill>
                  <a:srgbClr val="FF0000"/>
                </a:solidFill>
              </a:rPr>
              <a:t>get</a:t>
            </a:r>
            <a:r>
              <a:rPr lang="es-ES_tradnl" altLang="es-CL" sz="2000" b="1" dirty="0">
                <a:solidFill>
                  <a:srgbClr val="FF0000"/>
                </a:solidFill>
              </a:rPr>
              <a:t> Rol</a:t>
            </a:r>
            <a:r>
              <a:rPr lang="es-ES_tradnl" altLang="es-CL" sz="2000" dirty="0"/>
              <a:t> </a:t>
            </a:r>
          </a:p>
        </p:txBody>
      </p:sp>
      <p:sp>
        <p:nvSpPr>
          <p:cNvPr id="124941" name="AutoShape 13"/>
          <p:cNvSpPr>
            <a:spLocks/>
          </p:cNvSpPr>
          <p:nvPr/>
        </p:nvSpPr>
        <p:spPr bwMode="auto">
          <a:xfrm>
            <a:off x="5181600" y="4210050"/>
            <a:ext cx="304800" cy="1295400"/>
          </a:xfrm>
          <a:prstGeom prst="leftBrace">
            <a:avLst>
              <a:gd name="adj1" fmla="val 35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24943" name="Group 15"/>
          <p:cNvGrpSpPr>
            <a:grpSpLocks/>
          </p:cNvGrpSpPr>
          <p:nvPr/>
        </p:nvGrpSpPr>
        <p:grpSpPr bwMode="auto">
          <a:xfrm>
            <a:off x="3810004" y="3267843"/>
            <a:ext cx="366713" cy="1285106"/>
            <a:chOff x="1464" y="2026"/>
            <a:chExt cx="231" cy="998"/>
          </a:xfrm>
        </p:grpSpPr>
        <p:sp>
          <p:nvSpPr>
            <p:cNvPr id="124934" name="Line 6"/>
            <p:cNvSpPr>
              <a:spLocks noChangeShapeType="1"/>
            </p:cNvSpPr>
            <p:nvPr/>
          </p:nvSpPr>
          <p:spPr bwMode="auto">
            <a:xfrm flipV="1">
              <a:off x="1536" y="2424"/>
              <a:ext cx="0" cy="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24942" name="AutoShape 14"/>
            <p:cNvSpPr>
              <a:spLocks noChangeArrowheads="1"/>
            </p:cNvSpPr>
            <p:nvPr/>
          </p:nvSpPr>
          <p:spPr bwMode="auto">
            <a:xfrm>
              <a:off x="1464" y="2026"/>
              <a:ext cx="231" cy="57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L"/>
            </a:p>
          </p:txBody>
        </p:sp>
      </p:grpSp>
    </p:spTree>
    <p:extLst>
      <p:ext uri="{BB962C8B-B14F-4D97-AF65-F5344CB8AC3E}">
        <p14:creationId xmlns:p14="http://schemas.microsoft.com/office/powerpoint/2010/main" val="353074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2781</TotalTime>
  <Words>2373</Words>
  <Application>Microsoft Office PowerPoint</Application>
  <PresentationFormat>Panorámica</PresentationFormat>
  <Paragraphs>516</Paragraphs>
  <Slides>35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Arial</vt:lpstr>
      <vt:lpstr>Calibri</vt:lpstr>
      <vt:lpstr>Century Gothic</vt:lpstr>
      <vt:lpstr>Courier New</vt:lpstr>
      <vt:lpstr>Monotype Sorts</vt:lpstr>
      <vt:lpstr>Tahoma</vt:lpstr>
      <vt:lpstr>Times New Roman</vt:lpstr>
      <vt:lpstr>Wingdings</vt:lpstr>
      <vt:lpstr>Wingdings 3</vt:lpstr>
      <vt:lpstr>Espiral</vt:lpstr>
      <vt:lpstr>lenguaje Java</vt:lpstr>
      <vt:lpstr>Contenido</vt:lpstr>
      <vt:lpstr>Herencia</vt:lpstr>
      <vt:lpstr>Herencia</vt:lpstr>
      <vt:lpstr>Superclases y subclases</vt:lpstr>
      <vt:lpstr>Herencia simple</vt:lpstr>
      <vt:lpstr>Herencia múltiple</vt:lpstr>
      <vt:lpstr>Jerarquías de Herencia</vt:lpstr>
      <vt:lpstr>Implementación de jerarquías de herencia</vt:lpstr>
      <vt:lpstr>Implementación de jerarquías de herencia</vt:lpstr>
      <vt:lpstr>Implementación de jerarquías de herencia</vt:lpstr>
      <vt:lpstr>Abusos de herencia: Agregado confundido</vt:lpstr>
      <vt:lpstr>Abusos de herencia: Agregado confundido</vt:lpstr>
      <vt:lpstr>Abusos de herencia: Agregado confundido</vt:lpstr>
      <vt:lpstr>Abusos de herencia: Jerarquía invertida</vt:lpstr>
      <vt:lpstr>Abusos de herencia: Herencia no aplicable</vt:lpstr>
      <vt:lpstr>Abusos de herencia: Herencia no aplicable</vt:lpstr>
      <vt:lpstr>Miembros heredados</vt:lpstr>
      <vt:lpstr>Presentación de PowerPoint</vt:lpstr>
      <vt:lpstr>Miembros no heredados</vt:lpstr>
      <vt:lpstr>Miembros no heredados: Variables definidas </vt:lpstr>
      <vt:lpstr>Ejemplo</vt:lpstr>
      <vt:lpstr>Miembros no heredados: Constructores</vt:lpstr>
      <vt:lpstr>Ejemplo</vt:lpstr>
      <vt:lpstr>Constructores: la verdad parcial</vt:lpstr>
      <vt:lpstr>Ejemplo</vt:lpstr>
      <vt:lpstr>Herencia: la verdad total</vt:lpstr>
      <vt:lpstr>Referencias</vt:lpstr>
      <vt:lpstr>Referencias</vt:lpstr>
      <vt:lpstr>Referencias</vt:lpstr>
      <vt:lpstr>Referencias</vt:lpstr>
      <vt:lpstr>Referencias</vt:lpstr>
      <vt:lpstr>Referencias</vt:lpstr>
      <vt:lpstr>Sobrescritura de métodos</vt:lpstr>
      <vt:lpstr>Sobrescritura de métodos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lenguaje Java</dc:title>
  <dc:creator>Ana Luisa</dc:creator>
  <cp:lastModifiedBy>labinf</cp:lastModifiedBy>
  <cp:revision>94</cp:revision>
  <dcterms:created xsi:type="dcterms:W3CDTF">2015-01-12T15:55:32Z</dcterms:created>
  <dcterms:modified xsi:type="dcterms:W3CDTF">2023-05-03T17:38:53Z</dcterms:modified>
</cp:coreProperties>
</file>