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Montserrat" pitchFamily="2" charset="77"/>
      <p:regular r:id="rId11"/>
      <p:bold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0"/>
  </p:normalViewPr>
  <p:slideViewPr>
    <p:cSldViewPr snapToGrid="0" snapToObjects="1">
      <p:cViewPr varScale="1">
        <p:scale>
          <a:sx n="101" d="100"/>
          <a:sy n="101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34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3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3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3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3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3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3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3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3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1600" y="101600"/>
            <a:ext cx="14427200" cy="8013700"/>
          </a:xfrm>
          <a:prstGeom prst="roundRect">
            <a:avLst>
              <a:gd name="adj" fmla="val 3791"/>
            </a:avLst>
          </a:prstGeom>
          <a:solidFill>
            <a:srgbClr val="282C32"/>
          </a:solidFill>
          <a:ln/>
          <a:effectLst>
            <a:outerShdw blurRad="152400" dist="7620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534" y="243840"/>
            <a:ext cx="5161240" cy="77419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146810" y="2557820"/>
            <a:ext cx="7175421" cy="13408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AdWiser: Decentralized Ads, Wiser Payment Control</a:t>
            </a:r>
            <a:endParaRPr lang="en-US" sz="4200" dirty="0"/>
          </a:p>
        </p:txBody>
      </p:sp>
      <p:sp>
        <p:nvSpPr>
          <p:cNvPr id="5" name="Text 2"/>
          <p:cNvSpPr/>
          <p:nvPr/>
        </p:nvSpPr>
        <p:spPr>
          <a:xfrm>
            <a:off x="1146810" y="4204335"/>
            <a:ext cx="7175421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Revolutionizing digital advertising with blockchain technology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1146810" y="4759643"/>
            <a:ext cx="7175421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Leveraging Solana for fast and low-cost transactions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1146810" y="5330190"/>
            <a:ext cx="326112" cy="326112"/>
          </a:xfrm>
          <a:prstGeom prst="roundRect">
            <a:avLst>
              <a:gd name="adj" fmla="val 28036643"/>
            </a:avLst>
          </a:prstGeom>
          <a:noFill/>
          <a:ln w="7620">
            <a:solidFill>
              <a:srgbClr val="4D4D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430" y="5337810"/>
            <a:ext cx="310872" cy="31087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574721" y="5314950"/>
            <a:ext cx="1426726" cy="3567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b="1" dirty="0">
                <a:solidFill>
                  <a:srgbClr val="EEEFF5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by Vasiulla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14300" y="88900"/>
            <a:ext cx="14414499" cy="8039100"/>
          </a:xfrm>
          <a:prstGeom prst="roundRect">
            <a:avLst>
              <a:gd name="adj" fmla="val 3791"/>
            </a:avLst>
          </a:prstGeom>
          <a:solidFill>
            <a:srgbClr val="282C32"/>
          </a:solidFill>
          <a:ln/>
          <a:effectLst>
            <a:outerShdw blurRad="152400" dist="7620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07" y="243840"/>
            <a:ext cx="13763388" cy="254769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146810" y="4147661"/>
            <a:ext cx="10033992" cy="670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The Problem with Traditional Ad Platforms</a:t>
            </a:r>
            <a:endParaRPr lang="en-US" sz="4200" dirty="0"/>
          </a:p>
        </p:txBody>
      </p:sp>
      <p:sp>
        <p:nvSpPr>
          <p:cNvPr id="5" name="Shape 2"/>
          <p:cNvSpPr/>
          <p:nvPr/>
        </p:nvSpPr>
        <p:spPr>
          <a:xfrm>
            <a:off x="1146810" y="5123736"/>
            <a:ext cx="458510" cy="458510"/>
          </a:xfrm>
          <a:prstGeom prst="roundRect">
            <a:avLst>
              <a:gd name="adj" fmla="val 40008"/>
            </a:avLst>
          </a:prstGeom>
          <a:solidFill>
            <a:srgbClr val="282C32"/>
          </a:solidFill>
          <a:ln/>
          <a:effectLst>
            <a:outerShdw blurRad="50800" dist="2540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152" y="5151834"/>
            <a:ext cx="321707" cy="40219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809036" y="5193744"/>
            <a:ext cx="2681764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Lack of Transparency</a:t>
            </a:r>
            <a:endParaRPr lang="en-US" sz="2100" dirty="0"/>
          </a:p>
        </p:txBody>
      </p:sp>
      <p:sp>
        <p:nvSpPr>
          <p:cNvPr id="8" name="Text 4"/>
          <p:cNvSpPr/>
          <p:nvPr/>
        </p:nvSpPr>
        <p:spPr>
          <a:xfrm>
            <a:off x="1809036" y="5651183"/>
            <a:ext cx="3280291" cy="978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Advertisers cannot accurately track their budget and where their ads are placed</a:t>
            </a:r>
            <a:endParaRPr lang="en-US" sz="1600" dirty="0"/>
          </a:p>
        </p:txBody>
      </p:sp>
      <p:sp>
        <p:nvSpPr>
          <p:cNvPr id="9" name="Shape 5"/>
          <p:cNvSpPr/>
          <p:nvPr/>
        </p:nvSpPr>
        <p:spPr>
          <a:xfrm>
            <a:off x="5344001" y="5123736"/>
            <a:ext cx="458510" cy="458510"/>
          </a:xfrm>
          <a:prstGeom prst="roundRect">
            <a:avLst>
              <a:gd name="adj" fmla="val 40008"/>
            </a:avLst>
          </a:prstGeom>
          <a:solidFill>
            <a:srgbClr val="282C32"/>
          </a:solidFill>
          <a:ln/>
          <a:effectLst>
            <a:outerShdw blurRad="50800" dist="2540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343" y="5151834"/>
            <a:ext cx="321707" cy="402193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006227" y="5193744"/>
            <a:ext cx="2681764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High Commission</a:t>
            </a:r>
            <a:endParaRPr lang="en-US" sz="2100" dirty="0"/>
          </a:p>
        </p:txBody>
      </p:sp>
      <p:sp>
        <p:nvSpPr>
          <p:cNvPr id="12" name="Text 7"/>
          <p:cNvSpPr/>
          <p:nvPr/>
        </p:nvSpPr>
        <p:spPr>
          <a:xfrm>
            <a:off x="6006227" y="5651183"/>
            <a:ext cx="3280291" cy="6522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Centralized platforms charge fees up to $40%</a:t>
            </a:r>
            <a:endParaRPr lang="en-US" sz="1600" dirty="0"/>
          </a:p>
        </p:txBody>
      </p:sp>
      <p:sp>
        <p:nvSpPr>
          <p:cNvPr id="13" name="Shape 8"/>
          <p:cNvSpPr/>
          <p:nvPr/>
        </p:nvSpPr>
        <p:spPr>
          <a:xfrm>
            <a:off x="9541193" y="5123736"/>
            <a:ext cx="458510" cy="458510"/>
          </a:xfrm>
          <a:prstGeom prst="roundRect">
            <a:avLst>
              <a:gd name="adj" fmla="val 40008"/>
            </a:avLst>
          </a:prstGeom>
          <a:solidFill>
            <a:srgbClr val="282C32"/>
          </a:solidFill>
          <a:ln/>
          <a:effectLst>
            <a:outerShdw blurRad="50800" dist="2540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9534" y="5151834"/>
            <a:ext cx="321707" cy="402193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418" y="5193744"/>
            <a:ext cx="2681764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Delayed Payments</a:t>
            </a:r>
            <a:endParaRPr lang="en-US" sz="2100" dirty="0"/>
          </a:p>
        </p:txBody>
      </p:sp>
      <p:sp>
        <p:nvSpPr>
          <p:cNvPr id="16" name="Text 10"/>
          <p:cNvSpPr/>
          <p:nvPr/>
        </p:nvSpPr>
        <p:spPr>
          <a:xfrm>
            <a:off x="10203418" y="5651183"/>
            <a:ext cx="3280291" cy="6522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Publishers often wait 30-90 days to receive earned revenue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1600" y="101600"/>
            <a:ext cx="14427199" cy="8026400"/>
          </a:xfrm>
          <a:prstGeom prst="roundRect">
            <a:avLst>
              <a:gd name="adj" fmla="val 3791"/>
            </a:avLst>
          </a:prstGeom>
          <a:solidFill>
            <a:srgbClr val="282C32"/>
          </a:solidFill>
          <a:ln/>
          <a:effectLst>
            <a:outerShdw blurRad="152400" dist="7620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1146810" y="2670096"/>
            <a:ext cx="5363647" cy="670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AdWiser: The Solution</a:t>
            </a:r>
            <a:endParaRPr lang="en-US" sz="4200" dirty="0"/>
          </a:p>
        </p:txBody>
      </p:sp>
      <p:sp>
        <p:nvSpPr>
          <p:cNvPr id="4" name="Text 2"/>
          <p:cNvSpPr/>
          <p:nvPr/>
        </p:nvSpPr>
        <p:spPr>
          <a:xfrm>
            <a:off x="1146810" y="3849886"/>
            <a:ext cx="2711291" cy="6703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Decentralized Platform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1146810" y="4723924"/>
            <a:ext cx="2711291" cy="6522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Built on Solana blockchain for full transparency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362926" y="3849886"/>
            <a:ext cx="2681764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SOL-Based Payments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4362926" y="4388763"/>
            <a:ext cx="2711291" cy="978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Advertisers lock SOL; publishers paid for valid clicks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7579043" y="3849886"/>
            <a:ext cx="2681764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Escrow System</a:t>
            </a:r>
            <a:endParaRPr lang="en-US" sz="2100" dirty="0"/>
          </a:p>
        </p:txBody>
      </p:sp>
      <p:sp>
        <p:nvSpPr>
          <p:cNvPr id="9" name="Text 7"/>
          <p:cNvSpPr/>
          <p:nvPr/>
        </p:nvSpPr>
        <p:spPr>
          <a:xfrm>
            <a:off x="7579043" y="4388763"/>
            <a:ext cx="2711291" cy="978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Funds secured and released after click verification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10795159" y="3849886"/>
            <a:ext cx="2681764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Real-time Analytics</a:t>
            </a:r>
            <a:endParaRPr lang="en-US" sz="2100" dirty="0"/>
          </a:p>
        </p:txBody>
      </p:sp>
      <p:sp>
        <p:nvSpPr>
          <p:cNvPr id="11" name="Text 9"/>
          <p:cNvSpPr/>
          <p:nvPr/>
        </p:nvSpPr>
        <p:spPr>
          <a:xfrm>
            <a:off x="10795159" y="4388763"/>
            <a:ext cx="2711291" cy="6522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Transparent, actionable ad performance data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1600" y="101600"/>
            <a:ext cx="14427199" cy="8013700"/>
          </a:xfrm>
          <a:prstGeom prst="roundRect">
            <a:avLst>
              <a:gd name="adj" fmla="val 3085"/>
            </a:avLst>
          </a:prstGeom>
          <a:solidFill>
            <a:srgbClr val="282C32"/>
          </a:solidFill>
          <a:ln/>
          <a:effectLst>
            <a:outerShdw blurRad="123190" dist="6096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07" y="243840"/>
            <a:ext cx="5161240" cy="77419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175177" y="1087279"/>
            <a:ext cx="7098387" cy="5455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34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Revenue Model &amp; Market Opportunity</a:t>
            </a:r>
            <a:endParaRPr lang="en-US" sz="3400" dirty="0"/>
          </a:p>
        </p:txBody>
      </p:sp>
      <p:sp>
        <p:nvSpPr>
          <p:cNvPr id="5" name="Shape 2"/>
          <p:cNvSpPr/>
          <p:nvPr/>
        </p:nvSpPr>
        <p:spPr>
          <a:xfrm>
            <a:off x="6175177" y="1881545"/>
            <a:ext cx="7441168" cy="1615440"/>
          </a:xfrm>
          <a:prstGeom prst="roundRect">
            <a:avLst>
              <a:gd name="adj" fmla="val 9239"/>
            </a:avLst>
          </a:prstGeom>
          <a:solidFill>
            <a:srgbClr val="282C32"/>
          </a:solidFill>
          <a:ln/>
          <a:effectLst>
            <a:outerShdw blurRad="40640" dist="2032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6340912" y="2047280"/>
            <a:ext cx="2270284" cy="272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Minimum Assumptions: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6340912" y="2419469"/>
            <a:ext cx="7109698" cy="265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CPC = $0.25 = 0.00167 SOL</a:t>
            </a:r>
            <a:endParaRPr lang="en-US" sz="1300" dirty="0"/>
          </a:p>
        </p:txBody>
      </p:sp>
      <p:sp>
        <p:nvSpPr>
          <p:cNvPr id="8" name="Text 5"/>
          <p:cNvSpPr/>
          <p:nvPr/>
        </p:nvSpPr>
        <p:spPr>
          <a:xfrm>
            <a:off x="6340912" y="2742724"/>
            <a:ext cx="7109698" cy="265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100K valid clicks/month = 167 SOL in payout</a:t>
            </a:r>
            <a:endParaRPr lang="en-US" sz="1300" dirty="0"/>
          </a:p>
        </p:txBody>
      </p:sp>
      <p:sp>
        <p:nvSpPr>
          <p:cNvPr id="9" name="Text 6"/>
          <p:cNvSpPr/>
          <p:nvPr/>
        </p:nvSpPr>
        <p:spPr>
          <a:xfrm>
            <a:off x="6340912" y="3065978"/>
            <a:ext cx="7109698" cy="265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5,000 campaigns/month = 25 SOL rent</a:t>
            </a:r>
            <a:endParaRPr lang="en-US" sz="1300" dirty="0"/>
          </a:p>
        </p:txBody>
      </p:sp>
      <p:sp>
        <p:nvSpPr>
          <p:cNvPr id="10" name="Shape 7"/>
          <p:cNvSpPr/>
          <p:nvPr/>
        </p:nvSpPr>
        <p:spPr>
          <a:xfrm>
            <a:off x="6175177" y="3662720"/>
            <a:ext cx="7441168" cy="2344817"/>
          </a:xfrm>
          <a:prstGeom prst="roundRect">
            <a:avLst>
              <a:gd name="adj" fmla="val 6365"/>
            </a:avLst>
          </a:prstGeom>
          <a:solidFill>
            <a:srgbClr val="282C32"/>
          </a:solidFill>
          <a:ln/>
          <a:effectLst>
            <a:outerShdw blurRad="40640" dist="2032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6340912" y="3828455"/>
            <a:ext cx="2182058" cy="272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Monthly Revenue:</a:t>
            </a:r>
            <a:endParaRPr lang="en-US" sz="1700" dirty="0"/>
          </a:p>
        </p:txBody>
      </p:sp>
      <p:sp>
        <p:nvSpPr>
          <p:cNvPr id="12" name="Text 9"/>
          <p:cNvSpPr/>
          <p:nvPr/>
        </p:nvSpPr>
        <p:spPr>
          <a:xfrm>
            <a:off x="6340912" y="4200644"/>
            <a:ext cx="7109698" cy="265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5% Commission: 8.35 SOL (~$1,252.50)</a:t>
            </a:r>
            <a:endParaRPr lang="en-US" sz="1300" dirty="0"/>
          </a:p>
        </p:txBody>
      </p:sp>
      <p:sp>
        <p:nvSpPr>
          <p:cNvPr id="13" name="Text 10"/>
          <p:cNvSpPr/>
          <p:nvPr/>
        </p:nvSpPr>
        <p:spPr>
          <a:xfrm>
            <a:off x="6340912" y="4523899"/>
            <a:ext cx="7109698" cy="265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Rent Reversal: 25 SOL (~$3,750)</a:t>
            </a:r>
            <a:endParaRPr lang="en-US" sz="1300" dirty="0"/>
          </a:p>
        </p:txBody>
      </p:sp>
      <p:sp>
        <p:nvSpPr>
          <p:cNvPr id="14" name="Text 11"/>
          <p:cNvSpPr/>
          <p:nvPr/>
        </p:nvSpPr>
        <p:spPr>
          <a:xfrm>
            <a:off x="6340912" y="4847153"/>
            <a:ext cx="7109698" cy="265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Total: 33.35 SOL (~$5,002.50)</a:t>
            </a:r>
            <a:endParaRPr lang="en-US" sz="1300" dirty="0"/>
          </a:p>
        </p:txBody>
      </p:sp>
      <p:sp>
        <p:nvSpPr>
          <p:cNvPr id="15" name="Text 12"/>
          <p:cNvSpPr/>
          <p:nvPr/>
        </p:nvSpPr>
        <p:spPr>
          <a:xfrm>
            <a:off x="6340912" y="5211842"/>
            <a:ext cx="7109698" cy="265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Yearly Revenue:</a:t>
            </a:r>
            <a:endParaRPr lang="en-US" sz="1300" dirty="0"/>
          </a:p>
        </p:txBody>
      </p:sp>
      <p:sp>
        <p:nvSpPr>
          <p:cNvPr id="16" name="Text 13"/>
          <p:cNvSpPr/>
          <p:nvPr/>
        </p:nvSpPr>
        <p:spPr>
          <a:xfrm>
            <a:off x="6340912" y="5576530"/>
            <a:ext cx="7109698" cy="265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~400.2 SOL/year ≈ $60,030/year</a:t>
            </a:r>
            <a:endParaRPr lang="en-US" sz="1300" dirty="0"/>
          </a:p>
        </p:txBody>
      </p:sp>
      <p:sp>
        <p:nvSpPr>
          <p:cNvPr id="17" name="Shape 14"/>
          <p:cNvSpPr/>
          <p:nvPr/>
        </p:nvSpPr>
        <p:spPr>
          <a:xfrm>
            <a:off x="6175177" y="6173272"/>
            <a:ext cx="7441168" cy="968931"/>
          </a:xfrm>
          <a:prstGeom prst="roundRect">
            <a:avLst>
              <a:gd name="adj" fmla="val 15404"/>
            </a:avLst>
          </a:prstGeom>
          <a:solidFill>
            <a:srgbClr val="282C32"/>
          </a:solidFill>
          <a:ln/>
          <a:effectLst>
            <a:outerShdw blurRad="40640" dist="2032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6340912" y="6339007"/>
            <a:ext cx="2582823" cy="272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Market Size &amp; Opportunity:</a:t>
            </a:r>
            <a:endParaRPr lang="en-US" sz="1700" dirty="0"/>
          </a:p>
        </p:txBody>
      </p:sp>
      <p:sp>
        <p:nvSpPr>
          <p:cNvPr id="19" name="Text 16"/>
          <p:cNvSpPr/>
          <p:nvPr/>
        </p:nvSpPr>
        <p:spPr>
          <a:xfrm>
            <a:off x="6340912" y="6711196"/>
            <a:ext cx="7109698" cy="265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Replacing 0.01% of Google AdSense market ($667B) yields $3.41M/year in revenue</a:t>
            </a:r>
            <a:endParaRPr lang="en-US"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14300" y="114300"/>
            <a:ext cx="14414499" cy="8013700"/>
          </a:xfrm>
          <a:prstGeom prst="roundRect">
            <a:avLst>
              <a:gd name="adj" fmla="val 3791"/>
            </a:avLst>
          </a:prstGeom>
          <a:solidFill>
            <a:srgbClr val="282C32"/>
          </a:solidFill>
          <a:ln/>
          <a:effectLst>
            <a:outerShdw blurRad="152400" dist="7620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1146810" y="1517452"/>
            <a:ext cx="5363647" cy="670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Competitive Analysis</a:t>
            </a:r>
            <a:endParaRPr lang="en-US" sz="4200" dirty="0"/>
          </a:p>
        </p:txBody>
      </p:sp>
      <p:sp>
        <p:nvSpPr>
          <p:cNvPr id="4" name="Shape 2"/>
          <p:cNvSpPr/>
          <p:nvPr/>
        </p:nvSpPr>
        <p:spPr>
          <a:xfrm>
            <a:off x="1146810" y="2595443"/>
            <a:ext cx="12336780" cy="4116586"/>
          </a:xfrm>
          <a:prstGeom prst="roundRect">
            <a:avLst>
              <a:gd name="adj" fmla="val 445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1154430" y="2603063"/>
            <a:ext cx="12321540" cy="585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358146" y="2732961"/>
            <a:ext cx="2669143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Feature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442341" y="2732961"/>
            <a:ext cx="2665333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AdWiser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7522726" y="2732961"/>
            <a:ext cx="2665333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Google AdSense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10603111" y="2732961"/>
            <a:ext cx="2669143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Others</a:t>
            </a:r>
            <a:endParaRPr lang="en-US" sz="1600" dirty="0"/>
          </a:p>
        </p:txBody>
      </p:sp>
      <p:sp>
        <p:nvSpPr>
          <p:cNvPr id="10" name="Shape 8"/>
          <p:cNvSpPr/>
          <p:nvPr/>
        </p:nvSpPr>
        <p:spPr>
          <a:xfrm>
            <a:off x="1154430" y="3188970"/>
            <a:ext cx="12321540" cy="585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1358146" y="3318867"/>
            <a:ext cx="2669143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Decentralized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4442341" y="3318867"/>
            <a:ext cx="2665333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Yes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7522726" y="3318867"/>
            <a:ext cx="2665333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10603111" y="3318867"/>
            <a:ext cx="2669143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Varies</a:t>
            </a: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>
            <a:off x="1154430" y="3774877"/>
            <a:ext cx="12321540" cy="585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1358146" y="3904774"/>
            <a:ext cx="2669143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Low Commission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4442341" y="3904774"/>
            <a:ext cx="2665333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Yes (5%)</a:t>
            </a:r>
            <a:endParaRPr lang="en-US" sz="1600" dirty="0"/>
          </a:p>
        </p:txBody>
      </p:sp>
      <p:sp>
        <p:nvSpPr>
          <p:cNvPr id="18" name="Text 16"/>
          <p:cNvSpPr/>
          <p:nvPr/>
        </p:nvSpPr>
        <p:spPr>
          <a:xfrm>
            <a:off x="7522726" y="3904774"/>
            <a:ext cx="2665333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 (Min 35%)</a:t>
            </a:r>
            <a:endParaRPr lang="en-US" sz="1600" dirty="0"/>
          </a:p>
        </p:txBody>
      </p:sp>
      <p:sp>
        <p:nvSpPr>
          <p:cNvPr id="19" name="Text 17"/>
          <p:cNvSpPr/>
          <p:nvPr/>
        </p:nvSpPr>
        <p:spPr>
          <a:xfrm>
            <a:off x="10603111" y="3904774"/>
            <a:ext cx="2669143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 (Min 40%)</a:t>
            </a:r>
            <a:endParaRPr lang="en-US" sz="1600" dirty="0"/>
          </a:p>
        </p:txBody>
      </p:sp>
      <p:sp>
        <p:nvSpPr>
          <p:cNvPr id="20" name="Shape 18"/>
          <p:cNvSpPr/>
          <p:nvPr/>
        </p:nvSpPr>
        <p:spPr>
          <a:xfrm>
            <a:off x="1154430" y="4360783"/>
            <a:ext cx="12321540" cy="585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Text 19"/>
          <p:cNvSpPr/>
          <p:nvPr/>
        </p:nvSpPr>
        <p:spPr>
          <a:xfrm>
            <a:off x="1358146" y="4490680"/>
            <a:ext cx="2669143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Instant Payments</a:t>
            </a:r>
            <a:endParaRPr lang="en-US" sz="1600" dirty="0"/>
          </a:p>
        </p:txBody>
      </p:sp>
      <p:sp>
        <p:nvSpPr>
          <p:cNvPr id="22" name="Text 20"/>
          <p:cNvSpPr/>
          <p:nvPr/>
        </p:nvSpPr>
        <p:spPr>
          <a:xfrm>
            <a:off x="4442341" y="4490680"/>
            <a:ext cx="2665333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Yes (Daily / Weekly)</a:t>
            </a:r>
            <a:endParaRPr lang="en-US" sz="1600" dirty="0"/>
          </a:p>
        </p:txBody>
      </p:sp>
      <p:sp>
        <p:nvSpPr>
          <p:cNvPr id="23" name="Text 21"/>
          <p:cNvSpPr/>
          <p:nvPr/>
        </p:nvSpPr>
        <p:spPr>
          <a:xfrm>
            <a:off x="7522726" y="4490680"/>
            <a:ext cx="2665333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 (30 - 45 days delay)</a:t>
            </a:r>
            <a:endParaRPr lang="en-US" sz="1600" dirty="0"/>
          </a:p>
        </p:txBody>
      </p:sp>
      <p:sp>
        <p:nvSpPr>
          <p:cNvPr id="24" name="Text 22"/>
          <p:cNvSpPr/>
          <p:nvPr/>
        </p:nvSpPr>
        <p:spPr>
          <a:xfrm>
            <a:off x="10603111" y="4490680"/>
            <a:ext cx="2669143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 (Min 30 Days)</a:t>
            </a:r>
            <a:endParaRPr lang="en-US" sz="1600" dirty="0"/>
          </a:p>
        </p:txBody>
      </p:sp>
      <p:sp>
        <p:nvSpPr>
          <p:cNvPr id="25" name="Shape 23"/>
          <p:cNvSpPr/>
          <p:nvPr/>
        </p:nvSpPr>
        <p:spPr>
          <a:xfrm>
            <a:off x="1154430" y="4946690"/>
            <a:ext cx="12321540" cy="585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6" name="Text 24"/>
          <p:cNvSpPr/>
          <p:nvPr/>
        </p:nvSpPr>
        <p:spPr>
          <a:xfrm>
            <a:off x="1358146" y="5076587"/>
            <a:ext cx="2669143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On-chain Escrow</a:t>
            </a:r>
            <a:endParaRPr lang="en-US" sz="1600" dirty="0"/>
          </a:p>
        </p:txBody>
      </p:sp>
      <p:sp>
        <p:nvSpPr>
          <p:cNvPr id="27" name="Text 25"/>
          <p:cNvSpPr/>
          <p:nvPr/>
        </p:nvSpPr>
        <p:spPr>
          <a:xfrm>
            <a:off x="4442341" y="5076587"/>
            <a:ext cx="2665333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Yes</a:t>
            </a:r>
            <a:endParaRPr lang="en-US" sz="1600" dirty="0"/>
          </a:p>
        </p:txBody>
      </p:sp>
      <p:sp>
        <p:nvSpPr>
          <p:cNvPr id="28" name="Text 26"/>
          <p:cNvSpPr/>
          <p:nvPr/>
        </p:nvSpPr>
        <p:spPr>
          <a:xfrm>
            <a:off x="7522726" y="5076587"/>
            <a:ext cx="2665333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</a:t>
            </a:r>
            <a:endParaRPr lang="en-US" sz="1600" dirty="0"/>
          </a:p>
        </p:txBody>
      </p:sp>
      <p:sp>
        <p:nvSpPr>
          <p:cNvPr id="29" name="Text 27"/>
          <p:cNvSpPr/>
          <p:nvPr/>
        </p:nvSpPr>
        <p:spPr>
          <a:xfrm>
            <a:off x="10603111" y="5076587"/>
            <a:ext cx="2669143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</a:t>
            </a:r>
            <a:endParaRPr lang="en-US" sz="1600" dirty="0"/>
          </a:p>
        </p:txBody>
      </p:sp>
      <p:sp>
        <p:nvSpPr>
          <p:cNvPr id="30" name="Shape 28"/>
          <p:cNvSpPr/>
          <p:nvPr/>
        </p:nvSpPr>
        <p:spPr>
          <a:xfrm>
            <a:off x="1154430" y="5532596"/>
            <a:ext cx="12321540" cy="585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1" name="Text 29"/>
          <p:cNvSpPr/>
          <p:nvPr/>
        </p:nvSpPr>
        <p:spPr>
          <a:xfrm>
            <a:off x="1358146" y="5662493"/>
            <a:ext cx="2669143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Solana Integration</a:t>
            </a:r>
            <a:endParaRPr lang="en-US" sz="1600" dirty="0"/>
          </a:p>
        </p:txBody>
      </p:sp>
      <p:sp>
        <p:nvSpPr>
          <p:cNvPr id="32" name="Text 30"/>
          <p:cNvSpPr/>
          <p:nvPr/>
        </p:nvSpPr>
        <p:spPr>
          <a:xfrm>
            <a:off x="4442341" y="5662493"/>
            <a:ext cx="2665333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Yes</a:t>
            </a:r>
            <a:endParaRPr lang="en-US" sz="1600" dirty="0"/>
          </a:p>
        </p:txBody>
      </p:sp>
      <p:sp>
        <p:nvSpPr>
          <p:cNvPr id="33" name="Text 31"/>
          <p:cNvSpPr/>
          <p:nvPr/>
        </p:nvSpPr>
        <p:spPr>
          <a:xfrm>
            <a:off x="7522726" y="5662493"/>
            <a:ext cx="2665333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</a:t>
            </a:r>
            <a:endParaRPr lang="en-US" sz="1600" dirty="0"/>
          </a:p>
        </p:txBody>
      </p:sp>
      <p:sp>
        <p:nvSpPr>
          <p:cNvPr id="34" name="Text 32"/>
          <p:cNvSpPr/>
          <p:nvPr/>
        </p:nvSpPr>
        <p:spPr>
          <a:xfrm>
            <a:off x="10603111" y="5662493"/>
            <a:ext cx="2669143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</a:t>
            </a:r>
            <a:endParaRPr lang="en-US" sz="1600" dirty="0"/>
          </a:p>
        </p:txBody>
      </p:sp>
      <p:sp>
        <p:nvSpPr>
          <p:cNvPr id="35" name="Shape 33"/>
          <p:cNvSpPr/>
          <p:nvPr/>
        </p:nvSpPr>
        <p:spPr>
          <a:xfrm>
            <a:off x="1154430" y="6118503"/>
            <a:ext cx="12321540" cy="585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6" name="Text 34"/>
          <p:cNvSpPr/>
          <p:nvPr/>
        </p:nvSpPr>
        <p:spPr>
          <a:xfrm>
            <a:off x="1358146" y="6248400"/>
            <a:ext cx="2669143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Budget Control</a:t>
            </a:r>
            <a:endParaRPr lang="en-US" sz="1600" dirty="0"/>
          </a:p>
        </p:txBody>
      </p:sp>
      <p:sp>
        <p:nvSpPr>
          <p:cNvPr id="37" name="Text 35"/>
          <p:cNvSpPr/>
          <p:nvPr/>
        </p:nvSpPr>
        <p:spPr>
          <a:xfrm>
            <a:off x="4442341" y="6248400"/>
            <a:ext cx="2665333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Full</a:t>
            </a:r>
            <a:endParaRPr lang="en-US" sz="1600" dirty="0"/>
          </a:p>
        </p:txBody>
      </p:sp>
      <p:sp>
        <p:nvSpPr>
          <p:cNvPr id="38" name="Text 36"/>
          <p:cNvSpPr/>
          <p:nvPr/>
        </p:nvSpPr>
        <p:spPr>
          <a:xfrm>
            <a:off x="7522726" y="6248400"/>
            <a:ext cx="2665333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Limited</a:t>
            </a:r>
            <a:endParaRPr lang="en-US" sz="1600" dirty="0"/>
          </a:p>
        </p:txBody>
      </p:sp>
      <p:sp>
        <p:nvSpPr>
          <p:cNvPr id="39" name="Text 37"/>
          <p:cNvSpPr/>
          <p:nvPr/>
        </p:nvSpPr>
        <p:spPr>
          <a:xfrm>
            <a:off x="10603111" y="6248400"/>
            <a:ext cx="2669143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Limited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14300" y="114300"/>
            <a:ext cx="14414499" cy="8013700"/>
          </a:xfrm>
          <a:prstGeom prst="roundRect">
            <a:avLst>
              <a:gd name="adj" fmla="val 3791"/>
            </a:avLst>
          </a:prstGeom>
          <a:solidFill>
            <a:srgbClr val="282C32"/>
          </a:solidFill>
          <a:ln/>
          <a:effectLst>
            <a:outerShdw blurRad="152400" dist="7620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07" y="243840"/>
            <a:ext cx="5161240" cy="77419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308050" y="1810583"/>
            <a:ext cx="7175421" cy="13408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What We've Built So Far: Solana Contracts &amp; Backend</a:t>
            </a:r>
            <a:endParaRPr lang="en-US" sz="4200" dirty="0"/>
          </a:p>
        </p:txBody>
      </p:sp>
      <p:sp>
        <p:nvSpPr>
          <p:cNvPr id="5" name="Shape 2"/>
          <p:cNvSpPr/>
          <p:nvPr/>
        </p:nvSpPr>
        <p:spPr>
          <a:xfrm>
            <a:off x="6308050" y="3457099"/>
            <a:ext cx="152757" cy="783550"/>
          </a:xfrm>
          <a:prstGeom prst="roundRect">
            <a:avLst>
              <a:gd name="adj" fmla="val 120086"/>
            </a:avLst>
          </a:prstGeom>
          <a:solidFill>
            <a:srgbClr val="282C32"/>
          </a:solidFill>
          <a:ln/>
          <a:effectLst>
            <a:outerShdw blurRad="50800" dist="2540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6766441" y="3457099"/>
            <a:ext cx="2681764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Smart Contracts</a:t>
            </a:r>
            <a:endParaRPr lang="en-US" sz="2100" dirty="0"/>
          </a:p>
        </p:txBody>
      </p:sp>
      <p:sp>
        <p:nvSpPr>
          <p:cNvPr id="7" name="Text 4"/>
          <p:cNvSpPr/>
          <p:nvPr/>
        </p:nvSpPr>
        <p:spPr>
          <a:xfrm>
            <a:off x="6766441" y="3914537"/>
            <a:ext cx="6717030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Handle ad creation, escrow, and click verification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6613684" y="4444365"/>
            <a:ext cx="152757" cy="783550"/>
          </a:xfrm>
          <a:prstGeom prst="roundRect">
            <a:avLst>
              <a:gd name="adj" fmla="val 120086"/>
            </a:avLst>
          </a:prstGeom>
          <a:solidFill>
            <a:srgbClr val="282C32"/>
          </a:solidFill>
          <a:ln/>
          <a:effectLst>
            <a:outerShdw blurRad="50800" dist="2540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7072074" y="4444365"/>
            <a:ext cx="2765584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Backend Infrastructure</a:t>
            </a:r>
            <a:endParaRPr lang="en-US" sz="2100" dirty="0"/>
          </a:p>
        </p:txBody>
      </p:sp>
      <p:sp>
        <p:nvSpPr>
          <p:cNvPr id="10" name="Text 7"/>
          <p:cNvSpPr/>
          <p:nvPr/>
        </p:nvSpPr>
        <p:spPr>
          <a:xfrm>
            <a:off x="7072074" y="4901803"/>
            <a:ext cx="6411397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APIs enable advertiser and publisher interactions</a:t>
            </a: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6919436" y="5431631"/>
            <a:ext cx="152757" cy="783550"/>
          </a:xfrm>
          <a:prstGeom prst="roundRect">
            <a:avLst>
              <a:gd name="adj" fmla="val 120086"/>
            </a:avLst>
          </a:prstGeom>
          <a:solidFill>
            <a:srgbClr val="282C32"/>
          </a:solidFill>
          <a:ln/>
          <a:effectLst>
            <a:outerShdw blurRad="50800" dist="2540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7377827" y="5431631"/>
            <a:ext cx="2681764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MVP Ready</a:t>
            </a:r>
            <a:endParaRPr lang="en-US" sz="2100" dirty="0"/>
          </a:p>
        </p:txBody>
      </p:sp>
      <p:sp>
        <p:nvSpPr>
          <p:cNvPr id="13" name="Text 10"/>
          <p:cNvSpPr/>
          <p:nvPr/>
        </p:nvSpPr>
        <p:spPr>
          <a:xfrm>
            <a:off x="7377827" y="5889069"/>
            <a:ext cx="6105644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functions tested and ready for users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14300" y="114300"/>
            <a:ext cx="14414499" cy="8001000"/>
          </a:xfrm>
          <a:prstGeom prst="roundRect">
            <a:avLst>
              <a:gd name="adj" fmla="val 3791"/>
            </a:avLst>
          </a:prstGeom>
          <a:solidFill>
            <a:srgbClr val="282C32"/>
          </a:solidFill>
          <a:ln/>
          <a:effectLst>
            <a:outerShdw blurRad="152400" dist="7620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07" y="243840"/>
            <a:ext cx="5161240" cy="77419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308050" y="1351121"/>
            <a:ext cx="5363647" cy="670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Future Roadmap</a:t>
            </a:r>
            <a:endParaRPr lang="en-US" sz="42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50" y="2327196"/>
            <a:ext cx="1019056" cy="151709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632740" y="2530912"/>
            <a:ext cx="2681764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Q3 2025</a:t>
            </a:r>
            <a:endParaRPr lang="en-US" sz="2100" dirty="0"/>
          </a:p>
        </p:txBody>
      </p:sp>
      <p:sp>
        <p:nvSpPr>
          <p:cNvPr id="7" name="Text 3"/>
          <p:cNvSpPr/>
          <p:nvPr/>
        </p:nvSpPr>
        <p:spPr>
          <a:xfrm>
            <a:off x="7632740" y="2988350"/>
            <a:ext cx="5850731" cy="6522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Frontend Development: Build Dashboard UI for Advertisers and Publishers</a:t>
            </a:r>
            <a:endParaRPr lang="en-US" sz="16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050" y="3844290"/>
            <a:ext cx="1019056" cy="151709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632740" y="4048006"/>
            <a:ext cx="2681764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Q3 2025</a:t>
            </a:r>
            <a:endParaRPr lang="en-US" sz="2100" dirty="0"/>
          </a:p>
        </p:txBody>
      </p:sp>
      <p:sp>
        <p:nvSpPr>
          <p:cNvPr id="10" name="Text 5"/>
          <p:cNvSpPr/>
          <p:nvPr/>
        </p:nvSpPr>
        <p:spPr>
          <a:xfrm>
            <a:off x="7632740" y="4505444"/>
            <a:ext cx="5850731" cy="6522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Full Integration: Connect all components (Smart Contracts, Backend and Frontend) into working product</a:t>
            </a:r>
            <a:endParaRPr lang="en-US" sz="16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8050" y="5361384"/>
            <a:ext cx="1019056" cy="151709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632740" y="5565100"/>
            <a:ext cx="2681764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Q4 2025</a:t>
            </a:r>
            <a:endParaRPr lang="en-US" sz="2100" dirty="0"/>
          </a:p>
        </p:txBody>
      </p:sp>
      <p:sp>
        <p:nvSpPr>
          <p:cNvPr id="13" name="Text 7"/>
          <p:cNvSpPr/>
          <p:nvPr/>
        </p:nvSpPr>
        <p:spPr>
          <a:xfrm>
            <a:off x="7632740" y="6022538"/>
            <a:ext cx="5850731" cy="6522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Final Deployment: Move from Devnet to Mainnet with production deployment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14300" y="114300"/>
            <a:ext cx="14414499" cy="8001000"/>
          </a:xfrm>
          <a:prstGeom prst="roundRect">
            <a:avLst>
              <a:gd name="adj" fmla="val 3791"/>
            </a:avLst>
          </a:prstGeom>
          <a:solidFill>
            <a:srgbClr val="282C32"/>
          </a:solidFill>
          <a:ln/>
          <a:effectLst>
            <a:outerShdw blurRad="152400" dist="7620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534" y="243840"/>
            <a:ext cx="5161240" cy="77419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146810" y="1641038"/>
            <a:ext cx="5363647" cy="670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Let’s Make It Happen!</a:t>
            </a:r>
            <a:endParaRPr lang="en-US" sz="4200" dirty="0"/>
          </a:p>
        </p:txBody>
      </p:sp>
      <p:sp>
        <p:nvSpPr>
          <p:cNvPr id="5" name="Shape 2"/>
          <p:cNvSpPr/>
          <p:nvPr/>
        </p:nvSpPr>
        <p:spPr>
          <a:xfrm>
            <a:off x="1146810" y="2617113"/>
            <a:ext cx="1195864" cy="1385768"/>
          </a:xfrm>
          <a:prstGeom prst="roundRect">
            <a:avLst>
              <a:gd name="adj" fmla="val 15340"/>
            </a:avLst>
          </a:prstGeom>
          <a:solidFill>
            <a:srgbClr val="282C32"/>
          </a:solidFill>
          <a:ln/>
          <a:effectLst>
            <a:outerShdw blurRad="50800" dist="2540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391" y="3130868"/>
            <a:ext cx="286583" cy="35825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46390" y="2820829"/>
            <a:ext cx="5572125" cy="978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AdWiser is live on Solana Devnet with a complete backend and minting system. Now, I’m looking for testers, partners, and feedback to take it further!</a:t>
            </a:r>
            <a:endParaRPr lang="en-US" sz="1600" dirty="0"/>
          </a:p>
        </p:txBody>
      </p:sp>
      <p:sp>
        <p:nvSpPr>
          <p:cNvPr id="8" name="Shape 4"/>
          <p:cNvSpPr/>
          <p:nvPr/>
        </p:nvSpPr>
        <p:spPr>
          <a:xfrm>
            <a:off x="2444472" y="3993356"/>
            <a:ext cx="5775960" cy="11430"/>
          </a:xfrm>
          <a:prstGeom prst="roundRect">
            <a:avLst>
              <a:gd name="adj" fmla="val 1604904"/>
            </a:avLst>
          </a:prstGeom>
          <a:solidFill>
            <a:srgbClr val="60646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Shape 5"/>
          <p:cNvSpPr/>
          <p:nvPr/>
        </p:nvSpPr>
        <p:spPr>
          <a:xfrm>
            <a:off x="1146810" y="4104680"/>
            <a:ext cx="2391728" cy="1190982"/>
          </a:xfrm>
          <a:prstGeom prst="roundRect">
            <a:avLst>
              <a:gd name="adj" fmla="val 15402"/>
            </a:avLst>
          </a:prstGeom>
          <a:solidFill>
            <a:srgbClr val="282C32"/>
          </a:solidFill>
          <a:ln/>
          <a:effectLst>
            <a:outerShdw blurRad="50800" dist="2540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9323" y="4521041"/>
            <a:ext cx="286583" cy="358259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3742253" y="4308396"/>
            <a:ext cx="1364933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Creator</a:t>
            </a:r>
            <a:endParaRPr lang="en-US" sz="2100" dirty="0"/>
          </a:p>
        </p:txBody>
      </p:sp>
      <p:sp>
        <p:nvSpPr>
          <p:cNvPr id="12" name="Text 7"/>
          <p:cNvSpPr/>
          <p:nvPr/>
        </p:nvSpPr>
        <p:spPr>
          <a:xfrm>
            <a:off x="3742253" y="4765834"/>
            <a:ext cx="1364933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Vasiulla (Vasi)</a:t>
            </a:r>
            <a:endParaRPr lang="en-US" sz="1600" dirty="0"/>
          </a:p>
        </p:txBody>
      </p:sp>
      <p:sp>
        <p:nvSpPr>
          <p:cNvPr id="13" name="Shape 8"/>
          <p:cNvSpPr/>
          <p:nvPr/>
        </p:nvSpPr>
        <p:spPr>
          <a:xfrm>
            <a:off x="3640336" y="5286137"/>
            <a:ext cx="4580096" cy="11430"/>
          </a:xfrm>
          <a:prstGeom prst="roundRect">
            <a:avLst>
              <a:gd name="adj" fmla="val 1604904"/>
            </a:avLst>
          </a:prstGeom>
          <a:solidFill>
            <a:srgbClr val="60646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Shape 9"/>
          <p:cNvSpPr/>
          <p:nvPr/>
        </p:nvSpPr>
        <p:spPr>
          <a:xfrm>
            <a:off x="1146810" y="5397460"/>
            <a:ext cx="3587710" cy="1190982"/>
          </a:xfrm>
          <a:prstGeom prst="roundRect">
            <a:avLst>
              <a:gd name="adj" fmla="val 15402"/>
            </a:avLst>
          </a:prstGeom>
          <a:solidFill>
            <a:srgbClr val="282C32"/>
          </a:solidFill>
          <a:ln/>
          <a:effectLst>
            <a:outerShdw blurRad="50800" dist="2540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7373" y="5813822"/>
            <a:ext cx="286583" cy="358259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4938236" y="5601176"/>
            <a:ext cx="911423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Discord</a:t>
            </a:r>
            <a:endParaRPr lang="en-US" sz="2100" dirty="0"/>
          </a:p>
        </p:txBody>
      </p:sp>
      <p:sp>
        <p:nvSpPr>
          <p:cNvPr id="17" name="Text 11"/>
          <p:cNvSpPr/>
          <p:nvPr/>
        </p:nvSpPr>
        <p:spPr>
          <a:xfrm>
            <a:off x="4938236" y="6058614"/>
            <a:ext cx="911423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vasie13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400</Words>
  <Application>Microsoft Macintosh PowerPoint</Application>
  <PresentationFormat>Custom</PresentationFormat>
  <Paragraphs>90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Barlow Bold</vt:lpstr>
      <vt:lpstr>Montserrat Bold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Vasiulla A</cp:lastModifiedBy>
  <cp:revision>3</cp:revision>
  <dcterms:created xsi:type="dcterms:W3CDTF">2025-05-15T05:37:15Z</dcterms:created>
  <dcterms:modified xsi:type="dcterms:W3CDTF">2025-05-15T05:42:30Z</dcterms:modified>
</cp:coreProperties>
</file>