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73" r:id="rId6"/>
    <p:sldId id="260" r:id="rId7"/>
    <p:sldId id="279" r:id="rId8"/>
    <p:sldId id="278" r:id="rId9"/>
    <p:sldId id="276" r:id="rId10"/>
    <p:sldId id="277" r:id="rId11"/>
    <p:sldId id="261" r:id="rId12"/>
    <p:sldId id="263" r:id="rId13"/>
    <p:sldId id="264" r:id="rId14"/>
    <p:sldId id="265" r:id="rId15"/>
    <p:sldId id="266" r:id="rId16"/>
    <p:sldId id="267" r:id="rId17"/>
    <p:sldId id="268" r:id="rId18"/>
    <p:sldId id="269" r:id="rId19"/>
    <p:sldId id="274" r:id="rId20"/>
    <p:sldId id="275" r:id="rId21"/>
    <p:sldId id="270" r:id="rId22"/>
    <p:sldId id="271" r:id="rId23"/>
    <p:sldId id="272" r:id="rId24"/>
  </p:sldIdLst>
  <p:sldSz cx="9144000" cy="5143500" type="screen16x9"/>
  <p:notesSz cx="6858000" cy="9144000"/>
  <p:embeddedFontLst>
    <p:embeddedFont>
      <p:font typeface="Georgia" panose="02040502050405020303" pitchFamily="18"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Wingdings 3" panose="05040102010807070707" pitchFamily="18" charset="2"/>
      <p:regular r:id="rId34"/>
    </p:embeddedFon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8" d="100"/>
          <a:sy n="98"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42890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576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982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920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388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899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80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396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102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338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044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01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588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649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1993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85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4165081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31112384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928883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35242886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54741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27566314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6750845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37711250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337156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4689096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40409421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2361655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35127791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429506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17428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25559097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4023199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1/7/2020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GB" sz="1000" smtClean="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372474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www.indjst.org/"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921900" y="1982750"/>
            <a:ext cx="8222100" cy="933000"/>
          </a:xfrm>
          <a:prstGeom prst="rect">
            <a:avLst/>
          </a:prstGeom>
        </p:spPr>
        <p:txBody>
          <a:bodyPr lIns="91425" tIns="91425" rIns="91425" bIns="91425" anchor="b" anchorCtr="0">
            <a:noAutofit/>
          </a:bodyPr>
          <a:lstStyle/>
          <a:p>
            <a:pPr lvl="0" algn="ctr">
              <a:spcBef>
                <a:spcPts val="0"/>
              </a:spcBef>
              <a:buNone/>
            </a:pPr>
            <a:r>
              <a:rPr lang="en-GB" dirty="0"/>
              <a:t>Opinion Mining and analysis    of Movie Reviews</a:t>
            </a:r>
          </a:p>
        </p:txBody>
      </p:sp>
      <p:sp>
        <p:nvSpPr>
          <p:cNvPr id="68" name="Shape 68"/>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GB" dirty="0" smtClean="0"/>
              <a:t>By</a:t>
            </a:r>
            <a:endParaRPr lang="en-GB" dirty="0"/>
          </a:p>
          <a:p>
            <a:pPr lvl="0">
              <a:spcBef>
                <a:spcPts val="0"/>
              </a:spcBef>
              <a:buNone/>
            </a:pPr>
            <a:r>
              <a:rPr lang="en-GB" dirty="0"/>
              <a:t>Vibhor Singh</a:t>
            </a:r>
          </a:p>
          <a:p>
            <a:pPr lvl="0">
              <a:spcBef>
                <a:spcPts val="0"/>
              </a:spcBef>
              <a:buNone/>
            </a:pPr>
            <a:r>
              <a:rPr lang="en-GB" dirty="0"/>
              <a:t>Priyansh Saxena</a:t>
            </a:r>
          </a:p>
          <a:p>
            <a:pPr lvl="0">
              <a:spcBef>
                <a:spcPts val="0"/>
              </a:spcBef>
              <a:buNone/>
            </a:pPr>
            <a:r>
              <a:rPr lang="en-GB" dirty="0"/>
              <a:t>Siddharth Singh</a:t>
            </a:r>
          </a:p>
        </p:txBody>
      </p:sp>
      <p:pic>
        <p:nvPicPr>
          <p:cNvPr id="69" name="Shape 69" descr="logo.png"/>
          <p:cNvPicPr preferRelativeResize="0"/>
          <p:nvPr/>
        </p:nvPicPr>
        <p:blipFill>
          <a:blip r:embed="rId3">
            <a:alphaModFix/>
          </a:blip>
          <a:stretch>
            <a:fillRect/>
          </a:stretch>
        </p:blipFill>
        <p:spPr>
          <a:xfrm>
            <a:off x="0" y="0"/>
            <a:ext cx="2126751" cy="111988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Negation words like not good, not bad</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a:t>if (negative.contains(word2)) {</a:t>
            </a:r>
          </a:p>
          <a:p>
            <a:r>
              <a:rPr lang="en-US" dirty="0"/>
              <a:t>            </a:t>
            </a:r>
          </a:p>
          <a:p>
            <a:r>
              <a:rPr lang="en-US" dirty="0"/>
              <a:t>            n++;positiveCount+=1;</a:t>
            </a:r>
          </a:p>
          <a:p>
            <a:r>
              <a:rPr lang="en-US" dirty="0"/>
              <a:t>        }</a:t>
            </a:r>
          </a:p>
          <a:p>
            <a:r>
              <a:rPr lang="en-US" dirty="0"/>
              <a:t>else</a:t>
            </a:r>
          </a:p>
          <a:p>
            <a:r>
              <a:rPr lang="en-US" dirty="0"/>
              <a:t>				{ do</a:t>
            </a:r>
          </a:p>
          <a:p>
            <a:r>
              <a:rPr lang="en-US" dirty="0"/>
              <a:t>				  {  word3=</a:t>
            </a:r>
            <a:r>
              <a:rPr lang="en-US" dirty="0" err="1"/>
              <a:t>sc.next</a:t>
            </a:r>
            <a:r>
              <a:rPr lang="en-US" dirty="0"/>
              <a:t>();</a:t>
            </a:r>
            <a:r>
              <a:rPr lang="en-US" dirty="0" err="1"/>
              <a:t>c++</a:t>
            </a:r>
            <a:r>
              <a:rPr lang="en-US" dirty="0"/>
              <a:t>;</a:t>
            </a:r>
          </a:p>
          <a:p>
            <a:r>
              <a:rPr lang="en-US" dirty="0"/>
              <a:t>					 if (positive.contains(word3))</a:t>
            </a:r>
          </a:p>
          <a:p>
            <a:r>
              <a:rPr lang="en-US" dirty="0"/>
              <a:t>					 {</a:t>
            </a:r>
          </a:p>
          <a:p>
            <a:r>
              <a:rPr lang="en-US" dirty="0"/>
              <a:t>						negativeCount+=1;n++;</a:t>
            </a:r>
          </a:p>
          <a:p>
            <a:r>
              <a:rPr lang="en-US" dirty="0"/>
              <a:t>                         break;						</a:t>
            </a:r>
          </a:p>
          <a:p>
            <a:r>
              <a:rPr lang="en-US" dirty="0"/>
              <a:t>					 }</a:t>
            </a:r>
          </a:p>
          <a:p>
            <a:r>
              <a:rPr lang="en-US" dirty="0"/>
              <a:t>					 if( negative.contains(word3) )</a:t>
            </a:r>
          </a:p>
          <a:p>
            <a:r>
              <a:rPr lang="en-US" dirty="0"/>
              <a:t>					 {</a:t>
            </a:r>
          </a:p>
          <a:p>
            <a:r>
              <a:rPr lang="en-US" dirty="0"/>
              <a:t>						 positiveCount+=1;p++;</a:t>
            </a:r>
          </a:p>
          <a:p>
            <a:r>
              <a:rPr lang="en-US" dirty="0"/>
              <a:t>                         break;	</a:t>
            </a:r>
          </a:p>
          <a:p>
            <a:r>
              <a:rPr lang="en-US" dirty="0"/>
              <a:t>					 }</a:t>
            </a:r>
          </a:p>
          <a:p>
            <a:r>
              <a:rPr lang="en-US" dirty="0"/>
              <a:t>					</a:t>
            </a:r>
          </a:p>
          <a:p>
            <a:r>
              <a:rPr lang="en-US" dirty="0"/>
              <a:t>			}while((!positive.contains(word3)&amp;&amp;c&lt;3)||(!positive.contains(word3)&amp;&amp;d&lt;3));}</a:t>
            </a:r>
          </a:p>
          <a:p>
            <a:r>
              <a:rPr lang="en-US" dirty="0"/>
              <a:t>			</a:t>
            </a:r>
          </a:p>
          <a:p>
            <a:r>
              <a:rPr lang="en-US" dirty="0"/>
              <a:t>			}</a:t>
            </a:r>
          </a:p>
        </p:txBody>
      </p:sp>
    </p:spTree>
    <p:extLst>
      <p:ext uri="{BB962C8B-B14F-4D97-AF65-F5344CB8AC3E}">
        <p14:creationId xmlns:p14="http://schemas.microsoft.com/office/powerpoint/2010/main" val="37305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dirty="0" smtClean="0"/>
              <a:t>Our website- Reviewstr</a:t>
            </a:r>
            <a:endParaRPr lang="en-GB" dirty="0"/>
          </a:p>
        </p:txBody>
      </p:sp>
      <p:sp>
        <p:nvSpPr>
          <p:cNvPr id="99" name="Shape 99"/>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dirty="0"/>
              <a:t>This website is designed to store the collaborated review of a movie given </a:t>
            </a:r>
            <a:r>
              <a:rPr lang="en-GB" dirty="0" smtClean="0"/>
              <a:t>by various </a:t>
            </a:r>
            <a:r>
              <a:rPr lang="en-GB" dirty="0"/>
              <a:t>user which is updated and can be downloaded in form of text file and can be </a:t>
            </a:r>
            <a:r>
              <a:rPr lang="en-GB" dirty="0" smtClean="0"/>
              <a:t>analysed </a:t>
            </a:r>
            <a:r>
              <a:rPr lang="en-GB" dirty="0"/>
              <a:t>later</a:t>
            </a:r>
            <a:r>
              <a:rPr lang="en-GB" dirty="0" smtClean="0"/>
              <a:t>. It </a:t>
            </a:r>
            <a:r>
              <a:rPr lang="en-GB" dirty="0"/>
              <a:t>converts the reviews given in lower case because the dictionary contains lower case </a:t>
            </a:r>
            <a:r>
              <a:rPr lang="en-GB" dirty="0" smtClean="0"/>
              <a:t>words. The </a:t>
            </a:r>
            <a:r>
              <a:rPr lang="en-GB" dirty="0"/>
              <a:t>reviews are stored using file handling in PHP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smtClean="0"/>
              <a:t>Screenshot of the website Backend</a:t>
            </a:r>
            <a:endParaRPr dirty="0"/>
          </a:p>
        </p:txBody>
      </p:sp>
      <p:sp>
        <p:nvSpPr>
          <p:cNvPr id="111" name="Shape 111"/>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AutoNum type="arabicPeriod"/>
            </a:pPr>
            <a:r>
              <a:rPr lang="en-GB" dirty="0"/>
              <a:t>First image shows all </a:t>
            </a:r>
            <a:r>
              <a:rPr lang="en-GB" dirty="0" smtClean="0"/>
              <a:t>MYSQL </a:t>
            </a:r>
            <a:r>
              <a:rPr lang="en-GB" dirty="0"/>
              <a:t>databases.</a:t>
            </a:r>
          </a:p>
          <a:p>
            <a:pPr marL="457200" lvl="0" indent="-228600">
              <a:spcBef>
                <a:spcPts val="0"/>
              </a:spcBef>
              <a:buAutoNum type="arabicPeriod"/>
            </a:pPr>
            <a:r>
              <a:rPr lang="en-GB" dirty="0"/>
              <a:t>Second image shows account details </a:t>
            </a:r>
            <a:r>
              <a:rPr lang="en-GB" dirty="0" smtClean="0"/>
              <a:t>of </a:t>
            </a:r>
            <a:r>
              <a:rPr lang="en-GB" dirty="0"/>
              <a:t>all users.</a:t>
            </a:r>
          </a:p>
        </p:txBody>
      </p:sp>
      <p:pic>
        <p:nvPicPr>
          <p:cNvPr id="112" name="Shape 112" descr="1.JPG"/>
          <p:cNvPicPr preferRelativeResize="0"/>
          <p:nvPr/>
        </p:nvPicPr>
        <p:blipFill rotWithShape="1">
          <a:blip r:embed="rId3">
            <a:alphaModFix amt="97000"/>
          </a:blip>
          <a:srcRect t="9425" r="37834" b="10427"/>
          <a:stretch/>
        </p:blipFill>
        <p:spPr>
          <a:xfrm>
            <a:off x="1068836" y="2565025"/>
            <a:ext cx="3778899" cy="1814024"/>
          </a:xfrm>
          <a:prstGeom prst="rect">
            <a:avLst/>
          </a:prstGeom>
          <a:noFill/>
          <a:ln>
            <a:noFill/>
          </a:ln>
        </p:spPr>
      </p:pic>
      <p:pic>
        <p:nvPicPr>
          <p:cNvPr id="113" name="Shape 113" descr="2.JPG"/>
          <p:cNvPicPr preferRelativeResize="0"/>
          <p:nvPr/>
        </p:nvPicPr>
        <p:blipFill rotWithShape="1">
          <a:blip r:embed="rId4">
            <a:alphaModFix/>
          </a:blip>
          <a:srcRect t="4057" b="38952"/>
          <a:stretch/>
        </p:blipFill>
        <p:spPr>
          <a:xfrm>
            <a:off x="4952821" y="2801331"/>
            <a:ext cx="4111050" cy="113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dirty="0"/>
              <a:t>Web Scraping from Flixster</a:t>
            </a:r>
          </a:p>
        </p:txBody>
      </p:sp>
      <p:sp>
        <p:nvSpPr>
          <p:cNvPr id="119" name="Shape 119"/>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dirty="0"/>
              <a:t>This module uses </a:t>
            </a:r>
            <a:r>
              <a:rPr lang="en-GB" dirty="0" smtClean="0"/>
              <a:t>JSOUP API </a:t>
            </a:r>
            <a:r>
              <a:rPr lang="en-GB" dirty="0"/>
              <a:t>to extract the reviews in HTML pages and store it in the text file . It enable user to copy and paste the </a:t>
            </a:r>
            <a:r>
              <a:rPr lang="en-GB" dirty="0" smtClean="0"/>
              <a:t>URL </a:t>
            </a:r>
            <a:r>
              <a:rPr lang="en-GB" dirty="0"/>
              <a:t>of a movie from F</a:t>
            </a:r>
            <a:r>
              <a:rPr lang="en-GB" dirty="0" smtClean="0"/>
              <a:t>lixster </a:t>
            </a:r>
            <a:r>
              <a:rPr lang="en-GB" dirty="0"/>
              <a:t>and extract the data to get </a:t>
            </a:r>
            <a:r>
              <a:rPr lang="en-GB" dirty="0" smtClean="0"/>
              <a:t>analysed </a:t>
            </a:r>
            <a:r>
              <a:rPr lang="en-GB"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dirty="0" smtClean="0"/>
              <a:t>Twitter Analysis</a:t>
            </a:r>
            <a:endParaRPr lang="en-GB" dirty="0"/>
          </a:p>
        </p:txBody>
      </p:sp>
      <p:sp>
        <p:nvSpPr>
          <p:cNvPr id="125" name="Shape 125"/>
          <p:cNvSpPr txBox="1">
            <a:spLocks noGrp="1"/>
          </p:cNvSpPr>
          <p:nvPr>
            <p:ph type="body" idx="1"/>
          </p:nvPr>
        </p:nvSpPr>
        <p:spPr>
          <a:xfrm>
            <a:off x="93300" y="1737825"/>
            <a:ext cx="9050700" cy="3405600"/>
          </a:xfrm>
          <a:prstGeom prst="rect">
            <a:avLst/>
          </a:prstGeom>
        </p:spPr>
        <p:txBody>
          <a:bodyPr lIns="91425" tIns="91425" rIns="91425" bIns="91425" anchor="t" anchorCtr="0">
            <a:noAutofit/>
          </a:bodyPr>
          <a:lstStyle/>
          <a:p>
            <a:pPr lvl="0" rtl="0">
              <a:spcBef>
                <a:spcPts val="700"/>
              </a:spcBef>
              <a:spcAft>
                <a:spcPts val="0"/>
              </a:spcAft>
              <a:buNone/>
            </a:pPr>
            <a:r>
              <a:rPr lang="en-GB" dirty="0">
                <a:latin typeface="Arial"/>
                <a:ea typeface="Arial"/>
                <a:cs typeface="Arial"/>
                <a:sym typeface="Arial"/>
              </a:rPr>
              <a:t>1)</a:t>
            </a:r>
            <a:r>
              <a:rPr lang="en-GB" dirty="0">
                <a:latin typeface="Georgia"/>
                <a:ea typeface="Georgia"/>
                <a:cs typeface="Georgia"/>
                <a:sym typeface="Georgia"/>
              </a:rPr>
              <a:t>In twitter analysis we are extracting the reviews of the movie via twitter .</a:t>
            </a:r>
          </a:p>
          <a:p>
            <a:pPr lvl="0" rtl="0">
              <a:spcBef>
                <a:spcPts val="700"/>
              </a:spcBef>
              <a:spcAft>
                <a:spcPts val="0"/>
              </a:spcAft>
              <a:buNone/>
            </a:pPr>
            <a:r>
              <a:rPr lang="en-GB" dirty="0">
                <a:latin typeface="Arial"/>
                <a:ea typeface="Arial"/>
                <a:cs typeface="Arial"/>
                <a:sym typeface="Arial"/>
              </a:rPr>
              <a:t>2)</a:t>
            </a:r>
            <a:r>
              <a:rPr lang="en-GB" dirty="0">
                <a:latin typeface="Georgia"/>
                <a:ea typeface="Georgia"/>
                <a:cs typeface="Georgia"/>
                <a:sym typeface="Georgia"/>
              </a:rPr>
              <a:t>It takes #moviename as input and it will extract the tweets from twitter via Twitter4j(API) and then analysis is done .</a:t>
            </a:r>
          </a:p>
          <a:p>
            <a:pPr lvl="0" rtl="0">
              <a:spcBef>
                <a:spcPts val="700"/>
              </a:spcBef>
              <a:spcAft>
                <a:spcPts val="0"/>
              </a:spcAft>
              <a:buNone/>
            </a:pPr>
            <a:r>
              <a:rPr lang="en-GB" dirty="0">
                <a:latin typeface="Georgia"/>
                <a:ea typeface="Georgia"/>
                <a:cs typeface="Georgia"/>
                <a:sym typeface="Georgia"/>
              </a:rPr>
              <a:t>3)It calculates the movie popularity which is specified by  given range, calculated </a:t>
            </a:r>
            <a:endParaRPr lang="en-GB" dirty="0" smtClean="0">
              <a:latin typeface="Georgia"/>
              <a:ea typeface="Georgia"/>
              <a:cs typeface="Georgia"/>
              <a:sym typeface="Georgia"/>
            </a:endParaRPr>
          </a:p>
          <a:p>
            <a:pPr lvl="0" rtl="0">
              <a:spcBef>
                <a:spcPts val="700"/>
              </a:spcBef>
              <a:spcAft>
                <a:spcPts val="0"/>
              </a:spcAft>
              <a:buNone/>
            </a:pPr>
            <a:endParaRPr lang="en-GB" dirty="0">
              <a:latin typeface="Georgia"/>
              <a:ea typeface="Georgia"/>
              <a:cs typeface="Georgia"/>
              <a:sym typeface="Georgia"/>
            </a:endParaRPr>
          </a:p>
          <a:p>
            <a:pPr lvl="0" rtl="0">
              <a:spcBef>
                <a:spcPts val="700"/>
              </a:spcBef>
              <a:spcAft>
                <a:spcPts val="0"/>
              </a:spcAft>
              <a:buNone/>
            </a:pPr>
            <a:r>
              <a:rPr lang="en-GB" b="1" i="1" dirty="0">
                <a:latin typeface="Georgia"/>
                <a:ea typeface="Georgia"/>
                <a:cs typeface="Georgia"/>
                <a:sym typeface="Georgia"/>
              </a:rPr>
              <a:t>Using formula </a:t>
            </a:r>
            <a:r>
              <a:rPr lang="en-GB" b="1" i="1" dirty="0" smtClean="0">
                <a:latin typeface="Georgia"/>
                <a:ea typeface="Georgia"/>
                <a:cs typeface="Georgia"/>
                <a:sym typeface="Georgia"/>
              </a:rPr>
              <a:t> ((</a:t>
            </a:r>
            <a:r>
              <a:rPr lang="en-GB" b="1" i="1" dirty="0">
                <a:latin typeface="Georgia"/>
                <a:ea typeface="Georgia"/>
                <a:cs typeface="Georgia"/>
                <a:sym typeface="Georgia"/>
              </a:rPr>
              <a:t>positiveCount+negativeCount)*100)/no of tweets.</a:t>
            </a:r>
          </a:p>
          <a:p>
            <a:pPr lvl="0">
              <a:spcBef>
                <a:spcPts val="0"/>
              </a:spcBef>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smtClean="0"/>
              <a:t>Classification</a:t>
            </a:r>
            <a:endParaRPr lang="en-GB" dirty="0"/>
          </a:p>
        </p:txBody>
      </p:sp>
      <p:sp>
        <p:nvSpPr>
          <p:cNvPr id="131" name="Shape 131"/>
          <p:cNvSpPr txBox="1">
            <a:spLocks noGrp="1"/>
          </p:cNvSpPr>
          <p:nvPr>
            <p:ph type="body" idx="1"/>
          </p:nvPr>
        </p:nvSpPr>
        <p:spPr>
          <a:xfrm>
            <a:off x="69975" y="1737825"/>
            <a:ext cx="8980800" cy="4490400"/>
          </a:xfrm>
          <a:prstGeom prst="rect">
            <a:avLst/>
          </a:prstGeom>
        </p:spPr>
        <p:txBody>
          <a:bodyPr lIns="91425" tIns="91425" rIns="91425" bIns="91425" anchor="t" anchorCtr="0">
            <a:noAutofit/>
          </a:bodyPr>
          <a:lstStyle/>
          <a:p>
            <a:pPr lvl="0">
              <a:spcBef>
                <a:spcPts val="0"/>
              </a:spcBef>
              <a:buNone/>
            </a:pPr>
            <a:r>
              <a:rPr lang="en-GB" dirty="0"/>
              <a:t>1)First step is to find movie’s positive%, negative% of reviews and its popularity using</a:t>
            </a:r>
          </a:p>
          <a:p>
            <a:pPr lvl="0">
              <a:spcBef>
                <a:spcPts val="0"/>
              </a:spcBef>
              <a:buNone/>
            </a:pPr>
            <a:r>
              <a:rPr lang="en-GB" dirty="0"/>
              <a:t>sentiment analysis</a:t>
            </a:r>
            <a:r>
              <a:rPr lang="en-GB" dirty="0" smtClean="0"/>
              <a:t>.</a:t>
            </a:r>
          </a:p>
          <a:p>
            <a:pPr lvl="0">
              <a:spcBef>
                <a:spcPts val="0"/>
              </a:spcBef>
              <a:buNone/>
            </a:pPr>
            <a:endParaRPr lang="en-GB" dirty="0"/>
          </a:p>
          <a:p>
            <a:pPr lvl="0">
              <a:spcBef>
                <a:spcPts val="0"/>
              </a:spcBef>
              <a:buNone/>
            </a:pPr>
            <a:r>
              <a:rPr lang="en-GB" dirty="0"/>
              <a:t>2)popularity of movie is represented by either (TRUE or FALSE</a:t>
            </a:r>
            <a:r>
              <a:rPr lang="en-GB" dirty="0" smtClean="0"/>
              <a:t>).</a:t>
            </a:r>
          </a:p>
          <a:p>
            <a:pPr lvl="0">
              <a:spcBef>
                <a:spcPts val="0"/>
              </a:spcBef>
              <a:buNone/>
            </a:pPr>
            <a:endParaRPr lang="en-GB" dirty="0"/>
          </a:p>
          <a:p>
            <a:pPr lvl="0">
              <a:spcBef>
                <a:spcPts val="0"/>
              </a:spcBef>
              <a:buNone/>
            </a:pPr>
            <a:r>
              <a:rPr lang="en-GB" dirty="0"/>
              <a:t>3)These data are stored in a test.arff file manually in format(positive</a:t>
            </a:r>
            <a:r>
              <a:rPr lang="en-GB" dirty="0" smtClean="0"/>
              <a:t>%, negative%, popularity</a:t>
            </a:r>
            <a:r>
              <a:rPr lang="en-GB" dirty="0"/>
              <a:t>,?).The</a:t>
            </a:r>
          </a:p>
          <a:p>
            <a:pPr lvl="0">
              <a:spcBef>
                <a:spcPts val="0"/>
              </a:spcBef>
              <a:buNone/>
            </a:pPr>
            <a:r>
              <a:rPr lang="en-GB" dirty="0"/>
              <a:t>character "?" represent rating that has to predicted for a movie</a:t>
            </a:r>
            <a:r>
              <a:rPr lang="en-GB" dirty="0" smtClean="0"/>
              <a:t>.</a:t>
            </a:r>
          </a:p>
          <a:p>
            <a:pPr lvl="0">
              <a:spcBef>
                <a:spcPts val="0"/>
              </a:spcBef>
              <a:buNone/>
            </a:pPr>
            <a:endParaRPr lang="en-GB" dirty="0"/>
          </a:p>
          <a:p>
            <a:pPr lvl="0">
              <a:spcBef>
                <a:spcPts val="0"/>
              </a:spcBef>
              <a:buNone/>
            </a:pPr>
            <a:r>
              <a:rPr lang="en-GB" dirty="0"/>
              <a:t>4)For each Machine Learning algorithm used ,three classifier are formed by training</a:t>
            </a:r>
          </a:p>
          <a:p>
            <a:pPr lvl="0">
              <a:spcBef>
                <a:spcPts val="0"/>
              </a:spcBef>
              <a:buNone/>
            </a:pPr>
            <a:r>
              <a:rPr lang="en-GB" dirty="0"/>
              <a:t>data from file movies.numeric.arff file</a:t>
            </a:r>
            <a:r>
              <a:rPr lang="en-GB" dirty="0" smtClean="0"/>
              <a:t>.</a:t>
            </a:r>
          </a:p>
          <a:p>
            <a:pPr lvl="0">
              <a:spcBef>
                <a:spcPts val="0"/>
              </a:spcBef>
              <a:buNone/>
            </a:pPr>
            <a:endParaRPr lang="en-GB" dirty="0"/>
          </a:p>
          <a:p>
            <a:pPr lvl="0">
              <a:spcBef>
                <a:spcPts val="0"/>
              </a:spcBef>
              <a:buNone/>
            </a:pPr>
            <a:r>
              <a:rPr lang="en-GB" dirty="0"/>
              <a:t>5)Each classifier then predicts rating range for the data stored in second step.</a:t>
            </a:r>
          </a:p>
          <a:p>
            <a:pPr lvl="0">
              <a:spcBef>
                <a:spcPts val="0"/>
              </a:spcBef>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In-Depth Analysis</a:t>
            </a:r>
          </a:p>
        </p:txBody>
      </p:sp>
      <p:sp>
        <p:nvSpPr>
          <p:cNvPr id="137" name="Shape 137"/>
          <p:cNvSpPr txBox="1">
            <a:spLocks noGrp="1"/>
          </p:cNvSpPr>
          <p:nvPr>
            <p:ph type="body" idx="1"/>
          </p:nvPr>
        </p:nvSpPr>
        <p:spPr>
          <a:prstGeom prst="rect">
            <a:avLst/>
          </a:prstGeom>
        </p:spPr>
        <p:txBody>
          <a:bodyPr lIns="91425" tIns="91425" rIns="91425" bIns="91425" anchor="t" anchorCtr="0">
            <a:noAutofit/>
          </a:bodyPr>
          <a:lstStyle/>
          <a:p>
            <a:pPr lvl="0" rtl="0">
              <a:spcBef>
                <a:spcPts val="700"/>
              </a:spcBef>
              <a:spcAft>
                <a:spcPts val="0"/>
              </a:spcAft>
              <a:buNone/>
            </a:pPr>
            <a:r>
              <a:rPr lang="en-GB" dirty="0">
                <a:latin typeface="Georgia"/>
                <a:ea typeface="Georgia"/>
                <a:cs typeface="Georgia"/>
                <a:sym typeface="Georgia"/>
              </a:rPr>
              <a:t>1)The in-depth analysis takes you more deeper into the analysis</a:t>
            </a:r>
            <a:r>
              <a:rPr lang="en-GB" dirty="0" smtClean="0">
                <a:latin typeface="Georgia"/>
                <a:ea typeface="Georgia"/>
                <a:cs typeface="Georgia"/>
                <a:sym typeface="Georgia"/>
              </a:rPr>
              <a:t>. A </a:t>
            </a:r>
            <a:r>
              <a:rPr lang="en-GB" dirty="0">
                <a:latin typeface="Georgia"/>
                <a:ea typeface="Georgia"/>
                <a:cs typeface="Georgia"/>
                <a:sym typeface="Georgia"/>
              </a:rPr>
              <a:t>user can get an overview not only about the movie but also about specific things like acting</a:t>
            </a:r>
            <a:r>
              <a:rPr lang="en-GB" dirty="0" smtClean="0">
                <a:latin typeface="Georgia"/>
                <a:ea typeface="Georgia"/>
                <a:cs typeface="Georgia"/>
                <a:sym typeface="Georgia"/>
              </a:rPr>
              <a:t>, music, cast, etc</a:t>
            </a:r>
            <a:r>
              <a:rPr lang="en-GB" dirty="0">
                <a:latin typeface="Georgia"/>
                <a:ea typeface="Georgia"/>
                <a:cs typeface="Georgia"/>
                <a:sym typeface="Georgia"/>
              </a:rPr>
              <a:t>.</a:t>
            </a:r>
          </a:p>
          <a:p>
            <a:pPr lvl="0" rtl="0">
              <a:spcBef>
                <a:spcPts val="700"/>
              </a:spcBef>
              <a:spcAft>
                <a:spcPts val="0"/>
              </a:spcAft>
              <a:buNone/>
            </a:pPr>
            <a:r>
              <a:rPr lang="en-GB" dirty="0">
                <a:latin typeface="Georgia"/>
                <a:ea typeface="Georgia"/>
                <a:cs typeface="Georgia"/>
                <a:sym typeface="Georgia"/>
              </a:rPr>
              <a:t> 2)Select the review file and type the specific term like acting, cast, direction etc</a:t>
            </a:r>
            <a:r>
              <a:rPr lang="en-GB" dirty="0" smtClean="0">
                <a:latin typeface="Georgia"/>
                <a:ea typeface="Georgia"/>
                <a:cs typeface="Georgia"/>
                <a:sym typeface="Georgia"/>
              </a:rPr>
              <a:t>. It </a:t>
            </a:r>
            <a:r>
              <a:rPr lang="en-GB" dirty="0">
                <a:latin typeface="Georgia"/>
                <a:ea typeface="Georgia"/>
                <a:cs typeface="Georgia"/>
                <a:sym typeface="Georgia"/>
              </a:rPr>
              <a:t>will filter the data related to that particular keyword and perform analysis on it.</a:t>
            </a:r>
          </a:p>
          <a:p>
            <a:pPr lvl="0" rtl="0">
              <a:spcBef>
                <a:spcPts val="700"/>
              </a:spcBef>
              <a:spcAft>
                <a:spcPts val="0"/>
              </a:spcAft>
              <a:buNone/>
            </a:pPr>
            <a:r>
              <a:rPr lang="en-GB" dirty="0">
                <a:latin typeface="Arial"/>
                <a:ea typeface="Arial"/>
                <a:cs typeface="Arial"/>
                <a:sym typeface="Arial"/>
              </a:rPr>
              <a:t>3)</a:t>
            </a:r>
            <a:r>
              <a:rPr lang="en-GB" dirty="0">
                <a:latin typeface="Georgia"/>
                <a:ea typeface="Georgia"/>
                <a:cs typeface="Georgia"/>
                <a:sym typeface="Georgia"/>
              </a:rPr>
              <a:t>As output you will get the reviews about the particular keyword.</a:t>
            </a:r>
          </a:p>
          <a:p>
            <a:pPr lvl="0">
              <a:spcBef>
                <a:spcPts val="0"/>
              </a:spcBef>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Demo of the Project</a:t>
            </a:r>
          </a:p>
        </p:txBody>
      </p:sp>
      <p:sp>
        <p:nvSpPr>
          <p:cNvPr id="143" name="Shape 14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a:t>Now we will showcase the full working of the project.</a:t>
            </a:r>
          </a:p>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57000" y="563775"/>
            <a:ext cx="8222100" cy="767700"/>
          </a:xfrm>
          <a:prstGeom prst="rect">
            <a:avLst/>
          </a:prstGeom>
        </p:spPr>
        <p:txBody>
          <a:bodyPr lIns="91425" tIns="91425" rIns="91425" bIns="91425" anchor="b" anchorCtr="0">
            <a:noAutofit/>
          </a:bodyPr>
          <a:lstStyle/>
          <a:p>
            <a:pPr lvl="0">
              <a:spcBef>
                <a:spcPts val="0"/>
              </a:spcBef>
              <a:buNone/>
            </a:pPr>
            <a:r>
              <a:rPr lang="en-GB"/>
              <a:t>Results and Discussion </a:t>
            </a:r>
          </a:p>
        </p:txBody>
      </p:sp>
      <p:sp>
        <p:nvSpPr>
          <p:cNvPr id="149" name="Shape 149"/>
          <p:cNvSpPr txBox="1">
            <a:spLocks noGrp="1"/>
          </p:cNvSpPr>
          <p:nvPr>
            <p:ph type="body" idx="1"/>
          </p:nvPr>
        </p:nvSpPr>
        <p:spPr>
          <a:xfrm>
            <a:off x="413600" y="1685825"/>
            <a:ext cx="8222100" cy="3166200"/>
          </a:xfrm>
          <a:prstGeom prst="rect">
            <a:avLst/>
          </a:prstGeom>
        </p:spPr>
        <p:txBody>
          <a:bodyPr lIns="91425" tIns="91425" rIns="91425" bIns="91425" anchor="t" anchorCtr="0">
            <a:noAutofit/>
          </a:bodyPr>
          <a:lstStyle/>
          <a:p>
            <a:pPr lvl="0" algn="just" rtl="0">
              <a:lnSpc>
                <a:spcPct val="115000"/>
              </a:lnSpc>
              <a:spcBef>
                <a:spcPts val="0"/>
              </a:spcBef>
              <a:spcAft>
                <a:spcPts val="1000"/>
              </a:spcAft>
              <a:buNone/>
            </a:pPr>
            <a:r>
              <a:rPr lang="en-GB" dirty="0">
                <a:solidFill>
                  <a:srgbClr val="222222"/>
                </a:solidFill>
                <a:highlight>
                  <a:srgbClr val="FFFFFF"/>
                </a:highlight>
                <a:latin typeface="Times New Roman"/>
                <a:ea typeface="Times New Roman"/>
                <a:cs typeface="Times New Roman"/>
                <a:sym typeface="Times New Roman"/>
              </a:rPr>
              <a:t>The polarity of the reviews are a key factor in determining the overall sentiment . The project not only concentrates on the sentiment of reviews but also predicts the rating of the movie using Machine learning classifier.</a:t>
            </a:r>
          </a:p>
          <a:p>
            <a:pPr lvl="0" algn="just" rtl="0">
              <a:lnSpc>
                <a:spcPct val="115000"/>
              </a:lnSpc>
              <a:spcBef>
                <a:spcPts val="0"/>
              </a:spcBef>
              <a:spcAft>
                <a:spcPts val="1000"/>
              </a:spcAft>
              <a:buNone/>
            </a:pPr>
            <a:endParaRPr dirty="0">
              <a:solidFill>
                <a:srgbClr val="222222"/>
              </a:solidFill>
              <a:highlight>
                <a:srgbClr val="FFFFFF"/>
              </a:highlight>
              <a:latin typeface="Times New Roman"/>
              <a:ea typeface="Times New Roman"/>
              <a:cs typeface="Times New Roman"/>
              <a:sym typeface="Times New Roman"/>
            </a:endParaRPr>
          </a:p>
          <a:p>
            <a:pPr lvl="0" algn="just" rtl="0">
              <a:lnSpc>
                <a:spcPct val="115000"/>
              </a:lnSpc>
              <a:spcBef>
                <a:spcPts val="0"/>
              </a:spcBef>
              <a:spcAft>
                <a:spcPts val="1000"/>
              </a:spcAft>
              <a:buClr>
                <a:schemeClr val="dk1"/>
              </a:buClr>
              <a:buSzPct val="61111"/>
              <a:buFont typeface="Arial"/>
              <a:buNone/>
            </a:pPr>
            <a:endParaRPr dirty="0">
              <a:solidFill>
                <a:srgbClr val="222222"/>
              </a:solidFill>
              <a:highlight>
                <a:srgbClr val="FFFFFF"/>
              </a:highlight>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23" y="2502124"/>
            <a:ext cx="5876943" cy="2641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69" y="622571"/>
            <a:ext cx="7470844" cy="3852154"/>
          </a:xfrm>
          <a:prstGeom prst="rect">
            <a:avLst/>
          </a:prstGeom>
        </p:spPr>
      </p:pic>
    </p:spTree>
    <p:extLst>
      <p:ext uri="{BB962C8B-B14F-4D97-AF65-F5344CB8AC3E}">
        <p14:creationId xmlns:p14="http://schemas.microsoft.com/office/powerpoint/2010/main" val="401313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71900" y="738725"/>
            <a:ext cx="8222100" cy="544200"/>
          </a:xfrm>
          <a:prstGeom prst="rect">
            <a:avLst/>
          </a:prstGeom>
        </p:spPr>
        <p:txBody>
          <a:bodyPr lIns="91425" tIns="91425" rIns="91425" bIns="91425" anchor="b" anchorCtr="0">
            <a:noAutofit/>
          </a:bodyPr>
          <a:lstStyle/>
          <a:p>
            <a:pPr lvl="0">
              <a:spcBef>
                <a:spcPts val="0"/>
              </a:spcBef>
              <a:buNone/>
            </a:pPr>
            <a:r>
              <a:rPr lang="en-GB"/>
              <a:t>Objective </a:t>
            </a:r>
          </a:p>
        </p:txBody>
      </p:sp>
      <p:sp>
        <p:nvSpPr>
          <p:cNvPr id="75" name="Shape 75"/>
          <p:cNvSpPr txBox="1">
            <a:spLocks noGrp="1"/>
          </p:cNvSpPr>
          <p:nvPr>
            <p:ph type="body" idx="1"/>
          </p:nvPr>
        </p:nvSpPr>
        <p:spPr>
          <a:xfrm>
            <a:off x="153401" y="1580028"/>
            <a:ext cx="8222100" cy="32826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GB" dirty="0">
                <a:highlight>
                  <a:srgbClr val="FFFFFF"/>
                </a:highlight>
                <a:latin typeface="Times New Roman"/>
                <a:ea typeface="Times New Roman"/>
                <a:cs typeface="Times New Roman"/>
                <a:sym typeface="Times New Roman"/>
              </a:rPr>
              <a:t>The objective of the project is to </a:t>
            </a:r>
            <a:r>
              <a:rPr lang="en-GB" dirty="0" smtClean="0">
                <a:highlight>
                  <a:srgbClr val="FFFFFF"/>
                </a:highlight>
                <a:latin typeface="Times New Roman"/>
                <a:ea typeface="Times New Roman"/>
                <a:cs typeface="Times New Roman"/>
                <a:sym typeface="Times New Roman"/>
              </a:rPr>
              <a:t>analyse </a:t>
            </a:r>
            <a:r>
              <a:rPr lang="en-GB" dirty="0">
                <a:highlight>
                  <a:srgbClr val="FFFFFF"/>
                </a:highlight>
                <a:latin typeface="Times New Roman"/>
                <a:ea typeface="Times New Roman"/>
                <a:cs typeface="Times New Roman"/>
                <a:sym typeface="Times New Roman"/>
              </a:rPr>
              <a:t>the sentiments of the movie </a:t>
            </a:r>
            <a:r>
              <a:rPr lang="en-GB" dirty="0" smtClean="0">
                <a:highlight>
                  <a:srgbClr val="FFFFFF"/>
                </a:highlight>
                <a:latin typeface="Times New Roman"/>
                <a:ea typeface="Times New Roman"/>
                <a:cs typeface="Times New Roman"/>
                <a:sym typeface="Times New Roman"/>
              </a:rPr>
              <a:t>reviews. Thus, for accurate results we decided to extract data from </a:t>
            </a:r>
            <a:r>
              <a:rPr lang="en-GB" dirty="0">
                <a:highlight>
                  <a:srgbClr val="FFFFFF"/>
                </a:highlight>
                <a:latin typeface="Times New Roman"/>
                <a:ea typeface="Times New Roman"/>
                <a:cs typeface="Times New Roman"/>
                <a:sym typeface="Times New Roman"/>
              </a:rPr>
              <a:t>various sources like </a:t>
            </a:r>
            <a:r>
              <a:rPr lang="en-GB" dirty="0" smtClean="0">
                <a:highlight>
                  <a:srgbClr val="FFFFFF"/>
                </a:highlight>
                <a:latin typeface="Times New Roman"/>
                <a:ea typeface="Times New Roman"/>
                <a:cs typeface="Times New Roman"/>
                <a:sym typeface="Times New Roman"/>
              </a:rPr>
              <a:t>Twitter, own </a:t>
            </a:r>
            <a:r>
              <a:rPr lang="en-GB" dirty="0">
                <a:highlight>
                  <a:srgbClr val="FFFFFF"/>
                </a:highlight>
                <a:latin typeface="Times New Roman"/>
                <a:ea typeface="Times New Roman"/>
                <a:cs typeface="Times New Roman"/>
                <a:sym typeface="Times New Roman"/>
              </a:rPr>
              <a:t>website and a third party </a:t>
            </a:r>
            <a:r>
              <a:rPr lang="en-GB" dirty="0" smtClean="0">
                <a:highlight>
                  <a:srgbClr val="FFFFFF"/>
                </a:highlight>
                <a:latin typeface="Times New Roman"/>
                <a:ea typeface="Times New Roman"/>
                <a:cs typeface="Times New Roman"/>
                <a:sym typeface="Times New Roman"/>
              </a:rPr>
              <a:t>website (</a:t>
            </a:r>
            <a:r>
              <a:rPr lang="en-GB" dirty="0">
                <a:highlight>
                  <a:srgbClr val="FFFFFF"/>
                </a:highlight>
                <a:latin typeface="Times New Roman"/>
                <a:ea typeface="Times New Roman"/>
                <a:cs typeface="Times New Roman"/>
                <a:sym typeface="Times New Roman"/>
              </a:rPr>
              <a:t>Flixster) available on </a:t>
            </a:r>
            <a:r>
              <a:rPr lang="en-GB" dirty="0" smtClean="0">
                <a:highlight>
                  <a:srgbClr val="FFFFFF"/>
                </a:highlight>
                <a:latin typeface="Times New Roman"/>
                <a:ea typeface="Times New Roman"/>
                <a:cs typeface="Times New Roman"/>
                <a:sym typeface="Times New Roman"/>
              </a:rPr>
              <a:t>internet to </a:t>
            </a:r>
            <a:r>
              <a:rPr lang="en-GB" dirty="0">
                <a:highlight>
                  <a:srgbClr val="FFFFFF"/>
                </a:highlight>
                <a:latin typeface="Times New Roman"/>
                <a:ea typeface="Times New Roman"/>
                <a:cs typeface="Times New Roman"/>
                <a:sym typeface="Times New Roman"/>
              </a:rPr>
              <a:t>predict the rating of the movie based on various criteria using machine learning</a:t>
            </a:r>
            <a:r>
              <a:rPr lang="en-GB" dirty="0" smtClean="0">
                <a:highlight>
                  <a:srgbClr val="FFFFFF"/>
                </a:highlight>
                <a:latin typeface="Times New Roman"/>
                <a:ea typeface="Times New Roman"/>
                <a:cs typeface="Times New Roman"/>
                <a:sym typeface="Times New Roman"/>
              </a:rPr>
              <a:t>. This </a:t>
            </a:r>
            <a:r>
              <a:rPr lang="en-GB" dirty="0">
                <a:highlight>
                  <a:srgbClr val="FFFFFF"/>
                </a:highlight>
                <a:latin typeface="Times New Roman"/>
                <a:ea typeface="Times New Roman"/>
                <a:cs typeface="Times New Roman"/>
                <a:sym typeface="Times New Roman"/>
              </a:rPr>
              <a:t>project performs following things</a:t>
            </a:r>
          </a:p>
          <a:p>
            <a:pPr lvl="0" rtl="0">
              <a:spcBef>
                <a:spcPts val="400"/>
              </a:spcBef>
              <a:spcAft>
                <a:spcPts val="0"/>
              </a:spcAft>
              <a:buNone/>
            </a:pPr>
            <a:r>
              <a:rPr lang="en-GB" sz="1400" dirty="0">
                <a:latin typeface="Georgia"/>
                <a:ea typeface="Georgia"/>
                <a:cs typeface="Georgia"/>
                <a:sym typeface="Georgia"/>
              </a:rPr>
              <a:t>1. </a:t>
            </a:r>
            <a:r>
              <a:rPr lang="en-GB" sz="1400" dirty="0" smtClean="0">
                <a:latin typeface="Georgia"/>
                <a:ea typeface="Georgia"/>
                <a:cs typeface="Georgia"/>
                <a:sym typeface="Georgia"/>
              </a:rPr>
              <a:t> Analysis </a:t>
            </a:r>
            <a:r>
              <a:rPr lang="en-GB" sz="1400" dirty="0">
                <a:latin typeface="Georgia"/>
                <a:ea typeface="Georgia"/>
                <a:cs typeface="Georgia"/>
                <a:sym typeface="Georgia"/>
              </a:rPr>
              <a:t>using our own website</a:t>
            </a:r>
          </a:p>
          <a:p>
            <a:pPr lvl="0" rtl="0">
              <a:spcBef>
                <a:spcPts val="400"/>
              </a:spcBef>
              <a:spcAft>
                <a:spcPts val="0"/>
              </a:spcAft>
              <a:buNone/>
            </a:pPr>
            <a:r>
              <a:rPr lang="en-GB" sz="1400" dirty="0" smtClean="0">
                <a:latin typeface="Georgia"/>
                <a:ea typeface="Georgia"/>
                <a:cs typeface="Georgia"/>
                <a:sym typeface="Georgia"/>
              </a:rPr>
              <a:t>2. Analysis </a:t>
            </a:r>
            <a:r>
              <a:rPr lang="en-GB" sz="1400" dirty="0">
                <a:latin typeface="Georgia"/>
                <a:ea typeface="Georgia"/>
                <a:cs typeface="Georgia"/>
                <a:sym typeface="Georgia"/>
              </a:rPr>
              <a:t>via a third party website</a:t>
            </a:r>
          </a:p>
          <a:p>
            <a:pPr lvl="0" rtl="0">
              <a:spcBef>
                <a:spcPts val="400"/>
              </a:spcBef>
              <a:spcAft>
                <a:spcPts val="0"/>
              </a:spcAft>
              <a:buNone/>
            </a:pPr>
            <a:r>
              <a:rPr lang="en-GB" sz="1400" dirty="0">
                <a:latin typeface="Georgia"/>
                <a:ea typeface="Georgia"/>
                <a:cs typeface="Georgia"/>
                <a:sym typeface="Georgia"/>
              </a:rPr>
              <a:t>3</a:t>
            </a:r>
            <a:r>
              <a:rPr lang="en-GB" sz="1400" dirty="0" smtClean="0">
                <a:latin typeface="Georgia"/>
                <a:ea typeface="Georgia"/>
                <a:cs typeface="Georgia"/>
                <a:sym typeface="Georgia"/>
              </a:rPr>
              <a:t>. Twitter </a:t>
            </a:r>
            <a:r>
              <a:rPr lang="en-GB" sz="1400" dirty="0">
                <a:latin typeface="Georgia"/>
                <a:ea typeface="Georgia"/>
                <a:cs typeface="Georgia"/>
                <a:sym typeface="Georgia"/>
              </a:rPr>
              <a:t>Analysis</a:t>
            </a:r>
          </a:p>
          <a:p>
            <a:pPr lvl="0" rtl="0">
              <a:spcBef>
                <a:spcPts val="400"/>
              </a:spcBef>
              <a:spcAft>
                <a:spcPts val="0"/>
              </a:spcAft>
              <a:buNone/>
            </a:pPr>
            <a:r>
              <a:rPr lang="en-GB" sz="1400" dirty="0">
                <a:latin typeface="Georgia"/>
                <a:ea typeface="Georgia"/>
                <a:cs typeface="Georgia"/>
                <a:sym typeface="Georgia"/>
              </a:rPr>
              <a:t>4</a:t>
            </a:r>
            <a:r>
              <a:rPr lang="en-GB" sz="1400" dirty="0" smtClean="0">
                <a:latin typeface="Georgia"/>
                <a:ea typeface="Georgia"/>
                <a:cs typeface="Georgia"/>
                <a:sym typeface="Georgia"/>
              </a:rPr>
              <a:t>. In-depth </a:t>
            </a:r>
            <a:r>
              <a:rPr lang="en-GB" sz="1400" dirty="0">
                <a:latin typeface="Georgia"/>
                <a:ea typeface="Georgia"/>
                <a:cs typeface="Georgia"/>
                <a:sym typeface="Georgia"/>
              </a:rPr>
              <a:t>analysis</a:t>
            </a:r>
          </a:p>
          <a:p>
            <a:pPr lvl="0" rtl="0">
              <a:spcBef>
                <a:spcPts val="400"/>
              </a:spcBef>
              <a:spcAft>
                <a:spcPts val="0"/>
              </a:spcAft>
              <a:buNone/>
            </a:pPr>
            <a:r>
              <a:rPr lang="en-GB" sz="1400" dirty="0">
                <a:latin typeface="Georgia"/>
                <a:ea typeface="Georgia"/>
                <a:cs typeface="Georgia"/>
                <a:sym typeface="Georgia"/>
              </a:rPr>
              <a:t>5</a:t>
            </a:r>
            <a:r>
              <a:rPr lang="en-GB" sz="1400" dirty="0" smtClean="0">
                <a:latin typeface="Georgia"/>
                <a:ea typeface="Georgia"/>
                <a:cs typeface="Georgia"/>
                <a:sym typeface="Georgia"/>
              </a:rPr>
              <a:t>. Rating </a:t>
            </a:r>
            <a:r>
              <a:rPr lang="en-GB" sz="1400" dirty="0">
                <a:latin typeface="Georgia"/>
                <a:ea typeface="Georgia"/>
                <a:cs typeface="Georgia"/>
                <a:sym typeface="Georgia"/>
              </a:rPr>
              <a:t>prediction Using Naive </a:t>
            </a:r>
            <a:r>
              <a:rPr lang="en-GB" sz="1400" dirty="0" smtClean="0">
                <a:latin typeface="Georgia"/>
                <a:ea typeface="Georgia"/>
                <a:cs typeface="Georgia"/>
                <a:sym typeface="Georgia"/>
              </a:rPr>
              <a:t>Bayes, Decision </a:t>
            </a:r>
            <a:r>
              <a:rPr lang="en-GB" sz="1400" dirty="0">
                <a:latin typeface="Georgia"/>
                <a:ea typeface="Georgia"/>
                <a:cs typeface="Georgia"/>
                <a:sym typeface="Georgia"/>
              </a:rPr>
              <a:t>tree &amp; K nearest </a:t>
            </a:r>
            <a:r>
              <a:rPr lang="en-GB" sz="1400" dirty="0" smtClean="0">
                <a:latin typeface="Georgia"/>
                <a:ea typeface="Georgia"/>
                <a:cs typeface="Georgia"/>
                <a:sym typeface="Georgia"/>
              </a:rPr>
              <a:t>neighbour </a:t>
            </a:r>
            <a:endParaRPr lang="en-GB" sz="1400" dirty="0">
              <a:latin typeface="Georgia"/>
              <a:ea typeface="Georgia"/>
              <a:cs typeface="Georgia"/>
              <a:sym typeface="Georgia"/>
            </a:endParaRPr>
          </a:p>
          <a:p>
            <a:pPr lvl="0" rtl="0">
              <a:spcBef>
                <a:spcPts val="400"/>
              </a:spcBef>
              <a:spcAft>
                <a:spcPts val="0"/>
              </a:spcAft>
              <a:buNone/>
            </a:pPr>
            <a:r>
              <a:rPr lang="en-GB" sz="1400" dirty="0" smtClean="0">
                <a:latin typeface="Georgia"/>
                <a:ea typeface="Georgia"/>
                <a:cs typeface="Georgia"/>
                <a:sym typeface="Georgia"/>
              </a:rPr>
              <a:t>6. Accuracy </a:t>
            </a:r>
            <a:r>
              <a:rPr lang="en-GB" sz="1400" dirty="0">
                <a:latin typeface="Georgia"/>
                <a:ea typeface="Georgia"/>
                <a:cs typeface="Georgia"/>
                <a:sym typeface="Georgia"/>
              </a:rPr>
              <a:t>of classifier used</a:t>
            </a:r>
          </a:p>
          <a:p>
            <a:pPr lvl="0" rtl="0">
              <a:lnSpc>
                <a:spcPct val="115000"/>
              </a:lnSpc>
              <a:spcBef>
                <a:spcPts val="0"/>
              </a:spcBef>
              <a:spcAft>
                <a:spcPts val="1000"/>
              </a:spcAft>
              <a:buNone/>
            </a:pPr>
            <a:endParaRPr dirty="0">
              <a:solidFill>
                <a:srgbClr val="222222"/>
              </a:solidFill>
              <a:highlight>
                <a:srgbClr val="FFFFFF"/>
              </a:highlight>
              <a:latin typeface="Times New Roman"/>
              <a:ea typeface="Times New Roman"/>
              <a:cs typeface="Times New Roman"/>
              <a:sym typeface="Times New Roman"/>
            </a:endParaRPr>
          </a:p>
          <a:p>
            <a:pPr lvl="0" rtl="0">
              <a:lnSpc>
                <a:spcPct val="115000"/>
              </a:lnSpc>
              <a:spcBef>
                <a:spcPts val="0"/>
              </a:spcBef>
              <a:spcAft>
                <a:spcPts val="1000"/>
              </a:spcAft>
              <a:buNone/>
            </a:pPr>
            <a:endParaRPr dirty="0">
              <a:solidFill>
                <a:srgbClr val="222222"/>
              </a:solidFill>
              <a:highlight>
                <a:srgbClr val="FFFFFF"/>
              </a:highlight>
              <a:latin typeface="Times New Roman"/>
              <a:ea typeface="Times New Roman"/>
              <a:cs typeface="Times New Roman"/>
              <a:sym typeface="Times New Roman"/>
            </a:endParaRPr>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00" y="924128"/>
            <a:ext cx="7568119" cy="3845217"/>
          </a:xfrm>
          <a:prstGeom prst="rect">
            <a:avLst/>
          </a:prstGeom>
        </p:spPr>
      </p:pic>
    </p:spTree>
    <p:extLst>
      <p:ext uri="{BB962C8B-B14F-4D97-AF65-F5344CB8AC3E}">
        <p14:creationId xmlns:p14="http://schemas.microsoft.com/office/powerpoint/2010/main" val="9481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dirty="0"/>
              <a:t>Accuracy</a:t>
            </a:r>
          </a:p>
        </p:txBody>
      </p:sp>
      <p:sp>
        <p:nvSpPr>
          <p:cNvPr id="155" name="Shape 155"/>
          <p:cNvSpPr txBox="1">
            <a:spLocks noGrp="1"/>
          </p:cNvSpPr>
          <p:nvPr>
            <p:ph type="body" idx="1"/>
          </p:nvPr>
        </p:nvSpPr>
        <p:spPr>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61111"/>
              <a:buFont typeface="Arial"/>
              <a:buNone/>
            </a:pPr>
            <a:endParaRPr lang="en-GB" dirty="0" smtClean="0">
              <a:solidFill>
                <a:srgbClr val="222222"/>
              </a:solidFill>
              <a:highlight>
                <a:srgbClr val="FFFFFF"/>
              </a:highlight>
              <a:latin typeface="Times New Roman"/>
              <a:ea typeface="Times New Roman"/>
              <a:cs typeface="Times New Roman"/>
              <a:sym typeface="Times New Roman"/>
            </a:endParaRPr>
          </a:p>
          <a:p>
            <a:pPr lvl="0" rtl="0">
              <a:lnSpc>
                <a:spcPct val="115000"/>
              </a:lnSpc>
              <a:spcBef>
                <a:spcPts val="0"/>
              </a:spcBef>
              <a:spcAft>
                <a:spcPts val="1000"/>
              </a:spcAft>
              <a:buClr>
                <a:schemeClr val="dk1"/>
              </a:buClr>
              <a:buSzPct val="61111"/>
              <a:buFont typeface="Arial"/>
              <a:buNone/>
            </a:pPr>
            <a:r>
              <a:rPr lang="en-GB" dirty="0" smtClean="0">
                <a:solidFill>
                  <a:srgbClr val="222222"/>
                </a:solidFill>
                <a:highlight>
                  <a:srgbClr val="FFFFFF"/>
                </a:highlight>
                <a:latin typeface="Times New Roman"/>
                <a:ea typeface="Times New Roman"/>
                <a:cs typeface="Times New Roman"/>
                <a:sym typeface="Times New Roman"/>
              </a:rPr>
              <a:t>We also find the accuracy for the classifier to understand which gives the most accurate results.</a:t>
            </a:r>
            <a:endParaRPr lang="en-GB" dirty="0">
              <a:solidFill>
                <a:srgbClr val="222222"/>
              </a:solidFill>
              <a:highlight>
                <a:srgbClr val="FFFFFF"/>
              </a:highlight>
              <a:latin typeface="Times New Roman"/>
              <a:ea typeface="Times New Roman"/>
              <a:cs typeface="Times New Roman"/>
              <a:sym typeface="Times New Roman"/>
            </a:endParaRPr>
          </a:p>
          <a:p>
            <a:pPr lvl="0" rtl="0">
              <a:lnSpc>
                <a:spcPct val="115000"/>
              </a:lnSpc>
              <a:spcBef>
                <a:spcPts val="0"/>
              </a:spcBef>
              <a:spcAft>
                <a:spcPts val="1000"/>
              </a:spcAft>
              <a:buClr>
                <a:schemeClr val="dk1"/>
              </a:buClr>
              <a:buSzPct val="61111"/>
              <a:buFont typeface="Arial"/>
              <a:buNone/>
            </a:pPr>
            <a:r>
              <a:rPr lang="en-GB" dirty="0" smtClean="0">
                <a:solidFill>
                  <a:srgbClr val="222222"/>
                </a:solidFill>
                <a:highlight>
                  <a:srgbClr val="FFFFFF"/>
                </a:highlight>
                <a:latin typeface="Times New Roman"/>
                <a:ea typeface="Times New Roman"/>
                <a:cs typeface="Times New Roman"/>
                <a:sym typeface="Times New Roman"/>
              </a:rPr>
              <a:t>Accuracy </a:t>
            </a:r>
            <a:r>
              <a:rPr lang="en-GB" dirty="0">
                <a:solidFill>
                  <a:srgbClr val="222222"/>
                </a:solidFill>
                <a:highlight>
                  <a:srgbClr val="FFFFFF"/>
                </a:highlight>
                <a:latin typeface="Times New Roman"/>
                <a:ea typeface="Times New Roman"/>
                <a:cs typeface="Times New Roman"/>
                <a:sym typeface="Times New Roman"/>
              </a:rPr>
              <a:t>: Closeness to a standard value</a:t>
            </a:r>
          </a:p>
          <a:p>
            <a:pPr lvl="0" rtl="0">
              <a:lnSpc>
                <a:spcPct val="115000"/>
              </a:lnSpc>
              <a:spcBef>
                <a:spcPts val="0"/>
              </a:spcBef>
              <a:spcAft>
                <a:spcPts val="1000"/>
              </a:spcAft>
              <a:buClr>
                <a:schemeClr val="dk1"/>
              </a:buClr>
              <a:buSzPct val="61111"/>
              <a:buFont typeface="Arial"/>
              <a:buNone/>
            </a:pPr>
            <a:r>
              <a:rPr lang="en-GB" dirty="0">
                <a:solidFill>
                  <a:srgbClr val="222222"/>
                </a:solidFill>
                <a:highlight>
                  <a:srgbClr val="FFFFFF"/>
                </a:highlight>
                <a:latin typeface="Times New Roman"/>
                <a:ea typeface="Times New Roman"/>
                <a:cs typeface="Times New Roman"/>
                <a:sym typeface="Times New Roman"/>
              </a:rPr>
              <a:t>=(TP+TN)/(TP+TN+FP+FN).</a:t>
            </a:r>
          </a:p>
          <a:p>
            <a:pPr lvl="0" rtl="0">
              <a:lnSpc>
                <a:spcPct val="115000"/>
              </a:lnSpc>
              <a:spcBef>
                <a:spcPts val="0"/>
              </a:spcBef>
              <a:spcAft>
                <a:spcPts val="1000"/>
              </a:spcAft>
              <a:buClr>
                <a:schemeClr val="dk1"/>
              </a:buClr>
              <a:buSzPct val="61111"/>
              <a:buFont typeface="Arial"/>
              <a:buNone/>
            </a:pPr>
            <a:r>
              <a:rPr lang="en-GB" dirty="0">
                <a:solidFill>
                  <a:srgbClr val="222222"/>
                </a:solidFill>
                <a:highlight>
                  <a:srgbClr val="FFFFFF"/>
                </a:highlight>
                <a:latin typeface="Times New Roman"/>
                <a:ea typeface="Times New Roman"/>
                <a:cs typeface="Times New Roman"/>
                <a:sym typeface="Times New Roman"/>
              </a:rPr>
              <a:t>Precision: fraction of true positive upon total predicted positive</a:t>
            </a:r>
          </a:p>
          <a:p>
            <a:pPr lvl="0" rtl="0">
              <a:lnSpc>
                <a:spcPct val="115000"/>
              </a:lnSpc>
              <a:spcBef>
                <a:spcPts val="0"/>
              </a:spcBef>
              <a:spcAft>
                <a:spcPts val="1000"/>
              </a:spcAft>
              <a:buClr>
                <a:schemeClr val="dk1"/>
              </a:buClr>
              <a:buSzPct val="61111"/>
              <a:buFont typeface="Arial"/>
              <a:buNone/>
            </a:pPr>
            <a:r>
              <a:rPr lang="en-GB" dirty="0">
                <a:solidFill>
                  <a:srgbClr val="222222"/>
                </a:solidFill>
                <a:highlight>
                  <a:srgbClr val="FFFFFF"/>
                </a:highlight>
                <a:latin typeface="Times New Roman"/>
                <a:ea typeface="Times New Roman"/>
                <a:cs typeface="Times New Roman"/>
                <a:sym typeface="Times New Roman"/>
              </a:rPr>
              <a:t>=TP/(TP+FP)</a:t>
            </a:r>
          </a:p>
          <a:p>
            <a:pPr lvl="0">
              <a:spcBef>
                <a:spcPts val="0"/>
              </a:spcBef>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dirty="0"/>
              <a:t>Paper </a:t>
            </a:r>
            <a:r>
              <a:rPr lang="en-GB" dirty="0" err="1" smtClean="0"/>
              <a:t>Publishion</a:t>
            </a:r>
            <a:r>
              <a:rPr lang="en-GB" dirty="0"/>
              <a:t>	</a:t>
            </a:r>
          </a:p>
        </p:txBody>
      </p:sp>
      <p:sp>
        <p:nvSpPr>
          <p:cNvPr id="161" name="Shape 161"/>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dirty="0"/>
              <a:t>We have submitted the paper on this project to INDJST(</a:t>
            </a:r>
            <a:r>
              <a:rPr lang="en-GB" sz="1350" u="sng" dirty="0">
                <a:solidFill>
                  <a:srgbClr val="660099"/>
                </a:solidFill>
                <a:highlight>
                  <a:srgbClr val="FFFFFF"/>
                </a:highlight>
                <a:hlinkClick r:id="rId3"/>
              </a:rPr>
              <a:t>Indian Journal of Science and Technology</a:t>
            </a:r>
            <a:r>
              <a:rPr lang="en-GB" dirty="0"/>
              <a:t>) and they have reverted back with no </a:t>
            </a:r>
            <a:r>
              <a:rPr lang="en-GB" dirty="0" smtClean="0"/>
              <a:t>plagiarism.</a:t>
            </a:r>
          </a:p>
          <a:p>
            <a:pPr lvl="0">
              <a:spcBef>
                <a:spcPts val="0"/>
              </a:spcBef>
              <a:buNone/>
            </a:pPr>
            <a:r>
              <a:rPr lang="en-GB" dirty="0" smtClean="0"/>
              <a:t> </a:t>
            </a:r>
            <a:endParaRPr lang="en-GB" dirty="0"/>
          </a:p>
          <a:p>
            <a:pPr lvl="0">
              <a:spcBef>
                <a:spcPts val="0"/>
              </a:spcBef>
              <a:buNone/>
            </a:pPr>
            <a:r>
              <a:rPr lang="en-GB" dirty="0"/>
              <a:t>The paper is under final screening before getting published. </a:t>
            </a:r>
          </a:p>
          <a:p>
            <a:pPr lvl="0">
              <a:spcBef>
                <a:spcPts val="0"/>
              </a:spcBef>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Thank You</a:t>
            </a:r>
          </a:p>
        </p:txBody>
      </p:sp>
      <p:sp>
        <p:nvSpPr>
          <p:cNvPr id="167" name="Shape 16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dirty="0"/>
              <a:t>We would like to thank our guide Prof. S.Rajendran who has guided us very well in the course of this project. We would also like to thank </a:t>
            </a:r>
            <a:r>
              <a:rPr lang="en-GB" dirty="0" smtClean="0"/>
              <a:t>DR Maragatham </a:t>
            </a:r>
            <a:r>
              <a:rPr lang="en-GB" dirty="0"/>
              <a:t>ma'am and HOD ma’am for their continuous support</a:t>
            </a:r>
            <a:r>
              <a:rPr lang="en-GB" dirty="0" smtClean="0"/>
              <a:t>.</a:t>
            </a:r>
          </a:p>
          <a:p>
            <a:pPr lvl="0">
              <a:spcBef>
                <a:spcPts val="0"/>
              </a:spcBef>
              <a:buNone/>
            </a:pPr>
            <a:endParaRPr lang="en-GB" dirty="0"/>
          </a:p>
          <a:p>
            <a:pPr lvl="0">
              <a:spcBef>
                <a:spcPts val="0"/>
              </a:spcBef>
              <a:buNone/>
            </a:pPr>
            <a:r>
              <a:rPr lang="en-GB" dirty="0"/>
              <a:t>Thank you all for being so patient and listening to 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Introduction to the project</a:t>
            </a:r>
          </a:p>
        </p:txBody>
      </p:sp>
      <p:sp>
        <p:nvSpPr>
          <p:cNvPr id="81" name="Shape 81"/>
          <p:cNvSpPr txBox="1">
            <a:spLocks noGrp="1"/>
          </p:cNvSpPr>
          <p:nvPr>
            <p:ph type="body" idx="1"/>
          </p:nvPr>
        </p:nvSpPr>
        <p:spPr>
          <a:xfrm>
            <a:off x="82194" y="1806060"/>
            <a:ext cx="8222100" cy="2710200"/>
          </a:xfrm>
          <a:prstGeom prst="rect">
            <a:avLst/>
          </a:prstGeom>
        </p:spPr>
        <p:txBody>
          <a:bodyPr lIns="91425" tIns="91425" rIns="91425" bIns="91425" anchor="t" anchorCtr="0">
            <a:noAutofit/>
          </a:bodyPr>
          <a:lstStyle/>
          <a:p>
            <a:pPr lvl="0" algn="just">
              <a:spcBef>
                <a:spcPts val="0"/>
              </a:spcBef>
              <a:buNone/>
            </a:pPr>
            <a:r>
              <a:rPr lang="en-GB" dirty="0"/>
              <a:t>The project concentrates on sentiment analysis of movie reviews using dictionary based algorithm. The reviews are stored in a text file and from the text file the analysis on the data is done to find out how the movie did at the box office</a:t>
            </a:r>
            <a:r>
              <a:rPr lang="en-GB" dirty="0" smtClean="0"/>
              <a:t>.</a:t>
            </a:r>
          </a:p>
          <a:p>
            <a:pPr lvl="0" algn="just">
              <a:spcBef>
                <a:spcPts val="0"/>
              </a:spcBef>
              <a:buNone/>
            </a:pPr>
            <a:endParaRPr lang="en-GB" dirty="0"/>
          </a:p>
          <a:p>
            <a:pPr lvl="0" algn="just">
              <a:spcBef>
                <a:spcPts val="0"/>
              </a:spcBef>
              <a:buNone/>
            </a:pPr>
            <a:r>
              <a:rPr lang="en-GB" dirty="0"/>
              <a:t>We also give the rating of the movie based on its performance using a train set of data. We use machine learning algorithms like KNN, decision Tree, Naive Bayes for finding out the rating. We also find the accuracy of each algorithm to find out which algorithm has the best accuracy.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Data Sources</a:t>
            </a:r>
          </a:p>
        </p:txBody>
      </p:sp>
      <p:sp>
        <p:nvSpPr>
          <p:cNvPr id="87" name="Shape 87"/>
          <p:cNvSpPr txBox="1">
            <a:spLocks noGrp="1"/>
          </p:cNvSpPr>
          <p:nvPr>
            <p:ph type="body" idx="1"/>
          </p:nvPr>
        </p:nvSpPr>
        <p:spPr>
          <a:xfrm>
            <a:off x="471900" y="1995275"/>
            <a:ext cx="8222100" cy="2710200"/>
          </a:xfrm>
          <a:prstGeom prst="rect">
            <a:avLst/>
          </a:prstGeom>
        </p:spPr>
        <p:txBody>
          <a:bodyPr lIns="91425" tIns="91425" rIns="91425" bIns="91425" anchor="t" anchorCtr="0">
            <a:noAutofit/>
          </a:bodyPr>
          <a:lstStyle/>
          <a:p>
            <a:pPr marL="457200" lvl="0" indent="-228600" rtl="0">
              <a:spcBef>
                <a:spcPts val="0"/>
              </a:spcBef>
              <a:buAutoNum type="arabicPeriod"/>
            </a:pPr>
            <a:r>
              <a:rPr lang="en-GB" dirty="0"/>
              <a:t>Our own Website (Reviewstr)</a:t>
            </a:r>
          </a:p>
          <a:p>
            <a:pPr marL="457200" lvl="0" indent="-228600" rtl="0">
              <a:spcBef>
                <a:spcPts val="0"/>
              </a:spcBef>
              <a:buAutoNum type="arabicPeriod"/>
            </a:pPr>
            <a:r>
              <a:rPr lang="en-GB" dirty="0"/>
              <a:t>Flixster</a:t>
            </a:r>
          </a:p>
          <a:p>
            <a:pPr marL="457200" lvl="0" indent="-228600">
              <a:spcBef>
                <a:spcPts val="0"/>
              </a:spcBef>
              <a:buAutoNum type="arabicPeriod"/>
            </a:pPr>
            <a:r>
              <a:rPr lang="en-GB" dirty="0"/>
              <a:t>Twitter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descr="https://lh6.googleusercontent.com/V7-8IfjGf6t2gSoaQ8olMKKF39udfXbi_7H9ERd3pTOD8o1ph5Iq3_V3-CEqq7rTxjz8rLH6Sj0LPWNadqVuwvv7-vDViEAzGwGiZCucn46SGtBnYfxfSaLvnqvazhRGtG3ANG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00" y="1578503"/>
            <a:ext cx="7426960" cy="320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a:t>Dictionary Based Algorithm</a:t>
            </a:r>
          </a:p>
        </p:txBody>
      </p:sp>
      <p:sp>
        <p:nvSpPr>
          <p:cNvPr id="93" name="Shape 9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dirty="0">
                <a:latin typeface="Arial"/>
                <a:ea typeface="Arial"/>
                <a:cs typeface="Arial"/>
                <a:sym typeface="Arial"/>
              </a:rPr>
              <a:t>This </a:t>
            </a:r>
            <a:r>
              <a:rPr lang="en-GB" dirty="0" smtClean="0">
                <a:latin typeface="Arial"/>
                <a:ea typeface="Arial"/>
                <a:cs typeface="Arial"/>
                <a:sym typeface="Arial"/>
              </a:rPr>
              <a:t>algorithm </a:t>
            </a:r>
            <a:r>
              <a:rPr lang="en-GB" dirty="0" smtClean="0">
                <a:highlight>
                  <a:srgbClr val="FFFFFF"/>
                </a:highlight>
                <a:latin typeface="Arial"/>
                <a:ea typeface="Arial"/>
                <a:cs typeface="Arial"/>
                <a:sym typeface="Arial"/>
              </a:rPr>
              <a:t>analyse </a:t>
            </a:r>
            <a:r>
              <a:rPr lang="en-GB" dirty="0">
                <a:highlight>
                  <a:srgbClr val="FFFFFF"/>
                </a:highlight>
                <a:latin typeface="Arial"/>
                <a:ea typeface="Arial"/>
                <a:cs typeface="Arial"/>
                <a:sym typeface="Arial"/>
              </a:rPr>
              <a:t>sentiment </a:t>
            </a:r>
            <a:r>
              <a:rPr lang="en-GB" dirty="0" smtClean="0">
                <a:highlight>
                  <a:srgbClr val="FFFFFF"/>
                </a:highlight>
                <a:latin typeface="Arial"/>
                <a:ea typeface="Arial"/>
                <a:cs typeface="Arial"/>
                <a:sym typeface="Arial"/>
              </a:rPr>
              <a:t>from </a:t>
            </a:r>
            <a:r>
              <a:rPr lang="en-GB" dirty="0">
                <a:highlight>
                  <a:srgbClr val="FFFFFF"/>
                </a:highlight>
                <a:latin typeface="Arial"/>
                <a:ea typeface="Arial"/>
                <a:cs typeface="Arial"/>
                <a:sym typeface="Arial"/>
              </a:rPr>
              <a:t>semantic orientation of words that occur in a text by manually defining dictionary for positive ,negative and intensifier words stored in different text file. </a:t>
            </a:r>
            <a:endParaRPr lang="en-GB" dirty="0" smtClean="0">
              <a:highlight>
                <a:srgbClr val="FFFFFF"/>
              </a:highlight>
              <a:latin typeface="Arial"/>
              <a:ea typeface="Arial"/>
              <a:cs typeface="Arial"/>
              <a:sym typeface="Arial"/>
            </a:endParaRPr>
          </a:p>
          <a:p>
            <a:pPr lvl="0">
              <a:spcBef>
                <a:spcPts val="0"/>
              </a:spcBef>
              <a:buNone/>
            </a:pPr>
            <a:endParaRPr lang="en-GB" dirty="0" smtClean="0">
              <a:highlight>
                <a:srgbClr val="FFFFFF"/>
              </a:highlight>
              <a:latin typeface="Arial"/>
              <a:ea typeface="Arial"/>
              <a:cs typeface="Arial"/>
              <a:sym typeface="Arial"/>
            </a:endParaRPr>
          </a:p>
          <a:p>
            <a:pPr lvl="0">
              <a:spcBef>
                <a:spcPts val="0"/>
              </a:spcBef>
              <a:buNone/>
            </a:pPr>
            <a:r>
              <a:rPr lang="en-GB" dirty="0" smtClean="0">
                <a:highlight>
                  <a:srgbClr val="FFFFFF"/>
                </a:highlight>
                <a:latin typeface="Arial"/>
                <a:ea typeface="Arial"/>
                <a:cs typeface="Arial"/>
                <a:sym typeface="Arial"/>
              </a:rPr>
              <a:t>The algorithm works as follows:</a:t>
            </a:r>
          </a:p>
          <a:p>
            <a:pPr lvl="0">
              <a:spcBef>
                <a:spcPts val="0"/>
              </a:spcBef>
              <a:buNone/>
            </a:pPr>
            <a:endParaRPr lang="en-GB" dirty="0">
              <a:highlight>
                <a:srgbClr val="FFFFFF"/>
              </a:highlight>
              <a:latin typeface="Arial"/>
              <a:ea typeface="Arial"/>
              <a:cs typeface="Arial"/>
              <a:sym typeface="Arial"/>
            </a:endParaRPr>
          </a:p>
          <a:p>
            <a:pPr lvl="0">
              <a:spcBef>
                <a:spcPts val="0"/>
              </a:spcBef>
              <a:buNone/>
            </a:pPr>
            <a:r>
              <a:rPr lang="en-GB" dirty="0" smtClean="0">
                <a:highlight>
                  <a:srgbClr val="FFFFFF"/>
                </a:highlight>
                <a:latin typeface="Arial"/>
                <a:ea typeface="Arial"/>
                <a:cs typeface="Arial"/>
                <a:sym typeface="Arial"/>
              </a:rPr>
              <a:t>1. We have used intensifiers like very good , very bad, so bad, so good </a:t>
            </a:r>
            <a:r>
              <a:rPr lang="en-GB" dirty="0" err="1" smtClean="0">
                <a:highlight>
                  <a:srgbClr val="FFFFFF"/>
                </a:highlight>
                <a:latin typeface="Arial"/>
                <a:ea typeface="Arial"/>
                <a:cs typeface="Arial"/>
                <a:sym typeface="Arial"/>
              </a:rPr>
              <a:t>etc</a:t>
            </a:r>
            <a:endParaRPr lang="en-GB" dirty="0" smtClean="0">
              <a:highlight>
                <a:srgbClr val="FFFFFF"/>
              </a:highlight>
              <a:latin typeface="Arial"/>
              <a:ea typeface="Arial"/>
              <a:cs typeface="Arial"/>
              <a:sym typeface="Arial"/>
            </a:endParaRPr>
          </a:p>
          <a:p>
            <a:pPr lvl="0">
              <a:spcBef>
                <a:spcPts val="0"/>
              </a:spcBef>
              <a:buNone/>
            </a:pPr>
            <a:endParaRPr lang="en-GB" dirty="0">
              <a:highlight>
                <a:srgbClr val="FFFFFF"/>
              </a:highlight>
              <a:latin typeface="Arial"/>
              <a:ea typeface="Arial"/>
              <a:cs typeface="Arial"/>
              <a:sym typeface="Arial"/>
            </a:endParaRPr>
          </a:p>
          <a:p>
            <a:pPr lvl="0">
              <a:spcBef>
                <a:spcPts val="0"/>
              </a:spcBef>
              <a:buNone/>
            </a:pPr>
            <a:r>
              <a:rPr lang="en-GB" dirty="0" smtClean="0">
                <a:highlight>
                  <a:srgbClr val="FFFFFF"/>
                </a:highlight>
                <a:latin typeface="Arial"/>
                <a:ea typeface="Arial"/>
                <a:cs typeface="Arial"/>
                <a:sym typeface="Arial"/>
              </a:rPr>
              <a:t>2. There are negation words like not good, not bad which totally change the meaning of the review.</a:t>
            </a:r>
          </a:p>
          <a:p>
            <a:pPr lvl="0">
              <a:spcBef>
                <a:spcPts val="0"/>
              </a:spcBef>
              <a:buNone/>
            </a:pPr>
            <a:endParaRPr lang="en-GB" dirty="0">
              <a:highlight>
                <a:srgbClr val="FFFFFF"/>
              </a:highlight>
              <a:latin typeface="Arial"/>
              <a:ea typeface="Arial"/>
              <a:cs typeface="Arial"/>
              <a:sym typeface="Arial"/>
            </a:endParaRPr>
          </a:p>
          <a:p>
            <a:pPr lvl="0">
              <a:spcBef>
                <a:spcPts val="0"/>
              </a:spcBef>
              <a:buNone/>
            </a:pPr>
            <a:r>
              <a:rPr lang="en-GB" dirty="0" smtClean="0">
                <a:highlight>
                  <a:srgbClr val="FFFFFF"/>
                </a:highlight>
                <a:latin typeface="Arial"/>
                <a:ea typeface="Arial"/>
                <a:cs typeface="Arial"/>
                <a:sym typeface="Arial"/>
              </a:rPr>
              <a:t>3. The reviews of the movies are stored in a text file from the data extraction done from different sources.</a:t>
            </a:r>
          </a:p>
          <a:p>
            <a:pPr lvl="0">
              <a:spcBef>
                <a:spcPts val="0"/>
              </a:spcBef>
              <a:buNone/>
            </a:pPr>
            <a:endParaRPr lang="en-GB" dirty="0" smtClean="0">
              <a:highlight>
                <a:srgbClr val="FFFFFF"/>
              </a:highlight>
              <a:latin typeface="Arial"/>
              <a:ea typeface="Arial"/>
              <a:cs typeface="Arial"/>
              <a:sym typeface="Arial"/>
            </a:endParaRPr>
          </a:p>
          <a:p>
            <a:pPr lvl="0">
              <a:spcBef>
                <a:spcPts val="0"/>
              </a:spcBef>
              <a:buNone/>
            </a:pPr>
            <a:endParaRPr lang="en-GB" dirty="0">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900" y="739302"/>
            <a:ext cx="8222100" cy="3889973"/>
          </a:xfrm>
        </p:spPr>
        <p:txBody>
          <a:bodyPr/>
          <a:lstStyle/>
          <a:p>
            <a:r>
              <a:rPr lang="en-US" dirty="0" smtClean="0"/>
              <a:t>The file containing the reviews are attached to our application and then we count the number of positive and negative words in the reviews for that movie.</a:t>
            </a:r>
          </a:p>
          <a:p>
            <a:endParaRPr lang="en-US" dirty="0"/>
          </a:p>
          <a:p>
            <a:r>
              <a:rPr lang="en-US" dirty="0" smtClean="0"/>
              <a:t>Based on the reviews and the count of the positive and negative words in our dictionary we calculate whether you should watch the movie or not.</a:t>
            </a:r>
          </a:p>
          <a:p>
            <a:endParaRPr lang="en-US" dirty="0"/>
          </a:p>
          <a:p>
            <a:r>
              <a:rPr lang="en-US" dirty="0" smtClean="0"/>
              <a:t>Thus the animated GIF’s show how the movie actually is.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58853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dictionary </a:t>
            </a:r>
            <a:endParaRPr lang="en-US" dirty="0"/>
          </a:p>
        </p:txBody>
      </p:sp>
      <p:sp>
        <p:nvSpPr>
          <p:cNvPr id="3" name="Text Placeholder 2"/>
          <p:cNvSpPr>
            <a:spLocks noGrp="1"/>
          </p:cNvSpPr>
          <p:nvPr>
            <p:ph type="body" idx="1"/>
          </p:nvPr>
        </p:nvSpPr>
        <p:spPr/>
        <p:txBody>
          <a:bodyPr/>
          <a:lstStyle/>
          <a:p>
            <a:r>
              <a:rPr lang="en-US" dirty="0" smtClean="0"/>
              <a:t>We have three dictionaries from which the reviews are compared </a:t>
            </a:r>
          </a:p>
          <a:p>
            <a:endParaRPr lang="en-US" dirty="0"/>
          </a:p>
          <a:p>
            <a:r>
              <a:rPr lang="en-US" dirty="0" smtClean="0"/>
              <a:t>1. Positive.txt</a:t>
            </a:r>
          </a:p>
          <a:p>
            <a:r>
              <a:rPr lang="en-US" dirty="0" smtClean="0"/>
              <a:t>2. Negative.txt</a:t>
            </a:r>
          </a:p>
          <a:p>
            <a:r>
              <a:rPr lang="en-US" dirty="0" smtClean="0"/>
              <a:t>3. Intensifier.txt</a:t>
            </a:r>
          </a:p>
          <a:p>
            <a:endParaRPr lang="en-US" dirty="0"/>
          </a:p>
          <a:p>
            <a:r>
              <a:rPr lang="en-US" dirty="0" smtClean="0"/>
              <a:t>These dictionaries contains lots of words which define the positivity and the negativity of the reviews by comparing with the reviews of the people.</a:t>
            </a:r>
            <a:endParaRPr lang="en-US" dirty="0"/>
          </a:p>
        </p:txBody>
      </p:sp>
    </p:spTree>
    <p:extLst>
      <p:ext uri="{BB962C8B-B14F-4D97-AF65-F5344CB8AC3E}">
        <p14:creationId xmlns:p14="http://schemas.microsoft.com/office/powerpoint/2010/main" val="405441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Intensifiers</a:t>
            </a:r>
            <a:endParaRPr lang="en-US" dirty="0"/>
          </a:p>
        </p:txBody>
      </p:sp>
      <p:sp>
        <p:nvSpPr>
          <p:cNvPr id="3" name="Text Placeholder 2"/>
          <p:cNvSpPr>
            <a:spLocks noGrp="1"/>
          </p:cNvSpPr>
          <p:nvPr>
            <p:ph type="body" idx="1"/>
          </p:nvPr>
        </p:nvSpPr>
        <p:spPr/>
        <p:txBody>
          <a:bodyPr>
            <a:normAutofit fontScale="85000" lnSpcReduction="20000"/>
          </a:bodyPr>
          <a:lstStyle/>
          <a:p>
            <a:pPr lvl="0">
              <a:buNone/>
            </a:pPr>
            <a:r>
              <a:rPr lang="en-GB" dirty="0">
                <a:highlight>
                  <a:srgbClr val="FFFFFF"/>
                </a:highlight>
                <a:latin typeface="Arial"/>
                <a:ea typeface="Arial"/>
                <a:cs typeface="Arial"/>
                <a:sym typeface="Arial"/>
              </a:rPr>
              <a:t>For intensifier words like very good, very bad it calculates the positivity and negativity as follows</a:t>
            </a:r>
          </a:p>
          <a:p>
            <a:pPr lvl="0">
              <a:buNone/>
            </a:pPr>
            <a:endParaRPr lang="en-GB" dirty="0">
              <a:highlight>
                <a:srgbClr val="FFFFFF"/>
              </a:highlight>
              <a:latin typeface="Arial"/>
              <a:ea typeface="Arial"/>
              <a:cs typeface="Arial"/>
              <a:sym typeface="Arial"/>
            </a:endParaRPr>
          </a:p>
          <a:p>
            <a:pPr lvl="0">
              <a:buNone/>
            </a:pPr>
            <a:r>
              <a:rPr lang="en-US" dirty="0">
                <a:highlight>
                  <a:srgbClr val="FFFFFF"/>
                </a:highlight>
                <a:latin typeface="Arial"/>
                <a:ea typeface="Arial"/>
                <a:cs typeface="Arial"/>
                <a:sym typeface="Arial"/>
              </a:rPr>
              <a:t>if(</a:t>
            </a:r>
            <a:r>
              <a:rPr lang="en-US" dirty="0" err="1">
                <a:highlight>
                  <a:srgbClr val="FFFFFF"/>
                </a:highlight>
                <a:latin typeface="Arial"/>
                <a:ea typeface="Arial"/>
                <a:cs typeface="Arial"/>
                <a:sym typeface="Arial"/>
              </a:rPr>
              <a:t>intensifier.contains</a:t>
            </a:r>
            <a:r>
              <a:rPr lang="en-US" dirty="0">
                <a:highlight>
                  <a:srgbClr val="FFFFFF"/>
                </a:highlight>
                <a:latin typeface="Arial"/>
                <a:ea typeface="Arial"/>
                <a:cs typeface="Arial"/>
                <a:sym typeface="Arial"/>
              </a:rPr>
              <a:t>(word))//</a:t>
            </a:r>
          </a:p>
          <a:p>
            <a:pPr lvl="0">
              <a:buNone/>
            </a:pPr>
            <a:r>
              <a:rPr lang="en-US" dirty="0">
                <a:highlight>
                  <a:srgbClr val="FFFFFF"/>
                </a:highlight>
                <a:latin typeface="Arial"/>
                <a:ea typeface="Arial"/>
                <a:cs typeface="Arial"/>
                <a:sym typeface="Arial"/>
              </a:rPr>
              <a:t>		</a:t>
            </a:r>
            <a:endParaRPr lang="en-US" dirty="0" smtClean="0">
              <a:highlight>
                <a:srgbClr val="FFFFFF"/>
              </a:highlight>
              <a:latin typeface="Arial"/>
              <a:ea typeface="Arial"/>
              <a:cs typeface="Arial"/>
              <a:sym typeface="Arial"/>
            </a:endParaRPr>
          </a:p>
          <a:p>
            <a:pPr lvl="0">
              <a:buNone/>
            </a:pPr>
            <a:r>
              <a:rPr lang="en-US" dirty="0" smtClean="0">
                <a:highlight>
                  <a:srgbClr val="FFFFFF"/>
                </a:highlight>
                <a:latin typeface="Arial"/>
                <a:ea typeface="Arial"/>
                <a:cs typeface="Arial"/>
                <a:sym typeface="Arial"/>
              </a:rPr>
              <a:t>{ </a:t>
            </a:r>
            <a:r>
              <a:rPr lang="en-US" dirty="0">
                <a:highlight>
                  <a:srgbClr val="FFFFFF"/>
                </a:highlight>
                <a:latin typeface="Arial"/>
                <a:ea typeface="Arial"/>
                <a:cs typeface="Arial"/>
                <a:sym typeface="Arial"/>
              </a:rPr>
              <a:t>String word1=word;</a:t>
            </a:r>
          </a:p>
          <a:p>
            <a:pPr lvl="0">
              <a:buNone/>
            </a:pPr>
            <a:r>
              <a:rPr lang="en-US" dirty="0">
                <a:highlight>
                  <a:srgbClr val="FFFFFF"/>
                </a:highlight>
                <a:latin typeface="Arial"/>
                <a:ea typeface="Arial"/>
                <a:cs typeface="Arial"/>
                <a:sym typeface="Arial"/>
              </a:rPr>
              <a:t>			word1=</a:t>
            </a:r>
            <a:r>
              <a:rPr lang="en-US" dirty="0" err="1">
                <a:highlight>
                  <a:srgbClr val="FFFFFF"/>
                </a:highlight>
                <a:latin typeface="Arial"/>
                <a:ea typeface="Arial"/>
                <a:cs typeface="Arial"/>
                <a:sym typeface="Arial"/>
              </a:rPr>
              <a:t>sc.next</a:t>
            </a:r>
            <a:r>
              <a:rPr lang="en-US" dirty="0">
                <a:highlight>
                  <a:srgbClr val="FFFFFF"/>
                </a:highlight>
                <a:latin typeface="Arial"/>
                <a:ea typeface="Arial"/>
                <a:cs typeface="Arial"/>
                <a:sym typeface="Arial"/>
              </a:rPr>
              <a:t>();</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if (</a:t>
            </a:r>
            <a:r>
              <a:rPr lang="en-US" dirty="0" err="1">
                <a:highlight>
                  <a:srgbClr val="FFFFFF"/>
                </a:highlight>
                <a:latin typeface="Arial"/>
                <a:ea typeface="Arial"/>
                <a:cs typeface="Arial"/>
                <a:sym typeface="Arial"/>
              </a:rPr>
              <a:t>positive.contains</a:t>
            </a:r>
            <a:r>
              <a:rPr lang="en-US" dirty="0">
                <a:highlight>
                  <a:srgbClr val="FFFFFF"/>
                </a:highlight>
                <a:latin typeface="Arial"/>
                <a:ea typeface="Arial"/>
                <a:cs typeface="Arial"/>
                <a:sym typeface="Arial"/>
              </a:rPr>
              <a:t>(word1)) {</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positiveCount+=2;p++;</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if (negative.contains(word1)) {</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negativeCount+=2;n++;</a:t>
            </a:r>
          </a:p>
          <a:p>
            <a:pPr lvl="0">
              <a:buNone/>
            </a:pPr>
            <a:r>
              <a:rPr lang="en-US" dirty="0">
                <a:highlight>
                  <a:srgbClr val="FFFFFF"/>
                </a:highlight>
                <a:latin typeface="Arial"/>
                <a:ea typeface="Arial"/>
                <a:cs typeface="Arial"/>
                <a:sym typeface="Arial"/>
              </a:rPr>
              <a:t>        }	</a:t>
            </a:r>
          </a:p>
          <a:p>
            <a:pPr lvl="0">
              <a:buNone/>
            </a:pPr>
            <a:r>
              <a:rPr lang="en-US" dirty="0">
                <a:highlight>
                  <a:srgbClr val="FFFFFF"/>
                </a:highlight>
                <a:latin typeface="Arial"/>
                <a:ea typeface="Arial"/>
                <a:cs typeface="Arial"/>
                <a:sym typeface="Arial"/>
              </a:rPr>
              <a:t>			</a:t>
            </a:r>
          </a:p>
          <a:p>
            <a:pPr lvl="0">
              <a:buNone/>
            </a:pPr>
            <a:r>
              <a:rPr lang="en-US" dirty="0">
                <a:highlight>
                  <a:srgbClr val="FFFFFF"/>
                </a:highlight>
                <a:latin typeface="Arial"/>
                <a:ea typeface="Arial"/>
                <a:cs typeface="Arial"/>
                <a:sym typeface="Arial"/>
              </a:rPr>
              <a:t>		}</a:t>
            </a:r>
            <a:endParaRPr lang="en-GB" dirty="0">
              <a:highlight>
                <a:srgbClr val="FFFFFF"/>
              </a:highlight>
              <a:latin typeface="Arial"/>
              <a:ea typeface="Arial"/>
              <a:cs typeface="Arial"/>
              <a:sym typeface="Arial"/>
            </a:endParaRPr>
          </a:p>
          <a:p>
            <a:endParaRPr lang="en-US" dirty="0"/>
          </a:p>
        </p:txBody>
      </p:sp>
    </p:spTree>
    <p:extLst>
      <p:ext uri="{BB962C8B-B14F-4D97-AF65-F5344CB8AC3E}">
        <p14:creationId xmlns:p14="http://schemas.microsoft.com/office/powerpoint/2010/main" val="3048505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361</TotalTime>
  <Words>1061</Words>
  <Application>Microsoft Office PowerPoint</Application>
  <PresentationFormat>On-screen Show (16:9)</PresentationFormat>
  <Paragraphs>138</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Georgia</vt:lpstr>
      <vt:lpstr>Trebuchet MS</vt:lpstr>
      <vt:lpstr>Times New Roman</vt:lpstr>
      <vt:lpstr>Wingdings 3</vt:lpstr>
      <vt:lpstr>Arial</vt:lpstr>
      <vt:lpstr>Roboto</vt:lpstr>
      <vt:lpstr>Facet</vt:lpstr>
      <vt:lpstr>Opinion Mining and analysis    of Movie Reviews</vt:lpstr>
      <vt:lpstr>Objective </vt:lpstr>
      <vt:lpstr>Introduction to the project</vt:lpstr>
      <vt:lpstr>Data Sources</vt:lpstr>
      <vt:lpstr>System Architecture</vt:lpstr>
      <vt:lpstr>Dictionary Based Algorithm</vt:lpstr>
      <vt:lpstr>PowerPoint Presentation</vt:lpstr>
      <vt:lpstr>The dictionary </vt:lpstr>
      <vt:lpstr>Intensifiers</vt:lpstr>
      <vt:lpstr>Negation words like not good, not bad</vt:lpstr>
      <vt:lpstr>Our website- Reviewstr</vt:lpstr>
      <vt:lpstr>Screenshot of the website Backend</vt:lpstr>
      <vt:lpstr>Web Scraping from Flixster</vt:lpstr>
      <vt:lpstr>Twitter Analysis</vt:lpstr>
      <vt:lpstr>Classification</vt:lpstr>
      <vt:lpstr>In-Depth Analysis</vt:lpstr>
      <vt:lpstr>Demo of the Project</vt:lpstr>
      <vt:lpstr>Results and Discussion </vt:lpstr>
      <vt:lpstr>PowerPoint Presentation</vt:lpstr>
      <vt:lpstr>PowerPoint Presentation</vt:lpstr>
      <vt:lpstr>Accuracy</vt:lpstr>
      <vt:lpstr>Paper Publishion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and analysis    of Movie Reviews</dc:title>
  <dc:creator>priyansh Saxena</dc:creator>
  <cp:lastModifiedBy>vibhor singh</cp:lastModifiedBy>
  <cp:revision>11</cp:revision>
  <dcterms:modified xsi:type="dcterms:W3CDTF">2020-01-07T11:16:29Z</dcterms:modified>
</cp:coreProperties>
</file>