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170D-54C5-F68E-F73D-82C95949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C5D6B-DAEA-1088-482E-4A5F4ACB3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3AC19-BD9D-A1CA-BAA6-96CC865E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660E2-98F8-5310-B579-6015FD36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CBC09F-8E94-791C-4888-B62411B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8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FC4DE-E675-C02B-5091-8CEE0EDE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15EC95-E413-7225-B0BC-2E470B1B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F0D283-C9F3-62C5-CF4C-F74804F3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1CB02-F92B-DA5D-638A-39C09FE7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8207D-2F01-D65B-15EC-80CE9A78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1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E4B7A6-F13B-9F7F-5688-07AF5F345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4ED456-6C05-2BA8-32F3-0951F9D5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A01E3B-73BA-39F4-0038-19EF18CF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0C0FB-E642-0570-F93A-24895D16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1A1A3-BE5F-1C83-445D-DEEE86ED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6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D3E98-DA47-4561-0316-FA0CCF22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43F6-1AFA-B854-17E4-8AA8E321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B064B-9900-1770-517E-A5DB249E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E3D7E-6B67-4E4C-F085-A779DBF1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D326FF-BAC9-D2B5-6D6F-ADE3510C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09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39574-B618-A32B-4FE0-3413C92D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71B773-4CDB-C943-8029-A7172443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1390F-B298-8CCA-B0D4-674FC178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067F3-1BD6-0587-5341-F823B7EA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B4F70-3AAB-64E2-FE63-60A6162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5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D8247-14EF-823F-0267-3238F181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DAEA5-5FF6-DC8E-CFCC-792140168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3C943A-0BB4-8A58-E865-B7E3C724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1F58E-F6D5-DA4A-5372-12EA33AF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054AE0-DA2B-87D7-F154-4E990695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F33C56-0721-5118-F7AD-F168026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4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69E8-3510-F2ED-B422-89B55F8C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897EC-0012-594E-480D-7A1894B9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BA0C79-A4C2-BA98-8E4A-4DEBC10B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B6564D-C6B5-D384-7E9D-B1F1EEC8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10315D-BED5-5FAE-7437-5AF157DB7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D6A270-EEB6-B3D5-6034-8004902B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45F46B-F45E-B72E-FD9C-542CDC7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221C5B-CA20-8572-50AA-2A8135FF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6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37409-25C3-6390-71FA-1F8675F9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8D6ED7-C5AA-9483-AAC2-FBD99794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388CB4-FA06-A97E-2627-382A1C68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A5B992-B71C-238B-3A40-4F2F81F2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32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EDADE6-0B2C-8C21-A3BD-42E71815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1F8930-1F13-3AD9-F1FF-60B2D904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8C400F-7669-6A91-1677-E81F8B64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5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0FF29-7AF4-E225-ED83-271BF63D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68F9E-7C88-F6B0-7865-4CB60A0D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016A5C-D19F-67DD-8074-3D7DDD28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32487C-4444-8239-2AE6-EA1D9AA0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2649CA-5328-ECA1-E536-A89AFD34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3D2BA-C9C6-6A7C-F414-E79BC9C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5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5887B-BD67-EE8B-B229-E6ACD6D9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A7AD16-6533-DA3B-60B4-0DD7CEE40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398A9-2BC1-610B-B7EC-4B39B114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E607E1-55D7-7594-D01E-BF237B1A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9D808-7261-0977-3B16-B6B0A014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64271D-9B4E-99ED-F8B5-A1ACCD55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7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720">
              <a:srgbClr val="BCCCE9"/>
            </a:gs>
            <a:gs pos="6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0BE37F-4547-4862-9D67-96A7AE32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0CB542-ED2A-6FD8-F0E4-DEE3703B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BAB2B-0C90-99E2-B80B-51233E172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573B-34F7-4651-AF8E-2AC60FE0FCF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B5228D-8E3F-201D-AB68-541245C96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1BC7A-E2AC-416D-8CC2-4AD66F8B6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98FE-EC07-47A0-9457-18D2A7566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9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C8858D6-F000-8C85-A04D-76DC8991A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61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C91D8E-1049-FC1F-EE0F-8562B1B8E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C5E48-9C46-89B6-5A46-919908728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NBA - </a:t>
            </a:r>
            <a:r>
              <a:rPr lang="pt-BR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</a:t>
            </a:r>
            <a:r>
              <a:rPr lang="pt-BR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Basketball </a:t>
            </a:r>
            <a:r>
              <a:rPr lang="pt-BR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</a:t>
            </a:r>
            <a:endParaRPr lang="pt-BR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6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63379"/>
          </a:xfrm>
          <a:gradFill>
            <a:gsLst>
              <a:gs pos="57720">
                <a:srgbClr val="BCCCE9"/>
              </a:gs>
              <a:gs pos="6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6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TIMES COM MAIS DERROTAS NA CLASSIFICAÇÃO (TOP 10)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507A2D-152D-1E38-A56C-FCD2F9040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55" y="2307771"/>
            <a:ext cx="7453089" cy="40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2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63379"/>
          </a:xfrm>
          <a:gradFill>
            <a:gsLst>
              <a:gs pos="57720">
                <a:srgbClr val="BCCCE9"/>
              </a:gs>
              <a:gs pos="6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6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TIMES COM MAIS VITÓRIAS (TOP 4)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25090D-6700-6929-AEA7-2382131C3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42" y="1987210"/>
            <a:ext cx="8593515" cy="43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63379"/>
          </a:xfrm>
          <a:gradFill>
            <a:gsLst>
              <a:gs pos="57720">
                <a:srgbClr val="BCCCE9"/>
              </a:gs>
              <a:gs pos="6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6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CONSTRUÇÃO DA TABELA (INSERT)</a:t>
            </a:r>
          </a:p>
        </p:txBody>
      </p:sp>
      <p:pic>
        <p:nvPicPr>
          <p:cNvPr id="4" name="Imagem 3" descr="Texto&#10;&#10;Descrição gerada automaticamente com confiança baixa">
            <a:extLst>
              <a:ext uri="{FF2B5EF4-FFF2-40B4-BE49-F238E27FC236}">
                <a16:creationId xmlns:a16="http://schemas.microsoft.com/office/drawing/2014/main" id="{E0968361-AD82-4637-BA29-666B705AC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79" y="2367038"/>
            <a:ext cx="8116290" cy="32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4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D71BE0-95AE-0589-E669-62484CFA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094D007-0BD8-D411-BE63-F082295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298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FERRAMENTAS UTILIZADAS</a:t>
            </a:r>
          </a:p>
        </p:txBody>
      </p:sp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F8E3B07-0FBE-F9FE-FB8F-4C79B5DAD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75" y="2013528"/>
            <a:ext cx="4894549" cy="2830942"/>
          </a:xfrm>
          <a:prstGeom prst="rect">
            <a:avLst/>
          </a:prstGeom>
        </p:spPr>
      </p:pic>
      <p:pic>
        <p:nvPicPr>
          <p:cNvPr id="7" name="Imagem 6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07D2A37C-107B-CCC9-B65C-5D0109BF0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05" y="2581396"/>
            <a:ext cx="2110789" cy="171653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744FAF78-8924-B7BC-7E27-69BDBD650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" y="2813826"/>
            <a:ext cx="2704188" cy="1420778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1B38A058-C88D-A53B-EF43-B00470026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0" y="2581396"/>
            <a:ext cx="2976728" cy="16952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F62367-B017-2063-AA38-CBD61B1EE23A}"/>
              </a:ext>
            </a:extLst>
          </p:cNvPr>
          <p:cNvSpPr txBox="1"/>
          <p:nvPr/>
        </p:nvSpPr>
        <p:spPr>
          <a:xfrm>
            <a:off x="457551" y="4297929"/>
            <a:ext cx="293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Manipulação e modelagem do SGBD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9607A4-80F6-6098-408D-FC5F771AE877}"/>
              </a:ext>
            </a:extLst>
          </p:cNvPr>
          <p:cNvSpPr txBox="1"/>
          <p:nvPr/>
        </p:nvSpPr>
        <p:spPr>
          <a:xfrm>
            <a:off x="3360252" y="4297929"/>
            <a:ext cx="293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Repositório para hospedagem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250D23-D4E9-C720-7D4E-4B4EEB74C6FE}"/>
              </a:ext>
            </a:extLst>
          </p:cNvPr>
          <p:cNvSpPr txBox="1"/>
          <p:nvPr/>
        </p:nvSpPr>
        <p:spPr>
          <a:xfrm>
            <a:off x="6212590" y="4276602"/>
            <a:ext cx="29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Criação dos gráficos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0C1178-EAF7-2B9C-852E-5411F20BEB65}"/>
              </a:ext>
            </a:extLst>
          </p:cNvPr>
          <p:cNvSpPr txBox="1"/>
          <p:nvPr/>
        </p:nvSpPr>
        <p:spPr>
          <a:xfrm>
            <a:off x="9030816" y="4251762"/>
            <a:ext cx="29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Criação dos slides</a:t>
            </a:r>
          </a:p>
        </p:txBody>
      </p:sp>
    </p:spTree>
    <p:extLst>
      <p:ext uri="{BB962C8B-B14F-4D97-AF65-F5344CB8AC3E}">
        <p14:creationId xmlns:p14="http://schemas.microsoft.com/office/powerpoint/2010/main" val="253781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D71BE0-95AE-0589-E669-62484CFA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094D007-0BD8-D411-BE63-F082295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298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NOSSA EQUIPE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F62367-B017-2063-AA38-CBD61B1EE23A}"/>
              </a:ext>
            </a:extLst>
          </p:cNvPr>
          <p:cNvSpPr txBox="1"/>
          <p:nvPr/>
        </p:nvSpPr>
        <p:spPr>
          <a:xfrm>
            <a:off x="457551" y="4381057"/>
            <a:ext cx="29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VICTOR SANTOS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9607A4-80F6-6098-408D-FC5F771AE877}"/>
              </a:ext>
            </a:extLst>
          </p:cNvPr>
          <p:cNvSpPr txBox="1"/>
          <p:nvPr/>
        </p:nvSpPr>
        <p:spPr>
          <a:xfrm>
            <a:off x="3360252" y="4367203"/>
            <a:ext cx="29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ERICKSON CARVALHO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250D23-D4E9-C720-7D4E-4B4EEB74C6FE}"/>
              </a:ext>
            </a:extLst>
          </p:cNvPr>
          <p:cNvSpPr txBox="1"/>
          <p:nvPr/>
        </p:nvSpPr>
        <p:spPr>
          <a:xfrm>
            <a:off x="6212590" y="4345877"/>
            <a:ext cx="29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DAVI SOUSA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0C1178-EAF7-2B9C-852E-5411F20BEB65}"/>
              </a:ext>
            </a:extLst>
          </p:cNvPr>
          <p:cNvSpPr txBox="1"/>
          <p:nvPr/>
        </p:nvSpPr>
        <p:spPr>
          <a:xfrm>
            <a:off x="8734593" y="4275751"/>
            <a:ext cx="29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BRENA MARTINS</a:t>
            </a:r>
          </a:p>
        </p:txBody>
      </p:sp>
      <p:pic>
        <p:nvPicPr>
          <p:cNvPr id="4" name="Imagem 3" descr="Mulher com blusa branca&#10;&#10;Descrição gerada automaticamente com confiança média">
            <a:extLst>
              <a:ext uri="{FF2B5EF4-FFF2-40B4-BE49-F238E27FC236}">
                <a16:creationId xmlns:a16="http://schemas.microsoft.com/office/drawing/2014/main" id="{32167FDC-B0BB-0F96-04EB-707857D4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94" y="1831598"/>
            <a:ext cx="1571426" cy="2236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m 15" descr="Menino com óculos de grau&#10;&#10;Descrição gerada automaticamente">
            <a:extLst>
              <a:ext uri="{FF2B5EF4-FFF2-40B4-BE49-F238E27FC236}">
                <a16:creationId xmlns:a16="http://schemas.microsoft.com/office/drawing/2014/main" id="{C54E917D-CE4B-86DE-BDBC-1375FC8D2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26" y="1862455"/>
            <a:ext cx="1894271" cy="2316310"/>
          </a:xfrm>
          <a:prstGeom prst="rect">
            <a:avLst/>
          </a:prstGeom>
        </p:spPr>
      </p:pic>
      <p:pic>
        <p:nvPicPr>
          <p:cNvPr id="18" name="Imagem 17" descr="Homem dentro de carro&#10;&#10;Descrição gerada automaticamente">
            <a:extLst>
              <a:ext uri="{FF2B5EF4-FFF2-40B4-BE49-F238E27FC236}">
                <a16:creationId xmlns:a16="http://schemas.microsoft.com/office/drawing/2014/main" id="{58FDC822-1E78-EE81-2661-4899CA10F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16" y="1841428"/>
            <a:ext cx="2137020" cy="2484906"/>
          </a:xfrm>
          <a:prstGeom prst="rect">
            <a:avLst/>
          </a:prstGeom>
        </p:spPr>
      </p:pic>
      <p:pic>
        <p:nvPicPr>
          <p:cNvPr id="20" name="Imagem 19" descr="Homem em pé em frente a praia&#10;&#10;Descrição gerada automaticamente">
            <a:extLst>
              <a:ext uri="{FF2B5EF4-FFF2-40B4-BE49-F238E27FC236}">
                <a16:creationId xmlns:a16="http://schemas.microsoft.com/office/drawing/2014/main" id="{F3EFF53E-757D-32BA-550D-1CB50BC3A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4" y="1576486"/>
            <a:ext cx="2137020" cy="271067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89F9A7F-87F7-5E6A-43C5-1FAAA7A3BDC3}"/>
              </a:ext>
            </a:extLst>
          </p:cNvPr>
          <p:cNvSpPr txBox="1"/>
          <p:nvPr/>
        </p:nvSpPr>
        <p:spPr>
          <a:xfrm>
            <a:off x="789709" y="4779218"/>
            <a:ext cx="2188127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Co-facilitador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65953B2-F347-667C-55A5-88528F87D1FA}"/>
              </a:ext>
            </a:extLst>
          </p:cNvPr>
          <p:cNvSpPr txBox="1"/>
          <p:nvPr/>
        </p:nvSpPr>
        <p:spPr>
          <a:xfrm>
            <a:off x="3712126" y="4760023"/>
            <a:ext cx="2188127" cy="7078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Gestão do Conhecimento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FF4035E-D2C2-4D12-4037-44F5E8D68AEA}"/>
              </a:ext>
            </a:extLst>
          </p:cNvPr>
          <p:cNvSpPr txBox="1"/>
          <p:nvPr/>
        </p:nvSpPr>
        <p:spPr>
          <a:xfrm>
            <a:off x="6586932" y="4825385"/>
            <a:ext cx="2188127" cy="7078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Gestão de Engajamento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DFE6EB6-6792-529E-78C2-E47737C88208}"/>
              </a:ext>
            </a:extLst>
          </p:cNvPr>
          <p:cNvSpPr txBox="1"/>
          <p:nvPr/>
        </p:nvSpPr>
        <p:spPr>
          <a:xfrm>
            <a:off x="9149403" y="4800976"/>
            <a:ext cx="2188127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Colaboradora I</a:t>
            </a:r>
          </a:p>
        </p:txBody>
      </p:sp>
    </p:spTree>
    <p:extLst>
      <p:ext uri="{BB962C8B-B14F-4D97-AF65-F5344CB8AC3E}">
        <p14:creationId xmlns:p14="http://schemas.microsoft.com/office/powerpoint/2010/main" val="27730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37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OBJETIVOS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921E8D-B2FA-F99E-125F-D2DCE47501E6}"/>
              </a:ext>
            </a:extLst>
          </p:cNvPr>
          <p:cNvSpPr txBox="1"/>
          <p:nvPr/>
        </p:nvSpPr>
        <p:spPr>
          <a:xfrm>
            <a:off x="168810" y="2039815"/>
            <a:ext cx="11910646" cy="31085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Consiste em elaborar um DASHBOARD baseado no conjunto de dados fornecidos pelo Resilia, para analisarmos enfim os dados.</a:t>
            </a:r>
          </a:p>
          <a:p>
            <a:pPr algn="ctr"/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Brainstorm, analisando a base de dados para elaboração das perguntas.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Modelagem de tabelas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2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55"/>
            <a:ext cx="12192000" cy="686337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93" y="-341459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MODELO RELACIONAL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9D9ACD5-2A44-F99A-5227-DA325ACED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64" y="901203"/>
            <a:ext cx="6428085" cy="53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37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1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CONSULTAS E RETORNOS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1A0EDE-86E9-5BFB-FF5D-5FA7C9EA16BF}"/>
              </a:ext>
            </a:extLst>
          </p:cNvPr>
          <p:cNvSpPr txBox="1"/>
          <p:nvPr/>
        </p:nvSpPr>
        <p:spPr>
          <a:xfrm>
            <a:off x="168810" y="2039815"/>
            <a:ext cx="11910646" cy="9541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Para a construção dos nossos resultados, foi realizado em nosso brainstorm algumas filtragens de consulta.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BE2E06-667C-405E-F320-9FC22788C544}"/>
              </a:ext>
            </a:extLst>
          </p:cNvPr>
          <p:cNvSpPr txBox="1"/>
          <p:nvPr/>
        </p:nvSpPr>
        <p:spPr>
          <a:xfrm>
            <a:off x="1377962" y="3833408"/>
            <a:ext cx="9492342" cy="26776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Quais são os times com mais vitórias fora de casa? (TOP 5)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Quais são os times com mais vitórias?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Quais são os times mais antigos da liga?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Quais são os times com derrota na data de classificação?</a:t>
            </a:r>
          </a:p>
        </p:txBody>
      </p:sp>
    </p:spTree>
    <p:extLst>
      <p:ext uri="{BB962C8B-B14F-4D97-AF65-F5344CB8AC3E}">
        <p14:creationId xmlns:p14="http://schemas.microsoft.com/office/powerpoint/2010/main" val="229207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2"/>
            <a:ext cx="12192000" cy="6863379"/>
          </a:xfrm>
          <a:gradFill>
            <a:gsLst>
              <a:gs pos="57720">
                <a:srgbClr val="BCCCE9"/>
              </a:gs>
              <a:gs pos="6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TIMES COM MAIS VITÓRIAS FORA DE CASA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7CC289-667D-B27C-24A3-3CEBBA35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7" y="2055813"/>
            <a:ext cx="11092005" cy="30884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A211BC-6E09-6307-2AD5-0A71E81D0C5F}"/>
              </a:ext>
            </a:extLst>
          </p:cNvPr>
          <p:cNvSpPr txBox="1"/>
          <p:nvPr/>
        </p:nvSpPr>
        <p:spPr>
          <a:xfrm>
            <a:off x="549998" y="5312229"/>
            <a:ext cx="11092004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CÓDIGO APLICADO: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SELECT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team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 as 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Teams,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road_record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as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‘Vitórias fora de casa’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FROM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ranking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WHERE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road_record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&gt; 20-10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limit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5;</a:t>
            </a:r>
          </a:p>
        </p:txBody>
      </p:sp>
    </p:spTree>
    <p:extLst>
      <p:ext uri="{BB962C8B-B14F-4D97-AF65-F5344CB8AC3E}">
        <p14:creationId xmlns:p14="http://schemas.microsoft.com/office/powerpoint/2010/main" val="393833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2"/>
            <a:ext cx="12192000" cy="6863379"/>
          </a:xfrm>
          <a:gradFill>
            <a:gsLst>
              <a:gs pos="57720">
                <a:srgbClr val="BCCCE9"/>
              </a:gs>
              <a:gs pos="6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TIMES COM MAIS VITÓRIAS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A211BC-6E09-6307-2AD5-0A71E81D0C5F}"/>
              </a:ext>
            </a:extLst>
          </p:cNvPr>
          <p:cNvSpPr txBox="1"/>
          <p:nvPr/>
        </p:nvSpPr>
        <p:spPr>
          <a:xfrm>
            <a:off x="549998" y="5312229"/>
            <a:ext cx="11092004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CÓDIGO APLICADO: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SELECT DISTINCT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team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as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Teams, w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as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Vitórias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FROM 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ranking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ORDER BY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w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DESC LIMIT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10;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B2FCA7-D297-521D-CF0C-0A94DC6A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40" y="1690688"/>
            <a:ext cx="6226519" cy="33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45"/>
            <a:ext cx="12192000" cy="6863379"/>
          </a:xfrm>
          <a:gradFill>
            <a:gsLst>
              <a:gs pos="57720">
                <a:srgbClr val="BCCCE9"/>
              </a:gs>
              <a:gs pos="6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TIMES MAIS ANTIGOS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A211BC-6E09-6307-2AD5-0A71E81D0C5F}"/>
              </a:ext>
            </a:extLst>
          </p:cNvPr>
          <p:cNvSpPr txBox="1"/>
          <p:nvPr/>
        </p:nvSpPr>
        <p:spPr>
          <a:xfrm>
            <a:off x="549998" y="5312229"/>
            <a:ext cx="11092004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CÓDIGO APLICADO: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SELECT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abbreviation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as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‘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Abreviacao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’,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yearfounded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as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‘Ano de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Fundacao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’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FROM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teams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WHERE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yearfounded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= (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SELECT(MIN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yearfounded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) FROM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teams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04282B-3831-B89A-51A8-A3044D08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0" y="2238262"/>
            <a:ext cx="9932499" cy="23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63379"/>
          </a:xfrm>
          <a:gradFill>
            <a:gsLst>
              <a:gs pos="57720">
                <a:srgbClr val="BCCCE9"/>
              </a:gs>
              <a:gs pos="6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TIMES COM DERROTAS NA DATA DE CLASSIFICAÇÃO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A211BC-6E09-6307-2AD5-0A71E81D0C5F}"/>
              </a:ext>
            </a:extLst>
          </p:cNvPr>
          <p:cNvSpPr txBox="1"/>
          <p:nvPr/>
        </p:nvSpPr>
        <p:spPr>
          <a:xfrm>
            <a:off x="549998" y="5353793"/>
            <a:ext cx="11092004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CÓDIGO APLICADO: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SELECT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team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as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‘Teams’, l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as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‘Derrotas’,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standingsdate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 as 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‘Data de Classificação’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FROM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ranking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WHERE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standingsdate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like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‘2020-02-24’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ORDER BY 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l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DESC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limit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10;	‘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DB5829-85F4-EB7D-574A-810883E5E2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1"/>
          <a:stretch/>
        </p:blipFill>
        <p:spPr>
          <a:xfrm>
            <a:off x="1330955" y="1949258"/>
            <a:ext cx="9079503" cy="32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0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5DD333-1666-2F9F-2344-A549CFE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63379"/>
          </a:xfrm>
          <a:gradFill>
            <a:gsLst>
              <a:gs pos="57720">
                <a:srgbClr val="BCCCE9"/>
              </a:gs>
              <a:gs pos="6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4585DE-77BD-EF3E-FADC-F90A309F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3932948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309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BANCO DE DADOS</vt:lpstr>
      <vt:lpstr>OBJETIVOS</vt:lpstr>
      <vt:lpstr>MODELO RELACIONAL</vt:lpstr>
      <vt:lpstr>CONSULTAS E RETORNOS</vt:lpstr>
      <vt:lpstr>TIMES COM MAIS VITÓRIAS FORA DE CASA</vt:lpstr>
      <vt:lpstr>TIMES COM MAIS VITÓRIAS </vt:lpstr>
      <vt:lpstr>TIMES MAIS ANTIGOS</vt:lpstr>
      <vt:lpstr>TIMES COM DERROTAS NA DATA DE CLASSIFICAÇÃO</vt:lpstr>
      <vt:lpstr>GRÁFICOS</vt:lpstr>
      <vt:lpstr>TIMES COM MAIS DERROTAS NA CLASSIFICAÇÃO (TOP 10)</vt:lpstr>
      <vt:lpstr>TIMES COM MAIS VITÓRIAS (TOP 4)</vt:lpstr>
      <vt:lpstr>CONSTRUÇÃO DA TABELA (INSERT)</vt:lpstr>
      <vt:lpstr>FERRAMENTAS UTILIZADAS</vt:lpstr>
      <vt:lpstr>NOSSA EQUIPE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Victor Gonçalves</dc:creator>
  <cp:lastModifiedBy>5521984573503</cp:lastModifiedBy>
  <cp:revision>6</cp:revision>
  <dcterms:created xsi:type="dcterms:W3CDTF">2023-01-24T13:42:11Z</dcterms:created>
  <dcterms:modified xsi:type="dcterms:W3CDTF">2023-01-25T18:13:59Z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2023-01-24T17:55:31Z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0d65ed9c-519b-4577-81b5-4a3ac905fddc</vt:lpwstr>
  </property>
  <property fmtid="{D5CDD505-2E9C-101B-9397-08002B2CF9AE}" pid="7" name="MSIP_Label_defa4170-0d19-0005-0004-bc88714345d2_ActionId">
    <vt:lpwstr>8def7856-8a52-4d0b-932a-ac227c1c94a7</vt:lpwstr>
  </property>
  <property fmtid="{D5CDD505-2E9C-101B-9397-08002B2CF9AE}" pid="8" name="MSIP_Label_defa4170-0d19-0005-0004-bc88714345d2_ContentBits">
    <vt:lpwstr>0</vt:lpwstr>
  </property>
</Properties>
</file>