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D01E6-95E5-470A-942A-751EA83005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C0C94C-F919-4284-AAB4-FB12D1A456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41C2BD-EE8E-45ED-8649-8168E81AA9EF}"/>
              </a:ext>
            </a:extLst>
          </p:cNvPr>
          <p:cNvSpPr>
            <a:spLocks noGrp="1"/>
          </p:cNvSpPr>
          <p:nvPr>
            <p:ph type="dt" sz="half" idx="10"/>
          </p:nvPr>
        </p:nvSpPr>
        <p:spPr/>
        <p:txBody>
          <a:bodyPr/>
          <a:lstStyle/>
          <a:p>
            <a:fld id="{C7332190-BE6D-4E52-ADF1-35822C4054E5}" type="datetimeFigureOut">
              <a:rPr lang="en-US" smtClean="0"/>
              <a:t>7/15/2024</a:t>
            </a:fld>
            <a:endParaRPr lang="en-US"/>
          </a:p>
        </p:txBody>
      </p:sp>
      <p:sp>
        <p:nvSpPr>
          <p:cNvPr id="5" name="Footer Placeholder 4">
            <a:extLst>
              <a:ext uri="{FF2B5EF4-FFF2-40B4-BE49-F238E27FC236}">
                <a16:creationId xmlns:a16="http://schemas.microsoft.com/office/drawing/2014/main" id="{421C5F84-68ED-4176-A945-A6CB1644F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61AEC9-5880-4899-8CA8-D343A1B4177F}"/>
              </a:ext>
            </a:extLst>
          </p:cNvPr>
          <p:cNvSpPr>
            <a:spLocks noGrp="1"/>
          </p:cNvSpPr>
          <p:nvPr>
            <p:ph type="sldNum" sz="quarter" idx="12"/>
          </p:nvPr>
        </p:nvSpPr>
        <p:spPr/>
        <p:txBody>
          <a:bodyPr/>
          <a:lstStyle/>
          <a:p>
            <a:fld id="{5BD0ACE4-9ED8-4E98-BCCF-4FBE11FCD815}" type="slidenum">
              <a:rPr lang="en-US" smtClean="0"/>
              <a:t>‹#›</a:t>
            </a:fld>
            <a:endParaRPr lang="en-US"/>
          </a:p>
        </p:txBody>
      </p:sp>
    </p:spTree>
    <p:extLst>
      <p:ext uri="{BB962C8B-B14F-4D97-AF65-F5344CB8AC3E}">
        <p14:creationId xmlns:p14="http://schemas.microsoft.com/office/powerpoint/2010/main" val="2369685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F491E-CE71-4DA7-AF5F-318778212E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F4E8EF-03B0-4C93-B31C-7FA5B8B2D8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309CCE-5589-46D7-94FD-F87C3B717D25}"/>
              </a:ext>
            </a:extLst>
          </p:cNvPr>
          <p:cNvSpPr>
            <a:spLocks noGrp="1"/>
          </p:cNvSpPr>
          <p:nvPr>
            <p:ph type="dt" sz="half" idx="10"/>
          </p:nvPr>
        </p:nvSpPr>
        <p:spPr/>
        <p:txBody>
          <a:bodyPr/>
          <a:lstStyle/>
          <a:p>
            <a:fld id="{C7332190-BE6D-4E52-ADF1-35822C4054E5}" type="datetimeFigureOut">
              <a:rPr lang="en-US" smtClean="0"/>
              <a:t>7/15/2024</a:t>
            </a:fld>
            <a:endParaRPr lang="en-US"/>
          </a:p>
        </p:txBody>
      </p:sp>
      <p:sp>
        <p:nvSpPr>
          <p:cNvPr id="5" name="Footer Placeholder 4">
            <a:extLst>
              <a:ext uri="{FF2B5EF4-FFF2-40B4-BE49-F238E27FC236}">
                <a16:creationId xmlns:a16="http://schemas.microsoft.com/office/drawing/2014/main" id="{5ADB1B3D-1C88-414D-A20F-EFE0069EE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339D2-5804-45DA-89BD-26CD4ACDE5E6}"/>
              </a:ext>
            </a:extLst>
          </p:cNvPr>
          <p:cNvSpPr>
            <a:spLocks noGrp="1"/>
          </p:cNvSpPr>
          <p:nvPr>
            <p:ph type="sldNum" sz="quarter" idx="12"/>
          </p:nvPr>
        </p:nvSpPr>
        <p:spPr/>
        <p:txBody>
          <a:bodyPr/>
          <a:lstStyle/>
          <a:p>
            <a:fld id="{5BD0ACE4-9ED8-4E98-BCCF-4FBE11FCD815}" type="slidenum">
              <a:rPr lang="en-US" smtClean="0"/>
              <a:t>‹#›</a:t>
            </a:fld>
            <a:endParaRPr lang="en-US"/>
          </a:p>
        </p:txBody>
      </p:sp>
    </p:spTree>
    <p:extLst>
      <p:ext uri="{BB962C8B-B14F-4D97-AF65-F5344CB8AC3E}">
        <p14:creationId xmlns:p14="http://schemas.microsoft.com/office/powerpoint/2010/main" val="71504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DEE712-48AE-4235-9117-8D113A4346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F5554A-165A-4494-99EC-37DF7B97BE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8B8944-1FAA-4244-85F9-DB2140443509}"/>
              </a:ext>
            </a:extLst>
          </p:cNvPr>
          <p:cNvSpPr>
            <a:spLocks noGrp="1"/>
          </p:cNvSpPr>
          <p:nvPr>
            <p:ph type="dt" sz="half" idx="10"/>
          </p:nvPr>
        </p:nvSpPr>
        <p:spPr/>
        <p:txBody>
          <a:bodyPr/>
          <a:lstStyle/>
          <a:p>
            <a:fld id="{C7332190-BE6D-4E52-ADF1-35822C4054E5}" type="datetimeFigureOut">
              <a:rPr lang="en-US" smtClean="0"/>
              <a:t>7/15/2024</a:t>
            </a:fld>
            <a:endParaRPr lang="en-US"/>
          </a:p>
        </p:txBody>
      </p:sp>
      <p:sp>
        <p:nvSpPr>
          <p:cNvPr id="5" name="Footer Placeholder 4">
            <a:extLst>
              <a:ext uri="{FF2B5EF4-FFF2-40B4-BE49-F238E27FC236}">
                <a16:creationId xmlns:a16="http://schemas.microsoft.com/office/drawing/2014/main" id="{7DEA5872-2CE6-4FEA-BE17-C47B0080D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B0C60E-1EDD-412B-A3D3-29905F2C5B5A}"/>
              </a:ext>
            </a:extLst>
          </p:cNvPr>
          <p:cNvSpPr>
            <a:spLocks noGrp="1"/>
          </p:cNvSpPr>
          <p:nvPr>
            <p:ph type="sldNum" sz="quarter" idx="12"/>
          </p:nvPr>
        </p:nvSpPr>
        <p:spPr/>
        <p:txBody>
          <a:bodyPr/>
          <a:lstStyle/>
          <a:p>
            <a:fld id="{5BD0ACE4-9ED8-4E98-BCCF-4FBE11FCD815}" type="slidenum">
              <a:rPr lang="en-US" smtClean="0"/>
              <a:t>‹#›</a:t>
            </a:fld>
            <a:endParaRPr lang="en-US"/>
          </a:p>
        </p:txBody>
      </p:sp>
    </p:spTree>
    <p:extLst>
      <p:ext uri="{BB962C8B-B14F-4D97-AF65-F5344CB8AC3E}">
        <p14:creationId xmlns:p14="http://schemas.microsoft.com/office/powerpoint/2010/main" val="3329194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F70D3-B73A-4B35-91F1-603EFAAD63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648776-93E0-42BB-A1D2-5BEA5B0710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6C3A32-C938-422E-B017-C807C7049282}"/>
              </a:ext>
            </a:extLst>
          </p:cNvPr>
          <p:cNvSpPr>
            <a:spLocks noGrp="1"/>
          </p:cNvSpPr>
          <p:nvPr>
            <p:ph type="dt" sz="half" idx="10"/>
          </p:nvPr>
        </p:nvSpPr>
        <p:spPr/>
        <p:txBody>
          <a:bodyPr/>
          <a:lstStyle/>
          <a:p>
            <a:fld id="{C7332190-BE6D-4E52-ADF1-35822C4054E5}" type="datetimeFigureOut">
              <a:rPr lang="en-US" smtClean="0"/>
              <a:t>7/15/2024</a:t>
            </a:fld>
            <a:endParaRPr lang="en-US"/>
          </a:p>
        </p:txBody>
      </p:sp>
      <p:sp>
        <p:nvSpPr>
          <p:cNvPr id="5" name="Footer Placeholder 4">
            <a:extLst>
              <a:ext uri="{FF2B5EF4-FFF2-40B4-BE49-F238E27FC236}">
                <a16:creationId xmlns:a16="http://schemas.microsoft.com/office/drawing/2014/main" id="{D7810EB1-6945-417E-9561-A6D536329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A8A70-C9F5-4B1A-93BF-E25707B1E99C}"/>
              </a:ext>
            </a:extLst>
          </p:cNvPr>
          <p:cNvSpPr>
            <a:spLocks noGrp="1"/>
          </p:cNvSpPr>
          <p:nvPr>
            <p:ph type="sldNum" sz="quarter" idx="12"/>
          </p:nvPr>
        </p:nvSpPr>
        <p:spPr/>
        <p:txBody>
          <a:bodyPr/>
          <a:lstStyle/>
          <a:p>
            <a:fld id="{5BD0ACE4-9ED8-4E98-BCCF-4FBE11FCD815}" type="slidenum">
              <a:rPr lang="en-US" smtClean="0"/>
              <a:t>‹#›</a:t>
            </a:fld>
            <a:endParaRPr lang="en-US"/>
          </a:p>
        </p:txBody>
      </p:sp>
    </p:spTree>
    <p:extLst>
      <p:ext uri="{BB962C8B-B14F-4D97-AF65-F5344CB8AC3E}">
        <p14:creationId xmlns:p14="http://schemas.microsoft.com/office/powerpoint/2010/main" val="3158799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8B89-A9A1-49DE-8C6E-975936742E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DADD83-ACD4-43C8-9597-78759889BE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02209A-94CB-431D-ACB9-B422E5D8B112}"/>
              </a:ext>
            </a:extLst>
          </p:cNvPr>
          <p:cNvSpPr>
            <a:spLocks noGrp="1"/>
          </p:cNvSpPr>
          <p:nvPr>
            <p:ph type="dt" sz="half" idx="10"/>
          </p:nvPr>
        </p:nvSpPr>
        <p:spPr/>
        <p:txBody>
          <a:bodyPr/>
          <a:lstStyle/>
          <a:p>
            <a:fld id="{C7332190-BE6D-4E52-ADF1-35822C4054E5}" type="datetimeFigureOut">
              <a:rPr lang="en-US" smtClean="0"/>
              <a:t>7/15/2024</a:t>
            </a:fld>
            <a:endParaRPr lang="en-US"/>
          </a:p>
        </p:txBody>
      </p:sp>
      <p:sp>
        <p:nvSpPr>
          <p:cNvPr id="5" name="Footer Placeholder 4">
            <a:extLst>
              <a:ext uri="{FF2B5EF4-FFF2-40B4-BE49-F238E27FC236}">
                <a16:creationId xmlns:a16="http://schemas.microsoft.com/office/drawing/2014/main" id="{4566FBCB-BAFC-4B4D-A8B5-902DC13BD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CAD0F-42FA-461E-B9A7-BE937C12DB76}"/>
              </a:ext>
            </a:extLst>
          </p:cNvPr>
          <p:cNvSpPr>
            <a:spLocks noGrp="1"/>
          </p:cNvSpPr>
          <p:nvPr>
            <p:ph type="sldNum" sz="quarter" idx="12"/>
          </p:nvPr>
        </p:nvSpPr>
        <p:spPr/>
        <p:txBody>
          <a:bodyPr/>
          <a:lstStyle/>
          <a:p>
            <a:fld id="{5BD0ACE4-9ED8-4E98-BCCF-4FBE11FCD815}" type="slidenum">
              <a:rPr lang="en-US" smtClean="0"/>
              <a:t>‹#›</a:t>
            </a:fld>
            <a:endParaRPr lang="en-US"/>
          </a:p>
        </p:txBody>
      </p:sp>
    </p:spTree>
    <p:extLst>
      <p:ext uri="{BB962C8B-B14F-4D97-AF65-F5344CB8AC3E}">
        <p14:creationId xmlns:p14="http://schemas.microsoft.com/office/powerpoint/2010/main" val="705971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11CC-F918-4CA6-BEB3-11C6C49D8F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44C822-57BF-41B2-AD86-BCD7BB3BE4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917950-F0FA-455F-8270-66900C7CDC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58621D-3FD4-4BC5-89E9-53D2023DA702}"/>
              </a:ext>
            </a:extLst>
          </p:cNvPr>
          <p:cNvSpPr>
            <a:spLocks noGrp="1"/>
          </p:cNvSpPr>
          <p:nvPr>
            <p:ph type="dt" sz="half" idx="10"/>
          </p:nvPr>
        </p:nvSpPr>
        <p:spPr/>
        <p:txBody>
          <a:bodyPr/>
          <a:lstStyle/>
          <a:p>
            <a:fld id="{C7332190-BE6D-4E52-ADF1-35822C4054E5}" type="datetimeFigureOut">
              <a:rPr lang="en-US" smtClean="0"/>
              <a:t>7/15/2024</a:t>
            </a:fld>
            <a:endParaRPr lang="en-US"/>
          </a:p>
        </p:txBody>
      </p:sp>
      <p:sp>
        <p:nvSpPr>
          <p:cNvPr id="6" name="Footer Placeholder 5">
            <a:extLst>
              <a:ext uri="{FF2B5EF4-FFF2-40B4-BE49-F238E27FC236}">
                <a16:creationId xmlns:a16="http://schemas.microsoft.com/office/drawing/2014/main" id="{50831F70-BB07-4B30-9A89-8600312FFF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28239-089D-4973-B022-99FCED441B0A}"/>
              </a:ext>
            </a:extLst>
          </p:cNvPr>
          <p:cNvSpPr>
            <a:spLocks noGrp="1"/>
          </p:cNvSpPr>
          <p:nvPr>
            <p:ph type="sldNum" sz="quarter" idx="12"/>
          </p:nvPr>
        </p:nvSpPr>
        <p:spPr/>
        <p:txBody>
          <a:bodyPr/>
          <a:lstStyle/>
          <a:p>
            <a:fld id="{5BD0ACE4-9ED8-4E98-BCCF-4FBE11FCD815}" type="slidenum">
              <a:rPr lang="en-US" smtClean="0"/>
              <a:t>‹#›</a:t>
            </a:fld>
            <a:endParaRPr lang="en-US"/>
          </a:p>
        </p:txBody>
      </p:sp>
    </p:spTree>
    <p:extLst>
      <p:ext uri="{BB962C8B-B14F-4D97-AF65-F5344CB8AC3E}">
        <p14:creationId xmlns:p14="http://schemas.microsoft.com/office/powerpoint/2010/main" val="812023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79978-8053-45EF-81E2-44FE1EF75D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461191-B160-4651-9A98-74B9695C2D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14CC07-99EE-4560-A7A4-09305BC6E5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E64681-ED80-4239-8761-63D87DE9B6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26E8CB-1D3A-4D44-96E6-E45F60BFAE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15CFE5-DB64-43CC-ADEC-922080B4C9B0}"/>
              </a:ext>
            </a:extLst>
          </p:cNvPr>
          <p:cNvSpPr>
            <a:spLocks noGrp="1"/>
          </p:cNvSpPr>
          <p:nvPr>
            <p:ph type="dt" sz="half" idx="10"/>
          </p:nvPr>
        </p:nvSpPr>
        <p:spPr/>
        <p:txBody>
          <a:bodyPr/>
          <a:lstStyle/>
          <a:p>
            <a:fld id="{C7332190-BE6D-4E52-ADF1-35822C4054E5}" type="datetimeFigureOut">
              <a:rPr lang="en-US" smtClean="0"/>
              <a:t>7/15/2024</a:t>
            </a:fld>
            <a:endParaRPr lang="en-US"/>
          </a:p>
        </p:txBody>
      </p:sp>
      <p:sp>
        <p:nvSpPr>
          <p:cNvPr id="8" name="Footer Placeholder 7">
            <a:extLst>
              <a:ext uri="{FF2B5EF4-FFF2-40B4-BE49-F238E27FC236}">
                <a16:creationId xmlns:a16="http://schemas.microsoft.com/office/drawing/2014/main" id="{091F33E5-52AD-4D94-B02D-1C0316FA99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4ADC58-2409-4CE5-8D45-AF0CACD0491C}"/>
              </a:ext>
            </a:extLst>
          </p:cNvPr>
          <p:cNvSpPr>
            <a:spLocks noGrp="1"/>
          </p:cNvSpPr>
          <p:nvPr>
            <p:ph type="sldNum" sz="quarter" idx="12"/>
          </p:nvPr>
        </p:nvSpPr>
        <p:spPr/>
        <p:txBody>
          <a:bodyPr/>
          <a:lstStyle/>
          <a:p>
            <a:fld id="{5BD0ACE4-9ED8-4E98-BCCF-4FBE11FCD815}" type="slidenum">
              <a:rPr lang="en-US" smtClean="0"/>
              <a:t>‹#›</a:t>
            </a:fld>
            <a:endParaRPr lang="en-US"/>
          </a:p>
        </p:txBody>
      </p:sp>
    </p:spTree>
    <p:extLst>
      <p:ext uri="{BB962C8B-B14F-4D97-AF65-F5344CB8AC3E}">
        <p14:creationId xmlns:p14="http://schemas.microsoft.com/office/powerpoint/2010/main" val="2091921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1181A-5073-4888-9907-44E0B66F51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C51AB6-9809-427A-B73C-D9F94055F87C}"/>
              </a:ext>
            </a:extLst>
          </p:cNvPr>
          <p:cNvSpPr>
            <a:spLocks noGrp="1"/>
          </p:cNvSpPr>
          <p:nvPr>
            <p:ph type="dt" sz="half" idx="10"/>
          </p:nvPr>
        </p:nvSpPr>
        <p:spPr/>
        <p:txBody>
          <a:bodyPr/>
          <a:lstStyle/>
          <a:p>
            <a:fld id="{C7332190-BE6D-4E52-ADF1-35822C4054E5}" type="datetimeFigureOut">
              <a:rPr lang="en-US" smtClean="0"/>
              <a:t>7/15/2024</a:t>
            </a:fld>
            <a:endParaRPr lang="en-US"/>
          </a:p>
        </p:txBody>
      </p:sp>
      <p:sp>
        <p:nvSpPr>
          <p:cNvPr id="4" name="Footer Placeholder 3">
            <a:extLst>
              <a:ext uri="{FF2B5EF4-FFF2-40B4-BE49-F238E27FC236}">
                <a16:creationId xmlns:a16="http://schemas.microsoft.com/office/drawing/2014/main" id="{4A8B2C4C-BFBF-4B15-9826-EC8D3B7DA1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ADB889-87C2-469D-B440-ABB3438E1842}"/>
              </a:ext>
            </a:extLst>
          </p:cNvPr>
          <p:cNvSpPr>
            <a:spLocks noGrp="1"/>
          </p:cNvSpPr>
          <p:nvPr>
            <p:ph type="sldNum" sz="quarter" idx="12"/>
          </p:nvPr>
        </p:nvSpPr>
        <p:spPr/>
        <p:txBody>
          <a:bodyPr/>
          <a:lstStyle/>
          <a:p>
            <a:fld id="{5BD0ACE4-9ED8-4E98-BCCF-4FBE11FCD815}" type="slidenum">
              <a:rPr lang="en-US" smtClean="0"/>
              <a:t>‹#›</a:t>
            </a:fld>
            <a:endParaRPr lang="en-US"/>
          </a:p>
        </p:txBody>
      </p:sp>
    </p:spTree>
    <p:extLst>
      <p:ext uri="{BB962C8B-B14F-4D97-AF65-F5344CB8AC3E}">
        <p14:creationId xmlns:p14="http://schemas.microsoft.com/office/powerpoint/2010/main" val="344281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8C8916-072C-4817-9A29-90E9D24DB54E}"/>
              </a:ext>
            </a:extLst>
          </p:cNvPr>
          <p:cNvSpPr>
            <a:spLocks noGrp="1"/>
          </p:cNvSpPr>
          <p:nvPr>
            <p:ph type="dt" sz="half" idx="10"/>
          </p:nvPr>
        </p:nvSpPr>
        <p:spPr/>
        <p:txBody>
          <a:bodyPr/>
          <a:lstStyle/>
          <a:p>
            <a:fld id="{C7332190-BE6D-4E52-ADF1-35822C4054E5}" type="datetimeFigureOut">
              <a:rPr lang="en-US" smtClean="0"/>
              <a:t>7/15/2024</a:t>
            </a:fld>
            <a:endParaRPr lang="en-US"/>
          </a:p>
        </p:txBody>
      </p:sp>
      <p:sp>
        <p:nvSpPr>
          <p:cNvPr id="3" name="Footer Placeholder 2">
            <a:extLst>
              <a:ext uri="{FF2B5EF4-FFF2-40B4-BE49-F238E27FC236}">
                <a16:creationId xmlns:a16="http://schemas.microsoft.com/office/drawing/2014/main" id="{297F33FB-FF32-40B4-B5C4-71A8BB1EB0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D3540A-8DB0-4EDE-A39E-84120EB988E6}"/>
              </a:ext>
            </a:extLst>
          </p:cNvPr>
          <p:cNvSpPr>
            <a:spLocks noGrp="1"/>
          </p:cNvSpPr>
          <p:nvPr>
            <p:ph type="sldNum" sz="quarter" idx="12"/>
          </p:nvPr>
        </p:nvSpPr>
        <p:spPr/>
        <p:txBody>
          <a:bodyPr/>
          <a:lstStyle/>
          <a:p>
            <a:fld id="{5BD0ACE4-9ED8-4E98-BCCF-4FBE11FCD815}" type="slidenum">
              <a:rPr lang="en-US" smtClean="0"/>
              <a:t>‹#›</a:t>
            </a:fld>
            <a:endParaRPr lang="en-US"/>
          </a:p>
        </p:txBody>
      </p:sp>
    </p:spTree>
    <p:extLst>
      <p:ext uri="{BB962C8B-B14F-4D97-AF65-F5344CB8AC3E}">
        <p14:creationId xmlns:p14="http://schemas.microsoft.com/office/powerpoint/2010/main" val="1595430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B564-92CA-432F-9368-5EC45F3E2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322B39-BC6E-4EB4-AE17-3571B458BC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F300E8-306F-4F55-BE8D-4131033DFD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4BC028-CDD7-4597-AB34-5AD1673000B5}"/>
              </a:ext>
            </a:extLst>
          </p:cNvPr>
          <p:cNvSpPr>
            <a:spLocks noGrp="1"/>
          </p:cNvSpPr>
          <p:nvPr>
            <p:ph type="dt" sz="half" idx="10"/>
          </p:nvPr>
        </p:nvSpPr>
        <p:spPr/>
        <p:txBody>
          <a:bodyPr/>
          <a:lstStyle/>
          <a:p>
            <a:fld id="{C7332190-BE6D-4E52-ADF1-35822C4054E5}" type="datetimeFigureOut">
              <a:rPr lang="en-US" smtClean="0"/>
              <a:t>7/15/2024</a:t>
            </a:fld>
            <a:endParaRPr lang="en-US"/>
          </a:p>
        </p:txBody>
      </p:sp>
      <p:sp>
        <p:nvSpPr>
          <p:cNvPr id="6" name="Footer Placeholder 5">
            <a:extLst>
              <a:ext uri="{FF2B5EF4-FFF2-40B4-BE49-F238E27FC236}">
                <a16:creationId xmlns:a16="http://schemas.microsoft.com/office/drawing/2014/main" id="{DCA35918-D514-4A0E-AAB2-AC7939CF65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95BA08-33EA-4700-9C37-0C12F0979C6A}"/>
              </a:ext>
            </a:extLst>
          </p:cNvPr>
          <p:cNvSpPr>
            <a:spLocks noGrp="1"/>
          </p:cNvSpPr>
          <p:nvPr>
            <p:ph type="sldNum" sz="quarter" idx="12"/>
          </p:nvPr>
        </p:nvSpPr>
        <p:spPr/>
        <p:txBody>
          <a:bodyPr/>
          <a:lstStyle/>
          <a:p>
            <a:fld id="{5BD0ACE4-9ED8-4E98-BCCF-4FBE11FCD815}" type="slidenum">
              <a:rPr lang="en-US" smtClean="0"/>
              <a:t>‹#›</a:t>
            </a:fld>
            <a:endParaRPr lang="en-US"/>
          </a:p>
        </p:txBody>
      </p:sp>
    </p:spTree>
    <p:extLst>
      <p:ext uri="{BB962C8B-B14F-4D97-AF65-F5344CB8AC3E}">
        <p14:creationId xmlns:p14="http://schemas.microsoft.com/office/powerpoint/2010/main" val="472600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3903E-0E42-4397-9887-4A1C3B808E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D69684-A6E3-4DC3-BABB-0605D5B2AA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ECA353-228B-4DB7-AFCE-A1F0C59046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D2564-BEC0-40DE-9E2A-8260E2927796}"/>
              </a:ext>
            </a:extLst>
          </p:cNvPr>
          <p:cNvSpPr>
            <a:spLocks noGrp="1"/>
          </p:cNvSpPr>
          <p:nvPr>
            <p:ph type="dt" sz="half" idx="10"/>
          </p:nvPr>
        </p:nvSpPr>
        <p:spPr/>
        <p:txBody>
          <a:bodyPr/>
          <a:lstStyle/>
          <a:p>
            <a:fld id="{C7332190-BE6D-4E52-ADF1-35822C4054E5}" type="datetimeFigureOut">
              <a:rPr lang="en-US" smtClean="0"/>
              <a:t>7/15/2024</a:t>
            </a:fld>
            <a:endParaRPr lang="en-US"/>
          </a:p>
        </p:txBody>
      </p:sp>
      <p:sp>
        <p:nvSpPr>
          <p:cNvPr id="6" name="Footer Placeholder 5">
            <a:extLst>
              <a:ext uri="{FF2B5EF4-FFF2-40B4-BE49-F238E27FC236}">
                <a16:creationId xmlns:a16="http://schemas.microsoft.com/office/drawing/2014/main" id="{3A7E8A43-3522-4FB4-B43E-84508D2090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001A18-5BBD-4A7F-926D-648E957D0FD5}"/>
              </a:ext>
            </a:extLst>
          </p:cNvPr>
          <p:cNvSpPr>
            <a:spLocks noGrp="1"/>
          </p:cNvSpPr>
          <p:nvPr>
            <p:ph type="sldNum" sz="quarter" idx="12"/>
          </p:nvPr>
        </p:nvSpPr>
        <p:spPr/>
        <p:txBody>
          <a:bodyPr/>
          <a:lstStyle/>
          <a:p>
            <a:fld id="{5BD0ACE4-9ED8-4E98-BCCF-4FBE11FCD815}" type="slidenum">
              <a:rPr lang="en-US" smtClean="0"/>
              <a:t>‹#›</a:t>
            </a:fld>
            <a:endParaRPr lang="en-US"/>
          </a:p>
        </p:txBody>
      </p:sp>
    </p:spTree>
    <p:extLst>
      <p:ext uri="{BB962C8B-B14F-4D97-AF65-F5344CB8AC3E}">
        <p14:creationId xmlns:p14="http://schemas.microsoft.com/office/powerpoint/2010/main" val="1802149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9A1A15-5F57-452E-B432-07C02BC022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96F0BE-7507-4AB0-BBB9-926D4EDE7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747725-B873-4B4E-8E88-FBB1D161E6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32190-BE6D-4E52-ADF1-35822C4054E5}" type="datetimeFigureOut">
              <a:rPr lang="en-US" smtClean="0"/>
              <a:t>7/15/2024</a:t>
            </a:fld>
            <a:endParaRPr lang="en-US"/>
          </a:p>
        </p:txBody>
      </p:sp>
      <p:sp>
        <p:nvSpPr>
          <p:cNvPr id="5" name="Footer Placeholder 4">
            <a:extLst>
              <a:ext uri="{FF2B5EF4-FFF2-40B4-BE49-F238E27FC236}">
                <a16:creationId xmlns:a16="http://schemas.microsoft.com/office/drawing/2014/main" id="{A3950254-8165-4F53-99D7-48E96B42DE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0F59A8-91A1-4A20-BEB9-5B757DA284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0ACE4-9ED8-4E98-BCCF-4FBE11FCD815}" type="slidenum">
              <a:rPr lang="en-US" smtClean="0"/>
              <a:t>‹#›</a:t>
            </a:fld>
            <a:endParaRPr lang="en-US"/>
          </a:p>
        </p:txBody>
      </p:sp>
    </p:spTree>
    <p:extLst>
      <p:ext uri="{BB962C8B-B14F-4D97-AF65-F5344CB8AC3E}">
        <p14:creationId xmlns:p14="http://schemas.microsoft.com/office/powerpoint/2010/main" val="3275982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FE7CBC-B812-4EAE-A6D4-C5831A72FE4E}"/>
              </a:ext>
            </a:extLst>
          </p:cNvPr>
          <p:cNvSpPr txBox="1"/>
          <p:nvPr/>
        </p:nvSpPr>
        <p:spPr>
          <a:xfrm>
            <a:off x="463463" y="212942"/>
            <a:ext cx="4784942" cy="584775"/>
          </a:xfrm>
          <a:prstGeom prst="rect">
            <a:avLst/>
          </a:prstGeom>
          <a:noFill/>
        </p:spPr>
        <p:txBody>
          <a:bodyPr wrap="square" rtlCol="0">
            <a:spAutoFit/>
          </a:bodyPr>
          <a:lstStyle/>
          <a:p>
            <a:r>
              <a:rPr lang="en-US" sz="3200" b="1" dirty="0"/>
              <a:t>Problem Statement :</a:t>
            </a:r>
          </a:p>
        </p:txBody>
      </p:sp>
      <p:sp>
        <p:nvSpPr>
          <p:cNvPr id="6" name="TextBox 5">
            <a:extLst>
              <a:ext uri="{FF2B5EF4-FFF2-40B4-BE49-F238E27FC236}">
                <a16:creationId xmlns:a16="http://schemas.microsoft.com/office/drawing/2014/main" id="{BAA21C3B-2D6F-4D66-88AC-02DCA58F1C34}"/>
              </a:ext>
            </a:extLst>
          </p:cNvPr>
          <p:cNvSpPr txBox="1"/>
          <p:nvPr/>
        </p:nvSpPr>
        <p:spPr>
          <a:xfrm>
            <a:off x="1559489" y="1503123"/>
            <a:ext cx="9632516" cy="2985433"/>
          </a:xfrm>
          <a:prstGeom prst="rect">
            <a:avLst/>
          </a:prstGeom>
          <a:noFill/>
        </p:spPr>
        <p:txBody>
          <a:bodyPr wrap="square" rtlCol="0">
            <a:spAutoFit/>
          </a:bodyPr>
          <a:lstStyle/>
          <a:p>
            <a:r>
              <a:rPr lang="en-US" sz="2400" dirty="0"/>
              <a:t>Knowledge representation and insight generation from the given data</a:t>
            </a:r>
          </a:p>
          <a:p>
            <a:pPr marL="342900" indent="-342900">
              <a:buFont typeface="Arial" panose="020B0604020202020204" pitchFamily="34" charset="0"/>
              <a:buChar char="•"/>
            </a:pPr>
            <a:endParaRPr lang="en-US" sz="2400" dirty="0"/>
          </a:p>
          <a:p>
            <a:r>
              <a:rPr lang="en-US" sz="2400" dirty="0"/>
              <a:t>Aim:</a:t>
            </a:r>
          </a:p>
          <a:p>
            <a:endParaRPr lang="en-US" sz="2400" dirty="0"/>
          </a:p>
          <a:p>
            <a:pPr marL="342900" indent="-342900">
              <a:buFont typeface="Arial" panose="020B0604020202020204" pitchFamily="34" charset="0"/>
              <a:buChar char="•"/>
            </a:pPr>
            <a:r>
              <a:rPr lang="en-US" sz="2400" dirty="0"/>
              <a:t>Preprocess the Data </a:t>
            </a:r>
          </a:p>
          <a:p>
            <a:pPr marL="342900" indent="-342900">
              <a:buFont typeface="Arial" panose="020B0604020202020204" pitchFamily="34" charset="0"/>
              <a:buChar char="•"/>
            </a:pPr>
            <a:r>
              <a:rPr lang="en-US" sz="2400" dirty="0"/>
              <a:t>Represent the knowledge using plots, histograms etc.,</a:t>
            </a:r>
          </a:p>
          <a:p>
            <a:pPr marL="342900" indent="-342900">
              <a:buFont typeface="Arial" panose="020B0604020202020204" pitchFamily="34" charset="0"/>
              <a:buChar char="•"/>
            </a:pPr>
            <a:r>
              <a:rPr lang="en-US" sz="2400" dirty="0"/>
              <a:t>Generate insights using AI </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45789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1BC5D0-6614-4711-9ACD-34403E2D40B0}"/>
              </a:ext>
            </a:extLst>
          </p:cNvPr>
          <p:cNvSpPr txBox="1"/>
          <p:nvPr/>
        </p:nvSpPr>
        <p:spPr>
          <a:xfrm>
            <a:off x="350729" y="480277"/>
            <a:ext cx="4534422" cy="584775"/>
          </a:xfrm>
          <a:prstGeom prst="rect">
            <a:avLst/>
          </a:prstGeom>
          <a:noFill/>
        </p:spPr>
        <p:txBody>
          <a:bodyPr wrap="square" rtlCol="0">
            <a:spAutoFit/>
          </a:bodyPr>
          <a:lstStyle/>
          <a:p>
            <a:r>
              <a:rPr lang="en-US" sz="3200" b="1" dirty="0"/>
              <a:t>Dataset Description:</a:t>
            </a:r>
          </a:p>
        </p:txBody>
      </p:sp>
      <p:sp>
        <p:nvSpPr>
          <p:cNvPr id="4" name="TextBox 3">
            <a:extLst>
              <a:ext uri="{FF2B5EF4-FFF2-40B4-BE49-F238E27FC236}">
                <a16:creationId xmlns:a16="http://schemas.microsoft.com/office/drawing/2014/main" id="{636F5019-6B9F-4FF1-94CB-2DA11AAD7F3A}"/>
              </a:ext>
            </a:extLst>
          </p:cNvPr>
          <p:cNvSpPr txBox="1"/>
          <p:nvPr/>
        </p:nvSpPr>
        <p:spPr>
          <a:xfrm>
            <a:off x="1640910" y="1365337"/>
            <a:ext cx="9582411" cy="4462760"/>
          </a:xfrm>
          <a:prstGeom prst="rect">
            <a:avLst/>
          </a:prstGeom>
          <a:noFill/>
        </p:spPr>
        <p:txBody>
          <a:bodyPr wrap="square" rtlCol="0">
            <a:spAutoFit/>
          </a:bodyPr>
          <a:lstStyle/>
          <a:p>
            <a:r>
              <a:rPr lang="en-US" sz="2400" dirty="0"/>
              <a:t>Adult Income Dataset from UCI repository</a:t>
            </a:r>
          </a:p>
          <a:p>
            <a:endParaRPr lang="en-US" sz="2000" dirty="0"/>
          </a:p>
          <a:p>
            <a:r>
              <a:rPr lang="en-US" sz="2000" dirty="0"/>
              <a:t>     The Adult Income dataset from the UCI Machine Learning Repository contains 48,842 instances with 15 attributes, both categorical and continuous. It is used to predict if an individual's income exceeds $50,000 per year. Key attributes include age, </a:t>
            </a:r>
            <a:r>
              <a:rPr lang="en-US" sz="2000" dirty="0" err="1"/>
              <a:t>workclass</a:t>
            </a:r>
            <a:r>
              <a:rPr lang="en-US" sz="2000" dirty="0"/>
              <a:t>, education, occupation, and hours-per-week. The target variable is income, with values '&gt;50K' or '&lt;=50K'. Missing values are denoted by '?’.</a:t>
            </a:r>
          </a:p>
          <a:p>
            <a:endParaRPr lang="en-US" sz="2000" dirty="0"/>
          </a:p>
          <a:p>
            <a:r>
              <a:rPr lang="en-US" sz="2000" dirty="0"/>
              <a:t>     From our preprocessing step we noticed that capital-gain attribute contains 99999 for missing values and the test data of the adult income dataset in the income column the attributes had a “ . ” in the end which when both test and train data is combined made 4 categories instead of two.  The </a:t>
            </a:r>
            <a:r>
              <a:rPr lang="en-US" sz="2000" dirty="0" err="1"/>
              <a:t>fnlwgt</a:t>
            </a:r>
            <a:r>
              <a:rPr lang="en-US" sz="2000" dirty="0"/>
              <a:t> or the final weight column contained the no of people one row of data represented. But removed due to the possible introduction of bias when classification. </a:t>
            </a:r>
          </a:p>
        </p:txBody>
      </p:sp>
    </p:spTree>
    <p:extLst>
      <p:ext uri="{BB962C8B-B14F-4D97-AF65-F5344CB8AC3E}">
        <p14:creationId xmlns:p14="http://schemas.microsoft.com/office/powerpoint/2010/main" val="2574468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F4CAD1-D752-433A-A958-BD9F2F496199}"/>
              </a:ext>
            </a:extLst>
          </p:cNvPr>
          <p:cNvSpPr txBox="1"/>
          <p:nvPr/>
        </p:nvSpPr>
        <p:spPr>
          <a:xfrm>
            <a:off x="175364" y="162838"/>
            <a:ext cx="5210828" cy="584775"/>
          </a:xfrm>
          <a:prstGeom prst="rect">
            <a:avLst/>
          </a:prstGeom>
          <a:noFill/>
        </p:spPr>
        <p:txBody>
          <a:bodyPr wrap="square" rtlCol="0">
            <a:spAutoFit/>
          </a:bodyPr>
          <a:lstStyle/>
          <a:p>
            <a:r>
              <a:rPr lang="en-US" sz="3200" b="1" dirty="0"/>
              <a:t>Unique Idea Brief(Solution)</a:t>
            </a:r>
          </a:p>
        </p:txBody>
      </p:sp>
      <p:sp>
        <p:nvSpPr>
          <p:cNvPr id="3" name="TextBox 2">
            <a:extLst>
              <a:ext uri="{FF2B5EF4-FFF2-40B4-BE49-F238E27FC236}">
                <a16:creationId xmlns:a16="http://schemas.microsoft.com/office/drawing/2014/main" id="{66100F1D-971E-45D2-B374-794AC975C79F}"/>
              </a:ext>
            </a:extLst>
          </p:cNvPr>
          <p:cNvSpPr txBox="1"/>
          <p:nvPr/>
        </p:nvSpPr>
        <p:spPr>
          <a:xfrm>
            <a:off x="1515649" y="1062851"/>
            <a:ext cx="9519781" cy="5632311"/>
          </a:xfrm>
          <a:prstGeom prst="rect">
            <a:avLst/>
          </a:prstGeom>
          <a:noFill/>
        </p:spPr>
        <p:txBody>
          <a:bodyPr wrap="square" rtlCol="0">
            <a:spAutoFit/>
          </a:bodyPr>
          <a:lstStyle/>
          <a:p>
            <a:r>
              <a:rPr lang="en-US" sz="2400" dirty="0"/>
              <a:t>Our solution to this problem is a generalized solution. </a:t>
            </a:r>
          </a:p>
          <a:p>
            <a:r>
              <a:rPr lang="en-US" sz="2400" dirty="0"/>
              <a:t>It will work on any dataset as long as the user edits the preprocess script correctly.</a:t>
            </a:r>
          </a:p>
          <a:p>
            <a:endParaRPr lang="en-US" sz="2400" dirty="0"/>
          </a:p>
          <a:p>
            <a:r>
              <a:rPr lang="en-US" sz="2400" dirty="0"/>
              <a:t>Our solution gets two dataset(test and train) from the user and redirects them to a second page where they can edit their preprocess script. The names of the column, its type and the target column for classification and Insight generation all can be edited by the user.</a:t>
            </a:r>
          </a:p>
          <a:p>
            <a:endParaRPr lang="en-US" sz="2400" dirty="0"/>
          </a:p>
          <a:p>
            <a:r>
              <a:rPr lang="en-US" sz="2400" dirty="0"/>
              <a:t>After the preprocessing step plots, histograms are all automatically generated with respect to target column, classification is done using multiple algorithms (</a:t>
            </a:r>
            <a:r>
              <a:rPr lang="en-US" sz="2400" dirty="0" err="1"/>
              <a:t>xgboost</a:t>
            </a:r>
            <a:r>
              <a:rPr lang="en-US" sz="2400" dirty="0"/>
              <a:t>, </a:t>
            </a:r>
            <a:r>
              <a:rPr lang="en-US" sz="2400" dirty="0" err="1"/>
              <a:t>randomforest</a:t>
            </a:r>
            <a:r>
              <a:rPr lang="en-US" sz="2400" dirty="0"/>
              <a:t>) and feature importance plots are generated. Every plot is available both as .</a:t>
            </a:r>
            <a:r>
              <a:rPr lang="en-US" sz="2400" dirty="0" err="1"/>
              <a:t>png</a:t>
            </a:r>
            <a:r>
              <a:rPr lang="en-US" sz="2400" dirty="0"/>
              <a:t> and also as .json format.</a:t>
            </a:r>
          </a:p>
          <a:p>
            <a:r>
              <a:rPr lang="en-US" sz="2400" dirty="0"/>
              <a:t>The collected data is prompted to LLM (Gemini 1.5 pro) and insight is generated</a:t>
            </a:r>
          </a:p>
        </p:txBody>
      </p:sp>
    </p:spTree>
    <p:extLst>
      <p:ext uri="{BB962C8B-B14F-4D97-AF65-F5344CB8AC3E}">
        <p14:creationId xmlns:p14="http://schemas.microsoft.com/office/powerpoint/2010/main" val="2355806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662E8F-C659-48E9-8A2E-072E7DD0DA97}"/>
              </a:ext>
            </a:extLst>
          </p:cNvPr>
          <p:cNvSpPr txBox="1"/>
          <p:nvPr/>
        </p:nvSpPr>
        <p:spPr>
          <a:xfrm>
            <a:off x="212942" y="162838"/>
            <a:ext cx="4158642" cy="584775"/>
          </a:xfrm>
          <a:prstGeom prst="rect">
            <a:avLst/>
          </a:prstGeom>
          <a:noFill/>
        </p:spPr>
        <p:txBody>
          <a:bodyPr wrap="square" rtlCol="0">
            <a:spAutoFit/>
          </a:bodyPr>
          <a:lstStyle/>
          <a:p>
            <a:r>
              <a:rPr lang="en-US" sz="3200" b="1" dirty="0"/>
              <a:t>Process Flow</a:t>
            </a:r>
          </a:p>
        </p:txBody>
      </p:sp>
      <p:sp>
        <p:nvSpPr>
          <p:cNvPr id="3" name="TextBox 2">
            <a:extLst>
              <a:ext uri="{FF2B5EF4-FFF2-40B4-BE49-F238E27FC236}">
                <a16:creationId xmlns:a16="http://schemas.microsoft.com/office/drawing/2014/main" id="{19007C44-CFAE-488D-8062-FC2666117588}"/>
              </a:ext>
            </a:extLst>
          </p:cNvPr>
          <p:cNvSpPr txBox="1"/>
          <p:nvPr/>
        </p:nvSpPr>
        <p:spPr>
          <a:xfrm>
            <a:off x="3810000" y="1127344"/>
            <a:ext cx="4572000" cy="523220"/>
          </a:xfrm>
          <a:prstGeom prst="rect">
            <a:avLst/>
          </a:prstGeom>
          <a:noFill/>
        </p:spPr>
        <p:txBody>
          <a:bodyPr wrap="square" rtlCol="0">
            <a:spAutoFit/>
          </a:bodyPr>
          <a:lstStyle/>
          <a:p>
            <a:r>
              <a:rPr lang="en-US" sz="2800" dirty="0">
                <a:ln w="0"/>
                <a:effectLst>
                  <a:outerShdw blurRad="38100" dist="19050" dir="2700000" algn="tl" rotWithShape="0">
                    <a:schemeClr val="dk1">
                      <a:alpha val="40000"/>
                    </a:schemeClr>
                  </a:outerShdw>
                </a:effectLst>
              </a:rPr>
              <a:t>Upload Two Datasets</a:t>
            </a:r>
          </a:p>
        </p:txBody>
      </p:sp>
      <p:sp>
        <p:nvSpPr>
          <p:cNvPr id="4" name="Arrow: Down 3">
            <a:extLst>
              <a:ext uri="{FF2B5EF4-FFF2-40B4-BE49-F238E27FC236}">
                <a16:creationId xmlns:a16="http://schemas.microsoft.com/office/drawing/2014/main" id="{B5ED895F-5707-4739-A908-A23FB6F67CCE}"/>
              </a:ext>
            </a:extLst>
          </p:cNvPr>
          <p:cNvSpPr/>
          <p:nvPr/>
        </p:nvSpPr>
        <p:spPr>
          <a:xfrm>
            <a:off x="5106443" y="1650564"/>
            <a:ext cx="388307" cy="9770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1B587D7-8F53-410F-BEBF-D54F2A7E2325}"/>
              </a:ext>
            </a:extLst>
          </p:cNvPr>
          <p:cNvSpPr txBox="1"/>
          <p:nvPr/>
        </p:nvSpPr>
        <p:spPr>
          <a:xfrm>
            <a:off x="3283907" y="2627594"/>
            <a:ext cx="4747363" cy="523220"/>
          </a:xfrm>
          <a:prstGeom prst="rect">
            <a:avLst/>
          </a:prstGeom>
          <a:noFill/>
        </p:spPr>
        <p:txBody>
          <a:bodyPr wrap="square" rtlCol="0">
            <a:spAutoFit/>
          </a:bodyPr>
          <a:lstStyle/>
          <a:p>
            <a:r>
              <a:rPr lang="en-US" sz="2800" dirty="0"/>
              <a:t>Edit the Preprocessing script</a:t>
            </a:r>
          </a:p>
        </p:txBody>
      </p:sp>
      <p:sp>
        <p:nvSpPr>
          <p:cNvPr id="6" name="Arrow: Down 5">
            <a:extLst>
              <a:ext uri="{FF2B5EF4-FFF2-40B4-BE49-F238E27FC236}">
                <a16:creationId xmlns:a16="http://schemas.microsoft.com/office/drawing/2014/main" id="{042DFFDB-F1EA-4736-9764-D7F82CD16F29}"/>
              </a:ext>
            </a:extLst>
          </p:cNvPr>
          <p:cNvSpPr/>
          <p:nvPr/>
        </p:nvSpPr>
        <p:spPr>
          <a:xfrm>
            <a:off x="5125233" y="3243726"/>
            <a:ext cx="388307" cy="9770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3F03B5A-6F19-475B-AA59-4FEFB1F78940}"/>
              </a:ext>
            </a:extLst>
          </p:cNvPr>
          <p:cNvSpPr txBox="1"/>
          <p:nvPr/>
        </p:nvSpPr>
        <p:spPr>
          <a:xfrm>
            <a:off x="5513540" y="3441527"/>
            <a:ext cx="2154476" cy="369332"/>
          </a:xfrm>
          <a:prstGeom prst="rect">
            <a:avLst/>
          </a:prstGeom>
          <a:noFill/>
        </p:spPr>
        <p:txBody>
          <a:bodyPr wrap="square" rtlCol="0">
            <a:spAutoFit/>
          </a:bodyPr>
          <a:lstStyle/>
          <a:p>
            <a:r>
              <a:rPr lang="en-US" dirty="0"/>
              <a:t>Wait a couple mins</a:t>
            </a:r>
          </a:p>
        </p:txBody>
      </p:sp>
      <p:sp>
        <p:nvSpPr>
          <p:cNvPr id="8" name="TextBox 7">
            <a:extLst>
              <a:ext uri="{FF2B5EF4-FFF2-40B4-BE49-F238E27FC236}">
                <a16:creationId xmlns:a16="http://schemas.microsoft.com/office/drawing/2014/main" id="{C9653AD4-06D2-4831-BA81-95B36374421F}"/>
              </a:ext>
            </a:extLst>
          </p:cNvPr>
          <p:cNvSpPr txBox="1"/>
          <p:nvPr/>
        </p:nvSpPr>
        <p:spPr>
          <a:xfrm>
            <a:off x="3922734" y="4402899"/>
            <a:ext cx="4747363" cy="523220"/>
          </a:xfrm>
          <a:prstGeom prst="rect">
            <a:avLst/>
          </a:prstGeom>
          <a:noFill/>
        </p:spPr>
        <p:txBody>
          <a:bodyPr wrap="square" rtlCol="0">
            <a:spAutoFit/>
          </a:bodyPr>
          <a:lstStyle/>
          <a:p>
            <a:r>
              <a:rPr lang="en-US" sz="2800" dirty="0"/>
              <a:t>Insight Generation</a:t>
            </a:r>
          </a:p>
        </p:txBody>
      </p:sp>
    </p:spTree>
    <p:extLst>
      <p:ext uri="{BB962C8B-B14F-4D97-AF65-F5344CB8AC3E}">
        <p14:creationId xmlns:p14="http://schemas.microsoft.com/office/powerpoint/2010/main" val="2749386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4E68E8-E901-4BF6-B9D0-1900BD758A71}"/>
              </a:ext>
            </a:extLst>
          </p:cNvPr>
          <p:cNvSpPr txBox="1"/>
          <p:nvPr/>
        </p:nvSpPr>
        <p:spPr>
          <a:xfrm>
            <a:off x="237995" y="338203"/>
            <a:ext cx="3908120" cy="584775"/>
          </a:xfrm>
          <a:prstGeom prst="rect">
            <a:avLst/>
          </a:prstGeom>
          <a:noFill/>
        </p:spPr>
        <p:txBody>
          <a:bodyPr wrap="square" rtlCol="0">
            <a:spAutoFit/>
          </a:bodyPr>
          <a:lstStyle/>
          <a:p>
            <a:r>
              <a:rPr lang="en-US" sz="3200" b="1" dirty="0"/>
              <a:t>Tools used :</a:t>
            </a:r>
          </a:p>
        </p:txBody>
      </p:sp>
      <p:sp>
        <p:nvSpPr>
          <p:cNvPr id="3" name="TextBox 2">
            <a:extLst>
              <a:ext uri="{FF2B5EF4-FFF2-40B4-BE49-F238E27FC236}">
                <a16:creationId xmlns:a16="http://schemas.microsoft.com/office/drawing/2014/main" id="{EE1AD5E8-FD84-4769-976C-32896ECCD0A0}"/>
              </a:ext>
            </a:extLst>
          </p:cNvPr>
          <p:cNvSpPr txBox="1"/>
          <p:nvPr/>
        </p:nvSpPr>
        <p:spPr>
          <a:xfrm>
            <a:off x="951978" y="1202499"/>
            <a:ext cx="8868427" cy="4524315"/>
          </a:xfrm>
          <a:prstGeom prst="rect">
            <a:avLst/>
          </a:prstGeom>
          <a:noFill/>
        </p:spPr>
        <p:txBody>
          <a:bodyPr wrap="square" rtlCol="0">
            <a:spAutoFit/>
          </a:bodyPr>
          <a:lstStyle/>
          <a:p>
            <a:r>
              <a:rPr lang="en-US" sz="2400" b="1" dirty="0"/>
              <a:t>Preprocessing :  </a:t>
            </a:r>
            <a:r>
              <a:rPr lang="en-US" sz="2400" dirty="0" err="1"/>
              <a:t>sklearn-simpleimputer</a:t>
            </a:r>
            <a:r>
              <a:rPr lang="en-US" sz="2400" dirty="0"/>
              <a:t>, pandas, </a:t>
            </a:r>
            <a:r>
              <a:rPr lang="en-US" sz="2400" dirty="0" err="1"/>
              <a:t>numpy</a:t>
            </a:r>
            <a:endParaRPr lang="en-US" sz="2400" dirty="0"/>
          </a:p>
          <a:p>
            <a:endParaRPr lang="en-US" sz="2400" b="1" dirty="0"/>
          </a:p>
          <a:p>
            <a:r>
              <a:rPr lang="en-US" sz="2400" b="1" dirty="0"/>
              <a:t>Knowledge Representation: </a:t>
            </a:r>
            <a:r>
              <a:rPr lang="en-US" sz="2400" dirty="0"/>
              <a:t>Matplotlib, seaborn</a:t>
            </a:r>
          </a:p>
          <a:p>
            <a:endParaRPr lang="en-US" sz="2400" b="1" dirty="0"/>
          </a:p>
          <a:p>
            <a:r>
              <a:rPr lang="en-US" sz="2400" b="1" dirty="0"/>
              <a:t>Classification: </a:t>
            </a:r>
            <a:r>
              <a:rPr lang="en-US" sz="2400" dirty="0" err="1"/>
              <a:t>Xgboost</a:t>
            </a:r>
            <a:r>
              <a:rPr lang="en-US" sz="2400" dirty="0"/>
              <a:t>, </a:t>
            </a:r>
            <a:r>
              <a:rPr lang="en-US" sz="2400" dirty="0" err="1"/>
              <a:t>RandomForest</a:t>
            </a:r>
            <a:r>
              <a:rPr lang="en-US" sz="2400" dirty="0"/>
              <a:t>, stratified k-fold cross validation, </a:t>
            </a:r>
            <a:r>
              <a:rPr lang="en-US" sz="2400" dirty="0" err="1"/>
              <a:t>Gridsearch</a:t>
            </a:r>
            <a:endParaRPr lang="en-US" sz="2400" dirty="0"/>
          </a:p>
          <a:p>
            <a:endParaRPr lang="en-US" sz="2400" b="1" dirty="0"/>
          </a:p>
          <a:p>
            <a:r>
              <a:rPr lang="en-US" sz="2400" b="1" dirty="0"/>
              <a:t>Insight Generation: </a:t>
            </a:r>
            <a:r>
              <a:rPr lang="en-US" sz="2400" dirty="0"/>
              <a:t>Gemini 1.5 pro </a:t>
            </a:r>
            <a:r>
              <a:rPr lang="en-US" sz="2400" dirty="0" err="1"/>
              <a:t>api</a:t>
            </a:r>
            <a:endParaRPr lang="en-US" sz="2400" dirty="0"/>
          </a:p>
          <a:p>
            <a:endParaRPr lang="en-US" sz="2400" b="1" dirty="0"/>
          </a:p>
          <a:p>
            <a:r>
              <a:rPr lang="en-US" sz="2400" b="1" dirty="0"/>
              <a:t>Frontend:  </a:t>
            </a:r>
            <a:r>
              <a:rPr lang="en-US" sz="2400" dirty="0"/>
              <a:t>Html, CSS, </a:t>
            </a:r>
            <a:r>
              <a:rPr lang="en-US" sz="2400" dirty="0" err="1"/>
              <a:t>Javascript</a:t>
            </a:r>
            <a:endParaRPr lang="en-US" sz="2400" dirty="0"/>
          </a:p>
          <a:p>
            <a:endParaRPr lang="en-US" sz="2400" b="1" dirty="0"/>
          </a:p>
          <a:p>
            <a:r>
              <a:rPr lang="en-US" sz="2400" b="1" dirty="0"/>
              <a:t>Backend: </a:t>
            </a:r>
            <a:r>
              <a:rPr lang="en-US" sz="2400" dirty="0"/>
              <a:t>Flask</a:t>
            </a:r>
            <a:endParaRPr lang="en-US" sz="2400" b="1" dirty="0"/>
          </a:p>
        </p:txBody>
      </p:sp>
    </p:spTree>
    <p:extLst>
      <p:ext uri="{BB962C8B-B14F-4D97-AF65-F5344CB8AC3E}">
        <p14:creationId xmlns:p14="http://schemas.microsoft.com/office/powerpoint/2010/main" val="1170264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BCE920-D3A9-4607-B434-80D344D00083}"/>
              </a:ext>
            </a:extLst>
          </p:cNvPr>
          <p:cNvSpPr txBox="1"/>
          <p:nvPr/>
        </p:nvSpPr>
        <p:spPr>
          <a:xfrm>
            <a:off x="425885" y="413359"/>
            <a:ext cx="4772416" cy="584775"/>
          </a:xfrm>
          <a:prstGeom prst="rect">
            <a:avLst/>
          </a:prstGeom>
          <a:noFill/>
        </p:spPr>
        <p:txBody>
          <a:bodyPr wrap="square" rtlCol="0">
            <a:spAutoFit/>
          </a:bodyPr>
          <a:lstStyle/>
          <a:p>
            <a:r>
              <a:rPr lang="en-US" sz="3200" b="1" dirty="0"/>
              <a:t>Contribution:</a:t>
            </a:r>
          </a:p>
        </p:txBody>
      </p:sp>
      <p:sp>
        <p:nvSpPr>
          <p:cNvPr id="3" name="TextBox 2">
            <a:extLst>
              <a:ext uri="{FF2B5EF4-FFF2-40B4-BE49-F238E27FC236}">
                <a16:creationId xmlns:a16="http://schemas.microsoft.com/office/drawing/2014/main" id="{ECFA1A2C-96D1-4F4D-97E0-8ECA6E04537A}"/>
              </a:ext>
            </a:extLst>
          </p:cNvPr>
          <p:cNvSpPr txBox="1"/>
          <p:nvPr/>
        </p:nvSpPr>
        <p:spPr>
          <a:xfrm>
            <a:off x="1453018" y="1565753"/>
            <a:ext cx="8818323" cy="3046988"/>
          </a:xfrm>
          <a:prstGeom prst="rect">
            <a:avLst/>
          </a:prstGeom>
          <a:noFill/>
        </p:spPr>
        <p:txBody>
          <a:bodyPr wrap="square" rtlCol="0">
            <a:spAutoFit/>
          </a:bodyPr>
          <a:lstStyle/>
          <a:p>
            <a:r>
              <a:rPr lang="en-US" sz="2400" b="1" dirty="0" err="1"/>
              <a:t>Padhrinaath</a:t>
            </a:r>
            <a:r>
              <a:rPr lang="en-US" sz="2400" b="1" dirty="0"/>
              <a:t> V.R. :</a:t>
            </a:r>
          </a:p>
          <a:p>
            <a:endParaRPr lang="en-US" sz="2400" dirty="0"/>
          </a:p>
          <a:p>
            <a:r>
              <a:rPr lang="en-US" sz="2400" dirty="0"/>
              <a:t>	worked on the preprocessing, classification.</a:t>
            </a:r>
          </a:p>
          <a:p>
            <a:endParaRPr lang="en-US" sz="2400" dirty="0"/>
          </a:p>
          <a:p>
            <a:r>
              <a:rPr lang="en-US" sz="2400" b="1" dirty="0"/>
              <a:t>Vishnuprasad P :</a:t>
            </a:r>
          </a:p>
          <a:p>
            <a:endParaRPr lang="en-US" sz="2400" dirty="0"/>
          </a:p>
          <a:p>
            <a:r>
              <a:rPr lang="en-US" sz="2400" dirty="0"/>
              <a:t>	worked on the preprocessing, classification, Insight generation using </a:t>
            </a:r>
            <a:r>
              <a:rPr lang="en-US" sz="2400" dirty="0" err="1"/>
              <a:t>gemini</a:t>
            </a:r>
            <a:r>
              <a:rPr lang="en-US" sz="2400" dirty="0"/>
              <a:t>, Frontend and Backend.</a:t>
            </a:r>
          </a:p>
        </p:txBody>
      </p:sp>
    </p:spTree>
    <p:extLst>
      <p:ext uri="{BB962C8B-B14F-4D97-AF65-F5344CB8AC3E}">
        <p14:creationId xmlns:p14="http://schemas.microsoft.com/office/powerpoint/2010/main" val="2298568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5EF6A3-0476-4488-8590-DC80CC5FE76F}"/>
              </a:ext>
            </a:extLst>
          </p:cNvPr>
          <p:cNvSpPr txBox="1"/>
          <p:nvPr/>
        </p:nvSpPr>
        <p:spPr>
          <a:xfrm>
            <a:off x="250521" y="350729"/>
            <a:ext cx="4496843" cy="584775"/>
          </a:xfrm>
          <a:prstGeom prst="rect">
            <a:avLst/>
          </a:prstGeom>
          <a:noFill/>
        </p:spPr>
        <p:txBody>
          <a:bodyPr wrap="square" rtlCol="0">
            <a:spAutoFit/>
          </a:bodyPr>
          <a:lstStyle/>
          <a:p>
            <a:r>
              <a:rPr lang="en-US" sz="3200" b="1" dirty="0"/>
              <a:t>Future Work:</a:t>
            </a:r>
          </a:p>
        </p:txBody>
      </p:sp>
      <p:sp>
        <p:nvSpPr>
          <p:cNvPr id="3" name="TextBox 2">
            <a:extLst>
              <a:ext uri="{FF2B5EF4-FFF2-40B4-BE49-F238E27FC236}">
                <a16:creationId xmlns:a16="http://schemas.microsoft.com/office/drawing/2014/main" id="{CAE85FC3-5C9E-4C3A-8798-B12D70998BD0}"/>
              </a:ext>
            </a:extLst>
          </p:cNvPr>
          <p:cNvSpPr txBox="1"/>
          <p:nvPr/>
        </p:nvSpPr>
        <p:spPr>
          <a:xfrm>
            <a:off x="1315233" y="1453019"/>
            <a:ext cx="8079288" cy="2308324"/>
          </a:xfrm>
          <a:prstGeom prst="rect">
            <a:avLst/>
          </a:prstGeom>
          <a:noFill/>
        </p:spPr>
        <p:txBody>
          <a:bodyPr wrap="square" rtlCol="0">
            <a:spAutoFit/>
          </a:bodyPr>
          <a:lstStyle/>
          <a:p>
            <a:r>
              <a:rPr lang="en-US" sz="2400" dirty="0"/>
              <a:t>Instead of presenting a script, a clean </a:t>
            </a:r>
            <a:r>
              <a:rPr lang="en-US" sz="2400" dirty="0" err="1"/>
              <a:t>ui</a:t>
            </a:r>
            <a:r>
              <a:rPr lang="en-US" sz="2400" dirty="0"/>
              <a:t> to preprocess the data</a:t>
            </a:r>
          </a:p>
          <a:p>
            <a:endParaRPr lang="en-US" sz="2400" dirty="0"/>
          </a:p>
          <a:p>
            <a:r>
              <a:rPr lang="en-US" sz="2400" dirty="0"/>
              <a:t>Ability of the user to chose between different classification methods, different types of hyperparameter tuning</a:t>
            </a:r>
          </a:p>
          <a:p>
            <a:endParaRPr lang="en-US" sz="2400" dirty="0"/>
          </a:p>
          <a:p>
            <a:r>
              <a:rPr lang="en-US" sz="2400" dirty="0"/>
              <a:t>Using more classification algorithms</a:t>
            </a:r>
          </a:p>
        </p:txBody>
      </p:sp>
    </p:spTree>
    <p:extLst>
      <p:ext uri="{BB962C8B-B14F-4D97-AF65-F5344CB8AC3E}">
        <p14:creationId xmlns:p14="http://schemas.microsoft.com/office/powerpoint/2010/main" val="4048487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480</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 prasad</dc:creator>
  <cp:lastModifiedBy>vishnu prasad</cp:lastModifiedBy>
  <cp:revision>8</cp:revision>
  <dcterms:created xsi:type="dcterms:W3CDTF">2024-07-15T17:31:03Z</dcterms:created>
  <dcterms:modified xsi:type="dcterms:W3CDTF">2024-07-15T18:29:27Z</dcterms:modified>
</cp:coreProperties>
</file>