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97" r:id="rId4"/>
    <p:sldId id="291" r:id="rId5"/>
    <p:sldId id="293" r:id="rId6"/>
    <p:sldId id="284" r:id="rId7"/>
    <p:sldId id="282" r:id="rId8"/>
    <p:sldId id="296" r:id="rId9"/>
    <p:sldId id="295" r:id="rId10"/>
    <p:sldId id="294" r:id="rId11"/>
    <p:sldId id="292" r:id="rId12"/>
    <p:sldId id="278" r:id="rId13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8A0BE"/>
    <a:srgbClr val="1D314E"/>
    <a:srgbClr val="3D3C3E"/>
    <a:srgbClr val="063656"/>
    <a:srgbClr val="08456E"/>
    <a:srgbClr val="569CF0"/>
    <a:srgbClr val="8DBDF7"/>
    <a:srgbClr val="5DAAFF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>
        <p:scale>
          <a:sx n="100" d="100"/>
          <a:sy n="100" d="100"/>
        </p:scale>
        <p:origin x="1104" y="36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1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5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2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93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9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8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2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1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kin.naver.com/qna/expertAnswerList.nhn?dirId=7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atson-visual-recognition.ng.bluemix.net/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MAE-NI-TTO</a:t>
            </a:r>
            <a:r>
              <a:rPr lang="en-US" altLang="ko-KR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3600" b="1" spc="-250" dirty="0" smtClean="0">
                <a:solidFill>
                  <a:schemeClr val="accent4">
                    <a:lumMod val="50000"/>
                  </a:schemeClr>
                </a:solidFill>
              </a:rPr>
              <a:t>(ML</a:t>
            </a:r>
            <a:r>
              <a:rPr lang="ko-KR" altLang="en-US" sz="36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3600" b="1" spc="-250" dirty="0" smtClean="0">
                <a:solidFill>
                  <a:schemeClr val="accent4">
                    <a:lumMod val="50000"/>
                  </a:schemeClr>
                </a:solidFill>
              </a:rPr>
              <a:t>&amp; NLP</a:t>
            </a:r>
            <a:r>
              <a:rPr lang="ko-KR" altLang="en-US" sz="3600" b="1" spc="-250" dirty="0" smtClean="0">
                <a:solidFill>
                  <a:schemeClr val="accent4">
                    <a:lumMod val="50000"/>
                  </a:schemeClr>
                </a:solidFill>
              </a:rPr>
              <a:t> 헬스 </a:t>
            </a:r>
            <a:r>
              <a:rPr lang="en-US" altLang="ko-KR" sz="3600" b="1" spc="-250" dirty="0" smtClean="0">
                <a:solidFill>
                  <a:schemeClr val="accent4">
                    <a:lumMod val="50000"/>
                  </a:schemeClr>
                </a:solidFill>
              </a:rPr>
              <a:t>Chat-Bot)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>
            <a:spLocks/>
          </p:cNvSpPr>
          <p:nvPr/>
        </p:nvSpPr>
        <p:spPr>
          <a:xfrm>
            <a:off x="5924549" y="4930598"/>
            <a:ext cx="2657475" cy="180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2018. 05.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12</a:t>
            </a: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r">
              <a:buFont typeface="Arial" pitchFamily="34" charset="0"/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13050021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김재환</a:t>
            </a: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r">
              <a:buFont typeface="Arial" pitchFamily="34" charset="0"/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13050022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김정우</a:t>
            </a: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r">
              <a:buFont typeface="Arial" pitchFamily="34" charset="0"/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13050046 </a:t>
            </a:r>
            <a:r>
              <a:rPr lang="ko-KR" altLang="en-US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유승학</a:t>
            </a:r>
            <a:endParaRPr lang="ko-KR" altLang="en-US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예상 결과물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E-R &amp; Table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447673" y="1396999"/>
          <a:ext cx="7743826" cy="507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13">
                  <a:extLst>
                    <a:ext uri="{9D8B030D-6E8A-4147-A177-3AD203B41FA5}">
                      <a16:colId xmlns:a16="http://schemas.microsoft.com/office/drawing/2014/main" val="1540407866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495123145"/>
                    </a:ext>
                  </a:extLst>
                </a:gridCol>
              </a:tblGrid>
              <a:tr h="5070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사용자는 자신의 증상을 일상어로 나열함으로써 진단을 받을 수 있다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챗봇은</a:t>
                      </a:r>
                      <a:r>
                        <a:rPr lang="ko-KR" altLang="en-US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예상 병명과 주변 병원 목록을 함께 출력해준다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rgbClr val="3D3C3E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사용자의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과거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증상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기록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진단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기록과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현재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사용자의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증상과의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연관성을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분석하여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예상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병명을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진단한다</a:t>
                      </a:r>
                      <a:r>
                        <a:rPr lang="en-US" altLang="ko-KR" sz="1600" kern="1200" dirty="0" smtClean="0">
                          <a:solidFill>
                            <a:srgbClr val="3D3C3E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032465"/>
                  </a:ext>
                </a:extLst>
              </a:tr>
            </a:tbl>
          </a:graphicData>
        </a:graphic>
      </p:graphicFrame>
      <p:pic>
        <p:nvPicPr>
          <p:cNvPr id="48" name="_x336942712" descr="EMB0000529066c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891" y="1534184"/>
            <a:ext cx="246221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_x336942232" descr="EMB0000529066c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97" y="1534184"/>
            <a:ext cx="2600325" cy="299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3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적용 기술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spc="-150" dirty="0" smtClean="0">
                <a:solidFill>
                  <a:schemeClr val="accent4">
                    <a:lumMod val="50000"/>
                  </a:schemeClr>
                </a:solidFill>
              </a:rPr>
              <a:t>역할 분담 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&amp; </a:t>
            </a:r>
            <a:r>
              <a:rPr lang="ko-KR" altLang="en-US" sz="3600" b="1" spc="-150" dirty="0" smtClean="0">
                <a:solidFill>
                  <a:schemeClr val="accent4">
                    <a:lumMod val="50000"/>
                  </a:schemeClr>
                </a:solidFill>
              </a:rPr>
              <a:t>타임 테이블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92747" y="1631109"/>
            <a:ext cx="8470547" cy="501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ㆍ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김정우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서버 구축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뷰티플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수프 </a:t>
            </a:r>
            <a:r>
              <a:rPr lang="ko-KR" altLang="en-US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웹크롤링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백엔드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담당</a:t>
            </a: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ㆍ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유승학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프론트엔드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담당</a:t>
            </a: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ㆍ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김재환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IBM Watson API, Google API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담당</a:t>
            </a: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10107"/>
              </p:ext>
            </p:extLst>
          </p:nvPr>
        </p:nvGraphicFramePr>
        <p:xfrm>
          <a:off x="292745" y="3403599"/>
          <a:ext cx="8568838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2922">
                  <a:extLst>
                    <a:ext uri="{9D8B030D-6E8A-4147-A177-3AD203B41FA5}">
                      <a16:colId xmlns:a16="http://schemas.microsoft.com/office/drawing/2014/main" val="513387822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2941246972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1796918316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2996581456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3030857002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702406084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269673965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322294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9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54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DataBase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8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Front-End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2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Back-End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58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Machine</a:t>
                      </a:r>
                      <a:r>
                        <a:rPr lang="en-US" altLang="ko-KR" baseline="0" dirty="0" smtClean="0"/>
                        <a:t> Learning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51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NLP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5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49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 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제안 배경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적용 기술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예상 결과물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역할분담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타임테이블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968" y="2279494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968" y="1851983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27462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4474" y="3557092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AI Machine Learning / NLP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388" y="1191687"/>
            <a:ext cx="2748520" cy="54165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5" y="1452032"/>
            <a:ext cx="2828925" cy="489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675" y="1348327"/>
            <a:ext cx="2904418" cy="49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Python </a:t>
            </a:r>
            <a:r>
              <a:rPr lang="ko-KR" altLang="en-US" sz="3600" b="1" spc="-150" dirty="0" smtClean="0">
                <a:solidFill>
                  <a:schemeClr val="accent4">
                    <a:lumMod val="50000"/>
                  </a:schemeClr>
                </a:solidFill>
              </a:rPr>
              <a:t>웹 </a:t>
            </a:r>
            <a:r>
              <a:rPr lang="ko-KR" altLang="en-US" sz="3600" b="1" spc="-150" dirty="0" err="1" smtClean="0">
                <a:solidFill>
                  <a:schemeClr val="accent4">
                    <a:lumMod val="50000"/>
                  </a:schemeClr>
                </a:solidFill>
              </a:rPr>
              <a:t>크롤링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44" y="1710267"/>
            <a:ext cx="4208843" cy="4375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3" y="1710267"/>
            <a:ext cx="3934038" cy="4470400"/>
          </a:xfrm>
          <a:prstGeom prst="rect">
            <a:avLst/>
          </a:prstGeom>
        </p:spPr>
      </p:pic>
      <p:sp>
        <p:nvSpPr>
          <p:cNvPr id="8" name="제목 1">
            <a:hlinkClick r:id="rId5"/>
          </p:cNvPr>
          <p:cNvSpPr txBox="1">
            <a:spLocks/>
          </p:cNvSpPr>
          <p:nvPr/>
        </p:nvSpPr>
        <p:spPr>
          <a:xfrm>
            <a:off x="630871" y="1376742"/>
            <a:ext cx="6995120" cy="327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1800" b="1" spc="-150" dirty="0">
                <a:solidFill>
                  <a:srgbClr val="0000FF"/>
                </a:solidFill>
              </a:rPr>
              <a:t>https://kin.naver.com/qna/expertAnswerList.nhn?dirId=7</a:t>
            </a:r>
            <a:endParaRPr lang="ko-KR" altLang="en-US" sz="1800" b="1" spc="-15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Output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67" y="1684868"/>
            <a:ext cx="2792870" cy="4754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403" y="1684868"/>
            <a:ext cx="2740025" cy="46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Visual Recognition Tool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9512" y="2705487"/>
            <a:ext cx="1976581" cy="49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Medical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79511" y="4494182"/>
            <a:ext cx="1976581" cy="49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543" y="4494182"/>
            <a:ext cx="1976581" cy="49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03479" y="4494182"/>
            <a:ext cx="1976581" cy="49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Negative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(Default)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3" idx="2"/>
            <a:endCxn id="10" idx="0"/>
          </p:cNvCxnSpPr>
          <p:nvPr/>
        </p:nvCxnSpPr>
        <p:spPr>
          <a:xfrm flipH="1">
            <a:off x="4567802" y="3204250"/>
            <a:ext cx="1" cy="128993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0"/>
          </p:cNvCxnSpPr>
          <p:nvPr/>
        </p:nvCxnSpPr>
        <p:spPr>
          <a:xfrm flipH="1" flipV="1">
            <a:off x="2032000" y="3750735"/>
            <a:ext cx="11834" cy="74344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7091769" y="3750735"/>
            <a:ext cx="11834" cy="74344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043833" y="3750735"/>
            <a:ext cx="504793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Visual Recognition Tool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43" y="1433318"/>
            <a:ext cx="2943225" cy="49008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78" y="1281051"/>
            <a:ext cx="2719321" cy="5041967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/>
        </p:nvSpPr>
        <p:spPr>
          <a:xfrm>
            <a:off x="1055543" y="6405367"/>
            <a:ext cx="531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https://watson-visual-recognition.ng.bluemix.net/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Server &amp; </a:t>
            </a:r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</a:rPr>
              <a:t>DataBase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136" y="2067317"/>
            <a:ext cx="2114550" cy="4067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92" y="2331787"/>
            <a:ext cx="1918310" cy="10842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2" y="4466785"/>
            <a:ext cx="2114550" cy="13953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25" y="3416049"/>
            <a:ext cx="1727200" cy="106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spc="-150" smtClean="0">
                <a:solidFill>
                  <a:schemeClr val="accent4">
                    <a:lumMod val="50000"/>
                  </a:schemeClr>
                </a:solidFill>
              </a:rPr>
              <a:t>향후 계획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92747" y="1631109"/>
            <a:ext cx="8470547" cy="501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ㆍ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Android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ㆍ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웹 페이지 구축</a:t>
            </a: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ㆍ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디버깅</a:t>
            </a: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92745" y="3403599"/>
          <a:ext cx="8568838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2922">
                  <a:extLst>
                    <a:ext uri="{9D8B030D-6E8A-4147-A177-3AD203B41FA5}">
                      <a16:colId xmlns:a16="http://schemas.microsoft.com/office/drawing/2014/main" val="513387822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2941246972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1796918316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2996581456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3030857002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702406084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269673965"/>
                    </a:ext>
                  </a:extLst>
                </a:gridCol>
                <a:gridCol w="1017988">
                  <a:extLst>
                    <a:ext uri="{9D8B030D-6E8A-4147-A177-3AD203B41FA5}">
                      <a16:colId xmlns:a16="http://schemas.microsoft.com/office/drawing/2014/main" val="322294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9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54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DataBase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8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Front-End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2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Back-End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58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Machine</a:t>
                      </a:r>
                      <a:r>
                        <a:rPr lang="en-US" altLang="ko-KR" baseline="0" dirty="0" smtClean="0"/>
                        <a:t> Learning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51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NLP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5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492558"/>
                  </a:ext>
                </a:extLst>
              </a:tr>
            </a:tbl>
          </a:graphicData>
        </a:graphic>
      </p:graphicFrame>
      <p:sp>
        <p:nvSpPr>
          <p:cNvPr id="6" name="자유형 5"/>
          <p:cNvSpPr/>
          <p:nvPr/>
        </p:nvSpPr>
        <p:spPr>
          <a:xfrm>
            <a:off x="1443973" y="3775761"/>
            <a:ext cx="261660" cy="170078"/>
          </a:xfrm>
          <a:custGeom>
            <a:avLst/>
            <a:gdLst>
              <a:gd name="connsiteX0" fmla="*/ 0 w 711200"/>
              <a:gd name="connsiteY0" fmla="*/ 203200 h 440267"/>
              <a:gd name="connsiteX1" fmla="*/ 237067 w 711200"/>
              <a:gd name="connsiteY1" fmla="*/ 440267 h 440267"/>
              <a:gd name="connsiteX2" fmla="*/ 677334 w 711200"/>
              <a:gd name="connsiteY2" fmla="*/ 0 h 440267"/>
              <a:gd name="connsiteX3" fmla="*/ 711200 w 711200"/>
              <a:gd name="connsiteY3" fmla="*/ 152400 h 440267"/>
              <a:gd name="connsiteX0" fmla="*/ 0 w 677334"/>
              <a:gd name="connsiteY0" fmla="*/ 203200 h 440267"/>
              <a:gd name="connsiteX1" fmla="*/ 237067 w 677334"/>
              <a:gd name="connsiteY1" fmla="*/ 440267 h 440267"/>
              <a:gd name="connsiteX2" fmla="*/ 677334 w 677334"/>
              <a:gd name="connsiteY2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334" h="440267">
                <a:moveTo>
                  <a:pt x="0" y="203200"/>
                </a:moveTo>
                <a:lnTo>
                  <a:pt x="237067" y="440267"/>
                </a:lnTo>
                <a:lnTo>
                  <a:pt x="677334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443973" y="4136791"/>
            <a:ext cx="261660" cy="170078"/>
          </a:xfrm>
          <a:custGeom>
            <a:avLst/>
            <a:gdLst>
              <a:gd name="connsiteX0" fmla="*/ 0 w 711200"/>
              <a:gd name="connsiteY0" fmla="*/ 203200 h 440267"/>
              <a:gd name="connsiteX1" fmla="*/ 237067 w 711200"/>
              <a:gd name="connsiteY1" fmla="*/ 440267 h 440267"/>
              <a:gd name="connsiteX2" fmla="*/ 677334 w 711200"/>
              <a:gd name="connsiteY2" fmla="*/ 0 h 440267"/>
              <a:gd name="connsiteX3" fmla="*/ 711200 w 711200"/>
              <a:gd name="connsiteY3" fmla="*/ 152400 h 440267"/>
              <a:gd name="connsiteX0" fmla="*/ 0 w 677334"/>
              <a:gd name="connsiteY0" fmla="*/ 203200 h 440267"/>
              <a:gd name="connsiteX1" fmla="*/ 237067 w 677334"/>
              <a:gd name="connsiteY1" fmla="*/ 440267 h 440267"/>
              <a:gd name="connsiteX2" fmla="*/ 677334 w 677334"/>
              <a:gd name="connsiteY2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334" h="440267">
                <a:moveTo>
                  <a:pt x="0" y="203200"/>
                </a:moveTo>
                <a:lnTo>
                  <a:pt x="237067" y="440267"/>
                </a:lnTo>
                <a:lnTo>
                  <a:pt x="677334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443973" y="5303136"/>
            <a:ext cx="261660" cy="170078"/>
          </a:xfrm>
          <a:custGeom>
            <a:avLst/>
            <a:gdLst>
              <a:gd name="connsiteX0" fmla="*/ 0 w 711200"/>
              <a:gd name="connsiteY0" fmla="*/ 203200 h 440267"/>
              <a:gd name="connsiteX1" fmla="*/ 237067 w 711200"/>
              <a:gd name="connsiteY1" fmla="*/ 440267 h 440267"/>
              <a:gd name="connsiteX2" fmla="*/ 677334 w 711200"/>
              <a:gd name="connsiteY2" fmla="*/ 0 h 440267"/>
              <a:gd name="connsiteX3" fmla="*/ 711200 w 711200"/>
              <a:gd name="connsiteY3" fmla="*/ 152400 h 440267"/>
              <a:gd name="connsiteX0" fmla="*/ 0 w 677334"/>
              <a:gd name="connsiteY0" fmla="*/ 203200 h 440267"/>
              <a:gd name="connsiteX1" fmla="*/ 237067 w 677334"/>
              <a:gd name="connsiteY1" fmla="*/ 440267 h 440267"/>
              <a:gd name="connsiteX2" fmla="*/ 677334 w 677334"/>
              <a:gd name="connsiteY2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334" h="440267">
                <a:moveTo>
                  <a:pt x="0" y="203200"/>
                </a:moveTo>
                <a:lnTo>
                  <a:pt x="237067" y="440267"/>
                </a:lnTo>
                <a:lnTo>
                  <a:pt x="677334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443973" y="5957789"/>
            <a:ext cx="261660" cy="170078"/>
          </a:xfrm>
          <a:custGeom>
            <a:avLst/>
            <a:gdLst>
              <a:gd name="connsiteX0" fmla="*/ 0 w 711200"/>
              <a:gd name="connsiteY0" fmla="*/ 203200 h 440267"/>
              <a:gd name="connsiteX1" fmla="*/ 237067 w 711200"/>
              <a:gd name="connsiteY1" fmla="*/ 440267 h 440267"/>
              <a:gd name="connsiteX2" fmla="*/ 677334 w 711200"/>
              <a:gd name="connsiteY2" fmla="*/ 0 h 440267"/>
              <a:gd name="connsiteX3" fmla="*/ 711200 w 711200"/>
              <a:gd name="connsiteY3" fmla="*/ 152400 h 440267"/>
              <a:gd name="connsiteX0" fmla="*/ 0 w 677334"/>
              <a:gd name="connsiteY0" fmla="*/ 203200 h 440267"/>
              <a:gd name="connsiteX1" fmla="*/ 237067 w 677334"/>
              <a:gd name="connsiteY1" fmla="*/ 440267 h 440267"/>
              <a:gd name="connsiteX2" fmla="*/ 677334 w 677334"/>
              <a:gd name="connsiteY2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334" h="440267">
                <a:moveTo>
                  <a:pt x="0" y="203200"/>
                </a:moveTo>
                <a:lnTo>
                  <a:pt x="237067" y="440267"/>
                </a:lnTo>
                <a:lnTo>
                  <a:pt x="677334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5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249</Words>
  <Application>Microsoft Office PowerPoint</Application>
  <PresentationFormat>화면 슬라이드 쇼(4:3)</PresentationFormat>
  <Paragraphs>153</Paragraphs>
  <Slides>12</Slides>
  <Notes>11</Notes>
  <HiddenSlides>3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</vt:lpstr>
      <vt:lpstr>맑은 고딕</vt:lpstr>
      <vt:lpstr>Arial</vt:lpstr>
      <vt:lpstr>Wingdings</vt:lpstr>
      <vt:lpstr>Office 테마</vt:lpstr>
      <vt:lpstr>MAE-NI-TTO (ML &amp; NLP 헬스 Chat-Bot)</vt:lpstr>
      <vt:lpstr>목차</vt:lpstr>
      <vt:lpstr>AI Machine Learning / NLP</vt:lpstr>
      <vt:lpstr>Python 웹 크롤링</vt:lpstr>
      <vt:lpstr>Output</vt:lpstr>
      <vt:lpstr>Visual Recognition Tool</vt:lpstr>
      <vt:lpstr>Visual Recognition Tool</vt:lpstr>
      <vt:lpstr>Server &amp; DataBase</vt:lpstr>
      <vt:lpstr>향후 계획</vt:lpstr>
      <vt:lpstr>예상 결과물</vt:lpstr>
      <vt:lpstr>역할 분담 &amp; 타임 테이블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kimjw</cp:lastModifiedBy>
  <cp:revision>51</cp:revision>
  <cp:lastPrinted>2011-08-28T13:13:29Z</cp:lastPrinted>
  <dcterms:created xsi:type="dcterms:W3CDTF">2011-08-24T01:05:33Z</dcterms:created>
  <dcterms:modified xsi:type="dcterms:W3CDTF">2018-06-12T02:14:52Z</dcterms:modified>
</cp:coreProperties>
</file>