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82" r:id="rId4"/>
    <p:sldId id="291" r:id="rId5"/>
    <p:sldId id="284" r:id="rId6"/>
    <p:sldId id="285" r:id="rId7"/>
    <p:sldId id="292" r:id="rId8"/>
    <p:sldId id="287" r:id="rId9"/>
    <p:sldId id="293" r:id="rId10"/>
    <p:sldId id="288" r:id="rId11"/>
    <p:sldId id="278" r:id="rId12"/>
  </p:sldIdLst>
  <p:sldSz cx="9144000" cy="6858000" type="screen4x3"/>
  <p:notesSz cx="6805613" cy="9939338"/>
  <p:embeddedFontLst>
    <p:embeddedFont>
      <p:font typeface="맑은 고딕" panose="020B0503020000020004" pitchFamily="50" charset="-127"/>
      <p:regular r:id="rId15"/>
      <p:bold r:id="rId16"/>
    </p:embeddedFont>
    <p:embeddedFont>
      <p:font typeface="나눔고딕" panose="020D0604000000000000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8A0BE"/>
    <a:srgbClr val="1D314E"/>
    <a:srgbClr val="3D3C3E"/>
    <a:srgbClr val="063656"/>
    <a:srgbClr val="08456E"/>
    <a:srgbClr val="569CF0"/>
    <a:srgbClr val="8DBDF7"/>
    <a:srgbClr val="5DAAFF"/>
    <a:srgbClr val="47B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116" d="100"/>
          <a:sy n="116" d="100"/>
        </p:scale>
        <p:origin x="732" y="10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526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791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823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659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200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01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806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DataBase</a:t>
            </a:r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Project</a:t>
            </a:r>
            <a:b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</a:rPr>
              <a:t>SONAR</a:t>
            </a:r>
            <a:r>
              <a:rPr lang="en-US" altLang="ko-KR" sz="3600" b="1" spc="-250" dirty="0" smtClean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ko-KR" altLang="en-US" sz="3600" b="1" spc="-250" dirty="0" smtClean="0">
                <a:solidFill>
                  <a:schemeClr val="accent4">
                    <a:lumMod val="50000"/>
                  </a:schemeClr>
                </a:solidFill>
              </a:rPr>
              <a:t>회원 관리 프로그램</a:t>
            </a:r>
            <a:r>
              <a:rPr lang="en-US" altLang="ko-KR" sz="3600" b="1" spc="-250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2017.05.23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컴퓨터학과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13050022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김정우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Reference / Q&amp;A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455" y="195231"/>
            <a:ext cx="2034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5.1 Q&amp;A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86518" y="2330582"/>
            <a:ext cx="2977676" cy="420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https://msdn.microsoft.com</a:t>
            </a:r>
            <a:endParaRPr lang="ko-KR" altLang="en-US" sz="16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84" y="2333416"/>
            <a:ext cx="1685925" cy="533303"/>
          </a:xfrm>
          <a:prstGeom prst="rect">
            <a:avLst/>
          </a:prstGeom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2986518" y="3611803"/>
            <a:ext cx="2821157" cy="535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https://stackoverflow.com</a:t>
            </a:r>
            <a:endParaRPr lang="ko-KR" altLang="en-US" sz="16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85" y="3509321"/>
            <a:ext cx="16859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5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 요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E-R &amp; Table(E-R)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Design Issues(DI)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중요 소스 </a:t>
            </a: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시연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문제점 </a:t>
            </a: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향후 발전계획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Reference </a:t>
            </a: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/ Q&amp;A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968" y="2279494"/>
            <a:ext cx="276341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76341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76341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76341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76341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968" y="1851983"/>
            <a:ext cx="276341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27462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smtClean="0">
                <a:solidFill>
                  <a:srgbClr val="1D314E"/>
                </a:solidFill>
              </a:rPr>
              <a:t>목차</a:t>
            </a:r>
            <a:endParaRPr lang="ko-KR" altLang="en-US" sz="2800" b="1">
              <a:solidFill>
                <a:srgbClr val="1D314E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64474" y="4408824"/>
            <a:ext cx="276341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 요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</a:rPr>
              <a:t>SONAR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2747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최소한의 데이터 양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최대의 효율성</a:t>
            </a:r>
            <a:endParaRPr lang="en-US" altLang="ko-KR" sz="16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6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학교 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LAB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회사 사무실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등의 회원관리 프로그램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6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47631" y="5468794"/>
            <a:ext cx="1487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rgbClr val="28A0BE"/>
                </a:solidFill>
              </a:rPr>
              <a:t>TCP Server Program</a:t>
            </a:r>
            <a:endParaRPr lang="ko-KR" altLang="en-US" sz="1050" b="1" dirty="0">
              <a:solidFill>
                <a:srgbClr val="28A0B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9277" y="5468794"/>
            <a:ext cx="1438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rgbClr val="28A0BE"/>
                </a:solidFill>
              </a:rPr>
              <a:t>TCP Server Statistic</a:t>
            </a:r>
            <a:endParaRPr lang="ko-KR" altLang="en-US" sz="1050" b="1" dirty="0">
              <a:solidFill>
                <a:srgbClr val="28A0B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2836547"/>
            <a:ext cx="4261662" cy="252515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521" y="2836547"/>
            <a:ext cx="4259092" cy="252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 요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</a:rPr>
              <a:t>SONAR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2658" y="5451188"/>
            <a:ext cx="16321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rgbClr val="28A0BE"/>
                </a:solidFill>
              </a:rPr>
              <a:t>TCP Client Login Form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30" y="3077558"/>
            <a:ext cx="2370034" cy="19136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217" y="3077558"/>
            <a:ext cx="2564757" cy="19136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8901" y="1057838"/>
            <a:ext cx="2131599" cy="39333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27506" y="5451188"/>
            <a:ext cx="15359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rgbClr val="28A0BE"/>
                </a:solidFill>
              </a:rPr>
              <a:t>TCP Client Join Form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15442" y="5451188"/>
            <a:ext cx="15985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rgbClr val="28A0BE"/>
                </a:solidFill>
              </a:rPr>
              <a:t>TCP Client Main Form</a:t>
            </a:r>
          </a:p>
        </p:txBody>
      </p:sp>
    </p:spTree>
    <p:extLst>
      <p:ext uri="{BB962C8B-B14F-4D97-AF65-F5344CB8AC3E}">
        <p14:creationId xmlns:p14="http://schemas.microsoft.com/office/powerpoint/2010/main" val="389540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E-R &amp; Table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 E-R &amp; Table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순서도: 판단 4"/>
          <p:cNvSpPr/>
          <p:nvPr/>
        </p:nvSpPr>
        <p:spPr>
          <a:xfrm>
            <a:off x="5675939" y="3452302"/>
            <a:ext cx="1942170" cy="91929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/>
              <a:t>Uesr</a:t>
            </a:r>
            <a:endParaRPr lang="en-US" altLang="ko-KR" sz="1600" b="1" dirty="0" smtClean="0"/>
          </a:p>
          <a:p>
            <a:pPr algn="ctr"/>
            <a:r>
              <a:rPr lang="en-US" altLang="ko-KR" sz="1600" b="1" dirty="0" smtClean="0"/>
              <a:t>Manage</a:t>
            </a:r>
            <a:endParaRPr lang="ko-KR" altLang="en-US" sz="1600" b="1" dirty="0"/>
          </a:p>
        </p:txBody>
      </p:sp>
      <p:cxnSp>
        <p:nvCxnSpPr>
          <p:cNvPr id="33" name="직선 연결선 32"/>
          <p:cNvCxnSpPr>
            <a:endCxn id="5" idx="2"/>
          </p:cNvCxnSpPr>
          <p:nvPr/>
        </p:nvCxnSpPr>
        <p:spPr>
          <a:xfrm flipV="1">
            <a:off x="6647024" y="4371592"/>
            <a:ext cx="0" cy="3409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5" idx="1"/>
          </p:cNvCxnSpPr>
          <p:nvPr/>
        </p:nvCxnSpPr>
        <p:spPr>
          <a:xfrm flipH="1" flipV="1">
            <a:off x="4992590" y="3903971"/>
            <a:ext cx="683349" cy="79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직선 연결선 2"/>
          <p:cNvCxnSpPr>
            <a:stCxn id="36" idx="2"/>
            <a:endCxn id="17" idx="0"/>
          </p:cNvCxnSpPr>
          <p:nvPr/>
        </p:nvCxnSpPr>
        <p:spPr>
          <a:xfrm>
            <a:off x="6655021" y="5104582"/>
            <a:ext cx="483772" cy="7211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36" idx="2"/>
            <a:endCxn id="27" idx="0"/>
          </p:cNvCxnSpPr>
          <p:nvPr/>
        </p:nvCxnSpPr>
        <p:spPr>
          <a:xfrm>
            <a:off x="6655021" y="5104582"/>
            <a:ext cx="1587502" cy="7211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735610" y="5825715"/>
            <a:ext cx="806366" cy="409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PW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752526" y="5825715"/>
            <a:ext cx="979993" cy="409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Name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>
            <a:stCxn id="62" idx="0"/>
            <a:endCxn id="69" idx="4"/>
          </p:cNvCxnSpPr>
          <p:nvPr/>
        </p:nvCxnSpPr>
        <p:spPr>
          <a:xfrm flipH="1" flipV="1">
            <a:off x="5104816" y="2030410"/>
            <a:ext cx="1550205" cy="6845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39501"/>
              </p:ext>
            </p:extLst>
          </p:nvPr>
        </p:nvGraphicFramePr>
        <p:xfrm>
          <a:off x="5676487" y="4733742"/>
          <a:ext cx="19570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068">
                  <a:extLst>
                    <a:ext uri="{9D8B030D-6E8A-4147-A177-3AD203B41FA5}">
                      <a16:colId xmlns:a16="http://schemas.microsoft.com/office/drawing/2014/main" val="196472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User_info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460613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395270"/>
              </p:ext>
            </p:extLst>
          </p:nvPr>
        </p:nvGraphicFramePr>
        <p:xfrm>
          <a:off x="3047161" y="3452302"/>
          <a:ext cx="1957068" cy="923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068">
                  <a:extLst>
                    <a:ext uri="{9D8B030D-6E8A-4147-A177-3AD203B41FA5}">
                      <a16:colId xmlns:a16="http://schemas.microsoft.com/office/drawing/2014/main" val="196472970"/>
                    </a:ext>
                  </a:extLst>
                </a:gridCol>
              </a:tblGrid>
              <a:tr h="923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LAB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460613"/>
                  </a:ext>
                </a:extLst>
              </a:tr>
            </a:tbl>
          </a:graphicData>
        </a:graphic>
      </p:graphicFrame>
      <p:cxnSp>
        <p:nvCxnSpPr>
          <p:cNvPr id="49" name="직선 연결선 48"/>
          <p:cNvCxnSpPr>
            <a:stCxn id="36" idx="2"/>
            <a:endCxn id="51" idx="0"/>
          </p:cNvCxnSpPr>
          <p:nvPr/>
        </p:nvCxnSpPr>
        <p:spPr>
          <a:xfrm flipH="1">
            <a:off x="5104816" y="5104582"/>
            <a:ext cx="1550205" cy="7211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6" idx="2"/>
            <a:endCxn id="52" idx="0"/>
          </p:cNvCxnSpPr>
          <p:nvPr/>
        </p:nvCxnSpPr>
        <p:spPr>
          <a:xfrm flipH="1">
            <a:off x="6124874" y="5104582"/>
            <a:ext cx="530147" cy="7211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4701633" y="5825715"/>
            <a:ext cx="806366" cy="409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721691" y="5825715"/>
            <a:ext cx="806366" cy="409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ID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 flipV="1">
            <a:off x="6647024" y="3114635"/>
            <a:ext cx="0" cy="3409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019318"/>
              </p:ext>
            </p:extLst>
          </p:nvPr>
        </p:nvGraphicFramePr>
        <p:xfrm>
          <a:off x="5676487" y="2714967"/>
          <a:ext cx="19570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068">
                  <a:extLst>
                    <a:ext uri="{9D8B030D-6E8A-4147-A177-3AD203B41FA5}">
                      <a16:colId xmlns:a16="http://schemas.microsoft.com/office/drawing/2014/main" val="196472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User_log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460613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6735609" y="1621126"/>
            <a:ext cx="1016917" cy="409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Logout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7998071" y="1621126"/>
            <a:ext cx="953523" cy="409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Name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701633" y="1621126"/>
            <a:ext cx="806366" cy="409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5721690" y="1621126"/>
            <a:ext cx="925333" cy="409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Login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73" name="직선 연결선 72"/>
          <p:cNvCxnSpPr>
            <a:stCxn id="62" idx="0"/>
            <a:endCxn id="70" idx="4"/>
          </p:cNvCxnSpPr>
          <p:nvPr/>
        </p:nvCxnSpPr>
        <p:spPr>
          <a:xfrm flipH="1" flipV="1">
            <a:off x="6184357" y="2030410"/>
            <a:ext cx="470664" cy="6845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62" idx="0"/>
            <a:endCxn id="67" idx="4"/>
          </p:cNvCxnSpPr>
          <p:nvPr/>
        </p:nvCxnSpPr>
        <p:spPr>
          <a:xfrm flipV="1">
            <a:off x="6655021" y="2030410"/>
            <a:ext cx="589047" cy="6845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62" idx="0"/>
            <a:endCxn id="68" idx="4"/>
          </p:cNvCxnSpPr>
          <p:nvPr/>
        </p:nvCxnSpPr>
        <p:spPr>
          <a:xfrm flipV="1">
            <a:off x="6655021" y="2030410"/>
            <a:ext cx="1819812" cy="6845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34" idx="1"/>
            <a:endCxn id="93" idx="3"/>
          </p:cNvCxnSpPr>
          <p:nvPr/>
        </p:nvCxnSpPr>
        <p:spPr>
          <a:xfrm flipH="1" flipV="1">
            <a:off x="2375451" y="3903971"/>
            <a:ext cx="671710" cy="102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053325"/>
              </p:ext>
            </p:extLst>
          </p:nvPr>
        </p:nvGraphicFramePr>
        <p:xfrm>
          <a:off x="418383" y="3718551"/>
          <a:ext cx="19570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068">
                  <a:extLst>
                    <a:ext uri="{9D8B030D-6E8A-4147-A177-3AD203B41FA5}">
                      <a16:colId xmlns:a16="http://schemas.microsoft.com/office/drawing/2014/main" val="196472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Notice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460613"/>
                  </a:ext>
                </a:extLst>
              </a:tr>
            </a:tbl>
          </a:graphicData>
        </a:graphic>
      </p:graphicFrame>
      <p:sp>
        <p:nvSpPr>
          <p:cNvPr id="97" name="타원 96"/>
          <p:cNvSpPr/>
          <p:nvPr/>
        </p:nvSpPr>
        <p:spPr>
          <a:xfrm>
            <a:off x="418383" y="5825715"/>
            <a:ext cx="806366" cy="409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8" name="직선 연결선 97"/>
          <p:cNvCxnSpPr>
            <a:stCxn id="93" idx="2"/>
            <a:endCxn id="97" idx="0"/>
          </p:cNvCxnSpPr>
          <p:nvPr/>
        </p:nvCxnSpPr>
        <p:spPr>
          <a:xfrm flipH="1">
            <a:off x="821566" y="4089391"/>
            <a:ext cx="575351" cy="17363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1627932" y="5825715"/>
            <a:ext cx="1634252" cy="409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Content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3" name="직선 연결선 102"/>
          <p:cNvCxnSpPr>
            <a:stCxn id="93" idx="2"/>
            <a:endCxn id="102" idx="0"/>
          </p:cNvCxnSpPr>
          <p:nvPr/>
        </p:nvCxnSpPr>
        <p:spPr>
          <a:xfrm>
            <a:off x="1396917" y="4089391"/>
            <a:ext cx="1048141" cy="17363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94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Design Issues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.1 DI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534034" y="2505111"/>
            <a:ext cx="1771135" cy="16558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838834" y="2752246"/>
            <a:ext cx="1169773" cy="288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838834" y="3174161"/>
            <a:ext cx="1169773" cy="288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838834" y="3596076"/>
            <a:ext cx="1169773" cy="288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863545" y="2789314"/>
            <a:ext cx="1127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Thread#1 for client</a:t>
            </a:r>
            <a:endParaRPr lang="ko-KR" altLang="en-US" sz="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863545" y="3214353"/>
            <a:ext cx="1127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Thread#2 for client</a:t>
            </a:r>
            <a:endParaRPr lang="ko-KR" altLang="en-US" sz="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863545" y="3627961"/>
            <a:ext cx="1127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Thread#3 for client</a:t>
            </a:r>
            <a:endParaRPr lang="ko-KR" altLang="en-US" sz="800" b="1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5009200" y="2879932"/>
            <a:ext cx="160520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5009199" y="3310258"/>
            <a:ext cx="160519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5009199" y="3740583"/>
            <a:ext cx="160519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6310183" y="2488635"/>
            <a:ext cx="1771135" cy="16558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614983" y="2735770"/>
            <a:ext cx="1169773" cy="288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614983" y="3157685"/>
            <a:ext cx="1169773" cy="288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614983" y="3579600"/>
            <a:ext cx="1169773" cy="288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895064" y="2772838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Client #1</a:t>
            </a:r>
            <a:endParaRPr lang="ko-KR" altLang="en-US" sz="8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895064" y="3209969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Client #2</a:t>
            </a:r>
            <a:endParaRPr lang="ko-KR" altLang="en-US" sz="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895064" y="3631449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Client #3</a:t>
            </a:r>
            <a:endParaRPr lang="ko-KR" altLang="en-US" sz="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044777" y="2264428"/>
            <a:ext cx="761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rgbClr val="28A0BE"/>
                </a:solidFill>
              </a:rPr>
              <a:t>TCP </a:t>
            </a:r>
            <a:r>
              <a:rPr lang="ko-KR" altLang="en-US" sz="1050" b="1" dirty="0" smtClean="0">
                <a:solidFill>
                  <a:srgbClr val="28A0BE"/>
                </a:solidFill>
              </a:rPr>
              <a:t>서버</a:t>
            </a:r>
            <a:endParaRPr lang="ko-KR" altLang="en-US" sz="1050" b="1" dirty="0">
              <a:solidFill>
                <a:srgbClr val="28A0B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25403" y="2247952"/>
            <a:ext cx="11544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smtClean="0">
                <a:solidFill>
                  <a:srgbClr val="28A0BE"/>
                </a:solidFill>
              </a:rPr>
              <a:t>TCP </a:t>
            </a:r>
            <a:r>
              <a:rPr lang="ko-KR" altLang="en-US" sz="1050" b="1" dirty="0" smtClean="0">
                <a:solidFill>
                  <a:srgbClr val="28A0BE"/>
                </a:solidFill>
              </a:rPr>
              <a:t>클라이언트</a:t>
            </a:r>
            <a:endParaRPr lang="ko-KR" altLang="en-US" sz="1050" b="1" dirty="0">
              <a:solidFill>
                <a:srgbClr val="28A0BE"/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2232280" y="2879932"/>
            <a:ext cx="160520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2232279" y="3310258"/>
            <a:ext cx="160519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2232279" y="3740583"/>
            <a:ext cx="160519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744746" y="2488635"/>
            <a:ext cx="1771135" cy="16558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049546" y="2735770"/>
            <a:ext cx="1169773" cy="288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049546" y="3157685"/>
            <a:ext cx="1169773" cy="288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49546" y="3579600"/>
            <a:ext cx="1169773" cy="288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81343" y="2772838"/>
            <a:ext cx="8996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Connection #1</a:t>
            </a:r>
            <a:endParaRPr lang="ko-KR" altLang="en-US" sz="8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018776" y="2247952"/>
            <a:ext cx="12314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err="1" smtClean="0">
                <a:solidFill>
                  <a:srgbClr val="28A0BE"/>
                </a:solidFill>
              </a:rPr>
              <a:t>DataBase</a:t>
            </a:r>
            <a:r>
              <a:rPr lang="en-US" altLang="ko-KR" sz="1050" b="1" dirty="0" smtClean="0">
                <a:solidFill>
                  <a:srgbClr val="28A0BE"/>
                </a:solidFill>
              </a:rPr>
              <a:t> Server</a:t>
            </a:r>
            <a:endParaRPr lang="ko-KR" altLang="en-US" sz="1050" b="1" dirty="0">
              <a:solidFill>
                <a:srgbClr val="28A0BE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81343" y="3202536"/>
            <a:ext cx="8996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Connection #2</a:t>
            </a:r>
            <a:endParaRPr lang="ko-KR" altLang="en-US" sz="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181343" y="3616040"/>
            <a:ext cx="8996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Connection #3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77186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Design Issues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3.2 DI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534034" y="2505111"/>
            <a:ext cx="1771135" cy="3047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838834" y="4111488"/>
            <a:ext cx="1169773" cy="288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838834" y="4533403"/>
            <a:ext cx="1169773" cy="288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838834" y="4955318"/>
            <a:ext cx="1169773" cy="288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863545" y="4148556"/>
            <a:ext cx="1127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Thread#1 for client</a:t>
            </a:r>
            <a:endParaRPr lang="ko-KR" altLang="en-US" sz="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863545" y="4573595"/>
            <a:ext cx="1127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Thread#2 for client</a:t>
            </a:r>
            <a:endParaRPr lang="ko-KR" altLang="en-US" sz="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863545" y="4987203"/>
            <a:ext cx="1127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Thread#3 for client</a:t>
            </a:r>
            <a:endParaRPr lang="ko-KR" altLang="en-US" sz="800" b="1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5009200" y="4246783"/>
            <a:ext cx="160520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5009199" y="4677109"/>
            <a:ext cx="160519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5009199" y="5107434"/>
            <a:ext cx="160519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6310183" y="2488635"/>
            <a:ext cx="1771135" cy="30636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614983" y="4102621"/>
            <a:ext cx="1169773" cy="288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614983" y="4524536"/>
            <a:ext cx="1169773" cy="288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614983" y="4946451"/>
            <a:ext cx="1169773" cy="288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895064" y="4139689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Client #1</a:t>
            </a:r>
            <a:endParaRPr lang="ko-KR" altLang="en-US" sz="8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895064" y="457682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Client #2</a:t>
            </a:r>
            <a:endParaRPr lang="ko-KR" altLang="en-US" sz="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895064" y="499830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Client #3</a:t>
            </a:r>
            <a:endParaRPr lang="ko-KR" altLang="en-US" sz="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044777" y="2264428"/>
            <a:ext cx="761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rgbClr val="28A0BE"/>
                </a:solidFill>
              </a:rPr>
              <a:t>TCP </a:t>
            </a:r>
            <a:r>
              <a:rPr lang="ko-KR" altLang="en-US" sz="1050" b="1" dirty="0" smtClean="0">
                <a:solidFill>
                  <a:srgbClr val="28A0BE"/>
                </a:solidFill>
              </a:rPr>
              <a:t>서버</a:t>
            </a:r>
            <a:endParaRPr lang="ko-KR" altLang="en-US" sz="1050" b="1" dirty="0">
              <a:solidFill>
                <a:srgbClr val="28A0B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25403" y="2247952"/>
            <a:ext cx="11544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smtClean="0">
                <a:solidFill>
                  <a:srgbClr val="28A0BE"/>
                </a:solidFill>
              </a:rPr>
              <a:t>TCP </a:t>
            </a:r>
            <a:r>
              <a:rPr lang="ko-KR" altLang="en-US" sz="1050" b="1" dirty="0" smtClean="0">
                <a:solidFill>
                  <a:srgbClr val="28A0BE"/>
                </a:solidFill>
              </a:rPr>
              <a:t>클라이언트</a:t>
            </a:r>
            <a:endParaRPr lang="ko-KR" altLang="en-US" sz="1050" b="1" dirty="0">
              <a:solidFill>
                <a:srgbClr val="28A0BE"/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2232280" y="3177124"/>
            <a:ext cx="160520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744746" y="2488635"/>
            <a:ext cx="1771135" cy="13796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049546" y="3002047"/>
            <a:ext cx="1169773" cy="288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181343" y="3039115"/>
            <a:ext cx="8996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Connection #1</a:t>
            </a:r>
            <a:endParaRPr lang="ko-KR" altLang="en-US" sz="8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018776" y="2247952"/>
            <a:ext cx="12314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err="1" smtClean="0">
                <a:solidFill>
                  <a:srgbClr val="28A0BE"/>
                </a:solidFill>
              </a:rPr>
              <a:t>DataBase</a:t>
            </a:r>
            <a:r>
              <a:rPr lang="en-US" altLang="ko-KR" sz="1050" b="1" dirty="0" smtClean="0">
                <a:solidFill>
                  <a:srgbClr val="28A0BE"/>
                </a:solidFill>
              </a:rPr>
              <a:t> Server</a:t>
            </a:r>
            <a:endParaRPr lang="ko-KR" altLang="en-US" sz="1050" b="1" dirty="0">
              <a:solidFill>
                <a:srgbClr val="28A0BE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38834" y="3040259"/>
            <a:ext cx="1169773" cy="288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4028305" y="3069402"/>
            <a:ext cx="8066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/>
              <a:t>Main Thread</a:t>
            </a:r>
            <a:endParaRPr lang="ko-KR" altLang="en-US" sz="800" b="1" dirty="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3337560" y="4246783"/>
            <a:ext cx="498684" cy="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3337560" y="4688232"/>
            <a:ext cx="498684" cy="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337560" y="5106022"/>
            <a:ext cx="498684" cy="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endCxn id="64" idx="2"/>
          </p:cNvCxnSpPr>
          <p:nvPr/>
        </p:nvCxnSpPr>
        <p:spPr>
          <a:xfrm rot="5400000" flipH="1" flipV="1">
            <a:off x="2985571" y="3674223"/>
            <a:ext cx="1783788" cy="1092511"/>
          </a:xfrm>
          <a:prstGeom prst="bentConnector3">
            <a:avLst>
              <a:gd name="adj1" fmla="val 73922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5202390" y="4111488"/>
            <a:ext cx="1209931" cy="117782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3303616" y="410675"/>
            <a:ext cx="5439594" cy="5890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050447" y="1358849"/>
            <a:ext cx="1169773" cy="288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4075158" y="1395917"/>
            <a:ext cx="1127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Thread#1 for client</a:t>
            </a:r>
            <a:endParaRPr lang="ko-KR" altLang="en-US" sz="800" b="1" dirty="0"/>
          </a:p>
        </p:txBody>
      </p:sp>
      <p:cxnSp>
        <p:nvCxnSpPr>
          <p:cNvPr id="67" name="직선 화살표 연결선 66"/>
          <p:cNvCxnSpPr/>
          <p:nvPr/>
        </p:nvCxnSpPr>
        <p:spPr>
          <a:xfrm flipV="1">
            <a:off x="5220813" y="1494144"/>
            <a:ext cx="160520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6826596" y="1349982"/>
            <a:ext cx="1169773" cy="288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935227" y="1387050"/>
            <a:ext cx="9653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Main Thread #1</a:t>
            </a:r>
            <a:endParaRPr lang="ko-KR" altLang="en-US" sz="800" b="1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768571" y="971430"/>
            <a:ext cx="1771135" cy="3047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6544720" y="954954"/>
            <a:ext cx="1771135" cy="30636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279314" y="730747"/>
            <a:ext cx="761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rgbClr val="28A0BE"/>
                </a:solidFill>
              </a:rPr>
              <a:t>TCP </a:t>
            </a:r>
            <a:r>
              <a:rPr lang="ko-KR" altLang="en-US" sz="1050" b="1" dirty="0" smtClean="0">
                <a:solidFill>
                  <a:srgbClr val="28A0BE"/>
                </a:solidFill>
              </a:rPr>
              <a:t>서버</a:t>
            </a:r>
            <a:endParaRPr lang="ko-KR" altLang="en-US" sz="1050" b="1" dirty="0">
              <a:solidFill>
                <a:srgbClr val="28A0BE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859940" y="714271"/>
            <a:ext cx="11544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rgbClr val="28A0BE"/>
                </a:solidFill>
              </a:rPr>
              <a:t>TCP </a:t>
            </a:r>
            <a:r>
              <a:rPr lang="ko-KR" altLang="en-US" sz="1050" b="1" dirty="0" smtClean="0">
                <a:solidFill>
                  <a:srgbClr val="28A0BE"/>
                </a:solidFill>
              </a:rPr>
              <a:t>클라이언트</a:t>
            </a:r>
            <a:endParaRPr lang="ko-KR" altLang="en-US" sz="1050" b="1" dirty="0">
              <a:solidFill>
                <a:srgbClr val="28A0BE"/>
              </a:solidFill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6023413" y="1494144"/>
            <a:ext cx="0" cy="170625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6023413" y="2349552"/>
            <a:ext cx="80260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6826596" y="2185332"/>
            <a:ext cx="1169773" cy="288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6935227" y="2222400"/>
            <a:ext cx="9428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Chat Thread #1</a:t>
            </a:r>
            <a:endParaRPr lang="ko-KR" altLang="en-US" sz="800" b="1" dirty="0"/>
          </a:p>
        </p:txBody>
      </p:sp>
      <p:sp>
        <p:nvSpPr>
          <p:cNvPr id="95" name="직사각형 94"/>
          <p:cNvSpPr/>
          <p:nvPr/>
        </p:nvSpPr>
        <p:spPr>
          <a:xfrm>
            <a:off x="6826596" y="3048893"/>
            <a:ext cx="1169773" cy="288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6935227" y="3085961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Notice Thread #1</a:t>
            </a:r>
            <a:endParaRPr lang="ko-KR" altLang="en-US" sz="800" b="1" dirty="0"/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6023413" y="3200400"/>
            <a:ext cx="80260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53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60" grpId="0" animBg="1"/>
      <p:bldP spid="63" grpId="0" animBg="1"/>
      <p:bldP spid="66" grpId="0"/>
      <p:bldP spid="68" grpId="0" animBg="1"/>
      <p:bldP spid="69" grpId="0"/>
      <p:bldP spid="70" grpId="0" animBg="1"/>
      <p:bldP spid="71" grpId="0" animBg="1"/>
      <p:bldP spid="72" grpId="0"/>
      <p:bldP spid="73" grpId="0"/>
      <p:bldP spid="93" grpId="0" animBg="1"/>
      <p:bldP spid="94" grpId="0"/>
      <p:bldP spid="95" grpId="0" animBg="1"/>
      <p:bldP spid="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Source Code &amp; Demonstration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455" y="195231"/>
            <a:ext cx="2034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 Source Code &amp; Demonstration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950" y="2287934"/>
            <a:ext cx="3315855" cy="331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7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smtClean="0">
                <a:solidFill>
                  <a:schemeClr val="accent4">
                    <a:lumMod val="50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어려웠던점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/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향후 발전계획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455" y="195231"/>
            <a:ext cx="2034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 Q&amp;A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92747" y="1631109"/>
            <a:ext cx="8470547" cy="4977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&lt;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어려웠던 점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endParaRPr lang="en-US" altLang="ko-KR" sz="1600" b="1" dirty="0" smtClean="0">
              <a:solidFill>
                <a:srgbClr val="3D3C3E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6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많은 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Thread</a:t>
            </a:r>
            <a:r>
              <a:rPr lang="ko-KR" altLang="en-US" sz="1600" b="1" dirty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를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 사용하다 보니 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Cross Thread 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즉 동기화 작업의 어려움</a:t>
            </a:r>
            <a:endParaRPr lang="en-US" altLang="ko-KR" sz="1600" b="1" dirty="0" smtClean="0">
              <a:solidFill>
                <a:srgbClr val="3D3C3E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600" b="1" dirty="0">
              <a:solidFill>
                <a:srgbClr val="3D3C3E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6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Client 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프로그램에서 직접 </a:t>
            </a:r>
            <a:r>
              <a:rPr lang="en-US" altLang="ko-KR" sz="1600" b="1" dirty="0" err="1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DataBase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와 연결하는 것이 아니므로 데이터 송신의 어려움</a:t>
            </a:r>
            <a:endParaRPr lang="en-US" altLang="ko-KR" sz="1600" b="1" dirty="0" smtClean="0">
              <a:solidFill>
                <a:srgbClr val="3D3C3E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600" b="1" dirty="0">
              <a:solidFill>
                <a:srgbClr val="3D3C3E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600" b="1" dirty="0" smtClean="0">
              <a:solidFill>
                <a:srgbClr val="3D3C3E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6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&lt;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향후 발전계획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&gt;</a:t>
            </a:r>
          </a:p>
          <a:p>
            <a:pPr marL="0" indent="0">
              <a:buFont typeface="Arial" pitchFamily="34" charset="0"/>
              <a:buNone/>
            </a:pPr>
            <a:endParaRPr lang="en-US" altLang="ko-KR" sz="1600" b="1" dirty="0">
              <a:solidFill>
                <a:srgbClr val="3D3C3E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6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데이터 자료 송수신 기능을 추가하여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서로 간의 자료 공유 가능</a:t>
            </a:r>
            <a:endParaRPr lang="en-US" altLang="ko-KR" sz="1600" b="1" dirty="0" smtClean="0">
              <a:solidFill>
                <a:srgbClr val="3D3C3E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600" b="1" dirty="0">
              <a:solidFill>
                <a:srgbClr val="3D3C3E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600" b="1" dirty="0" err="1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채</a:t>
            </a:r>
            <a:r>
              <a:rPr lang="ko-KR" altLang="en-US" sz="1600" b="1" dirty="0" err="1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팅기능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 보완 후 전체 채팅이 아닌 개인 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1:1 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채팅도 가능</a:t>
            </a:r>
            <a:endParaRPr lang="en-US" altLang="ko-KR" sz="1600" b="1" dirty="0" smtClean="0">
              <a:solidFill>
                <a:srgbClr val="3D3C3E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600" b="1" dirty="0">
              <a:solidFill>
                <a:srgbClr val="3D3C3E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6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현재 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Thread 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동기화를 최적화하여 조금 더 유연한 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Program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으로 발전</a:t>
            </a:r>
            <a:endParaRPr lang="ko-KR" altLang="en-US" sz="1600" b="1" dirty="0">
              <a:solidFill>
                <a:srgbClr val="3D3C3E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1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3482</TotalTime>
  <Words>306</Words>
  <Application>Microsoft Office PowerPoint</Application>
  <PresentationFormat>화면 슬라이드 쇼(4:3)</PresentationFormat>
  <Paragraphs>115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Wingdings</vt:lpstr>
      <vt:lpstr>나눔고딕</vt:lpstr>
      <vt:lpstr>Office 테마</vt:lpstr>
      <vt:lpstr>DataBase Project SONAR(회원 관리 프로그램)</vt:lpstr>
      <vt:lpstr>목차</vt:lpstr>
      <vt:lpstr>SONAR</vt:lpstr>
      <vt:lpstr>SONAR</vt:lpstr>
      <vt:lpstr>E-R &amp; Table</vt:lpstr>
      <vt:lpstr>Design Issues</vt:lpstr>
      <vt:lpstr>Design Issues</vt:lpstr>
      <vt:lpstr>Source Code &amp; Demonstration</vt:lpstr>
      <vt:lpstr>어려웠던점 / 향후 발전계획</vt:lpstr>
      <vt:lpstr>Reference / Q&amp;A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kimjw</cp:lastModifiedBy>
  <cp:revision>33</cp:revision>
  <cp:lastPrinted>2011-08-28T13:13:29Z</cp:lastPrinted>
  <dcterms:created xsi:type="dcterms:W3CDTF">2011-08-24T01:05:33Z</dcterms:created>
  <dcterms:modified xsi:type="dcterms:W3CDTF">2017-05-23T07:04:20Z</dcterms:modified>
</cp:coreProperties>
</file>