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7" r:id="rId2"/>
    <p:sldId id="310" r:id="rId3"/>
    <p:sldId id="311" r:id="rId4"/>
    <p:sldId id="282" r:id="rId5"/>
    <p:sldId id="290" r:id="rId6"/>
    <p:sldId id="291" r:id="rId7"/>
    <p:sldId id="283" r:id="rId8"/>
    <p:sldId id="292" r:id="rId9"/>
    <p:sldId id="284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289" r:id="rId28"/>
    <p:sldId id="278" r:id="rId29"/>
  </p:sldIdLst>
  <p:sldSz cx="9144000" cy="6858000" type="screen4x3"/>
  <p:notesSz cx="6805613" cy="9939338"/>
  <p:embeddedFontLst>
    <p:embeddedFont>
      <p:font typeface="맑은 고딕" panose="020B0503020000020004" pitchFamily="50" charset="-127"/>
      <p:regular r:id="rId32"/>
      <p:bold r:id="rId33"/>
    </p:embeddedFont>
    <p:embeddedFont>
      <p:font typeface="나눔고딕" panose="020D0604000000000000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  <a:srgbClr val="1D314E"/>
    <a:srgbClr val="3D3C3E"/>
    <a:srgbClr val="063656"/>
    <a:srgbClr val="08456E"/>
    <a:srgbClr val="569CF0"/>
    <a:srgbClr val="8DBDF7"/>
    <a:srgbClr val="5DAAFF"/>
    <a:srgbClr val="47B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6" autoAdjust="0"/>
    <p:restoredTop sz="86364" autoAdjust="0"/>
  </p:normalViewPr>
  <p:slideViewPr>
    <p:cSldViewPr snapToGrid="0">
      <p:cViewPr>
        <p:scale>
          <a:sx n="100" d="100"/>
          <a:sy n="100" d="100"/>
        </p:scale>
        <p:origin x="1182" y="450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776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558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4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646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5035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7766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685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558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340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451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3110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6522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2637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2519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3361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885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0828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1075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9223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331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3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584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165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627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97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r"/>
            <a:r>
              <a:rPr lang="ko-KR" altLang="en-US" sz="5400" b="1" spc="-250" dirty="0" err="1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임베디드</a:t>
            </a:r>
            <a:r>
              <a:rPr lang="ko-KR" altLang="en-US" sz="54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소프트웨어</a:t>
            </a:r>
            <a: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48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Smart </a:t>
            </a:r>
            <a:r>
              <a:rPr lang="en-US" altLang="ko-KR" sz="48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Therapy Blind</a:t>
            </a:r>
            <a:endParaRPr lang="ko-KR" altLang="en-US" sz="48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2017. 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06. 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13.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컴퓨터학과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13050022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김정우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Code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(Web Server – Node.js)</a:t>
            </a:r>
            <a:endParaRPr lang="ko-KR" altLang="en-US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9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3" y="1501217"/>
            <a:ext cx="8290900" cy="410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Code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(Web Server – Node.js)</a:t>
            </a:r>
            <a:endParaRPr lang="ko-KR" altLang="en-US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9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4" y="1570503"/>
            <a:ext cx="8064822" cy="281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04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Code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(Web Server – Node.js)</a:t>
            </a:r>
            <a:endParaRPr lang="ko-KR" altLang="en-US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9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3" y="1433318"/>
            <a:ext cx="8245797" cy="520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61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Code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(Arduino – </a:t>
            </a:r>
            <a:r>
              <a:rPr lang="en-US" altLang="ko-KR" sz="4000" b="1" spc="-150" dirty="0" err="1" smtClean="0">
                <a:solidFill>
                  <a:schemeClr val="accent4">
                    <a:lumMod val="50000"/>
                  </a:schemeClr>
                </a:solidFill>
              </a:rPr>
              <a:t>text_reader.c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ko-KR" altLang="en-US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9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93" y="1433318"/>
            <a:ext cx="3506321" cy="521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7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Code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(Arduino – Main Control)</a:t>
            </a:r>
            <a:endParaRPr lang="ko-KR" altLang="en-US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9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2" y="1433318"/>
            <a:ext cx="5245166" cy="525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69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Code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(Arduino – Main Control)</a:t>
            </a:r>
            <a:endParaRPr lang="ko-KR" altLang="en-US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15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9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54" y="1433318"/>
            <a:ext cx="4736532" cy="514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5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Code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(Arduino – Main Control)</a:t>
            </a:r>
            <a:endParaRPr lang="ko-KR" altLang="en-US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16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9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3" y="1281052"/>
            <a:ext cx="5131122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7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Code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(Arduino – Main Control)</a:t>
            </a:r>
            <a:endParaRPr lang="ko-KR" altLang="en-US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17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9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3" y="1281052"/>
            <a:ext cx="4721547" cy="533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8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Code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(Arduino – Main Control)</a:t>
            </a:r>
            <a:endParaRPr lang="ko-KR" altLang="en-US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18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9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3" y="1362075"/>
            <a:ext cx="6035997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33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Code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(Arduino – Main Control)</a:t>
            </a:r>
            <a:endParaRPr lang="ko-KR" altLang="en-US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19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9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6" y="1433318"/>
            <a:ext cx="5815013" cy="530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53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28" y="1952625"/>
            <a:ext cx="80518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5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Code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(Arduino – Main Control)</a:t>
            </a:r>
            <a:endParaRPr lang="ko-KR" altLang="en-US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20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9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55" y="1281052"/>
            <a:ext cx="6042095" cy="539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6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Code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(Arduino – Main Control)</a:t>
            </a:r>
            <a:endParaRPr lang="ko-KR" altLang="en-US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21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9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3" y="1281052"/>
            <a:ext cx="6226684" cy="521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2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Code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(Arduino – Main Control)</a:t>
            </a:r>
            <a:endParaRPr lang="ko-KR" altLang="en-US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22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9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44" y="1281052"/>
            <a:ext cx="4525006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60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Code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(Arduino – Main Control)</a:t>
            </a:r>
            <a:endParaRPr lang="ko-KR" altLang="en-US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23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9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81052"/>
            <a:ext cx="58293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6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Code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(Arduino – Main Control)</a:t>
            </a:r>
            <a:endParaRPr lang="ko-KR" altLang="en-US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24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9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3" y="1433318"/>
            <a:ext cx="6571680" cy="506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Code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(Arduino – Main Control)</a:t>
            </a:r>
            <a:endParaRPr lang="ko-KR" altLang="en-US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25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9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68" y="1433317"/>
            <a:ext cx="4862732" cy="512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4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Android App</a:t>
            </a:r>
            <a:endParaRPr lang="ko-KR" altLang="en-US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26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9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46" y="837311"/>
            <a:ext cx="2981280" cy="530005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304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Reference / Q&amp;A</a:t>
            </a:r>
            <a:endParaRPr lang="ko-KR" altLang="en-US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27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9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177018" y="2673482"/>
            <a:ext cx="2977676" cy="420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https://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www.arduino.cc</a:t>
            </a:r>
            <a:endParaRPr lang="ko-KR" altLang="en-US" sz="16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3177018" y="3954703"/>
            <a:ext cx="3128532" cy="535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https://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www.w3schools.com</a:t>
            </a:r>
            <a:endParaRPr lang="ko-KR" altLang="en-US" sz="16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034" y="2392494"/>
            <a:ext cx="1343025" cy="66984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543" y="3954703"/>
            <a:ext cx="1919812" cy="38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0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94358"/>
            <a:ext cx="6400800" cy="426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3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프로젝트 개요</a:t>
            </a:r>
            <a:endParaRPr lang="ko-KR" altLang="en-US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9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제목 </a:t>
            </a:r>
            <a:r>
              <a:rPr lang="en-US" altLang="ko-KR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Smart </a:t>
            </a:r>
            <a:r>
              <a:rPr lang="en-US" altLang="ko-KR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Therapy Blind</a:t>
            </a:r>
            <a:endParaRPr lang="ko-KR" altLang="en-US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99839" y="2353072"/>
            <a:ext cx="8470547" cy="372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r>
              <a:rPr lang="en-US" altLang="ko-KR" sz="2000" b="1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WebServer</a:t>
            </a:r>
            <a:r>
              <a:rPr lang="en-US" altLang="ko-KR" sz="20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/ Android App</a:t>
            </a:r>
            <a:r>
              <a:rPr lang="ko-KR" altLang="en-US" sz="20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을 이용하여 원격으로 </a:t>
            </a:r>
            <a:r>
              <a:rPr lang="en-US" altLang="ko-KR" sz="20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Blind</a:t>
            </a:r>
            <a:r>
              <a:rPr lang="ko-KR" altLang="en-US" sz="20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작동</a:t>
            </a:r>
            <a:endParaRPr lang="en-US" altLang="ko-KR" sz="20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180975">
              <a:lnSpc>
                <a:spcPct val="200000"/>
              </a:lnSpc>
            </a:pPr>
            <a:r>
              <a:rPr lang="ko-KR" altLang="en-US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자 동 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빛 감지 센서의 값이 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900</a:t>
            </a:r>
            <a:r>
              <a:rPr lang="ko-KR" altLang="en-US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 넘으면 블라인드가 내려옴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400050" lvl="1" indent="180975">
              <a:lnSpc>
                <a:spcPct val="200000"/>
              </a:lnSpc>
            </a:pPr>
            <a:r>
              <a:rPr lang="ko-KR" altLang="en-US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수 동 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사용자의 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Control</a:t>
            </a:r>
            <a:r>
              <a:rPr lang="ko-KR" altLang="en-US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에 의해 </a:t>
            </a:r>
            <a:r>
              <a:rPr lang="ko-KR" altLang="en-US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블라인드를 </a:t>
            </a:r>
            <a:r>
              <a:rPr lang="ko-KR" altLang="en-US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올리기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내리기 가능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400050" lvl="1" indent="180975">
              <a:lnSpc>
                <a:spcPct val="200000"/>
              </a:lnSpc>
            </a:pPr>
            <a:r>
              <a:rPr lang="ko-KR" altLang="en-US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알 람 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시간을 맞추면 시간에 맞춰 불이 들어오고 블라인드 작동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400050" lvl="1" indent="0">
              <a:lnSpc>
                <a:spcPct val="200000"/>
              </a:lnSpc>
              <a:buNone/>
            </a:pPr>
            <a:r>
              <a:rPr lang="en-US" altLang="ko-KR" sz="1600" b="1" dirty="0" smtClean="0">
                <a:solidFill>
                  <a:srgbClr val="008000"/>
                </a:solidFill>
                <a:latin typeface="나눔고딕" pitchFamily="50" charset="-127"/>
                <a:ea typeface="나눔고딕" pitchFamily="50" charset="-127"/>
              </a:rPr>
              <a:t>    * </a:t>
            </a:r>
            <a:r>
              <a:rPr lang="ko-KR" altLang="en-US" sz="1600" b="1" dirty="0" smtClean="0">
                <a:solidFill>
                  <a:srgbClr val="008000"/>
                </a:solidFill>
                <a:latin typeface="나눔고딕" pitchFamily="50" charset="-127"/>
                <a:ea typeface="나눔고딕" pitchFamily="50" charset="-127"/>
              </a:rPr>
              <a:t>기상청 </a:t>
            </a:r>
            <a:r>
              <a:rPr lang="en-US" altLang="ko-KR" sz="1600" b="1" dirty="0" smtClean="0">
                <a:solidFill>
                  <a:srgbClr val="008000"/>
                </a:solidFill>
                <a:latin typeface="나눔고딕" pitchFamily="50" charset="-127"/>
                <a:ea typeface="나눔고딕" pitchFamily="50" charset="-127"/>
              </a:rPr>
              <a:t>API</a:t>
            </a:r>
            <a:r>
              <a:rPr lang="ko-KR" altLang="en-US" sz="1600" b="1" dirty="0" smtClean="0">
                <a:solidFill>
                  <a:srgbClr val="008000"/>
                </a:solidFill>
                <a:latin typeface="나눔고딕" pitchFamily="50" charset="-127"/>
                <a:ea typeface="나눔고딕" pitchFamily="50" charset="-127"/>
              </a:rPr>
              <a:t>를 이용하여 다음날 아침 날씨 정보를 이용</a:t>
            </a:r>
            <a:endParaRPr lang="en-US" altLang="ko-KR" sz="1600" b="1" dirty="0" smtClean="0">
              <a:solidFill>
                <a:srgbClr val="008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ko-KR" sz="1600" b="1" dirty="0">
                <a:solidFill>
                  <a:srgbClr val="008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dirty="0" smtClean="0">
                <a:solidFill>
                  <a:srgbClr val="008000"/>
                </a:solidFill>
                <a:latin typeface="나눔고딕" pitchFamily="50" charset="-127"/>
                <a:ea typeface="나눔고딕" pitchFamily="50" charset="-127"/>
              </a:rPr>
              <a:t>       </a:t>
            </a:r>
            <a:r>
              <a:rPr lang="ko-KR" altLang="en-US" sz="1600" b="1" dirty="0" smtClean="0">
                <a:solidFill>
                  <a:srgbClr val="008000"/>
                </a:solidFill>
                <a:latin typeface="나눔고딕" pitchFamily="50" charset="-127"/>
                <a:ea typeface="나눔고딕" pitchFamily="50" charset="-127"/>
              </a:rPr>
              <a:t>날씨가 맑을 때 </a:t>
            </a:r>
            <a:r>
              <a:rPr lang="en-US" altLang="ko-KR" sz="1600" b="1" dirty="0" smtClean="0">
                <a:solidFill>
                  <a:srgbClr val="008000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600" b="1" dirty="0" smtClean="0">
                <a:solidFill>
                  <a:srgbClr val="008000"/>
                </a:solidFill>
                <a:latin typeface="나눔고딕" pitchFamily="50" charset="-127"/>
                <a:ea typeface="나눔고딕" pitchFamily="50" charset="-127"/>
              </a:rPr>
              <a:t>불이 켜지고</a:t>
            </a:r>
            <a:r>
              <a:rPr lang="en-US" altLang="ko-KR" sz="1600" b="1" dirty="0" smtClean="0">
                <a:solidFill>
                  <a:srgbClr val="008000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b="1" dirty="0" smtClean="0">
                <a:solidFill>
                  <a:srgbClr val="008000"/>
                </a:solidFill>
                <a:latin typeface="나눔고딕" pitchFamily="50" charset="-127"/>
                <a:ea typeface="나눔고딕" pitchFamily="50" charset="-127"/>
              </a:rPr>
              <a:t>블라인드 올라감</a:t>
            </a:r>
            <a:endParaRPr lang="en-US" altLang="ko-KR" sz="1600" b="1" dirty="0" smtClean="0">
              <a:solidFill>
                <a:srgbClr val="008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ko-KR" sz="1600" b="1" dirty="0">
                <a:solidFill>
                  <a:srgbClr val="008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dirty="0" smtClean="0">
                <a:solidFill>
                  <a:srgbClr val="008000"/>
                </a:solidFill>
                <a:latin typeface="나눔고딕" pitchFamily="50" charset="-127"/>
                <a:ea typeface="나눔고딕" pitchFamily="50" charset="-127"/>
              </a:rPr>
              <a:t>       </a:t>
            </a:r>
            <a:r>
              <a:rPr lang="ko-KR" altLang="en-US" sz="1600" b="1" dirty="0" smtClean="0">
                <a:solidFill>
                  <a:srgbClr val="008000"/>
                </a:solidFill>
                <a:latin typeface="나눔고딕" pitchFamily="50" charset="-127"/>
                <a:ea typeface="나눔고딕" pitchFamily="50" charset="-127"/>
              </a:rPr>
              <a:t>날씨가 흐릴 때 </a:t>
            </a:r>
            <a:r>
              <a:rPr lang="en-US" altLang="ko-KR" sz="1600" b="1" dirty="0" smtClean="0">
                <a:solidFill>
                  <a:srgbClr val="008000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600" b="1" dirty="0" smtClean="0">
                <a:solidFill>
                  <a:srgbClr val="008000"/>
                </a:solidFill>
                <a:latin typeface="나눔고딕" pitchFamily="50" charset="-127"/>
                <a:ea typeface="나눔고딕" pitchFamily="50" charset="-127"/>
              </a:rPr>
              <a:t>불만 켜지고</a:t>
            </a:r>
            <a:r>
              <a:rPr lang="en-US" altLang="ko-KR" sz="1600" b="1" dirty="0" smtClean="0">
                <a:solidFill>
                  <a:srgbClr val="008000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b="1" dirty="0" smtClean="0">
                <a:solidFill>
                  <a:srgbClr val="008000"/>
                </a:solidFill>
                <a:latin typeface="나눔고딕" pitchFamily="50" charset="-127"/>
                <a:ea typeface="나눔고딕" pitchFamily="50" charset="-127"/>
              </a:rPr>
              <a:t>블라인드 올라가지 않음</a:t>
            </a:r>
            <a:r>
              <a:rPr lang="en-US" altLang="ko-KR" sz="1600" b="1" dirty="0" smtClean="0">
                <a:solidFill>
                  <a:srgbClr val="008000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600" b="1" dirty="0" smtClean="0">
              <a:solidFill>
                <a:srgbClr val="008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180975"/>
            <a:endParaRPr lang="ko-KR" altLang="en-US" sz="20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Mechanism</a:t>
            </a:r>
            <a:endParaRPr lang="ko-KR" altLang="en-US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9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81123" y="1804987"/>
            <a:ext cx="2333628" cy="8001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Meteorological Administration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381123" y="3386198"/>
            <a:ext cx="2333628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Arduino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148618" y="3386198"/>
            <a:ext cx="23328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Yocto</a:t>
            </a:r>
            <a:r>
              <a:rPr lang="en-US" altLang="ko-KR" dirty="0" smtClean="0"/>
              <a:t> Linux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3780529" y="4967348"/>
            <a:ext cx="2332800" cy="8001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Web Server</a:t>
            </a:r>
            <a:endParaRPr lang="ko-KR" altLang="en-US" dirty="0"/>
          </a:p>
        </p:txBody>
      </p:sp>
      <p:cxnSp>
        <p:nvCxnSpPr>
          <p:cNvPr id="4" name="직선 화살표 연결선 3"/>
          <p:cNvCxnSpPr>
            <a:stCxn id="2" idx="2"/>
            <a:endCxn id="32" idx="0"/>
          </p:cNvCxnSpPr>
          <p:nvPr/>
        </p:nvCxnSpPr>
        <p:spPr>
          <a:xfrm>
            <a:off x="2547937" y="2605087"/>
            <a:ext cx="0" cy="78111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6503781" y="4967348"/>
            <a:ext cx="2332800" cy="8001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Android App</a:t>
            </a:r>
            <a:endParaRPr lang="ko-KR" altLang="en-US" dirty="0"/>
          </a:p>
        </p:txBody>
      </p:sp>
      <p:cxnSp>
        <p:nvCxnSpPr>
          <p:cNvPr id="9" name="직선 연결선 8"/>
          <p:cNvCxnSpPr>
            <a:stCxn id="33" idx="2"/>
          </p:cNvCxnSpPr>
          <p:nvPr/>
        </p:nvCxnSpPr>
        <p:spPr>
          <a:xfrm flipH="1">
            <a:off x="6314178" y="4186298"/>
            <a:ext cx="840" cy="366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34" idx="0"/>
          </p:cNvCxnSpPr>
          <p:nvPr/>
        </p:nvCxnSpPr>
        <p:spPr>
          <a:xfrm flipV="1">
            <a:off x="4946929" y="4552950"/>
            <a:ext cx="5174" cy="414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35" idx="0"/>
          </p:cNvCxnSpPr>
          <p:nvPr/>
        </p:nvCxnSpPr>
        <p:spPr>
          <a:xfrm flipV="1">
            <a:off x="7670181" y="4552950"/>
            <a:ext cx="0" cy="414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946929" y="4552950"/>
            <a:ext cx="2723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2" idx="3"/>
            <a:endCxn id="33" idx="1"/>
          </p:cNvCxnSpPr>
          <p:nvPr/>
        </p:nvCxnSpPr>
        <p:spPr>
          <a:xfrm>
            <a:off x="3714751" y="3786248"/>
            <a:ext cx="14338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내용 개체 틀 2"/>
          <p:cNvSpPr txBox="1">
            <a:spLocks/>
          </p:cNvSpPr>
          <p:nvPr/>
        </p:nvSpPr>
        <p:spPr>
          <a:xfrm>
            <a:off x="1138725" y="2813798"/>
            <a:ext cx="1417811" cy="4017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Client Connect</a:t>
            </a:r>
            <a:endParaRPr lang="ko-KR" altLang="en-US" sz="16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1" name="내용 개체 틀 2"/>
          <p:cNvSpPr txBox="1">
            <a:spLocks/>
          </p:cNvSpPr>
          <p:nvPr/>
        </p:nvSpPr>
        <p:spPr>
          <a:xfrm>
            <a:off x="3714751" y="3393053"/>
            <a:ext cx="1417811" cy="40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Connect</a:t>
            </a:r>
            <a:endParaRPr lang="ko-KR" altLang="en-US" sz="16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내용 개체 틀 2"/>
          <p:cNvSpPr txBox="1">
            <a:spLocks/>
          </p:cNvSpPr>
          <p:nvPr/>
        </p:nvSpPr>
        <p:spPr>
          <a:xfrm>
            <a:off x="4484665" y="5889655"/>
            <a:ext cx="924527" cy="40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Node.js</a:t>
            </a:r>
            <a:endParaRPr lang="ko-KR" altLang="en-US" sz="16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내용 개체 틀 2"/>
          <p:cNvSpPr txBox="1">
            <a:spLocks/>
          </p:cNvSpPr>
          <p:nvPr/>
        </p:nvSpPr>
        <p:spPr>
          <a:xfrm>
            <a:off x="7207917" y="5889655"/>
            <a:ext cx="924527" cy="40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Java</a:t>
            </a:r>
            <a:endParaRPr lang="ko-KR" altLang="en-US" sz="16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3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-12702" y="816307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9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61679" y="3492013"/>
            <a:ext cx="1341818" cy="428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Auto Mode</a:t>
            </a:r>
            <a:endParaRPr lang="ko-KR" altLang="en-US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3640936" y="1126795"/>
            <a:ext cx="1735188" cy="42740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Start</a:t>
            </a:r>
            <a:endParaRPr lang="ko-KR" altLang="en-US" sz="1600" dirty="0"/>
          </a:p>
        </p:txBody>
      </p:sp>
      <p:sp>
        <p:nvSpPr>
          <p:cNvPr id="22" name="직사각형 21"/>
          <p:cNvSpPr/>
          <p:nvPr/>
        </p:nvSpPr>
        <p:spPr>
          <a:xfrm>
            <a:off x="3549958" y="2656692"/>
            <a:ext cx="1917144" cy="427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Wating</a:t>
            </a:r>
            <a:r>
              <a:rPr lang="en-US" altLang="ko-KR" sz="1600" dirty="0" smtClean="0"/>
              <a:t> Response</a:t>
            </a:r>
            <a:endParaRPr lang="ko-KR" altLang="en-US" sz="1600" dirty="0"/>
          </a:p>
        </p:txBody>
      </p:sp>
      <p:sp>
        <p:nvSpPr>
          <p:cNvPr id="23" name="직사각형 22"/>
          <p:cNvSpPr/>
          <p:nvPr/>
        </p:nvSpPr>
        <p:spPr>
          <a:xfrm>
            <a:off x="3676628" y="3492013"/>
            <a:ext cx="1523774" cy="428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Manual Mode</a:t>
            </a:r>
            <a:endParaRPr lang="ko-KR" altLang="en-US" sz="1600" dirty="0"/>
          </a:p>
        </p:txBody>
      </p:sp>
      <p:sp>
        <p:nvSpPr>
          <p:cNvPr id="24" name="직사각형 23"/>
          <p:cNvSpPr/>
          <p:nvPr/>
        </p:nvSpPr>
        <p:spPr>
          <a:xfrm>
            <a:off x="6589902" y="3489344"/>
            <a:ext cx="1547944" cy="428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Alarm Mode</a:t>
            </a:r>
            <a:endParaRPr lang="ko-KR" altLang="en-US" sz="1600" dirty="0"/>
          </a:p>
        </p:txBody>
      </p:sp>
      <p:sp>
        <p:nvSpPr>
          <p:cNvPr id="25" name="직사각형 24"/>
          <p:cNvSpPr/>
          <p:nvPr/>
        </p:nvSpPr>
        <p:spPr>
          <a:xfrm>
            <a:off x="3618522" y="5375273"/>
            <a:ext cx="1279782" cy="4361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Blind Up</a:t>
            </a:r>
            <a:endParaRPr lang="ko-KR" altLang="en-US" sz="1600" dirty="0"/>
          </a:p>
        </p:txBody>
      </p:sp>
      <p:sp>
        <p:nvSpPr>
          <p:cNvPr id="26" name="직사각형 25"/>
          <p:cNvSpPr/>
          <p:nvPr/>
        </p:nvSpPr>
        <p:spPr>
          <a:xfrm>
            <a:off x="4898304" y="4281132"/>
            <a:ext cx="1278754" cy="4361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Blind Down</a:t>
            </a:r>
            <a:endParaRPr lang="ko-KR" altLang="en-US" sz="1600" dirty="0"/>
          </a:p>
        </p:txBody>
      </p:sp>
      <p:sp>
        <p:nvSpPr>
          <p:cNvPr id="28" name="직사각형 27"/>
          <p:cNvSpPr/>
          <p:nvPr/>
        </p:nvSpPr>
        <p:spPr>
          <a:xfrm>
            <a:off x="5950346" y="5811377"/>
            <a:ext cx="2187500" cy="4356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Light On &amp; Blind Up</a:t>
            </a:r>
            <a:endParaRPr lang="ko-KR" altLang="en-US" sz="1600" dirty="0"/>
          </a:p>
        </p:txBody>
      </p:sp>
      <p:sp>
        <p:nvSpPr>
          <p:cNvPr id="29" name="직사각형 28"/>
          <p:cNvSpPr/>
          <p:nvPr/>
        </p:nvSpPr>
        <p:spPr>
          <a:xfrm>
            <a:off x="7605315" y="4622495"/>
            <a:ext cx="1065062" cy="4356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Light On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62975" y="5375273"/>
            <a:ext cx="1279782" cy="4361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Blind Up</a:t>
            </a:r>
            <a:endParaRPr lang="ko-KR" altLang="en-US" sz="1600" dirty="0"/>
          </a:p>
        </p:txBody>
      </p:sp>
      <p:sp>
        <p:nvSpPr>
          <p:cNvPr id="44" name="직사각형 43"/>
          <p:cNvSpPr/>
          <p:nvPr/>
        </p:nvSpPr>
        <p:spPr>
          <a:xfrm>
            <a:off x="1542757" y="4281132"/>
            <a:ext cx="1278754" cy="4361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Blind Down</a:t>
            </a:r>
            <a:endParaRPr lang="ko-KR" altLang="en-US" sz="1600" dirty="0"/>
          </a:p>
        </p:txBody>
      </p:sp>
      <p:sp>
        <p:nvSpPr>
          <p:cNvPr id="45" name="직사각형 44"/>
          <p:cNvSpPr/>
          <p:nvPr/>
        </p:nvSpPr>
        <p:spPr>
          <a:xfrm>
            <a:off x="6177058" y="1819374"/>
            <a:ext cx="1917144" cy="427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Wating</a:t>
            </a:r>
            <a:r>
              <a:rPr lang="en-US" altLang="ko-KR" sz="1600" dirty="0" smtClean="0"/>
              <a:t> Connect</a:t>
            </a:r>
            <a:endParaRPr lang="ko-KR" altLang="en-US" sz="1600" dirty="0"/>
          </a:p>
        </p:txBody>
      </p:sp>
      <p:cxnSp>
        <p:nvCxnSpPr>
          <p:cNvPr id="13" name="직선 연결선 12"/>
          <p:cNvCxnSpPr>
            <a:stCxn id="22" idx="2"/>
          </p:cNvCxnSpPr>
          <p:nvPr/>
        </p:nvCxnSpPr>
        <p:spPr>
          <a:xfrm>
            <a:off x="4508530" y="3084098"/>
            <a:ext cx="0" cy="38475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34" idx="0"/>
          </p:cNvCxnSpPr>
          <p:nvPr/>
        </p:nvCxnSpPr>
        <p:spPr>
          <a:xfrm flipV="1">
            <a:off x="1432588" y="3291048"/>
            <a:ext cx="0" cy="200965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7370567" y="3291048"/>
            <a:ext cx="0" cy="200965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432588" y="3276473"/>
            <a:ext cx="59312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44" idx="1"/>
          </p:cNvCxnSpPr>
          <p:nvPr/>
        </p:nvCxnSpPr>
        <p:spPr>
          <a:xfrm flipH="1">
            <a:off x="902866" y="4499184"/>
            <a:ext cx="639891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V="1">
            <a:off x="4258413" y="3934437"/>
            <a:ext cx="0" cy="1440837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>
            <a:off x="4258413" y="4499184"/>
            <a:ext cx="639891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순서도: 판단 66"/>
          <p:cNvSpPr/>
          <p:nvPr/>
        </p:nvSpPr>
        <p:spPr>
          <a:xfrm>
            <a:off x="3633830" y="1780604"/>
            <a:ext cx="1749400" cy="50737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If</a:t>
            </a:r>
          </a:p>
          <a:p>
            <a:pPr algn="ctr"/>
            <a:r>
              <a:rPr lang="en-US" altLang="ko-KR" sz="1200" b="1" dirty="0" smtClean="0"/>
              <a:t>Connect</a:t>
            </a:r>
            <a:endParaRPr lang="ko-KR" altLang="en-US" sz="1200" b="1" dirty="0"/>
          </a:p>
        </p:txBody>
      </p:sp>
      <p:cxnSp>
        <p:nvCxnSpPr>
          <p:cNvPr id="69" name="직선 연결선 68"/>
          <p:cNvCxnSpPr>
            <a:stCxn id="21" idx="2"/>
            <a:endCxn id="67" idx="0"/>
          </p:cNvCxnSpPr>
          <p:nvPr/>
        </p:nvCxnSpPr>
        <p:spPr>
          <a:xfrm>
            <a:off x="4508530" y="1554201"/>
            <a:ext cx="0" cy="226403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67" idx="3"/>
            <a:endCxn id="45" idx="1"/>
          </p:cNvCxnSpPr>
          <p:nvPr/>
        </p:nvCxnSpPr>
        <p:spPr>
          <a:xfrm flipV="1">
            <a:off x="5383230" y="2033077"/>
            <a:ext cx="793828" cy="1216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67" idx="2"/>
            <a:endCxn id="22" idx="0"/>
          </p:cNvCxnSpPr>
          <p:nvPr/>
        </p:nvCxnSpPr>
        <p:spPr>
          <a:xfrm>
            <a:off x="4508530" y="2287982"/>
            <a:ext cx="0" cy="36871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060498" y="2294800"/>
            <a:ext cx="45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Y</a:t>
            </a:r>
            <a:r>
              <a:rPr lang="en-US" altLang="ko-KR" sz="1400" b="1" dirty="0" smtClean="0"/>
              <a:t>es</a:t>
            </a:r>
            <a:endParaRPr lang="ko-KR" altLang="en-US" sz="1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5549311" y="1692469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No</a:t>
            </a:r>
            <a:endParaRPr lang="ko-KR" altLang="en-US" sz="1400" b="1" dirty="0"/>
          </a:p>
        </p:txBody>
      </p:sp>
      <p:cxnSp>
        <p:nvCxnSpPr>
          <p:cNvPr id="86" name="직선 연결선 85"/>
          <p:cNvCxnSpPr/>
          <p:nvPr/>
        </p:nvCxnSpPr>
        <p:spPr>
          <a:xfrm flipV="1">
            <a:off x="902866" y="3934437"/>
            <a:ext cx="0" cy="1440837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28" idx="0"/>
          </p:cNvCxnSpPr>
          <p:nvPr/>
        </p:nvCxnSpPr>
        <p:spPr>
          <a:xfrm flipH="1" flipV="1">
            <a:off x="7038363" y="3934437"/>
            <a:ext cx="5733" cy="187694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29" idx="1"/>
          </p:cNvCxnSpPr>
          <p:nvPr/>
        </p:nvCxnSpPr>
        <p:spPr>
          <a:xfrm flipH="1">
            <a:off x="7038363" y="4840295"/>
            <a:ext cx="566952" cy="153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902866" y="6618914"/>
            <a:ext cx="80649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flipV="1">
            <a:off x="8976220" y="2869035"/>
            <a:ext cx="0" cy="37582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22" idx="3"/>
          </p:cNvCxnSpPr>
          <p:nvPr/>
        </p:nvCxnSpPr>
        <p:spPr>
          <a:xfrm flipV="1">
            <a:off x="5467102" y="2869035"/>
            <a:ext cx="3500729" cy="136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stCxn id="39" idx="2"/>
          </p:cNvCxnSpPr>
          <p:nvPr/>
        </p:nvCxnSpPr>
        <p:spPr>
          <a:xfrm>
            <a:off x="902866" y="5811377"/>
            <a:ext cx="0" cy="815926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44" idx="2"/>
          </p:cNvCxnSpPr>
          <p:nvPr/>
        </p:nvCxnSpPr>
        <p:spPr>
          <a:xfrm flipH="1">
            <a:off x="2181138" y="4717236"/>
            <a:ext cx="996" cy="1901678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stCxn id="25" idx="2"/>
          </p:cNvCxnSpPr>
          <p:nvPr/>
        </p:nvCxnSpPr>
        <p:spPr>
          <a:xfrm>
            <a:off x="4258413" y="5811377"/>
            <a:ext cx="0" cy="815926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stCxn id="26" idx="2"/>
          </p:cNvCxnSpPr>
          <p:nvPr/>
        </p:nvCxnSpPr>
        <p:spPr>
          <a:xfrm>
            <a:off x="5537681" y="4717236"/>
            <a:ext cx="11630" cy="1901678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stCxn id="28" idx="2"/>
          </p:cNvCxnSpPr>
          <p:nvPr/>
        </p:nvCxnSpPr>
        <p:spPr>
          <a:xfrm flipH="1">
            <a:off x="7038363" y="6246977"/>
            <a:ext cx="5733" cy="371937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8472881" y="5058095"/>
            <a:ext cx="0" cy="156081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제목 1"/>
          <p:cNvSpPr>
            <a:spLocks noGrp="1"/>
          </p:cNvSpPr>
          <p:nvPr>
            <p:ph type="title"/>
          </p:nvPr>
        </p:nvSpPr>
        <p:spPr>
          <a:xfrm>
            <a:off x="256544" y="881101"/>
            <a:ext cx="6995120" cy="787932"/>
          </a:xfrm>
        </p:spPr>
        <p:txBody>
          <a:bodyPr>
            <a:noAutofit/>
          </a:bodyPr>
          <a:lstStyle/>
          <a:p>
            <a:pPr algn="l"/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Algorithm</a:t>
            </a:r>
            <a:endParaRPr lang="ko-KR" altLang="en-US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433637" y="5305168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Clear</a:t>
            </a:r>
            <a:endParaRPr lang="ko-KR" altLang="en-US" sz="14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7045235" y="4509729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Bad</a:t>
            </a:r>
            <a:endParaRPr lang="ko-KR" altLang="en-US" sz="1400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871166" y="4848091"/>
            <a:ext cx="1183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Light &lt; 900</a:t>
            </a:r>
            <a:endParaRPr lang="ko-KR" altLang="en-US" sz="14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981538" y="3991773"/>
            <a:ext cx="1183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Light &gt; 900</a:t>
            </a:r>
            <a:endParaRPr lang="ko-KR" altLang="en-US" sz="14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3811952" y="4848091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U</a:t>
            </a:r>
            <a:r>
              <a:rPr lang="en-US" altLang="ko-KR" sz="1400" b="1" dirty="0" smtClean="0"/>
              <a:t>p</a:t>
            </a:r>
            <a:endParaRPr lang="ko-KR" altLang="en-US" sz="14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4269431" y="419129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Down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3787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Using Sensor</a:t>
            </a:r>
            <a:endParaRPr lang="ko-KR" altLang="en-US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11" y="3766568"/>
            <a:ext cx="1128209" cy="843249"/>
          </a:xfrm>
          <a:prstGeom prst="rect">
            <a:avLst/>
          </a:prstGeom>
        </p:spPr>
      </p:pic>
      <p:sp>
        <p:nvSpPr>
          <p:cNvPr id="22" name="내용 개체 틀 2"/>
          <p:cNvSpPr txBox="1">
            <a:spLocks/>
          </p:cNvSpPr>
          <p:nvPr/>
        </p:nvSpPr>
        <p:spPr>
          <a:xfrm>
            <a:off x="1952406" y="3940754"/>
            <a:ext cx="2474027" cy="40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Light Sensor – </a:t>
            </a:r>
            <a:r>
              <a:rPr lang="ko-KR" altLang="en-US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햇빛 감지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92" y="2139744"/>
            <a:ext cx="1171739" cy="990738"/>
          </a:xfrm>
          <a:prstGeom prst="rect">
            <a:avLst/>
          </a:prstGeom>
        </p:spPr>
      </p:pic>
      <p:sp>
        <p:nvSpPr>
          <p:cNvPr id="24" name="내용 개체 틀 2"/>
          <p:cNvSpPr txBox="1">
            <a:spLocks/>
          </p:cNvSpPr>
          <p:nvPr/>
        </p:nvSpPr>
        <p:spPr>
          <a:xfrm>
            <a:off x="1847631" y="2445512"/>
            <a:ext cx="2859773" cy="40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Servemotor</a:t>
            </a:r>
            <a:r>
              <a:rPr lang="en-US" altLang="ko-KR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– </a:t>
            </a:r>
            <a:r>
              <a:rPr lang="ko-KR" altLang="en-US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블라인드 작동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9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2833843" y="5474821"/>
            <a:ext cx="3747121" cy="40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LCD – </a:t>
            </a:r>
            <a:r>
              <a:rPr lang="ko-KR" altLang="en-US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현재 블라인드 상태 </a:t>
            </a:r>
            <a:r>
              <a:rPr lang="en-US" altLang="ko-KR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접속 </a:t>
            </a:r>
            <a:r>
              <a:rPr lang="en-US" altLang="ko-KR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IP </a:t>
            </a:r>
            <a:r>
              <a:rPr lang="ko-KR" altLang="en-US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확인</a:t>
            </a:r>
            <a:endParaRPr lang="ko-KR" altLang="en-US" sz="16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77336" y="5205083"/>
            <a:ext cx="2134052" cy="941267"/>
            <a:chOff x="4854823" y="3101985"/>
            <a:chExt cx="3505689" cy="1457528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23" y="3101985"/>
              <a:ext cx="3505689" cy="1457528"/>
            </a:xfrm>
            <a:prstGeom prst="rect">
              <a:avLst/>
            </a:prstGeom>
          </p:spPr>
        </p:pic>
        <p:sp>
          <p:nvSpPr>
            <p:cNvPr id="30" name="직사각형 29"/>
            <p:cNvSpPr/>
            <p:nvPr/>
          </p:nvSpPr>
          <p:spPr>
            <a:xfrm>
              <a:off x="5321644" y="3411012"/>
              <a:ext cx="2588868" cy="78706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1360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Using Sensor</a:t>
            </a:r>
            <a:endParaRPr lang="ko-KR" altLang="en-US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9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71" y="2320667"/>
            <a:ext cx="1126937" cy="859725"/>
          </a:xfrm>
          <a:prstGeom prst="rect">
            <a:avLst/>
          </a:prstGeom>
        </p:spPr>
      </p:pic>
      <p:sp>
        <p:nvSpPr>
          <p:cNvPr id="16" name="내용 개체 틀 2"/>
          <p:cNvSpPr txBox="1">
            <a:spLocks/>
          </p:cNvSpPr>
          <p:nvPr/>
        </p:nvSpPr>
        <p:spPr>
          <a:xfrm>
            <a:off x="1734108" y="2569555"/>
            <a:ext cx="3191077" cy="40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Digital Push Button – </a:t>
            </a:r>
            <a:r>
              <a:rPr lang="en-US" altLang="ko-KR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Off Alarm</a:t>
            </a:r>
            <a:endParaRPr lang="ko-KR" altLang="en-US" sz="16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56" y="3685964"/>
            <a:ext cx="1139952" cy="850051"/>
          </a:xfrm>
          <a:prstGeom prst="rect">
            <a:avLst/>
          </a:prstGeom>
        </p:spPr>
      </p:pic>
      <p:sp>
        <p:nvSpPr>
          <p:cNvPr id="28" name="내용 개체 틀 2"/>
          <p:cNvSpPr txBox="1">
            <a:spLocks/>
          </p:cNvSpPr>
          <p:nvPr/>
        </p:nvSpPr>
        <p:spPr>
          <a:xfrm>
            <a:off x="1723738" y="3908273"/>
            <a:ext cx="3903379" cy="40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LED </a:t>
            </a:r>
            <a:r>
              <a:rPr lang="en-US" altLang="ko-KR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Module</a:t>
            </a:r>
            <a:r>
              <a:rPr lang="ko-KR" altLang="en-US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en-US" altLang="ko-KR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Alarm Check</a:t>
            </a:r>
            <a:endParaRPr lang="ko-KR" altLang="en-US" sz="16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171" y="4993256"/>
            <a:ext cx="1631581" cy="766000"/>
          </a:xfrm>
          <a:prstGeom prst="rect">
            <a:avLst/>
          </a:prstGeom>
        </p:spPr>
      </p:pic>
      <p:sp>
        <p:nvSpPr>
          <p:cNvPr id="33" name="내용 개체 틀 2"/>
          <p:cNvSpPr txBox="1">
            <a:spLocks/>
          </p:cNvSpPr>
          <p:nvPr/>
        </p:nvSpPr>
        <p:spPr>
          <a:xfrm>
            <a:off x="2410026" y="5175361"/>
            <a:ext cx="4773795" cy="40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7-Segment – </a:t>
            </a:r>
            <a:r>
              <a:rPr lang="en-US" altLang="ko-KR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Alarm Count</a:t>
            </a:r>
            <a:endParaRPr lang="ko-KR" altLang="en-US" sz="16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302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Code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(Web Server – Node.js)</a:t>
            </a:r>
            <a:endParaRPr lang="ko-KR" altLang="en-US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9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56" y="1433318"/>
            <a:ext cx="8103694" cy="517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3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4291</TotalTime>
  <Words>422</Words>
  <Application>Microsoft Office PowerPoint</Application>
  <PresentationFormat>화면 슬라이드 쇼(4:3)</PresentationFormat>
  <Paragraphs>128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맑은 고딕</vt:lpstr>
      <vt:lpstr>Arial</vt:lpstr>
      <vt:lpstr>Wingdings</vt:lpstr>
      <vt:lpstr>나눔고딕</vt:lpstr>
      <vt:lpstr>Office 테마</vt:lpstr>
      <vt:lpstr>임베디드 소프트웨어 Smart Therapy Blind</vt:lpstr>
      <vt:lpstr>PowerPoint 프레젠테이션</vt:lpstr>
      <vt:lpstr>PowerPoint 프레젠테이션</vt:lpstr>
      <vt:lpstr>프로젝트 개요</vt:lpstr>
      <vt:lpstr>Mechanism</vt:lpstr>
      <vt:lpstr>Algorithm</vt:lpstr>
      <vt:lpstr>Using Sensor</vt:lpstr>
      <vt:lpstr>Using Sensor</vt:lpstr>
      <vt:lpstr>Code (Web Server – Node.js)</vt:lpstr>
      <vt:lpstr>Code (Web Server – Node.js)</vt:lpstr>
      <vt:lpstr>Code (Web Server – Node.js)</vt:lpstr>
      <vt:lpstr>Code (Web Server – Node.js)</vt:lpstr>
      <vt:lpstr>Code (Arduino – text_reader.c)</vt:lpstr>
      <vt:lpstr>Code (Arduino – Main Control)</vt:lpstr>
      <vt:lpstr>Code (Arduino – Main Control)</vt:lpstr>
      <vt:lpstr>Code (Arduino – Main Control)</vt:lpstr>
      <vt:lpstr>Code (Arduino – Main Control)</vt:lpstr>
      <vt:lpstr>Code (Arduino – Main Control)</vt:lpstr>
      <vt:lpstr>Code (Arduino – Main Control)</vt:lpstr>
      <vt:lpstr>Code (Arduino – Main Control)</vt:lpstr>
      <vt:lpstr>Code (Arduino – Main Control)</vt:lpstr>
      <vt:lpstr>Code (Arduino – Main Control)</vt:lpstr>
      <vt:lpstr>Code (Arduino – Main Control)</vt:lpstr>
      <vt:lpstr>Code (Arduino – Main Control)</vt:lpstr>
      <vt:lpstr>Code (Arduino – Main Control)</vt:lpstr>
      <vt:lpstr>Android App</vt:lpstr>
      <vt:lpstr>Reference / Q&amp;A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kimjw</cp:lastModifiedBy>
  <cp:revision>29</cp:revision>
  <cp:lastPrinted>2011-08-28T13:13:29Z</cp:lastPrinted>
  <dcterms:created xsi:type="dcterms:W3CDTF">2011-08-24T01:05:33Z</dcterms:created>
  <dcterms:modified xsi:type="dcterms:W3CDTF">2017-06-12T18:29:31Z</dcterms:modified>
</cp:coreProperties>
</file>