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722" r:id="rId2"/>
    <p:sldId id="789" r:id="rId3"/>
    <p:sldId id="790" r:id="rId4"/>
    <p:sldId id="791" r:id="rId5"/>
    <p:sldId id="792" r:id="rId6"/>
    <p:sldId id="786" r:id="rId7"/>
    <p:sldId id="793" r:id="rId8"/>
    <p:sldId id="794" r:id="rId9"/>
    <p:sldId id="795" r:id="rId10"/>
    <p:sldId id="796" r:id="rId11"/>
    <p:sldId id="797" r:id="rId12"/>
    <p:sldId id="798" r:id="rId13"/>
    <p:sldId id="799" r:id="rId14"/>
    <p:sldId id="800" r:id="rId15"/>
    <p:sldId id="801" r:id="rId16"/>
    <p:sldId id="802" r:id="rId17"/>
    <p:sldId id="803" r:id="rId18"/>
    <p:sldId id="804" r:id="rId19"/>
    <p:sldId id="805" r:id="rId20"/>
    <p:sldId id="806" r:id="rId21"/>
  </p:sldIdLst>
  <p:sldSz cx="9906000" cy="6858000" type="A4"/>
  <p:notesSz cx="6807200" cy="9939338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83" userDrawn="1">
          <p15:clr>
            <a:srgbClr val="A4A3A4"/>
          </p15:clr>
        </p15:guide>
        <p15:guide id="2" pos="318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76BD"/>
    <a:srgbClr val="E8E8E8"/>
    <a:srgbClr val="00FF00"/>
    <a:srgbClr val="DDDDDD"/>
    <a:srgbClr val="00FFFF"/>
    <a:srgbClr val="FFFF00"/>
    <a:srgbClr val="FF6600"/>
    <a:srgbClr val="66FF33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5320" autoAdjust="0"/>
  </p:normalViewPr>
  <p:slideViewPr>
    <p:cSldViewPr>
      <p:cViewPr varScale="1">
        <p:scale>
          <a:sx n="121" d="100"/>
          <a:sy n="121" d="100"/>
        </p:scale>
        <p:origin x="1140" y="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04"/>
    </p:cViewPr>
  </p:sorterViewPr>
  <p:notesViewPr>
    <p:cSldViewPr>
      <p:cViewPr varScale="1">
        <p:scale>
          <a:sx n="85" d="100"/>
          <a:sy n="85" d="100"/>
        </p:scale>
        <p:origin x="3900" y="90"/>
      </p:cViewPr>
      <p:guideLst>
        <p:guide orient="horz" pos="2183"/>
        <p:guide pos="31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22" y="2"/>
            <a:ext cx="2950274" cy="497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37" tIns="0" rIns="19337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927" y="2"/>
            <a:ext cx="2950274" cy="497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37" tIns="0" rIns="19337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22" y="9441891"/>
            <a:ext cx="2950274" cy="497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37" tIns="0" rIns="19337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927" y="9441891"/>
            <a:ext cx="2950274" cy="497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37" tIns="0" rIns="19337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C4D235B2-4AB0-4BAE-8E61-4D6AC3E037F5}" type="slidenum">
              <a:rPr lang="en-US" altLang="ko-KR"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en-US" altLang="ko-KR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101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927" y="2"/>
            <a:ext cx="2950274" cy="497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37" tIns="0" rIns="19337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Arial" charset="0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0725" y="750888"/>
            <a:ext cx="5364163" cy="3713162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655" y="4720946"/>
            <a:ext cx="4992271" cy="447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56" tIns="46729" rIns="93456" bIns="467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문자열 유형을 편집하려면 누르십시오</a:t>
            </a:r>
            <a:r>
              <a:rPr lang="en-US" altLang="ko-KR" noProof="0" dirty="0" smtClean="0"/>
              <a:t>.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22" y="9441891"/>
            <a:ext cx="2950274" cy="497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37" tIns="0" rIns="19337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Arial" charset="0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927" y="9441891"/>
            <a:ext cx="2950274" cy="497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37" tIns="0" rIns="19337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Arial" charset="0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195314FA-B988-4F27-9845-BD00C0909E4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7227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314FA-B988-4F27-9845-BD00C0909E4B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2800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314FA-B988-4F27-9845-BD00C0909E4B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4159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314FA-B988-4F27-9845-BD00C0909E4B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7688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314FA-B988-4F27-9845-BD00C0909E4B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1686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314FA-B988-4F27-9845-BD00C0909E4B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6381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314FA-B988-4F27-9845-BD00C0909E4B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0051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314FA-B988-4F27-9845-BD00C0909E4B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2713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314FA-B988-4F27-9845-BD00C0909E4B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426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314FA-B988-4F27-9845-BD00C0909E4B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9586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314FA-B988-4F27-9845-BD00C0909E4B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1451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314FA-B988-4F27-9845-BD00C0909E4B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2368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314FA-B988-4F27-9845-BD00C0909E4B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8485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314FA-B988-4F27-9845-BD00C0909E4B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4117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314FA-B988-4F27-9845-BD00C0909E4B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63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314FA-B988-4F27-9845-BD00C0909E4B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2801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314FA-B988-4F27-9845-BD00C0909E4B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765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314FA-B988-4F27-9845-BD00C0909E4B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1650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314FA-B988-4F27-9845-BD00C0909E4B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6983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314FA-B988-4F27-9845-BD00C0909E4B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4649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314FA-B988-4F27-9845-BD00C0909E4B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870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9"/>
          <p:cNvSpPr>
            <a:spLocks noChangeShapeType="1"/>
          </p:cNvSpPr>
          <p:nvPr userDrawn="1"/>
        </p:nvSpPr>
        <p:spPr bwMode="auto">
          <a:xfrm>
            <a:off x="457200" y="2355850"/>
            <a:ext cx="9112250" cy="63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40"/>
          <p:cNvSpPr>
            <a:spLocks noChangeArrowheads="1"/>
          </p:cNvSpPr>
          <p:nvPr userDrawn="1"/>
        </p:nvSpPr>
        <p:spPr bwMode="auto">
          <a:xfrm>
            <a:off x="2432720" y="1159301"/>
            <a:ext cx="718753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r" latinLnBrk="1">
              <a:tabLst>
                <a:tab pos="5588000" algn="r"/>
              </a:tabLst>
              <a:defRPr/>
            </a:pPr>
            <a:r>
              <a:rPr lang="ko-KR" altLang="en-US" sz="2400" b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농심 전자계약시스템 재구축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algn="r" latinLnBrk="1">
              <a:tabLst>
                <a:tab pos="5588000" algn="r"/>
              </a:tabLst>
              <a:defRPr/>
            </a:pPr>
            <a:endParaRPr lang="en-US" altLang="ko-KR" sz="2400" b="1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575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Text Box 195"/>
          <p:cNvSpPr txBox="1">
            <a:spLocks noChangeArrowheads="1"/>
          </p:cNvSpPr>
          <p:nvPr userDrawn="1"/>
        </p:nvSpPr>
        <p:spPr bwMode="auto">
          <a:xfrm>
            <a:off x="4786065" y="6488113"/>
            <a:ext cx="3465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fld id="{A4A7D4E1-5EE5-4DC8-A967-733E97C9F449}" type="slidenum"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1" name="Line 197"/>
          <p:cNvSpPr>
            <a:spLocks noChangeShapeType="1"/>
          </p:cNvSpPr>
          <p:nvPr userDrawn="1"/>
        </p:nvSpPr>
        <p:spPr bwMode="auto">
          <a:xfrm>
            <a:off x="291109" y="6419850"/>
            <a:ext cx="92607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1222" name="Line 198"/>
          <p:cNvSpPr>
            <a:spLocks noChangeShapeType="1"/>
          </p:cNvSpPr>
          <p:nvPr userDrawn="1"/>
        </p:nvSpPr>
        <p:spPr bwMode="auto">
          <a:xfrm>
            <a:off x="303809" y="541065"/>
            <a:ext cx="9260783" cy="0"/>
          </a:xfrm>
          <a:prstGeom prst="line">
            <a:avLst/>
          </a:prstGeom>
          <a:noFill/>
          <a:ln w="34925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1224" name="Text Box 200"/>
          <p:cNvSpPr txBox="1">
            <a:spLocks noChangeArrowheads="1"/>
          </p:cNvSpPr>
          <p:nvPr userDrawn="1"/>
        </p:nvSpPr>
        <p:spPr bwMode="auto">
          <a:xfrm>
            <a:off x="8420923" y="220724"/>
            <a:ext cx="10310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1100" b="1" smtClean="0">
                <a:latin typeface="맑은 고딕" pitchFamily="50" charset="-127"/>
                <a:ea typeface="맑은 고딕" pitchFamily="50" charset="-127"/>
              </a:rPr>
              <a:t>사용자매뉴얼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8" name="Rectangle 204"/>
          <p:cNvSpPr>
            <a:spLocks noChangeArrowheads="1"/>
          </p:cNvSpPr>
          <p:nvPr userDrawn="1"/>
        </p:nvSpPr>
        <p:spPr bwMode="auto">
          <a:xfrm>
            <a:off x="0" y="32718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Text Box 199"/>
          <p:cNvSpPr txBox="1">
            <a:spLocks noChangeArrowheads="1"/>
          </p:cNvSpPr>
          <p:nvPr userDrawn="1"/>
        </p:nvSpPr>
        <p:spPr bwMode="auto">
          <a:xfrm>
            <a:off x="344488" y="207546"/>
            <a:ext cx="19768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100" b="1" dirty="0" err="1" smtClean="0">
                <a:latin typeface="맑은 고딕" pitchFamily="50" charset="-127"/>
                <a:ea typeface="맑은 고딕" pitchFamily="50" charset="-127"/>
              </a:rPr>
              <a:t>농심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 err="1" smtClean="0">
                <a:latin typeface="맑은 고딕" pitchFamily="50" charset="-127"/>
                <a:ea typeface="맑은 고딕" pitchFamily="50" charset="-127"/>
              </a:rPr>
              <a:t>전자계약시스템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 err="1" smtClean="0">
                <a:latin typeface="맑은 고딕" pitchFamily="50" charset="-127"/>
                <a:ea typeface="맑은 고딕" pitchFamily="50" charset="-127"/>
              </a:rPr>
              <a:t>재구축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02" y="6447347"/>
            <a:ext cx="7254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400" y="6457205"/>
            <a:ext cx="881062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90" r:id="rId3"/>
    <p:sldLayoutId id="2147483698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661052"/>
              </p:ext>
            </p:extLst>
          </p:nvPr>
        </p:nvGraphicFramePr>
        <p:xfrm>
          <a:off x="336550" y="620688"/>
          <a:ext cx="9188484" cy="5760640"/>
        </p:xfrm>
        <a:graphic>
          <a:graphicData uri="http://schemas.openxmlformats.org/drawingml/2006/table">
            <a:tbl>
              <a:tblPr/>
              <a:tblGrid>
                <a:gridCol w="91884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60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농심고딕M" panose="02020603020101020101" pitchFamily="18" charset="-127"/>
                        <a:ea typeface="농심고딕M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823E317-F8F4-4B23-9784-FA56E11DBEFD}"/>
              </a:ext>
            </a:extLst>
          </p:cNvPr>
          <p:cNvSpPr txBox="1"/>
          <p:nvPr/>
        </p:nvSpPr>
        <p:spPr>
          <a:xfrm>
            <a:off x="6753200" y="1340768"/>
            <a:ext cx="2664296" cy="48705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①</a:t>
            </a:r>
            <a:r>
              <a:rPr 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로그인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인증서 로그인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:</a:t>
            </a: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   공인인증서 로그인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(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사업자번호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)</a:t>
            </a: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비밀번호 로그인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: ID/PW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입력 후 로그인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회원가입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:</a:t>
            </a: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신규 회원의 경우 회원가입 후 전자계약 절차 진행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아이디 찾기 이동</a:t>
            </a:r>
            <a:endParaRPr lang="en-US" altLang="ko-KR" sz="90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비밀번호 찾기 이동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(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비밀번호 초기화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)</a:t>
            </a: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latin typeface="농심고딕M" panose="02020603020101020101" pitchFamily="18" charset="-127"/>
                <a:ea typeface="농심고딕M" panose="02020603020101020101" pitchFamily="18" charset="-127"/>
              </a:rPr>
              <a:t>② </a:t>
            </a:r>
            <a:r>
              <a:rPr lang="ko-KR" altLang="en-US" sz="900" smtClean="0">
                <a:latin typeface="농심고딕M" panose="02020603020101020101" pitchFamily="18" charset="-127"/>
                <a:ea typeface="농심고딕M" panose="02020603020101020101" pitchFamily="18" charset="-127"/>
              </a:rPr>
              <a:t>바로가기 </a:t>
            </a:r>
            <a:r>
              <a:rPr lang="en-US" altLang="ko-KR" sz="900" smtClean="0">
                <a:latin typeface="농심고딕M" panose="02020603020101020101" pitchFamily="18" charset="-127"/>
                <a:ea typeface="농심고딕M" panose="02020603020101020101" pitchFamily="18" charset="-127"/>
              </a:rPr>
              <a:t>(</a:t>
            </a:r>
            <a:r>
              <a:rPr lang="ko-KR" altLang="en-US" sz="900" smtClean="0">
                <a:latin typeface="농심고딕M" panose="02020603020101020101" pitchFamily="18" charset="-127"/>
                <a:ea typeface="농심고딕M" panose="02020603020101020101" pitchFamily="18" charset="-127"/>
              </a:rPr>
              <a:t>링크</a:t>
            </a:r>
            <a:r>
              <a:rPr lang="en-US" altLang="ko-KR" sz="900" smtClean="0">
                <a:latin typeface="농심고딕M" panose="02020603020101020101" pitchFamily="18" charset="-127"/>
                <a:ea typeface="농심고딕M" panose="02020603020101020101" pitchFamily="18" charset="-127"/>
              </a:rPr>
              <a:t>)</a:t>
            </a: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사용자 매뉴얼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공인인증서 안내</a:t>
            </a:r>
            <a:endParaRPr lang="en-US" altLang="ko-KR" sz="90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이용안내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개인정보처리방침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endParaRPr lang="en-US" altLang="ko-KR" sz="90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endParaRPr lang="en-US" altLang="ko-KR" sz="90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endParaRPr lang="en-US" altLang="ko-KR" sz="90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endParaRPr lang="en-US" altLang="ko-KR" sz="90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endParaRPr lang="en-US" altLang="ko-KR" sz="90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28" y="1356534"/>
            <a:ext cx="6229166" cy="48547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3712037" y="2876585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/>
              <a:t>1</a:t>
            </a:r>
            <a:endParaRPr lang="ko-KR" altLang="en-US" sz="1600" b="1" dirty="0"/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1016209" y="4180612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 smtClean="0"/>
              <a:t>2</a:t>
            </a:r>
            <a:endParaRPr lang="ko-KR" altLang="en-US" sz="1600" b="1" dirty="0"/>
          </a:p>
        </p:txBody>
      </p:sp>
      <p:grpSp>
        <p:nvGrpSpPr>
          <p:cNvPr id="17" name="그룹 16"/>
          <p:cNvGrpSpPr/>
          <p:nvPr/>
        </p:nvGrpSpPr>
        <p:grpSpPr>
          <a:xfrm>
            <a:off x="743738" y="725805"/>
            <a:ext cx="1679425" cy="685394"/>
            <a:chOff x="690576" y="2171021"/>
            <a:chExt cx="4155991" cy="685394"/>
          </a:xfrm>
        </p:grpSpPr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761990" y="2569062"/>
              <a:ext cx="4014715" cy="287353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690576" y="2530960"/>
              <a:ext cx="4155991" cy="460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0" name="TextBox 32"/>
            <p:cNvSpPr txBox="1"/>
            <p:nvPr/>
          </p:nvSpPr>
          <p:spPr bwMode="auto">
            <a:xfrm>
              <a:off x="1022495" y="2171021"/>
              <a:ext cx="3422385" cy="369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800" b="0" smtClean="0">
                  <a:solidFill>
                    <a:srgbClr val="000000"/>
                  </a:solidFill>
                  <a:ea typeface="맑은 고딕" pitchFamily="50" charset="-127"/>
                </a:rPr>
                <a:t>로그인</a:t>
              </a:r>
              <a:endParaRPr lang="ko-KR" altLang="en-US" sz="1700" b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맑은 고딕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736313" y="725805"/>
            <a:ext cx="423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00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로그인 페이지를 인증서 </a:t>
            </a:r>
            <a:r>
              <a:rPr lang="en-US" altLang="ko-KR">
                <a:solidFill>
                  <a:srgbClr val="000000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/ </a:t>
            </a:r>
            <a:r>
              <a:rPr lang="ko-KR" altLang="en-US">
                <a:solidFill>
                  <a:srgbClr val="000000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비밀번호 로그인으로 구성한다</a:t>
            </a:r>
            <a:r>
              <a:rPr lang="en-US" altLang="ko-KR">
                <a:solidFill>
                  <a:srgbClr val="000000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53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roup 153"/>
          <p:cNvGraphicFramePr>
            <a:graphicFrameLocks noGrp="1"/>
          </p:cNvGraphicFramePr>
          <p:nvPr>
            <p:extLst/>
          </p:nvPr>
        </p:nvGraphicFramePr>
        <p:xfrm>
          <a:off x="336550" y="620688"/>
          <a:ext cx="9188484" cy="5760640"/>
        </p:xfrm>
        <a:graphic>
          <a:graphicData uri="http://schemas.openxmlformats.org/drawingml/2006/table">
            <a:tbl>
              <a:tblPr/>
              <a:tblGrid>
                <a:gridCol w="91884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60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농심고딕M" panose="02020603020101020101" pitchFamily="18" charset="-127"/>
                        <a:ea typeface="농심고딕M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621944" y="725805"/>
            <a:ext cx="2458848" cy="685394"/>
            <a:chOff x="254196" y="2171021"/>
            <a:chExt cx="5028751" cy="685394"/>
          </a:xfrm>
        </p:grpSpPr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340445" y="2569062"/>
              <a:ext cx="4857807" cy="287353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254196" y="2530960"/>
              <a:ext cx="5028751" cy="460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TextBox 32"/>
            <p:cNvSpPr txBox="1"/>
            <p:nvPr/>
          </p:nvSpPr>
          <p:spPr bwMode="auto">
            <a:xfrm>
              <a:off x="1022495" y="2171021"/>
              <a:ext cx="3422385" cy="369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800" b="0">
                  <a:solidFill>
                    <a:srgbClr val="000000"/>
                  </a:solidFill>
                  <a:ea typeface="맑은 고딕" pitchFamily="50" charset="-127"/>
                </a:rPr>
                <a:t>진행중</a:t>
              </a:r>
              <a:r>
                <a:rPr lang="en-US" altLang="ko-KR" sz="1800" b="0">
                  <a:solidFill>
                    <a:srgbClr val="000000"/>
                  </a:solidFill>
                  <a:ea typeface="맑은 고딕" pitchFamily="50" charset="-127"/>
                </a:rPr>
                <a:t>(</a:t>
              </a:r>
              <a:r>
                <a:rPr lang="ko-KR" altLang="en-US" sz="1800" b="0">
                  <a:solidFill>
                    <a:srgbClr val="000000"/>
                  </a:solidFill>
                  <a:ea typeface="맑은 고딕" pitchFamily="50" charset="-127"/>
                </a:rPr>
                <a:t>받은계약</a:t>
              </a:r>
              <a:r>
                <a:rPr lang="en-US" altLang="ko-KR" sz="1800" b="0">
                  <a:solidFill>
                    <a:srgbClr val="000000"/>
                  </a:solidFill>
                  <a:ea typeface="맑은 고딕" pitchFamily="50" charset="-127"/>
                </a:rPr>
                <a:t>) </a:t>
              </a:r>
              <a:r>
                <a:rPr lang="ko-KR" altLang="en-US" sz="1800" b="0" smtClean="0">
                  <a:solidFill>
                    <a:srgbClr val="000000"/>
                  </a:solidFill>
                  <a:ea typeface="맑은 고딕" pitchFamily="50" charset="-127"/>
                </a:rPr>
                <a:t>상세</a:t>
              </a:r>
              <a:endParaRPr lang="ko-KR" altLang="en-US" sz="1700" b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맑은 고딕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312377" y="725805"/>
            <a:ext cx="610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en-US">
                <a:latin typeface="농심고딕M" panose="02020603020101020101" pitchFamily="18" charset="-127"/>
                <a:ea typeface="농심고딕M" panose="02020603020101020101" pitchFamily="18" charset="-127"/>
              </a:rPr>
              <a:t>진행중인 </a:t>
            </a:r>
            <a:r>
              <a:rPr kumimoji="0" lang="ko-KR" altLang="en-US" smtClean="0">
                <a:latin typeface="농심고딕M" panose="02020603020101020101" pitchFamily="18" charset="-127"/>
                <a:ea typeface="농심고딕M" panose="02020603020101020101" pitchFamily="18" charset="-127"/>
              </a:rPr>
              <a:t>계약서를 확인한 후 공인인증서로 서명을 한다</a:t>
            </a:r>
            <a:r>
              <a:rPr kumimoji="0" lang="en-US" altLang="ko-KR" smtClean="0">
                <a:latin typeface="농심고딕M" panose="02020603020101020101" pitchFamily="18" charset="-127"/>
                <a:ea typeface="농심고딕M" panose="02020603020101020101" pitchFamily="18" charset="-127"/>
              </a:rPr>
              <a:t>.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98" y="1452109"/>
            <a:ext cx="5843734" cy="48572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2366445" y="6015976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/>
              <a:t>1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823E317-F8F4-4B23-9784-FA56E11DBEFD}"/>
              </a:ext>
            </a:extLst>
          </p:cNvPr>
          <p:cNvSpPr txBox="1"/>
          <p:nvPr/>
        </p:nvSpPr>
        <p:spPr>
          <a:xfrm>
            <a:off x="6650858" y="1002804"/>
            <a:ext cx="2973180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①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하단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버튼 설명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전자서명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: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등록된 공인인증서로 전자서명 진행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목록으로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: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진행중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(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받은계약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)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리스트 화면으로 이동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63432419-E0F1-4C56-8D4E-2D8A5D505AFD}"/>
              </a:ext>
            </a:extLst>
          </p:cNvPr>
          <p:cNvSpPr/>
          <p:nvPr/>
        </p:nvSpPr>
        <p:spPr>
          <a:xfrm>
            <a:off x="2650717" y="5989764"/>
            <a:ext cx="1330076" cy="26511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242" y="3578452"/>
            <a:ext cx="3017609" cy="27308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아래쪽 화살표 17"/>
          <p:cNvSpPr/>
          <p:nvPr/>
        </p:nvSpPr>
        <p:spPr bwMode="auto">
          <a:xfrm rot="16200000">
            <a:off x="4767311" y="5301738"/>
            <a:ext cx="364830" cy="1590729"/>
          </a:xfrm>
          <a:prstGeom prst="downArrow">
            <a:avLst/>
          </a:prstGeom>
          <a:solidFill>
            <a:srgbClr val="FFC0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324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roup 153"/>
          <p:cNvGraphicFramePr>
            <a:graphicFrameLocks noGrp="1"/>
          </p:cNvGraphicFramePr>
          <p:nvPr>
            <p:extLst/>
          </p:nvPr>
        </p:nvGraphicFramePr>
        <p:xfrm>
          <a:off x="336550" y="620688"/>
          <a:ext cx="9188484" cy="5760640"/>
        </p:xfrm>
        <a:graphic>
          <a:graphicData uri="http://schemas.openxmlformats.org/drawingml/2006/table">
            <a:tbl>
              <a:tblPr/>
              <a:tblGrid>
                <a:gridCol w="91884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60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농심고딕M" panose="02020603020101020101" pitchFamily="18" charset="-127"/>
                        <a:ea typeface="농심고딕M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567398" y="725805"/>
            <a:ext cx="2032105" cy="685394"/>
            <a:chOff x="254196" y="2171021"/>
            <a:chExt cx="5028751" cy="685394"/>
          </a:xfrm>
        </p:grpSpPr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340445" y="2569062"/>
              <a:ext cx="4857807" cy="287353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254196" y="2530960"/>
              <a:ext cx="5028751" cy="460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TextBox 32"/>
            <p:cNvSpPr txBox="1"/>
            <p:nvPr/>
          </p:nvSpPr>
          <p:spPr bwMode="auto">
            <a:xfrm>
              <a:off x="1022495" y="2171021"/>
              <a:ext cx="3422385" cy="369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800" b="0">
                  <a:solidFill>
                    <a:srgbClr val="000000"/>
                  </a:solidFill>
                  <a:ea typeface="맑은 고딕" pitchFamily="50" charset="-127"/>
                </a:rPr>
                <a:t>완료</a:t>
              </a:r>
              <a:r>
                <a:rPr lang="en-US" altLang="ko-KR" sz="1800" b="0">
                  <a:solidFill>
                    <a:srgbClr val="000000"/>
                  </a:solidFill>
                  <a:ea typeface="맑은 고딕" pitchFamily="50" charset="-127"/>
                </a:rPr>
                <a:t>(</a:t>
              </a:r>
              <a:r>
                <a:rPr lang="ko-KR" altLang="en-US" sz="1800" b="0">
                  <a:solidFill>
                    <a:srgbClr val="000000"/>
                  </a:solidFill>
                  <a:ea typeface="맑은 고딕" pitchFamily="50" charset="-127"/>
                </a:rPr>
                <a:t>보낸계약</a:t>
              </a:r>
              <a:r>
                <a:rPr lang="en-US" altLang="ko-KR" sz="1800" b="0">
                  <a:solidFill>
                    <a:srgbClr val="000000"/>
                  </a:solidFill>
                  <a:ea typeface="맑은 고딕" pitchFamily="50" charset="-127"/>
                </a:rPr>
                <a:t>)</a:t>
              </a:r>
              <a:endParaRPr lang="ko-KR" altLang="en-US" sz="1700" b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맑은 고딕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736313" y="725805"/>
            <a:ext cx="610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en-US">
                <a:latin typeface="농심고딕M" panose="02020603020101020101" pitchFamily="18" charset="-127"/>
                <a:ea typeface="농심고딕M" panose="02020603020101020101" pitchFamily="18" charset="-127"/>
              </a:rPr>
              <a:t>계약완료된 </a:t>
            </a:r>
            <a:r>
              <a:rPr kumimoji="0" lang="ko-KR" altLang="en-US" smtClean="0">
                <a:latin typeface="농심고딕M" panose="02020603020101020101" pitchFamily="18" charset="-127"/>
                <a:ea typeface="농심고딕M" panose="02020603020101020101" pitchFamily="18" charset="-127"/>
              </a:rPr>
              <a:t>계약서 </a:t>
            </a:r>
            <a:r>
              <a:rPr kumimoji="0" lang="ko-KR" altLang="en-US">
                <a:latin typeface="농심고딕M" panose="02020603020101020101" pitchFamily="18" charset="-127"/>
                <a:ea typeface="농심고딕M" panose="02020603020101020101" pitchFamily="18" charset="-127"/>
              </a:rPr>
              <a:t>리스트를 조회한다</a:t>
            </a:r>
            <a:r>
              <a:rPr kumimoji="0" lang="en-US" altLang="ko-KR">
                <a:latin typeface="농심고딕M" panose="02020603020101020101" pitchFamily="18" charset="-127"/>
                <a:ea typeface="농심고딕M" panose="02020603020101020101" pitchFamily="18" charset="-127"/>
              </a:rPr>
              <a:t>.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96" y="1362743"/>
            <a:ext cx="6264696" cy="45145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823E317-F8F4-4B23-9784-FA56E11DBEFD}"/>
              </a:ext>
            </a:extLst>
          </p:cNvPr>
          <p:cNvSpPr txBox="1"/>
          <p:nvPr/>
        </p:nvSpPr>
        <p:spPr>
          <a:xfrm>
            <a:off x="6761563" y="1354860"/>
            <a:ext cx="2583925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①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조회조건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거래처명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계약일자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계약명</a:t>
            </a:r>
            <a:endParaRPr lang="en-US" altLang="ko-KR" sz="90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② 검색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조회조건 입력 후 검색버튼 클릭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③ 조회결과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순번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계약명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거래처명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계약일자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계약명 클릭시 상세페이지 이동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④ 엑셀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조회결과 엑셀 다운로드 기능</a:t>
            </a:r>
            <a:endParaRPr lang="en-US" altLang="ko-KR" sz="90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1378594" y="1810726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/>
              <a:t>1</a:t>
            </a:r>
            <a:endParaRPr lang="ko-KR" altLang="en-US" sz="1600" b="1" dirty="0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1352724" y="2659146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/>
              <a:t>3</a:t>
            </a:r>
            <a:endParaRPr lang="ko-KR" altLang="en-US" sz="1600" b="1" dirty="0"/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5769366" y="2204299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/>
              <a:t>2</a:t>
            </a:r>
            <a:endParaRPr lang="ko-KR" altLang="en-US" sz="16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63432419-E0F1-4C56-8D4E-2D8A5D505AFD}"/>
              </a:ext>
            </a:extLst>
          </p:cNvPr>
          <p:cNvSpPr/>
          <p:nvPr/>
        </p:nvSpPr>
        <p:spPr>
          <a:xfrm>
            <a:off x="1859748" y="3740681"/>
            <a:ext cx="3175871" cy="18951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345907" y="3696646"/>
            <a:ext cx="648072" cy="27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solidFill>
                  <a:srgbClr val="0000FF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Click!</a:t>
            </a:r>
            <a:endParaRPr lang="ko-KR" altLang="en-US" sz="1100">
              <a:solidFill>
                <a:srgbClr val="0000FF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5945470" y="2541379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/>
              <a:t>4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6788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roup 153"/>
          <p:cNvGraphicFramePr>
            <a:graphicFrameLocks noGrp="1"/>
          </p:cNvGraphicFramePr>
          <p:nvPr>
            <p:extLst/>
          </p:nvPr>
        </p:nvGraphicFramePr>
        <p:xfrm>
          <a:off x="336550" y="620688"/>
          <a:ext cx="9188484" cy="5760640"/>
        </p:xfrm>
        <a:graphic>
          <a:graphicData uri="http://schemas.openxmlformats.org/drawingml/2006/table">
            <a:tbl>
              <a:tblPr/>
              <a:tblGrid>
                <a:gridCol w="91884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60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농심고딕M" panose="02020603020101020101" pitchFamily="18" charset="-127"/>
                        <a:ea typeface="농심고딕M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567398" y="725805"/>
            <a:ext cx="2032105" cy="685394"/>
            <a:chOff x="254196" y="2171021"/>
            <a:chExt cx="5028751" cy="685394"/>
          </a:xfrm>
        </p:grpSpPr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340445" y="2569062"/>
              <a:ext cx="4857807" cy="287353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254196" y="2530960"/>
              <a:ext cx="5028751" cy="460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TextBox 32"/>
            <p:cNvSpPr txBox="1"/>
            <p:nvPr/>
          </p:nvSpPr>
          <p:spPr bwMode="auto">
            <a:xfrm>
              <a:off x="1022495" y="2171021"/>
              <a:ext cx="3422385" cy="369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800" b="0">
                  <a:solidFill>
                    <a:srgbClr val="000000"/>
                  </a:solidFill>
                  <a:ea typeface="맑은 고딕" pitchFamily="50" charset="-127"/>
                </a:rPr>
                <a:t>완료</a:t>
              </a:r>
              <a:r>
                <a:rPr lang="en-US" altLang="ko-KR" sz="1800" b="0">
                  <a:solidFill>
                    <a:srgbClr val="000000"/>
                  </a:solidFill>
                  <a:ea typeface="맑은 고딕" pitchFamily="50" charset="-127"/>
                </a:rPr>
                <a:t>(</a:t>
              </a:r>
              <a:r>
                <a:rPr lang="ko-KR" altLang="en-US" sz="1800" b="0">
                  <a:solidFill>
                    <a:srgbClr val="000000"/>
                  </a:solidFill>
                  <a:ea typeface="맑은 고딕" pitchFamily="50" charset="-127"/>
                </a:rPr>
                <a:t>보낸계약</a:t>
              </a:r>
              <a:r>
                <a:rPr lang="en-US" altLang="ko-KR" sz="1800" b="0" smtClean="0">
                  <a:solidFill>
                    <a:srgbClr val="000000"/>
                  </a:solidFill>
                  <a:ea typeface="맑은 고딕" pitchFamily="50" charset="-127"/>
                </a:rPr>
                <a:t>) </a:t>
              </a:r>
              <a:r>
                <a:rPr lang="ko-KR" altLang="en-US" sz="1800" b="0" smtClean="0">
                  <a:solidFill>
                    <a:srgbClr val="000000"/>
                  </a:solidFill>
                  <a:ea typeface="맑은 고딕" pitchFamily="50" charset="-127"/>
                </a:rPr>
                <a:t>상세</a:t>
              </a:r>
              <a:endParaRPr lang="ko-KR" altLang="en-US" sz="1700" b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맑은 고딕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736313" y="725805"/>
            <a:ext cx="610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en-US">
                <a:latin typeface="농심고딕M" panose="02020603020101020101" pitchFamily="18" charset="-127"/>
                <a:ea typeface="농심고딕M" panose="02020603020101020101" pitchFamily="18" charset="-127"/>
              </a:rPr>
              <a:t>계약완료된 </a:t>
            </a:r>
            <a:r>
              <a:rPr kumimoji="0" lang="ko-KR" altLang="en-US" smtClean="0">
                <a:latin typeface="농심고딕M" panose="02020603020101020101" pitchFamily="18" charset="-127"/>
                <a:ea typeface="농심고딕M" panose="02020603020101020101" pitchFamily="18" charset="-127"/>
              </a:rPr>
              <a:t>계약서의 상세정보를 </a:t>
            </a:r>
            <a:r>
              <a:rPr kumimoji="0" lang="ko-KR" altLang="en-US">
                <a:latin typeface="농심고딕M" panose="02020603020101020101" pitchFamily="18" charset="-127"/>
                <a:ea typeface="농심고딕M" panose="02020603020101020101" pitchFamily="18" charset="-127"/>
              </a:rPr>
              <a:t>조회한다</a:t>
            </a:r>
            <a:r>
              <a:rPr kumimoji="0" lang="en-US" altLang="ko-KR">
                <a:latin typeface="농심고딕M" panose="02020603020101020101" pitchFamily="18" charset="-127"/>
                <a:ea typeface="농심고딕M" panose="02020603020101020101" pitchFamily="18" charset="-127"/>
              </a:rPr>
              <a:t>.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96" y="1385599"/>
            <a:ext cx="5965478" cy="49411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351498" y="1731896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/>
              <a:t>1</a:t>
            </a:r>
            <a:endParaRPr lang="ko-KR" altLang="en-US" sz="1600" b="1" dirty="0"/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2793480" y="6030198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/>
              <a:t>3</a:t>
            </a:r>
            <a:endParaRPr lang="ko-KR" altLang="en-US" sz="1600" b="1" dirty="0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5602264" y="5844679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/>
              <a:t>2</a:t>
            </a:r>
            <a:endParaRPr lang="ko-KR" altLang="en-US" sz="16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63432419-E0F1-4C56-8D4E-2D8A5D505AFD}"/>
              </a:ext>
            </a:extLst>
          </p:cNvPr>
          <p:cNvSpPr/>
          <p:nvPr/>
        </p:nvSpPr>
        <p:spPr>
          <a:xfrm>
            <a:off x="5612058" y="5588453"/>
            <a:ext cx="613437" cy="21910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1823E317-F8F4-4B23-9784-FA56E11DBEFD}"/>
              </a:ext>
            </a:extLst>
          </p:cNvPr>
          <p:cNvSpPr txBox="1"/>
          <p:nvPr/>
        </p:nvSpPr>
        <p:spPr>
          <a:xfrm>
            <a:off x="6518512" y="910748"/>
            <a:ext cx="28269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en-US" altLang="ko-KR" b="1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※ </a:t>
            </a:r>
            <a:r>
              <a:rPr lang="ko-KR" altLang="en-US" b="1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완료</a:t>
            </a:r>
            <a:r>
              <a:rPr lang="en-US" altLang="ko-KR" b="1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(</a:t>
            </a:r>
            <a:r>
              <a:rPr lang="ko-KR" altLang="en-US" b="1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받은계약</a:t>
            </a:r>
            <a:r>
              <a:rPr lang="en-US" altLang="ko-KR" b="1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) </a:t>
            </a:r>
            <a:r>
              <a:rPr lang="ko-KR" altLang="en-US" b="1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상세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①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계약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기본정보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계약정보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: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계약서기본정보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계약서류 조회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서명일자 표기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예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)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서명일시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: </a:t>
            </a:r>
            <a:r>
              <a:rPr lang="en-US" altLang="ko-KR" sz="900">
                <a:solidFill>
                  <a:srgbClr val="0000FF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2020-07-14 </a:t>
            </a:r>
            <a:r>
              <a:rPr lang="en-US" altLang="ko-KR" sz="900" smtClean="0">
                <a:solidFill>
                  <a:srgbClr val="0000FF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13:44:56</a:t>
            </a:r>
            <a:endParaRPr lang="en-US" altLang="ko-KR" sz="900">
              <a:solidFill>
                <a:srgbClr val="0000FF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② 계약서류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계약서 조회 및 인쇄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다운로드 기능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③ 하단 버튼 설명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목록으로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: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완료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(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받은계약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)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리스트 화면으로 이동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271" y="3305385"/>
            <a:ext cx="3027584" cy="30275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9" name="아래쪽 화살표 28"/>
          <p:cNvSpPr/>
          <p:nvPr/>
        </p:nvSpPr>
        <p:spPr bwMode="auto">
          <a:xfrm rot="16200000">
            <a:off x="6218628" y="5543582"/>
            <a:ext cx="364830" cy="288032"/>
          </a:xfrm>
          <a:prstGeom prst="downArrow">
            <a:avLst/>
          </a:prstGeom>
          <a:solidFill>
            <a:srgbClr val="FFC0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954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roup 153"/>
          <p:cNvGraphicFramePr>
            <a:graphicFrameLocks noGrp="1"/>
          </p:cNvGraphicFramePr>
          <p:nvPr>
            <p:extLst/>
          </p:nvPr>
        </p:nvGraphicFramePr>
        <p:xfrm>
          <a:off x="336550" y="620688"/>
          <a:ext cx="9188484" cy="5760640"/>
        </p:xfrm>
        <a:graphic>
          <a:graphicData uri="http://schemas.openxmlformats.org/drawingml/2006/table">
            <a:tbl>
              <a:tblPr/>
              <a:tblGrid>
                <a:gridCol w="91884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60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농심고딕M" panose="02020603020101020101" pitchFamily="18" charset="-127"/>
                        <a:ea typeface="농심고딕M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567398" y="725805"/>
            <a:ext cx="2032105" cy="685394"/>
            <a:chOff x="254196" y="2171021"/>
            <a:chExt cx="5028751" cy="685394"/>
          </a:xfrm>
        </p:grpSpPr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340445" y="2569062"/>
              <a:ext cx="4857807" cy="287353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254196" y="2530960"/>
              <a:ext cx="5028751" cy="460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TextBox 32"/>
            <p:cNvSpPr txBox="1"/>
            <p:nvPr/>
          </p:nvSpPr>
          <p:spPr bwMode="auto">
            <a:xfrm>
              <a:off x="1022495" y="2171021"/>
              <a:ext cx="3422385" cy="369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800" b="0">
                  <a:solidFill>
                    <a:srgbClr val="000000"/>
                  </a:solidFill>
                  <a:ea typeface="맑은 고딕" pitchFamily="50" charset="-127"/>
                </a:rPr>
                <a:t>회사정보변경</a:t>
              </a:r>
              <a:endParaRPr lang="ko-KR" altLang="en-US" sz="1700" b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맑은 고딕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736313" y="725805"/>
            <a:ext cx="610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en-US" smtClean="0">
                <a:latin typeface="농심고딕M" panose="02020603020101020101" pitchFamily="18" charset="-127"/>
                <a:ea typeface="농심고딕M" panose="02020603020101020101" pitchFamily="18" charset="-127"/>
              </a:rPr>
              <a:t>회사정보</a:t>
            </a:r>
            <a:r>
              <a:rPr kumimoji="0" lang="en-US" altLang="ko-KR" smtClean="0"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kumimoji="0" lang="ko-KR" altLang="en-US">
                <a:latin typeface="농심고딕M" panose="02020603020101020101" pitchFamily="18" charset="-127"/>
                <a:ea typeface="농심고딕M" panose="02020603020101020101" pitchFamily="18" charset="-127"/>
              </a:rPr>
              <a:t>정보를 변경한다</a:t>
            </a:r>
            <a:r>
              <a:rPr kumimoji="0" lang="en-US" altLang="ko-KR">
                <a:latin typeface="농심고딕M" panose="02020603020101020101" pitchFamily="18" charset="-127"/>
                <a:ea typeface="농심고딕M" panose="02020603020101020101" pitchFamily="18" charset="-127"/>
              </a:rPr>
              <a:t>.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823E317-F8F4-4B23-9784-FA56E11DBEFD}"/>
              </a:ext>
            </a:extLst>
          </p:cNvPr>
          <p:cNvSpPr txBox="1"/>
          <p:nvPr/>
        </p:nvSpPr>
        <p:spPr>
          <a:xfrm>
            <a:off x="6825208" y="1412776"/>
            <a:ext cx="2736304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①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회사기본정보 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사업자구분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사업자번호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법인번호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업체명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대표자명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업태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종목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주소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② 우편번호찾기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주소정보연계 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(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도로명주소 안내시스템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)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팝업 호출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③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저장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회사변경 정보 저장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54" y="1396497"/>
            <a:ext cx="6417543" cy="27913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344488" y="2189222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/>
              <a:t>1</a:t>
            </a:r>
            <a:endParaRPr lang="ko-KR" altLang="en-US" sz="1600" b="1" dirty="0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3888646" y="3876814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/>
              <a:t>3</a:t>
            </a:r>
            <a:endParaRPr lang="ko-KR" altLang="en-US" sz="1600" b="1" dirty="0"/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2783623" y="3220356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/>
              <a:t>2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626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roup 153"/>
          <p:cNvGraphicFramePr>
            <a:graphicFrameLocks noGrp="1"/>
          </p:cNvGraphicFramePr>
          <p:nvPr>
            <p:extLst/>
          </p:nvPr>
        </p:nvGraphicFramePr>
        <p:xfrm>
          <a:off x="336550" y="620688"/>
          <a:ext cx="9188484" cy="5760640"/>
        </p:xfrm>
        <a:graphic>
          <a:graphicData uri="http://schemas.openxmlformats.org/drawingml/2006/table">
            <a:tbl>
              <a:tblPr/>
              <a:tblGrid>
                <a:gridCol w="91884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60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농심고딕M" panose="02020603020101020101" pitchFamily="18" charset="-127"/>
                        <a:ea typeface="농심고딕M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567398" y="725805"/>
            <a:ext cx="2032105" cy="685394"/>
            <a:chOff x="254196" y="2171021"/>
            <a:chExt cx="5028751" cy="685394"/>
          </a:xfrm>
        </p:grpSpPr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340445" y="2569062"/>
              <a:ext cx="4857807" cy="287353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254196" y="2530960"/>
              <a:ext cx="5028751" cy="460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TextBox 32"/>
            <p:cNvSpPr txBox="1"/>
            <p:nvPr/>
          </p:nvSpPr>
          <p:spPr bwMode="auto">
            <a:xfrm>
              <a:off x="1022495" y="2171021"/>
              <a:ext cx="3422385" cy="369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800" b="0">
                  <a:solidFill>
                    <a:srgbClr val="000000"/>
                  </a:solidFill>
                  <a:ea typeface="맑은 고딕" pitchFamily="50" charset="-127"/>
                </a:rPr>
                <a:t>인증서등록</a:t>
              </a:r>
              <a:r>
                <a:rPr lang="en-US" altLang="ko-KR" sz="1800" b="0">
                  <a:solidFill>
                    <a:srgbClr val="000000"/>
                  </a:solidFill>
                  <a:ea typeface="맑은 고딕" pitchFamily="50" charset="-127"/>
                </a:rPr>
                <a:t>/</a:t>
              </a:r>
              <a:r>
                <a:rPr lang="ko-KR" altLang="en-US" sz="1800" b="0">
                  <a:solidFill>
                    <a:srgbClr val="000000"/>
                  </a:solidFill>
                  <a:ea typeface="맑은 고딕" pitchFamily="50" charset="-127"/>
                </a:rPr>
                <a:t>갱신</a:t>
              </a:r>
              <a:endParaRPr lang="ko-KR" altLang="en-US" sz="1700" b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맑은 고딕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736313" y="725805"/>
            <a:ext cx="610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en-US">
                <a:latin typeface="농심고딕M" panose="02020603020101020101" pitchFamily="18" charset="-127"/>
                <a:ea typeface="농심고딕M" panose="02020603020101020101" pitchFamily="18" charset="-127"/>
              </a:rPr>
              <a:t>인증서 등록</a:t>
            </a:r>
            <a:r>
              <a:rPr kumimoji="0" lang="en-US" altLang="ko-KR">
                <a:latin typeface="농심고딕M" panose="02020603020101020101" pitchFamily="18" charset="-127"/>
                <a:ea typeface="농심고딕M" panose="02020603020101020101" pitchFamily="18" charset="-127"/>
              </a:rPr>
              <a:t>/</a:t>
            </a:r>
            <a:r>
              <a:rPr kumimoji="0" lang="ko-KR" altLang="en-US">
                <a:latin typeface="농심고딕M" panose="02020603020101020101" pitchFamily="18" charset="-127"/>
                <a:ea typeface="농심고딕M" panose="02020603020101020101" pitchFamily="18" charset="-127"/>
              </a:rPr>
              <a:t>갱신 및 인증서 발급 신청을 관리한다</a:t>
            </a:r>
            <a:r>
              <a:rPr kumimoji="0" lang="en-US" altLang="ko-KR">
                <a:latin typeface="농심고딕M" panose="02020603020101020101" pitchFamily="18" charset="-127"/>
                <a:ea typeface="농심고딕M" panose="02020603020101020101" pitchFamily="18" charset="-127"/>
              </a:rPr>
              <a:t>.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12" y="1363107"/>
            <a:ext cx="3858715" cy="49462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336396" y="1636892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/>
              <a:t>1</a:t>
            </a:r>
            <a:endParaRPr lang="ko-KR" altLang="en-US" sz="1600" b="1" dirty="0"/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336396" y="4036612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/>
              <a:t>3</a:t>
            </a:r>
            <a:endParaRPr lang="ko-KR" altLang="en-US" sz="1600" b="1" dirty="0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336396" y="2132856"/>
            <a:ext cx="209385" cy="209831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/>
              <a:t>2</a:t>
            </a:r>
            <a:endParaRPr lang="ko-KR" altLang="en-US" sz="1600" b="1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92" y="3029320"/>
            <a:ext cx="1872208" cy="16913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9" name="아래쪽 화살표 18"/>
          <p:cNvSpPr/>
          <p:nvPr/>
        </p:nvSpPr>
        <p:spPr bwMode="auto">
          <a:xfrm rot="16200000">
            <a:off x="4362813" y="4158413"/>
            <a:ext cx="364830" cy="288032"/>
          </a:xfrm>
          <a:prstGeom prst="downArrow">
            <a:avLst/>
          </a:prstGeom>
          <a:solidFill>
            <a:srgbClr val="FFC0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824" y="3028499"/>
            <a:ext cx="2808312" cy="328752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6" name="아래쪽 화살표 25"/>
          <p:cNvSpPr/>
          <p:nvPr/>
        </p:nvSpPr>
        <p:spPr bwMode="auto">
          <a:xfrm rot="16200000">
            <a:off x="5274641" y="4403503"/>
            <a:ext cx="364830" cy="2016224"/>
          </a:xfrm>
          <a:prstGeom prst="downArrow">
            <a:avLst/>
          </a:prstGeom>
          <a:solidFill>
            <a:srgbClr val="FFC0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1823E317-F8F4-4B23-9784-FA56E11DBEFD}"/>
              </a:ext>
            </a:extLst>
          </p:cNvPr>
          <p:cNvSpPr txBox="1"/>
          <p:nvPr/>
        </p:nvSpPr>
        <p:spPr>
          <a:xfrm>
            <a:off x="4469350" y="1300431"/>
            <a:ext cx="4608512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①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공인인증서 안내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② 사용가능 인증서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사용 가능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/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불가 인증서 관련 설명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③ 인증서 등록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내 인증서 확인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: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내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PC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에 있는 모든 인증서를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확인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내 인증서 등록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: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사용 가능한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인증서 등록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(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사용불가한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인증서는 보이지 않습니다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.)</a:t>
            </a: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인증서 신청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: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인증서 신청 페이지 이동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6139" y="3033324"/>
            <a:ext cx="817865" cy="1645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00808" y="4441901"/>
            <a:ext cx="50405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농심 전용</a:t>
            </a:r>
            <a:endParaRPr lang="en-US" altLang="ko-KR" sz="4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공인인증서</a:t>
            </a:r>
            <a:endParaRPr lang="ko-KR" altLang="en-US" sz="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722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roup 153"/>
          <p:cNvGraphicFramePr>
            <a:graphicFrameLocks noGrp="1"/>
          </p:cNvGraphicFramePr>
          <p:nvPr>
            <p:extLst/>
          </p:nvPr>
        </p:nvGraphicFramePr>
        <p:xfrm>
          <a:off x="336550" y="620688"/>
          <a:ext cx="9188484" cy="5760640"/>
        </p:xfrm>
        <a:graphic>
          <a:graphicData uri="http://schemas.openxmlformats.org/drawingml/2006/table">
            <a:tbl>
              <a:tblPr/>
              <a:tblGrid>
                <a:gridCol w="91884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60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농심고딕M" panose="02020603020101020101" pitchFamily="18" charset="-127"/>
                        <a:ea typeface="농심고딕M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567398" y="725805"/>
            <a:ext cx="2032105" cy="685394"/>
            <a:chOff x="254196" y="2171021"/>
            <a:chExt cx="5028751" cy="685394"/>
          </a:xfrm>
        </p:grpSpPr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340445" y="2569062"/>
              <a:ext cx="4857807" cy="287353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254196" y="2530960"/>
              <a:ext cx="5028751" cy="460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TextBox 32"/>
            <p:cNvSpPr txBox="1"/>
            <p:nvPr/>
          </p:nvSpPr>
          <p:spPr bwMode="auto">
            <a:xfrm>
              <a:off x="1022495" y="2171021"/>
              <a:ext cx="3422385" cy="369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800" b="0">
                  <a:solidFill>
                    <a:srgbClr val="000000"/>
                  </a:solidFill>
                  <a:ea typeface="맑은 고딕" pitchFamily="50" charset="-127"/>
                </a:rPr>
                <a:t>내정보수정</a:t>
              </a:r>
              <a:endParaRPr lang="ko-KR" altLang="en-US" sz="1700" b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맑은 고딕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736313" y="725805"/>
            <a:ext cx="610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en-US">
                <a:latin typeface="농심고딕M" panose="02020603020101020101" pitchFamily="18" charset="-127"/>
                <a:ea typeface="농심고딕M" panose="02020603020101020101" pitchFamily="18" charset="-127"/>
              </a:rPr>
              <a:t>사용자의 기본정보를 관리한다</a:t>
            </a:r>
            <a:r>
              <a:rPr kumimoji="0" lang="en-US" altLang="ko-KR">
                <a:latin typeface="농심고딕M" panose="02020603020101020101" pitchFamily="18" charset="-127"/>
                <a:ea typeface="농심고딕M" panose="02020603020101020101" pitchFamily="18" charset="-127"/>
              </a:rPr>
              <a:t>.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823E317-F8F4-4B23-9784-FA56E11DBEFD}"/>
              </a:ext>
            </a:extLst>
          </p:cNvPr>
          <p:cNvSpPr txBox="1"/>
          <p:nvPr/>
        </p:nvSpPr>
        <p:spPr>
          <a:xfrm>
            <a:off x="6438054" y="1449301"/>
            <a:ext cx="2979442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①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기본정보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아이디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비밀번호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담당자명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직위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이메일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전화번호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부서명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휴대전화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팩스번호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사용자유형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사용자구분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② 저장 버튼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저장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: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사용자기본정보를 저장한다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.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50" y="1449301"/>
            <a:ext cx="5889104" cy="257747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1340850" y="2057068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/>
              <a:t>1</a:t>
            </a:r>
            <a:endParaRPr lang="ko-KR" altLang="en-US" sz="1600" b="1" dirty="0"/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3379419" y="3740681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/>
              <a:t>2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217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roup 153"/>
          <p:cNvGraphicFramePr>
            <a:graphicFrameLocks noGrp="1"/>
          </p:cNvGraphicFramePr>
          <p:nvPr>
            <p:extLst/>
          </p:nvPr>
        </p:nvGraphicFramePr>
        <p:xfrm>
          <a:off x="336550" y="620688"/>
          <a:ext cx="9188484" cy="5760640"/>
        </p:xfrm>
        <a:graphic>
          <a:graphicData uri="http://schemas.openxmlformats.org/drawingml/2006/table">
            <a:tbl>
              <a:tblPr/>
              <a:tblGrid>
                <a:gridCol w="91884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60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농심고딕M" panose="02020603020101020101" pitchFamily="18" charset="-127"/>
                        <a:ea typeface="농심고딕M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567398" y="725805"/>
            <a:ext cx="2032105" cy="685394"/>
            <a:chOff x="254196" y="2171021"/>
            <a:chExt cx="5028751" cy="685394"/>
          </a:xfrm>
        </p:grpSpPr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340445" y="2569062"/>
              <a:ext cx="4857807" cy="287353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254196" y="2530960"/>
              <a:ext cx="5028751" cy="460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TextBox 32"/>
            <p:cNvSpPr txBox="1"/>
            <p:nvPr/>
          </p:nvSpPr>
          <p:spPr bwMode="auto">
            <a:xfrm>
              <a:off x="1022495" y="2171021"/>
              <a:ext cx="3422385" cy="369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800" b="0" smtClean="0">
                  <a:solidFill>
                    <a:srgbClr val="000000"/>
                  </a:solidFill>
                  <a:ea typeface="맑은 고딕" pitchFamily="50" charset="-127"/>
                </a:rPr>
                <a:t>내부사용자관리</a:t>
              </a:r>
              <a:endParaRPr lang="ko-KR" altLang="en-US" sz="1700" b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맑은 고딕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736313" y="725805"/>
            <a:ext cx="610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en-US" smtClean="0">
                <a:latin typeface="농심고딕M" panose="02020603020101020101" pitchFamily="18" charset="-127"/>
                <a:ea typeface="농심고딕M" panose="02020603020101020101" pitchFamily="18" charset="-127"/>
              </a:rPr>
              <a:t>계약담당자 정보를 조회한다</a:t>
            </a:r>
            <a:r>
              <a:rPr kumimoji="0" lang="en-US" altLang="ko-KR" smtClean="0">
                <a:latin typeface="농심고딕M" panose="02020603020101020101" pitchFamily="18" charset="-127"/>
                <a:ea typeface="농심고딕M" panose="02020603020101020101" pitchFamily="18" charset="-127"/>
              </a:rPr>
              <a:t>.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823E317-F8F4-4B23-9784-FA56E11DBEFD}"/>
              </a:ext>
            </a:extLst>
          </p:cNvPr>
          <p:cNvSpPr txBox="1"/>
          <p:nvPr/>
        </p:nvSpPr>
        <p:spPr>
          <a:xfrm>
            <a:off x="6438054" y="1449301"/>
            <a:ext cx="2979442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①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조회조건</a:t>
            </a:r>
            <a:endParaRPr lang="en-US" altLang="ko-KR" sz="90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-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거래처명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계약일자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계약명</a:t>
            </a:r>
            <a:endParaRPr lang="en-US" altLang="ko-KR" sz="90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②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조회결과</a:t>
            </a:r>
            <a:endParaRPr lang="en-US" altLang="ko-KR" sz="90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-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순번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담당자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ID,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담당자명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직위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부서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전화번호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상태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등록일자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67" y="1362743"/>
            <a:ext cx="5889104" cy="20325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1351826" y="1906890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/>
              <a:t>1</a:t>
            </a:r>
            <a:endParaRPr lang="ko-KR" altLang="en-US" sz="1600" b="1" dirty="0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1351826" y="2543128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/>
              <a:t>2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4714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roup 153"/>
          <p:cNvGraphicFramePr>
            <a:graphicFrameLocks noGrp="1"/>
          </p:cNvGraphicFramePr>
          <p:nvPr>
            <p:extLst/>
          </p:nvPr>
        </p:nvGraphicFramePr>
        <p:xfrm>
          <a:off x="336550" y="620688"/>
          <a:ext cx="9188484" cy="5760640"/>
        </p:xfrm>
        <a:graphic>
          <a:graphicData uri="http://schemas.openxmlformats.org/drawingml/2006/table">
            <a:tbl>
              <a:tblPr/>
              <a:tblGrid>
                <a:gridCol w="91884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60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농심고딕M" panose="02020603020101020101" pitchFamily="18" charset="-127"/>
                        <a:ea typeface="농심고딕M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567398" y="725805"/>
            <a:ext cx="2032105" cy="685394"/>
            <a:chOff x="254196" y="2171021"/>
            <a:chExt cx="5028751" cy="685394"/>
          </a:xfrm>
        </p:grpSpPr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340445" y="2569062"/>
              <a:ext cx="4857807" cy="287353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254196" y="2530960"/>
              <a:ext cx="5028751" cy="460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TextBox 32"/>
            <p:cNvSpPr txBox="1"/>
            <p:nvPr/>
          </p:nvSpPr>
          <p:spPr bwMode="auto">
            <a:xfrm>
              <a:off x="1022495" y="2171021"/>
              <a:ext cx="3422385" cy="369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800" b="0" smtClean="0">
                  <a:solidFill>
                    <a:srgbClr val="000000"/>
                  </a:solidFill>
                  <a:ea typeface="맑은 고딕" pitchFamily="50" charset="-127"/>
                </a:rPr>
                <a:t>공지사항</a:t>
              </a:r>
              <a:endParaRPr lang="ko-KR" altLang="en-US" sz="1700" b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맑은 고딕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736313" y="725805"/>
            <a:ext cx="610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en-US">
                <a:latin typeface="농심고딕M" panose="02020603020101020101" pitchFamily="18" charset="-127"/>
                <a:ea typeface="농심고딕M" panose="02020603020101020101" pitchFamily="18" charset="-127"/>
              </a:rPr>
              <a:t>공지사항 리스트를 조회한다</a:t>
            </a:r>
            <a:r>
              <a:rPr kumimoji="0" lang="en-US" altLang="ko-KR">
                <a:latin typeface="농심고딕M" panose="02020603020101020101" pitchFamily="18" charset="-127"/>
                <a:ea typeface="농심고딕M" panose="02020603020101020101" pitchFamily="18" charset="-127"/>
              </a:rPr>
              <a:t>.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96" y="1484759"/>
            <a:ext cx="6721984" cy="24482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1453521" y="2140020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/>
              <a:t>1</a:t>
            </a:r>
            <a:endParaRPr lang="ko-KR" altLang="en-US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823E317-F8F4-4B23-9784-FA56E11DBEFD}"/>
              </a:ext>
            </a:extLst>
          </p:cNvPr>
          <p:cNvSpPr txBox="1"/>
          <p:nvPr/>
        </p:nvSpPr>
        <p:spPr>
          <a:xfrm>
            <a:off x="7329264" y="1431953"/>
            <a:ext cx="32709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①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조회조건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공지사항 제목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②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검색</a:t>
            </a:r>
            <a:endParaRPr lang="en-US" altLang="ko-KR" sz="90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-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조회조건 입력 후 검색버튼 클릭</a:t>
            </a:r>
            <a:endParaRPr lang="en-US" altLang="ko-KR" sz="90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③ 조회결과</a:t>
            </a:r>
            <a:endParaRPr lang="en-US" altLang="ko-KR" sz="90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순번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공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지일자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제목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제목 클릭시 상세페이지 이동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※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공지사항 작성은 관리자만 가능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1453521" y="2604507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/>
              <a:t>3</a:t>
            </a:r>
            <a:endParaRPr lang="ko-KR" altLang="en-US" sz="1600" b="1" dirty="0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6130372" y="2149141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/>
              <a:t>2</a:t>
            </a:r>
            <a:endParaRPr lang="ko-KR" altLang="en-US" sz="16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63432419-E0F1-4C56-8D4E-2D8A5D505AFD}"/>
              </a:ext>
            </a:extLst>
          </p:cNvPr>
          <p:cNvSpPr/>
          <p:nvPr/>
        </p:nvSpPr>
        <p:spPr>
          <a:xfrm>
            <a:off x="2902857" y="2749380"/>
            <a:ext cx="2200070" cy="2135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592960" y="2724895"/>
            <a:ext cx="648072" cy="27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solidFill>
                  <a:srgbClr val="0000FF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Click!</a:t>
            </a:r>
            <a:endParaRPr lang="ko-KR" altLang="en-US" sz="1100">
              <a:solidFill>
                <a:srgbClr val="0000FF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57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roup 153"/>
          <p:cNvGraphicFramePr>
            <a:graphicFrameLocks noGrp="1"/>
          </p:cNvGraphicFramePr>
          <p:nvPr>
            <p:extLst/>
          </p:nvPr>
        </p:nvGraphicFramePr>
        <p:xfrm>
          <a:off x="336550" y="620688"/>
          <a:ext cx="9188484" cy="5760640"/>
        </p:xfrm>
        <a:graphic>
          <a:graphicData uri="http://schemas.openxmlformats.org/drawingml/2006/table">
            <a:tbl>
              <a:tblPr/>
              <a:tblGrid>
                <a:gridCol w="91884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60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농심고딕M" panose="02020603020101020101" pitchFamily="18" charset="-127"/>
                        <a:ea typeface="농심고딕M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567398" y="725805"/>
            <a:ext cx="2032105" cy="685394"/>
            <a:chOff x="254196" y="2171021"/>
            <a:chExt cx="5028751" cy="685394"/>
          </a:xfrm>
        </p:grpSpPr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340445" y="2569062"/>
              <a:ext cx="4857807" cy="287353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254196" y="2530960"/>
              <a:ext cx="5028751" cy="460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TextBox 32"/>
            <p:cNvSpPr txBox="1"/>
            <p:nvPr/>
          </p:nvSpPr>
          <p:spPr bwMode="auto">
            <a:xfrm>
              <a:off x="1022495" y="2171021"/>
              <a:ext cx="3422385" cy="369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800" b="0" smtClean="0">
                  <a:solidFill>
                    <a:srgbClr val="000000"/>
                  </a:solidFill>
                  <a:ea typeface="맑은 고딕" pitchFamily="50" charset="-127"/>
                </a:rPr>
                <a:t>공지사항 상세</a:t>
              </a:r>
              <a:endParaRPr lang="ko-KR" altLang="en-US" sz="1700" b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맑은 고딕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736313" y="725805"/>
            <a:ext cx="610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en-US">
                <a:latin typeface="농심고딕M" panose="02020603020101020101" pitchFamily="18" charset="-127"/>
                <a:ea typeface="농심고딕M" panose="02020603020101020101" pitchFamily="18" charset="-127"/>
              </a:rPr>
              <a:t>공지사항 </a:t>
            </a:r>
            <a:r>
              <a:rPr kumimoji="0" lang="ko-KR" altLang="en-US" smtClean="0">
                <a:latin typeface="농심고딕M" panose="02020603020101020101" pitchFamily="18" charset="-127"/>
                <a:ea typeface="농심고딕M" panose="02020603020101020101" pitchFamily="18" charset="-127"/>
              </a:rPr>
              <a:t>상세정보를 </a:t>
            </a:r>
            <a:r>
              <a:rPr kumimoji="0" lang="ko-KR" altLang="en-US">
                <a:latin typeface="농심고딕M" panose="02020603020101020101" pitchFamily="18" charset="-127"/>
                <a:ea typeface="농심고딕M" panose="02020603020101020101" pitchFamily="18" charset="-127"/>
              </a:rPr>
              <a:t>조회한다</a:t>
            </a:r>
            <a:r>
              <a:rPr kumimoji="0" lang="en-US" altLang="ko-KR">
                <a:latin typeface="농심고딕M" panose="02020603020101020101" pitchFamily="18" charset="-127"/>
                <a:ea typeface="농심고딕M" panose="02020603020101020101" pitchFamily="18" charset="-127"/>
              </a:rPr>
              <a:t>.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96" y="1434643"/>
            <a:ext cx="5884342" cy="27750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823E317-F8F4-4B23-9784-FA56E11DBEFD}"/>
              </a:ext>
            </a:extLst>
          </p:cNvPr>
          <p:cNvSpPr txBox="1"/>
          <p:nvPr/>
        </p:nvSpPr>
        <p:spPr>
          <a:xfrm>
            <a:off x="6380784" y="1402197"/>
            <a:ext cx="26642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①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작성정보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제목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공지일자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내용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②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버튼 기능</a:t>
            </a:r>
            <a:endParaRPr lang="en-US" altLang="ko-KR" sz="90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-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목록으로 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: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공지사항 리스트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화면으로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이동</a:t>
            </a:r>
            <a:endParaRPr lang="en-US" altLang="ko-KR" sz="90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403892" y="2109627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/>
              <a:t>1</a:t>
            </a:r>
            <a:endParaRPr lang="ko-KR" altLang="en-US" sz="1600" b="1" dirty="0"/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2744196" y="3765391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/>
              <a:t>2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3135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roup 153"/>
          <p:cNvGraphicFramePr>
            <a:graphicFrameLocks noGrp="1"/>
          </p:cNvGraphicFramePr>
          <p:nvPr>
            <p:extLst/>
          </p:nvPr>
        </p:nvGraphicFramePr>
        <p:xfrm>
          <a:off x="336550" y="620688"/>
          <a:ext cx="9188484" cy="5760640"/>
        </p:xfrm>
        <a:graphic>
          <a:graphicData uri="http://schemas.openxmlformats.org/drawingml/2006/table">
            <a:tbl>
              <a:tblPr/>
              <a:tblGrid>
                <a:gridCol w="91884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60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농심고딕M" panose="02020603020101020101" pitchFamily="18" charset="-127"/>
                        <a:ea typeface="농심고딕M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567398" y="725805"/>
            <a:ext cx="2032105" cy="685394"/>
            <a:chOff x="254196" y="2171021"/>
            <a:chExt cx="5028751" cy="685394"/>
          </a:xfrm>
        </p:grpSpPr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340445" y="2569062"/>
              <a:ext cx="4857807" cy="287353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254196" y="2530960"/>
              <a:ext cx="5028751" cy="460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TextBox 32"/>
            <p:cNvSpPr txBox="1"/>
            <p:nvPr/>
          </p:nvSpPr>
          <p:spPr bwMode="auto">
            <a:xfrm>
              <a:off x="1022495" y="2171021"/>
              <a:ext cx="3422385" cy="369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800" b="0">
                  <a:solidFill>
                    <a:srgbClr val="000000"/>
                  </a:solidFill>
                  <a:latin typeface="농심고딕M" panose="02020603020101020101" pitchFamily="18" charset="-127"/>
                  <a:ea typeface="농심고딕M" panose="02020603020101020101" pitchFamily="18" charset="-127"/>
                </a:rPr>
                <a:t>FAQ</a:t>
              </a:r>
              <a:endParaRPr lang="ko-KR" altLang="en-US" sz="1700" b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맑은 고딕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736313" y="725805"/>
            <a:ext cx="610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>
                <a:latin typeface="농심고딕M" panose="02020603020101020101" pitchFamily="18" charset="-127"/>
                <a:ea typeface="농심고딕M" panose="02020603020101020101" pitchFamily="18" charset="-127"/>
              </a:rPr>
              <a:t>FAQ </a:t>
            </a:r>
            <a:r>
              <a:rPr kumimoji="0" lang="ko-KR" altLang="en-US" smtClean="0">
                <a:latin typeface="농심고딕M" panose="02020603020101020101" pitchFamily="18" charset="-127"/>
                <a:ea typeface="농심고딕M" panose="02020603020101020101" pitchFamily="18" charset="-127"/>
              </a:rPr>
              <a:t>리스트를 </a:t>
            </a:r>
            <a:r>
              <a:rPr kumimoji="0" lang="ko-KR" altLang="en-US">
                <a:latin typeface="농심고딕M" panose="02020603020101020101" pitchFamily="18" charset="-127"/>
                <a:ea typeface="농심고딕M" panose="02020603020101020101" pitchFamily="18" charset="-127"/>
              </a:rPr>
              <a:t>조회한다</a:t>
            </a:r>
            <a:r>
              <a:rPr kumimoji="0" lang="en-US" altLang="ko-KR">
                <a:latin typeface="농심고딕M" panose="02020603020101020101" pitchFamily="18" charset="-127"/>
                <a:ea typeface="농심고딕M" panose="02020603020101020101" pitchFamily="18" charset="-127"/>
              </a:rPr>
              <a:t>.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8" y="1510422"/>
            <a:ext cx="6800295" cy="24487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1461404" y="2309160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/>
              <a:t>1</a:t>
            </a:r>
            <a:endParaRPr lang="ko-KR" altLang="en-US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1823E317-F8F4-4B23-9784-FA56E11DBEFD}"/>
              </a:ext>
            </a:extLst>
          </p:cNvPr>
          <p:cNvSpPr txBox="1"/>
          <p:nvPr/>
        </p:nvSpPr>
        <p:spPr>
          <a:xfrm>
            <a:off x="7405856" y="1510422"/>
            <a:ext cx="20116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①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조회조건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FAQ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제목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②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검색</a:t>
            </a:r>
            <a:endParaRPr lang="en-US" altLang="ko-KR" sz="90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-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조회조건 입력 후 검색버튼 클릭</a:t>
            </a:r>
            <a:endParaRPr lang="en-US" altLang="ko-KR" sz="90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③ 조회결과</a:t>
            </a:r>
            <a:endParaRPr lang="en-US" altLang="ko-KR" sz="90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순번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등록일자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제목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제목 클릭시 상세페이지 이동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※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FAQ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작성은 관리자만 가능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1461404" y="2780928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/>
              <a:t>3</a:t>
            </a:r>
            <a:endParaRPr lang="ko-KR" altLang="en-US" sz="1600" b="1" dirty="0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6280676" y="2309160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/>
              <a:t>2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4543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roup 153"/>
          <p:cNvGraphicFramePr>
            <a:graphicFrameLocks noGrp="1"/>
          </p:cNvGraphicFramePr>
          <p:nvPr>
            <p:extLst/>
          </p:nvPr>
        </p:nvGraphicFramePr>
        <p:xfrm>
          <a:off x="336550" y="620688"/>
          <a:ext cx="9188484" cy="5760640"/>
        </p:xfrm>
        <a:graphic>
          <a:graphicData uri="http://schemas.openxmlformats.org/drawingml/2006/table">
            <a:tbl>
              <a:tblPr/>
              <a:tblGrid>
                <a:gridCol w="91884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60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농심고딕M" panose="02020603020101020101" pitchFamily="18" charset="-127"/>
                        <a:ea typeface="농심고딕M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743738" y="725805"/>
            <a:ext cx="2073298" cy="685394"/>
            <a:chOff x="690576" y="2171021"/>
            <a:chExt cx="4155991" cy="685394"/>
          </a:xfrm>
        </p:grpSpPr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761990" y="2569062"/>
              <a:ext cx="4014715" cy="287353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690576" y="2530960"/>
              <a:ext cx="4155991" cy="460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0" name="TextBox 32"/>
            <p:cNvSpPr txBox="1"/>
            <p:nvPr/>
          </p:nvSpPr>
          <p:spPr bwMode="auto">
            <a:xfrm>
              <a:off x="1022495" y="2171021"/>
              <a:ext cx="3422385" cy="369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800" b="0" smtClean="0">
                  <a:solidFill>
                    <a:srgbClr val="000000"/>
                  </a:solidFill>
                  <a:latin typeface="농심고딕M" panose="02020603020101020101" pitchFamily="18" charset="-127"/>
                  <a:ea typeface="농심고딕M" panose="02020603020101020101" pitchFamily="18" charset="-127"/>
                </a:rPr>
                <a:t>회원가입</a:t>
              </a:r>
              <a:endParaRPr lang="ko-KR" altLang="en-US" sz="1700" b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맑은 고딕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096353" y="725805"/>
            <a:ext cx="423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00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서비스 이용 약관 동의 후 회원가입 절차를 진행한다</a:t>
            </a:r>
            <a:r>
              <a:rPr lang="en-US" altLang="ko-KR">
                <a:solidFill>
                  <a:srgbClr val="000000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.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1340768"/>
            <a:ext cx="5616624" cy="49305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2817036" y="3075349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/>
              <a:t>1</a:t>
            </a:r>
            <a:endParaRPr lang="ko-KR" altLang="en-US" sz="1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63432419-E0F1-4C56-8D4E-2D8A5D505AFD}"/>
              </a:ext>
            </a:extLst>
          </p:cNvPr>
          <p:cNvSpPr/>
          <p:nvPr/>
        </p:nvSpPr>
        <p:spPr>
          <a:xfrm>
            <a:off x="2851267" y="4975351"/>
            <a:ext cx="1475672" cy="21941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2684810" y="3854379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 smtClean="0"/>
              <a:t>2</a:t>
            </a:r>
            <a:endParaRPr lang="ko-KR" altLang="en-US" sz="1600" b="1" dirty="0"/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2544770" y="4633409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 smtClean="0"/>
              <a:t>3</a:t>
            </a:r>
            <a:endParaRPr lang="ko-KR" altLang="en-US" sz="1600" b="1" dirty="0"/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2617336" y="4977109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 smtClean="0"/>
              <a:t>4</a:t>
            </a:r>
            <a:endParaRPr lang="ko-KR" altLang="en-US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1823E317-F8F4-4B23-9784-FA56E11DBEFD}"/>
              </a:ext>
            </a:extLst>
          </p:cNvPr>
          <p:cNvSpPr txBox="1"/>
          <p:nvPr/>
        </p:nvSpPr>
        <p:spPr>
          <a:xfrm>
            <a:off x="6113066" y="1340768"/>
            <a:ext cx="3160414" cy="13388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①</a:t>
            </a:r>
            <a:r>
              <a:rPr 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서비스 이용 약관 동의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(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필수사항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)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② 기업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/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개인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(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신용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)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정보 수집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/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이용 동의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(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필수사항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)</a:t>
            </a: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③ 홍보 및 이벤트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(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마케팅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)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안내 이용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동의 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(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선택사항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) 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④ 하단 버튼 영역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사업자 회원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(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법인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/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개인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)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회원가입 이동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개인 회원 회원가입 이동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0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roup 153"/>
          <p:cNvGraphicFramePr>
            <a:graphicFrameLocks noGrp="1"/>
          </p:cNvGraphicFramePr>
          <p:nvPr>
            <p:extLst/>
          </p:nvPr>
        </p:nvGraphicFramePr>
        <p:xfrm>
          <a:off x="336550" y="620688"/>
          <a:ext cx="9188484" cy="5760640"/>
        </p:xfrm>
        <a:graphic>
          <a:graphicData uri="http://schemas.openxmlformats.org/drawingml/2006/table">
            <a:tbl>
              <a:tblPr/>
              <a:tblGrid>
                <a:gridCol w="91884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60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농심고딕M" panose="02020603020101020101" pitchFamily="18" charset="-127"/>
                        <a:ea typeface="농심고딕M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567398" y="725805"/>
            <a:ext cx="2032105" cy="685394"/>
            <a:chOff x="254196" y="2171021"/>
            <a:chExt cx="5028751" cy="685394"/>
          </a:xfrm>
        </p:grpSpPr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340445" y="2569062"/>
              <a:ext cx="4857807" cy="287353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254196" y="2530960"/>
              <a:ext cx="5028751" cy="460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TextBox 32"/>
            <p:cNvSpPr txBox="1"/>
            <p:nvPr/>
          </p:nvSpPr>
          <p:spPr bwMode="auto">
            <a:xfrm>
              <a:off x="1022495" y="2171021"/>
              <a:ext cx="3422385" cy="369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800" b="0">
                  <a:solidFill>
                    <a:srgbClr val="000000"/>
                  </a:solidFill>
                  <a:latin typeface="농심고딕M" panose="02020603020101020101" pitchFamily="18" charset="-127"/>
                  <a:ea typeface="농심고딕M" panose="02020603020101020101" pitchFamily="18" charset="-127"/>
                </a:rPr>
                <a:t>FAQ</a:t>
              </a:r>
              <a:endParaRPr lang="ko-KR" altLang="en-US" sz="1700" b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맑은 고딕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736313" y="725805"/>
            <a:ext cx="610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FAQ </a:t>
            </a:r>
            <a:r>
              <a:rPr kumimoji="0" lang="ko-KR" altLang="en-US" smtClean="0">
                <a:latin typeface="농심고딕M" panose="02020603020101020101" pitchFamily="18" charset="-127"/>
                <a:ea typeface="농심고딕M" panose="02020603020101020101" pitchFamily="18" charset="-127"/>
              </a:rPr>
              <a:t>상세정보를 </a:t>
            </a:r>
            <a:r>
              <a:rPr kumimoji="0" lang="ko-KR" altLang="en-US">
                <a:latin typeface="농심고딕M" panose="02020603020101020101" pitchFamily="18" charset="-127"/>
                <a:ea typeface="농심고딕M" panose="02020603020101020101" pitchFamily="18" charset="-127"/>
              </a:rPr>
              <a:t>조회한다</a:t>
            </a:r>
            <a:r>
              <a:rPr kumimoji="0" lang="en-US" altLang="ko-KR">
                <a:latin typeface="농심고딕M" panose="02020603020101020101" pitchFamily="18" charset="-127"/>
                <a:ea typeface="농심고딕M" panose="02020603020101020101" pitchFamily="18" charset="-127"/>
              </a:rPr>
              <a:t>.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09" y="1531524"/>
            <a:ext cx="6395299" cy="32699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823E317-F8F4-4B23-9784-FA56E11DBEFD}"/>
              </a:ext>
            </a:extLst>
          </p:cNvPr>
          <p:cNvSpPr txBox="1"/>
          <p:nvPr/>
        </p:nvSpPr>
        <p:spPr>
          <a:xfrm>
            <a:off x="6893399" y="1473256"/>
            <a:ext cx="26642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①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작성정보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제목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공지일자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내용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첨부파일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(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다운로드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)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②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버튼 기능</a:t>
            </a:r>
            <a:endParaRPr lang="en-US" altLang="ko-KR" sz="90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-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목록으로 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: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공지사항 리스트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화면으로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이동</a:t>
            </a:r>
            <a:endParaRPr lang="en-US" altLang="ko-KR" sz="90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459448" y="2322035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/>
              <a:t>1</a:t>
            </a:r>
            <a:endParaRPr lang="ko-KR" altLang="en-US" sz="1600" b="1" dirty="0"/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3143856" y="4020830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/>
              <a:t>2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8034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roup 153"/>
          <p:cNvGraphicFramePr>
            <a:graphicFrameLocks noGrp="1"/>
          </p:cNvGraphicFramePr>
          <p:nvPr>
            <p:extLst/>
          </p:nvPr>
        </p:nvGraphicFramePr>
        <p:xfrm>
          <a:off x="336550" y="620688"/>
          <a:ext cx="9188484" cy="5760640"/>
        </p:xfrm>
        <a:graphic>
          <a:graphicData uri="http://schemas.openxmlformats.org/drawingml/2006/table">
            <a:tbl>
              <a:tblPr/>
              <a:tblGrid>
                <a:gridCol w="91884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60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농심고딕M" panose="02020603020101020101" pitchFamily="18" charset="-127"/>
                        <a:ea typeface="농심고딕M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743738" y="725805"/>
            <a:ext cx="2073298" cy="685394"/>
            <a:chOff x="690576" y="2171021"/>
            <a:chExt cx="4155991" cy="685394"/>
          </a:xfrm>
        </p:grpSpPr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761990" y="2569062"/>
              <a:ext cx="4014715" cy="287353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690576" y="2530960"/>
              <a:ext cx="4155991" cy="460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0" name="TextBox 32"/>
            <p:cNvSpPr txBox="1"/>
            <p:nvPr/>
          </p:nvSpPr>
          <p:spPr bwMode="auto">
            <a:xfrm>
              <a:off x="1022495" y="2171021"/>
              <a:ext cx="3422385" cy="369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800" b="0" smtClean="0">
                  <a:solidFill>
                    <a:srgbClr val="000000"/>
                  </a:solidFill>
                  <a:latin typeface="농심고딕M" panose="02020603020101020101" pitchFamily="18" charset="-127"/>
                  <a:ea typeface="농심고딕M" panose="02020603020101020101" pitchFamily="18" charset="-127"/>
                </a:rPr>
                <a:t>회원가입 </a:t>
              </a:r>
              <a:r>
                <a:rPr lang="en-US" altLang="ko-KR" sz="1800" b="0" smtClean="0">
                  <a:solidFill>
                    <a:srgbClr val="000000"/>
                  </a:solidFill>
                  <a:latin typeface="농심고딕M" panose="02020603020101020101" pitchFamily="18" charset="-127"/>
                  <a:ea typeface="농심고딕M" panose="02020603020101020101" pitchFamily="18" charset="-127"/>
                </a:rPr>
                <a:t>(</a:t>
              </a:r>
              <a:r>
                <a:rPr lang="ko-KR" altLang="en-US" sz="1800" b="0" smtClean="0">
                  <a:solidFill>
                    <a:srgbClr val="000000"/>
                  </a:solidFill>
                  <a:latin typeface="농심고딕M" panose="02020603020101020101" pitchFamily="18" charset="-127"/>
                  <a:ea typeface="농심고딕M" panose="02020603020101020101" pitchFamily="18" charset="-127"/>
                </a:rPr>
                <a:t>사업자</a:t>
              </a:r>
              <a:r>
                <a:rPr lang="en-US" altLang="ko-KR" sz="1800" b="0" smtClean="0">
                  <a:solidFill>
                    <a:srgbClr val="000000"/>
                  </a:solidFill>
                  <a:latin typeface="농심고딕M" panose="02020603020101020101" pitchFamily="18" charset="-127"/>
                  <a:ea typeface="농심고딕M" panose="02020603020101020101" pitchFamily="18" charset="-127"/>
                </a:rPr>
                <a:t>)</a:t>
              </a:r>
              <a:endParaRPr lang="ko-KR" altLang="en-US" sz="1700" b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맑은 고딕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096353" y="725805"/>
            <a:ext cx="4736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00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법인</a:t>
            </a:r>
            <a:r>
              <a:rPr lang="en-US" altLang="ko-KR">
                <a:solidFill>
                  <a:srgbClr val="000000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/</a:t>
            </a:r>
            <a:r>
              <a:rPr lang="ko-KR" altLang="en-US">
                <a:solidFill>
                  <a:srgbClr val="000000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개인사업자의 기본정보와</a:t>
            </a:r>
            <a:r>
              <a:rPr lang="en-US" altLang="ko-KR">
                <a:solidFill>
                  <a:srgbClr val="000000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담당자정보를 입력받아 회원가입한다</a:t>
            </a:r>
            <a:r>
              <a:rPr lang="en-US" altLang="ko-KR" smtClean="0">
                <a:solidFill>
                  <a:srgbClr val="000000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54" y="1340767"/>
            <a:ext cx="4967294" cy="49520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823E317-F8F4-4B23-9784-FA56E11DBEFD}"/>
              </a:ext>
            </a:extLst>
          </p:cNvPr>
          <p:cNvSpPr txBox="1"/>
          <p:nvPr/>
        </p:nvSpPr>
        <p:spPr>
          <a:xfrm>
            <a:off x="5417641" y="1276643"/>
            <a:ext cx="41044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①</a:t>
            </a:r>
            <a:r>
              <a:rPr 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회사 기본정보 입력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(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법인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/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개인 사업자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)</a:t>
            </a: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 smtClean="0">
                <a:solidFill>
                  <a:srgbClr val="0000FF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조회 </a:t>
            </a:r>
            <a:r>
              <a:rPr lang="en-US" altLang="ko-KR" sz="900" smtClean="0">
                <a:solidFill>
                  <a:srgbClr val="0000FF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: </a:t>
            </a:r>
            <a:r>
              <a:rPr lang="ko-KR" altLang="en-US" sz="900" smtClean="0">
                <a:solidFill>
                  <a:srgbClr val="0000FF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사업자번호 입력 거래처정보</a:t>
            </a:r>
            <a:r>
              <a:rPr lang="en-US" altLang="ko-KR" sz="900" smtClean="0">
                <a:solidFill>
                  <a:srgbClr val="0000FF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ko-KR" altLang="en-US" sz="900" smtClean="0">
                <a:solidFill>
                  <a:srgbClr val="0000FF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조회 </a:t>
            </a:r>
            <a:r>
              <a:rPr lang="en-US" altLang="ko-KR" sz="900" smtClean="0">
                <a:solidFill>
                  <a:srgbClr val="0000FF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(</a:t>
            </a:r>
            <a:r>
              <a:rPr lang="ko-KR" altLang="en-US" sz="900" smtClean="0">
                <a:solidFill>
                  <a:srgbClr val="0000FF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자동입력</a:t>
            </a:r>
            <a:r>
              <a:rPr lang="en-US" altLang="ko-KR" sz="900" smtClean="0">
                <a:solidFill>
                  <a:srgbClr val="0000FF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)</a:t>
            </a: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사업자번호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업체명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대표자명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업태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종목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주소 필수입력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② 우편번호 찾기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: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주소정보연계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(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도로명주소 안내시스템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)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팝업 호출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③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담당자정보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입력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아이디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(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영문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숫자 조합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6~20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자리 입력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),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비밀번호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(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영문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숫자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특수문자 포함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8~20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자리입력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),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비밀번호확인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담당자명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이메일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부서명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휴대전화 필수입력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아이디는 사업자번호를 기본으로 세팅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(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수정가능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)</a:t>
            </a: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④ 하단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버튼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영역</a:t>
            </a:r>
            <a:endParaRPr lang="en-US" altLang="ko-KR" sz="90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-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회원가입 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: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회원 등록 서비스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호출</a:t>
            </a:r>
            <a:endParaRPr lang="en-US" altLang="ko-KR" sz="90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-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취소 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: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회원 가입취소 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(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이전화면 이동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)</a:t>
            </a:r>
            <a:b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</a:b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⑤ 회원가입시 인증서 선택 후 공인인증절차 진행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(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인증서 등록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)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285" y="4093256"/>
            <a:ext cx="2473887" cy="22348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5228" y="4101347"/>
            <a:ext cx="2401249" cy="221554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4601052" y="4149080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/>
              <a:t>2</a:t>
            </a:r>
            <a:endParaRPr lang="ko-KR" altLang="en-US" sz="1600" b="1" dirty="0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7049324" y="4132896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 smtClean="0"/>
              <a:t>5</a:t>
            </a:r>
            <a:endParaRPr lang="ko-KR" altLang="en-US" sz="1600" b="1" dirty="0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1237607" y="2382974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/>
              <a:t>1</a:t>
            </a:r>
            <a:endParaRPr lang="ko-KR" altLang="en-US" sz="1600" b="1" dirty="0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1232233" y="3596789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/>
              <a:t>3</a:t>
            </a:r>
            <a:endParaRPr lang="ko-KR" altLang="en-US" sz="1600" b="1" dirty="0"/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2551158" y="5379211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/>
              <a:t>4</a:t>
            </a:r>
            <a:endParaRPr lang="ko-KR" altLang="en-US" sz="16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63432419-E0F1-4C56-8D4E-2D8A5D505AFD}"/>
              </a:ext>
            </a:extLst>
          </p:cNvPr>
          <p:cNvSpPr/>
          <p:nvPr/>
        </p:nvSpPr>
        <p:spPr>
          <a:xfrm>
            <a:off x="2797008" y="5392236"/>
            <a:ext cx="849638" cy="21478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86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roup 153"/>
          <p:cNvGraphicFramePr>
            <a:graphicFrameLocks noGrp="1"/>
          </p:cNvGraphicFramePr>
          <p:nvPr>
            <p:extLst/>
          </p:nvPr>
        </p:nvGraphicFramePr>
        <p:xfrm>
          <a:off x="336550" y="620688"/>
          <a:ext cx="9188484" cy="5760640"/>
        </p:xfrm>
        <a:graphic>
          <a:graphicData uri="http://schemas.openxmlformats.org/drawingml/2006/table">
            <a:tbl>
              <a:tblPr/>
              <a:tblGrid>
                <a:gridCol w="91884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60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농심고딕M" panose="02020603020101020101" pitchFamily="18" charset="-127"/>
                        <a:ea typeface="농심고딕M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743738" y="725805"/>
            <a:ext cx="2073298" cy="685394"/>
            <a:chOff x="690576" y="2171021"/>
            <a:chExt cx="4155991" cy="685394"/>
          </a:xfrm>
        </p:grpSpPr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761990" y="2569062"/>
              <a:ext cx="4014715" cy="287353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690576" y="2530960"/>
              <a:ext cx="4155991" cy="460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0" name="TextBox 32"/>
            <p:cNvSpPr txBox="1"/>
            <p:nvPr/>
          </p:nvSpPr>
          <p:spPr bwMode="auto">
            <a:xfrm>
              <a:off x="1022495" y="2171021"/>
              <a:ext cx="3422385" cy="369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800" b="0" smtClean="0">
                  <a:solidFill>
                    <a:srgbClr val="000000"/>
                  </a:solidFill>
                  <a:latin typeface="농심고딕M" panose="02020603020101020101" pitchFamily="18" charset="-127"/>
                  <a:ea typeface="농심고딕M" panose="02020603020101020101" pitchFamily="18" charset="-127"/>
                </a:rPr>
                <a:t>회원가입 </a:t>
              </a:r>
              <a:r>
                <a:rPr lang="en-US" altLang="ko-KR" sz="1800" b="0" smtClean="0">
                  <a:solidFill>
                    <a:srgbClr val="000000"/>
                  </a:solidFill>
                  <a:latin typeface="농심고딕M" panose="02020603020101020101" pitchFamily="18" charset="-127"/>
                  <a:ea typeface="농심고딕M" panose="02020603020101020101" pitchFamily="18" charset="-127"/>
                </a:rPr>
                <a:t>(</a:t>
              </a:r>
              <a:r>
                <a:rPr lang="ko-KR" altLang="en-US" sz="1800" b="0" smtClean="0">
                  <a:solidFill>
                    <a:srgbClr val="000000"/>
                  </a:solidFill>
                  <a:latin typeface="농심고딕M" panose="02020603020101020101" pitchFamily="18" charset="-127"/>
                  <a:ea typeface="농심고딕M" panose="02020603020101020101" pitchFamily="18" charset="-127"/>
                </a:rPr>
                <a:t>개인</a:t>
              </a:r>
              <a:r>
                <a:rPr lang="en-US" altLang="ko-KR" sz="1800" b="0" smtClean="0">
                  <a:solidFill>
                    <a:srgbClr val="000000"/>
                  </a:solidFill>
                  <a:latin typeface="농심고딕M" panose="02020603020101020101" pitchFamily="18" charset="-127"/>
                  <a:ea typeface="농심고딕M" panose="02020603020101020101" pitchFamily="18" charset="-127"/>
                </a:rPr>
                <a:t>)</a:t>
              </a:r>
              <a:endParaRPr lang="ko-KR" altLang="en-US" sz="1700" b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맑은 고딕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096353" y="725805"/>
            <a:ext cx="423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00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개인의 기본정보와</a:t>
            </a:r>
            <a:r>
              <a:rPr lang="en-US" altLang="ko-KR">
                <a:solidFill>
                  <a:srgbClr val="000000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추가정보를 입력받아 </a:t>
            </a:r>
            <a:r>
              <a:rPr lang="ko-KR" altLang="en-US" smtClean="0">
                <a:solidFill>
                  <a:srgbClr val="000000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회원가입한다</a:t>
            </a:r>
            <a:r>
              <a:rPr lang="en-US" altLang="ko-KR">
                <a:solidFill>
                  <a:srgbClr val="000000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.</a:t>
            </a:r>
            <a:endParaRPr kumimoji="0" lang="ko-KR" altLang="en-US">
              <a:latin typeface="농심고딕M" panose="02020603020101020101" pitchFamily="18" charset="-127"/>
              <a:ea typeface="농심고딕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74" y="1344152"/>
            <a:ext cx="5466230" cy="49337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1320007" y="2508214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/>
              <a:t>1</a:t>
            </a:r>
            <a:endParaRPr lang="ko-KR" altLang="en-US" sz="16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63432419-E0F1-4C56-8D4E-2D8A5D505AFD}"/>
              </a:ext>
            </a:extLst>
          </p:cNvPr>
          <p:cNvSpPr/>
          <p:nvPr/>
        </p:nvSpPr>
        <p:spPr>
          <a:xfrm>
            <a:off x="3062313" y="4512832"/>
            <a:ext cx="916185" cy="2400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2817036" y="4524886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/>
              <a:t>2</a:t>
            </a:r>
            <a:endParaRPr lang="ko-KR" altLang="en-US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1823E317-F8F4-4B23-9784-FA56E11DBEFD}"/>
              </a:ext>
            </a:extLst>
          </p:cNvPr>
          <p:cNvSpPr txBox="1"/>
          <p:nvPr/>
        </p:nvSpPr>
        <p:spPr>
          <a:xfrm>
            <a:off x="6031956" y="1296046"/>
            <a:ext cx="33135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①</a:t>
            </a:r>
            <a:r>
              <a:rPr 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기본정보 입력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(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필수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)</a:t>
            </a: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- </a:t>
            </a:r>
            <a:r>
              <a:rPr lang="ko-KR" altLang="en-US" sz="900">
                <a:solidFill>
                  <a:srgbClr val="0000FF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조회 </a:t>
            </a:r>
            <a:r>
              <a:rPr lang="en-US" altLang="ko-KR" sz="900">
                <a:solidFill>
                  <a:srgbClr val="0000FF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: </a:t>
            </a:r>
            <a:r>
              <a:rPr lang="ko-KR" altLang="en-US" sz="900">
                <a:solidFill>
                  <a:srgbClr val="0000FF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휴대전화로 인사정보 조회 </a:t>
            </a:r>
            <a:r>
              <a:rPr lang="en-US" altLang="ko-KR" sz="900">
                <a:solidFill>
                  <a:srgbClr val="0000FF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(</a:t>
            </a:r>
            <a:r>
              <a:rPr lang="ko-KR" altLang="en-US" sz="900">
                <a:solidFill>
                  <a:srgbClr val="0000FF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자동입력</a:t>
            </a:r>
            <a:r>
              <a:rPr lang="en-US" altLang="ko-KR" sz="900" smtClean="0">
                <a:solidFill>
                  <a:srgbClr val="0000FF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)</a:t>
            </a: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srgbClr val="0000FF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이름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생년월일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성별 입력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아이디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(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영문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숫자 조합 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6~20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자리 입력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)</a:t>
            </a: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휴대전화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이메일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(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계약서 수신정보 통보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)</a:t>
            </a:r>
            <a:endParaRPr lang="en-US" altLang="ko-KR" sz="900" smtClean="0">
              <a:solidFill>
                <a:srgbClr val="0000FF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② 하단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버튼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영역</a:t>
            </a:r>
            <a:endParaRPr lang="en-US" altLang="ko-KR" sz="90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-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회원가입 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: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회원 등록 서비스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호출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취소 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: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회원 가입취소 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(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이전화면 이동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828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roup 153"/>
          <p:cNvGraphicFramePr>
            <a:graphicFrameLocks noGrp="1"/>
          </p:cNvGraphicFramePr>
          <p:nvPr>
            <p:extLst/>
          </p:nvPr>
        </p:nvGraphicFramePr>
        <p:xfrm>
          <a:off x="336550" y="620688"/>
          <a:ext cx="9188484" cy="5760640"/>
        </p:xfrm>
        <a:graphic>
          <a:graphicData uri="http://schemas.openxmlformats.org/drawingml/2006/table">
            <a:tbl>
              <a:tblPr/>
              <a:tblGrid>
                <a:gridCol w="91884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60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농심고딕M" panose="02020603020101020101" pitchFamily="18" charset="-127"/>
                        <a:ea typeface="농심고딕M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743738" y="725805"/>
            <a:ext cx="2073298" cy="685394"/>
            <a:chOff x="690576" y="2171021"/>
            <a:chExt cx="4155991" cy="685394"/>
          </a:xfrm>
        </p:grpSpPr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761990" y="2569062"/>
              <a:ext cx="4014715" cy="287353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690576" y="2530960"/>
              <a:ext cx="4155991" cy="460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0" name="TextBox 32"/>
            <p:cNvSpPr txBox="1"/>
            <p:nvPr/>
          </p:nvSpPr>
          <p:spPr bwMode="auto">
            <a:xfrm>
              <a:off x="1022495" y="2171021"/>
              <a:ext cx="3422385" cy="369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800" b="0" smtClean="0">
                  <a:solidFill>
                    <a:srgbClr val="000000"/>
                  </a:solidFill>
                  <a:latin typeface="농심고딕M" panose="02020603020101020101" pitchFamily="18" charset="-127"/>
                  <a:ea typeface="농심고딕M" panose="02020603020101020101" pitchFamily="18" charset="-127"/>
                </a:rPr>
                <a:t>회원가입 </a:t>
              </a:r>
              <a:r>
                <a:rPr lang="en-US" altLang="ko-KR" sz="1800" b="0" smtClean="0">
                  <a:solidFill>
                    <a:srgbClr val="000000"/>
                  </a:solidFill>
                  <a:latin typeface="농심고딕M" panose="02020603020101020101" pitchFamily="18" charset="-127"/>
                  <a:ea typeface="농심고딕M" panose="02020603020101020101" pitchFamily="18" charset="-127"/>
                </a:rPr>
                <a:t>(</a:t>
              </a:r>
              <a:r>
                <a:rPr lang="ko-KR" altLang="en-US" sz="1800" b="0" smtClean="0">
                  <a:solidFill>
                    <a:srgbClr val="000000"/>
                  </a:solidFill>
                  <a:latin typeface="농심고딕M" panose="02020603020101020101" pitchFamily="18" charset="-127"/>
                  <a:ea typeface="농심고딕M" panose="02020603020101020101" pitchFamily="18" charset="-127"/>
                </a:rPr>
                <a:t>개인</a:t>
              </a:r>
              <a:r>
                <a:rPr lang="en-US" altLang="ko-KR" sz="1800" b="0" smtClean="0">
                  <a:solidFill>
                    <a:srgbClr val="000000"/>
                  </a:solidFill>
                  <a:latin typeface="농심고딕M" panose="02020603020101020101" pitchFamily="18" charset="-127"/>
                  <a:ea typeface="농심고딕M" panose="02020603020101020101" pitchFamily="18" charset="-127"/>
                </a:rPr>
                <a:t>)</a:t>
              </a:r>
              <a:endParaRPr lang="ko-KR" altLang="en-US" sz="1700" b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맑은 고딕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096353" y="725805"/>
            <a:ext cx="423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00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개인의 기본정보와</a:t>
            </a:r>
            <a:r>
              <a:rPr lang="en-US" altLang="ko-KR">
                <a:solidFill>
                  <a:srgbClr val="000000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추가정보를 입력받아 </a:t>
            </a:r>
            <a:r>
              <a:rPr lang="ko-KR" altLang="en-US" smtClean="0">
                <a:solidFill>
                  <a:srgbClr val="000000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회원가입한다</a:t>
            </a:r>
            <a:r>
              <a:rPr lang="en-US" altLang="ko-KR">
                <a:solidFill>
                  <a:srgbClr val="000000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.</a:t>
            </a:r>
            <a:endParaRPr kumimoji="0" lang="ko-KR" altLang="en-US">
              <a:latin typeface="농심고딕M" panose="02020603020101020101" pitchFamily="18" charset="-127"/>
              <a:ea typeface="농심고딕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74" y="1344152"/>
            <a:ext cx="5466230" cy="49337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1320007" y="2508214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/>
              <a:t>1</a:t>
            </a:r>
            <a:endParaRPr lang="ko-KR" altLang="en-US" sz="16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63432419-E0F1-4C56-8D4E-2D8A5D505AFD}"/>
              </a:ext>
            </a:extLst>
          </p:cNvPr>
          <p:cNvSpPr/>
          <p:nvPr/>
        </p:nvSpPr>
        <p:spPr>
          <a:xfrm>
            <a:off x="3062313" y="4512832"/>
            <a:ext cx="916185" cy="2400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2817036" y="4524886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/>
              <a:t>2</a:t>
            </a:r>
            <a:endParaRPr lang="ko-KR" altLang="en-US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1823E317-F8F4-4B23-9784-FA56E11DBEFD}"/>
              </a:ext>
            </a:extLst>
          </p:cNvPr>
          <p:cNvSpPr txBox="1"/>
          <p:nvPr/>
        </p:nvSpPr>
        <p:spPr>
          <a:xfrm>
            <a:off x="6031956" y="1296046"/>
            <a:ext cx="33135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①</a:t>
            </a:r>
            <a:r>
              <a:rPr 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기본정보 입력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(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필수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)</a:t>
            </a: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- </a:t>
            </a:r>
            <a:r>
              <a:rPr lang="ko-KR" altLang="en-US" sz="900">
                <a:solidFill>
                  <a:srgbClr val="0000FF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조회 </a:t>
            </a:r>
            <a:r>
              <a:rPr lang="en-US" altLang="ko-KR" sz="900">
                <a:solidFill>
                  <a:srgbClr val="0000FF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: </a:t>
            </a:r>
            <a:r>
              <a:rPr lang="ko-KR" altLang="en-US" sz="900">
                <a:solidFill>
                  <a:srgbClr val="0000FF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휴대전화로 인사정보 조회 </a:t>
            </a:r>
            <a:r>
              <a:rPr lang="en-US" altLang="ko-KR" sz="900">
                <a:solidFill>
                  <a:srgbClr val="0000FF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(</a:t>
            </a:r>
            <a:r>
              <a:rPr lang="ko-KR" altLang="en-US" sz="900">
                <a:solidFill>
                  <a:srgbClr val="0000FF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자동입력</a:t>
            </a:r>
            <a:r>
              <a:rPr lang="en-US" altLang="ko-KR" sz="900" smtClean="0">
                <a:solidFill>
                  <a:srgbClr val="0000FF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)</a:t>
            </a: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srgbClr val="0000FF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이름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생년월일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성별 입력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아이디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(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영문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숫자 조합 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6~20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자리 입력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)</a:t>
            </a: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휴대전화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이메일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(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계약서 수신정보 통보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)</a:t>
            </a:r>
            <a:endParaRPr lang="en-US" altLang="ko-KR" sz="900" smtClean="0">
              <a:solidFill>
                <a:srgbClr val="0000FF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② 하단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버튼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영역</a:t>
            </a:r>
            <a:endParaRPr lang="en-US" altLang="ko-KR" sz="90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-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회원가입 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: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회원 등록 서비스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호출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취소 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: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회원 가입취소 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(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이전화면 이동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942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roup 153"/>
          <p:cNvGraphicFramePr>
            <a:graphicFrameLocks noGrp="1"/>
          </p:cNvGraphicFramePr>
          <p:nvPr>
            <p:extLst/>
          </p:nvPr>
        </p:nvGraphicFramePr>
        <p:xfrm>
          <a:off x="336550" y="620688"/>
          <a:ext cx="9188484" cy="5760640"/>
        </p:xfrm>
        <a:graphic>
          <a:graphicData uri="http://schemas.openxmlformats.org/drawingml/2006/table">
            <a:tbl>
              <a:tblPr/>
              <a:tblGrid>
                <a:gridCol w="91884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60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농심고딕M" panose="02020603020101020101" pitchFamily="18" charset="-127"/>
                        <a:ea typeface="농심고딕M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823E317-F8F4-4B23-9784-FA56E11DBEFD}"/>
              </a:ext>
            </a:extLst>
          </p:cNvPr>
          <p:cNvSpPr txBox="1"/>
          <p:nvPr/>
        </p:nvSpPr>
        <p:spPr>
          <a:xfrm>
            <a:off x="6492742" y="1411199"/>
            <a:ext cx="3016525" cy="13388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① </a:t>
            </a: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로그인 정보 확인 및 로그아웃 기능</a:t>
            </a:r>
            <a:endParaRPr lang="en-US" altLang="ko-KR" sz="90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② 전자계약 진행 건수 확인</a:t>
            </a:r>
            <a:endParaRPr lang="en-US" altLang="ko-KR" sz="90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(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계약작성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/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서명요청 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/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서명대기 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/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계약완료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/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연장계약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)</a:t>
            </a:r>
            <a:endParaRPr lang="en-US" altLang="ko-KR" sz="90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③ 전자계약 진행 이력리스트 확인</a:t>
            </a:r>
            <a:endParaRPr lang="en-US" altLang="ko-KR" sz="90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④ 최신 공지사항 확인</a:t>
            </a:r>
            <a:endParaRPr lang="en-US" altLang="ko-KR" sz="90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⑤ 사용자매뉴얼 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/ PDF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뷰어 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/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공인인증서안내 바로가기</a:t>
            </a:r>
            <a:endParaRPr lang="en-US" altLang="ko-KR" sz="90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43738" y="725805"/>
            <a:ext cx="1679425" cy="685394"/>
            <a:chOff x="690576" y="2171021"/>
            <a:chExt cx="4155991" cy="685394"/>
          </a:xfrm>
        </p:grpSpPr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761990" y="2569062"/>
              <a:ext cx="4014715" cy="287353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690576" y="2530960"/>
              <a:ext cx="4155991" cy="460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TextBox 32"/>
            <p:cNvSpPr txBox="1"/>
            <p:nvPr/>
          </p:nvSpPr>
          <p:spPr bwMode="auto">
            <a:xfrm>
              <a:off x="1022495" y="2171021"/>
              <a:ext cx="3422385" cy="369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800" b="0" smtClean="0">
                  <a:solidFill>
                    <a:srgbClr val="000000"/>
                  </a:solidFill>
                  <a:ea typeface="맑은 고딕" pitchFamily="50" charset="-127"/>
                </a:rPr>
                <a:t>메인</a:t>
              </a:r>
              <a:endParaRPr lang="ko-KR" altLang="en-US" sz="1700" b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맑은 고딕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736313" y="725805"/>
            <a:ext cx="423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00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메인페이지를 대시보드 형태로 구성한다</a:t>
            </a:r>
            <a:r>
              <a:rPr lang="en-US" altLang="ko-KR">
                <a:solidFill>
                  <a:srgbClr val="000000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.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96" y="1362743"/>
            <a:ext cx="5904656" cy="49434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1469600" y="1922324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 smtClean="0"/>
              <a:t>2</a:t>
            </a:r>
            <a:endParaRPr lang="ko-KR" altLang="en-US" sz="1600" b="1" dirty="0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1462449" y="3093140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 smtClean="0"/>
              <a:t>3</a:t>
            </a:r>
            <a:endParaRPr lang="ko-KR" altLang="en-US" sz="1600" b="1" dirty="0"/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3800996" y="3085257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 smtClean="0">
                <a:ea typeface="Arial Unicode MS" panose="020B0604020202020204" pitchFamily="50" charset="-127"/>
                <a:cs typeface="Arial Unicode MS" panose="020B0604020202020204" pitchFamily="50" charset="-127"/>
              </a:rPr>
              <a:t>4</a:t>
            </a:r>
            <a:endParaRPr lang="ko-KR" altLang="en-US" sz="1100" b="1" dirty="0"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1471906" y="4413463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>
                <a:ea typeface="Arial Unicode MS" panose="020B0604020202020204" pitchFamily="50" charset="-127"/>
                <a:cs typeface="Arial Unicode MS" panose="020B0604020202020204" pitchFamily="50" charset="-127"/>
              </a:rPr>
              <a:t>5</a:t>
            </a:r>
            <a:endParaRPr lang="ko-KR" altLang="en-US" sz="1100" b="1" dirty="0"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4400585" y="1317243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/>
              <a:t>1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4925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roup 153"/>
          <p:cNvGraphicFramePr>
            <a:graphicFrameLocks noGrp="1"/>
          </p:cNvGraphicFramePr>
          <p:nvPr>
            <p:extLst/>
          </p:nvPr>
        </p:nvGraphicFramePr>
        <p:xfrm>
          <a:off x="336550" y="620688"/>
          <a:ext cx="9188484" cy="5760640"/>
        </p:xfrm>
        <a:graphic>
          <a:graphicData uri="http://schemas.openxmlformats.org/drawingml/2006/table">
            <a:tbl>
              <a:tblPr/>
              <a:tblGrid>
                <a:gridCol w="91884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60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농심고딕M" panose="02020603020101020101" pitchFamily="18" charset="-127"/>
                        <a:ea typeface="농심고딕M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567398" y="725805"/>
            <a:ext cx="2032105" cy="685394"/>
            <a:chOff x="254196" y="2171021"/>
            <a:chExt cx="5028751" cy="685394"/>
          </a:xfrm>
        </p:grpSpPr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340445" y="2569062"/>
              <a:ext cx="4857807" cy="287353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254196" y="2530960"/>
              <a:ext cx="5028751" cy="460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TextBox 32"/>
            <p:cNvSpPr txBox="1"/>
            <p:nvPr/>
          </p:nvSpPr>
          <p:spPr bwMode="auto">
            <a:xfrm>
              <a:off x="1022495" y="2171021"/>
              <a:ext cx="3422385" cy="369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800" b="0">
                  <a:solidFill>
                    <a:srgbClr val="000000"/>
                  </a:solidFill>
                  <a:ea typeface="맑은 고딕" pitchFamily="50" charset="-127"/>
                </a:rPr>
                <a:t>진행중</a:t>
              </a:r>
              <a:r>
                <a:rPr lang="en-US" altLang="ko-KR" sz="1800" b="0">
                  <a:solidFill>
                    <a:srgbClr val="000000"/>
                  </a:solidFill>
                  <a:ea typeface="맑은 고딕" pitchFamily="50" charset="-127"/>
                </a:rPr>
                <a:t>(</a:t>
              </a:r>
              <a:r>
                <a:rPr lang="ko-KR" altLang="en-US" sz="1800" b="0">
                  <a:solidFill>
                    <a:srgbClr val="000000"/>
                  </a:solidFill>
                  <a:ea typeface="맑은 고딕" pitchFamily="50" charset="-127"/>
                </a:rPr>
                <a:t>받은계약</a:t>
              </a:r>
              <a:r>
                <a:rPr lang="en-US" altLang="ko-KR" sz="1800" b="0">
                  <a:solidFill>
                    <a:srgbClr val="000000"/>
                  </a:solidFill>
                  <a:ea typeface="맑은 고딕" pitchFamily="50" charset="-127"/>
                </a:rPr>
                <a:t>)</a:t>
              </a:r>
              <a:endParaRPr lang="ko-KR" altLang="en-US" sz="1700" b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맑은 고딕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736313" y="725805"/>
            <a:ext cx="610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en-US">
                <a:latin typeface="농심고딕M" panose="02020603020101020101" pitchFamily="18" charset="-127"/>
                <a:ea typeface="농심고딕M" panose="02020603020101020101" pitchFamily="18" charset="-127"/>
              </a:rPr>
              <a:t>진행중인 </a:t>
            </a:r>
            <a:r>
              <a:rPr kumimoji="0" lang="ko-KR" altLang="en-US" smtClean="0">
                <a:latin typeface="농심고딕M" panose="02020603020101020101" pitchFamily="18" charset="-127"/>
                <a:ea typeface="농심고딕M" panose="02020603020101020101" pitchFamily="18" charset="-127"/>
              </a:rPr>
              <a:t>계약서 </a:t>
            </a:r>
            <a:r>
              <a:rPr kumimoji="0" lang="ko-KR" altLang="en-US">
                <a:latin typeface="농심고딕M" panose="02020603020101020101" pitchFamily="18" charset="-127"/>
                <a:ea typeface="농심고딕M" panose="02020603020101020101" pitchFamily="18" charset="-127"/>
              </a:rPr>
              <a:t>리스트를 조회한다</a:t>
            </a:r>
            <a:r>
              <a:rPr kumimoji="0" lang="en-US" altLang="ko-KR">
                <a:latin typeface="농심고딕M" panose="02020603020101020101" pitchFamily="18" charset="-127"/>
                <a:ea typeface="농심고딕M" panose="02020603020101020101" pitchFamily="18" charset="-127"/>
              </a:rPr>
              <a:t>. (</a:t>
            </a:r>
            <a:r>
              <a:rPr kumimoji="0" lang="ko-KR" altLang="en-US">
                <a:solidFill>
                  <a:srgbClr val="0000FF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거래처 계약 담당자 사용화면</a:t>
            </a:r>
            <a:r>
              <a:rPr kumimoji="0" lang="en-US" altLang="ko-KR">
                <a:latin typeface="농심고딕M" panose="02020603020101020101" pitchFamily="18" charset="-127"/>
                <a:ea typeface="농심고딕M" panose="02020603020101020101" pitchFamily="18" charset="-127"/>
              </a:rPr>
              <a:t>)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87" y="1560747"/>
            <a:ext cx="6461508" cy="33928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1823E317-F8F4-4B23-9784-FA56E11DBEFD}"/>
              </a:ext>
            </a:extLst>
          </p:cNvPr>
          <p:cNvSpPr txBox="1"/>
          <p:nvPr/>
        </p:nvSpPr>
        <p:spPr>
          <a:xfrm>
            <a:off x="7180193" y="1484784"/>
            <a:ext cx="2232248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①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조회조건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거래처명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계약명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계약상태</a:t>
            </a:r>
            <a:endParaRPr lang="en-US" altLang="ko-KR" sz="90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② 검색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조회조건 입력 후 검색버튼 클릭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③ 조회결과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순번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계약명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거래처명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계약일자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상태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계약명 클릭시 상세페이지 이동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30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roup 153"/>
          <p:cNvGraphicFramePr>
            <a:graphicFrameLocks noGrp="1"/>
          </p:cNvGraphicFramePr>
          <p:nvPr>
            <p:extLst/>
          </p:nvPr>
        </p:nvGraphicFramePr>
        <p:xfrm>
          <a:off x="336550" y="620688"/>
          <a:ext cx="9188484" cy="5760640"/>
        </p:xfrm>
        <a:graphic>
          <a:graphicData uri="http://schemas.openxmlformats.org/drawingml/2006/table">
            <a:tbl>
              <a:tblPr/>
              <a:tblGrid>
                <a:gridCol w="91884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60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농심고딕M" panose="02020603020101020101" pitchFamily="18" charset="-127"/>
                        <a:ea typeface="농심고딕M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567398" y="725805"/>
            <a:ext cx="2032105" cy="685394"/>
            <a:chOff x="254196" y="2171021"/>
            <a:chExt cx="5028751" cy="685394"/>
          </a:xfrm>
        </p:grpSpPr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340445" y="2569062"/>
              <a:ext cx="4857807" cy="287353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254196" y="2530960"/>
              <a:ext cx="5028751" cy="460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TextBox 32"/>
            <p:cNvSpPr txBox="1"/>
            <p:nvPr/>
          </p:nvSpPr>
          <p:spPr bwMode="auto">
            <a:xfrm>
              <a:off x="1022495" y="2171021"/>
              <a:ext cx="3422385" cy="369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800" b="0">
                  <a:solidFill>
                    <a:srgbClr val="000000"/>
                  </a:solidFill>
                  <a:ea typeface="맑은 고딕" pitchFamily="50" charset="-127"/>
                </a:rPr>
                <a:t>진행중</a:t>
              </a:r>
              <a:r>
                <a:rPr lang="en-US" altLang="ko-KR" sz="1800" b="0">
                  <a:solidFill>
                    <a:srgbClr val="000000"/>
                  </a:solidFill>
                  <a:ea typeface="맑은 고딕" pitchFamily="50" charset="-127"/>
                </a:rPr>
                <a:t>(</a:t>
              </a:r>
              <a:r>
                <a:rPr lang="ko-KR" altLang="en-US" sz="1800" b="0">
                  <a:solidFill>
                    <a:srgbClr val="000000"/>
                  </a:solidFill>
                  <a:ea typeface="맑은 고딕" pitchFamily="50" charset="-127"/>
                </a:rPr>
                <a:t>받은계약</a:t>
              </a:r>
              <a:r>
                <a:rPr lang="en-US" altLang="ko-KR" sz="1800" b="0">
                  <a:solidFill>
                    <a:srgbClr val="000000"/>
                  </a:solidFill>
                  <a:ea typeface="맑은 고딕" pitchFamily="50" charset="-127"/>
                </a:rPr>
                <a:t>)</a:t>
              </a:r>
              <a:endParaRPr lang="ko-KR" altLang="en-US" sz="1700" b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맑은 고딕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736313" y="725805"/>
            <a:ext cx="610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en-US">
                <a:latin typeface="농심고딕M" panose="02020603020101020101" pitchFamily="18" charset="-127"/>
                <a:ea typeface="농심고딕M" panose="02020603020101020101" pitchFamily="18" charset="-127"/>
              </a:rPr>
              <a:t>진행중인 </a:t>
            </a:r>
            <a:r>
              <a:rPr kumimoji="0" lang="ko-KR" altLang="en-US" smtClean="0">
                <a:latin typeface="농심고딕M" panose="02020603020101020101" pitchFamily="18" charset="-127"/>
                <a:ea typeface="농심고딕M" panose="02020603020101020101" pitchFamily="18" charset="-127"/>
              </a:rPr>
              <a:t>계약서 </a:t>
            </a:r>
            <a:r>
              <a:rPr kumimoji="0" lang="ko-KR" altLang="en-US">
                <a:latin typeface="농심고딕M" panose="02020603020101020101" pitchFamily="18" charset="-127"/>
                <a:ea typeface="농심고딕M" panose="02020603020101020101" pitchFamily="18" charset="-127"/>
              </a:rPr>
              <a:t>리스트를 </a:t>
            </a:r>
            <a:r>
              <a:rPr kumimoji="0" lang="ko-KR" altLang="en-US">
                <a:latin typeface="농심고딕M" panose="02020603020101020101" pitchFamily="18" charset="-127"/>
                <a:ea typeface="농심고딕M" panose="02020603020101020101" pitchFamily="18" charset="-127"/>
              </a:rPr>
              <a:t>조회한다</a:t>
            </a:r>
            <a:r>
              <a:rPr kumimoji="0" lang="en-US" altLang="ko-KR" smtClean="0">
                <a:latin typeface="농심고딕M" panose="02020603020101020101" pitchFamily="18" charset="-127"/>
                <a:ea typeface="농심고딕M" panose="02020603020101020101" pitchFamily="18" charset="-127"/>
              </a:rPr>
              <a:t>.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87" y="1560747"/>
            <a:ext cx="6461508" cy="33928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1823E317-F8F4-4B23-9784-FA56E11DBEFD}"/>
              </a:ext>
            </a:extLst>
          </p:cNvPr>
          <p:cNvSpPr txBox="1"/>
          <p:nvPr/>
        </p:nvSpPr>
        <p:spPr>
          <a:xfrm>
            <a:off x="7180193" y="1484784"/>
            <a:ext cx="2232248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①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조회조건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거래처명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계약명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계약상태</a:t>
            </a:r>
            <a:endParaRPr lang="en-US" altLang="ko-KR" sz="90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② 검색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조회조건 입력 후 검색버튼 클릭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③ 조회결과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순번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계약명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거래처명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계약일자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상태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계약명 클릭시 상세페이지 이동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425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roup 153"/>
          <p:cNvGraphicFramePr>
            <a:graphicFrameLocks noGrp="1"/>
          </p:cNvGraphicFramePr>
          <p:nvPr>
            <p:extLst/>
          </p:nvPr>
        </p:nvGraphicFramePr>
        <p:xfrm>
          <a:off x="336550" y="620688"/>
          <a:ext cx="9188484" cy="5760640"/>
        </p:xfrm>
        <a:graphic>
          <a:graphicData uri="http://schemas.openxmlformats.org/drawingml/2006/table">
            <a:tbl>
              <a:tblPr/>
              <a:tblGrid>
                <a:gridCol w="91884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60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농심고딕M" panose="02020603020101020101" pitchFamily="18" charset="-127"/>
                        <a:ea typeface="농심고딕M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621944" y="725805"/>
            <a:ext cx="2458848" cy="685394"/>
            <a:chOff x="254196" y="2171021"/>
            <a:chExt cx="5028751" cy="685394"/>
          </a:xfrm>
        </p:grpSpPr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340445" y="2569062"/>
              <a:ext cx="4857807" cy="287353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254196" y="2530960"/>
              <a:ext cx="5028751" cy="460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TextBox 32"/>
            <p:cNvSpPr txBox="1"/>
            <p:nvPr/>
          </p:nvSpPr>
          <p:spPr bwMode="auto">
            <a:xfrm>
              <a:off x="1022495" y="2171021"/>
              <a:ext cx="3422385" cy="369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sz="1400" b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800" b="0">
                  <a:solidFill>
                    <a:srgbClr val="000000"/>
                  </a:solidFill>
                  <a:ea typeface="맑은 고딕" pitchFamily="50" charset="-127"/>
                </a:rPr>
                <a:t>진행중</a:t>
              </a:r>
              <a:r>
                <a:rPr lang="en-US" altLang="ko-KR" sz="1800" b="0">
                  <a:solidFill>
                    <a:srgbClr val="000000"/>
                  </a:solidFill>
                  <a:ea typeface="맑은 고딕" pitchFamily="50" charset="-127"/>
                </a:rPr>
                <a:t>(</a:t>
              </a:r>
              <a:r>
                <a:rPr lang="ko-KR" altLang="en-US" sz="1800" b="0">
                  <a:solidFill>
                    <a:srgbClr val="000000"/>
                  </a:solidFill>
                  <a:ea typeface="맑은 고딕" pitchFamily="50" charset="-127"/>
                </a:rPr>
                <a:t>받은계약</a:t>
              </a:r>
              <a:r>
                <a:rPr lang="en-US" altLang="ko-KR" sz="1800" b="0">
                  <a:solidFill>
                    <a:srgbClr val="000000"/>
                  </a:solidFill>
                  <a:ea typeface="맑은 고딕" pitchFamily="50" charset="-127"/>
                </a:rPr>
                <a:t>) </a:t>
              </a:r>
              <a:r>
                <a:rPr lang="ko-KR" altLang="en-US" sz="1800" b="0">
                  <a:solidFill>
                    <a:srgbClr val="000000"/>
                  </a:solidFill>
                  <a:ea typeface="맑은 고딕" pitchFamily="50" charset="-127"/>
                </a:rPr>
                <a:t>상세</a:t>
              </a:r>
              <a:endParaRPr lang="ko-KR" altLang="en-US" sz="1700" b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맑은 고딕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312377" y="725805"/>
            <a:ext cx="610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en-US">
                <a:latin typeface="농심고딕M" panose="02020603020101020101" pitchFamily="18" charset="-127"/>
                <a:ea typeface="농심고딕M" panose="02020603020101020101" pitchFamily="18" charset="-127"/>
              </a:rPr>
              <a:t>진행중인 </a:t>
            </a:r>
            <a:r>
              <a:rPr kumimoji="0" lang="ko-KR" altLang="en-US" smtClean="0">
                <a:latin typeface="농심고딕M" panose="02020603020101020101" pitchFamily="18" charset="-127"/>
                <a:ea typeface="농심고딕M" panose="02020603020101020101" pitchFamily="18" charset="-127"/>
              </a:rPr>
              <a:t>계약서 상세 내역을 확인한다</a:t>
            </a:r>
            <a:r>
              <a:rPr kumimoji="0" lang="en-US" altLang="ko-KR" smtClean="0">
                <a:latin typeface="농심고딕M" panose="02020603020101020101" pitchFamily="18" charset="-127"/>
                <a:ea typeface="농심고딕M" panose="02020603020101020101" pitchFamily="18" charset="-127"/>
              </a:rPr>
              <a:t>.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98" y="1452109"/>
            <a:ext cx="5843734" cy="48572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352278" y="1769623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/>
              <a:t>1</a:t>
            </a:r>
            <a:endParaRPr lang="ko-KR" altLang="en-US" sz="1600" b="1" dirty="0"/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03884C86-5ABF-468F-BEF5-8A97CFE4C1FC}"/>
              </a:ext>
            </a:extLst>
          </p:cNvPr>
          <p:cNvSpPr/>
          <p:nvPr/>
        </p:nvSpPr>
        <p:spPr>
          <a:xfrm>
            <a:off x="5488588" y="5836796"/>
            <a:ext cx="215900" cy="21590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/>
              <a:t>2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823E317-F8F4-4B23-9784-FA56E11DBEFD}"/>
              </a:ext>
            </a:extLst>
          </p:cNvPr>
          <p:cNvSpPr txBox="1"/>
          <p:nvPr/>
        </p:nvSpPr>
        <p:spPr>
          <a:xfrm>
            <a:off x="6650858" y="1002804"/>
            <a:ext cx="29731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①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계약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기본정보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계약정보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: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계약서기본정보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계약서류 조회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서명일자 표기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예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)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서명일시</a:t>
            </a: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: </a:t>
            </a:r>
            <a:r>
              <a:rPr lang="en-US" altLang="ko-KR" sz="900">
                <a:solidFill>
                  <a:srgbClr val="0000FF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2020-07-14 </a:t>
            </a:r>
            <a:r>
              <a:rPr lang="en-US" altLang="ko-KR" sz="900" smtClean="0">
                <a:solidFill>
                  <a:srgbClr val="0000FF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13:44:56</a:t>
            </a:r>
            <a:endParaRPr lang="en-US" altLang="ko-KR" sz="900">
              <a:solidFill>
                <a:srgbClr val="0000FF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② 계약서류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계약서 조회 및 인쇄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,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다운로드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기능</a:t>
            </a:r>
            <a:r>
              <a:rPr kumimoji="0" lang="en-US" altLang="ko-KR" sz="900">
                <a:latin typeface="농심고딕M" panose="02020603020101020101" pitchFamily="18" charset="-127"/>
                <a:ea typeface="농심고딕M" panose="02020603020101020101" pitchFamily="18" charset="-127"/>
              </a:rPr>
              <a:t>(pdf</a:t>
            </a:r>
            <a:r>
              <a:rPr kumimoji="0" lang="ko-KR" altLang="en-US" sz="900">
                <a:latin typeface="농심고딕M" panose="02020603020101020101" pitchFamily="18" charset="-127"/>
                <a:ea typeface="농심고딕M" panose="02020603020101020101" pitchFamily="18" charset="-127"/>
              </a:rPr>
              <a:t>파일</a:t>
            </a:r>
            <a:r>
              <a:rPr kumimoji="0" lang="en-US" altLang="ko-KR" sz="900">
                <a:latin typeface="농심고딕M" panose="02020603020101020101" pitchFamily="18" charset="-127"/>
                <a:ea typeface="농심고딕M" panose="02020603020101020101" pitchFamily="18" charset="-127"/>
              </a:rPr>
              <a:t>)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③ 하단 버튼 설명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전자서명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: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등록된 공인인증서로 전자서명 진행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 -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목록으로 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: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진행중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(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받은계약</a:t>
            </a:r>
            <a:r>
              <a:rPr lang="en-US" altLang="ko-KR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) </a:t>
            </a:r>
            <a:r>
              <a:rPr lang="ko-KR" altLang="en-US" sz="900" smtClean="0">
                <a:solidFill>
                  <a:prstClr val="black"/>
                </a:solidFill>
                <a:latin typeface="농심고딕M" panose="02020603020101020101" pitchFamily="18" charset="-127"/>
                <a:ea typeface="농심고딕M" panose="02020603020101020101" pitchFamily="18" charset="-127"/>
              </a:rPr>
              <a:t>리스트 화면으로 이동</a:t>
            </a:r>
            <a:endParaRPr lang="en-US" altLang="ko-KR" sz="900" smtClean="0">
              <a:solidFill>
                <a:prstClr val="black"/>
              </a:solidFill>
              <a:latin typeface="농심고딕M" panose="02020603020101020101" pitchFamily="18" charset="-127"/>
              <a:ea typeface="농심고딕M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936" y="3241879"/>
            <a:ext cx="3074468" cy="30822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63432419-E0F1-4C56-8D4E-2D8A5D505AFD}"/>
              </a:ext>
            </a:extLst>
          </p:cNvPr>
          <p:cNvSpPr/>
          <p:nvPr/>
        </p:nvSpPr>
        <p:spPr>
          <a:xfrm>
            <a:off x="5498382" y="5580570"/>
            <a:ext cx="613437" cy="21910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8" name="아래쪽 화살표 17"/>
          <p:cNvSpPr/>
          <p:nvPr/>
        </p:nvSpPr>
        <p:spPr bwMode="auto">
          <a:xfrm rot="16200000">
            <a:off x="6126332" y="5543582"/>
            <a:ext cx="364830" cy="288032"/>
          </a:xfrm>
          <a:prstGeom prst="downArrow">
            <a:avLst/>
          </a:prstGeom>
          <a:solidFill>
            <a:srgbClr val="FFC0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05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바탕체" pitchFamily="17" charset="-127"/>
            <a:ea typeface="바탕체" pitchFamily="17" charset="-127"/>
          </a:defRPr>
        </a:defPPr>
      </a:lstStyle>
    </a:spDef>
    <a:lnDef>
      <a:spPr bwMode="auto">
        <a:noFill/>
        <a:ln w="9525" algn="ctr">
          <a:solidFill>
            <a:schemeClr val="tx1"/>
          </a:solidFill>
          <a:round/>
          <a:headEnd type="none" w="med" len="med"/>
          <a:tailEnd type="triangle" w="med" len="med"/>
        </a:ln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26132</TotalTime>
  <Words>1191</Words>
  <Application>Microsoft Office PowerPoint</Application>
  <PresentationFormat>A4 용지(210x297mm)</PresentationFormat>
  <Paragraphs>262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Arial Unicode MS</vt:lpstr>
      <vt:lpstr>나눔고딕 ExtraBold</vt:lpstr>
      <vt:lpstr>농심고딕M</vt:lpstr>
      <vt:lpstr>돋움</vt:lpstr>
      <vt:lpstr>맑은 고딕</vt:lpstr>
      <vt:lpstr>바탕체</vt:lpstr>
      <vt:lpstr>Arial</vt:lpstr>
      <vt:lpstr>Times New Roman</vt:lpstr>
      <vt:lpstr>Blank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아시아나IDT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프로세스정의서</dc:title>
  <dc:subject>아시아나항공 ACIMS 재구축</dc:subject>
  <dc:creator>김명호</dc:creator>
  <cp:lastModifiedBy>Windows 사용자</cp:lastModifiedBy>
  <cp:revision>3399</cp:revision>
  <cp:lastPrinted>2019-12-23T02:11:58Z</cp:lastPrinted>
  <dcterms:created xsi:type="dcterms:W3CDTF">1997-09-19T06:58:14Z</dcterms:created>
  <dcterms:modified xsi:type="dcterms:W3CDTF">2020-10-17T04:57:08Z</dcterms:modified>
  <cp:category>Ver. 1.0</cp:category>
</cp:coreProperties>
</file>