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notesMasterIdLst>
    <p:notesMasterId r:id="rId25"/>
  </p:notesMasterIdLst>
  <p:sldIdLst>
    <p:sldId id="256" r:id="rId2"/>
    <p:sldId id="257" r:id="rId3"/>
    <p:sldId id="268" r:id="rId4"/>
    <p:sldId id="269" r:id="rId5"/>
    <p:sldId id="267" r:id="rId6"/>
    <p:sldId id="271" r:id="rId7"/>
    <p:sldId id="272" r:id="rId8"/>
    <p:sldId id="260" r:id="rId9"/>
    <p:sldId id="307" r:id="rId10"/>
    <p:sldId id="273" r:id="rId11"/>
    <p:sldId id="274" r:id="rId12"/>
    <p:sldId id="275" r:id="rId13"/>
    <p:sldId id="288" r:id="rId14"/>
    <p:sldId id="276" r:id="rId15"/>
    <p:sldId id="304" r:id="rId16"/>
    <p:sldId id="306" r:id="rId17"/>
    <p:sldId id="289" r:id="rId18"/>
    <p:sldId id="296" r:id="rId19"/>
    <p:sldId id="297" r:id="rId20"/>
    <p:sldId id="298" r:id="rId21"/>
    <p:sldId id="300" r:id="rId22"/>
    <p:sldId id="301" r:id="rId23"/>
    <p:sldId id="265" r:id="rId24"/>
  </p:sldIdLst>
  <p:sldSz cx="24384000" cy="13716000"/>
  <p:notesSz cx="6858000" cy="9144000"/>
  <p:defaultTextStyle>
    <a:lvl1pPr algn="ctr" defTabSz="584200">
      <a:defRPr sz="5000">
        <a:latin typeface="+mn-lt"/>
        <a:ea typeface="+mn-ea"/>
        <a:cs typeface="+mn-cs"/>
        <a:sym typeface="Helvetica Light"/>
      </a:defRPr>
    </a:lvl1pPr>
    <a:lvl2pPr indent="228600" algn="ctr" defTabSz="584200">
      <a:defRPr sz="5000">
        <a:latin typeface="+mn-lt"/>
        <a:ea typeface="+mn-ea"/>
        <a:cs typeface="+mn-cs"/>
        <a:sym typeface="Helvetica Light"/>
      </a:defRPr>
    </a:lvl2pPr>
    <a:lvl3pPr indent="457200" algn="ctr" defTabSz="584200">
      <a:defRPr sz="5000">
        <a:latin typeface="+mn-lt"/>
        <a:ea typeface="+mn-ea"/>
        <a:cs typeface="+mn-cs"/>
        <a:sym typeface="Helvetica Light"/>
      </a:defRPr>
    </a:lvl3pPr>
    <a:lvl4pPr indent="685800" algn="ctr" defTabSz="584200">
      <a:defRPr sz="5000">
        <a:latin typeface="+mn-lt"/>
        <a:ea typeface="+mn-ea"/>
        <a:cs typeface="+mn-cs"/>
        <a:sym typeface="Helvetica Light"/>
      </a:defRPr>
    </a:lvl4pPr>
    <a:lvl5pPr indent="914400" algn="ctr" defTabSz="584200">
      <a:defRPr sz="5000">
        <a:latin typeface="+mn-lt"/>
        <a:ea typeface="+mn-ea"/>
        <a:cs typeface="+mn-cs"/>
        <a:sym typeface="Helvetica Light"/>
      </a:defRPr>
    </a:lvl5pPr>
    <a:lvl6pPr indent="1143000" algn="ctr" defTabSz="584200">
      <a:defRPr sz="5000">
        <a:latin typeface="+mn-lt"/>
        <a:ea typeface="+mn-ea"/>
        <a:cs typeface="+mn-cs"/>
        <a:sym typeface="Helvetica Light"/>
      </a:defRPr>
    </a:lvl6pPr>
    <a:lvl7pPr indent="1371600" algn="ctr" defTabSz="584200">
      <a:defRPr sz="5000">
        <a:latin typeface="+mn-lt"/>
        <a:ea typeface="+mn-ea"/>
        <a:cs typeface="+mn-cs"/>
        <a:sym typeface="Helvetica Light"/>
      </a:defRPr>
    </a:lvl7pPr>
    <a:lvl8pPr indent="1600200" algn="ctr" defTabSz="584200">
      <a:defRPr sz="5000">
        <a:latin typeface="+mn-lt"/>
        <a:ea typeface="+mn-ea"/>
        <a:cs typeface="+mn-cs"/>
        <a:sym typeface="Helvetica Light"/>
      </a:defRPr>
    </a:lvl8pPr>
    <a:lvl9pPr indent="1828800" algn="ctr" defTabSz="584200">
      <a:defRPr sz="50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18">
          <p15:clr>
            <a:srgbClr val="A4A3A4"/>
          </p15:clr>
        </p15:guide>
        <p15:guide id="2" pos="76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969"/>
    <a:srgbClr val="F4E25A"/>
    <a:srgbClr val="F22E00"/>
    <a:srgbClr val="292929"/>
    <a:srgbClr val="F8EC96"/>
    <a:srgbClr val="B02200"/>
    <a:srgbClr val="FF3300"/>
    <a:srgbClr val="048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C3C2611-4C71-4FC5-86AE-919BDF0F9419}" styleName=""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noFill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noFill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solidFill>
                <a:srgbClr val="3797C6"/>
              </a:solidFill>
              <a:prstDash val="solid"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noFill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rgbClr val="0365C0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EE7283C-3CF3-47DC-8721-378D4A62B228}" styleName=""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miter/>
            </a:ln>
          </a:left>
          <a:right>
            <a:ln w="12700" cap="flat">
              <a:solidFill>
                <a:srgbClr val="5D5D5D"/>
              </a:solidFill>
              <a:miter/>
            </a:ln>
          </a:right>
          <a:top>
            <a:ln w="12700" cap="flat">
              <a:solidFill>
                <a:srgbClr val="5D5D5D"/>
              </a:solidFill>
              <a:miter/>
            </a:ln>
          </a:top>
          <a:bottom>
            <a:ln w="12700" cap="flat">
              <a:solidFill>
                <a:srgbClr val="5D5D5D"/>
              </a:solidFill>
              <a:miter/>
            </a:ln>
          </a:bottom>
          <a:insideH>
            <a:ln w="12700" cap="flat">
              <a:solidFill>
                <a:srgbClr val="5D5D5D"/>
              </a:solidFill>
              <a:miter/>
            </a:ln>
          </a:insideH>
          <a:insideV>
            <a:ln w="12700" cap="flat">
              <a:solidFill>
                <a:srgbClr val="5D5D5D"/>
              </a:solidFill>
              <a:miter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/>
            </a:ln>
          </a:left>
          <a:right>
            <a:ln w="12700" cap="flat">
              <a:solidFill>
                <a:srgbClr val="5D5D5D"/>
              </a:solidFill>
              <a:prstDash val="solid"/>
              <a:miter/>
            </a:ln>
          </a:right>
          <a:top>
            <a:ln w="12700" cap="flat">
              <a:solidFill>
                <a:srgbClr val="5D5D5D"/>
              </a:solidFill>
              <a:prstDash val="solid"/>
              <a:miter/>
            </a:ln>
          </a:top>
          <a:bottom>
            <a:ln w="12700" cap="flat">
              <a:solidFill>
                <a:srgbClr val="5D5D5D"/>
              </a:solidFill>
              <a:prstDash val="solid"/>
              <a:miter/>
            </a:ln>
          </a:bottom>
          <a:insideH>
            <a:ln w="12700" cap="flat">
              <a:solidFill>
                <a:srgbClr val="5D5D5D"/>
              </a:solidFill>
              <a:prstDash val="solid"/>
              <a:miter/>
            </a:ln>
          </a:insideH>
          <a:insideV>
            <a:ln w="12700" cap="flat">
              <a:solidFill>
                <a:srgbClr val="5D5D5D"/>
              </a:solidFill>
              <a:prstDash val="solid"/>
              <a:miter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/>
            </a:ln>
          </a:left>
          <a:right>
            <a:ln w="12700" cap="flat">
              <a:solidFill>
                <a:srgbClr val="5D5D5D"/>
              </a:solidFill>
              <a:prstDash val="solid"/>
              <a:miter/>
            </a:ln>
          </a:right>
          <a:top>
            <a:ln w="12700" cap="flat">
              <a:solidFill>
                <a:srgbClr val="5D5D5D"/>
              </a:solidFill>
              <a:prstDash val="solid"/>
              <a:miter/>
            </a:ln>
          </a:top>
          <a:bottom>
            <a:ln w="12700" cap="flat">
              <a:solidFill>
                <a:srgbClr val="5D5D5D"/>
              </a:solidFill>
              <a:prstDash val="solid"/>
              <a:miter/>
            </a:ln>
          </a:bottom>
          <a:insideH>
            <a:ln w="12700" cap="flat">
              <a:solidFill>
                <a:srgbClr val="5D5D5D"/>
              </a:solidFill>
              <a:prstDash val="solid"/>
              <a:miter/>
            </a:ln>
          </a:insideH>
          <a:insideV>
            <a:ln w="12700" cap="flat">
              <a:solidFill>
                <a:srgbClr val="5D5D5D"/>
              </a:solidFill>
              <a:prstDash val="solid"/>
              <a:miter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/>
            </a:ln>
          </a:left>
          <a:right>
            <a:ln w="12700" cap="flat">
              <a:solidFill>
                <a:srgbClr val="5D5D5D"/>
              </a:solidFill>
              <a:prstDash val="solid"/>
              <a:miter/>
            </a:ln>
          </a:right>
          <a:top>
            <a:ln w="12700" cap="flat">
              <a:solidFill>
                <a:srgbClr val="5D5D5D"/>
              </a:solidFill>
              <a:prstDash val="solid"/>
              <a:miter/>
            </a:ln>
          </a:top>
          <a:bottom>
            <a:ln w="12700" cap="flat">
              <a:solidFill>
                <a:srgbClr val="5D5D5D"/>
              </a:solidFill>
              <a:prstDash val="solid"/>
              <a:miter/>
            </a:ln>
          </a:bottom>
          <a:insideH>
            <a:ln w="12700" cap="flat">
              <a:solidFill>
                <a:srgbClr val="5D5D5D"/>
              </a:solidFill>
              <a:prstDash val="solid"/>
              <a:miter/>
            </a:ln>
          </a:insideH>
          <a:insideV>
            <a:ln w="12700" cap="flat">
              <a:solidFill>
                <a:srgbClr val="5D5D5D"/>
              </a:solidFill>
              <a:prstDash val="solid"/>
              <a:miter/>
            </a:ln>
          </a:insideV>
        </a:tcBdr>
        <a:fill>
          <a:solidFill>
            <a:srgbClr val="97764E"/>
          </a:solidFill>
        </a:fill>
      </a:tcStyle>
    </a:firstRow>
  </a:tblStyle>
  <a:tblStyle styleId="{2708684C-4D16-4618-839F-0558EEFCDFE6}" styleName=""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miter/>
            </a:ln>
          </a:left>
          <a:right>
            <a:ln w="12700" cap="flat">
              <a:solidFill>
                <a:srgbClr val="000000"/>
              </a:solidFill>
              <a:miter/>
            </a:ln>
          </a:right>
          <a:top>
            <a:ln w="12700" cap="flat">
              <a:solidFill>
                <a:srgbClr val="000000"/>
              </a:solidFill>
              <a:miter/>
            </a:ln>
          </a:top>
          <a:bottom>
            <a:ln w="12700" cap="flat">
              <a:solidFill>
                <a:srgbClr val="000000"/>
              </a:solidFill>
              <a:miter/>
            </a:ln>
          </a:bottom>
          <a:insideH>
            <a:ln w="12700" cap="flat">
              <a:solidFill>
                <a:srgbClr val="000000"/>
              </a:solidFill>
              <a:miter/>
            </a:ln>
          </a:insideH>
          <a:insideV>
            <a:ln w="12700" cap="flat">
              <a:solidFill>
                <a:srgbClr val="000000"/>
              </a:solidFill>
              <a:miter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solidFill>
                <a:srgbClr val="000000"/>
              </a:solidFill>
              <a:prstDash val="solid"/>
              <a:miter/>
            </a:ln>
          </a:right>
          <a:top>
            <a:ln w="12700" cap="flat">
              <a:solidFill>
                <a:srgbClr val="000000"/>
              </a:solidFill>
              <a:miter/>
            </a:ln>
          </a:top>
          <a:bottom>
            <a:ln w="12700" cap="flat">
              <a:solidFill>
                <a:srgbClr val="000000"/>
              </a:solidFill>
              <a:miter/>
            </a:ln>
          </a:bottom>
          <a:insideH>
            <a:ln w="12700" cap="flat">
              <a:solidFill>
                <a:srgbClr val="000000"/>
              </a:solidFill>
              <a:miter/>
            </a:ln>
          </a:insideH>
          <a:insideV>
            <a:ln w="12700" cap="flat">
              <a:solidFill>
                <a:srgbClr val="000000"/>
              </a:solidFill>
              <a:miter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miter/>
            </a:ln>
          </a:left>
          <a:right>
            <a:ln w="12700" cap="flat">
              <a:solidFill>
                <a:srgbClr val="000000"/>
              </a:solidFill>
              <a:miter/>
            </a:ln>
          </a:right>
          <a:top>
            <a:ln w="12700" cap="flat">
              <a:solidFill>
                <a:srgbClr val="000000"/>
              </a:solidFill>
              <a:prstDash val="solid"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solidFill>
                <a:srgbClr val="000000"/>
              </a:solidFill>
              <a:miter/>
            </a:ln>
          </a:insideH>
          <a:insideV>
            <a:ln w="12700" cap="flat">
              <a:solidFill>
                <a:srgbClr val="000000"/>
              </a:solidFill>
              <a:miter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miter/>
            </a:ln>
          </a:left>
          <a:right>
            <a:ln w="12700" cap="flat">
              <a:solidFill>
                <a:srgbClr val="000000"/>
              </a:solidFill>
              <a:miter/>
            </a:ln>
          </a:right>
          <a:top>
            <a:ln w="12700" cap="flat">
              <a:noFill/>
              <a:miter/>
            </a:ln>
          </a:top>
          <a:bottom>
            <a:ln w="12700" cap="flat">
              <a:solidFill>
                <a:srgbClr val="000000"/>
              </a:solidFill>
              <a:prstDash val="solid"/>
              <a:miter/>
            </a:ln>
          </a:bottom>
          <a:insideH>
            <a:ln w="12700" cap="flat">
              <a:solidFill>
                <a:srgbClr val="000000"/>
              </a:solidFill>
              <a:miter/>
            </a:ln>
          </a:insideH>
          <a:insideV>
            <a:ln w="12700" cap="flat">
              <a:solidFill>
                <a:srgbClr val="000000"/>
              </a:solidFill>
              <a:miter/>
            </a:ln>
          </a:insideV>
        </a:tcBdr>
        <a:fill>
          <a:noFill/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/>
            </a:ln>
          </a:left>
          <a:right>
            <a:ln w="12700" cap="flat">
              <a:solidFill>
                <a:srgbClr val="FFFFFF"/>
              </a:solidFill>
              <a:prstDash val="solid"/>
              <a:miter/>
            </a:ln>
          </a:right>
          <a:top>
            <a:ln w="12700" cap="flat">
              <a:solidFill>
                <a:srgbClr val="FFFFFF"/>
              </a:solidFill>
              <a:prstDash val="solid"/>
              <a:miter/>
            </a:ln>
          </a:top>
          <a:bottom>
            <a:ln w="12700" cap="flat">
              <a:solidFill>
                <a:srgbClr val="FFFFFF"/>
              </a:solidFill>
              <a:prstDash val="solid"/>
              <a:miter/>
            </a:ln>
          </a:bottom>
          <a:insideH>
            <a:ln w="12700" cap="flat">
              <a:solidFill>
                <a:srgbClr val="FFFFFF"/>
              </a:solidFill>
              <a:prstDash val="solid"/>
              <a:miter/>
            </a:ln>
          </a:insideH>
          <a:insideV>
            <a:ln w="12700" cap="flat">
              <a:solidFill>
                <a:srgbClr val="FFFFFF"/>
              </a:solidFill>
              <a:prstDash val="solid"/>
              <a:miter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/>
            </a:ln>
          </a:left>
          <a:right>
            <a:ln w="12700" cap="flat">
              <a:solidFill>
                <a:srgbClr val="FFFFFF"/>
              </a:solidFill>
              <a:prstDash val="solid"/>
              <a:miter/>
            </a:ln>
          </a:right>
          <a:top>
            <a:ln w="12700" cap="flat">
              <a:solidFill>
                <a:srgbClr val="FFFFFF"/>
              </a:solidFill>
              <a:prstDash val="solid"/>
              <a:miter/>
            </a:ln>
          </a:top>
          <a:bottom>
            <a:ln w="12700" cap="flat">
              <a:solidFill>
                <a:srgbClr val="FFFFFF"/>
              </a:solidFill>
              <a:prstDash val="solid"/>
              <a:miter/>
            </a:ln>
          </a:bottom>
          <a:insideH>
            <a:ln w="12700" cap="flat">
              <a:solidFill>
                <a:srgbClr val="FFFFFF"/>
              </a:solidFill>
              <a:prstDash val="solid"/>
              <a:miter/>
            </a:ln>
          </a:insideH>
          <a:insideV>
            <a:ln w="12700" cap="flat">
              <a:solidFill>
                <a:srgbClr val="FFFFFF"/>
              </a:solidFill>
              <a:prstDash val="solid"/>
              <a:miter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/>
            </a:ln>
          </a:left>
          <a:right>
            <a:ln w="12700" cap="flat">
              <a:solidFill>
                <a:srgbClr val="FFFFFF"/>
              </a:solidFill>
              <a:prstDash val="solid"/>
              <a:miter/>
            </a:ln>
          </a:right>
          <a:top>
            <a:ln w="12700" cap="flat">
              <a:solidFill>
                <a:srgbClr val="FFFFFF"/>
              </a:solidFill>
              <a:prstDash val="solid"/>
              <a:miter/>
            </a:ln>
          </a:top>
          <a:bottom>
            <a:ln w="12700" cap="flat">
              <a:solidFill>
                <a:srgbClr val="FFFFFF"/>
              </a:solidFill>
              <a:prstDash val="solid"/>
              <a:miter/>
            </a:ln>
          </a:bottom>
          <a:insideH>
            <a:ln w="12700" cap="flat">
              <a:solidFill>
                <a:srgbClr val="FFFFFF"/>
              </a:solidFill>
              <a:prstDash val="solid"/>
              <a:miter/>
            </a:ln>
          </a:insideH>
          <a:insideV>
            <a:ln w="12700" cap="flat">
              <a:solidFill>
                <a:srgbClr val="FFFFFF"/>
              </a:solidFill>
              <a:prstDash val="solid"/>
              <a:miter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/>
            </a:ln>
          </a:left>
          <a:right>
            <a:ln w="12700" cap="flat">
              <a:solidFill>
                <a:srgbClr val="FFFFFF"/>
              </a:solidFill>
              <a:prstDash val="solid"/>
              <a:miter/>
            </a:ln>
          </a:right>
          <a:top>
            <a:ln w="12700" cap="flat">
              <a:solidFill>
                <a:srgbClr val="FFFFFF"/>
              </a:solidFill>
              <a:prstDash val="solid"/>
              <a:miter/>
            </a:ln>
          </a:top>
          <a:bottom>
            <a:ln w="12700" cap="flat">
              <a:solidFill>
                <a:srgbClr val="FFFFFF"/>
              </a:solidFill>
              <a:prstDash val="solid"/>
              <a:miter/>
            </a:ln>
          </a:bottom>
          <a:insideH>
            <a:ln w="12700" cap="flat">
              <a:solidFill>
                <a:srgbClr val="FFFFFF"/>
              </a:solidFill>
              <a:prstDash val="solid"/>
              <a:miter/>
            </a:ln>
          </a:insideH>
          <a:insideV>
            <a:ln w="12700" cap="flat">
              <a:solidFill>
                <a:srgbClr val="FFFFFF"/>
              </a:solidFill>
              <a:prstDash val="solid"/>
              <a:miter/>
            </a:ln>
          </a:insideV>
        </a:tcBdr>
        <a:fill>
          <a:solidFill>
            <a:srgbClr val="767C85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CF821DB8-F4EB-4A41-A1BA-3FCAFE7338EE}" styleName=""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/>
            </a:ln>
          </a:left>
          <a:right>
            <a:ln w="12700" cap="flat">
              <a:solidFill>
                <a:srgbClr val="000000"/>
              </a:solidFill>
              <a:prstDash val="solid"/>
              <a:miter/>
            </a:ln>
          </a:right>
          <a:top>
            <a:ln w="12700" cap="flat">
              <a:solidFill>
                <a:srgbClr val="000000"/>
              </a:solidFill>
              <a:prstDash val="solid"/>
              <a:miter/>
            </a:ln>
          </a:top>
          <a:bottom>
            <a:ln w="12700" cap="flat">
              <a:solidFill>
                <a:srgbClr val="000000"/>
              </a:solidFill>
              <a:prstDash val="solid"/>
              <a:miter/>
            </a:ln>
          </a:bottom>
          <a:insideH>
            <a:ln w="12700" cap="flat">
              <a:solidFill>
                <a:srgbClr val="000000"/>
              </a:solidFill>
              <a:prstDash val="solid"/>
              <a:miter/>
            </a:ln>
          </a:insideH>
          <a:insideV>
            <a:ln w="12700" cap="flat">
              <a:solidFill>
                <a:srgbClr val="000000"/>
              </a:solidFill>
              <a:prstDash val="solid"/>
              <a:miter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/>
            </a:ln>
          </a:left>
          <a:right>
            <a:ln w="12700" cap="flat">
              <a:solidFill>
                <a:srgbClr val="000000"/>
              </a:solidFill>
              <a:prstDash val="solid"/>
              <a:miter/>
            </a:ln>
          </a:right>
          <a:top>
            <a:ln w="12700" cap="flat">
              <a:solidFill>
                <a:srgbClr val="000000"/>
              </a:solidFill>
              <a:prstDash val="solid"/>
              <a:miter/>
            </a:ln>
          </a:top>
          <a:bottom>
            <a:ln w="12700" cap="flat">
              <a:solidFill>
                <a:srgbClr val="000000"/>
              </a:solidFill>
              <a:prstDash val="solid"/>
              <a:miter/>
            </a:ln>
          </a:bottom>
          <a:insideH>
            <a:ln w="12700" cap="flat">
              <a:solidFill>
                <a:srgbClr val="000000"/>
              </a:solidFill>
              <a:prstDash val="solid"/>
              <a:miter/>
            </a:ln>
          </a:insideH>
          <a:insideV>
            <a:ln w="12700" cap="flat">
              <a:solidFill>
                <a:srgbClr val="000000"/>
              </a:solidFill>
              <a:prstDash val="solid"/>
              <a:miter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/>
            </a:ln>
          </a:left>
          <a:right>
            <a:ln w="12700" cap="flat">
              <a:solidFill>
                <a:srgbClr val="000000"/>
              </a:solidFill>
              <a:prstDash val="solid"/>
              <a:miter/>
            </a:ln>
          </a:right>
          <a:top>
            <a:ln w="12700" cap="flat">
              <a:solidFill>
                <a:srgbClr val="000000"/>
              </a:solidFill>
              <a:prstDash val="solid"/>
              <a:miter/>
            </a:ln>
          </a:top>
          <a:bottom>
            <a:ln w="12700" cap="flat">
              <a:solidFill>
                <a:srgbClr val="000000"/>
              </a:solidFill>
              <a:prstDash val="solid"/>
              <a:miter/>
            </a:ln>
          </a:bottom>
          <a:insideH>
            <a:ln w="12700" cap="flat">
              <a:solidFill>
                <a:srgbClr val="000000"/>
              </a:solidFill>
              <a:prstDash val="solid"/>
              <a:miter/>
            </a:ln>
          </a:insideH>
          <a:insideV>
            <a:ln w="12700" cap="flat">
              <a:solidFill>
                <a:srgbClr val="000000"/>
              </a:solidFill>
              <a:prstDash val="solid"/>
              <a:miter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/>
            </a:ln>
          </a:left>
          <a:right>
            <a:ln w="12700" cap="flat">
              <a:solidFill>
                <a:srgbClr val="000000"/>
              </a:solidFill>
              <a:prstDash val="solid"/>
              <a:miter/>
            </a:ln>
          </a:right>
          <a:top>
            <a:ln w="12700" cap="flat">
              <a:solidFill>
                <a:srgbClr val="000000"/>
              </a:solidFill>
              <a:prstDash val="solid"/>
              <a:miter/>
            </a:ln>
          </a:top>
          <a:bottom>
            <a:ln w="12700" cap="flat">
              <a:solidFill>
                <a:srgbClr val="000000"/>
              </a:solidFill>
              <a:prstDash val="solid"/>
              <a:miter/>
            </a:ln>
          </a:bottom>
          <a:insideH>
            <a:ln w="12700" cap="flat">
              <a:solidFill>
                <a:srgbClr val="000000"/>
              </a:solidFill>
              <a:prstDash val="solid"/>
              <a:miter/>
            </a:ln>
          </a:insideH>
          <a:insideV>
            <a:ln w="12700" cap="flat">
              <a:solidFill>
                <a:srgbClr val="000000"/>
              </a:solidFill>
              <a:prstDash val="solid"/>
              <a:miter/>
            </a:ln>
          </a:insideV>
        </a:tcBdr>
        <a:fill>
          <a:solidFill>
            <a:srgbClr val="5E7790"/>
          </a:solidFill>
        </a:fill>
      </a:tcStyle>
    </a:firstRow>
  </a:tblStyle>
  <a:tblStyle styleId="{C7B018BB-80A7-4F77-B60F-C8B233D01FF8}" styleName=""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/>
            </a:ln>
          </a:left>
          <a:right>
            <a:ln w="12700" cap="flat">
              <a:solidFill>
                <a:srgbClr val="B8B8B8"/>
              </a:solidFill>
              <a:prstDash val="solid"/>
              <a:miter/>
            </a:ln>
          </a:right>
          <a:top>
            <a:ln w="12700" cap="flat">
              <a:solidFill>
                <a:srgbClr val="B8B8B8"/>
              </a:solidFill>
              <a:prstDash val="solid"/>
              <a:miter/>
            </a:ln>
          </a:top>
          <a:bottom>
            <a:ln w="12700" cap="flat">
              <a:solidFill>
                <a:srgbClr val="B8B8B8"/>
              </a:solidFill>
              <a:prstDash val="solid"/>
              <a:miter/>
            </a:ln>
          </a:bottom>
          <a:insideH>
            <a:ln w="12700" cap="flat">
              <a:solidFill>
                <a:srgbClr val="B8B8B8"/>
              </a:solidFill>
              <a:prstDash val="solid"/>
              <a:miter/>
            </a:ln>
          </a:insideH>
          <a:insideV>
            <a:ln w="12700" cap="flat">
              <a:solidFill>
                <a:srgbClr val="B8B8B8"/>
              </a:solidFill>
              <a:prstDash val="solid"/>
              <a:miter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/>
            </a:ln>
          </a:left>
          <a:right>
            <a:ln w="12700" cap="flat">
              <a:solidFill>
                <a:srgbClr val="606060"/>
              </a:solidFill>
              <a:prstDash val="solid"/>
              <a:miter/>
            </a:ln>
          </a:right>
          <a:top>
            <a:ln w="12700" cap="flat">
              <a:solidFill>
                <a:srgbClr val="606060"/>
              </a:solidFill>
              <a:prstDash val="solid"/>
              <a:miter/>
            </a:ln>
          </a:top>
          <a:bottom>
            <a:ln w="12700" cap="flat">
              <a:solidFill>
                <a:srgbClr val="606060"/>
              </a:solidFill>
              <a:prstDash val="solid"/>
              <a:miter/>
            </a:ln>
          </a:bottom>
          <a:insideH>
            <a:ln w="12700" cap="flat">
              <a:solidFill>
                <a:srgbClr val="606060"/>
              </a:solidFill>
              <a:prstDash val="solid"/>
              <a:miter/>
            </a:ln>
          </a:insideH>
          <a:insideV>
            <a:ln w="12700" cap="flat">
              <a:solidFill>
                <a:srgbClr val="606060"/>
              </a:solidFill>
              <a:prstDash val="solid"/>
              <a:miter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/>
            </a:ln>
          </a:left>
          <a:right>
            <a:ln w="12700" cap="flat">
              <a:solidFill>
                <a:srgbClr val="B8B8B8"/>
              </a:solidFill>
              <a:prstDash val="solid"/>
              <a:miter/>
            </a:ln>
          </a:right>
          <a:top>
            <a:ln w="25400" cap="flat">
              <a:solidFill>
                <a:srgbClr val="606060"/>
              </a:solidFill>
              <a:prstDash val="solid"/>
              <a:miter/>
            </a:ln>
          </a:top>
          <a:bottom>
            <a:ln w="12700" cap="flat">
              <a:solidFill>
                <a:srgbClr val="606060"/>
              </a:solidFill>
              <a:prstDash val="solid"/>
              <a:miter/>
            </a:ln>
          </a:bottom>
          <a:insideH>
            <a:ln w="12700" cap="flat">
              <a:solidFill>
                <a:srgbClr val="B8B8B8"/>
              </a:solidFill>
              <a:prstDash val="solid"/>
              <a:miter/>
            </a:ln>
          </a:insideH>
          <a:insideV>
            <a:ln w="12700" cap="flat">
              <a:solidFill>
                <a:srgbClr val="B8B8B8"/>
              </a:solidFill>
              <a:prstDash val="solid"/>
              <a:miter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/>
            </a:ln>
          </a:left>
          <a:right>
            <a:ln w="12700" cap="flat">
              <a:solidFill>
                <a:srgbClr val="606060"/>
              </a:solidFill>
              <a:prstDash val="solid"/>
              <a:miter/>
            </a:ln>
          </a:right>
          <a:top>
            <a:ln w="12700" cap="flat">
              <a:solidFill>
                <a:srgbClr val="606060"/>
              </a:solidFill>
              <a:prstDash val="solid"/>
              <a:miter/>
            </a:ln>
          </a:top>
          <a:bottom>
            <a:ln w="12700" cap="flat">
              <a:solidFill>
                <a:srgbClr val="606060"/>
              </a:solidFill>
              <a:prstDash val="solid"/>
              <a:miter/>
            </a:ln>
          </a:bottom>
          <a:insideH>
            <a:ln w="12700" cap="flat">
              <a:solidFill>
                <a:srgbClr val="606060"/>
              </a:solidFill>
              <a:prstDash val="solid"/>
              <a:miter/>
            </a:ln>
          </a:insideH>
          <a:insideV>
            <a:ln w="12700" cap="flat">
              <a:solidFill>
                <a:srgbClr val="606060"/>
              </a:solidFill>
              <a:prstDash val="solid"/>
              <a:miter/>
            </a:ln>
          </a:insideV>
        </a:tcBdr>
        <a:fill>
          <a:solidFill>
            <a:srgbClr val="00882B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8" autoAdjust="0"/>
    <p:restoredTop sz="79167" autoAdjust="0"/>
  </p:normalViewPr>
  <p:slideViewPr>
    <p:cSldViewPr snapToGrid="0" snapToObjects="1">
      <p:cViewPr varScale="1">
        <p:scale>
          <a:sx n="43" d="100"/>
          <a:sy n="43" d="100"/>
        </p:scale>
        <p:origin x="1016" y="248"/>
      </p:cViewPr>
      <p:guideLst>
        <p:guide orient="horz" pos="4318"/>
        <p:guide pos="76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9" d="100"/>
        <a:sy n="29" d="100"/>
      </p:scale>
      <p:origin x="0" y="0"/>
    </p:cViewPr>
  </p:sorterViewPr>
  <p:notesViewPr>
    <p:cSldViewPr snapToGrid="0" snapToObjects="1">
      <p:cViewPr varScale="1">
        <p:scale>
          <a:sx n="68" d="100"/>
          <a:sy n="68" d="100"/>
        </p:scale>
        <p:origin x="-3324" y="-120"/>
      </p:cViewPr>
      <p:guideLst>
        <p:guide orient="horz" pos="2879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endParaRPr lang="ko-KR"/>
          </a:p>
        </p:txBody>
      </p:sp>
      <p:sp>
        <p:nvSpPr>
          <p:cNvPr id="10" name="Shape 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endParaRPr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457200">
      <a:lnSpc>
        <a:spcPct val="125000"/>
      </a:lnSpc>
      <a:defRPr sz="32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32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32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32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32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32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32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32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32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안녕하세요</a:t>
            </a:r>
            <a:r>
              <a:rPr lang="ko-KR" altLang="en-US" baseline="0" dirty="0"/>
              <a:t> 자바와 객체지향 프로그래밍 팀 프로젝트 발표를 시작하겠습니다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우선 </a:t>
            </a:r>
            <a:r>
              <a:rPr lang="ko-KR" altLang="en-US" dirty="0" err="1"/>
              <a:t>첫번째로</a:t>
            </a:r>
            <a:r>
              <a:rPr lang="ko-KR" altLang="en-US" dirty="0"/>
              <a:t> 사이즈</a:t>
            </a:r>
            <a:r>
              <a:rPr lang="en-US" altLang="ko-KR" dirty="0"/>
              <a:t>, </a:t>
            </a:r>
            <a:r>
              <a:rPr lang="ko-KR" altLang="en-US" dirty="0"/>
              <a:t>폰트 조절 패널 입니다</a:t>
            </a:r>
            <a:endParaRPr lang="en-US" altLang="ko-KR" dirty="0"/>
          </a:p>
          <a:p>
            <a:r>
              <a:rPr lang="ko-KR" altLang="en-US" dirty="0"/>
              <a:t>우선 </a:t>
            </a:r>
            <a:r>
              <a:rPr lang="en-US" altLang="ko-KR" dirty="0"/>
              <a:t>top</a:t>
            </a:r>
            <a:r>
              <a:rPr lang="ko-KR" altLang="en-US" dirty="0"/>
              <a:t>패널 클래스에서 입력된 내용을 </a:t>
            </a:r>
            <a:r>
              <a:rPr lang="en-US" altLang="ko-KR" dirty="0"/>
              <a:t>information</a:t>
            </a:r>
            <a:r>
              <a:rPr lang="ko-KR" altLang="en-US" dirty="0"/>
              <a:t>클래스로 전달하여 여러 클래스에서 정보에 접근이 가능하도록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</a:t>
            </a:r>
            <a:r>
              <a:rPr lang="ko-KR" altLang="en-US" baseline="0" dirty="0"/>
              <a:t> 펜 클래스나 텍스트 클래스가 실행될 때 </a:t>
            </a:r>
            <a:r>
              <a:rPr lang="en-US" altLang="ko-KR" baseline="0" dirty="0"/>
              <a:t>information </a:t>
            </a:r>
            <a:r>
              <a:rPr lang="ko-KR" altLang="en-US" baseline="0" dirty="0"/>
              <a:t>클래스에서 정보를 받아와 기능을 수행하고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/>
              <a:t>마지막으로 드로우 패널에서 수행한 기능을 </a:t>
            </a:r>
            <a:r>
              <a:rPr lang="ko-KR" altLang="en-US" baseline="0" dirty="0" err="1"/>
              <a:t>그림판에</a:t>
            </a:r>
            <a:r>
              <a:rPr lang="ko-KR" altLang="en-US" baseline="0" dirty="0"/>
              <a:t> 옮겨와 보여줍니다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/>
              <a:t>다음으로는 펜으로 그리기에 대해 설명 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커서에 대한 정보의 저장과 전달을 위한 팬</a:t>
            </a:r>
            <a:r>
              <a:rPr lang="ko-KR" altLang="en-US" baseline="0" dirty="0"/>
              <a:t> 타입 클래스를 만들었고</a:t>
            </a:r>
            <a:r>
              <a:rPr lang="en-US" altLang="ko-KR" baseline="0" dirty="0"/>
              <a:t>, </a:t>
            </a:r>
          </a:p>
          <a:p>
            <a:r>
              <a:rPr lang="ko-KR" altLang="en-US" baseline="0" dirty="0"/>
              <a:t>그 정보를 상속받아서 그리기에 대한 팬 클래스를 만들었습니다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여기서 그래픽스 </a:t>
            </a:r>
            <a:r>
              <a:rPr lang="ko-KR" altLang="en-US" baseline="0" dirty="0" err="1"/>
              <a:t>투디를</a:t>
            </a:r>
            <a:r>
              <a:rPr lang="ko-KR" altLang="en-US" baseline="0" dirty="0"/>
              <a:t> 통해 사이즈 조절이 가능하게 하였고</a:t>
            </a:r>
            <a:endParaRPr lang="en-US" altLang="ko-KR" baseline="0" dirty="0"/>
          </a:p>
          <a:p>
            <a:r>
              <a:rPr lang="ko-KR" altLang="en-US" dirty="0"/>
              <a:t>마우스 움직임에 대해 처음위치 </a:t>
            </a:r>
            <a:r>
              <a:rPr lang="ko-KR" altLang="en-US" dirty="0" err="1"/>
              <a:t>나중위치를</a:t>
            </a:r>
            <a:r>
              <a:rPr lang="ko-KR" altLang="en-US" dirty="0"/>
              <a:t> 이어서 자유드로잉을 구현했습니다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드로우 패널 클래스에서 </a:t>
            </a:r>
            <a:r>
              <a:rPr lang="ko-KR" altLang="en-US" dirty="0" err="1"/>
              <a:t>그림판의</a:t>
            </a:r>
            <a:r>
              <a:rPr lang="ko-KR" altLang="en-US" dirty="0"/>
              <a:t> 마우스 움직임을 통해 팬 클래스를 실행시킵니다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마지막으로 텍스트 입력에 대한 내용입니다</a:t>
            </a:r>
            <a:endParaRPr lang="en-US" altLang="ko-KR" dirty="0"/>
          </a:p>
          <a:p>
            <a:r>
              <a:rPr lang="ko-KR" altLang="en-US" dirty="0"/>
              <a:t>팬 타입을 상속받는 부분은 펜으로 </a:t>
            </a:r>
            <a:r>
              <a:rPr lang="ko-KR" altLang="en-US" dirty="0" err="1"/>
              <a:t>그리기과</a:t>
            </a:r>
            <a:r>
              <a:rPr lang="ko-KR" altLang="en-US" dirty="0"/>
              <a:t> 같으나 </a:t>
            </a:r>
            <a:endParaRPr lang="en-US" altLang="ko-KR" dirty="0"/>
          </a:p>
          <a:p>
            <a:r>
              <a:rPr lang="ko-KR" altLang="en-US" dirty="0"/>
              <a:t>다른 점은 드로우 패널 클래스에서 </a:t>
            </a:r>
            <a:r>
              <a:rPr lang="ko-KR" altLang="en-US" dirty="0" err="1"/>
              <a:t>그림판</a:t>
            </a:r>
            <a:r>
              <a:rPr lang="ko-KR" altLang="en-US" dirty="0"/>
              <a:t> 패널을 클릭 시에</a:t>
            </a:r>
            <a:endParaRPr lang="en-US" altLang="ko-KR" dirty="0"/>
          </a:p>
          <a:p>
            <a:r>
              <a:rPr lang="ko-KR" altLang="en-US" dirty="0"/>
              <a:t>텍스트를 입력 받는 인풋 다이얼로그를 출력하고</a:t>
            </a:r>
            <a:endParaRPr lang="en-US" altLang="ko-KR" dirty="0"/>
          </a:p>
          <a:p>
            <a:r>
              <a:rPr lang="ko-KR" altLang="en-US" dirty="0"/>
              <a:t>입력 받은 텍스트를 </a:t>
            </a:r>
            <a:r>
              <a:rPr lang="en-US" altLang="ko-KR" dirty="0"/>
              <a:t>information</a:t>
            </a:r>
            <a:r>
              <a:rPr lang="ko-KR" altLang="en-US" dirty="0"/>
              <a:t>의 폰트와 사이즈를 바탕으로 </a:t>
            </a:r>
            <a:endParaRPr lang="en-US" altLang="ko-KR" dirty="0"/>
          </a:p>
          <a:p>
            <a:r>
              <a:rPr lang="ko-KR" altLang="en-US" dirty="0"/>
              <a:t>클릭한 위치에 텍스트를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/>
              <a:t>저는 도형 그리는 기능과 그것의 색상을 바꾸는 팔레트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그리고 이미지를 입출력 하는 부분을 구현 했습니다</a:t>
            </a:r>
            <a:r>
              <a:rPr lang="en-US" altLang="ko-KR" baseline="0" dirty="0"/>
              <a:t>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우선 첫번째로 도형그리기를 </a:t>
            </a:r>
            <a:r>
              <a:rPr kumimoji="1" lang="ko-KR" altLang="en-US" dirty="0" err="1"/>
              <a:t>설명드리겠습니다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	</a:t>
            </a:r>
            <a:r>
              <a:rPr kumimoji="1" lang="ko-KR" altLang="en-US" dirty="0"/>
              <a:t>직선과 삼각형은 </a:t>
            </a:r>
            <a:r>
              <a:rPr kumimoji="1" lang="en-US" altLang="ko-KR" dirty="0"/>
              <a:t>Figure</a:t>
            </a:r>
            <a:r>
              <a:rPr kumimoji="1" lang="ko-KR" altLang="en-US" dirty="0"/>
              <a:t>클래스를 상속받았고</a:t>
            </a:r>
            <a:r>
              <a:rPr kumimoji="1" lang="en-US" altLang="ko-KR" dirty="0"/>
              <a:t>,</a:t>
            </a:r>
          </a:p>
          <a:p>
            <a:r>
              <a:rPr kumimoji="1" lang="en-US" altLang="ko-KR" dirty="0"/>
              <a:t>		</a:t>
            </a:r>
            <a:r>
              <a:rPr kumimoji="1" lang="ko-KR" altLang="en-US" dirty="0"/>
              <a:t>원과 사각형은 </a:t>
            </a:r>
            <a:r>
              <a:rPr kumimoji="1" lang="en-US" altLang="ko-KR" dirty="0"/>
              <a:t>Figure</a:t>
            </a:r>
            <a:r>
              <a:rPr kumimoji="1" lang="ko-KR" altLang="en-US" dirty="0"/>
              <a:t>클래스를 상속받은 </a:t>
            </a:r>
            <a:r>
              <a:rPr kumimoji="1" lang="en-US" altLang="ko-KR" dirty="0" err="1"/>
              <a:t>RecType</a:t>
            </a:r>
            <a:r>
              <a:rPr kumimoji="1" lang="ko-KR" altLang="en-US" dirty="0"/>
              <a:t>클래스를 상속받아 구현하였습니다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346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 색상을 바꿀 수 있는 팔레트 입니다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	</a:t>
            </a:r>
            <a:r>
              <a:rPr kumimoji="1" lang="ko-KR" altLang="en-US" dirty="0"/>
              <a:t>저희는 기본적은 </a:t>
            </a:r>
            <a:r>
              <a:rPr kumimoji="1" lang="en-US" altLang="ko-KR" dirty="0"/>
              <a:t>8</a:t>
            </a:r>
            <a:r>
              <a:rPr kumimoji="1" lang="ko-KR" altLang="en-US" dirty="0"/>
              <a:t>가지의 색상을 골라 다른 기능들처럼 버튼 형식으로 색상 바꾸기를 구현 하였습니다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		</a:t>
            </a:r>
            <a:r>
              <a:rPr kumimoji="1" lang="ko-KR" altLang="en-US" dirty="0"/>
              <a:t>텍스트 색</a:t>
            </a:r>
            <a:r>
              <a:rPr kumimoji="1" lang="en-US" altLang="ko-KR" dirty="0"/>
              <a:t>, </a:t>
            </a:r>
            <a:r>
              <a:rPr kumimoji="1" lang="ko-KR" altLang="en-US" dirty="0"/>
              <a:t>펜의 색</a:t>
            </a:r>
            <a:r>
              <a:rPr kumimoji="1" lang="en-US" altLang="ko-KR" dirty="0"/>
              <a:t>, </a:t>
            </a:r>
            <a:r>
              <a:rPr kumimoji="1" lang="ko-KR" altLang="en-US" dirty="0"/>
              <a:t>도형의 채우기 색을 이 팔레트에서 색을 선택하여 그릴 수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0021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 파일 입출력 부분을 설명 드리겠습니다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파일을 쓰는 부분입니다</a:t>
            </a:r>
            <a:r>
              <a:rPr kumimoji="1" lang="en-US" altLang="ko-KR" dirty="0"/>
              <a:t>.</a:t>
            </a:r>
          </a:p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/>
              <a:t>JfileChooser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이용해서 파일을 가져옵니다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다음으로 </a:t>
            </a:r>
            <a:r>
              <a:rPr kumimoji="1" lang="en-US" altLang="ko-KR" dirty="0" err="1"/>
              <a:t>FileOutputStream</a:t>
            </a:r>
            <a:r>
              <a:rPr kumimoji="1" lang="en-US" altLang="ko-KR" dirty="0"/>
              <a:t> </a:t>
            </a:r>
            <a:r>
              <a:rPr kumimoji="1" lang="ko-KR" altLang="en-US" dirty="0"/>
              <a:t>클래스로 파일을 생성하고</a:t>
            </a:r>
            <a:endParaRPr kumimoji="1" lang="en-US" altLang="ko-KR" dirty="0"/>
          </a:p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파일을 저장하기 위해 </a:t>
            </a:r>
            <a:r>
              <a:rPr kumimoji="1" lang="en-US" altLang="ko-KR" dirty="0" err="1"/>
              <a:t>ObjectOutputStream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저장할 데이터를 직렬화 시킵니다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다음은 파일을 가져오는 부분도 마찬가지로</a:t>
            </a:r>
            <a:endParaRPr kumimoji="1" lang="en-US" altLang="ko-KR" dirty="0"/>
          </a:p>
          <a:p>
            <a:r>
              <a:rPr kumimoji="1" lang="en-US" altLang="ko-KR" dirty="0" err="1"/>
              <a:t>FileInputStream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입력받은</a:t>
            </a:r>
            <a:r>
              <a:rPr kumimoji="1" lang="ko-KR" altLang="en-US" dirty="0"/>
              <a:t> 파일을 </a:t>
            </a:r>
            <a:endParaRPr kumimoji="1" lang="en-US" altLang="ko-KR" dirty="0"/>
          </a:p>
          <a:p>
            <a:r>
              <a:rPr kumimoji="1" lang="en-US" altLang="ko-KR" dirty="0" err="1"/>
              <a:t>ObjectInputStream</a:t>
            </a:r>
            <a:r>
              <a:rPr kumimoji="1" lang="ko-KR" altLang="en-US" dirty="0"/>
              <a:t>을 사용해서 직렬화 시켰던 것을 되돌립니다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그리고 </a:t>
            </a:r>
            <a:r>
              <a:rPr kumimoji="1" lang="en-US" altLang="ko-KR" dirty="0"/>
              <a:t>.</a:t>
            </a:r>
            <a:r>
              <a:rPr kumimoji="1" lang="en-US" altLang="ko-KR" dirty="0" err="1"/>
              <a:t>readObject</a:t>
            </a:r>
            <a:r>
              <a:rPr kumimoji="1" lang="en-US" altLang="ko-KR" dirty="0"/>
              <a:t>()</a:t>
            </a:r>
            <a:r>
              <a:rPr kumimoji="1" lang="ko-KR" altLang="en-US" dirty="0"/>
              <a:t>로 파일을 읽고 화면에 띄웁니다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In.close</a:t>
            </a:r>
            <a:r>
              <a:rPr kumimoji="1" lang="en-US" altLang="ko-KR" dirty="0"/>
              <a:t>()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Out.close</a:t>
            </a:r>
            <a:r>
              <a:rPr kumimoji="1" lang="en-US" altLang="ko-KR" dirty="0"/>
              <a:t>()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사용한 파일 객체를 닫아줍니다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797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저는 </a:t>
            </a:r>
            <a:r>
              <a:rPr kumimoji="1" lang="ko-KR" altLang="en-US" dirty="0" err="1"/>
              <a:t>색채우기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객체이동</a:t>
            </a:r>
            <a:r>
              <a:rPr kumimoji="1" lang="en-US" altLang="ko-KR" dirty="0"/>
              <a:t>, </a:t>
            </a:r>
            <a:r>
              <a:rPr kumimoji="1" lang="ko-KR" altLang="en-US" dirty="0"/>
              <a:t>객체크기조절</a:t>
            </a:r>
            <a:r>
              <a:rPr kumimoji="1" lang="en-US" altLang="ko-KR" dirty="0"/>
              <a:t>, figure stack</a:t>
            </a:r>
            <a:r>
              <a:rPr kumimoji="1" lang="ko-KR" altLang="en-US" dirty="0"/>
              <a:t>부분을 구현하였습니다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629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첫번째로 색 채우기 기능입니다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	</a:t>
            </a:r>
            <a:r>
              <a:rPr kumimoji="1" lang="ko-KR" altLang="en-US" dirty="0"/>
              <a:t>색 채우기 기능은 </a:t>
            </a:r>
            <a:r>
              <a:rPr kumimoji="1" lang="en-US" altLang="ko-KR" dirty="0"/>
              <a:t>Figure </a:t>
            </a:r>
            <a:r>
              <a:rPr kumimoji="1" lang="ko-KR" altLang="en-US" dirty="0"/>
              <a:t>클래스에서 생성자가 현재 색상의 정보를 전달받습니다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		</a:t>
            </a:r>
            <a:r>
              <a:rPr kumimoji="1" lang="ko-KR" altLang="en-US" dirty="0"/>
              <a:t>각각 </a:t>
            </a:r>
            <a:r>
              <a:rPr kumimoji="1" lang="en-US" altLang="ko-KR" dirty="0"/>
              <a:t>Figure </a:t>
            </a:r>
            <a:r>
              <a:rPr kumimoji="1" lang="ko-KR" altLang="en-US" dirty="0"/>
              <a:t>패키지에 있는 </a:t>
            </a:r>
            <a:r>
              <a:rPr kumimoji="1" lang="en-US" altLang="ko-KR" dirty="0" err="1"/>
              <a:t>drawFigure</a:t>
            </a:r>
            <a:r>
              <a:rPr kumimoji="1" lang="ko-KR" altLang="en-US" dirty="0"/>
              <a:t>에서 </a:t>
            </a:r>
            <a:r>
              <a:rPr kumimoji="1" lang="en-US" altLang="ko-KR" dirty="0" err="1"/>
              <a:t>setColor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이용하여 </a:t>
            </a:r>
            <a:r>
              <a:rPr kumimoji="1" lang="en-US" altLang="ko-KR" dirty="0"/>
              <a:t>Figure</a:t>
            </a:r>
            <a:r>
              <a:rPr kumimoji="1" lang="ko-KR" altLang="en-US" dirty="0"/>
              <a:t>에서 전달받은 색을 현재 색으로 설정합니다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5432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두번째는 객체 이동과</a:t>
            </a:r>
            <a:r>
              <a:rPr kumimoji="1" lang="en-US" altLang="ko-KR" dirty="0"/>
              <a:t> </a:t>
            </a:r>
            <a:r>
              <a:rPr kumimoji="1" lang="ko-KR" altLang="en-US" dirty="0"/>
              <a:t>사이즈 조절입니다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두가지는 마우스 </a:t>
            </a:r>
            <a:r>
              <a:rPr kumimoji="1" lang="ko-KR" altLang="en-US" dirty="0" err="1"/>
              <a:t>콜백</a:t>
            </a:r>
            <a:r>
              <a:rPr kumimoji="1" lang="ko-KR" altLang="en-US" dirty="0"/>
              <a:t> 함수를 사용 하였습니다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각각 함수에 </a:t>
            </a:r>
            <a:r>
              <a:rPr kumimoji="1" lang="en-US" altLang="ko-KR" dirty="0"/>
              <a:t>Information</a:t>
            </a:r>
            <a:r>
              <a:rPr kumimoji="1" lang="ko-KR" altLang="en-US" dirty="0"/>
              <a:t>에서 현재 모드를 받아와서 각 모드 별로 이벤트를 작성하여 구현하였습니다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2663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크게 다섯 가지의 소주제로 발표를 진행하려고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객체이동은</a:t>
            </a:r>
            <a:r>
              <a:rPr kumimoji="1" lang="ko-KR" altLang="en-US" dirty="0"/>
              <a:t> 추상클래스인 </a:t>
            </a:r>
            <a:r>
              <a:rPr kumimoji="1" lang="en-US" altLang="ko-KR" dirty="0"/>
              <a:t>Figure</a:t>
            </a:r>
            <a:r>
              <a:rPr kumimoji="1" lang="ko-KR" altLang="en-US" dirty="0"/>
              <a:t> 클래스 에서 </a:t>
            </a:r>
            <a:r>
              <a:rPr kumimoji="1" lang="en-US" altLang="ko-KR" dirty="0" err="1"/>
              <a:t>moveTo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작성한 후</a:t>
            </a:r>
            <a:r>
              <a:rPr kumimoji="1" lang="en-US" altLang="ko-KR" dirty="0"/>
              <a:t>, </a:t>
            </a:r>
          </a:p>
          <a:p>
            <a:r>
              <a:rPr kumimoji="1" lang="en-US" altLang="ko-KR" dirty="0"/>
              <a:t>	</a:t>
            </a:r>
            <a:r>
              <a:rPr kumimoji="1" lang="ko-KR" altLang="en-US" dirty="0"/>
              <a:t>마우스드래그 함수에서</a:t>
            </a:r>
            <a:r>
              <a:rPr kumimoji="1" lang="en-US" altLang="ko-KR" dirty="0"/>
              <a:t> </a:t>
            </a:r>
            <a:r>
              <a:rPr kumimoji="1" lang="ko-KR" altLang="en-US" dirty="0"/>
              <a:t>현재 위치를 받아와 </a:t>
            </a:r>
            <a:r>
              <a:rPr kumimoji="1" lang="en-US" altLang="ko-KR" dirty="0"/>
              <a:t>repaint</a:t>
            </a:r>
            <a:r>
              <a:rPr kumimoji="1" lang="ko-KR" altLang="en-US" dirty="0"/>
              <a:t>하였습니다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객체크기조절도 마찬가지로 </a:t>
            </a:r>
            <a:r>
              <a:rPr kumimoji="1" lang="en-US" altLang="ko-KR" dirty="0"/>
              <a:t>Figure</a:t>
            </a:r>
            <a:r>
              <a:rPr kumimoji="1" lang="ko-KR" altLang="en-US" dirty="0"/>
              <a:t>클래스에서 </a:t>
            </a:r>
            <a:r>
              <a:rPr kumimoji="1" lang="en-US" altLang="ko-KR" dirty="0" err="1"/>
              <a:t>calcFigure</a:t>
            </a:r>
            <a:r>
              <a:rPr kumimoji="1" lang="ko-KR" altLang="en-US" dirty="0"/>
              <a:t>함수를 작성한 후</a:t>
            </a:r>
            <a:r>
              <a:rPr kumimoji="1" lang="en-US" altLang="ko-KR" dirty="0"/>
              <a:t>, </a:t>
            </a:r>
          </a:p>
          <a:p>
            <a:r>
              <a:rPr kumimoji="1" lang="en-US" altLang="ko-KR" dirty="0"/>
              <a:t>	</a:t>
            </a:r>
            <a:r>
              <a:rPr kumimoji="1" lang="ko-KR" altLang="en-US" dirty="0"/>
              <a:t>각각 개체를 그리는 클래스에서 </a:t>
            </a:r>
            <a:r>
              <a:rPr kumimoji="1" lang="ko-KR" altLang="en-US" dirty="0" err="1"/>
              <a:t>오버라이드하여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setSize</a:t>
            </a:r>
            <a:r>
              <a:rPr kumimoji="1" lang="en-US" altLang="ko-KR" dirty="0"/>
              <a:t> </a:t>
            </a:r>
            <a:r>
              <a:rPr kumimoji="1" lang="ko-KR" altLang="en-US" dirty="0"/>
              <a:t>하도록 구현하였습니다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6179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피규어 스택 부분은 </a:t>
            </a:r>
            <a:r>
              <a:rPr kumimoji="1" lang="en-US" altLang="ko-KR" dirty="0" err="1"/>
              <a:t>DrawPanel</a:t>
            </a:r>
            <a:r>
              <a:rPr kumimoji="1" lang="en-US" altLang="ko-KR" dirty="0"/>
              <a:t> </a:t>
            </a:r>
            <a:r>
              <a:rPr kumimoji="1" lang="ko-KR" altLang="en-US" dirty="0"/>
              <a:t>클래스를 생성하여 구현하였습니다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 err="1"/>
              <a:t>drawPanel</a:t>
            </a:r>
            <a:r>
              <a:rPr kumimoji="1" lang="ko-KR" altLang="en-US" dirty="0"/>
              <a:t>클래스에는 각각의 개체를 벡터를 이용해서 구성한 후</a:t>
            </a:r>
            <a:r>
              <a:rPr kumimoji="1" lang="en-US" altLang="ko-KR" dirty="0"/>
              <a:t>, stack</a:t>
            </a:r>
            <a:r>
              <a:rPr kumimoji="1" lang="ko-KR" altLang="en-US" dirty="0"/>
              <a:t>에 개체를 그릴 때마다 </a:t>
            </a:r>
            <a:r>
              <a:rPr kumimoji="1" lang="en-US" altLang="ko-KR" dirty="0"/>
              <a:t>push</a:t>
            </a:r>
            <a:r>
              <a:rPr kumimoji="1" lang="ko-KR" altLang="en-US" dirty="0"/>
              <a:t>하도록 구성하였습니다</a:t>
            </a:r>
            <a:r>
              <a:rPr kumimoji="1" lang="en-US" altLang="ko-KR" dirty="0"/>
              <a:t>. </a:t>
            </a:r>
          </a:p>
          <a:p>
            <a:r>
              <a:rPr kumimoji="1" lang="en-US" altLang="ko-KR" dirty="0"/>
              <a:t>	delete</a:t>
            </a:r>
            <a:r>
              <a:rPr kumimoji="1" lang="ko-KR" altLang="en-US" dirty="0"/>
              <a:t>버튼을 선택했을 경우에는 최근에 그렸던 개체가 </a:t>
            </a:r>
            <a:r>
              <a:rPr kumimoji="1" lang="en-US" altLang="ko-KR" dirty="0"/>
              <a:t>pop</a:t>
            </a:r>
            <a:r>
              <a:rPr kumimoji="1" lang="ko-KR" altLang="en-US" dirty="0"/>
              <a:t>되도록 하였습니다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		“</a:t>
            </a:r>
            <a:r>
              <a:rPr kumimoji="1" lang="ko-KR" altLang="en-US" dirty="0" err="1"/>
              <a:t>뒤로가기</a:t>
            </a:r>
            <a:r>
              <a:rPr kumimoji="1" lang="en-US" altLang="ko-KR" dirty="0"/>
              <a:t>”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구성하기 위해 기존의 </a:t>
            </a:r>
            <a:r>
              <a:rPr kumimoji="1" lang="en-US" altLang="ko-KR" dirty="0"/>
              <a:t>stack</a:t>
            </a:r>
            <a:r>
              <a:rPr kumimoji="1" lang="ko-KR" altLang="en-US" dirty="0"/>
              <a:t>외에 따로 </a:t>
            </a:r>
            <a:r>
              <a:rPr kumimoji="1" lang="en-US" altLang="ko-KR" dirty="0" err="1"/>
              <a:t>cancle</a:t>
            </a:r>
            <a:r>
              <a:rPr kumimoji="1" lang="en-US" altLang="ko-KR" dirty="0"/>
              <a:t> stack</a:t>
            </a:r>
            <a:r>
              <a:rPr kumimoji="1" lang="ko-KR" altLang="en-US" dirty="0"/>
              <a:t>을 구성하여 저장하였습니다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907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Drawpanel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vector</a:t>
            </a:r>
            <a:r>
              <a:rPr kumimoji="1" lang="ko-KR" altLang="en-US" dirty="0"/>
              <a:t>와 </a:t>
            </a:r>
            <a:r>
              <a:rPr kumimoji="1" lang="ko-KR" altLang="en-US" dirty="0" err="1"/>
              <a:t>피규어스택</a:t>
            </a:r>
            <a:r>
              <a:rPr kumimoji="1" lang="en-US" altLang="ko-KR" dirty="0"/>
              <a:t>, </a:t>
            </a:r>
            <a:r>
              <a:rPr kumimoji="1" lang="ko-KR" altLang="en-US" dirty="0"/>
              <a:t>뒤로가기스택을 선언하여 구현하였고</a:t>
            </a:r>
            <a:r>
              <a:rPr kumimoji="1" lang="en-US" altLang="ko-KR" dirty="0"/>
              <a:t>,</a:t>
            </a:r>
          </a:p>
          <a:p>
            <a:r>
              <a:rPr kumimoji="1" lang="en-US" altLang="ko-KR" dirty="0"/>
              <a:t>	</a:t>
            </a:r>
            <a:r>
              <a:rPr kumimoji="1" lang="ko-KR" altLang="en-US" dirty="0"/>
              <a:t>개체를 그릴 경우</a:t>
            </a:r>
            <a:r>
              <a:rPr kumimoji="1" lang="en-US" altLang="ko-KR" dirty="0"/>
              <a:t>,</a:t>
            </a:r>
          </a:p>
          <a:p>
            <a:r>
              <a:rPr kumimoji="1" lang="en-US" altLang="ko-KR" dirty="0"/>
              <a:t>		</a:t>
            </a:r>
            <a:r>
              <a:rPr kumimoji="1" lang="ko-KR" altLang="en-US" dirty="0"/>
              <a:t>먼저 모든 개체의 속성을 벡터에 추가한 후</a:t>
            </a:r>
            <a:r>
              <a:rPr kumimoji="1" lang="en-US" altLang="ko-KR" dirty="0"/>
              <a:t>, </a:t>
            </a:r>
            <a:r>
              <a:rPr kumimoji="1" lang="ko-KR" altLang="en-US" dirty="0"/>
              <a:t>리스트에 그것을 저장합니다</a:t>
            </a:r>
            <a:r>
              <a:rPr kumimoji="1" lang="en-US" altLang="ko-KR" dirty="0"/>
              <a:t>. </a:t>
            </a:r>
          </a:p>
          <a:p>
            <a:r>
              <a:rPr kumimoji="1" lang="en-US" altLang="ko-KR" dirty="0"/>
              <a:t>		</a:t>
            </a:r>
            <a:r>
              <a:rPr kumimoji="1" lang="ko-KR" altLang="en-US" dirty="0"/>
              <a:t>그리고 </a:t>
            </a:r>
            <a:r>
              <a:rPr kumimoji="1" lang="en-US" altLang="ko-KR" dirty="0"/>
              <a:t>push</a:t>
            </a:r>
            <a:r>
              <a:rPr kumimoji="1" lang="ko-KR" altLang="en-US" dirty="0"/>
              <a:t>하여 스택에 쌓은 다음</a:t>
            </a:r>
            <a:r>
              <a:rPr kumimoji="1" lang="en-US" altLang="ko-KR" dirty="0"/>
              <a:t>,</a:t>
            </a:r>
            <a:r>
              <a:rPr kumimoji="1" lang="ko-KR" altLang="en-US" dirty="0"/>
              <a:t> 뒤로 가기 스택에 쌓여있던 버퍼를 </a:t>
            </a:r>
            <a:r>
              <a:rPr kumimoji="1" lang="en-US" altLang="ko-KR" dirty="0"/>
              <a:t>clear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			</a:t>
            </a:r>
            <a:r>
              <a:rPr kumimoji="1" lang="ko-KR" altLang="en-US" dirty="0"/>
              <a:t>마지막으로</a:t>
            </a:r>
            <a:r>
              <a:rPr kumimoji="1" lang="en-US" altLang="ko-KR" dirty="0"/>
              <a:t> repaint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사용하여 모든 개체를 다시 그립니다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7072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96759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저희의 개발목표는 팀으로 하는 프로젝트인 만큼 모두가 효율적으로 프로그래밍을 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클래스를 세부적으로 나누어 모두가 쉽게 접근할 수 있도록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밑에 부분은 저희의 계획을 모임 일정에 따라 적어 놓은 것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err="1"/>
              <a:t>그림판의</a:t>
            </a:r>
            <a:r>
              <a:rPr lang="ko-KR" altLang="en-US" dirty="0"/>
              <a:t> 기본 구성은 크게 </a:t>
            </a:r>
            <a:r>
              <a:rPr lang="en-US" altLang="ko-KR" dirty="0"/>
              <a:t>3</a:t>
            </a:r>
            <a:r>
              <a:rPr lang="ko-KR" altLang="en-US" dirty="0"/>
              <a:t>가지로 나누어져 있는데 </a:t>
            </a:r>
            <a:endParaRPr lang="en-US" altLang="ko-KR" dirty="0"/>
          </a:p>
          <a:p>
            <a:r>
              <a:rPr lang="ko-KR" altLang="en-US" dirty="0"/>
              <a:t>첫번째로</a:t>
            </a:r>
            <a:r>
              <a:rPr lang="ko-KR" altLang="en-US" baseline="0" dirty="0"/>
              <a:t> 전체적인 틀과 </a:t>
            </a:r>
            <a:r>
              <a:rPr lang="en-US" altLang="ko-KR" baseline="0" dirty="0"/>
              <a:t>GUI</a:t>
            </a:r>
            <a:r>
              <a:rPr lang="ko-KR" altLang="en-US" baseline="0" dirty="0"/>
              <a:t>를 구성한 후 그 틀 안에서 </a:t>
            </a:r>
            <a:r>
              <a:rPr lang="en-US" altLang="ko-KR" baseline="0" dirty="0"/>
              <a:t>Draw</a:t>
            </a:r>
            <a:r>
              <a:rPr lang="ko-KR" altLang="en-US" baseline="0" dirty="0"/>
              <a:t>부분에 대한 코드를 짰고</a:t>
            </a:r>
            <a:r>
              <a:rPr lang="en-US" altLang="ko-KR" baseline="0" dirty="0"/>
              <a:t>, </a:t>
            </a:r>
          </a:p>
          <a:p>
            <a:r>
              <a:rPr lang="ko-KR" altLang="en-US" baseline="0" dirty="0"/>
              <a:t>마지막으로 기본적인 기능을 모두 구현한 후 추가적인 기능을 구현하였습니다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defRPr lang="ko-KR" altLang="en-US"/>
            </a:pPr>
            <a:r>
              <a:rPr lang="ko-KR" altLang="en-US" dirty="0"/>
              <a:t>기본적인 프레임</a:t>
            </a:r>
            <a:r>
              <a:rPr lang="ko-KR" altLang="en-US" baseline="0" dirty="0"/>
              <a:t> 도안입니다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오른쪽에</a:t>
            </a:r>
            <a:r>
              <a:rPr lang="en-US" altLang="ko-KR" baseline="0" dirty="0"/>
              <a:t> </a:t>
            </a:r>
            <a:r>
              <a:rPr lang="ko-KR" altLang="en-US" baseline="0" dirty="0"/>
              <a:t>레이어를 눈으로 확인할 수 있는 패널을 위치시켰고</a:t>
            </a:r>
            <a:r>
              <a:rPr lang="en-US" altLang="ko-KR" baseline="0" dirty="0"/>
              <a:t>,</a:t>
            </a:r>
          </a:p>
          <a:p>
            <a:pPr lvl="0">
              <a:defRPr lang="ko-KR" altLang="en-US"/>
            </a:pPr>
            <a:r>
              <a:rPr lang="ko-KR" altLang="en-US" dirty="0"/>
              <a:t>왼쪽 프레임에는 그리기 도구 버튼과 색을 선택할 수 있는 팔레트가 있습니다</a:t>
            </a:r>
            <a:r>
              <a:rPr lang="en-US" altLang="ko-KR" dirty="0"/>
              <a:t>. </a:t>
            </a:r>
          </a:p>
          <a:p>
            <a:pPr lvl="0">
              <a:defRPr lang="ko-KR" altLang="en-US"/>
            </a:pPr>
            <a:r>
              <a:rPr lang="ko-KR" altLang="en-US" dirty="0"/>
              <a:t>프로그램을 실행시키면 중간 그리는 부분에서 바로 그리기를 시작할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추가적으로 구현한 부분에는 그려진 개체 선택</a:t>
            </a:r>
            <a:r>
              <a:rPr lang="en-US" altLang="ko-KR" dirty="0"/>
              <a:t>, </a:t>
            </a:r>
            <a:r>
              <a:rPr lang="ko-KR" altLang="en-US" dirty="0"/>
              <a:t>삼각형 그리기</a:t>
            </a:r>
            <a:r>
              <a:rPr lang="en-US" altLang="ko-KR" dirty="0"/>
              <a:t>, </a:t>
            </a:r>
            <a:r>
              <a:rPr lang="ko-KR" altLang="en-US" dirty="0" err="1"/>
              <a:t>레이어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파일 저장 형식의 변화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개체 크기조절</a:t>
            </a:r>
            <a:r>
              <a:rPr lang="en-US" altLang="ko-KR" baseline="0" dirty="0"/>
              <a:t>, </a:t>
            </a:r>
            <a:r>
              <a:rPr lang="ko-KR" altLang="en-US" baseline="0" dirty="0"/>
              <a:t>다양한 텍스트종류와 크기</a:t>
            </a:r>
            <a:endParaRPr lang="en-US" altLang="ko-KR" baseline="0" dirty="0"/>
          </a:p>
          <a:p>
            <a:r>
              <a:rPr lang="ko-KR" altLang="en-US" baseline="0" dirty="0"/>
              <a:t>선 두께 조절이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dirty="0"/>
              <a:t>저희 코드는 크게 다섯 가지 패키지로 구성되어 있습니다</a:t>
            </a:r>
            <a:r>
              <a:rPr lang="en-US" altLang="ko-KR" dirty="0"/>
              <a:t>. 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피규어 패키지에는 실질적으로 그리는 기능을 담당한 클래스들을 모았고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프레임에는 기본적인 틀을 구성하는 클래스를 모았는데 메인 클래스를 중심으로 다른 클래스들을 실행하게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	</a:t>
            </a:r>
            <a:r>
              <a:rPr lang="ko-KR" altLang="en-US" dirty="0"/>
              <a:t>인포메이션 패키지는 저희가 짜온 코드들을 합치면서 만들게 되었는데</a:t>
            </a:r>
            <a:r>
              <a:rPr lang="en-US" altLang="ko-KR" dirty="0"/>
              <a:t>, </a:t>
            </a:r>
            <a:r>
              <a:rPr lang="ko-KR" altLang="en-US" dirty="0"/>
              <a:t>서로 담당한 클래스에 공통적으로 필요한 변수</a:t>
            </a:r>
            <a:r>
              <a:rPr lang="en-US" altLang="ko-KR" dirty="0"/>
              <a:t>, </a:t>
            </a:r>
            <a:r>
              <a:rPr lang="ko-KR" altLang="en-US" dirty="0" err="1"/>
              <a:t>메소드등을</a:t>
            </a:r>
            <a:r>
              <a:rPr lang="ko-KR" altLang="en-US" dirty="0"/>
              <a:t> 모아놨습니다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또 서브 프레임에는 메인 프레임을 구성하는 여러 패널을 만드는 클래스를 모아놓았고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서브</a:t>
            </a:r>
            <a:r>
              <a:rPr lang="ko-KR" altLang="en-US" baseline="0" dirty="0"/>
              <a:t> 패널의 드로우 패널에서는 액션 </a:t>
            </a:r>
            <a:r>
              <a:rPr lang="ko-KR" altLang="en-US" baseline="0" dirty="0" err="1"/>
              <a:t>리스너를</a:t>
            </a:r>
            <a:r>
              <a:rPr lang="ko-KR" altLang="en-US" baseline="0" dirty="0"/>
              <a:t> 통해 마우스 움직임으로 그림이 그려지는 부분이 포함되어 있습니다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다음으로는 저희의 업무 분담에 대해 설명 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조는 공평하게 역할을 분담하기 위해 노력했습니다</a:t>
            </a:r>
            <a:r>
              <a:rPr lang="en-US" altLang="ko-KR" dirty="0"/>
              <a:t>. </a:t>
            </a:r>
            <a:r>
              <a:rPr lang="ko-KR" altLang="en-US" dirty="0"/>
              <a:t>따라서 각자가 다 기본적인 기능과 심화 기능을 조금씩 맡아서 구현하였고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또 맡은 부분은 다 비슷한 기능을 하는 것을 모아놓아 여러 명이 같은 일을 반복하는 것을 막고자 했습니다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여기서부터는 개인적으로 구현한 부분에 대해 설명 드리겠습니다</a:t>
            </a:r>
            <a:r>
              <a:rPr lang="en-US" altLang="ko-KR" dirty="0"/>
              <a:t>.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r>
              <a:rPr lang="ko-KR" altLang="en-US" baseline="0" dirty="0"/>
              <a:t>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사이즈</a:t>
            </a:r>
            <a:r>
              <a:rPr lang="en-US" altLang="ko-KR" baseline="0" dirty="0"/>
              <a:t>,</a:t>
            </a:r>
            <a:r>
              <a:rPr lang="ko-KR" altLang="en-US" baseline="0" dirty="0"/>
              <a:t>폰트를 조절하는 패널과</a:t>
            </a:r>
            <a:r>
              <a:rPr lang="en-US" altLang="ko-KR" baseline="0" dirty="0"/>
              <a:t> </a:t>
            </a:r>
          </a:p>
          <a:p>
            <a:r>
              <a:rPr lang="ko-KR" altLang="en-US" baseline="0" dirty="0"/>
              <a:t>그것을 이용해 자유드로잉과 텍스트를 입력하는 기능을 구현했습니다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4571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21760268" y="-190110"/>
            <a:ext cx="668618" cy="1270001"/>
          </a:xfrm>
          <a:prstGeom prst="roundRect">
            <a:avLst>
              <a:gd name="adj" fmla="val 20716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21869469" y="215921"/>
            <a:ext cx="450216" cy="44767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normAutofit/>
          </a:bodyPr>
          <a:lstStyle>
            <a:lvl1pPr>
              <a:defRPr sz="20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algn="ctr" defTabSz="584200">
        <a:defRPr sz="11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1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1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1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1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1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1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1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1200">
          <a:latin typeface="+mn-lt"/>
          <a:ea typeface="+mn-ea"/>
          <a:cs typeface="+mn-cs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2000">
          <a:solidFill>
            <a:srgbClr val="656565"/>
          </a:solidFill>
          <a:latin typeface="Lato"/>
          <a:ea typeface="Lato"/>
          <a:cs typeface="Lato"/>
          <a:sym typeface="Lato"/>
        </a:defRPr>
      </a:lvl1pPr>
      <a:lvl2pPr marL="691444" indent="-246944" defTabSz="584200">
        <a:spcBef>
          <a:spcPts val="4200"/>
        </a:spcBef>
        <a:buSzPct val="75000"/>
        <a:buChar char="•"/>
        <a:defRPr sz="2000">
          <a:solidFill>
            <a:srgbClr val="656565"/>
          </a:solidFill>
          <a:latin typeface="Lato"/>
          <a:ea typeface="Lato"/>
          <a:cs typeface="Lato"/>
          <a:sym typeface="Lato"/>
        </a:defRPr>
      </a:lvl2pPr>
      <a:lvl3pPr marL="1135944" indent="-246944" defTabSz="584200">
        <a:spcBef>
          <a:spcPts val="4200"/>
        </a:spcBef>
        <a:buSzPct val="75000"/>
        <a:buChar char="•"/>
        <a:defRPr sz="2000">
          <a:solidFill>
            <a:srgbClr val="656565"/>
          </a:solidFill>
          <a:latin typeface="Lato"/>
          <a:ea typeface="Lato"/>
          <a:cs typeface="Lato"/>
          <a:sym typeface="Lato"/>
        </a:defRPr>
      </a:lvl3pPr>
      <a:lvl4pPr marL="1580444" indent="-246944" defTabSz="584200">
        <a:spcBef>
          <a:spcPts val="4200"/>
        </a:spcBef>
        <a:buSzPct val="75000"/>
        <a:buChar char="•"/>
        <a:defRPr sz="2000">
          <a:solidFill>
            <a:srgbClr val="656565"/>
          </a:solidFill>
          <a:latin typeface="Lato"/>
          <a:ea typeface="Lato"/>
          <a:cs typeface="Lato"/>
          <a:sym typeface="Lato"/>
        </a:defRPr>
      </a:lvl4pPr>
      <a:lvl5pPr marL="2024944" indent="-246944" defTabSz="584200">
        <a:spcBef>
          <a:spcPts val="4200"/>
        </a:spcBef>
        <a:buSzPct val="75000"/>
        <a:buChar char="•"/>
        <a:defRPr sz="2000">
          <a:solidFill>
            <a:srgbClr val="656565"/>
          </a:solidFill>
          <a:latin typeface="Lato"/>
          <a:ea typeface="Lato"/>
          <a:cs typeface="Lato"/>
          <a:sym typeface="Lato"/>
        </a:defRPr>
      </a:lvl5pPr>
      <a:lvl6pPr marL="2469444" indent="-246944" defTabSz="584200">
        <a:spcBef>
          <a:spcPts val="4200"/>
        </a:spcBef>
        <a:buSzPct val="75000"/>
        <a:buChar char="•"/>
        <a:defRPr sz="2000">
          <a:solidFill>
            <a:srgbClr val="656565"/>
          </a:solidFill>
          <a:latin typeface="Lato"/>
          <a:ea typeface="Lato"/>
          <a:cs typeface="Lato"/>
          <a:sym typeface="Lato"/>
        </a:defRPr>
      </a:lvl6pPr>
      <a:lvl7pPr marL="2913944" indent="-246944" defTabSz="584200">
        <a:spcBef>
          <a:spcPts val="4200"/>
        </a:spcBef>
        <a:buSzPct val="75000"/>
        <a:buChar char="•"/>
        <a:defRPr sz="2000">
          <a:solidFill>
            <a:srgbClr val="656565"/>
          </a:solidFill>
          <a:latin typeface="Lato"/>
          <a:ea typeface="Lato"/>
          <a:cs typeface="Lato"/>
          <a:sym typeface="Lato"/>
        </a:defRPr>
      </a:lvl7pPr>
      <a:lvl8pPr marL="3358444" indent="-246944" defTabSz="584200">
        <a:spcBef>
          <a:spcPts val="4200"/>
        </a:spcBef>
        <a:buSzPct val="75000"/>
        <a:buChar char="•"/>
        <a:defRPr sz="2000">
          <a:solidFill>
            <a:srgbClr val="656565"/>
          </a:solidFill>
          <a:latin typeface="Lato"/>
          <a:ea typeface="Lato"/>
          <a:cs typeface="Lato"/>
          <a:sym typeface="Lato"/>
        </a:defRPr>
      </a:lvl8pPr>
      <a:lvl9pPr marL="3802944" indent="-246944" defTabSz="584200">
        <a:spcBef>
          <a:spcPts val="4200"/>
        </a:spcBef>
        <a:buSzPct val="75000"/>
        <a:buChar char="•"/>
        <a:defRPr sz="2000">
          <a:solidFill>
            <a:srgbClr val="656565"/>
          </a:solidFill>
          <a:latin typeface="Lato"/>
          <a:ea typeface="Lato"/>
          <a:cs typeface="Lato"/>
          <a:sym typeface="Lato"/>
        </a:defRPr>
      </a:lvl9pPr>
    </p:bodyStyle>
    <p:otherStyle>
      <a:lvl1pPr algn="ctr" defTabSz="584200">
        <a:defRPr sz="2000">
          <a:solidFill>
            <a:schemeClr val="tx1"/>
          </a:solidFill>
          <a:latin typeface="+mn-lt"/>
          <a:ea typeface="+mn-ea"/>
          <a:cs typeface="+mn-cs"/>
          <a:sym typeface="Lato Black"/>
        </a:defRPr>
      </a:lvl1pPr>
      <a:lvl2pPr indent="228600" algn="ctr" defTabSz="584200">
        <a:defRPr sz="2000">
          <a:solidFill>
            <a:schemeClr val="tx1"/>
          </a:solidFill>
          <a:latin typeface="+mn-lt"/>
          <a:ea typeface="+mn-ea"/>
          <a:cs typeface="+mn-cs"/>
          <a:sym typeface="Lato Black"/>
        </a:defRPr>
      </a:lvl2pPr>
      <a:lvl3pPr indent="457200" algn="ctr" defTabSz="584200">
        <a:defRPr sz="2000">
          <a:solidFill>
            <a:schemeClr val="tx1"/>
          </a:solidFill>
          <a:latin typeface="+mn-lt"/>
          <a:ea typeface="+mn-ea"/>
          <a:cs typeface="+mn-cs"/>
          <a:sym typeface="Lato Black"/>
        </a:defRPr>
      </a:lvl3pPr>
      <a:lvl4pPr indent="685800" algn="ctr" defTabSz="584200">
        <a:defRPr sz="2000">
          <a:solidFill>
            <a:schemeClr val="tx1"/>
          </a:solidFill>
          <a:latin typeface="+mn-lt"/>
          <a:ea typeface="+mn-ea"/>
          <a:cs typeface="+mn-cs"/>
          <a:sym typeface="Lato Black"/>
        </a:defRPr>
      </a:lvl4pPr>
      <a:lvl5pPr indent="914400" algn="ctr" defTabSz="584200">
        <a:defRPr sz="2000">
          <a:solidFill>
            <a:schemeClr val="tx1"/>
          </a:solidFill>
          <a:latin typeface="+mn-lt"/>
          <a:ea typeface="+mn-ea"/>
          <a:cs typeface="+mn-cs"/>
          <a:sym typeface="Lato Black"/>
        </a:defRPr>
      </a:lvl5pPr>
      <a:lvl6pPr indent="1143000" algn="ctr" defTabSz="584200">
        <a:defRPr sz="2000">
          <a:solidFill>
            <a:schemeClr val="tx1"/>
          </a:solidFill>
          <a:latin typeface="+mn-lt"/>
          <a:ea typeface="+mn-ea"/>
          <a:cs typeface="+mn-cs"/>
          <a:sym typeface="Lato Black"/>
        </a:defRPr>
      </a:lvl6pPr>
      <a:lvl7pPr indent="1371600" algn="ctr" defTabSz="584200">
        <a:defRPr sz="2000">
          <a:solidFill>
            <a:schemeClr val="tx1"/>
          </a:solidFill>
          <a:latin typeface="+mn-lt"/>
          <a:ea typeface="+mn-ea"/>
          <a:cs typeface="+mn-cs"/>
          <a:sym typeface="Lato Black"/>
        </a:defRPr>
      </a:lvl7pPr>
      <a:lvl8pPr indent="1600200" algn="ctr" defTabSz="584200">
        <a:defRPr sz="2000">
          <a:solidFill>
            <a:schemeClr val="tx1"/>
          </a:solidFill>
          <a:latin typeface="+mn-lt"/>
          <a:ea typeface="+mn-ea"/>
          <a:cs typeface="+mn-cs"/>
          <a:sym typeface="Lato Black"/>
        </a:defRPr>
      </a:lvl8pPr>
      <a:lvl9pPr indent="1828800" algn="ctr" defTabSz="584200">
        <a:defRPr sz="2000">
          <a:solidFill>
            <a:schemeClr val="tx1"/>
          </a:solidFill>
          <a:latin typeface="+mn-lt"/>
          <a:ea typeface="+mn-ea"/>
          <a:cs typeface="+mn-cs"/>
          <a:sym typeface="Lato Blac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1510396" y="5206660"/>
            <a:ext cx="10655318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12700" algn="l" defTabSz="825500">
              <a:defRPr sz="10000">
                <a:solidFill>
                  <a:srgbClr val="53585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0000" dirty="0" err="1">
                <a:solidFill>
                  <a:srgbClr val="53585F"/>
                </a:solidFill>
              </a:rPr>
              <a:t>DrawingBoard</a:t>
            </a:r>
            <a:endParaRPr sz="10000" dirty="0">
              <a:solidFill>
                <a:srgbClr val="53585F"/>
              </a:solidFill>
            </a:endParaRPr>
          </a:p>
        </p:txBody>
      </p:sp>
      <p:sp>
        <p:nvSpPr>
          <p:cNvPr id="14" name="Shape 14"/>
          <p:cNvSpPr/>
          <p:nvPr/>
        </p:nvSpPr>
        <p:spPr>
          <a:xfrm>
            <a:off x="4552950" y="5461858"/>
            <a:ext cx="294957" cy="270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defTabSz="82550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1510397" y="7033305"/>
            <a:ext cx="9794012" cy="0"/>
          </a:xfrm>
          <a:prstGeom prst="line">
            <a:avLst/>
          </a:prstGeom>
          <a:ln w="25400">
            <a:solidFill>
              <a:srgbClr val="9A9A9A"/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672061" y="7149579"/>
            <a:ext cx="959569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4500">
                <a:solidFill>
                  <a:srgbClr val="6565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4200" dirty="0">
                <a:solidFill>
                  <a:schemeClr val="accent6">
                    <a:lumMod val="75000"/>
                  </a:schemeClr>
                </a:solidFill>
              </a:rPr>
              <a:t>JAVA &amp; object-oriented team project </a:t>
            </a:r>
            <a:endParaRPr sz="4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Shape 17"/>
          <p:cNvSpPr/>
          <p:nvPr/>
        </p:nvSpPr>
        <p:spPr>
          <a:xfrm>
            <a:off x="1708711" y="7930355"/>
            <a:ext cx="9595697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1800">
                <a:solidFill>
                  <a:srgbClr val="9A9A9A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lvl="0">
              <a:lnSpc>
                <a:spcPct val="100000"/>
              </a:lnSpc>
              <a:defRPr>
                <a:solidFill>
                  <a:srgbClr val="000000"/>
                </a:solidFill>
              </a:defRPr>
            </a:pPr>
            <a:r>
              <a:rPr lang="ko-KR" altLang="en-US" sz="3200" dirty="0" err="1">
                <a:solidFill>
                  <a:schemeClr val="bg2">
                    <a:lumMod val="50000"/>
                  </a:schemeClr>
                </a:solidFill>
              </a:rPr>
              <a:t>윤두현</a:t>
            </a:r>
            <a:r>
              <a:rPr lang="ko-KR" altLang="en-US" sz="3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3200" dirty="0" err="1">
                <a:solidFill>
                  <a:schemeClr val="bg2">
                    <a:lumMod val="50000"/>
                  </a:schemeClr>
                </a:solidFill>
              </a:rPr>
              <a:t>심수현</a:t>
            </a:r>
            <a:r>
              <a:rPr lang="ko-KR" altLang="en-US" sz="3200" dirty="0">
                <a:solidFill>
                  <a:schemeClr val="bg2">
                    <a:lumMod val="50000"/>
                  </a:schemeClr>
                </a:solidFill>
              </a:rPr>
              <a:t> 김유진</a:t>
            </a:r>
            <a:endParaRPr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4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" presetClass="entr" presetSubtype="2" fill="hold" grpId="6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2" animBg="1" advAuto="0"/>
      <p:bldP spid="14" grpId="3" animBg="1" advAuto="0"/>
      <p:bldP spid="15" grpId="4" animBg="1" advAuto="0"/>
      <p:bldP spid="16" grpId="5" animBg="1" advAuto="0"/>
      <p:bldP spid="17" grpId="6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r="33262" b="89925"/>
          <a:stretch>
            <a:fillRect/>
          </a:stretch>
        </p:blipFill>
        <p:spPr bwMode="auto">
          <a:xfrm>
            <a:off x="1091489" y="2743211"/>
            <a:ext cx="14453321" cy="122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1091489" y="3386952"/>
            <a:ext cx="14453321" cy="583660"/>
          </a:xfrm>
          <a:prstGeom prst="rect">
            <a:avLst/>
          </a:prstGeom>
          <a:noFill/>
          <a:ln w="76200" cap="flat">
            <a:solidFill>
              <a:srgbClr val="FF0000"/>
            </a:solidFill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642085" y="3970612"/>
            <a:ext cx="8114401" cy="975266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ko-KR" sz="5400" b="1" dirty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ko-KR" altLang="en-US" sz="5400" b="1" dirty="0">
                <a:solidFill>
                  <a:schemeClr val="accent1">
                    <a:lumMod val="75000"/>
                  </a:schemeClr>
                </a:solidFill>
              </a:rPr>
              <a:t>사이즈</a:t>
            </a:r>
            <a:r>
              <a:rPr lang="en-US" altLang="ko-KR" sz="5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5400" b="1" dirty="0">
                <a:solidFill>
                  <a:schemeClr val="accent1">
                    <a:lumMod val="75000"/>
                  </a:schemeClr>
                </a:solidFill>
              </a:rPr>
              <a:t>폰트 조절 패널</a:t>
            </a:r>
            <a:endParaRPr lang="en-US" altLang="ko-KR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Shape 56"/>
          <p:cNvSpPr/>
          <p:nvPr/>
        </p:nvSpPr>
        <p:spPr>
          <a:xfrm>
            <a:off x="1837889" y="1088055"/>
            <a:ext cx="746998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4500">
                <a:solidFill>
                  <a:srgbClr val="0087B1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accent2"/>
                </a:solidFill>
              </a:rPr>
              <a:t></a:t>
            </a:r>
          </a:p>
        </p:txBody>
      </p:sp>
      <p:sp>
        <p:nvSpPr>
          <p:cNvPr id="22" name="Shape 57"/>
          <p:cNvSpPr/>
          <p:nvPr/>
        </p:nvSpPr>
        <p:spPr>
          <a:xfrm>
            <a:off x="2737071" y="1043290"/>
            <a:ext cx="50778" cy="896277"/>
          </a:xfrm>
          <a:prstGeom prst="roundRect">
            <a:avLst>
              <a:gd name="adj" fmla="val 50000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Shape 58"/>
          <p:cNvSpPr/>
          <p:nvPr/>
        </p:nvSpPr>
        <p:spPr>
          <a:xfrm>
            <a:off x="2991416" y="1070157"/>
            <a:ext cx="6110188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4000">
                <a:solidFill>
                  <a:srgbClr val="65656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5400" dirty="0">
                <a:solidFill>
                  <a:schemeClr val="tx1">
                    <a:lumMod val="75000"/>
                  </a:schemeClr>
                </a:solidFill>
              </a:rPr>
              <a:t>김유진 </a:t>
            </a:r>
            <a:r>
              <a:rPr lang="en-US" altLang="ko-KR" sz="5400" dirty="0">
                <a:solidFill>
                  <a:schemeClr val="tx1">
                    <a:lumMod val="75000"/>
                  </a:schemeClr>
                </a:solidFill>
              </a:rPr>
              <a:t>-  </a:t>
            </a:r>
            <a:r>
              <a:rPr lang="ko-KR" altLang="en-US" sz="5400" dirty="0">
                <a:solidFill>
                  <a:schemeClr val="tx1">
                    <a:lumMod val="75000"/>
                  </a:schemeClr>
                </a:solidFill>
              </a:rPr>
              <a:t>핵심 코드</a:t>
            </a:r>
            <a:endParaRPr lang="en-US" altLang="ko-KR" sz="5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4" name="Shape 60"/>
          <p:cNvSpPr/>
          <p:nvPr/>
        </p:nvSpPr>
        <p:spPr>
          <a:xfrm flipV="1">
            <a:off x="1714049" y="2226773"/>
            <a:ext cx="20965096" cy="1"/>
          </a:xfrm>
          <a:prstGeom prst="line">
            <a:avLst/>
          </a:prstGeom>
          <a:ln w="25400">
            <a:solidFill>
              <a:srgbClr val="9A9A9A"/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25" name="TextBox 24"/>
          <p:cNvSpPr txBox="1"/>
          <p:nvPr/>
        </p:nvSpPr>
        <p:spPr>
          <a:xfrm>
            <a:off x="8113012" y="5799654"/>
            <a:ext cx="2867771" cy="729045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en-US" altLang="ko-KR" sz="3800" b="0" i="0" u="none" strike="noStrike" cap="none" spc="0" normalizeH="0" baseline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&lt;</a:t>
            </a:r>
            <a:r>
              <a:rPr kumimoji="0" lang="en-US" altLang="ko-KR" sz="3800" b="0" i="0" u="none" strike="noStrike" cap="none" spc="0" normalizeH="0" baseline="0" dirty="0" err="1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Top</a:t>
            </a:r>
            <a:r>
              <a:rPr lang="en-US" altLang="ko-KR" sz="3800" dirty="0" err="1">
                <a:solidFill>
                  <a:srgbClr val="000000"/>
                </a:solidFill>
              </a:rPr>
              <a:t>Panel</a:t>
            </a:r>
            <a:r>
              <a:rPr kumimoji="0" lang="en-US" altLang="ko-KR" sz="3800" b="0" i="0" u="none" strike="noStrike" cap="none" spc="0" normalizeH="0" baseline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&gt;</a:t>
            </a:r>
            <a:endParaRPr kumimoji="0" lang="ko-KR" altLang="en-US" sz="3800" b="0" i="0" u="none" strike="noStrike" cap="none" spc="0" normalizeH="0" baseline="0" dirty="0"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731565" y="5838564"/>
            <a:ext cx="3573093" cy="759822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en-US" altLang="ko-KR" sz="4000" b="0" i="0" u="none" strike="noStrike" cap="none" spc="0" normalizeH="0" baseline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&lt;Information&gt;</a:t>
            </a:r>
            <a:endParaRPr kumimoji="0" lang="ko-KR" altLang="en-US" sz="4000" b="0" i="0" u="none" strike="noStrike" cap="none" spc="0" normalizeH="0" baseline="0" dirty="0"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80367" y="5799654"/>
            <a:ext cx="3313407" cy="759822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en-US" altLang="ko-KR" sz="4000" b="0" i="0" u="none" strike="noStrike" cap="none" spc="0" normalizeH="0" baseline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&lt;</a:t>
            </a:r>
            <a:r>
              <a:rPr kumimoji="0" lang="en-US" altLang="ko-KR" sz="4000" b="0" i="0" u="none" strike="noStrike" cap="none" spc="0" normalizeH="0" baseline="0" dirty="0" err="1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Draw</a:t>
            </a:r>
            <a:r>
              <a:rPr lang="en-US" altLang="ko-KR" sz="4000" dirty="0" err="1">
                <a:solidFill>
                  <a:srgbClr val="000000"/>
                </a:solidFill>
              </a:rPr>
              <a:t>Panel</a:t>
            </a:r>
            <a:r>
              <a:rPr kumimoji="0" lang="en-US" altLang="ko-KR" sz="4000" b="0" i="0" u="none" strike="noStrike" cap="none" spc="0" normalizeH="0" baseline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&gt;</a:t>
            </a:r>
            <a:endParaRPr kumimoji="0" lang="ko-KR" altLang="en-US" sz="4000" b="0" i="0" u="none" strike="noStrike" cap="none" spc="0" normalizeH="0" baseline="0" dirty="0"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501955" y="6694580"/>
            <a:ext cx="4844274" cy="1790874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None/>
            </a:pPr>
            <a:r>
              <a:rPr lang="ko-KR" altLang="en-US" sz="3600" b="1" dirty="0">
                <a:solidFill>
                  <a:srgbClr val="000000"/>
                </a:solidFill>
              </a:rPr>
              <a:t>마우스 액션 </a:t>
            </a:r>
            <a:r>
              <a:rPr lang="ko-KR" altLang="en-US" sz="3600" b="1" dirty="0" err="1">
                <a:solidFill>
                  <a:srgbClr val="000000"/>
                </a:solidFill>
              </a:rPr>
              <a:t>리스너</a:t>
            </a:r>
            <a:r>
              <a:rPr kumimoji="0" lang="en-US" altLang="ko-KR" sz="3600" b="1" i="0" u="none" strike="noStrike" cap="none" spc="0" normalizeH="0" baseline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: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None/>
            </a:pPr>
            <a:r>
              <a:rPr kumimoji="0" lang="ko-KR" altLang="en-US" sz="2800" b="0" i="0" u="none" strike="noStrike" cap="none" spc="0" normalizeH="0" dirty="0" err="1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콤보박스에</a:t>
            </a:r>
            <a:r>
              <a:rPr kumimoji="0" lang="ko-KR" altLang="en-US" sz="2800" b="0" i="0" u="none" strike="noStrike" cap="none" spc="0" normalizeH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 입력된 내용 저장</a:t>
            </a:r>
            <a:endParaRPr kumimoji="0" lang="en-US" altLang="ko-KR" sz="2800" b="0" i="0" u="none" strike="noStrike" cap="none" spc="0" normalizeH="0" dirty="0"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None/>
            </a:pPr>
            <a:r>
              <a:rPr kumimoji="0" lang="en-US" altLang="ko-KR" sz="2800" b="0" i="0" u="none" strike="noStrike" cap="none" spc="0" normalizeH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Information class</a:t>
            </a:r>
            <a:r>
              <a:rPr kumimoji="0" lang="ko-KR" altLang="en-US" sz="2800" b="0" i="0" u="none" strike="noStrike" cap="none" spc="0" normalizeH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로 정보전달</a:t>
            </a:r>
            <a:endParaRPr kumimoji="0" lang="ko-KR" altLang="en-US" sz="4000" b="0" i="0" u="none" strike="noStrike" cap="none" spc="0" normalizeH="0" baseline="0" dirty="0"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32309" y="9256427"/>
            <a:ext cx="3371114" cy="729045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en-US" altLang="ko-KR" sz="3800" b="0" i="0" u="none" strike="noStrike" cap="none" spc="0" normalizeH="0" baseline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&lt;Text</a:t>
            </a:r>
            <a:r>
              <a:rPr kumimoji="0" lang="en-US" altLang="ko-KR" sz="3800" b="0" i="0" u="none" strike="noStrike" cap="none" spc="0" normalizeH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 or Pen</a:t>
            </a:r>
            <a:r>
              <a:rPr kumimoji="0" lang="en-US" altLang="ko-KR" sz="3800" b="0" i="0" u="none" strike="noStrike" cap="none" spc="0" normalizeH="0" baseline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&gt;</a:t>
            </a:r>
            <a:endParaRPr kumimoji="0" lang="ko-KR" altLang="en-US" sz="3800" b="0" i="0" u="none" strike="noStrike" cap="none" spc="0" normalizeH="0" baseline="0" dirty="0"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82501" y="9963413"/>
            <a:ext cx="7412482" cy="2683426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>
              <a:lnSpc>
                <a:spcPct val="150000"/>
              </a:lnSpc>
              <a:spcBef>
                <a:spcPts val="600"/>
              </a:spcBef>
            </a:pPr>
            <a:r>
              <a:rPr lang="en-US" altLang="ko-KR" sz="3600" b="1" dirty="0" err="1"/>
              <a:t>drawFigure</a:t>
            </a:r>
            <a:r>
              <a:rPr lang="en-US" altLang="ko-KR" sz="3600" b="1" dirty="0"/>
              <a:t>(Graphics2D g):</a:t>
            </a:r>
            <a:endParaRPr lang="en-US" altLang="ko-KR" sz="3600" b="1" dirty="0">
              <a:solidFill>
                <a:srgbClr val="000000"/>
              </a:solidFill>
            </a:endParaRPr>
          </a:p>
          <a:p>
            <a:pPr algn="l" rtl="0" latinLnBrk="1" hangingPunct="0">
              <a:spcBef>
                <a:spcPts val="600"/>
              </a:spcBef>
            </a:pPr>
            <a:r>
              <a:rPr kumimoji="0" lang="ko-KR" altLang="en-US" sz="2800" b="0" i="0" u="none" strike="noStrike" cap="none" spc="0" normalizeH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정보를 바탕으로 선 혹은 텍스트를 </a:t>
            </a:r>
            <a:endParaRPr kumimoji="0" lang="en-US" altLang="ko-KR" sz="2800" b="0" i="0" u="none" strike="noStrike" cap="none" spc="0" normalizeH="0" dirty="0"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algn="l" rtl="0" latinLnBrk="1" hangingPunct="0">
              <a:spcBef>
                <a:spcPts val="600"/>
              </a:spcBef>
            </a:pPr>
            <a:r>
              <a:rPr lang="ko-KR" altLang="en-US" sz="2800" dirty="0">
                <a:solidFill>
                  <a:srgbClr val="000000"/>
                </a:solidFill>
              </a:rPr>
              <a:t>패널에 그림</a:t>
            </a:r>
            <a:endParaRPr kumimoji="0" lang="en-US" altLang="ko-KR" sz="2800" b="0" i="0" u="none" strike="noStrike" cap="none" spc="0" normalizeH="0" dirty="0"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4000" b="0" i="0" u="none" strike="noStrike" cap="none" spc="0" normalizeH="0" baseline="0" dirty="0"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052621" y="7678722"/>
            <a:ext cx="5671178" cy="3268201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ko-KR" sz="3600" b="1" dirty="0">
                <a:solidFill>
                  <a:srgbClr val="000000"/>
                </a:solidFill>
              </a:rPr>
              <a:t>Class</a:t>
            </a:r>
            <a:r>
              <a:rPr lang="ko-KR" altLang="en-US" sz="3600" b="1" dirty="0">
                <a:solidFill>
                  <a:srgbClr val="000000"/>
                </a:solidFill>
              </a:rPr>
              <a:t>들이 공통으로 </a:t>
            </a:r>
            <a:endParaRPr lang="en-US" altLang="ko-KR" sz="3600" b="1" dirty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ko-KR" altLang="en-US" sz="3600" b="1" dirty="0">
                <a:solidFill>
                  <a:srgbClr val="000000"/>
                </a:solidFill>
              </a:rPr>
              <a:t>필요한 정보 저장</a:t>
            </a:r>
            <a:endParaRPr lang="en-US" altLang="ko-KR" sz="3600" b="1" dirty="0">
              <a:solidFill>
                <a:srgbClr val="000000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ko-KR" sz="2800" dirty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ko-KR" altLang="en-US" sz="2800" b="0" i="0" u="none" strike="noStrike" cap="none" spc="0" normalizeH="0" baseline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각자 코드에서 정보접근 가능</a:t>
            </a:r>
            <a:endParaRPr kumimoji="0" lang="en-US" altLang="ko-KR" sz="2800" b="0" i="0" u="none" strike="noStrike" cap="none" spc="0" normalizeH="0" baseline="0" dirty="0"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ko-KR" sz="1100" dirty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ko-KR" sz="2800" dirty="0" err="1">
                <a:solidFill>
                  <a:srgbClr val="000000"/>
                </a:solidFill>
              </a:rPr>
              <a:t>TopPanel</a:t>
            </a:r>
            <a:r>
              <a:rPr lang="ko-KR" altLang="en-US" sz="2800" dirty="0">
                <a:solidFill>
                  <a:srgbClr val="000000"/>
                </a:solidFill>
              </a:rPr>
              <a:t>에서 전달받은 내용</a:t>
            </a:r>
            <a:endParaRPr lang="en-US" altLang="ko-KR" sz="2800" dirty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en-US" altLang="ko-KR" sz="2800" b="0" i="0" u="none" strike="noStrike" cap="none" spc="0" normalizeH="0" baseline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Text</a:t>
            </a:r>
            <a:r>
              <a:rPr kumimoji="0" lang="en-US" altLang="ko-KR" sz="2800" b="0" i="0" u="none" strike="noStrike" cap="none" spc="0" normalizeH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 or Pen class</a:t>
            </a:r>
            <a:r>
              <a:rPr kumimoji="0" lang="ko-KR" altLang="en-US" sz="2800" b="0" i="0" u="none" strike="noStrike" cap="none" spc="0" normalizeH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로 전달</a:t>
            </a:r>
            <a:endParaRPr kumimoji="0" lang="ko-KR" altLang="en-US" sz="2800" b="0" i="0" u="none" strike="noStrike" cap="none" spc="0" normalizeH="0" baseline="0" dirty="0"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7" name="오른쪽 화살표 46"/>
          <p:cNvSpPr/>
          <p:nvPr/>
        </p:nvSpPr>
        <p:spPr>
          <a:xfrm rot="1081429">
            <a:off x="13662551" y="3346170"/>
            <a:ext cx="1731535" cy="1248882"/>
          </a:xfrm>
          <a:prstGeom prst="rightArrow">
            <a:avLst/>
          </a:prstGeom>
          <a:blipFill rotWithShape="1">
            <a:blip r:embed="rId4" cstate="print"/>
            <a:srcRect/>
            <a:tile tx="0" ty="0" sx="100000" sy="100000" flip="none" algn="tl"/>
          </a:blipFill>
          <a:ln w="12700" cap="flat">
            <a:noFill/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15914456" y="7568119"/>
            <a:ext cx="700380" cy="0"/>
          </a:xfrm>
          <a:prstGeom prst="straightConnector1">
            <a:avLst/>
          </a:prstGeom>
          <a:noFill/>
          <a:ln w="76200" cap="flat">
            <a:solidFill>
              <a:srgbClr val="FF0000"/>
            </a:solidFill>
            <a:prstDash val="solid"/>
            <a:miter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15875532" y="11439728"/>
            <a:ext cx="700379" cy="0"/>
          </a:xfrm>
          <a:prstGeom prst="straightConnector1">
            <a:avLst/>
          </a:prstGeom>
          <a:noFill/>
          <a:ln w="76200" cap="flat">
            <a:solidFill>
              <a:srgbClr val="FF0000"/>
            </a:solidFill>
            <a:prstDash val="solid"/>
            <a:miter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7256834" y="11439728"/>
            <a:ext cx="739290" cy="0"/>
          </a:xfrm>
          <a:prstGeom prst="straightConnector1">
            <a:avLst/>
          </a:prstGeom>
          <a:noFill/>
          <a:ln w="76200" cap="flat">
            <a:solidFill>
              <a:srgbClr val="FF0000"/>
            </a:solidFill>
            <a:prstDash val="solid"/>
            <a:miter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sp>
        <p:nvSpPr>
          <p:cNvPr id="79" name="모서리가 둥근 직사각형 78"/>
          <p:cNvSpPr/>
          <p:nvPr/>
        </p:nvSpPr>
        <p:spPr>
          <a:xfrm>
            <a:off x="8132309" y="9985472"/>
            <a:ext cx="7626489" cy="2564968"/>
          </a:xfrm>
          <a:prstGeom prst="roundRect">
            <a:avLst/>
          </a:prstGeom>
          <a:noFill/>
          <a:ln w="12700" cap="flat">
            <a:solidFill>
              <a:schemeClr val="accent1">
                <a:lumMod val="75000"/>
              </a:schemeClr>
            </a:solidFill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8113012" y="6559476"/>
            <a:ext cx="7626489" cy="2564968"/>
          </a:xfrm>
          <a:prstGeom prst="roundRect">
            <a:avLst/>
          </a:prstGeom>
          <a:noFill/>
          <a:ln w="12700" cap="flat">
            <a:solidFill>
              <a:schemeClr val="accent1">
                <a:lumMod val="75000"/>
              </a:schemeClr>
            </a:solidFill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6731565" y="6598386"/>
            <a:ext cx="6186784" cy="5969745"/>
          </a:xfrm>
          <a:prstGeom prst="roundRect">
            <a:avLst>
              <a:gd name="adj" fmla="val 6239"/>
            </a:avLst>
          </a:prstGeom>
          <a:noFill/>
          <a:ln w="12700" cap="flat">
            <a:solidFill>
              <a:schemeClr val="accent1">
                <a:lumMod val="75000"/>
              </a:schemeClr>
            </a:solidFill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972775" y="6559476"/>
            <a:ext cx="6186784" cy="5969745"/>
          </a:xfrm>
          <a:prstGeom prst="roundRect">
            <a:avLst>
              <a:gd name="adj" fmla="val 6564"/>
            </a:avLst>
          </a:prstGeom>
          <a:noFill/>
          <a:ln w="12700" cap="flat">
            <a:solidFill>
              <a:schemeClr val="accent1">
                <a:lumMod val="75000"/>
              </a:schemeClr>
            </a:solidFill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225689" y="7638992"/>
            <a:ext cx="5778223" cy="3806810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ko-KR" sz="4000" b="1" dirty="0">
                <a:solidFill>
                  <a:srgbClr val="000000"/>
                </a:solidFill>
              </a:rPr>
              <a:t>mode</a:t>
            </a:r>
            <a:r>
              <a:rPr lang="ko-KR" altLang="en-US" sz="4000" b="1" dirty="0">
                <a:solidFill>
                  <a:srgbClr val="000000"/>
                </a:solidFill>
              </a:rPr>
              <a:t>에 맞게 </a:t>
            </a:r>
            <a:endParaRPr lang="en-US" altLang="ko-KR" sz="4000" b="1" dirty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ko-KR" sz="4000" b="1" dirty="0" err="1"/>
              <a:t>drawFigure</a:t>
            </a:r>
            <a:r>
              <a:rPr lang="en-US" altLang="ko-KR" sz="4000" b="1" dirty="0"/>
              <a:t>(g) </a:t>
            </a:r>
            <a:r>
              <a:rPr lang="ko-KR" altLang="en-US" sz="4000" b="1" dirty="0">
                <a:solidFill>
                  <a:srgbClr val="000000"/>
                </a:solidFill>
              </a:rPr>
              <a:t>실행</a:t>
            </a:r>
            <a:endParaRPr lang="en-US" altLang="ko-KR" sz="4000" b="1" dirty="0">
              <a:solidFill>
                <a:srgbClr val="000000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ko-KR" sz="3200" dirty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en-US" altLang="ko-KR" sz="2800" b="0" i="0" u="none" strike="noStrike" cap="none" spc="0" normalizeH="0" baseline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Information </a:t>
            </a:r>
            <a:r>
              <a:rPr kumimoji="0" lang="ko-KR" altLang="en-US" sz="2800" b="0" i="0" u="none" strike="noStrike" cap="none" spc="0" normalizeH="0" baseline="0" dirty="0" err="1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클레스에서</a:t>
            </a:r>
            <a:r>
              <a:rPr kumimoji="0" lang="ko-KR" altLang="en-US" sz="2800" b="0" i="0" u="none" strike="noStrike" cap="none" spc="0" normalizeH="0" baseline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ko-KR" sz="2800" b="0" i="0" u="none" strike="noStrike" cap="none" spc="0" normalizeH="0" baseline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mode</a:t>
            </a:r>
            <a:r>
              <a:rPr kumimoji="0" lang="ko-KR" altLang="en-US" sz="2800" b="0" i="0" u="none" strike="noStrike" cap="none" spc="0" normalizeH="0" baseline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에 대한 정보를 가져옴</a:t>
            </a:r>
            <a:endParaRPr kumimoji="0" lang="en-US" altLang="ko-KR" sz="2800" b="0" i="0" u="none" strike="noStrike" cap="none" spc="0" normalizeH="0" baseline="0" dirty="0"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ko-KR" sz="1400" dirty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ko-KR" altLang="en-US" sz="2800" b="0" i="0" u="none" strike="noStrike" cap="none" spc="0" normalizeH="0" baseline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마우스 액션 </a:t>
            </a:r>
            <a:r>
              <a:rPr kumimoji="0" lang="ko-KR" altLang="en-US" sz="2800" b="0" i="0" u="none" strike="noStrike" cap="none" spc="0" normalizeH="0" baseline="0" dirty="0" err="1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리스너로</a:t>
            </a:r>
            <a:r>
              <a:rPr kumimoji="0" lang="ko-KR" altLang="en-US" sz="2800" b="0" i="0" u="none" strike="noStrike" cap="none" spc="0" normalizeH="0" baseline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 마우스가 </a:t>
            </a:r>
            <a:r>
              <a:rPr kumimoji="0" lang="ko-KR" altLang="en-US" sz="2800" b="0" i="0" u="none" strike="noStrike" cap="none" spc="0" normalizeH="0" baseline="0" dirty="0" err="1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눌렸을때</a:t>
            </a:r>
            <a:r>
              <a:rPr kumimoji="0" lang="ko-KR" altLang="en-US" sz="2800" b="0" i="0" u="none" strike="noStrike" cap="none" spc="0" normalizeH="0" baseline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  해당 </a:t>
            </a:r>
            <a:r>
              <a:rPr kumimoji="0" lang="en-US" altLang="ko-KR" sz="2800" b="0" i="0" u="none" strike="noStrike" cap="none" spc="0" normalizeH="0" baseline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mode</a:t>
            </a:r>
            <a:r>
              <a:rPr kumimoji="0" lang="ko-KR" altLang="en-US" sz="2800" b="0" i="0" u="none" strike="noStrike" cap="none" spc="0" normalizeH="0" baseline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의 </a:t>
            </a:r>
            <a:r>
              <a:rPr lang="ko-KR" altLang="en-US" sz="2800" dirty="0">
                <a:solidFill>
                  <a:srgbClr val="000000"/>
                </a:solidFill>
              </a:rPr>
              <a:t>메소드 실행</a:t>
            </a:r>
            <a:endParaRPr kumimoji="0" lang="ko-KR" altLang="en-US" sz="2800" b="0" i="0" u="none" strike="noStrike" cap="none" spc="0" normalizeH="0" baseline="0" dirty="0"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7331279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6"/>
          <p:cNvSpPr/>
          <p:nvPr/>
        </p:nvSpPr>
        <p:spPr>
          <a:xfrm>
            <a:off x="1837889" y="1088055"/>
            <a:ext cx="746998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4500">
                <a:solidFill>
                  <a:srgbClr val="0087B1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accent2"/>
                </a:solidFill>
              </a:rPr>
              <a:t></a:t>
            </a:r>
          </a:p>
        </p:txBody>
      </p:sp>
      <p:sp>
        <p:nvSpPr>
          <p:cNvPr id="8" name="Shape 57"/>
          <p:cNvSpPr/>
          <p:nvPr/>
        </p:nvSpPr>
        <p:spPr>
          <a:xfrm>
            <a:off x="2737071" y="1043290"/>
            <a:ext cx="50778" cy="896277"/>
          </a:xfrm>
          <a:prstGeom prst="roundRect">
            <a:avLst>
              <a:gd name="adj" fmla="val 50000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 58"/>
          <p:cNvSpPr/>
          <p:nvPr/>
        </p:nvSpPr>
        <p:spPr>
          <a:xfrm>
            <a:off x="2991416" y="1070157"/>
            <a:ext cx="6110188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4000">
                <a:solidFill>
                  <a:srgbClr val="65656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5400" dirty="0">
                <a:solidFill>
                  <a:srgbClr val="656565"/>
                </a:solidFill>
              </a:rPr>
              <a:t>김유진 </a:t>
            </a:r>
            <a:r>
              <a:rPr lang="en-US" altLang="ko-KR" sz="5400" dirty="0">
                <a:solidFill>
                  <a:srgbClr val="656565"/>
                </a:solidFill>
              </a:rPr>
              <a:t>-  </a:t>
            </a:r>
            <a:r>
              <a:rPr lang="ko-KR" altLang="en-US" sz="5400" dirty="0">
                <a:solidFill>
                  <a:srgbClr val="656565"/>
                </a:solidFill>
              </a:rPr>
              <a:t>핵심 코드</a:t>
            </a:r>
            <a:endParaRPr lang="en-US" altLang="ko-KR" sz="5400" dirty="0">
              <a:solidFill>
                <a:srgbClr val="656565"/>
              </a:solidFill>
            </a:endParaRPr>
          </a:p>
        </p:txBody>
      </p:sp>
      <p:sp>
        <p:nvSpPr>
          <p:cNvPr id="14" name="Shape 60"/>
          <p:cNvSpPr/>
          <p:nvPr/>
        </p:nvSpPr>
        <p:spPr>
          <a:xfrm flipV="1">
            <a:off x="1714049" y="2226773"/>
            <a:ext cx="20965096" cy="1"/>
          </a:xfrm>
          <a:prstGeom prst="line">
            <a:avLst/>
          </a:prstGeom>
          <a:ln w="25400">
            <a:solidFill>
              <a:srgbClr val="9A9A9A"/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4770786" y="3132958"/>
            <a:ext cx="5267467" cy="975266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ko-KR" sz="5400" b="1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ko-KR" altLang="en-US" sz="5400" b="1" dirty="0">
                <a:solidFill>
                  <a:schemeClr val="accent1">
                    <a:lumMod val="75000"/>
                  </a:schemeClr>
                </a:solidFill>
              </a:rPr>
              <a:t>펜으로 그리기</a:t>
            </a:r>
            <a:endParaRPr lang="en-US" altLang="ko-KR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89060" y="4613645"/>
            <a:ext cx="14625798" cy="7931016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algn="l" fontAlgn="base" latinLnBrk="1"/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class </a:t>
            </a:r>
            <a:r>
              <a:rPr lang="en-US" altLang="ko-KR" b="1" dirty="0" err="1">
                <a:solidFill>
                  <a:schemeClr val="accent6">
                    <a:lumMod val="50000"/>
                  </a:schemeClr>
                </a:solidFill>
              </a:rPr>
              <a:t>PenType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l" fontAlgn="base" latinLnBrk="1">
              <a:spcBef>
                <a:spcPts val="600"/>
              </a:spcBef>
            </a:pP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</a:rPr>
              <a:t>- </a:t>
            </a:r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커서 정보를 저장하는 클래스 </a:t>
            </a: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</a:rPr>
              <a:t>-</a:t>
            </a:r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 커서의 처음 나중 위치 저장</a:t>
            </a:r>
          </a:p>
          <a:p>
            <a:pPr algn="l" fontAlgn="base" latinLnBrk="1">
              <a:spcBef>
                <a:spcPts val="600"/>
              </a:spcBef>
            </a:pPr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  커서 정보를 필요로 하는 클래스에 상속해주는 역할</a:t>
            </a:r>
            <a:endParaRPr lang="en-US" altLang="ko-KR" sz="4000" dirty="0">
              <a:solidFill>
                <a:schemeClr val="accent6">
                  <a:lumMod val="50000"/>
                </a:schemeClr>
              </a:solidFill>
            </a:endParaRPr>
          </a:p>
          <a:p>
            <a:pPr algn="l" fontAlgn="base" latinLnBrk="1"/>
            <a:endParaRPr lang="ko-KR" alt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pPr algn="l" fontAlgn="base" latinLnBrk="1"/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class pen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l" fontAlgn="base" latinLnBrk="1">
              <a:spcBef>
                <a:spcPts val="600"/>
              </a:spcBef>
            </a:pP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</a:rPr>
              <a:t>- </a:t>
            </a:r>
            <a:r>
              <a:rPr lang="en-US" altLang="ko-KR" sz="4000" dirty="0" err="1">
                <a:solidFill>
                  <a:schemeClr val="accent6">
                    <a:lumMod val="50000"/>
                  </a:schemeClr>
                </a:solidFill>
              </a:rPr>
              <a:t>PenType</a:t>
            </a:r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을 상속받은 자식 </a:t>
            </a: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</a:rPr>
              <a:t>Class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</a:endParaRPr>
          </a:p>
          <a:p>
            <a:pPr algn="l" fontAlgn="base" latinLnBrk="1">
              <a:spcBef>
                <a:spcPts val="600"/>
              </a:spcBef>
            </a:pP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</a:rPr>
              <a:t>- </a:t>
            </a:r>
            <a:r>
              <a:rPr lang="en-US" altLang="ko-KR" sz="4000" dirty="0" err="1">
                <a:solidFill>
                  <a:schemeClr val="accent6">
                    <a:lumMod val="50000"/>
                  </a:schemeClr>
                </a:solidFill>
              </a:rPr>
              <a:t>PenType</a:t>
            </a:r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에서 커서 위치에</a:t>
            </a: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</a:rPr>
              <a:t>, Information</a:t>
            </a:r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에서 펜 사이즈에 접근</a:t>
            </a:r>
          </a:p>
          <a:p>
            <a:pPr algn="l" fontAlgn="base" latinLnBrk="1">
              <a:spcBef>
                <a:spcPts val="600"/>
              </a:spcBef>
            </a:pP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</a:rPr>
              <a:t>  Graphics2D</a:t>
            </a:r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의 </a:t>
            </a:r>
            <a:r>
              <a:rPr lang="en-US" altLang="ko-KR" sz="4000" dirty="0" err="1">
                <a:solidFill>
                  <a:schemeClr val="accent6">
                    <a:lumMod val="50000"/>
                  </a:schemeClr>
                </a:solidFill>
              </a:rPr>
              <a:t>setStroke</a:t>
            </a: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4000" dirty="0" err="1">
                <a:solidFill>
                  <a:schemeClr val="accent6">
                    <a:lumMod val="50000"/>
                  </a:schemeClr>
                </a:solidFill>
              </a:rPr>
              <a:t>메소드를</a:t>
            </a:r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 통해 펜 사이즈 조절</a:t>
            </a:r>
            <a:endParaRPr lang="en-US" altLang="ko-KR" sz="4000" dirty="0">
              <a:solidFill>
                <a:schemeClr val="accent6">
                  <a:lumMod val="50000"/>
                </a:schemeClr>
              </a:solidFill>
            </a:endParaRPr>
          </a:p>
          <a:p>
            <a:pPr algn="l" fontAlgn="base" latinLnBrk="1"/>
            <a:endParaRPr lang="en-US" altLang="ko-KR" sz="1800" dirty="0">
              <a:solidFill>
                <a:schemeClr val="accent6">
                  <a:lumMod val="50000"/>
                </a:schemeClr>
              </a:solidFill>
            </a:endParaRPr>
          </a:p>
          <a:p>
            <a:pPr algn="l" fontAlgn="base" latinLnBrk="1"/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class </a:t>
            </a:r>
            <a:r>
              <a:rPr lang="en-US" altLang="ko-KR" b="1" dirty="0" err="1">
                <a:solidFill>
                  <a:schemeClr val="accent6">
                    <a:lumMod val="50000"/>
                  </a:schemeClr>
                </a:solidFill>
              </a:rPr>
              <a:t>DrawPanel</a:t>
            </a:r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  <a:p>
            <a:pPr algn="l" fontAlgn="base" latinLnBrk="1">
              <a:spcBef>
                <a:spcPts val="600"/>
              </a:spcBef>
            </a:pP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</a:rPr>
              <a:t>- </a:t>
            </a:r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마우스의 드래그에 접근해서 자유드로잉 구현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5000" b="0" i="0" u="none" strike="noStrike" cap="none" spc="0" normalizeH="0" baseline="0" dirty="0">
              <a:solidFill>
                <a:schemeClr val="accent6">
                  <a:lumMod val="50000"/>
                </a:schemeClr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BA2EEB-A124-CA44-8BA4-EA429480BD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635" y="2901906"/>
            <a:ext cx="1994230" cy="10030681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 rot="19210482">
            <a:off x="3190481" y="3401832"/>
            <a:ext cx="1731535" cy="1248882"/>
          </a:xfrm>
          <a:prstGeom prst="rightArrow">
            <a:avLst/>
          </a:prstGeom>
          <a:blipFill rotWithShape="1">
            <a:blip r:embed="rId4" cstate="print"/>
            <a:srcRect/>
            <a:tile tx="0" ty="0" sx="100000" sy="100000" flip="none" algn="tl"/>
          </a:blipFill>
          <a:ln w="12700" cap="flat">
            <a:noFill/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7331279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24D0B4D-20FB-3A49-856D-8F5EF040F4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08" y="2925253"/>
            <a:ext cx="1994230" cy="10030681"/>
          </a:xfrm>
          <a:prstGeom prst="rect">
            <a:avLst/>
          </a:prstGeom>
        </p:spPr>
      </p:pic>
      <p:sp>
        <p:nvSpPr>
          <p:cNvPr id="7" name="Shape 56"/>
          <p:cNvSpPr/>
          <p:nvPr/>
        </p:nvSpPr>
        <p:spPr>
          <a:xfrm>
            <a:off x="1837889" y="1088055"/>
            <a:ext cx="746998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4500">
                <a:solidFill>
                  <a:srgbClr val="0087B1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accent2"/>
                </a:solidFill>
              </a:rPr>
              <a:t></a:t>
            </a:r>
          </a:p>
        </p:txBody>
      </p:sp>
      <p:sp>
        <p:nvSpPr>
          <p:cNvPr id="8" name="Shape 57"/>
          <p:cNvSpPr/>
          <p:nvPr/>
        </p:nvSpPr>
        <p:spPr>
          <a:xfrm>
            <a:off x="2737071" y="1043290"/>
            <a:ext cx="50778" cy="896277"/>
          </a:xfrm>
          <a:prstGeom prst="roundRect">
            <a:avLst>
              <a:gd name="adj" fmla="val 50000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 58"/>
          <p:cNvSpPr/>
          <p:nvPr/>
        </p:nvSpPr>
        <p:spPr>
          <a:xfrm>
            <a:off x="2991416" y="1070157"/>
            <a:ext cx="6110188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4000">
                <a:solidFill>
                  <a:srgbClr val="65656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5400" dirty="0">
                <a:solidFill>
                  <a:srgbClr val="656565"/>
                </a:solidFill>
              </a:rPr>
              <a:t>김유진 </a:t>
            </a:r>
            <a:r>
              <a:rPr lang="en-US" altLang="ko-KR" sz="5400" dirty="0">
                <a:solidFill>
                  <a:srgbClr val="656565"/>
                </a:solidFill>
              </a:rPr>
              <a:t>-  </a:t>
            </a:r>
            <a:r>
              <a:rPr lang="ko-KR" altLang="en-US" sz="5400" dirty="0">
                <a:solidFill>
                  <a:srgbClr val="656565"/>
                </a:solidFill>
              </a:rPr>
              <a:t>핵심 코드</a:t>
            </a:r>
            <a:endParaRPr lang="en-US" altLang="ko-KR" sz="5400" dirty="0">
              <a:solidFill>
                <a:srgbClr val="656565"/>
              </a:solidFill>
            </a:endParaRPr>
          </a:p>
        </p:txBody>
      </p:sp>
      <p:sp>
        <p:nvSpPr>
          <p:cNvPr id="14" name="Shape 60"/>
          <p:cNvSpPr/>
          <p:nvPr/>
        </p:nvSpPr>
        <p:spPr>
          <a:xfrm flipV="1">
            <a:off x="1714049" y="2226773"/>
            <a:ext cx="20965096" cy="1"/>
          </a:xfrm>
          <a:prstGeom prst="line">
            <a:avLst/>
          </a:prstGeom>
          <a:ln w="25400">
            <a:solidFill>
              <a:srgbClr val="9A9A9A"/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4798381" y="11416526"/>
            <a:ext cx="4432303" cy="975266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ko-KR" sz="5400" b="1" dirty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ko-KR" altLang="en-US" sz="5400" b="1" dirty="0">
                <a:solidFill>
                  <a:schemeClr val="accent1">
                    <a:lumMod val="75000"/>
                  </a:schemeClr>
                </a:solidFill>
              </a:rPr>
              <a:t>텍스트입력</a:t>
            </a:r>
            <a:endParaRPr lang="en-US" altLang="ko-KR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 rot="3596311">
            <a:off x="2919160" y="8900798"/>
            <a:ext cx="1731535" cy="1248882"/>
          </a:xfrm>
          <a:prstGeom prst="rightArrow">
            <a:avLst/>
          </a:prstGeom>
          <a:blipFill rotWithShape="1">
            <a:blip r:embed="rId4" cstate="print"/>
            <a:srcRect/>
            <a:tile tx="0" ty="0" sx="100000" sy="100000" flip="none" algn="tl"/>
          </a:blipFill>
          <a:ln w="12700" cap="flat">
            <a:noFill/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65232" y="2525457"/>
            <a:ext cx="14659461" cy="8546569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algn="l" fontAlgn="base" latinLnBrk="1"/>
            <a:r>
              <a:rPr lang="en-US" altLang="ko-KR" sz="4800" b="1" dirty="0">
                <a:solidFill>
                  <a:schemeClr val="accent6">
                    <a:lumMod val="50000"/>
                  </a:schemeClr>
                </a:solidFill>
              </a:rPr>
              <a:t>class </a:t>
            </a:r>
            <a:r>
              <a:rPr lang="en-US" altLang="ko-KR" sz="4800" b="1" dirty="0" err="1">
                <a:solidFill>
                  <a:schemeClr val="accent6">
                    <a:lumMod val="50000"/>
                  </a:schemeClr>
                </a:solidFill>
              </a:rPr>
              <a:t>PenType</a:t>
            </a:r>
            <a:r>
              <a:rPr lang="en-US" altLang="ko-KR" sz="4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ko-KR" altLang="en-US" sz="4800" dirty="0">
              <a:solidFill>
                <a:schemeClr val="accent6">
                  <a:lumMod val="50000"/>
                </a:schemeClr>
              </a:solidFill>
            </a:endParaRPr>
          </a:p>
          <a:p>
            <a:pPr algn="l" fontAlgn="base" latinLnBrk="1">
              <a:spcBef>
                <a:spcPts val="600"/>
              </a:spcBef>
            </a:pPr>
            <a:r>
              <a:rPr lang="en-US" altLang="ko-KR" sz="3600" dirty="0">
                <a:solidFill>
                  <a:schemeClr val="accent6">
                    <a:lumMod val="50000"/>
                  </a:schemeClr>
                </a:solidFill>
              </a:rPr>
              <a:t>- </a:t>
            </a:r>
            <a:r>
              <a:rPr lang="ko-KR" altLang="en-US" sz="3600" dirty="0">
                <a:solidFill>
                  <a:schemeClr val="accent6">
                    <a:lumMod val="50000"/>
                  </a:schemeClr>
                </a:solidFill>
              </a:rPr>
              <a:t>커서 정보를 저장하는 클래스 </a:t>
            </a:r>
            <a:r>
              <a:rPr lang="en-US" altLang="ko-KR" sz="3600" dirty="0">
                <a:solidFill>
                  <a:schemeClr val="accent6">
                    <a:lumMod val="50000"/>
                  </a:schemeClr>
                </a:solidFill>
              </a:rPr>
              <a:t>-</a:t>
            </a:r>
            <a:r>
              <a:rPr lang="ko-KR" altLang="en-US" sz="3600" dirty="0">
                <a:solidFill>
                  <a:schemeClr val="accent6">
                    <a:lumMod val="50000"/>
                  </a:schemeClr>
                </a:solidFill>
              </a:rPr>
              <a:t> 커서의 처음 나중 위치 저장</a:t>
            </a:r>
          </a:p>
          <a:p>
            <a:pPr algn="l" fontAlgn="base" latinLnBrk="1">
              <a:spcBef>
                <a:spcPts val="600"/>
              </a:spcBef>
            </a:pPr>
            <a:r>
              <a:rPr lang="ko-KR" altLang="en-US" sz="3600" dirty="0">
                <a:solidFill>
                  <a:schemeClr val="accent6">
                    <a:lumMod val="50000"/>
                  </a:schemeClr>
                </a:solidFill>
              </a:rPr>
              <a:t>  커서 정보를 필요로 하는 클래스에 상속해주는 역할</a:t>
            </a:r>
            <a:endParaRPr lang="en-US" altLang="ko-KR" sz="3600" dirty="0">
              <a:solidFill>
                <a:schemeClr val="accent6">
                  <a:lumMod val="50000"/>
                </a:schemeClr>
              </a:solidFill>
            </a:endParaRPr>
          </a:p>
          <a:p>
            <a:pPr algn="l" fontAlgn="base" latinLnBrk="1"/>
            <a:endParaRPr lang="ko-KR" altLang="en-US" sz="1600" dirty="0">
              <a:solidFill>
                <a:schemeClr val="accent6">
                  <a:lumMod val="50000"/>
                </a:schemeClr>
              </a:solidFill>
            </a:endParaRPr>
          </a:p>
          <a:p>
            <a:pPr algn="l" fontAlgn="base" latinLnBrk="1"/>
            <a:r>
              <a:rPr lang="en-US" altLang="ko-KR" sz="4800" b="1" dirty="0">
                <a:solidFill>
                  <a:schemeClr val="accent6">
                    <a:lumMod val="50000"/>
                  </a:schemeClr>
                </a:solidFill>
              </a:rPr>
              <a:t>class Text</a:t>
            </a:r>
            <a:endParaRPr lang="ko-KR" altLang="en-US" sz="4800" dirty="0">
              <a:solidFill>
                <a:schemeClr val="accent6">
                  <a:lumMod val="50000"/>
                </a:schemeClr>
              </a:solidFill>
            </a:endParaRPr>
          </a:p>
          <a:p>
            <a:pPr algn="l" fontAlgn="base" latinLnBrk="1">
              <a:spcBef>
                <a:spcPts val="600"/>
              </a:spcBef>
              <a:buFontTx/>
              <a:buChar char="-"/>
            </a:pPr>
            <a:r>
              <a:rPr lang="en-US" altLang="ko-KR" sz="3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3600" dirty="0" err="1">
                <a:solidFill>
                  <a:schemeClr val="accent6">
                    <a:lumMod val="50000"/>
                  </a:schemeClr>
                </a:solidFill>
              </a:rPr>
              <a:t>PenType</a:t>
            </a:r>
            <a:r>
              <a:rPr lang="ko-KR" altLang="en-US" sz="3600" dirty="0">
                <a:solidFill>
                  <a:schemeClr val="accent6">
                    <a:lumMod val="50000"/>
                  </a:schemeClr>
                </a:solidFill>
              </a:rPr>
              <a:t>을 상속받은 자식 </a:t>
            </a:r>
            <a:r>
              <a:rPr lang="en-US" altLang="ko-KR" sz="3600" dirty="0">
                <a:solidFill>
                  <a:schemeClr val="accent6">
                    <a:lumMod val="50000"/>
                  </a:schemeClr>
                </a:solidFill>
              </a:rPr>
              <a:t>Class</a:t>
            </a:r>
          </a:p>
          <a:p>
            <a:pPr algn="l" fontAlgn="base" latinLnBrk="1">
              <a:spcBef>
                <a:spcPts val="600"/>
              </a:spcBef>
              <a:buFontTx/>
              <a:buChar char="-"/>
            </a:pPr>
            <a:endParaRPr lang="ko-KR" altLang="en-US" sz="1600" dirty="0">
              <a:solidFill>
                <a:schemeClr val="accent6">
                  <a:lumMod val="50000"/>
                </a:schemeClr>
              </a:solidFill>
            </a:endParaRPr>
          </a:p>
          <a:p>
            <a:pPr algn="l" fontAlgn="base" latinLnBrk="1">
              <a:spcBef>
                <a:spcPts val="600"/>
              </a:spcBef>
            </a:pPr>
            <a:r>
              <a:rPr lang="en-US" altLang="ko-KR" sz="3600" dirty="0">
                <a:solidFill>
                  <a:schemeClr val="accent6">
                    <a:lumMod val="50000"/>
                  </a:schemeClr>
                </a:solidFill>
              </a:rPr>
              <a:t>- </a:t>
            </a:r>
            <a:r>
              <a:rPr lang="en-US" altLang="ko-KR" sz="3600" dirty="0" err="1">
                <a:solidFill>
                  <a:schemeClr val="accent6">
                    <a:lumMod val="50000"/>
                  </a:schemeClr>
                </a:solidFill>
              </a:rPr>
              <a:t>PenType</a:t>
            </a:r>
            <a:r>
              <a:rPr lang="ko-KR" altLang="en-US" sz="3600" dirty="0">
                <a:solidFill>
                  <a:schemeClr val="accent6">
                    <a:lumMod val="50000"/>
                  </a:schemeClr>
                </a:solidFill>
              </a:rPr>
              <a:t>에서 커서 위치를</a:t>
            </a:r>
            <a:r>
              <a:rPr lang="en-US" altLang="ko-KR" sz="3600" dirty="0">
                <a:solidFill>
                  <a:schemeClr val="accent6">
                    <a:lumMod val="50000"/>
                  </a:schemeClr>
                </a:solidFill>
              </a:rPr>
              <a:t>, Information</a:t>
            </a:r>
            <a:r>
              <a:rPr lang="ko-KR" altLang="en-US" sz="3600" dirty="0">
                <a:solidFill>
                  <a:schemeClr val="accent6">
                    <a:lumMod val="50000"/>
                  </a:schemeClr>
                </a:solidFill>
              </a:rPr>
              <a:t>에서 사이즈</a:t>
            </a:r>
            <a:r>
              <a:rPr lang="en-US" altLang="ko-KR" sz="3600" dirty="0">
                <a:solidFill>
                  <a:schemeClr val="accent6">
                    <a:lumMod val="50000"/>
                  </a:schemeClr>
                </a:solidFill>
              </a:rPr>
              <a:t>,</a:t>
            </a:r>
            <a:r>
              <a:rPr lang="ko-KR" altLang="en-US" sz="3600" dirty="0">
                <a:solidFill>
                  <a:schemeClr val="accent6">
                    <a:lumMod val="50000"/>
                  </a:schemeClr>
                </a:solidFill>
              </a:rPr>
              <a:t>폰트 정보에 접근</a:t>
            </a:r>
          </a:p>
          <a:p>
            <a:pPr algn="l" fontAlgn="base" latinLnBrk="1">
              <a:spcBef>
                <a:spcPts val="600"/>
              </a:spcBef>
            </a:pPr>
            <a:r>
              <a:rPr lang="en-US" altLang="ko-KR" sz="3600" dirty="0">
                <a:solidFill>
                  <a:schemeClr val="accent6">
                    <a:lumMod val="50000"/>
                  </a:schemeClr>
                </a:solidFill>
              </a:rPr>
              <a:t>  Graphics2D</a:t>
            </a:r>
            <a:r>
              <a:rPr lang="ko-KR" altLang="en-US" sz="3600" dirty="0">
                <a:solidFill>
                  <a:schemeClr val="accent6">
                    <a:lumMod val="50000"/>
                  </a:schemeClr>
                </a:solidFill>
              </a:rPr>
              <a:t>의 </a:t>
            </a:r>
            <a:r>
              <a:rPr lang="en-US" altLang="ko-KR" sz="3600" dirty="0" err="1">
                <a:solidFill>
                  <a:schemeClr val="accent6">
                    <a:lumMod val="50000"/>
                  </a:schemeClr>
                </a:solidFill>
              </a:rPr>
              <a:t>setStroke</a:t>
            </a:r>
            <a:r>
              <a:rPr lang="ko-KR" altLang="en-US" sz="3600" dirty="0" err="1">
                <a:solidFill>
                  <a:schemeClr val="accent6">
                    <a:lumMod val="50000"/>
                  </a:schemeClr>
                </a:solidFill>
              </a:rPr>
              <a:t>메소드를</a:t>
            </a:r>
            <a:r>
              <a:rPr lang="ko-KR" altLang="en-US" sz="3600" dirty="0">
                <a:solidFill>
                  <a:schemeClr val="accent6">
                    <a:lumMod val="50000"/>
                  </a:schemeClr>
                </a:solidFill>
              </a:rPr>
              <a:t> 통해 펜 사이즈 조절</a:t>
            </a:r>
            <a:endParaRPr lang="en-US" altLang="ko-KR" sz="3600" dirty="0">
              <a:solidFill>
                <a:schemeClr val="accent6">
                  <a:lumMod val="50000"/>
                </a:schemeClr>
              </a:solidFill>
            </a:endParaRPr>
          </a:p>
          <a:p>
            <a:pPr algn="l" fontAlgn="base" latinLnBrk="1"/>
            <a:endParaRPr lang="en-US" altLang="ko-KR" sz="1600" dirty="0">
              <a:solidFill>
                <a:schemeClr val="accent6">
                  <a:lumMod val="50000"/>
                </a:schemeClr>
              </a:solidFill>
            </a:endParaRPr>
          </a:p>
          <a:p>
            <a:pPr algn="l" fontAlgn="base" latinLnBrk="1"/>
            <a:r>
              <a:rPr lang="en-US" altLang="ko-KR" sz="4800" b="1" dirty="0">
                <a:solidFill>
                  <a:schemeClr val="accent6">
                    <a:lumMod val="50000"/>
                  </a:schemeClr>
                </a:solidFill>
              </a:rPr>
              <a:t>class </a:t>
            </a:r>
            <a:r>
              <a:rPr lang="en-US" altLang="ko-KR" sz="4800" b="1" dirty="0" err="1">
                <a:solidFill>
                  <a:schemeClr val="accent6">
                    <a:lumMod val="50000"/>
                  </a:schemeClr>
                </a:solidFill>
              </a:rPr>
              <a:t>DrawPanel</a:t>
            </a:r>
            <a:endParaRPr lang="en-US" altLang="ko-KR" sz="4800" dirty="0">
              <a:solidFill>
                <a:schemeClr val="accent6">
                  <a:lumMod val="50000"/>
                </a:schemeClr>
              </a:solidFill>
            </a:endParaRPr>
          </a:p>
          <a:p>
            <a:pPr algn="l" fontAlgn="base" latinLnBrk="1">
              <a:spcBef>
                <a:spcPts val="600"/>
              </a:spcBef>
              <a:buFontTx/>
              <a:buChar char="-"/>
            </a:pPr>
            <a:r>
              <a:rPr lang="ko-KR" altLang="en-US" sz="3600" dirty="0">
                <a:solidFill>
                  <a:schemeClr val="accent6">
                    <a:lumMod val="50000"/>
                  </a:schemeClr>
                </a:solidFill>
              </a:rPr>
              <a:t> 마우스로 패널 클릭 시 텍스트 입력 다이얼로그 출력</a:t>
            </a:r>
            <a:endParaRPr lang="en-US" altLang="ko-KR" sz="3600" dirty="0">
              <a:solidFill>
                <a:schemeClr val="accent6">
                  <a:lumMod val="50000"/>
                </a:schemeClr>
              </a:solidFill>
            </a:endParaRPr>
          </a:p>
          <a:p>
            <a:pPr algn="l" fontAlgn="base" latinLnBrk="1">
              <a:spcBef>
                <a:spcPts val="600"/>
              </a:spcBef>
              <a:buFontTx/>
              <a:buChar char="-"/>
            </a:pPr>
            <a:r>
              <a:rPr lang="en-US" altLang="ko-KR" sz="3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3600" dirty="0">
                <a:solidFill>
                  <a:schemeClr val="accent6">
                    <a:lumMod val="50000"/>
                  </a:schemeClr>
                </a:solidFill>
              </a:rPr>
              <a:t>입력된 메시지를 폰트</a:t>
            </a:r>
            <a:r>
              <a:rPr lang="en-US" altLang="ko-KR" sz="3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3600" dirty="0">
                <a:solidFill>
                  <a:schemeClr val="accent6">
                    <a:lumMod val="50000"/>
                  </a:schemeClr>
                </a:solidFill>
              </a:rPr>
              <a:t>사이즈에 맞게 출력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4800" b="0" i="0" u="none" strike="noStrike" cap="none" spc="0" normalizeH="0" baseline="0" dirty="0">
              <a:solidFill>
                <a:schemeClr val="accent6">
                  <a:lumMod val="50000"/>
                </a:schemeClr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9" name="그림 18" descr="헬로월드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66541" y="9892045"/>
            <a:ext cx="6417605" cy="306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127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F43686E-DAB7-5741-B0C4-5351DBE2EE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6" y="2407217"/>
            <a:ext cx="15103097" cy="10566987"/>
          </a:xfrm>
          <a:prstGeom prst="rect">
            <a:avLst/>
          </a:prstGeom>
        </p:spPr>
      </p:pic>
      <p:sp>
        <p:nvSpPr>
          <p:cNvPr id="9" name="Shape 56"/>
          <p:cNvSpPr/>
          <p:nvPr/>
        </p:nvSpPr>
        <p:spPr>
          <a:xfrm>
            <a:off x="1837889" y="1088055"/>
            <a:ext cx="746998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4500">
                <a:solidFill>
                  <a:srgbClr val="0087B1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accent2"/>
                </a:solidFill>
              </a:rPr>
              <a:t></a:t>
            </a:r>
          </a:p>
        </p:txBody>
      </p:sp>
      <p:sp>
        <p:nvSpPr>
          <p:cNvPr id="10" name="Shape 57"/>
          <p:cNvSpPr/>
          <p:nvPr/>
        </p:nvSpPr>
        <p:spPr>
          <a:xfrm>
            <a:off x="2737071" y="1043290"/>
            <a:ext cx="50778" cy="896277"/>
          </a:xfrm>
          <a:prstGeom prst="roundRect">
            <a:avLst>
              <a:gd name="adj" fmla="val 50000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 58"/>
          <p:cNvSpPr/>
          <p:nvPr/>
        </p:nvSpPr>
        <p:spPr>
          <a:xfrm>
            <a:off x="2991416" y="1070157"/>
            <a:ext cx="6110188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4000">
                <a:solidFill>
                  <a:srgbClr val="65656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5400" dirty="0" err="1">
                <a:solidFill>
                  <a:schemeClr val="tx1">
                    <a:lumMod val="75000"/>
                  </a:schemeClr>
                </a:solidFill>
              </a:rPr>
              <a:t>심수현</a:t>
            </a:r>
            <a:endParaRPr lang="en-US" altLang="ko-KR" sz="5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Shape 60"/>
          <p:cNvSpPr/>
          <p:nvPr/>
        </p:nvSpPr>
        <p:spPr>
          <a:xfrm flipV="1">
            <a:off x="1714049" y="2226773"/>
            <a:ext cx="20965096" cy="1"/>
          </a:xfrm>
          <a:prstGeom prst="line">
            <a:avLst/>
          </a:prstGeom>
          <a:ln w="25400">
            <a:solidFill>
              <a:srgbClr val="9A9A9A"/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15" name="직사각형 14"/>
          <p:cNvSpPr/>
          <p:nvPr/>
        </p:nvSpPr>
        <p:spPr>
          <a:xfrm>
            <a:off x="1425201" y="6040582"/>
            <a:ext cx="949960" cy="2400708"/>
          </a:xfrm>
          <a:prstGeom prst="rect">
            <a:avLst/>
          </a:prstGeom>
          <a:noFill/>
          <a:ln w="76200" cap="flat">
            <a:solidFill>
              <a:srgbClr val="FF0000"/>
            </a:solidFill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32450" y="9448800"/>
            <a:ext cx="1313892" cy="3580822"/>
          </a:xfrm>
          <a:prstGeom prst="rect">
            <a:avLst/>
          </a:prstGeom>
          <a:noFill/>
          <a:ln w="76200" cap="flat">
            <a:solidFill>
              <a:srgbClr val="FF0000"/>
            </a:solidFill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02326" y="2738960"/>
            <a:ext cx="15103097" cy="364458"/>
          </a:xfrm>
          <a:prstGeom prst="rect">
            <a:avLst/>
          </a:prstGeom>
          <a:noFill/>
          <a:ln w="76200" cap="flat">
            <a:solidFill>
              <a:srgbClr val="FF0000"/>
            </a:solidFill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064874" y="3335786"/>
            <a:ext cx="5822835" cy="1898596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R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6600" b="1" dirty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</a:rPr>
              <a:t>직선</a:t>
            </a:r>
            <a:r>
              <a:rPr lang="en-US" altLang="ko-KR" sz="48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</a:rPr>
              <a:t>원</a:t>
            </a:r>
            <a:r>
              <a:rPr lang="en-US" altLang="ko-KR" sz="48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</a:rPr>
              <a:t>삼각형</a:t>
            </a:r>
            <a:r>
              <a:rPr lang="en-US" altLang="ko-KR" sz="48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</a:p>
          <a:p>
            <a:pPr marR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</a:rPr>
              <a:t>사각형 그리기</a:t>
            </a:r>
            <a:endParaRPr lang="en-US" altLang="ko-KR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064874" y="5616953"/>
            <a:ext cx="4424287" cy="1252265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ko-KR" sz="7200" b="1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</a:rPr>
              <a:t>색상 바꾸기</a:t>
            </a:r>
            <a:endParaRPr lang="en-US" altLang="ko-KR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064874" y="7272046"/>
            <a:ext cx="5039841" cy="1252265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ko-KR" sz="7200" b="1" dirty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</a:rPr>
              <a:t>이미지 입출력</a:t>
            </a:r>
            <a:endParaRPr lang="en-US" altLang="ko-KR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31279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B90435-C44B-394F-BDD4-DAE85842DD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83" y="2552392"/>
            <a:ext cx="2508954" cy="10430177"/>
          </a:xfrm>
          <a:prstGeom prst="rect">
            <a:avLst/>
          </a:prstGeom>
        </p:spPr>
      </p:pic>
      <p:sp>
        <p:nvSpPr>
          <p:cNvPr id="9" name="Shape 56"/>
          <p:cNvSpPr/>
          <p:nvPr/>
        </p:nvSpPr>
        <p:spPr>
          <a:xfrm>
            <a:off x="1837889" y="1088055"/>
            <a:ext cx="746998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4500">
                <a:solidFill>
                  <a:srgbClr val="0087B1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accent2"/>
                </a:solidFill>
              </a:rPr>
              <a:t></a:t>
            </a:r>
          </a:p>
        </p:txBody>
      </p:sp>
      <p:sp>
        <p:nvSpPr>
          <p:cNvPr id="10" name="Shape 57"/>
          <p:cNvSpPr/>
          <p:nvPr/>
        </p:nvSpPr>
        <p:spPr>
          <a:xfrm>
            <a:off x="2737071" y="1043290"/>
            <a:ext cx="50778" cy="896277"/>
          </a:xfrm>
          <a:prstGeom prst="roundRect">
            <a:avLst>
              <a:gd name="adj" fmla="val 50000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 58"/>
          <p:cNvSpPr/>
          <p:nvPr/>
        </p:nvSpPr>
        <p:spPr>
          <a:xfrm>
            <a:off x="2991416" y="1070157"/>
            <a:ext cx="6110188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4000">
                <a:solidFill>
                  <a:srgbClr val="65656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5400" dirty="0" err="1">
                <a:solidFill>
                  <a:schemeClr val="tx1">
                    <a:lumMod val="75000"/>
                  </a:schemeClr>
                </a:solidFill>
              </a:rPr>
              <a:t>심수현</a:t>
            </a:r>
            <a:r>
              <a:rPr lang="en-US" altLang="ko-KR" sz="5400" dirty="0"/>
              <a:t> </a:t>
            </a:r>
            <a:r>
              <a:rPr lang="en-US" altLang="ko-KR" sz="5400" dirty="0">
                <a:solidFill>
                  <a:schemeClr val="accent6">
                    <a:lumMod val="50000"/>
                  </a:schemeClr>
                </a:solidFill>
              </a:rPr>
              <a:t>-  </a:t>
            </a:r>
            <a:r>
              <a:rPr lang="ko-KR" altLang="en-US" sz="5400" dirty="0">
                <a:solidFill>
                  <a:schemeClr val="accent6">
                    <a:lumMod val="50000"/>
                  </a:schemeClr>
                </a:solidFill>
              </a:rPr>
              <a:t>핵심 코드</a:t>
            </a:r>
            <a:endParaRPr lang="en-US" altLang="ko-KR" sz="5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Shape 60"/>
          <p:cNvSpPr/>
          <p:nvPr/>
        </p:nvSpPr>
        <p:spPr>
          <a:xfrm flipV="1">
            <a:off x="1714049" y="2226773"/>
            <a:ext cx="20965096" cy="1"/>
          </a:xfrm>
          <a:prstGeom prst="line">
            <a:avLst/>
          </a:prstGeom>
          <a:ln w="25400">
            <a:solidFill>
              <a:srgbClr val="9A9A9A"/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7" name="텍스트 상자 7"/>
          <p:cNvSpPr txBox="1"/>
          <p:nvPr/>
        </p:nvSpPr>
        <p:spPr>
          <a:xfrm>
            <a:off x="3751623" y="4824978"/>
            <a:ext cx="8726432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kumimoji="1" lang="ko-KR" altLang="en-US" sz="3600" b="1" dirty="0" err="1">
                <a:solidFill>
                  <a:srgbClr val="292929"/>
                </a:solidFill>
              </a:rPr>
              <a:t>원그리기</a:t>
            </a:r>
            <a:r>
              <a:rPr kumimoji="1" lang="ko-KR" altLang="en-US" sz="3600" dirty="0">
                <a:solidFill>
                  <a:srgbClr val="292929"/>
                </a:solidFill>
              </a:rPr>
              <a:t> </a:t>
            </a:r>
            <a:r>
              <a:rPr kumimoji="1" lang="en-US" altLang="ko-KR" sz="3600" dirty="0">
                <a:solidFill>
                  <a:srgbClr val="292929"/>
                </a:solidFill>
              </a:rPr>
              <a:t>– RecType.java </a:t>
            </a:r>
            <a:r>
              <a:rPr kumimoji="1" lang="ko-KR" altLang="en-US" sz="3600" dirty="0">
                <a:solidFill>
                  <a:srgbClr val="292929"/>
                </a:solidFill>
              </a:rPr>
              <a:t>상속</a:t>
            </a:r>
            <a:r>
              <a:rPr kumimoji="1" lang="en-US" altLang="ko-KR" sz="3600" dirty="0">
                <a:solidFill>
                  <a:srgbClr val="292929"/>
                </a:solidFill>
              </a:rPr>
              <a:t>				</a:t>
            </a:r>
          </a:p>
          <a:p>
            <a:pPr algn="l">
              <a:spcBef>
                <a:spcPts val="600"/>
              </a:spcBef>
            </a:pPr>
            <a:r>
              <a:rPr kumimoji="1" lang="en-US" altLang="ko-KR" sz="3600" dirty="0">
                <a:solidFill>
                  <a:srgbClr val="292929"/>
                </a:solidFill>
              </a:rPr>
              <a:t>Public void 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drawFigure</a:t>
            </a:r>
            <a:r>
              <a:rPr kumimoji="1" lang="en-US" altLang="ko-KR" sz="3600" dirty="0">
                <a:solidFill>
                  <a:srgbClr val="292929"/>
                </a:solidFill>
              </a:rPr>
              <a:t>(Graphics2D g){	</a:t>
            </a:r>
          </a:p>
          <a:p>
            <a:pPr algn="l">
              <a:spcBef>
                <a:spcPts val="600"/>
              </a:spcBef>
            </a:pPr>
            <a:r>
              <a:rPr kumimoji="1" lang="en-US" altLang="ko-KR" sz="3600" dirty="0">
                <a:solidFill>
                  <a:srgbClr val="292929"/>
                </a:solidFill>
              </a:rPr>
              <a:t>	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g.fillOval</a:t>
            </a:r>
            <a:r>
              <a:rPr kumimoji="1" lang="en-US" altLang="ko-KR" sz="3600" dirty="0">
                <a:solidFill>
                  <a:srgbClr val="292929"/>
                </a:solidFill>
              </a:rPr>
              <a:t>(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X,Y,width,height</a:t>
            </a:r>
            <a:r>
              <a:rPr kumimoji="1" lang="en-US" altLang="ko-KR" sz="3600" dirty="0">
                <a:solidFill>
                  <a:srgbClr val="292929"/>
                </a:solidFill>
              </a:rPr>
              <a:t>);				</a:t>
            </a:r>
          </a:p>
          <a:p>
            <a:pPr algn="l">
              <a:spcBef>
                <a:spcPts val="600"/>
              </a:spcBef>
            </a:pPr>
            <a:r>
              <a:rPr kumimoji="1" lang="en-US" altLang="ko-KR" sz="3600" dirty="0">
                <a:solidFill>
                  <a:srgbClr val="292929"/>
                </a:solidFill>
              </a:rPr>
              <a:t>}								</a:t>
            </a:r>
          </a:p>
          <a:p>
            <a:pPr algn="l">
              <a:spcBef>
                <a:spcPts val="600"/>
              </a:spcBef>
            </a:pPr>
            <a:r>
              <a:rPr kumimoji="1" lang="ko-KR" altLang="en-US" sz="3600" b="1" dirty="0">
                <a:solidFill>
                  <a:srgbClr val="292929"/>
                </a:solidFill>
              </a:rPr>
              <a:t>직선 그리기</a:t>
            </a:r>
            <a:r>
              <a:rPr kumimoji="1" lang="ko-KR" altLang="en-US" sz="3600" dirty="0">
                <a:solidFill>
                  <a:srgbClr val="292929"/>
                </a:solidFill>
              </a:rPr>
              <a:t> </a:t>
            </a:r>
            <a:r>
              <a:rPr kumimoji="1" lang="en-US" altLang="ko-KR" sz="3600" dirty="0">
                <a:solidFill>
                  <a:srgbClr val="292929"/>
                </a:solidFill>
              </a:rPr>
              <a:t>– Figure.java </a:t>
            </a:r>
            <a:r>
              <a:rPr kumimoji="1" lang="ko-KR" altLang="en-US" sz="3600" dirty="0">
                <a:solidFill>
                  <a:srgbClr val="292929"/>
                </a:solidFill>
              </a:rPr>
              <a:t>상속</a:t>
            </a:r>
            <a:r>
              <a:rPr kumimoji="1" lang="en-US" altLang="ko-KR" sz="3600" dirty="0">
                <a:solidFill>
                  <a:srgbClr val="292929"/>
                </a:solidFill>
              </a:rPr>
              <a:t>		</a:t>
            </a:r>
          </a:p>
          <a:p>
            <a:pPr algn="l">
              <a:spcBef>
                <a:spcPts val="600"/>
              </a:spcBef>
            </a:pPr>
            <a:endParaRPr kumimoji="1" lang="en-US" altLang="ko-KR" sz="3600" dirty="0">
              <a:solidFill>
                <a:srgbClr val="292929"/>
              </a:solidFill>
            </a:endParaRPr>
          </a:p>
          <a:p>
            <a:pPr algn="l">
              <a:spcBef>
                <a:spcPts val="600"/>
              </a:spcBef>
            </a:pPr>
            <a:r>
              <a:rPr kumimoji="1" lang="en-US" altLang="ko-KR" sz="3600" dirty="0">
                <a:solidFill>
                  <a:srgbClr val="292929"/>
                </a:solidFill>
              </a:rPr>
              <a:t>	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g.drawLine</a:t>
            </a:r>
            <a:r>
              <a:rPr kumimoji="1" lang="en-US" altLang="ko-KR" sz="3600" dirty="0">
                <a:solidFill>
                  <a:srgbClr val="292929"/>
                </a:solidFill>
              </a:rPr>
              <a:t>(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startX,startY,endX,endY</a:t>
            </a:r>
            <a:r>
              <a:rPr kumimoji="1" lang="en-US" altLang="ko-KR" sz="3600" dirty="0">
                <a:solidFill>
                  <a:srgbClr val="292929"/>
                </a:solidFill>
              </a:rPr>
              <a:t>);</a:t>
            </a:r>
            <a:r>
              <a:rPr kumimoji="1" lang="ko-KR" altLang="en-US" sz="3600" dirty="0">
                <a:solidFill>
                  <a:srgbClr val="292929"/>
                </a:solidFill>
              </a:rPr>
              <a:t> </a:t>
            </a:r>
            <a:r>
              <a:rPr kumimoji="1" lang="en-US" altLang="ko-KR" sz="3600" dirty="0">
                <a:solidFill>
                  <a:srgbClr val="292929"/>
                </a:solidFill>
              </a:rPr>
              <a:t>								</a:t>
            </a:r>
          </a:p>
          <a:p>
            <a:pPr algn="l">
              <a:spcBef>
                <a:spcPts val="600"/>
              </a:spcBef>
            </a:pPr>
            <a:r>
              <a:rPr kumimoji="1" lang="ko-KR" altLang="en-US" sz="3600" b="1" dirty="0">
                <a:solidFill>
                  <a:srgbClr val="292929"/>
                </a:solidFill>
              </a:rPr>
              <a:t>사각형 그리기</a:t>
            </a:r>
            <a:r>
              <a:rPr kumimoji="1" lang="ko-KR" altLang="en-US" sz="3600" dirty="0">
                <a:solidFill>
                  <a:srgbClr val="292929"/>
                </a:solidFill>
              </a:rPr>
              <a:t> </a:t>
            </a:r>
            <a:r>
              <a:rPr kumimoji="1" lang="en-US" altLang="ko-KR" sz="3600" dirty="0">
                <a:solidFill>
                  <a:srgbClr val="292929"/>
                </a:solidFill>
              </a:rPr>
              <a:t>– RecType.java </a:t>
            </a:r>
            <a:r>
              <a:rPr kumimoji="1" lang="ko-KR" altLang="en-US" sz="3600" dirty="0">
                <a:solidFill>
                  <a:srgbClr val="292929"/>
                </a:solidFill>
              </a:rPr>
              <a:t>상속</a:t>
            </a:r>
            <a:r>
              <a:rPr kumimoji="1" lang="en-US" altLang="ko-KR" sz="3600" dirty="0">
                <a:solidFill>
                  <a:srgbClr val="292929"/>
                </a:solidFill>
              </a:rPr>
              <a:t>					</a:t>
            </a:r>
          </a:p>
          <a:p>
            <a:pPr algn="l">
              <a:spcBef>
                <a:spcPts val="600"/>
              </a:spcBef>
            </a:pPr>
            <a:r>
              <a:rPr kumimoji="1" lang="en-US" altLang="ko-KR" sz="3600" dirty="0">
                <a:solidFill>
                  <a:srgbClr val="292929"/>
                </a:solidFill>
              </a:rPr>
              <a:t>	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g.fillRect</a:t>
            </a:r>
            <a:r>
              <a:rPr kumimoji="1" lang="en-US" altLang="ko-KR" sz="3600" dirty="0">
                <a:solidFill>
                  <a:srgbClr val="292929"/>
                </a:solidFill>
              </a:rPr>
              <a:t>(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X,Y,width,height</a:t>
            </a:r>
            <a:r>
              <a:rPr kumimoji="1" lang="en-US" altLang="ko-KR" sz="3600" dirty="0">
                <a:solidFill>
                  <a:srgbClr val="292929"/>
                </a:solidFill>
              </a:rPr>
              <a:t>);								</a:t>
            </a:r>
          </a:p>
        </p:txBody>
      </p:sp>
      <p:sp>
        <p:nvSpPr>
          <p:cNvPr id="13" name="오른쪽 화살표 12"/>
          <p:cNvSpPr/>
          <p:nvPr/>
        </p:nvSpPr>
        <p:spPr>
          <a:xfrm rot="8896021">
            <a:off x="2363058" y="4066302"/>
            <a:ext cx="1461819" cy="992221"/>
          </a:xfrm>
          <a:prstGeom prst="rightArrow">
            <a:avLst>
              <a:gd name="adj1" fmla="val 51813"/>
              <a:gd name="adj2" fmla="val 50000"/>
            </a:avLst>
          </a:prstGeom>
          <a:blipFill rotWithShape="1">
            <a:blip r:embed="rId4" cstate="print"/>
            <a:srcRect/>
            <a:tile tx="0" ty="0" sx="100000" sy="100000" flip="none" algn="tl"/>
          </a:blipFill>
          <a:ln w="12700" cap="flat">
            <a:noFill/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9D27B40E-B099-CA40-806C-AC5B25009869}"/>
              </a:ext>
            </a:extLst>
          </p:cNvPr>
          <p:cNvSpPr txBox="1"/>
          <p:nvPr/>
        </p:nvSpPr>
        <p:spPr>
          <a:xfrm>
            <a:off x="2828262" y="2596105"/>
            <a:ext cx="10610650" cy="1159932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R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6600" b="1" dirty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</a:rPr>
              <a:t>직선</a:t>
            </a:r>
            <a:r>
              <a:rPr lang="en-US" altLang="ko-KR" sz="48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</a:rPr>
              <a:t>원</a:t>
            </a:r>
            <a:r>
              <a:rPr lang="en-US" altLang="ko-KR" sz="48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</a:rPr>
              <a:t>삼각형</a:t>
            </a:r>
            <a:r>
              <a:rPr lang="en-US" altLang="ko-KR" sz="4800" b="1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</a:rPr>
              <a:t>사각형 그리기</a:t>
            </a:r>
            <a:endParaRPr lang="en-US" altLang="ko-KR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텍스트 상자 7">
            <a:extLst>
              <a:ext uri="{FF2B5EF4-FFF2-40B4-BE49-F238E27FC236}">
                <a16:creationId xmlns:a16="http://schemas.microsoft.com/office/drawing/2014/main" id="{0870A997-B1CB-A44E-BD23-69472153D15D}"/>
              </a:ext>
            </a:extLst>
          </p:cNvPr>
          <p:cNvSpPr txBox="1"/>
          <p:nvPr/>
        </p:nvSpPr>
        <p:spPr>
          <a:xfrm>
            <a:off x="13965383" y="2532043"/>
            <a:ext cx="9504218" cy="4585871"/>
          </a:xfrm>
          <a:prstGeom prst="rect">
            <a:avLst/>
          </a:prstGeom>
          <a:noFill/>
          <a:ln w="53975">
            <a:solidFill>
              <a:schemeClr val="bg2">
                <a:lumMod val="65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kumimoji="1" lang="en-US" altLang="ko-KR" sz="3600" dirty="0">
                <a:solidFill>
                  <a:srgbClr val="292929"/>
                </a:solidFill>
              </a:rPr>
              <a:t>	</a:t>
            </a:r>
            <a:r>
              <a:rPr kumimoji="1" lang="en-US" altLang="ko-KR" sz="3600" b="1" dirty="0">
                <a:solidFill>
                  <a:srgbClr val="292929"/>
                </a:solidFill>
              </a:rPr>
              <a:t>//Figure.java</a:t>
            </a:r>
          </a:p>
          <a:p>
            <a:pPr algn="l">
              <a:spcBef>
                <a:spcPts val="600"/>
              </a:spcBef>
            </a:pPr>
            <a:r>
              <a:rPr kumimoji="1" lang="en-US" altLang="ko-KR" sz="3600" dirty="0">
                <a:solidFill>
                  <a:srgbClr val="292929"/>
                </a:solidFill>
              </a:rPr>
              <a:t>		public Figure()</a:t>
            </a:r>
          </a:p>
          <a:p>
            <a:pPr algn="l">
              <a:spcBef>
                <a:spcPts val="600"/>
              </a:spcBef>
            </a:pPr>
            <a:r>
              <a:rPr kumimoji="1" lang="en-US" altLang="ko-KR" sz="3600" dirty="0">
                <a:solidFill>
                  <a:srgbClr val="292929"/>
                </a:solidFill>
              </a:rPr>
              <a:t>		public void 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setColor</a:t>
            </a:r>
            <a:r>
              <a:rPr kumimoji="1" lang="en-US" altLang="ko-KR" sz="3600" dirty="0">
                <a:solidFill>
                  <a:srgbClr val="292929"/>
                </a:solidFill>
              </a:rPr>
              <a:t>(Color color);</a:t>
            </a:r>
          </a:p>
          <a:p>
            <a:pPr algn="l">
              <a:spcBef>
                <a:spcPts val="600"/>
              </a:spcBef>
            </a:pPr>
            <a:r>
              <a:rPr kumimoji="1" lang="en-US" altLang="ko-KR" sz="3600" dirty="0">
                <a:solidFill>
                  <a:srgbClr val="292929"/>
                </a:solidFill>
              </a:rPr>
              <a:t>		public Color 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getColor</a:t>
            </a:r>
            <a:r>
              <a:rPr kumimoji="1" lang="en-US" altLang="ko-KR" sz="3600" dirty="0">
                <a:solidFill>
                  <a:srgbClr val="292929"/>
                </a:solidFill>
              </a:rPr>
              <a:t>();</a:t>
            </a:r>
          </a:p>
          <a:p>
            <a:pPr algn="l">
              <a:spcBef>
                <a:spcPts val="600"/>
              </a:spcBef>
            </a:pPr>
            <a:r>
              <a:rPr kumimoji="1" lang="en-US" altLang="ko-KR" sz="3600" dirty="0">
                <a:solidFill>
                  <a:srgbClr val="292929"/>
                </a:solidFill>
              </a:rPr>
              <a:t>	</a:t>
            </a:r>
            <a:r>
              <a:rPr kumimoji="1" lang="en-US" altLang="ko-KR" sz="3600" b="1" dirty="0">
                <a:solidFill>
                  <a:srgbClr val="292929"/>
                </a:solidFill>
              </a:rPr>
              <a:t>//</a:t>
            </a:r>
            <a:r>
              <a:rPr kumimoji="1" lang="en-US" altLang="ko-KR" sz="3600" b="1" dirty="0" err="1">
                <a:solidFill>
                  <a:srgbClr val="292929"/>
                </a:solidFill>
              </a:rPr>
              <a:t>RecType.java</a:t>
            </a:r>
            <a:endParaRPr kumimoji="1" lang="en-US" altLang="ko-KR" sz="3600" b="1" dirty="0">
              <a:solidFill>
                <a:srgbClr val="292929"/>
              </a:solidFill>
            </a:endParaRPr>
          </a:p>
          <a:p>
            <a:pPr algn="l">
              <a:spcBef>
                <a:spcPts val="600"/>
              </a:spcBef>
            </a:pPr>
            <a:r>
              <a:rPr kumimoji="1" lang="en-US" altLang="ko-KR" sz="3600" dirty="0">
                <a:solidFill>
                  <a:srgbClr val="292929"/>
                </a:solidFill>
              </a:rPr>
              <a:t>		</a:t>
            </a:r>
            <a:r>
              <a:rPr lang="en" altLang="ko-KR" dirty="0"/>
              <a:t> </a:t>
            </a:r>
            <a:r>
              <a:rPr lang="en" altLang="ko-KR" sz="3200" dirty="0"/>
              <a:t>public </a:t>
            </a:r>
            <a:r>
              <a:rPr lang="en" altLang="ko-KR" sz="3200" dirty="0" err="1"/>
              <a:t>RecType</a:t>
            </a:r>
            <a:endParaRPr lang="en" altLang="ko-KR" sz="3200" dirty="0"/>
          </a:p>
          <a:p>
            <a:pPr algn="l">
              <a:spcBef>
                <a:spcPts val="600"/>
              </a:spcBef>
            </a:pPr>
            <a:r>
              <a:rPr lang="en" altLang="ko-KR" sz="3200" dirty="0"/>
              <a:t>				(</a:t>
            </a:r>
            <a:r>
              <a:rPr lang="en" altLang="ko-KR" sz="3200" dirty="0" err="1"/>
              <a:t>int</a:t>
            </a:r>
            <a:r>
              <a:rPr lang="en" altLang="ko-KR" sz="3200" dirty="0"/>
              <a:t> </a:t>
            </a:r>
            <a:r>
              <a:rPr lang="en" altLang="ko-KR" sz="3200" dirty="0" err="1"/>
              <a:t>startX</a:t>
            </a:r>
            <a:r>
              <a:rPr lang="en" altLang="ko-KR" sz="3200" dirty="0"/>
              <a:t>, </a:t>
            </a:r>
            <a:r>
              <a:rPr lang="en" altLang="ko-KR" sz="3200" dirty="0" err="1"/>
              <a:t>int</a:t>
            </a:r>
            <a:r>
              <a:rPr lang="en" altLang="ko-KR" sz="3200" dirty="0"/>
              <a:t> </a:t>
            </a:r>
            <a:r>
              <a:rPr lang="en" altLang="ko-KR" sz="3200" dirty="0" err="1"/>
              <a:t>startY,int</a:t>
            </a:r>
            <a:r>
              <a:rPr lang="en" altLang="ko-KR" sz="3200" dirty="0"/>
              <a:t> </a:t>
            </a:r>
            <a:r>
              <a:rPr lang="en" altLang="ko-KR" sz="3200" dirty="0" err="1"/>
              <a:t>width,int</a:t>
            </a:r>
            <a:r>
              <a:rPr lang="en" altLang="ko-KR" sz="3200" dirty="0"/>
              <a:t> height)</a:t>
            </a:r>
          </a:p>
        </p:txBody>
      </p:sp>
      <p:sp>
        <p:nvSpPr>
          <p:cNvPr id="17" name="텍스트 상자 7">
            <a:extLst>
              <a:ext uri="{FF2B5EF4-FFF2-40B4-BE49-F238E27FC236}">
                <a16:creationId xmlns:a16="http://schemas.microsoft.com/office/drawing/2014/main" id="{7F684209-0E23-7945-87ED-7719CAB366EA}"/>
              </a:ext>
            </a:extLst>
          </p:cNvPr>
          <p:cNvSpPr txBox="1"/>
          <p:nvPr/>
        </p:nvSpPr>
        <p:spPr>
          <a:xfrm>
            <a:off x="12640069" y="7767480"/>
            <a:ext cx="10829532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kumimoji="1" lang="en-US" altLang="ko-KR" sz="3600" dirty="0">
                <a:solidFill>
                  <a:srgbClr val="292929"/>
                </a:solidFill>
              </a:rPr>
              <a:t>	</a:t>
            </a:r>
            <a:r>
              <a:rPr kumimoji="1" lang="ko-KR" altLang="en-US" sz="3600" b="1" dirty="0">
                <a:solidFill>
                  <a:srgbClr val="292929"/>
                </a:solidFill>
              </a:rPr>
              <a:t>삼각형 그리기</a:t>
            </a:r>
            <a:r>
              <a:rPr kumimoji="1" lang="ko-KR" altLang="en-US" sz="3600" dirty="0">
                <a:solidFill>
                  <a:srgbClr val="292929"/>
                </a:solidFill>
              </a:rPr>
              <a:t> </a:t>
            </a:r>
            <a:r>
              <a:rPr kumimoji="1" lang="en-US" altLang="ko-KR" sz="3600" dirty="0">
                <a:solidFill>
                  <a:srgbClr val="292929"/>
                </a:solidFill>
              </a:rPr>
              <a:t>– 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Figure.java</a:t>
            </a:r>
            <a:r>
              <a:rPr kumimoji="1" lang="en-US" altLang="ko-KR" sz="3600" dirty="0">
                <a:solidFill>
                  <a:srgbClr val="292929"/>
                </a:solidFill>
              </a:rPr>
              <a:t> </a:t>
            </a:r>
            <a:r>
              <a:rPr kumimoji="1" lang="ko-KR" altLang="en-US" sz="3600" dirty="0">
                <a:solidFill>
                  <a:srgbClr val="292929"/>
                </a:solidFill>
              </a:rPr>
              <a:t>상속</a:t>
            </a:r>
            <a:endParaRPr kumimoji="1" lang="en-US" altLang="ko-KR" sz="3600" dirty="0">
              <a:solidFill>
                <a:srgbClr val="292929"/>
              </a:solidFill>
            </a:endParaRPr>
          </a:p>
          <a:p>
            <a:pPr algn="l">
              <a:spcBef>
                <a:spcPts val="600"/>
              </a:spcBef>
            </a:pPr>
            <a:r>
              <a:rPr kumimoji="1" lang="en-US" altLang="ko-KR" sz="3600" dirty="0">
                <a:solidFill>
                  <a:srgbClr val="292929"/>
                </a:solidFill>
              </a:rPr>
              <a:t>		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g.fillPolygon</a:t>
            </a:r>
            <a:r>
              <a:rPr kumimoji="1" lang="en-US" altLang="ko-KR" sz="3600" dirty="0">
                <a:solidFill>
                  <a:srgbClr val="292929"/>
                </a:solidFill>
              </a:rPr>
              <a:t>(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xPoints,yPoints</a:t>
            </a:r>
            <a:r>
              <a:rPr kumimoji="1" lang="en-US" altLang="ko-KR" sz="3600" dirty="0">
                <a:solidFill>
                  <a:srgbClr val="292929"/>
                </a:solidFill>
              </a:rPr>
              <a:t>, 3);</a:t>
            </a:r>
          </a:p>
          <a:p>
            <a:pPr algn="l">
              <a:spcBef>
                <a:spcPts val="600"/>
              </a:spcBef>
            </a:pPr>
            <a:endParaRPr kumimoji="1" lang="en-US" altLang="ko-KR" sz="3600" dirty="0">
              <a:solidFill>
                <a:srgbClr val="292929"/>
              </a:solidFill>
            </a:endParaRPr>
          </a:p>
          <a:p>
            <a:pPr algn="l"/>
            <a:r>
              <a:rPr lang="en" altLang="ko-KR" dirty="0"/>
              <a:t>	</a:t>
            </a:r>
            <a:r>
              <a:rPr lang="en" altLang="ko-KR" sz="4000" dirty="0" err="1"/>
              <a:t>xPoints</a:t>
            </a:r>
            <a:r>
              <a:rPr lang="en" altLang="ko-KR" sz="4000" dirty="0"/>
              <a:t>[2]=</a:t>
            </a:r>
            <a:r>
              <a:rPr lang="en" altLang="ko-KR" sz="4000" dirty="0" err="1"/>
              <a:t>xPoint</a:t>
            </a:r>
            <a:r>
              <a:rPr lang="en" altLang="ko-KR" sz="4000" dirty="0"/>
              <a:t>;</a:t>
            </a:r>
          </a:p>
          <a:p>
            <a:pPr algn="l"/>
            <a:r>
              <a:rPr lang="en" altLang="ko-KR" sz="4000" dirty="0"/>
              <a:t>	</a:t>
            </a:r>
            <a:r>
              <a:rPr lang="en" altLang="ko-KR" sz="4000" dirty="0" err="1"/>
              <a:t>yPoints</a:t>
            </a:r>
            <a:r>
              <a:rPr lang="en" altLang="ko-KR" sz="4000" dirty="0"/>
              <a:t>[2]=</a:t>
            </a:r>
            <a:r>
              <a:rPr lang="en" altLang="ko-KR" sz="4000" dirty="0" err="1"/>
              <a:t>yPoint</a:t>
            </a:r>
            <a:r>
              <a:rPr lang="en" altLang="ko-KR" sz="4000" dirty="0"/>
              <a:t>;</a:t>
            </a:r>
          </a:p>
          <a:p>
            <a:pPr algn="l"/>
            <a:r>
              <a:rPr lang="en" altLang="ko-KR" sz="4000" dirty="0"/>
              <a:t>	</a:t>
            </a:r>
            <a:r>
              <a:rPr lang="en" altLang="ko-KR" sz="4000" dirty="0" err="1"/>
              <a:t>xPoints</a:t>
            </a:r>
            <a:r>
              <a:rPr lang="en" altLang="ko-KR" sz="4000" dirty="0"/>
              <a:t>[1] = </a:t>
            </a:r>
          </a:p>
          <a:p>
            <a:pPr algn="l"/>
            <a:r>
              <a:rPr lang="en" altLang="ko-KR" sz="4000" dirty="0"/>
              <a:t>			</a:t>
            </a:r>
            <a:r>
              <a:rPr lang="en" altLang="ko-KR" sz="4000" dirty="0" err="1"/>
              <a:t>xPoints</a:t>
            </a:r>
            <a:r>
              <a:rPr lang="en" altLang="ko-KR" sz="4000" dirty="0"/>
              <a:t>[2]-(</a:t>
            </a:r>
            <a:r>
              <a:rPr lang="en" altLang="ko-KR" sz="4000" dirty="0" err="1"/>
              <a:t>xPoint</a:t>
            </a:r>
            <a:r>
              <a:rPr lang="en" altLang="ko-KR" sz="4000" dirty="0"/>
              <a:t>-	</a:t>
            </a:r>
            <a:r>
              <a:rPr lang="en" altLang="ko-KR" sz="4000" dirty="0" err="1"/>
              <a:t>xPoints</a:t>
            </a:r>
            <a:r>
              <a:rPr lang="en" altLang="ko-KR" sz="4000" dirty="0"/>
              <a:t>[0])*2;</a:t>
            </a:r>
          </a:p>
          <a:p>
            <a:pPr algn="l"/>
            <a:r>
              <a:rPr lang="en" altLang="ko-KR" sz="4000" dirty="0"/>
              <a:t>	</a:t>
            </a:r>
            <a:r>
              <a:rPr lang="en" altLang="ko-KR" sz="4000" dirty="0" err="1"/>
              <a:t>yPoints</a:t>
            </a:r>
            <a:r>
              <a:rPr lang="en" altLang="ko-KR" sz="4000" dirty="0"/>
              <a:t>[1]= </a:t>
            </a:r>
            <a:r>
              <a:rPr lang="en" altLang="ko-KR" sz="4000" dirty="0" err="1"/>
              <a:t>yPoint</a:t>
            </a:r>
            <a:r>
              <a:rPr lang="en" altLang="ko-KR" sz="4000" dirty="0"/>
              <a:t>;</a:t>
            </a:r>
          </a:p>
          <a:p>
            <a:pPr algn="l">
              <a:spcBef>
                <a:spcPts val="600"/>
              </a:spcBef>
            </a:pPr>
            <a:endParaRPr kumimoji="1" lang="en-US" altLang="ko-KR" sz="360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31279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56"/>
          <p:cNvSpPr/>
          <p:nvPr/>
        </p:nvSpPr>
        <p:spPr>
          <a:xfrm>
            <a:off x="1837889" y="1088055"/>
            <a:ext cx="746998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4500">
                <a:solidFill>
                  <a:srgbClr val="0087B1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accent2"/>
                </a:solidFill>
              </a:rPr>
              <a:t></a:t>
            </a:r>
          </a:p>
        </p:txBody>
      </p:sp>
      <p:sp>
        <p:nvSpPr>
          <p:cNvPr id="10" name="Shape 57"/>
          <p:cNvSpPr/>
          <p:nvPr/>
        </p:nvSpPr>
        <p:spPr>
          <a:xfrm>
            <a:off x="2737071" y="1043290"/>
            <a:ext cx="50778" cy="896277"/>
          </a:xfrm>
          <a:prstGeom prst="roundRect">
            <a:avLst>
              <a:gd name="adj" fmla="val 50000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 58"/>
          <p:cNvSpPr/>
          <p:nvPr/>
        </p:nvSpPr>
        <p:spPr>
          <a:xfrm>
            <a:off x="2991415" y="1070157"/>
            <a:ext cx="6469825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4000">
                <a:solidFill>
                  <a:srgbClr val="65656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5400" dirty="0" err="1"/>
              <a:t>심수현</a:t>
            </a:r>
            <a:r>
              <a:rPr lang="en-US" altLang="ko-KR" sz="5400" dirty="0"/>
              <a:t> </a:t>
            </a:r>
            <a:r>
              <a:rPr lang="en-US" altLang="ko-KR" sz="5400" dirty="0">
                <a:solidFill>
                  <a:schemeClr val="accent6">
                    <a:lumMod val="50000"/>
                  </a:schemeClr>
                </a:solidFill>
              </a:rPr>
              <a:t>-  </a:t>
            </a:r>
            <a:r>
              <a:rPr lang="ko-KR" altLang="en-US" sz="5400" dirty="0">
                <a:solidFill>
                  <a:schemeClr val="accent6">
                    <a:lumMod val="50000"/>
                  </a:schemeClr>
                </a:solidFill>
              </a:rPr>
              <a:t>핵심 코드</a:t>
            </a:r>
            <a:endParaRPr lang="en-US" altLang="ko-KR" sz="5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Shape 60"/>
          <p:cNvSpPr/>
          <p:nvPr/>
        </p:nvSpPr>
        <p:spPr>
          <a:xfrm flipV="1">
            <a:off x="1714049" y="2226773"/>
            <a:ext cx="20965096" cy="1"/>
          </a:xfrm>
          <a:prstGeom prst="line">
            <a:avLst/>
          </a:prstGeom>
          <a:ln w="25400">
            <a:solidFill>
              <a:srgbClr val="9A9A9A"/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13" name="텍스트 상자 7"/>
          <p:cNvSpPr txBox="1"/>
          <p:nvPr/>
        </p:nvSpPr>
        <p:spPr>
          <a:xfrm>
            <a:off x="1714049" y="3479038"/>
            <a:ext cx="14122547" cy="10082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500"/>
              </a:spcBef>
            </a:pPr>
            <a:r>
              <a:rPr kumimoji="1" lang="ko-KR" altLang="en-US" sz="3500" b="1" dirty="0">
                <a:solidFill>
                  <a:srgbClr val="292929"/>
                </a:solidFill>
              </a:rPr>
              <a:t>기본 기능</a:t>
            </a:r>
            <a:r>
              <a:rPr kumimoji="1" lang="ko-KR" altLang="en-US" sz="3500" dirty="0">
                <a:solidFill>
                  <a:srgbClr val="292929"/>
                </a:solidFill>
              </a:rPr>
              <a:t> </a:t>
            </a:r>
            <a:r>
              <a:rPr kumimoji="1" lang="en-US" altLang="ko-KR" sz="3500" dirty="0">
                <a:solidFill>
                  <a:srgbClr val="292929"/>
                </a:solidFill>
              </a:rPr>
              <a:t>– </a:t>
            </a:r>
            <a:r>
              <a:rPr kumimoji="1" lang="ko-KR" altLang="en-US" sz="3500" dirty="0">
                <a:solidFill>
                  <a:srgbClr val="292929"/>
                </a:solidFill>
              </a:rPr>
              <a:t>옆 레이어에서 색상 선택</a:t>
            </a:r>
            <a:endParaRPr kumimoji="1" lang="en-US" altLang="ko-KR" sz="3500" dirty="0">
              <a:solidFill>
                <a:srgbClr val="292929"/>
              </a:solidFill>
            </a:endParaRPr>
          </a:p>
          <a:p>
            <a:pPr algn="l">
              <a:spcBef>
                <a:spcPts val="500"/>
              </a:spcBef>
            </a:pPr>
            <a:r>
              <a:rPr kumimoji="1" lang="en-US" altLang="ko-KR" sz="3500" dirty="0">
                <a:solidFill>
                  <a:srgbClr val="292929"/>
                </a:solidFill>
              </a:rPr>
              <a:t>Color []</a:t>
            </a:r>
            <a:r>
              <a:rPr kumimoji="1" lang="en-US" altLang="ko-KR" sz="3500" dirty="0" err="1">
                <a:solidFill>
                  <a:srgbClr val="292929"/>
                </a:solidFill>
              </a:rPr>
              <a:t>tempColor</a:t>
            </a:r>
            <a:r>
              <a:rPr kumimoji="1" lang="en-US" altLang="ko-KR" sz="3500" dirty="0">
                <a:solidFill>
                  <a:srgbClr val="292929"/>
                </a:solidFill>
              </a:rPr>
              <a:t> = {Color.BLACK,Color.RED,Color.BLUE,Color.GREEN,Color.YELLOW,Color.ORANGE,Color.PINK,Color.CYAN};</a:t>
            </a:r>
          </a:p>
          <a:p>
            <a:pPr algn="l">
              <a:spcBef>
                <a:spcPts val="500"/>
              </a:spcBef>
            </a:pPr>
            <a:endParaRPr kumimoji="1" lang="en-US" altLang="ko-KR" sz="3500" dirty="0">
              <a:solidFill>
                <a:srgbClr val="292929"/>
              </a:solidFill>
            </a:endParaRPr>
          </a:p>
          <a:p>
            <a:pPr algn="l">
              <a:spcBef>
                <a:spcPts val="500"/>
              </a:spcBef>
            </a:pPr>
            <a:r>
              <a:rPr kumimoji="1" lang="en-US" altLang="ko-KR" sz="3500" dirty="0">
                <a:solidFill>
                  <a:srgbClr val="292929"/>
                </a:solidFill>
              </a:rPr>
              <a:t>for (</a:t>
            </a:r>
            <a:r>
              <a:rPr kumimoji="1" lang="en-US" altLang="ko-KR" sz="3500" dirty="0" err="1">
                <a:solidFill>
                  <a:srgbClr val="292929"/>
                </a:solidFill>
              </a:rPr>
              <a:t>int</a:t>
            </a:r>
            <a:r>
              <a:rPr kumimoji="1" lang="en-US" altLang="ko-KR" sz="3500" dirty="0">
                <a:solidFill>
                  <a:srgbClr val="292929"/>
                </a:solidFill>
              </a:rPr>
              <a:t> </a:t>
            </a:r>
            <a:r>
              <a:rPr kumimoji="1" lang="en-US" altLang="ko-KR" sz="3500" dirty="0" err="1">
                <a:solidFill>
                  <a:srgbClr val="292929"/>
                </a:solidFill>
              </a:rPr>
              <a:t>i</a:t>
            </a:r>
            <a:r>
              <a:rPr kumimoji="1" lang="en-US" altLang="ko-KR" sz="3500" dirty="0">
                <a:solidFill>
                  <a:srgbClr val="292929"/>
                </a:solidFill>
              </a:rPr>
              <a:t> =0 ; </a:t>
            </a:r>
            <a:r>
              <a:rPr kumimoji="1" lang="en-US" altLang="ko-KR" sz="3500" dirty="0" err="1">
                <a:solidFill>
                  <a:srgbClr val="292929"/>
                </a:solidFill>
              </a:rPr>
              <a:t>i</a:t>
            </a:r>
            <a:r>
              <a:rPr kumimoji="1" lang="en-US" altLang="ko-KR" sz="3500" dirty="0">
                <a:solidFill>
                  <a:srgbClr val="292929"/>
                </a:solidFill>
              </a:rPr>
              <a:t>&lt;8; </a:t>
            </a:r>
            <a:r>
              <a:rPr kumimoji="1" lang="en-US" altLang="ko-KR" sz="3500" dirty="0" err="1">
                <a:solidFill>
                  <a:srgbClr val="292929"/>
                </a:solidFill>
              </a:rPr>
              <a:t>i</a:t>
            </a:r>
            <a:r>
              <a:rPr kumimoji="1" lang="en-US" altLang="ko-KR" sz="3500" dirty="0">
                <a:solidFill>
                  <a:srgbClr val="292929"/>
                </a:solidFill>
              </a:rPr>
              <a:t>++){</a:t>
            </a:r>
          </a:p>
          <a:p>
            <a:pPr algn="l">
              <a:spcBef>
                <a:spcPts val="500"/>
              </a:spcBef>
            </a:pPr>
            <a:r>
              <a:rPr kumimoji="1" lang="en-US" altLang="ko-KR" sz="3500" dirty="0">
                <a:solidFill>
                  <a:srgbClr val="292929"/>
                </a:solidFill>
              </a:rPr>
              <a:t>         temp = new </a:t>
            </a:r>
            <a:r>
              <a:rPr kumimoji="1" lang="en-US" altLang="ko-KR" sz="3500" dirty="0" err="1">
                <a:solidFill>
                  <a:srgbClr val="292929"/>
                </a:solidFill>
              </a:rPr>
              <a:t>JButton</a:t>
            </a:r>
            <a:r>
              <a:rPr kumimoji="1" lang="en-US" altLang="ko-KR" sz="3500" dirty="0">
                <a:solidFill>
                  <a:srgbClr val="292929"/>
                </a:solidFill>
              </a:rPr>
              <a:t>();</a:t>
            </a:r>
          </a:p>
          <a:p>
            <a:pPr algn="l">
              <a:spcBef>
                <a:spcPts val="500"/>
              </a:spcBef>
            </a:pPr>
            <a:r>
              <a:rPr kumimoji="1" lang="en-US" altLang="ko-KR" sz="3500" dirty="0">
                <a:solidFill>
                  <a:srgbClr val="292929"/>
                </a:solidFill>
              </a:rPr>
              <a:t>         </a:t>
            </a:r>
            <a:r>
              <a:rPr kumimoji="1" lang="en-US" altLang="ko-KR" sz="3500" dirty="0" err="1">
                <a:solidFill>
                  <a:srgbClr val="292929"/>
                </a:solidFill>
              </a:rPr>
              <a:t>temp.setBackground</a:t>
            </a:r>
            <a:r>
              <a:rPr kumimoji="1" lang="en-US" altLang="ko-KR" sz="3500" dirty="0">
                <a:solidFill>
                  <a:srgbClr val="292929"/>
                </a:solidFill>
              </a:rPr>
              <a:t>(</a:t>
            </a:r>
            <a:r>
              <a:rPr kumimoji="1" lang="en-US" altLang="ko-KR" sz="3500" dirty="0" err="1">
                <a:solidFill>
                  <a:srgbClr val="292929"/>
                </a:solidFill>
              </a:rPr>
              <a:t>tempColor</a:t>
            </a:r>
            <a:r>
              <a:rPr kumimoji="1" lang="en-US" altLang="ko-KR" sz="3500" dirty="0">
                <a:solidFill>
                  <a:srgbClr val="292929"/>
                </a:solidFill>
              </a:rPr>
              <a:t>[</a:t>
            </a:r>
            <a:r>
              <a:rPr kumimoji="1" lang="en-US" altLang="ko-KR" sz="3500" dirty="0" err="1">
                <a:solidFill>
                  <a:srgbClr val="292929"/>
                </a:solidFill>
              </a:rPr>
              <a:t>i</a:t>
            </a:r>
            <a:r>
              <a:rPr kumimoji="1" lang="en-US" altLang="ko-KR" sz="3500" dirty="0">
                <a:solidFill>
                  <a:srgbClr val="292929"/>
                </a:solidFill>
              </a:rPr>
              <a:t>]);</a:t>
            </a:r>
          </a:p>
          <a:p>
            <a:pPr algn="l">
              <a:spcBef>
                <a:spcPts val="500"/>
              </a:spcBef>
            </a:pPr>
            <a:r>
              <a:rPr kumimoji="1" lang="en-US" altLang="ko-KR" sz="3500" dirty="0">
                <a:solidFill>
                  <a:srgbClr val="292929"/>
                </a:solidFill>
              </a:rPr>
              <a:t>         </a:t>
            </a:r>
            <a:r>
              <a:rPr kumimoji="1" lang="en-US" altLang="ko-KR" sz="3500" dirty="0" err="1">
                <a:solidFill>
                  <a:srgbClr val="292929"/>
                </a:solidFill>
              </a:rPr>
              <a:t>temp.addActionListener</a:t>
            </a:r>
            <a:r>
              <a:rPr kumimoji="1" lang="en-US" altLang="ko-KR" sz="3500" dirty="0">
                <a:solidFill>
                  <a:srgbClr val="292929"/>
                </a:solidFill>
              </a:rPr>
              <a:t>(new ActionListener(){</a:t>
            </a:r>
          </a:p>
          <a:p>
            <a:pPr algn="l">
              <a:spcBef>
                <a:spcPts val="500"/>
              </a:spcBef>
            </a:pPr>
            <a:r>
              <a:rPr kumimoji="1" lang="en-US" altLang="ko-KR" sz="3500" dirty="0">
                <a:solidFill>
                  <a:srgbClr val="292929"/>
                </a:solidFill>
              </a:rPr>
              <a:t>			public void </a:t>
            </a:r>
            <a:r>
              <a:rPr kumimoji="1" lang="en-US" altLang="ko-KR" sz="3500" dirty="0" err="1">
                <a:solidFill>
                  <a:srgbClr val="292929"/>
                </a:solidFill>
              </a:rPr>
              <a:t>actionPerformed</a:t>
            </a:r>
            <a:r>
              <a:rPr kumimoji="1" lang="en-US" altLang="ko-KR" sz="3500" dirty="0">
                <a:solidFill>
                  <a:srgbClr val="292929"/>
                </a:solidFill>
              </a:rPr>
              <a:t>(</a:t>
            </a:r>
            <a:r>
              <a:rPr kumimoji="1" lang="en-US" altLang="ko-KR" sz="3500" dirty="0" err="1">
                <a:solidFill>
                  <a:srgbClr val="292929"/>
                </a:solidFill>
              </a:rPr>
              <a:t>ActionEvent</a:t>
            </a:r>
            <a:r>
              <a:rPr kumimoji="1" lang="en-US" altLang="ko-KR" sz="3500" dirty="0">
                <a:solidFill>
                  <a:srgbClr val="292929"/>
                </a:solidFill>
              </a:rPr>
              <a:t> e) {</a:t>
            </a:r>
          </a:p>
          <a:p>
            <a:pPr algn="l">
              <a:spcBef>
                <a:spcPts val="500"/>
              </a:spcBef>
            </a:pPr>
            <a:r>
              <a:rPr kumimoji="1" lang="en-US" altLang="ko-KR" sz="3500" dirty="0">
                <a:solidFill>
                  <a:srgbClr val="292929"/>
                </a:solidFill>
              </a:rPr>
              <a:t>				</a:t>
            </a:r>
            <a:r>
              <a:rPr kumimoji="1" lang="en-US" altLang="ko-KR" sz="3500" dirty="0" err="1">
                <a:solidFill>
                  <a:srgbClr val="292929"/>
                </a:solidFill>
              </a:rPr>
              <a:t>JButton</a:t>
            </a:r>
            <a:r>
              <a:rPr kumimoji="1" lang="en-US" altLang="ko-KR" sz="3500" dirty="0">
                <a:solidFill>
                  <a:srgbClr val="292929"/>
                </a:solidFill>
              </a:rPr>
              <a:t> current = (</a:t>
            </a:r>
            <a:r>
              <a:rPr kumimoji="1" lang="en-US" altLang="ko-KR" sz="3500" dirty="0" err="1">
                <a:solidFill>
                  <a:srgbClr val="292929"/>
                </a:solidFill>
              </a:rPr>
              <a:t>JButton</a:t>
            </a:r>
            <a:r>
              <a:rPr kumimoji="1" lang="en-US" altLang="ko-KR" sz="3500" dirty="0">
                <a:solidFill>
                  <a:srgbClr val="292929"/>
                </a:solidFill>
              </a:rPr>
              <a:t>)</a:t>
            </a:r>
            <a:r>
              <a:rPr kumimoji="1" lang="en-US" altLang="ko-KR" sz="3500" dirty="0" err="1">
                <a:solidFill>
                  <a:srgbClr val="292929"/>
                </a:solidFill>
              </a:rPr>
              <a:t>e.getSource</a:t>
            </a:r>
            <a:r>
              <a:rPr kumimoji="1" lang="en-US" altLang="ko-KR" sz="3500" dirty="0">
                <a:solidFill>
                  <a:srgbClr val="292929"/>
                </a:solidFill>
              </a:rPr>
              <a:t>();</a:t>
            </a:r>
          </a:p>
          <a:p>
            <a:pPr algn="l">
              <a:spcBef>
                <a:spcPts val="500"/>
              </a:spcBef>
            </a:pPr>
            <a:r>
              <a:rPr kumimoji="1" lang="en-US" altLang="ko-KR" sz="3500" dirty="0">
                <a:solidFill>
                  <a:srgbClr val="292929"/>
                </a:solidFill>
              </a:rPr>
              <a:t>               	Color </a:t>
            </a:r>
            <a:r>
              <a:rPr kumimoji="1" lang="en-US" altLang="ko-KR" sz="3500" dirty="0" err="1">
                <a:solidFill>
                  <a:srgbClr val="292929"/>
                </a:solidFill>
              </a:rPr>
              <a:t>curColor</a:t>
            </a:r>
            <a:r>
              <a:rPr kumimoji="1" lang="en-US" altLang="ko-KR" sz="3500" dirty="0">
                <a:solidFill>
                  <a:srgbClr val="292929"/>
                </a:solidFill>
              </a:rPr>
              <a:t>=</a:t>
            </a:r>
            <a:r>
              <a:rPr kumimoji="1" lang="en-US" altLang="ko-KR" sz="3500" dirty="0" err="1">
                <a:solidFill>
                  <a:srgbClr val="292929"/>
                </a:solidFill>
              </a:rPr>
              <a:t>current.getBackground</a:t>
            </a:r>
            <a:r>
              <a:rPr kumimoji="1" lang="en-US" altLang="ko-KR" sz="3500" dirty="0">
                <a:solidFill>
                  <a:srgbClr val="292929"/>
                </a:solidFill>
              </a:rPr>
              <a:t>();</a:t>
            </a:r>
          </a:p>
          <a:p>
            <a:pPr algn="l">
              <a:spcBef>
                <a:spcPts val="500"/>
              </a:spcBef>
            </a:pPr>
            <a:r>
              <a:rPr kumimoji="1" lang="en-US" altLang="ko-KR" sz="3500" dirty="0">
                <a:solidFill>
                  <a:srgbClr val="292929"/>
                </a:solidFill>
              </a:rPr>
              <a:t>               	</a:t>
            </a:r>
            <a:r>
              <a:rPr kumimoji="1" lang="en-US" altLang="ko-KR" sz="3500" dirty="0" err="1">
                <a:solidFill>
                  <a:srgbClr val="292929"/>
                </a:solidFill>
              </a:rPr>
              <a:t>Information.setCurrentColor</a:t>
            </a:r>
            <a:r>
              <a:rPr kumimoji="1" lang="en-US" altLang="ko-KR" sz="3500" dirty="0">
                <a:solidFill>
                  <a:srgbClr val="292929"/>
                </a:solidFill>
              </a:rPr>
              <a:t>(</a:t>
            </a:r>
            <a:r>
              <a:rPr kumimoji="1" lang="en-US" altLang="ko-KR" sz="3500" dirty="0" err="1">
                <a:solidFill>
                  <a:srgbClr val="292929"/>
                </a:solidFill>
              </a:rPr>
              <a:t>curColor.getRed</a:t>
            </a:r>
            <a:r>
              <a:rPr kumimoji="1" lang="en-US" altLang="ko-KR" sz="3500" dirty="0">
                <a:solidFill>
                  <a:srgbClr val="292929"/>
                </a:solidFill>
              </a:rPr>
              <a:t>(), 							</a:t>
            </a:r>
            <a:r>
              <a:rPr kumimoji="1" lang="en-US" altLang="ko-KR" sz="3500" dirty="0" err="1">
                <a:solidFill>
                  <a:srgbClr val="292929"/>
                </a:solidFill>
              </a:rPr>
              <a:t>curColor.getGreen</a:t>
            </a:r>
            <a:r>
              <a:rPr kumimoji="1" lang="en-US" altLang="ko-KR" sz="3500" dirty="0">
                <a:solidFill>
                  <a:srgbClr val="292929"/>
                </a:solidFill>
              </a:rPr>
              <a:t>(),</a:t>
            </a:r>
            <a:r>
              <a:rPr kumimoji="1" lang="en-US" altLang="ko-KR" sz="3500" dirty="0" err="1">
                <a:solidFill>
                  <a:srgbClr val="292929"/>
                </a:solidFill>
              </a:rPr>
              <a:t>curColor.getBlue</a:t>
            </a:r>
            <a:r>
              <a:rPr kumimoji="1" lang="en-US" altLang="ko-KR" sz="3500" dirty="0">
                <a:solidFill>
                  <a:srgbClr val="292929"/>
                </a:solidFill>
              </a:rPr>
              <a:t>());</a:t>
            </a:r>
          </a:p>
          <a:p>
            <a:pPr algn="l">
              <a:spcBef>
                <a:spcPts val="500"/>
              </a:spcBef>
            </a:pPr>
            <a:r>
              <a:rPr kumimoji="1" lang="en-US" altLang="ko-KR" sz="3500" dirty="0">
                <a:solidFill>
                  <a:srgbClr val="292929"/>
                </a:solidFill>
              </a:rPr>
              <a:t>                 </a:t>
            </a:r>
            <a:r>
              <a:rPr kumimoji="1" lang="en-US" altLang="ko-KR" sz="3500" dirty="0" err="1">
                <a:solidFill>
                  <a:srgbClr val="292929"/>
                </a:solidFill>
              </a:rPr>
              <a:t>MainFrame.getInstance</a:t>
            </a:r>
            <a:r>
              <a:rPr kumimoji="1" lang="en-US" altLang="ko-KR" sz="3500" dirty="0">
                <a:solidFill>
                  <a:srgbClr val="292929"/>
                </a:solidFill>
              </a:rPr>
              <a:t>().</a:t>
            </a:r>
            <a:r>
              <a:rPr kumimoji="1" lang="en-US" altLang="ko-KR" sz="3500" dirty="0" err="1">
                <a:solidFill>
                  <a:srgbClr val="292929"/>
                </a:solidFill>
              </a:rPr>
              <a:t>setBottomLabel</a:t>
            </a:r>
            <a:r>
              <a:rPr kumimoji="1" lang="en-US" altLang="ko-KR" sz="3500" dirty="0">
                <a:solidFill>
                  <a:srgbClr val="292929"/>
                </a:solidFill>
              </a:rPr>
              <a:t>(</a:t>
            </a:r>
            <a:r>
              <a:rPr kumimoji="1" lang="en-US" altLang="ko-KR" sz="3500" dirty="0" err="1">
                <a:solidFill>
                  <a:srgbClr val="292929"/>
                </a:solidFill>
              </a:rPr>
              <a:t>curColor</a:t>
            </a:r>
            <a:r>
              <a:rPr kumimoji="1" lang="en-US" altLang="ko-KR" sz="3500" dirty="0">
                <a:solidFill>
                  <a:srgbClr val="292929"/>
                </a:solidFill>
              </a:rPr>
              <a:t>);</a:t>
            </a:r>
          </a:p>
          <a:p>
            <a:pPr algn="l">
              <a:spcBef>
                <a:spcPts val="500"/>
              </a:spcBef>
            </a:pPr>
            <a:r>
              <a:rPr kumimoji="1" lang="en-US" altLang="ko-KR" sz="3500" dirty="0">
                <a:solidFill>
                  <a:srgbClr val="292929"/>
                </a:solidFill>
              </a:rPr>
              <a:t>            } </a:t>
            </a:r>
          </a:p>
          <a:p>
            <a:pPr algn="l">
              <a:spcBef>
                <a:spcPts val="500"/>
              </a:spcBef>
            </a:pPr>
            <a:r>
              <a:rPr kumimoji="1" lang="en-US" altLang="ko-KR" sz="3500" dirty="0">
                <a:solidFill>
                  <a:srgbClr val="292929"/>
                </a:solidFill>
              </a:rPr>
              <a:t>         });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C6EE7C-CF06-0B49-9273-5850CB80C0F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60" t="52408"/>
          <a:stretch/>
        </p:blipFill>
        <p:spPr>
          <a:xfrm>
            <a:off x="15683345" y="2513980"/>
            <a:ext cx="3890171" cy="8321072"/>
          </a:xfrm>
          <a:prstGeom prst="rect">
            <a:avLst/>
          </a:prstGeom>
        </p:spPr>
      </p:pic>
      <p:sp>
        <p:nvSpPr>
          <p:cNvPr id="14" name="TextBox 23">
            <a:extLst>
              <a:ext uri="{FF2B5EF4-FFF2-40B4-BE49-F238E27FC236}">
                <a16:creationId xmlns:a16="http://schemas.microsoft.com/office/drawing/2014/main" id="{754265DC-5437-4D47-B6EF-011876A075CF}"/>
              </a:ext>
            </a:extLst>
          </p:cNvPr>
          <p:cNvSpPr txBox="1"/>
          <p:nvPr/>
        </p:nvSpPr>
        <p:spPr>
          <a:xfrm>
            <a:off x="1714049" y="2205702"/>
            <a:ext cx="4424287" cy="1252265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ko-KR" sz="7200" b="1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</a:rPr>
              <a:t>색상 바꾸기</a:t>
            </a:r>
            <a:endParaRPr lang="en-US" altLang="ko-KR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오른쪽 화살표 12">
            <a:extLst>
              <a:ext uri="{FF2B5EF4-FFF2-40B4-BE49-F238E27FC236}">
                <a16:creationId xmlns:a16="http://schemas.microsoft.com/office/drawing/2014/main" id="{97A95D14-2CC7-6C44-A374-E515C11CEA4A}"/>
              </a:ext>
            </a:extLst>
          </p:cNvPr>
          <p:cNvSpPr/>
          <p:nvPr/>
        </p:nvSpPr>
        <p:spPr>
          <a:xfrm rot="2467488">
            <a:off x="14952435" y="3093779"/>
            <a:ext cx="1461819" cy="992221"/>
          </a:xfrm>
          <a:prstGeom prst="rightArrow">
            <a:avLst>
              <a:gd name="adj1" fmla="val 51813"/>
              <a:gd name="adj2" fmla="val 50000"/>
            </a:avLst>
          </a:prstGeom>
          <a:blipFill rotWithShape="1">
            <a:blip r:embed="rId4" cstate="print"/>
            <a:srcRect/>
            <a:tile tx="0" ty="0" sx="100000" sy="100000" flip="none" algn="tl"/>
          </a:blipFill>
          <a:ln w="12700" cap="flat">
            <a:noFill/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7331279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4FB67C-77E7-884C-A40A-9EBCDA90F0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99" y="2782116"/>
            <a:ext cx="2220155" cy="9849414"/>
          </a:xfrm>
          <a:prstGeom prst="rect">
            <a:avLst/>
          </a:prstGeom>
        </p:spPr>
      </p:pic>
      <p:sp>
        <p:nvSpPr>
          <p:cNvPr id="9" name="Shape 56"/>
          <p:cNvSpPr/>
          <p:nvPr/>
        </p:nvSpPr>
        <p:spPr>
          <a:xfrm>
            <a:off x="1837889" y="1088055"/>
            <a:ext cx="746998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4500">
                <a:solidFill>
                  <a:srgbClr val="0087B1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accent2"/>
                </a:solidFill>
              </a:rPr>
              <a:t></a:t>
            </a:r>
          </a:p>
        </p:txBody>
      </p:sp>
      <p:sp>
        <p:nvSpPr>
          <p:cNvPr id="10" name="Shape 57"/>
          <p:cNvSpPr/>
          <p:nvPr/>
        </p:nvSpPr>
        <p:spPr>
          <a:xfrm>
            <a:off x="2737071" y="1043290"/>
            <a:ext cx="50778" cy="896277"/>
          </a:xfrm>
          <a:prstGeom prst="roundRect">
            <a:avLst>
              <a:gd name="adj" fmla="val 50000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 58"/>
          <p:cNvSpPr/>
          <p:nvPr/>
        </p:nvSpPr>
        <p:spPr>
          <a:xfrm>
            <a:off x="2991416" y="1070157"/>
            <a:ext cx="6110188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4000">
                <a:solidFill>
                  <a:srgbClr val="65656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5400" dirty="0" err="1">
                <a:solidFill>
                  <a:schemeClr val="accent6">
                    <a:lumMod val="50000"/>
                  </a:schemeClr>
                </a:solidFill>
              </a:rPr>
              <a:t>심수현</a:t>
            </a:r>
            <a:r>
              <a:rPr lang="en-US" altLang="ko-KR" sz="5400" dirty="0">
                <a:solidFill>
                  <a:schemeClr val="accent6">
                    <a:lumMod val="50000"/>
                  </a:schemeClr>
                </a:solidFill>
              </a:rPr>
              <a:t> -  </a:t>
            </a:r>
            <a:r>
              <a:rPr lang="ko-KR" altLang="en-US" sz="5400" dirty="0">
                <a:solidFill>
                  <a:schemeClr val="accent6">
                    <a:lumMod val="50000"/>
                  </a:schemeClr>
                </a:solidFill>
              </a:rPr>
              <a:t>핵심 코드</a:t>
            </a:r>
            <a:endParaRPr lang="en-US" altLang="ko-KR" sz="5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Shape 60"/>
          <p:cNvSpPr/>
          <p:nvPr/>
        </p:nvSpPr>
        <p:spPr>
          <a:xfrm flipV="1">
            <a:off x="1714049" y="2226773"/>
            <a:ext cx="20965096" cy="1"/>
          </a:xfrm>
          <a:prstGeom prst="line">
            <a:avLst/>
          </a:prstGeom>
          <a:ln w="25400">
            <a:solidFill>
              <a:srgbClr val="9A9A9A"/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8" name="텍스트 상자 7"/>
          <p:cNvSpPr txBox="1"/>
          <p:nvPr/>
        </p:nvSpPr>
        <p:spPr>
          <a:xfrm>
            <a:off x="3770367" y="2782116"/>
            <a:ext cx="18782042" cy="1011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kumimoji="1" lang="ko-KR" altLang="en-US" sz="3600" b="1" dirty="0">
                <a:solidFill>
                  <a:srgbClr val="292929"/>
                </a:solidFill>
              </a:rPr>
              <a:t>파일 쓰기 </a:t>
            </a:r>
            <a:r>
              <a:rPr kumimoji="1" lang="en-US" altLang="ko-KR" sz="3600" dirty="0">
                <a:solidFill>
                  <a:srgbClr val="292929"/>
                </a:solidFill>
              </a:rPr>
              <a:t>in</a:t>
            </a:r>
            <a:r>
              <a:rPr kumimoji="1" lang="en-US" altLang="ko-KR" sz="3600" b="1" dirty="0">
                <a:solidFill>
                  <a:srgbClr val="292929"/>
                </a:solidFill>
              </a:rPr>
              <a:t> </a:t>
            </a:r>
            <a:r>
              <a:rPr kumimoji="1" lang="en-US" altLang="ko-KR" sz="3600" b="1" dirty="0" err="1">
                <a:solidFill>
                  <a:srgbClr val="292929"/>
                </a:solidFill>
              </a:rPr>
              <a:t>TopMenu.java</a:t>
            </a:r>
            <a:endParaRPr kumimoji="1" lang="en-US" altLang="ko-KR" sz="3600" b="1" dirty="0">
              <a:solidFill>
                <a:srgbClr val="292929"/>
              </a:solidFill>
            </a:endParaRPr>
          </a:p>
          <a:p>
            <a:pPr algn="l">
              <a:spcBef>
                <a:spcPts val="600"/>
              </a:spcBef>
            </a:pPr>
            <a:r>
              <a:rPr kumimoji="1" lang="en-US" altLang="ko-KR" sz="3600" dirty="0">
                <a:solidFill>
                  <a:srgbClr val="292929"/>
                </a:solidFill>
              </a:rPr>
              <a:t>File x = null;</a:t>
            </a:r>
          </a:p>
          <a:p>
            <a:pPr algn="l">
              <a:spcBef>
                <a:spcPts val="600"/>
              </a:spcBef>
            </a:pPr>
            <a:r>
              <a:rPr kumimoji="1" lang="en-US" altLang="ko-KR" sz="3600" dirty="0" err="1">
                <a:solidFill>
                  <a:srgbClr val="292929"/>
                </a:solidFill>
              </a:rPr>
              <a:t>ObjectOutputStream</a:t>
            </a:r>
            <a:r>
              <a:rPr kumimoji="1" lang="en-US" altLang="ko-KR" sz="3600" dirty="0">
                <a:solidFill>
                  <a:srgbClr val="292929"/>
                </a:solidFill>
              </a:rPr>
              <a:t> out = null;</a:t>
            </a:r>
          </a:p>
          <a:p>
            <a:pPr algn="l">
              <a:spcBef>
                <a:spcPts val="600"/>
              </a:spcBef>
            </a:pPr>
            <a:r>
              <a:rPr kumimoji="1" lang="en-US" altLang="ko-KR" sz="3600" dirty="0">
                <a:solidFill>
                  <a:srgbClr val="292929"/>
                </a:solidFill>
              </a:rPr>
              <a:t>X = 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jfilechooser.getSelectedFile</a:t>
            </a:r>
            <a:r>
              <a:rPr kumimoji="1" lang="en-US" altLang="ko-KR" sz="3600" dirty="0">
                <a:solidFill>
                  <a:srgbClr val="292929"/>
                </a:solidFill>
              </a:rPr>
              <a:t>();</a:t>
            </a:r>
          </a:p>
          <a:p>
            <a:pPr algn="l">
              <a:spcBef>
                <a:spcPts val="600"/>
              </a:spcBef>
            </a:pPr>
            <a:r>
              <a:rPr kumimoji="1" lang="en-US" altLang="ko-KR" sz="3600" dirty="0">
                <a:solidFill>
                  <a:srgbClr val="292929"/>
                </a:solidFill>
              </a:rPr>
              <a:t>Out = new 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ObjectOutputStream</a:t>
            </a:r>
            <a:r>
              <a:rPr kumimoji="1" lang="en-US" altLang="ko-KR" sz="3600" dirty="0">
                <a:solidFill>
                  <a:srgbClr val="292929"/>
                </a:solidFill>
              </a:rPr>
              <a:t>(new 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FileoutputStream</a:t>
            </a:r>
            <a:r>
              <a:rPr kumimoji="1" lang="en-US" altLang="ko-KR" sz="3600" dirty="0">
                <a:solidFill>
                  <a:srgbClr val="292929"/>
                </a:solidFill>
              </a:rPr>
              <a:t>(x));</a:t>
            </a:r>
          </a:p>
          <a:p>
            <a:pPr algn="l">
              <a:spcBef>
                <a:spcPts val="600"/>
              </a:spcBef>
            </a:pPr>
            <a:r>
              <a:rPr kumimoji="1" lang="en-US" altLang="ko-KR" sz="3600" dirty="0" err="1">
                <a:solidFill>
                  <a:srgbClr val="292929"/>
                </a:solidFill>
              </a:rPr>
              <a:t>Out.writeObject</a:t>
            </a:r>
            <a:r>
              <a:rPr kumimoji="1" lang="en-US" altLang="ko-KR" sz="3600" dirty="0">
                <a:solidFill>
                  <a:srgbClr val="292929"/>
                </a:solidFill>
              </a:rPr>
              <a:t>(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Information.getCurrentJPanel</a:t>
            </a:r>
            <a:r>
              <a:rPr kumimoji="1" lang="en-US" altLang="ko-KR" sz="3600" dirty="0">
                <a:solidFill>
                  <a:srgbClr val="292929"/>
                </a:solidFill>
              </a:rPr>
              <a:t>());</a:t>
            </a:r>
          </a:p>
          <a:p>
            <a:pPr algn="l">
              <a:spcBef>
                <a:spcPts val="600"/>
              </a:spcBef>
            </a:pPr>
            <a:r>
              <a:rPr kumimoji="1" lang="en-US" altLang="ko-KR" sz="3600" dirty="0" err="1">
                <a:solidFill>
                  <a:srgbClr val="292929"/>
                </a:solidFill>
              </a:rPr>
              <a:t>Out.flush</a:t>
            </a:r>
            <a:r>
              <a:rPr kumimoji="1" lang="en-US" altLang="ko-KR" sz="3600" dirty="0">
                <a:solidFill>
                  <a:srgbClr val="292929"/>
                </a:solidFill>
              </a:rPr>
              <a:t>();			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Out.close</a:t>
            </a:r>
            <a:r>
              <a:rPr kumimoji="1" lang="en-US" altLang="ko-KR" sz="3600" dirty="0">
                <a:solidFill>
                  <a:srgbClr val="292929"/>
                </a:solidFill>
              </a:rPr>
              <a:t>();</a:t>
            </a:r>
            <a:endParaRPr kumimoji="1" lang="en-US" altLang="ko-KR" sz="3600" b="1" dirty="0">
              <a:solidFill>
                <a:srgbClr val="292929"/>
              </a:solidFill>
            </a:endParaRPr>
          </a:p>
          <a:p>
            <a:pPr algn="l">
              <a:spcBef>
                <a:spcPts val="600"/>
              </a:spcBef>
            </a:pPr>
            <a:endParaRPr kumimoji="1" lang="en-US" altLang="ko-KR" sz="3600" b="1" dirty="0">
              <a:solidFill>
                <a:srgbClr val="292929"/>
              </a:solidFill>
            </a:endParaRPr>
          </a:p>
          <a:p>
            <a:pPr algn="l">
              <a:spcBef>
                <a:spcPts val="600"/>
              </a:spcBef>
            </a:pPr>
            <a:r>
              <a:rPr kumimoji="1" lang="ko-KR" altLang="en-US" sz="3600" b="1" dirty="0">
                <a:solidFill>
                  <a:srgbClr val="292929"/>
                </a:solidFill>
              </a:rPr>
              <a:t>파일 가져오기 </a:t>
            </a:r>
            <a:r>
              <a:rPr kumimoji="1" lang="en-US" altLang="ko-KR" sz="3600" dirty="0">
                <a:solidFill>
                  <a:srgbClr val="292929"/>
                </a:solidFill>
              </a:rPr>
              <a:t>in </a:t>
            </a:r>
            <a:r>
              <a:rPr kumimoji="1" lang="en-US" altLang="ko-KR" sz="3600" b="1" dirty="0" err="1">
                <a:solidFill>
                  <a:srgbClr val="292929"/>
                </a:solidFill>
              </a:rPr>
              <a:t>TopMenu.java</a:t>
            </a:r>
            <a:endParaRPr kumimoji="1" lang="en-US" altLang="ko-KR" sz="3600" b="1" dirty="0">
              <a:solidFill>
                <a:srgbClr val="292929"/>
              </a:solidFill>
            </a:endParaRPr>
          </a:p>
          <a:p>
            <a:pPr algn="l">
              <a:spcBef>
                <a:spcPts val="600"/>
              </a:spcBef>
            </a:pPr>
            <a:r>
              <a:rPr kumimoji="1" lang="en-US" altLang="ko-KR" sz="3600" dirty="0" err="1">
                <a:solidFill>
                  <a:srgbClr val="292929"/>
                </a:solidFill>
              </a:rPr>
              <a:t>DrawPanel</a:t>
            </a:r>
            <a:r>
              <a:rPr kumimoji="1" lang="en-US" altLang="ko-KR" sz="3600" dirty="0">
                <a:solidFill>
                  <a:srgbClr val="292929"/>
                </a:solidFill>
              </a:rPr>
              <a:t> 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openPanel</a:t>
            </a:r>
            <a:r>
              <a:rPr kumimoji="1" lang="en-US" altLang="ko-KR" sz="3600" dirty="0">
                <a:solidFill>
                  <a:srgbClr val="292929"/>
                </a:solidFill>
              </a:rPr>
              <a:t> = null;</a:t>
            </a:r>
          </a:p>
          <a:p>
            <a:pPr algn="l">
              <a:spcBef>
                <a:spcPts val="600"/>
              </a:spcBef>
            </a:pPr>
            <a:r>
              <a:rPr kumimoji="1" lang="en-US" altLang="ko-KR" sz="3600" dirty="0">
                <a:solidFill>
                  <a:srgbClr val="292929"/>
                </a:solidFill>
              </a:rPr>
              <a:t>File x = 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jfileChooser.getSelectedFile</a:t>
            </a:r>
            <a:r>
              <a:rPr kumimoji="1" lang="en-US" altLang="ko-KR" sz="3600" dirty="0">
                <a:solidFill>
                  <a:srgbClr val="292929"/>
                </a:solidFill>
              </a:rPr>
              <a:t>();  </a:t>
            </a:r>
            <a:r>
              <a:rPr kumimoji="1" lang="ko-KR" altLang="en-US" sz="3600" dirty="0">
                <a:solidFill>
                  <a:srgbClr val="292929"/>
                </a:solidFill>
              </a:rPr>
              <a:t>로 파일 가져오기</a:t>
            </a:r>
            <a:endParaRPr kumimoji="1" lang="en-US" altLang="ko-KR" sz="3600" dirty="0">
              <a:solidFill>
                <a:srgbClr val="292929"/>
              </a:solidFill>
            </a:endParaRPr>
          </a:p>
          <a:p>
            <a:pPr algn="l">
              <a:spcBef>
                <a:spcPts val="600"/>
              </a:spcBef>
            </a:pPr>
            <a:r>
              <a:rPr kumimoji="1" lang="en-US" altLang="ko-KR" sz="3600" dirty="0" err="1">
                <a:solidFill>
                  <a:srgbClr val="292929"/>
                </a:solidFill>
              </a:rPr>
              <a:t>ObjectInputStream</a:t>
            </a:r>
            <a:r>
              <a:rPr kumimoji="1" lang="en-US" altLang="ko-KR" sz="3600" dirty="0">
                <a:solidFill>
                  <a:srgbClr val="292929"/>
                </a:solidFill>
              </a:rPr>
              <a:t> in = new 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ObjectInputStream</a:t>
            </a:r>
            <a:r>
              <a:rPr kumimoji="1" lang="en-US" altLang="ko-KR" sz="3600" dirty="0">
                <a:solidFill>
                  <a:srgbClr val="292929"/>
                </a:solidFill>
              </a:rPr>
              <a:t>(new 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FileInputStream</a:t>
            </a:r>
            <a:r>
              <a:rPr kumimoji="1" lang="en-US" altLang="ko-KR" sz="3600" dirty="0">
                <a:solidFill>
                  <a:srgbClr val="292929"/>
                </a:solidFill>
              </a:rPr>
              <a:t>(x));</a:t>
            </a:r>
          </a:p>
          <a:p>
            <a:pPr algn="l">
              <a:spcBef>
                <a:spcPts val="600"/>
              </a:spcBef>
            </a:pPr>
            <a:r>
              <a:rPr kumimoji="1" lang="en-US" altLang="ko-KR" sz="3600" dirty="0" err="1">
                <a:solidFill>
                  <a:srgbClr val="292929"/>
                </a:solidFill>
              </a:rPr>
              <a:t>openPanel</a:t>
            </a:r>
            <a:r>
              <a:rPr kumimoji="1" lang="en-US" altLang="ko-KR" sz="3600" dirty="0">
                <a:solidFill>
                  <a:srgbClr val="292929"/>
                </a:solidFill>
              </a:rPr>
              <a:t> = (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DrawPanel</a:t>
            </a:r>
            <a:r>
              <a:rPr kumimoji="1" lang="en-US" altLang="ko-KR" sz="3600" dirty="0">
                <a:solidFill>
                  <a:srgbClr val="292929"/>
                </a:solidFill>
              </a:rPr>
              <a:t>) 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in.readObject</a:t>
            </a:r>
            <a:r>
              <a:rPr kumimoji="1" lang="en-US" altLang="ko-KR" sz="3600" dirty="0">
                <a:solidFill>
                  <a:srgbClr val="292929"/>
                </a:solidFill>
              </a:rPr>
              <a:t>();</a:t>
            </a:r>
          </a:p>
          <a:p>
            <a:pPr algn="l">
              <a:spcBef>
                <a:spcPts val="600"/>
              </a:spcBef>
            </a:pPr>
            <a:r>
              <a:rPr kumimoji="1" lang="en-US" altLang="ko-KR" sz="3600" dirty="0" err="1">
                <a:solidFill>
                  <a:srgbClr val="292929"/>
                </a:solidFill>
              </a:rPr>
              <a:t>MainFrame.getInstance</a:t>
            </a:r>
            <a:r>
              <a:rPr kumimoji="1" lang="en-US" altLang="ko-KR" sz="3600" dirty="0">
                <a:solidFill>
                  <a:srgbClr val="292929"/>
                </a:solidFill>
              </a:rPr>
              <a:t>().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addDrawFrame</a:t>
            </a:r>
            <a:r>
              <a:rPr kumimoji="1" lang="en-US" altLang="ko-KR" sz="3600" dirty="0">
                <a:solidFill>
                  <a:srgbClr val="292929"/>
                </a:solidFill>
              </a:rPr>
              <a:t>(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x.getPath</a:t>
            </a:r>
            <a:r>
              <a:rPr kumimoji="1" lang="en-US" altLang="ko-KR" sz="3600" dirty="0">
                <a:solidFill>
                  <a:srgbClr val="292929"/>
                </a:solidFill>
              </a:rPr>
              <a:t>());</a:t>
            </a:r>
          </a:p>
          <a:p>
            <a:pPr algn="l">
              <a:spcBef>
                <a:spcPts val="600"/>
              </a:spcBef>
            </a:pPr>
            <a:r>
              <a:rPr kumimoji="1" lang="en-US" altLang="ko-KR" sz="3600" dirty="0" err="1">
                <a:solidFill>
                  <a:srgbClr val="292929"/>
                </a:solidFill>
              </a:rPr>
              <a:t>MainDesktopPane.getInstance</a:t>
            </a:r>
            <a:r>
              <a:rPr kumimoji="1" lang="en-US" altLang="ko-KR" sz="3600" dirty="0">
                <a:solidFill>
                  <a:srgbClr val="292929"/>
                </a:solidFill>
              </a:rPr>
              <a:t>().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getDrawFrame</a:t>
            </a:r>
            <a:r>
              <a:rPr kumimoji="1" lang="en-US" altLang="ko-KR" sz="3600" dirty="0">
                <a:solidFill>
                  <a:srgbClr val="292929"/>
                </a:solidFill>
              </a:rPr>
              <a:t>(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x.getPath</a:t>
            </a:r>
            <a:r>
              <a:rPr kumimoji="1" lang="en-US" altLang="ko-KR" sz="3600" dirty="0">
                <a:solidFill>
                  <a:srgbClr val="292929"/>
                </a:solidFill>
              </a:rPr>
              <a:t>()).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replacePanel</a:t>
            </a:r>
            <a:r>
              <a:rPr kumimoji="1" lang="en-US" altLang="ko-KR" sz="3600" dirty="0">
                <a:solidFill>
                  <a:srgbClr val="292929"/>
                </a:solidFill>
              </a:rPr>
              <a:t>(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openPanel</a:t>
            </a:r>
            <a:r>
              <a:rPr kumimoji="1" lang="en-US" altLang="ko-KR" sz="3600" dirty="0">
                <a:solidFill>
                  <a:srgbClr val="292929"/>
                </a:solidFill>
              </a:rPr>
              <a:t>);</a:t>
            </a:r>
          </a:p>
          <a:p>
            <a:pPr algn="l">
              <a:spcBef>
                <a:spcPts val="600"/>
              </a:spcBef>
            </a:pPr>
            <a:r>
              <a:rPr kumimoji="1" lang="en-US" altLang="ko-KR" sz="3600" dirty="0" err="1">
                <a:solidFill>
                  <a:srgbClr val="292929"/>
                </a:solidFill>
              </a:rPr>
              <a:t>In.close</a:t>
            </a:r>
            <a:r>
              <a:rPr kumimoji="1" lang="en-US" altLang="ko-KR" sz="3600" dirty="0">
                <a:solidFill>
                  <a:srgbClr val="292929"/>
                </a:solidFill>
              </a:rPr>
              <a:t>();</a:t>
            </a:r>
          </a:p>
        </p:txBody>
      </p:sp>
      <p:sp>
        <p:nvSpPr>
          <p:cNvPr id="14" name="오른쪽 화살표 13"/>
          <p:cNvSpPr/>
          <p:nvPr/>
        </p:nvSpPr>
        <p:spPr>
          <a:xfrm rot="12991232">
            <a:off x="1978841" y="3651113"/>
            <a:ext cx="1461819" cy="992221"/>
          </a:xfrm>
          <a:prstGeom prst="rightArrow">
            <a:avLst/>
          </a:prstGeom>
          <a:blipFill rotWithShape="1">
            <a:blip r:embed="rId4" cstate="print"/>
            <a:srcRect/>
            <a:tile tx="0" ty="0" sx="100000" sy="100000" flip="none" algn="tl"/>
          </a:blipFill>
          <a:ln w="12700" cap="flat">
            <a:noFill/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7331279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C3712962-99CC-784D-9920-D3B5352BFA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321" y="2395478"/>
            <a:ext cx="15103097" cy="10566987"/>
          </a:xfrm>
          <a:prstGeom prst="rect">
            <a:avLst/>
          </a:prstGeom>
        </p:spPr>
      </p:pic>
      <p:sp>
        <p:nvSpPr>
          <p:cNvPr id="9" name="Shape 56"/>
          <p:cNvSpPr/>
          <p:nvPr/>
        </p:nvSpPr>
        <p:spPr>
          <a:xfrm>
            <a:off x="1837889" y="1088055"/>
            <a:ext cx="746998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4500">
                <a:solidFill>
                  <a:srgbClr val="0087B1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accent2"/>
                </a:solidFill>
              </a:rPr>
              <a:t></a:t>
            </a:r>
          </a:p>
        </p:txBody>
      </p:sp>
      <p:sp>
        <p:nvSpPr>
          <p:cNvPr id="10" name="Shape 57"/>
          <p:cNvSpPr/>
          <p:nvPr/>
        </p:nvSpPr>
        <p:spPr>
          <a:xfrm>
            <a:off x="2737071" y="1043290"/>
            <a:ext cx="50778" cy="896277"/>
          </a:xfrm>
          <a:prstGeom prst="roundRect">
            <a:avLst>
              <a:gd name="adj" fmla="val 50000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 58"/>
          <p:cNvSpPr/>
          <p:nvPr/>
        </p:nvSpPr>
        <p:spPr>
          <a:xfrm>
            <a:off x="2991416" y="1070157"/>
            <a:ext cx="6110188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4000">
                <a:solidFill>
                  <a:srgbClr val="65656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5400" dirty="0" err="1">
                <a:solidFill>
                  <a:schemeClr val="accent6">
                    <a:lumMod val="50000"/>
                  </a:schemeClr>
                </a:solidFill>
              </a:rPr>
              <a:t>윤두현</a:t>
            </a:r>
            <a:endParaRPr lang="en-US" altLang="ko-KR" sz="5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Shape 60"/>
          <p:cNvSpPr/>
          <p:nvPr/>
        </p:nvSpPr>
        <p:spPr>
          <a:xfrm flipV="1">
            <a:off x="1714049" y="2226773"/>
            <a:ext cx="20965096" cy="1"/>
          </a:xfrm>
          <a:prstGeom prst="line">
            <a:avLst/>
          </a:prstGeom>
          <a:ln w="25400">
            <a:solidFill>
              <a:srgbClr val="9A9A9A"/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15" name="직사각형 14"/>
          <p:cNvSpPr/>
          <p:nvPr/>
        </p:nvSpPr>
        <p:spPr>
          <a:xfrm>
            <a:off x="1297857" y="3546764"/>
            <a:ext cx="899182" cy="1993813"/>
          </a:xfrm>
          <a:prstGeom prst="rect">
            <a:avLst/>
          </a:prstGeom>
          <a:noFill/>
          <a:ln w="76200" cap="flat">
            <a:solidFill>
              <a:srgbClr val="FF0000"/>
            </a:solidFill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568136" y="3214255"/>
            <a:ext cx="4032491" cy="9837769"/>
          </a:xfrm>
          <a:prstGeom prst="rect">
            <a:avLst/>
          </a:prstGeom>
          <a:noFill/>
          <a:ln w="76200" cap="flat">
            <a:solidFill>
              <a:srgbClr val="FF0000"/>
            </a:solidFill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 dirty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600627" y="4076390"/>
            <a:ext cx="3808734" cy="1252265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ko-KR" sz="7200" b="1" dirty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</a:rPr>
              <a:t>색 채우기</a:t>
            </a:r>
            <a:endParaRPr lang="en-US" altLang="ko-KR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635901" y="5595996"/>
            <a:ext cx="3709348" cy="1252265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ko-KR" sz="7200" b="1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</a:rPr>
              <a:t>객체이동</a:t>
            </a:r>
            <a:endParaRPr lang="en-US" altLang="ko-KR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670619" y="7052840"/>
            <a:ext cx="4940454" cy="1252265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ko-KR" sz="7200" b="1" dirty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</a:rPr>
              <a:t>객체크기조절</a:t>
            </a:r>
            <a:endParaRPr lang="en-US" altLang="ko-KR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711463" y="8509684"/>
            <a:ext cx="4974118" cy="1252265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ko-KR" sz="7200" b="1" dirty="0">
                <a:solidFill>
                  <a:schemeClr val="accent1">
                    <a:lumMod val="75000"/>
                  </a:schemeClr>
                </a:solidFill>
              </a:rPr>
              <a:t>4. </a:t>
            </a: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</a:rPr>
              <a:t>레이어</a:t>
            </a:r>
            <a:r>
              <a:rPr lang="en-US" altLang="ko-KR" sz="4800" b="1" dirty="0">
                <a:solidFill>
                  <a:schemeClr val="accent1">
                    <a:lumMod val="75000"/>
                  </a:schemeClr>
                </a:solidFill>
              </a:rPr>
              <a:t>(Stack)</a:t>
            </a:r>
          </a:p>
        </p:txBody>
      </p:sp>
    </p:spTree>
    <p:extLst>
      <p:ext uri="{BB962C8B-B14F-4D97-AF65-F5344CB8AC3E}">
        <p14:creationId xmlns:p14="http://schemas.microsoft.com/office/powerpoint/2010/main" val="117331279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C184DF-A1F1-7B42-8C98-C7FF736E03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11" y="3408910"/>
            <a:ext cx="1908971" cy="9854418"/>
          </a:xfrm>
          <a:prstGeom prst="rect">
            <a:avLst/>
          </a:prstGeom>
        </p:spPr>
      </p:pic>
      <p:sp>
        <p:nvSpPr>
          <p:cNvPr id="9" name="Shape 56"/>
          <p:cNvSpPr/>
          <p:nvPr/>
        </p:nvSpPr>
        <p:spPr>
          <a:xfrm>
            <a:off x="1837889" y="1982985"/>
            <a:ext cx="746998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4500">
                <a:solidFill>
                  <a:srgbClr val="0087B1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accent2"/>
                </a:solidFill>
              </a:rPr>
              <a:t></a:t>
            </a:r>
          </a:p>
        </p:txBody>
      </p:sp>
      <p:sp>
        <p:nvSpPr>
          <p:cNvPr id="10" name="Shape 57"/>
          <p:cNvSpPr/>
          <p:nvPr/>
        </p:nvSpPr>
        <p:spPr>
          <a:xfrm>
            <a:off x="2737071" y="1938220"/>
            <a:ext cx="50778" cy="896277"/>
          </a:xfrm>
          <a:prstGeom prst="roundRect">
            <a:avLst>
              <a:gd name="adj" fmla="val 50000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 58"/>
          <p:cNvSpPr/>
          <p:nvPr/>
        </p:nvSpPr>
        <p:spPr>
          <a:xfrm>
            <a:off x="2991416" y="1965087"/>
            <a:ext cx="6110188" cy="1880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4000">
                <a:solidFill>
                  <a:srgbClr val="65656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5400" dirty="0" err="1">
                <a:solidFill>
                  <a:schemeClr val="accent6">
                    <a:lumMod val="50000"/>
                  </a:schemeClr>
                </a:solidFill>
              </a:rPr>
              <a:t>윤두현</a:t>
            </a:r>
            <a:r>
              <a:rPr lang="en-US" altLang="ko-KR" sz="5400" dirty="0">
                <a:solidFill>
                  <a:schemeClr val="accent6">
                    <a:lumMod val="50000"/>
                  </a:schemeClr>
                </a:solidFill>
              </a:rPr>
              <a:t> -  </a:t>
            </a:r>
            <a:r>
              <a:rPr lang="ko-KR" altLang="en-US" sz="5400" dirty="0">
                <a:solidFill>
                  <a:schemeClr val="accent6">
                    <a:lumMod val="50000"/>
                  </a:schemeClr>
                </a:solidFill>
              </a:rPr>
              <a:t>핵심 코드</a:t>
            </a:r>
            <a:endParaRPr lang="en-US" altLang="ko-KR" sz="5400" dirty="0">
              <a:solidFill>
                <a:schemeClr val="accent6">
                  <a:lumMod val="50000"/>
                </a:schemeClr>
              </a:solidFill>
            </a:endParaRPr>
          </a:p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endParaRPr lang="en-US" altLang="ko-KR" sz="5400" dirty="0">
              <a:solidFill>
                <a:srgbClr val="656565"/>
              </a:solidFill>
            </a:endParaRPr>
          </a:p>
        </p:txBody>
      </p:sp>
      <p:sp>
        <p:nvSpPr>
          <p:cNvPr id="12" name="Shape 60"/>
          <p:cNvSpPr/>
          <p:nvPr/>
        </p:nvSpPr>
        <p:spPr>
          <a:xfrm flipV="1">
            <a:off x="1714049" y="3121703"/>
            <a:ext cx="20965096" cy="1"/>
          </a:xfrm>
          <a:prstGeom prst="line">
            <a:avLst/>
          </a:prstGeom>
          <a:ln w="25400">
            <a:solidFill>
              <a:srgbClr val="9A9A9A"/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6" name="텍스트 상자 7"/>
          <p:cNvSpPr txBox="1"/>
          <p:nvPr/>
        </p:nvSpPr>
        <p:spPr>
          <a:xfrm>
            <a:off x="4477691" y="5700409"/>
            <a:ext cx="1760408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rgbClr val="292929"/>
                </a:solidFill>
              </a:rPr>
              <a:t>public Figure()</a:t>
            </a:r>
          </a:p>
          <a:p>
            <a:pPr algn="l"/>
            <a:r>
              <a:rPr lang="en-US" altLang="ko-KR" sz="4800" b="1" dirty="0">
                <a:solidFill>
                  <a:srgbClr val="292929"/>
                </a:solidFill>
              </a:rPr>
              <a:t>- </a:t>
            </a:r>
            <a:r>
              <a:rPr lang="ko-KR" altLang="en-US" sz="4000" dirty="0" err="1">
                <a:solidFill>
                  <a:srgbClr val="292929"/>
                </a:solidFill>
              </a:rPr>
              <a:t>생성자</a:t>
            </a:r>
            <a:r>
              <a:rPr lang="en-US" altLang="ko-KR" sz="4000" dirty="0">
                <a:solidFill>
                  <a:srgbClr val="292929"/>
                </a:solidFill>
              </a:rPr>
              <a:t>.</a:t>
            </a:r>
            <a:r>
              <a:rPr lang="ko-KR" altLang="en-US" sz="4000" dirty="0">
                <a:solidFill>
                  <a:srgbClr val="292929"/>
                </a:solidFill>
              </a:rPr>
              <a:t> 현재 색깔 정보 전달받음</a:t>
            </a:r>
            <a:endParaRPr lang="en-US" altLang="ko-KR" sz="4000" dirty="0">
              <a:solidFill>
                <a:srgbClr val="292929"/>
              </a:solidFill>
            </a:endParaRPr>
          </a:p>
          <a:p>
            <a:pPr algn="l"/>
            <a:endParaRPr lang="en-US" altLang="ko-KR" sz="4000" dirty="0">
              <a:solidFill>
                <a:srgbClr val="292929"/>
              </a:solidFill>
            </a:endParaRPr>
          </a:p>
          <a:p>
            <a:pPr algn="l"/>
            <a:r>
              <a:rPr lang="en-US" altLang="ko-KR" sz="4800" b="1" dirty="0">
                <a:solidFill>
                  <a:srgbClr val="292929"/>
                </a:solidFill>
              </a:rPr>
              <a:t>public void </a:t>
            </a:r>
            <a:r>
              <a:rPr lang="en-US" altLang="ko-KR" sz="4800" b="1" dirty="0" err="1">
                <a:solidFill>
                  <a:srgbClr val="292929"/>
                </a:solidFill>
              </a:rPr>
              <a:t>setColor</a:t>
            </a:r>
            <a:r>
              <a:rPr lang="en-US" altLang="ko-KR" sz="4800" b="1" dirty="0">
                <a:solidFill>
                  <a:srgbClr val="292929"/>
                </a:solidFill>
              </a:rPr>
              <a:t>(Color </a:t>
            </a:r>
            <a:r>
              <a:rPr lang="en-US" altLang="ko-KR" sz="4800" b="1" dirty="0" err="1">
                <a:solidFill>
                  <a:srgbClr val="292929"/>
                </a:solidFill>
              </a:rPr>
              <a:t>color</a:t>
            </a:r>
            <a:r>
              <a:rPr lang="en-US" altLang="ko-KR" sz="4800" b="1" dirty="0">
                <a:solidFill>
                  <a:srgbClr val="292929"/>
                </a:solidFill>
              </a:rPr>
              <a:t>)</a:t>
            </a:r>
            <a:r>
              <a:rPr lang="en-US" altLang="ko-KR" sz="4000" dirty="0">
                <a:solidFill>
                  <a:srgbClr val="292929"/>
                </a:solidFill>
              </a:rPr>
              <a:t> </a:t>
            </a:r>
          </a:p>
          <a:p>
            <a:pPr algn="l"/>
            <a:r>
              <a:rPr lang="en-US" altLang="ko-KR" sz="4000" dirty="0">
                <a:solidFill>
                  <a:srgbClr val="292929"/>
                </a:solidFill>
              </a:rPr>
              <a:t>- </a:t>
            </a:r>
            <a:r>
              <a:rPr lang="ko-KR" altLang="en-US" sz="4000" dirty="0" err="1">
                <a:solidFill>
                  <a:srgbClr val="292929"/>
                </a:solidFill>
              </a:rPr>
              <a:t>파라미터로</a:t>
            </a:r>
            <a:r>
              <a:rPr lang="ko-KR" altLang="en-US" sz="4000" dirty="0">
                <a:solidFill>
                  <a:srgbClr val="292929"/>
                </a:solidFill>
              </a:rPr>
              <a:t> 받아온 색으로 현재 색 설정</a:t>
            </a:r>
            <a:endParaRPr lang="en-US" altLang="ko-KR" sz="4000" dirty="0">
              <a:solidFill>
                <a:srgbClr val="292929"/>
              </a:solidFill>
            </a:endParaRPr>
          </a:p>
          <a:p>
            <a:pPr algn="l"/>
            <a:endParaRPr kumimoji="1" lang="en-US" altLang="ko-KR" sz="4000" dirty="0">
              <a:solidFill>
                <a:srgbClr val="292929"/>
              </a:solidFill>
            </a:endParaRPr>
          </a:p>
          <a:p>
            <a:pPr algn="l"/>
            <a:r>
              <a:rPr kumimoji="1" lang="ko-KR" altLang="en-US" sz="4000" dirty="0">
                <a:solidFill>
                  <a:srgbClr val="292929"/>
                </a:solidFill>
              </a:rPr>
              <a:t> 이를 이용해</a:t>
            </a:r>
            <a:r>
              <a:rPr kumimoji="1" lang="en-US" altLang="ko-KR" sz="4000" dirty="0">
                <a:solidFill>
                  <a:srgbClr val="292929"/>
                </a:solidFill>
              </a:rPr>
              <a:t>,</a:t>
            </a:r>
            <a:r>
              <a:rPr kumimoji="1" lang="ko-KR" altLang="en-US" sz="4000" dirty="0">
                <a:solidFill>
                  <a:srgbClr val="292929"/>
                </a:solidFill>
              </a:rPr>
              <a:t> 각각의 </a:t>
            </a:r>
            <a:r>
              <a:rPr kumimoji="1" lang="en-US" altLang="ko-KR" sz="4000" dirty="0">
                <a:solidFill>
                  <a:srgbClr val="292929"/>
                </a:solidFill>
              </a:rPr>
              <a:t>figure </a:t>
            </a:r>
            <a:r>
              <a:rPr kumimoji="1" lang="ko-KR" altLang="en-US" sz="4000" dirty="0">
                <a:solidFill>
                  <a:srgbClr val="292929"/>
                </a:solidFill>
              </a:rPr>
              <a:t>패키지에 있는</a:t>
            </a:r>
            <a:endParaRPr kumimoji="1" lang="en-US" altLang="ko-KR" sz="4000" dirty="0">
              <a:solidFill>
                <a:srgbClr val="292929"/>
              </a:solidFill>
            </a:endParaRPr>
          </a:p>
          <a:p>
            <a:pPr algn="l"/>
            <a:r>
              <a:rPr lang="en-US" altLang="ko-KR" sz="4000" dirty="0">
                <a:solidFill>
                  <a:srgbClr val="292929"/>
                </a:solidFill>
              </a:rPr>
              <a:t> public void </a:t>
            </a:r>
            <a:r>
              <a:rPr lang="en-US" altLang="ko-KR" sz="4000" dirty="0" err="1">
                <a:solidFill>
                  <a:srgbClr val="292929"/>
                </a:solidFill>
              </a:rPr>
              <a:t>drawFigure</a:t>
            </a:r>
            <a:r>
              <a:rPr lang="en-US" altLang="ko-KR" sz="4000" dirty="0">
                <a:solidFill>
                  <a:srgbClr val="292929"/>
                </a:solidFill>
              </a:rPr>
              <a:t>(Graphics2D g) </a:t>
            </a:r>
            <a:r>
              <a:rPr lang="ko-KR" altLang="en-US" sz="4000" dirty="0">
                <a:solidFill>
                  <a:srgbClr val="292929"/>
                </a:solidFill>
              </a:rPr>
              <a:t> 에서 </a:t>
            </a:r>
            <a:r>
              <a:rPr lang="en-US" altLang="ko-KR" sz="4000" dirty="0" err="1">
                <a:solidFill>
                  <a:srgbClr val="292929"/>
                </a:solidFill>
              </a:rPr>
              <a:t>setColor</a:t>
            </a:r>
            <a:r>
              <a:rPr lang="ko-KR" altLang="en-US" sz="4000" dirty="0">
                <a:solidFill>
                  <a:srgbClr val="292929"/>
                </a:solidFill>
              </a:rPr>
              <a:t> 이용</a:t>
            </a:r>
            <a:endParaRPr lang="en-US" altLang="ko-KR" sz="4000" dirty="0">
              <a:solidFill>
                <a:srgbClr val="292929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 rot="8542643">
            <a:off x="2727267" y="4328878"/>
            <a:ext cx="1486275" cy="972766"/>
          </a:xfrm>
          <a:prstGeom prst="rightArrow">
            <a:avLst/>
          </a:prstGeom>
          <a:blipFill rotWithShape="1">
            <a:blip r:embed="rId4" cstate="print"/>
            <a:srcRect/>
            <a:tile tx="0" ty="0" sx="100000" sy="100000" flip="none" algn="tl"/>
          </a:blipFill>
          <a:ln w="12700" cap="flat">
            <a:noFill/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93858" y="3976367"/>
            <a:ext cx="4009110" cy="1159932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ko-KR" sz="6600" b="1" dirty="0">
                <a:solidFill>
                  <a:schemeClr val="accent1">
                    <a:lumMod val="75000"/>
                  </a:schemeClr>
                </a:solidFill>
              </a:rPr>
              <a:t>1.</a:t>
            </a:r>
            <a:r>
              <a:rPr lang="en-US" altLang="ko-KR" sz="5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5400" b="1" dirty="0">
                <a:solidFill>
                  <a:schemeClr val="accent1">
                    <a:lumMod val="75000"/>
                  </a:schemeClr>
                </a:solidFill>
              </a:rPr>
              <a:t>색 채우기</a:t>
            </a:r>
            <a:endParaRPr lang="en-US" altLang="ko-KR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31279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56"/>
          <p:cNvSpPr/>
          <p:nvPr/>
        </p:nvSpPr>
        <p:spPr>
          <a:xfrm>
            <a:off x="1837889" y="1982985"/>
            <a:ext cx="746998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4500">
                <a:solidFill>
                  <a:srgbClr val="0087B1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accent2"/>
                </a:solidFill>
              </a:rPr>
              <a:t></a:t>
            </a:r>
          </a:p>
        </p:txBody>
      </p:sp>
      <p:sp>
        <p:nvSpPr>
          <p:cNvPr id="10" name="Shape 57"/>
          <p:cNvSpPr/>
          <p:nvPr/>
        </p:nvSpPr>
        <p:spPr>
          <a:xfrm>
            <a:off x="2737071" y="1938220"/>
            <a:ext cx="50778" cy="896277"/>
          </a:xfrm>
          <a:prstGeom prst="roundRect">
            <a:avLst>
              <a:gd name="adj" fmla="val 50000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 58"/>
          <p:cNvSpPr/>
          <p:nvPr/>
        </p:nvSpPr>
        <p:spPr>
          <a:xfrm>
            <a:off x="2991415" y="1965087"/>
            <a:ext cx="24596227" cy="1880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4000">
                <a:solidFill>
                  <a:srgbClr val="65656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5400" dirty="0" err="1">
                <a:solidFill>
                  <a:schemeClr val="accent6">
                    <a:lumMod val="50000"/>
                  </a:schemeClr>
                </a:solidFill>
              </a:rPr>
              <a:t>윤두현</a:t>
            </a:r>
            <a:r>
              <a:rPr lang="en-US" altLang="ko-KR" sz="5400" dirty="0">
                <a:solidFill>
                  <a:schemeClr val="accent6">
                    <a:lumMod val="50000"/>
                  </a:schemeClr>
                </a:solidFill>
              </a:rPr>
              <a:t>-  </a:t>
            </a:r>
            <a:r>
              <a:rPr lang="ko-KR" altLang="en-US" sz="5400" dirty="0">
                <a:solidFill>
                  <a:schemeClr val="accent6">
                    <a:lumMod val="50000"/>
                  </a:schemeClr>
                </a:solidFill>
              </a:rPr>
              <a:t>핵심 코드</a:t>
            </a:r>
            <a:r>
              <a:rPr lang="en-US" altLang="ko-KR" sz="54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ko-KR" altLang="en-US" sz="5400" dirty="0">
                <a:solidFill>
                  <a:schemeClr val="accent6">
                    <a:lumMod val="50000"/>
                  </a:schemeClr>
                </a:solidFill>
              </a:rPr>
              <a:t>객체이동 </a:t>
            </a:r>
            <a:r>
              <a:rPr lang="en-US" altLang="ko-KR" sz="54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5400" dirty="0">
                <a:solidFill>
                  <a:schemeClr val="accent6">
                    <a:lumMod val="50000"/>
                  </a:schemeClr>
                </a:solidFill>
              </a:rPr>
              <a:t>사이즈 조절</a:t>
            </a:r>
            <a:r>
              <a:rPr lang="en-US" altLang="ko-KR" sz="54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endParaRPr lang="en-US" altLang="ko-KR" sz="5400" dirty="0">
              <a:solidFill>
                <a:srgbClr val="656565"/>
              </a:solidFill>
            </a:endParaRPr>
          </a:p>
        </p:txBody>
      </p:sp>
      <p:sp>
        <p:nvSpPr>
          <p:cNvPr id="12" name="Shape 60"/>
          <p:cNvSpPr/>
          <p:nvPr/>
        </p:nvSpPr>
        <p:spPr>
          <a:xfrm flipV="1">
            <a:off x="1714049" y="3121703"/>
            <a:ext cx="20965096" cy="1"/>
          </a:xfrm>
          <a:prstGeom prst="line">
            <a:avLst/>
          </a:prstGeom>
          <a:ln w="25400">
            <a:solidFill>
              <a:srgbClr val="9A9A9A"/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59150" y="4844374"/>
            <a:ext cx="9377463" cy="7996137"/>
          </a:xfrm>
          <a:prstGeom prst="roundRect">
            <a:avLst>
              <a:gd name="adj" fmla="val 7665"/>
            </a:avLst>
          </a:prstGeom>
          <a:noFill/>
          <a:ln w="57150" cap="flat">
            <a:solidFill>
              <a:schemeClr val="accent1"/>
            </a:solidFill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3051278" y="4844374"/>
            <a:ext cx="9377463" cy="7996137"/>
          </a:xfrm>
          <a:prstGeom prst="roundRect">
            <a:avLst>
              <a:gd name="adj" fmla="val 7665"/>
            </a:avLst>
          </a:prstGeom>
          <a:noFill/>
          <a:ln w="57150" cap="flat">
            <a:solidFill>
              <a:schemeClr val="accent1"/>
            </a:solidFill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1673197" y="6984460"/>
            <a:ext cx="700380" cy="0"/>
          </a:xfrm>
          <a:prstGeom prst="straightConnector1">
            <a:avLst/>
          </a:prstGeom>
          <a:noFill/>
          <a:ln w="76200" cap="flat">
            <a:solidFill>
              <a:srgbClr val="FF0000"/>
            </a:solidFill>
            <a:prstDash val="solid"/>
            <a:miter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11634273" y="10856069"/>
            <a:ext cx="700379" cy="0"/>
          </a:xfrm>
          <a:prstGeom prst="straightConnector1">
            <a:avLst/>
          </a:prstGeom>
          <a:noFill/>
          <a:ln w="76200" cap="flat">
            <a:solidFill>
              <a:srgbClr val="FF0000"/>
            </a:solidFill>
            <a:prstDash val="solid"/>
            <a:miter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sp>
        <p:nvSpPr>
          <p:cNvPr id="17" name="TextBox 16"/>
          <p:cNvSpPr txBox="1"/>
          <p:nvPr/>
        </p:nvSpPr>
        <p:spPr>
          <a:xfrm>
            <a:off x="1714049" y="7509143"/>
            <a:ext cx="8363806" cy="2452593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ko-KR" dirty="0">
                <a:solidFill>
                  <a:srgbClr val="000000"/>
                </a:solidFill>
              </a:rPr>
              <a:t>Information </a:t>
            </a:r>
            <a:r>
              <a:rPr lang="ko-KR" altLang="en-US" dirty="0">
                <a:solidFill>
                  <a:srgbClr val="000000"/>
                </a:solidFill>
              </a:rPr>
              <a:t>에서 </a:t>
            </a:r>
            <a:endParaRPr lang="en-US" altLang="ko-KR" dirty="0">
              <a:solidFill>
                <a:srgbClr val="000000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ko-KR" dirty="0">
                <a:solidFill>
                  <a:srgbClr val="000000"/>
                </a:solidFill>
              </a:rPr>
              <a:t>MODE</a:t>
            </a:r>
            <a:r>
              <a:rPr lang="ko-KR" altLang="en-US" dirty="0">
                <a:solidFill>
                  <a:srgbClr val="000000"/>
                </a:solidFill>
              </a:rPr>
              <a:t>설정</a:t>
            </a:r>
            <a:endParaRPr kumimoji="0" lang="ko-KR" altLang="en-US" sz="5000" b="0" i="0" u="none" strike="noStrike" cap="none" spc="0" normalizeH="0" baseline="0" dirty="0"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560357" y="7256223"/>
            <a:ext cx="8443609" cy="2452593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ko-KR" altLang="en-US" sz="5000" b="0" i="0" u="none" strike="noStrike" cap="none" spc="0" normalizeH="0" baseline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마우스 </a:t>
            </a:r>
            <a:r>
              <a:rPr kumimoji="0" lang="ko-KR" altLang="en-US" sz="5000" b="0" i="0" u="none" strike="noStrike" cap="none" spc="0" normalizeH="0" baseline="0" dirty="0" err="1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콜백</a:t>
            </a:r>
            <a:r>
              <a:rPr kumimoji="0" lang="ko-KR" altLang="en-US" sz="5000" b="0" i="0" u="none" strike="noStrike" cap="none" spc="0" normalizeH="0" baseline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 함수</a:t>
            </a:r>
            <a:endParaRPr kumimoji="0" lang="en-US" altLang="ko-KR" sz="5000" b="0" i="0" u="none" strike="noStrike" cap="none" spc="0" normalizeH="0" baseline="0" dirty="0"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ko-KR" dirty="0">
                <a:solidFill>
                  <a:srgbClr val="000000"/>
                </a:solidFill>
              </a:rPr>
              <a:t>(Drag, Press)</a:t>
            </a:r>
            <a:endParaRPr kumimoji="0" lang="ko-KR" altLang="en-US" sz="5000" b="0" i="0" u="none" strike="noStrike" cap="none" spc="0" normalizeH="0" baseline="0" dirty="0"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7331279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xfrm>
            <a:off x="21943129" y="215921"/>
            <a:ext cx="302896" cy="4476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2</a:t>
            </a:fld>
            <a:endParaRPr sz="2000">
              <a:solidFill>
                <a:srgbClr val="FFFFFF"/>
              </a:solidFill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710827" y="2287667"/>
            <a:ext cx="2096509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ct val="120000"/>
              </a:lnSpc>
              <a:spcBef>
                <a:spcPts val="1700"/>
              </a:spcBef>
              <a:defRPr sz="4000">
                <a:solidFill>
                  <a:srgbClr val="65656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rgbClr val="656565"/>
                </a:solidFill>
              </a:rPr>
              <a:t>CONTENTS</a:t>
            </a:r>
            <a:endParaRPr lang="en-US" sz="8000" dirty="0"/>
          </a:p>
        </p:txBody>
      </p:sp>
      <p:sp>
        <p:nvSpPr>
          <p:cNvPr id="22" name="Shape 22"/>
          <p:cNvSpPr/>
          <p:nvPr/>
        </p:nvSpPr>
        <p:spPr>
          <a:xfrm>
            <a:off x="8349741" y="3564493"/>
            <a:ext cx="7693711" cy="1"/>
          </a:xfrm>
          <a:prstGeom prst="line">
            <a:avLst/>
          </a:prstGeom>
          <a:ln w="25400">
            <a:solidFill>
              <a:srgbClr val="9A9A9A"/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4937760" y="5639400"/>
            <a:ext cx="149275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bg1">
                    <a:lumMod val="50000"/>
                  </a:schemeClr>
                </a:solidFill>
                <a:latin typeface="Adobe 명조 Std M" pitchFamily="18" charset="-127"/>
                <a:ea typeface="Adobe 명조 Std M" pitchFamily="18" charset="-127"/>
              </a:rPr>
              <a:t>1</a:t>
            </a:r>
            <a:r>
              <a:rPr lang="en-US" altLang="ko-KR" sz="8800" b="1" dirty="0">
                <a:latin typeface="Adobe 명조 Std M" pitchFamily="18" charset="-127"/>
                <a:ea typeface="Adobe 명조 Std M" pitchFamily="18" charset="-127"/>
              </a:rPr>
              <a:t>   </a:t>
            </a:r>
            <a:r>
              <a:rPr lang="en-US" altLang="ko-KR" sz="8800" b="1" dirty="0">
                <a:solidFill>
                  <a:srgbClr val="3A9DB8"/>
                </a:solidFill>
                <a:latin typeface="Adobe 명조 Std M" pitchFamily="18" charset="-127"/>
                <a:ea typeface="Adobe 명조 Std M" pitchFamily="18" charset="-127"/>
              </a:rPr>
              <a:t>2</a:t>
            </a:r>
            <a:r>
              <a:rPr lang="en-US" altLang="ko-KR" sz="8800" b="1" dirty="0">
                <a:latin typeface="Adobe 명조 Std M" pitchFamily="18" charset="-127"/>
                <a:ea typeface="Adobe 명조 Std M" pitchFamily="18" charset="-127"/>
              </a:rPr>
              <a:t>   </a:t>
            </a:r>
            <a:r>
              <a:rPr lang="en-US" altLang="ko-KR" sz="8800" b="1" dirty="0">
                <a:solidFill>
                  <a:schemeClr val="bg1">
                    <a:lumMod val="50000"/>
                  </a:schemeClr>
                </a:solidFill>
                <a:latin typeface="Adobe 명조 Std M" pitchFamily="18" charset="-127"/>
                <a:ea typeface="Adobe 명조 Std M" pitchFamily="18" charset="-127"/>
              </a:rPr>
              <a:t>3</a:t>
            </a:r>
            <a:r>
              <a:rPr lang="en-US" altLang="ko-KR" sz="8800" b="1" dirty="0">
                <a:latin typeface="Adobe 명조 Std M" pitchFamily="18" charset="-127"/>
                <a:ea typeface="Adobe 명조 Std M" pitchFamily="18" charset="-127"/>
              </a:rPr>
              <a:t>   </a:t>
            </a:r>
            <a:r>
              <a:rPr lang="en-US" altLang="ko-KR" sz="8800" b="1" dirty="0">
                <a:solidFill>
                  <a:srgbClr val="3A9DB8"/>
                </a:solidFill>
                <a:latin typeface="Adobe 명조 Std M" pitchFamily="18" charset="-127"/>
                <a:ea typeface="Adobe 명조 Std M" pitchFamily="18" charset="-127"/>
              </a:rPr>
              <a:t>4</a:t>
            </a:r>
            <a:r>
              <a:rPr lang="en-US" altLang="ko-KR" sz="8800" b="1" dirty="0">
                <a:latin typeface="Adobe 명조 Std M" pitchFamily="18" charset="-127"/>
                <a:ea typeface="Adobe 명조 Std M" pitchFamily="18" charset="-127"/>
              </a:rPr>
              <a:t>   </a:t>
            </a:r>
            <a:r>
              <a:rPr lang="en-US" altLang="ko-KR" sz="8800" b="1" dirty="0">
                <a:solidFill>
                  <a:schemeClr val="bg1">
                    <a:lumMod val="50000"/>
                  </a:schemeClr>
                </a:solidFill>
                <a:latin typeface="Adobe 명조 Std M" pitchFamily="18" charset="-127"/>
                <a:ea typeface="Adobe 명조 Std M" pitchFamily="18" charset="-127"/>
              </a:rPr>
              <a:t>5</a:t>
            </a:r>
            <a:endParaRPr lang="ko-KR" altLang="en-US" sz="8800" b="1" dirty="0">
              <a:solidFill>
                <a:schemeClr val="bg1">
                  <a:lumMod val="50000"/>
                </a:schemeClr>
              </a:solidFill>
              <a:latin typeface="Adobe 명조 Std M" pitchFamily="18" charset="-127"/>
              <a:ea typeface="Adobe 명조 Std 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26107" y="7158345"/>
            <a:ext cx="101649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</a:t>
            </a:r>
            <a:r>
              <a:rPr lang="ko-KR" altLang="en-US" sz="4000" dirty="0">
                <a:solidFill>
                  <a:srgbClr val="656565"/>
                </a:solidFill>
                <a:latin typeface="+mn-ea"/>
              </a:rPr>
              <a:t>기본기능</a:t>
            </a:r>
            <a:r>
              <a:rPr lang="ko-KR" altLang="en-US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+mn-ea"/>
              </a:rPr>
              <a:t>          클래스 설계</a:t>
            </a:r>
            <a:r>
              <a:rPr lang="en-US" altLang="ko-KR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+mn-ea"/>
              </a:rPr>
              <a:t>          </a:t>
            </a:r>
            <a:r>
              <a:rPr lang="ko-KR" altLang="en-US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+mn-ea"/>
              </a:rPr>
              <a:t>기능 구현</a:t>
            </a:r>
            <a:endParaRPr lang="en-US" altLang="ko-KR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endParaRPr lang="ko-KR" altLang="en-US" sz="4000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60003" y="8517622"/>
            <a:ext cx="6563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+mn-ea"/>
              </a:rPr>
              <a:t>기능 설계          </a:t>
            </a:r>
            <a:r>
              <a:rPr lang="en-US" altLang="ko-KR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+mn-ea"/>
              </a:rPr>
              <a:t> 역할 분담</a:t>
            </a:r>
            <a:endParaRPr lang="ko-KR" altLang="en-US" sz="4000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0445817" y="6832103"/>
            <a:ext cx="0" cy="1661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4401800" y="6758558"/>
            <a:ext cx="0" cy="1684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27CE36-C0C3-F642-84DD-B75C71ADD2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42" y="3423654"/>
            <a:ext cx="3225302" cy="8768291"/>
          </a:xfrm>
          <a:prstGeom prst="rect">
            <a:avLst/>
          </a:prstGeom>
        </p:spPr>
      </p:pic>
      <p:sp>
        <p:nvSpPr>
          <p:cNvPr id="9" name="Shape 56"/>
          <p:cNvSpPr/>
          <p:nvPr/>
        </p:nvSpPr>
        <p:spPr>
          <a:xfrm>
            <a:off x="1837889" y="1982985"/>
            <a:ext cx="746998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4500">
                <a:solidFill>
                  <a:srgbClr val="0087B1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accent2"/>
                </a:solidFill>
              </a:rPr>
              <a:t></a:t>
            </a:r>
          </a:p>
        </p:txBody>
      </p:sp>
      <p:sp>
        <p:nvSpPr>
          <p:cNvPr id="10" name="Shape 57"/>
          <p:cNvSpPr/>
          <p:nvPr/>
        </p:nvSpPr>
        <p:spPr>
          <a:xfrm>
            <a:off x="2737071" y="1938220"/>
            <a:ext cx="50778" cy="896277"/>
          </a:xfrm>
          <a:prstGeom prst="roundRect">
            <a:avLst>
              <a:gd name="adj" fmla="val 50000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 58"/>
          <p:cNvSpPr/>
          <p:nvPr/>
        </p:nvSpPr>
        <p:spPr>
          <a:xfrm>
            <a:off x="2991416" y="1965087"/>
            <a:ext cx="6110188" cy="1880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4000">
                <a:solidFill>
                  <a:srgbClr val="65656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5400" dirty="0" err="1">
                <a:solidFill>
                  <a:schemeClr val="accent6">
                    <a:lumMod val="50000"/>
                  </a:schemeClr>
                </a:solidFill>
              </a:rPr>
              <a:t>윤두현</a:t>
            </a:r>
            <a:r>
              <a:rPr lang="en-US" altLang="ko-KR" sz="5400" dirty="0">
                <a:solidFill>
                  <a:schemeClr val="accent6">
                    <a:lumMod val="50000"/>
                  </a:schemeClr>
                </a:solidFill>
              </a:rPr>
              <a:t> -  </a:t>
            </a:r>
            <a:r>
              <a:rPr lang="ko-KR" altLang="en-US" sz="5400" dirty="0">
                <a:solidFill>
                  <a:schemeClr val="accent6">
                    <a:lumMod val="50000"/>
                  </a:schemeClr>
                </a:solidFill>
              </a:rPr>
              <a:t>핵심 코드</a:t>
            </a:r>
            <a:endParaRPr lang="en-US" altLang="ko-KR" sz="5400" dirty="0">
              <a:solidFill>
                <a:schemeClr val="accent6">
                  <a:lumMod val="50000"/>
                </a:schemeClr>
              </a:solidFill>
            </a:endParaRPr>
          </a:p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endParaRPr lang="en-US" altLang="ko-KR" sz="5400" dirty="0">
              <a:solidFill>
                <a:srgbClr val="656565"/>
              </a:solidFill>
            </a:endParaRPr>
          </a:p>
        </p:txBody>
      </p:sp>
      <p:sp>
        <p:nvSpPr>
          <p:cNvPr id="12" name="Shape 60"/>
          <p:cNvSpPr/>
          <p:nvPr/>
        </p:nvSpPr>
        <p:spPr>
          <a:xfrm flipV="1">
            <a:off x="1714049" y="3121703"/>
            <a:ext cx="20965096" cy="1"/>
          </a:xfrm>
          <a:prstGeom prst="line">
            <a:avLst/>
          </a:prstGeom>
          <a:ln w="25400">
            <a:solidFill>
              <a:srgbClr val="9A9A9A"/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8" name="텍스트 상자 11"/>
          <p:cNvSpPr txBox="1"/>
          <p:nvPr/>
        </p:nvSpPr>
        <p:spPr>
          <a:xfrm>
            <a:off x="4988912" y="4910561"/>
            <a:ext cx="19642491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altLang="ko-KR" sz="4800" b="1" dirty="0" err="1"/>
              <a:t>moveTo</a:t>
            </a:r>
            <a:r>
              <a:rPr lang="en-US" altLang="ko-KR" sz="4800" b="1" dirty="0"/>
              <a:t>() : </a:t>
            </a:r>
            <a:r>
              <a:rPr lang="ko-KR" altLang="en-US" sz="4000" dirty="0"/>
              <a:t>추상클래스인 </a:t>
            </a:r>
            <a:r>
              <a:rPr lang="en-US" altLang="ko-KR" sz="4000" dirty="0" err="1"/>
              <a:t>Figure.class</a:t>
            </a:r>
            <a:r>
              <a:rPr lang="en-US" altLang="ko-KR" sz="4000" dirty="0"/>
              <a:t> </a:t>
            </a:r>
            <a:r>
              <a:rPr lang="ko-KR" altLang="en-US" sz="4000" dirty="0"/>
              <a:t>에서 작성</a:t>
            </a:r>
            <a:r>
              <a:rPr lang="en-US" altLang="ko-KR" sz="4000" dirty="0"/>
              <a:t>,</a:t>
            </a:r>
            <a:r>
              <a:rPr lang="ko-KR" altLang="en-US" sz="4000" dirty="0"/>
              <a:t> </a:t>
            </a:r>
            <a:endParaRPr lang="en-US" altLang="ko-KR" sz="4000" dirty="0"/>
          </a:p>
          <a:p>
            <a:pPr algn="l">
              <a:spcBef>
                <a:spcPts val="600"/>
              </a:spcBef>
            </a:pPr>
            <a:r>
              <a:rPr lang="en-US" altLang="ko-KR" sz="4000" dirty="0"/>
              <a:t>                  =&gt; public abstract void </a:t>
            </a:r>
            <a:r>
              <a:rPr lang="en-US" altLang="ko-KR" sz="4000" dirty="0" err="1"/>
              <a:t>moveTo</a:t>
            </a:r>
            <a:r>
              <a:rPr lang="en-US" altLang="ko-KR" sz="4000" dirty="0"/>
              <a:t>(</a:t>
            </a:r>
            <a:r>
              <a:rPr lang="en-US" altLang="ko-KR" sz="4000" dirty="0" err="1"/>
              <a:t>int</a:t>
            </a:r>
            <a:r>
              <a:rPr lang="en-US" altLang="ko-KR" sz="4000" dirty="0"/>
              <a:t> </a:t>
            </a:r>
            <a:r>
              <a:rPr lang="en-US" altLang="ko-KR" sz="4000" dirty="0" err="1"/>
              <a:t>curX,int</a:t>
            </a:r>
            <a:r>
              <a:rPr lang="en-US" altLang="ko-KR" sz="4000" dirty="0"/>
              <a:t> </a:t>
            </a:r>
            <a:r>
              <a:rPr lang="en-US" altLang="ko-KR" sz="4000" dirty="0" err="1"/>
              <a:t>curY</a:t>
            </a:r>
            <a:r>
              <a:rPr lang="en-US" altLang="ko-KR" sz="4000" dirty="0"/>
              <a:t>);</a:t>
            </a:r>
          </a:p>
          <a:p>
            <a:pPr algn="l">
              <a:spcBef>
                <a:spcPts val="600"/>
              </a:spcBef>
            </a:pPr>
            <a:r>
              <a:rPr lang="en-US" altLang="ko-KR" sz="3200" dirty="0"/>
              <a:t>					  </a:t>
            </a:r>
            <a:r>
              <a:rPr lang="ko-KR" altLang="en-US" sz="3200" dirty="0"/>
              <a:t>각각의 그리는 개체마다 </a:t>
            </a:r>
            <a:r>
              <a:rPr lang="en-US" altLang="ko-KR" sz="3200" dirty="0" err="1"/>
              <a:t>moveTo</a:t>
            </a:r>
            <a:r>
              <a:rPr lang="ko-KR" altLang="en-US" sz="3200" dirty="0"/>
              <a:t>함수 구현</a:t>
            </a:r>
          </a:p>
          <a:p>
            <a:pPr algn="l">
              <a:spcBef>
                <a:spcPts val="600"/>
              </a:spcBef>
            </a:pPr>
            <a:r>
              <a:rPr lang="en-US" altLang="ko-KR" sz="3200" dirty="0"/>
              <a:t>(</a:t>
            </a:r>
            <a:r>
              <a:rPr lang="ko-KR" altLang="en-US" sz="3200" dirty="0"/>
              <a:t>보통 </a:t>
            </a:r>
            <a:r>
              <a:rPr lang="en-US" altLang="ko-KR" sz="3200" dirty="0" err="1"/>
              <a:t>moveTo</a:t>
            </a:r>
            <a:r>
              <a:rPr lang="en-US" altLang="ko-KR" sz="3200" dirty="0"/>
              <a:t>(X,Y)</a:t>
            </a:r>
            <a:r>
              <a:rPr lang="ko-KR" altLang="en-US" sz="3200" dirty="0"/>
              <a:t>는 </a:t>
            </a:r>
            <a:r>
              <a:rPr lang="en-US" altLang="ko-KR" sz="3200" dirty="0" err="1"/>
              <a:t>currentX</a:t>
            </a:r>
            <a:r>
              <a:rPr lang="en-US" altLang="ko-KR" sz="3200" dirty="0"/>
              <a:t> += X, </a:t>
            </a:r>
            <a:r>
              <a:rPr lang="en-US" altLang="ko-KR" sz="3200" dirty="0" err="1"/>
              <a:t>currentY</a:t>
            </a:r>
            <a:r>
              <a:rPr lang="en-US" altLang="ko-KR" sz="3200" dirty="0"/>
              <a:t> += Y </a:t>
            </a:r>
            <a:r>
              <a:rPr lang="ko-KR" altLang="en-US" sz="3200" dirty="0"/>
              <a:t>로 구현 각각의 정점모두가 이동</a:t>
            </a:r>
            <a:r>
              <a:rPr lang="en-US" altLang="ko-KR" sz="3200" dirty="0"/>
              <a:t>)</a:t>
            </a:r>
          </a:p>
        </p:txBody>
      </p:sp>
      <p:sp>
        <p:nvSpPr>
          <p:cNvPr id="14" name="오른쪽 화살표 13"/>
          <p:cNvSpPr/>
          <p:nvPr/>
        </p:nvSpPr>
        <p:spPr>
          <a:xfrm rot="18290353">
            <a:off x="3002742" y="4867516"/>
            <a:ext cx="1486275" cy="972766"/>
          </a:xfrm>
          <a:prstGeom prst="rightArrow">
            <a:avLst/>
          </a:prstGeom>
          <a:blipFill rotWithShape="1">
            <a:blip r:embed="rId4" cstate="print"/>
            <a:srcRect/>
            <a:tile tx="0" ty="0" sx="100000" sy="100000" flip="none" algn="tl"/>
          </a:blipFill>
          <a:ln w="12700" cap="flat">
            <a:noFill/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텍스트 상자 7"/>
          <p:cNvSpPr txBox="1"/>
          <p:nvPr/>
        </p:nvSpPr>
        <p:spPr>
          <a:xfrm>
            <a:off x="4988912" y="9283456"/>
            <a:ext cx="19938709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altLang="ko-KR" sz="4800" b="1" dirty="0" err="1">
                <a:solidFill>
                  <a:srgbClr val="292929"/>
                </a:solidFill>
              </a:rPr>
              <a:t>calcFigure</a:t>
            </a:r>
            <a:r>
              <a:rPr lang="en-US" altLang="ko-KR" sz="4800" b="1" dirty="0">
                <a:solidFill>
                  <a:srgbClr val="292929"/>
                </a:solidFill>
              </a:rPr>
              <a:t>() :</a:t>
            </a:r>
            <a:r>
              <a:rPr lang="en-US" altLang="ko-KR" sz="4000" dirty="0">
                <a:solidFill>
                  <a:srgbClr val="292929"/>
                </a:solidFill>
              </a:rPr>
              <a:t> </a:t>
            </a:r>
          </a:p>
          <a:p>
            <a:pPr algn="l">
              <a:spcBef>
                <a:spcPts val="600"/>
              </a:spcBef>
            </a:pPr>
            <a:r>
              <a:rPr lang="en-US" altLang="ko-KR" sz="4000" dirty="0">
                <a:solidFill>
                  <a:srgbClr val="292929"/>
                </a:solidFill>
              </a:rPr>
              <a:t>- </a:t>
            </a:r>
            <a:r>
              <a:rPr lang="ko-KR" altLang="en-US" sz="4000" dirty="0">
                <a:solidFill>
                  <a:srgbClr val="292929"/>
                </a:solidFill>
              </a:rPr>
              <a:t>추상클래스인 </a:t>
            </a:r>
            <a:r>
              <a:rPr lang="en-US" altLang="ko-KR" sz="4000" dirty="0" err="1">
                <a:solidFill>
                  <a:srgbClr val="292929"/>
                </a:solidFill>
              </a:rPr>
              <a:t>Figure.class</a:t>
            </a:r>
            <a:r>
              <a:rPr lang="ko-KR" altLang="en-US" sz="4000" dirty="0">
                <a:solidFill>
                  <a:srgbClr val="292929"/>
                </a:solidFill>
              </a:rPr>
              <a:t>에서 작성</a:t>
            </a:r>
            <a:r>
              <a:rPr lang="en-US" altLang="ko-KR" sz="4000" dirty="0">
                <a:solidFill>
                  <a:srgbClr val="292929"/>
                </a:solidFill>
              </a:rPr>
              <a:t>,</a:t>
            </a:r>
          </a:p>
          <a:p>
            <a:pPr algn="l">
              <a:spcBef>
                <a:spcPts val="600"/>
              </a:spcBef>
            </a:pPr>
            <a:r>
              <a:rPr lang="en-US" altLang="ko-KR" sz="4000" dirty="0">
                <a:solidFill>
                  <a:srgbClr val="292929"/>
                </a:solidFill>
              </a:rPr>
              <a:t>  public abstract void </a:t>
            </a:r>
            <a:r>
              <a:rPr lang="en-US" altLang="ko-KR" sz="4000" dirty="0" err="1">
                <a:solidFill>
                  <a:srgbClr val="292929"/>
                </a:solidFill>
              </a:rPr>
              <a:t>calcFigure</a:t>
            </a:r>
            <a:r>
              <a:rPr lang="en-US" altLang="ko-KR" sz="4000" dirty="0">
                <a:solidFill>
                  <a:srgbClr val="292929"/>
                </a:solidFill>
              </a:rPr>
              <a:t>(</a:t>
            </a:r>
            <a:r>
              <a:rPr lang="en-US" altLang="ko-KR" sz="4000" dirty="0" err="1">
                <a:solidFill>
                  <a:srgbClr val="292929"/>
                </a:solidFill>
              </a:rPr>
              <a:t>int</a:t>
            </a:r>
            <a:r>
              <a:rPr lang="en-US" altLang="ko-KR" sz="4000" dirty="0">
                <a:solidFill>
                  <a:srgbClr val="292929"/>
                </a:solidFill>
              </a:rPr>
              <a:t> </a:t>
            </a:r>
            <a:r>
              <a:rPr lang="en-US" altLang="ko-KR" sz="4000" dirty="0" err="1">
                <a:solidFill>
                  <a:srgbClr val="292929"/>
                </a:solidFill>
              </a:rPr>
              <a:t>currentX</a:t>
            </a:r>
            <a:r>
              <a:rPr lang="en-US" altLang="ko-KR" sz="4000" dirty="0">
                <a:solidFill>
                  <a:srgbClr val="292929"/>
                </a:solidFill>
              </a:rPr>
              <a:t>, </a:t>
            </a:r>
            <a:r>
              <a:rPr lang="en-US" altLang="ko-KR" sz="4000" dirty="0" err="1">
                <a:solidFill>
                  <a:srgbClr val="292929"/>
                </a:solidFill>
              </a:rPr>
              <a:t>int</a:t>
            </a:r>
            <a:r>
              <a:rPr lang="en-US" altLang="ko-KR" sz="4000" dirty="0">
                <a:solidFill>
                  <a:srgbClr val="292929"/>
                </a:solidFill>
              </a:rPr>
              <a:t> </a:t>
            </a:r>
            <a:r>
              <a:rPr lang="en-US" altLang="ko-KR" sz="4000" dirty="0" err="1">
                <a:solidFill>
                  <a:srgbClr val="292929"/>
                </a:solidFill>
              </a:rPr>
              <a:t>currentY</a:t>
            </a:r>
            <a:r>
              <a:rPr lang="en-US" altLang="ko-KR" sz="4000" dirty="0">
                <a:solidFill>
                  <a:srgbClr val="292929"/>
                </a:solidFill>
              </a:rPr>
              <a:t>);</a:t>
            </a:r>
            <a:r>
              <a:rPr lang="ko-KR" altLang="en-US" sz="4000" dirty="0">
                <a:solidFill>
                  <a:srgbClr val="292929"/>
                </a:solidFill>
              </a:rPr>
              <a:t> 로 작성 후</a:t>
            </a:r>
            <a:r>
              <a:rPr lang="en-US" altLang="ko-KR" sz="4000" dirty="0">
                <a:solidFill>
                  <a:srgbClr val="292929"/>
                </a:solidFill>
              </a:rPr>
              <a:t>,</a:t>
            </a:r>
          </a:p>
          <a:p>
            <a:pPr algn="l">
              <a:spcBef>
                <a:spcPts val="600"/>
              </a:spcBef>
            </a:pPr>
            <a:r>
              <a:rPr lang="ko-KR" altLang="en-US" sz="4000" dirty="0">
                <a:solidFill>
                  <a:srgbClr val="292929"/>
                </a:solidFill>
              </a:rPr>
              <a:t>  각각의 개체그리는 </a:t>
            </a:r>
            <a:r>
              <a:rPr lang="en-US" altLang="ko-KR" sz="4000" dirty="0">
                <a:solidFill>
                  <a:srgbClr val="292929"/>
                </a:solidFill>
              </a:rPr>
              <a:t>class </a:t>
            </a:r>
            <a:r>
              <a:rPr lang="ko-KR" altLang="en-US" sz="4000" dirty="0">
                <a:solidFill>
                  <a:srgbClr val="292929"/>
                </a:solidFill>
              </a:rPr>
              <a:t>에서 </a:t>
            </a:r>
            <a:r>
              <a:rPr lang="en-US" altLang="ko-KR" sz="4000" dirty="0" err="1">
                <a:solidFill>
                  <a:srgbClr val="292929"/>
                </a:solidFill>
              </a:rPr>
              <a:t>setSize</a:t>
            </a:r>
            <a:r>
              <a:rPr lang="en-US" altLang="ko-KR" sz="4000" dirty="0">
                <a:solidFill>
                  <a:srgbClr val="292929"/>
                </a:solidFill>
              </a:rPr>
              <a:t> </a:t>
            </a:r>
            <a:r>
              <a:rPr lang="ko-KR" altLang="en-US" sz="4000" dirty="0">
                <a:solidFill>
                  <a:srgbClr val="292929"/>
                </a:solidFill>
              </a:rPr>
              <a:t>하도록 구현</a:t>
            </a:r>
            <a:r>
              <a:rPr lang="en-US" altLang="ko-KR" sz="4000" dirty="0">
                <a:solidFill>
                  <a:srgbClr val="292929"/>
                </a:solidFill>
              </a:rPr>
              <a:t>.</a:t>
            </a:r>
          </a:p>
        </p:txBody>
      </p:sp>
      <p:sp>
        <p:nvSpPr>
          <p:cNvPr id="17" name="오른쪽 화살표 16"/>
          <p:cNvSpPr/>
          <p:nvPr/>
        </p:nvSpPr>
        <p:spPr>
          <a:xfrm rot="1144172">
            <a:off x="3134200" y="7995590"/>
            <a:ext cx="1486275" cy="972766"/>
          </a:xfrm>
          <a:prstGeom prst="rightArrow">
            <a:avLst/>
          </a:prstGeom>
          <a:blipFill rotWithShape="1">
            <a:blip r:embed="rId4" cstate="print"/>
            <a:srcRect/>
            <a:tile tx="0" ty="0" sx="100000" sy="100000" flip="none" algn="tl"/>
          </a:blipFill>
          <a:ln w="12700" cap="flat">
            <a:noFill/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95990" y="3680214"/>
            <a:ext cx="3983462" cy="975266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ko-KR" sz="5400" b="1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ko-KR" altLang="en-US" sz="5400" b="1" dirty="0">
                <a:solidFill>
                  <a:schemeClr val="accent1">
                    <a:lumMod val="75000"/>
                  </a:schemeClr>
                </a:solidFill>
              </a:rPr>
              <a:t>객체 이동</a:t>
            </a:r>
            <a:endParaRPr lang="en-US" altLang="ko-KR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69619" y="8090715"/>
            <a:ext cx="5368456" cy="975266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ko-KR" sz="5400" b="1" dirty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ko-KR" altLang="en-US" sz="5400" b="1" dirty="0">
                <a:solidFill>
                  <a:schemeClr val="accent1">
                    <a:lumMod val="75000"/>
                  </a:schemeClr>
                </a:solidFill>
              </a:rPr>
              <a:t>객체 크기조절</a:t>
            </a:r>
            <a:endParaRPr lang="en-US" altLang="ko-KR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31279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56"/>
          <p:cNvSpPr/>
          <p:nvPr/>
        </p:nvSpPr>
        <p:spPr>
          <a:xfrm>
            <a:off x="1837889" y="1982985"/>
            <a:ext cx="746998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4500">
                <a:solidFill>
                  <a:srgbClr val="0087B1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accent2"/>
                </a:solidFill>
              </a:rPr>
              <a:t></a:t>
            </a:r>
          </a:p>
        </p:txBody>
      </p:sp>
      <p:sp>
        <p:nvSpPr>
          <p:cNvPr id="10" name="Shape 57"/>
          <p:cNvSpPr/>
          <p:nvPr/>
        </p:nvSpPr>
        <p:spPr>
          <a:xfrm>
            <a:off x="2737071" y="1938220"/>
            <a:ext cx="50778" cy="896277"/>
          </a:xfrm>
          <a:prstGeom prst="roundRect">
            <a:avLst>
              <a:gd name="adj" fmla="val 50000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 58"/>
          <p:cNvSpPr/>
          <p:nvPr/>
        </p:nvSpPr>
        <p:spPr>
          <a:xfrm>
            <a:off x="2991416" y="1965087"/>
            <a:ext cx="6110188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4000">
                <a:solidFill>
                  <a:srgbClr val="65656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5400" dirty="0" err="1">
                <a:solidFill>
                  <a:schemeClr val="accent6">
                    <a:lumMod val="50000"/>
                  </a:schemeClr>
                </a:solidFill>
              </a:rPr>
              <a:t>윤두현</a:t>
            </a:r>
            <a:r>
              <a:rPr lang="en-US" altLang="ko-KR" sz="5400" dirty="0">
                <a:solidFill>
                  <a:schemeClr val="accent6">
                    <a:lumMod val="50000"/>
                  </a:schemeClr>
                </a:solidFill>
              </a:rPr>
              <a:t> -  </a:t>
            </a:r>
            <a:r>
              <a:rPr lang="ko-KR" altLang="en-US" sz="5400" dirty="0">
                <a:solidFill>
                  <a:schemeClr val="accent6">
                    <a:lumMod val="50000"/>
                  </a:schemeClr>
                </a:solidFill>
              </a:rPr>
              <a:t>핵심 코드</a:t>
            </a:r>
            <a:endParaRPr lang="en-US" altLang="ko-KR" sz="5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Shape 60"/>
          <p:cNvSpPr/>
          <p:nvPr/>
        </p:nvSpPr>
        <p:spPr>
          <a:xfrm flipV="1">
            <a:off x="1714049" y="3121703"/>
            <a:ext cx="20965096" cy="1"/>
          </a:xfrm>
          <a:prstGeom prst="line">
            <a:avLst/>
          </a:prstGeom>
          <a:ln w="25400">
            <a:solidFill>
              <a:srgbClr val="9A9A9A"/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8" name="텍스트 상자 7"/>
          <p:cNvSpPr txBox="1"/>
          <p:nvPr/>
        </p:nvSpPr>
        <p:spPr>
          <a:xfrm>
            <a:off x="1362950" y="5835881"/>
            <a:ext cx="177563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 err="1"/>
              <a:t>DrawPanel</a:t>
            </a:r>
            <a:r>
              <a:rPr lang="ko-KR" altLang="en-US" sz="4000" dirty="0"/>
              <a:t> </a:t>
            </a:r>
            <a:r>
              <a:rPr lang="en-US" altLang="ko-KR" sz="4000" dirty="0"/>
              <a:t>class</a:t>
            </a:r>
            <a:r>
              <a:rPr lang="ko-KR" altLang="en-US" sz="4000" dirty="0"/>
              <a:t>에서 구현</a:t>
            </a:r>
            <a:endParaRPr lang="en-US" altLang="ko-KR" sz="4000" dirty="0"/>
          </a:p>
          <a:p>
            <a:pPr marR="0" lvl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4000" dirty="0"/>
          </a:p>
          <a:p>
            <a:pPr marR="0" lvl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000" b="1" dirty="0" err="1"/>
              <a:t>DrawPanel.class</a:t>
            </a:r>
            <a:endParaRPr lang="en-US" altLang="ko-KR" sz="4400" b="1" dirty="0"/>
          </a:p>
          <a:p>
            <a:pPr marR="0" lvl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400" b="1" dirty="0"/>
              <a:t>	</a:t>
            </a:r>
            <a:r>
              <a:rPr lang="en-US" altLang="ko-KR" sz="4000" dirty="0"/>
              <a:t>- </a:t>
            </a:r>
            <a:r>
              <a:rPr lang="ko-KR" altLang="en-US" sz="4000" dirty="0"/>
              <a:t>개체를 </a:t>
            </a:r>
            <a:r>
              <a:rPr lang="en-US" altLang="ko-KR" sz="4000" dirty="0"/>
              <a:t>vector</a:t>
            </a:r>
            <a:r>
              <a:rPr lang="ko-KR" altLang="en-US" sz="4000" dirty="0" err="1"/>
              <a:t>를</a:t>
            </a:r>
            <a:r>
              <a:rPr lang="ko-KR" altLang="en-US" sz="4000" dirty="0"/>
              <a:t> 이용해서 구성</a:t>
            </a:r>
            <a:endParaRPr lang="en-US" altLang="ko-KR" sz="4000" dirty="0"/>
          </a:p>
          <a:p>
            <a:pPr marR="0" lvl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000" b="1" dirty="0"/>
              <a:t>	</a:t>
            </a:r>
            <a:r>
              <a:rPr lang="en-US" altLang="ko-KR" sz="4000" dirty="0"/>
              <a:t>- </a:t>
            </a:r>
            <a:r>
              <a:rPr lang="ko-KR" altLang="en-US" sz="4000" dirty="0"/>
              <a:t>개체 하나를 그릴 때마다 </a:t>
            </a:r>
            <a:r>
              <a:rPr lang="en-US" altLang="ko-KR" sz="4000" dirty="0"/>
              <a:t>stack</a:t>
            </a:r>
            <a:r>
              <a:rPr lang="ko-KR" altLang="en-US" sz="4000" dirty="0"/>
              <a:t>에 </a:t>
            </a:r>
            <a:r>
              <a:rPr lang="en-US" altLang="ko-KR" sz="4000" dirty="0"/>
              <a:t>push</a:t>
            </a:r>
            <a:r>
              <a:rPr lang="ko-KR" altLang="en-US" sz="4000" dirty="0"/>
              <a:t>하도록 구성</a:t>
            </a:r>
            <a:endParaRPr lang="en-US" altLang="ko-KR" sz="4000" dirty="0"/>
          </a:p>
          <a:p>
            <a:pPr marR="0" lvl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000" b="1" dirty="0"/>
              <a:t>	</a:t>
            </a:r>
            <a:r>
              <a:rPr lang="en-US" altLang="ko-KR" sz="4000" dirty="0"/>
              <a:t>- delete</a:t>
            </a:r>
            <a:r>
              <a:rPr lang="ko-KR" altLang="en-US" sz="4000" dirty="0"/>
              <a:t> </a:t>
            </a:r>
            <a:r>
              <a:rPr lang="en-US" altLang="ko-KR" sz="4000" dirty="0"/>
              <a:t>: </a:t>
            </a:r>
            <a:r>
              <a:rPr lang="ko-KR" altLang="en-US" sz="4000" dirty="0"/>
              <a:t>최근에 그렸던 개체를 </a:t>
            </a:r>
            <a:r>
              <a:rPr lang="en-US" altLang="ko-KR" sz="4000" dirty="0"/>
              <a:t>pop</a:t>
            </a:r>
          </a:p>
          <a:p>
            <a:pPr marR="0" lvl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000" b="1" dirty="0"/>
              <a:t>	</a:t>
            </a:r>
            <a:r>
              <a:rPr lang="en-US" altLang="ko-KR" sz="4000" dirty="0"/>
              <a:t>-</a:t>
            </a:r>
            <a:r>
              <a:rPr lang="ko-KR" altLang="en-US" sz="4000" dirty="0"/>
              <a:t> </a:t>
            </a:r>
            <a:r>
              <a:rPr lang="en-US" altLang="ko-KR" sz="4000" dirty="0"/>
              <a:t>undo : “</a:t>
            </a:r>
            <a:r>
              <a:rPr lang="ko-KR" altLang="en-US" sz="4000" dirty="0" err="1"/>
              <a:t>뒤로가기</a:t>
            </a:r>
            <a:r>
              <a:rPr lang="en-US" altLang="ko-KR" sz="4000" dirty="0"/>
              <a:t>”</a:t>
            </a:r>
            <a:r>
              <a:rPr lang="ko-KR" altLang="en-US" sz="4000" dirty="0" err="1"/>
              <a:t>를</a:t>
            </a:r>
            <a:r>
              <a:rPr lang="ko-KR" altLang="en-US" sz="4000" dirty="0"/>
              <a:t> 구성하기위해 기존의 </a:t>
            </a:r>
            <a:r>
              <a:rPr lang="en-US" altLang="ko-KR" sz="4000" dirty="0"/>
              <a:t>stack</a:t>
            </a:r>
            <a:r>
              <a:rPr lang="ko-KR" altLang="en-US" sz="4000" dirty="0"/>
              <a:t>외에 따로 </a:t>
            </a:r>
            <a:r>
              <a:rPr lang="en-US" altLang="ko-KR" sz="4000" dirty="0" err="1"/>
              <a:t>cancle</a:t>
            </a:r>
            <a:r>
              <a:rPr lang="en-US" altLang="ko-KR" sz="4000" dirty="0"/>
              <a:t> 							stack</a:t>
            </a:r>
            <a:r>
              <a:rPr lang="ko-KR" altLang="en-US" sz="4000" dirty="0"/>
              <a:t>을 구성하여 저장</a:t>
            </a:r>
            <a:endParaRPr lang="en-US" altLang="ko-KR" sz="40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 l="51418" t="50094" r="33582" b="4326"/>
          <a:stretch>
            <a:fillRect/>
          </a:stretch>
        </p:blipFill>
        <p:spPr bwMode="auto">
          <a:xfrm>
            <a:off x="19536955" y="3121704"/>
            <a:ext cx="4577168" cy="782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7">
            <a:extLst>
              <a:ext uri="{FF2B5EF4-FFF2-40B4-BE49-F238E27FC236}">
                <a16:creationId xmlns:a16="http://schemas.microsoft.com/office/drawing/2014/main" id="{4EA34F77-2F51-1441-9BDF-F4539FDBF22B}"/>
              </a:ext>
            </a:extLst>
          </p:cNvPr>
          <p:cNvSpPr txBox="1"/>
          <p:nvPr/>
        </p:nvSpPr>
        <p:spPr>
          <a:xfrm>
            <a:off x="1780383" y="3447323"/>
            <a:ext cx="4974118" cy="1252265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ko-KR" sz="7200" b="1" dirty="0">
                <a:solidFill>
                  <a:schemeClr val="accent1">
                    <a:lumMod val="75000"/>
                  </a:schemeClr>
                </a:solidFill>
              </a:rPr>
              <a:t>4. </a:t>
            </a: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</a:rPr>
              <a:t>레이어</a:t>
            </a:r>
            <a:r>
              <a:rPr lang="en-US" altLang="ko-KR" sz="4800" b="1" dirty="0">
                <a:solidFill>
                  <a:schemeClr val="accent1">
                    <a:lumMod val="75000"/>
                  </a:schemeClr>
                </a:solidFill>
              </a:rPr>
              <a:t>(Stack)</a:t>
            </a:r>
          </a:p>
        </p:txBody>
      </p:sp>
    </p:spTree>
    <p:extLst>
      <p:ext uri="{BB962C8B-B14F-4D97-AF65-F5344CB8AC3E}">
        <p14:creationId xmlns:p14="http://schemas.microsoft.com/office/powerpoint/2010/main" val="117331279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56"/>
          <p:cNvSpPr/>
          <p:nvPr/>
        </p:nvSpPr>
        <p:spPr>
          <a:xfrm>
            <a:off x="1837889" y="1982985"/>
            <a:ext cx="746998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4500">
                <a:solidFill>
                  <a:srgbClr val="0087B1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accent2"/>
                </a:solidFill>
              </a:rPr>
              <a:t></a:t>
            </a:r>
          </a:p>
        </p:txBody>
      </p:sp>
      <p:sp>
        <p:nvSpPr>
          <p:cNvPr id="10" name="Shape 57"/>
          <p:cNvSpPr/>
          <p:nvPr/>
        </p:nvSpPr>
        <p:spPr>
          <a:xfrm>
            <a:off x="2737071" y="1938220"/>
            <a:ext cx="50778" cy="896277"/>
          </a:xfrm>
          <a:prstGeom prst="roundRect">
            <a:avLst>
              <a:gd name="adj" fmla="val 50000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 58"/>
          <p:cNvSpPr/>
          <p:nvPr/>
        </p:nvSpPr>
        <p:spPr>
          <a:xfrm>
            <a:off x="2991416" y="1965087"/>
            <a:ext cx="6110188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4000">
                <a:solidFill>
                  <a:srgbClr val="65656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5400" dirty="0" err="1">
                <a:solidFill>
                  <a:schemeClr val="accent6">
                    <a:lumMod val="50000"/>
                  </a:schemeClr>
                </a:solidFill>
              </a:rPr>
              <a:t>윤두현</a:t>
            </a:r>
            <a:r>
              <a:rPr lang="en-US" altLang="ko-KR" sz="5400" dirty="0">
                <a:solidFill>
                  <a:schemeClr val="accent6">
                    <a:lumMod val="50000"/>
                  </a:schemeClr>
                </a:solidFill>
              </a:rPr>
              <a:t> -  </a:t>
            </a:r>
            <a:r>
              <a:rPr lang="ko-KR" altLang="en-US" sz="5400" dirty="0">
                <a:solidFill>
                  <a:schemeClr val="accent6">
                    <a:lumMod val="50000"/>
                  </a:schemeClr>
                </a:solidFill>
              </a:rPr>
              <a:t>핵심 코드</a:t>
            </a:r>
            <a:endParaRPr lang="en-US" altLang="ko-KR" sz="5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Shape 60"/>
          <p:cNvSpPr/>
          <p:nvPr/>
        </p:nvSpPr>
        <p:spPr>
          <a:xfrm flipV="1">
            <a:off x="1714049" y="3121703"/>
            <a:ext cx="20965096" cy="1"/>
          </a:xfrm>
          <a:prstGeom prst="line">
            <a:avLst/>
          </a:prstGeom>
          <a:ln w="25400">
            <a:solidFill>
              <a:srgbClr val="9A9A9A"/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7" name="텍스트 상자 7"/>
          <p:cNvSpPr txBox="1"/>
          <p:nvPr/>
        </p:nvSpPr>
        <p:spPr>
          <a:xfrm>
            <a:off x="1345410" y="3444618"/>
            <a:ext cx="21333735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 err="1"/>
              <a:t>DrawPanel.class</a:t>
            </a:r>
            <a:endParaRPr lang="en-US" altLang="ko-KR" sz="3600" b="1" dirty="0"/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3600" b="1" dirty="0"/>
          </a:p>
          <a:p>
            <a:pPr algn="l"/>
            <a:r>
              <a:rPr lang="en-US" altLang="ko-KR" sz="3600" dirty="0"/>
              <a:t>private Vector&lt;Figure&gt; </a:t>
            </a:r>
            <a:r>
              <a:rPr lang="en-US" altLang="ko-KR" sz="3600" dirty="0" err="1"/>
              <a:t>figureSet</a:t>
            </a:r>
            <a:r>
              <a:rPr lang="en-US" altLang="ko-KR" sz="3600" dirty="0"/>
              <a:t> = new Vector&lt;Figure&gt;();	//</a:t>
            </a:r>
            <a:r>
              <a:rPr lang="ko-KR" altLang="en-US" sz="3600" dirty="0"/>
              <a:t>벡터</a:t>
            </a:r>
            <a:endParaRPr lang="en-US" altLang="ko-KR" sz="3600" dirty="0"/>
          </a:p>
          <a:p>
            <a:pPr algn="l"/>
            <a:r>
              <a:rPr lang="en-US" altLang="ko-KR" sz="3600" dirty="0"/>
              <a:t>private Stack&lt;Vector&lt;Figure&gt;&gt; </a:t>
            </a:r>
            <a:r>
              <a:rPr lang="en-US" altLang="ko-KR" sz="3600" dirty="0" err="1"/>
              <a:t>figureStack</a:t>
            </a:r>
            <a:r>
              <a:rPr lang="en-US" altLang="ko-KR" sz="3600" dirty="0"/>
              <a:t> = new Stack&lt;Vector&lt;Figure&gt;&gt;();	//</a:t>
            </a:r>
            <a:r>
              <a:rPr lang="ko-KR" altLang="en-US" sz="3600" dirty="0" err="1"/>
              <a:t>스텍</a:t>
            </a:r>
            <a:endParaRPr lang="en-US" altLang="ko-KR" sz="3600" dirty="0"/>
          </a:p>
          <a:p>
            <a:pPr algn="l"/>
            <a:r>
              <a:rPr lang="en-US" altLang="ko-KR" sz="3600" dirty="0"/>
              <a:t>private Stack&lt;Vector&lt;Figure&gt;&gt; </a:t>
            </a:r>
            <a:r>
              <a:rPr lang="en-US" altLang="ko-KR" sz="3600" dirty="0" err="1"/>
              <a:t>figureCancelStack</a:t>
            </a:r>
            <a:r>
              <a:rPr lang="en-US" altLang="ko-KR" sz="3600" dirty="0"/>
              <a:t> = new Stack&lt;Vector&lt;Figure&gt;&gt;();</a:t>
            </a:r>
            <a:r>
              <a:rPr lang="ko-KR" altLang="en-US" sz="3600" dirty="0"/>
              <a:t>  </a:t>
            </a:r>
            <a:r>
              <a:rPr lang="en-US" altLang="ko-KR" sz="3600" dirty="0"/>
              <a:t>//</a:t>
            </a:r>
            <a:r>
              <a:rPr lang="ko-KR" altLang="en-US" sz="3600" dirty="0" err="1"/>
              <a:t>뒤로가기스텍</a:t>
            </a:r>
            <a:endParaRPr lang="en-US" altLang="ko-KR" sz="3600" dirty="0"/>
          </a:p>
          <a:p>
            <a:pPr algn="l"/>
            <a:endParaRPr lang="en-US" altLang="ko-KR" sz="3600" dirty="0"/>
          </a:p>
          <a:p>
            <a:pPr algn="l"/>
            <a:endParaRPr lang="en-US" altLang="ko-KR" sz="3600" dirty="0"/>
          </a:p>
          <a:p>
            <a:pPr algn="l"/>
            <a:r>
              <a:rPr lang="ko-KR" altLang="en-US" sz="3600" b="1" dirty="0"/>
              <a:t>개체를 그렸을 때</a:t>
            </a:r>
            <a:r>
              <a:rPr lang="en-US" altLang="ko-KR" sz="3600" b="1" dirty="0"/>
              <a:t>,</a:t>
            </a:r>
            <a:r>
              <a:rPr lang="ko-KR" altLang="en-US" sz="3600" b="1" dirty="0"/>
              <a:t> </a:t>
            </a:r>
            <a:endParaRPr lang="en-US" altLang="ko-KR" sz="3600" b="1" dirty="0"/>
          </a:p>
          <a:p>
            <a:pPr algn="l"/>
            <a:endParaRPr lang="en-US" altLang="ko-KR" sz="3600" b="1" dirty="0"/>
          </a:p>
          <a:p>
            <a:pPr algn="l"/>
            <a:r>
              <a:rPr lang="en-US" altLang="ko-KR" sz="3600" dirty="0"/>
              <a:t>public void </a:t>
            </a:r>
            <a:r>
              <a:rPr lang="en-US" altLang="ko-KR" sz="3600" dirty="0" err="1"/>
              <a:t>addVector</a:t>
            </a:r>
            <a:r>
              <a:rPr lang="en-US" altLang="ko-KR" sz="3600" dirty="0"/>
              <a:t>(Vector&lt;Figure&gt; </a:t>
            </a:r>
            <a:r>
              <a:rPr lang="en-US" altLang="ko-KR" sz="3600" dirty="0" err="1"/>
              <a:t>addData</a:t>
            </a:r>
            <a:r>
              <a:rPr lang="en-US" altLang="ko-KR" sz="3600" dirty="0"/>
              <a:t>)</a:t>
            </a:r>
          </a:p>
          <a:p>
            <a:pPr algn="l"/>
            <a:r>
              <a:rPr lang="en-US" altLang="ko-KR" sz="3600" dirty="0"/>
              <a:t>{</a:t>
            </a:r>
          </a:p>
          <a:p>
            <a:pPr algn="l"/>
            <a:r>
              <a:rPr lang="en-US" altLang="ko-KR" sz="3600" dirty="0" err="1"/>
              <a:t>figureSet.addAll</a:t>
            </a:r>
            <a:r>
              <a:rPr lang="en-US" altLang="ko-KR" sz="3600" dirty="0"/>
              <a:t>(</a:t>
            </a:r>
            <a:r>
              <a:rPr lang="en-US" altLang="ko-KR" sz="3600" dirty="0" err="1"/>
              <a:t>addData</a:t>
            </a:r>
            <a:r>
              <a:rPr lang="en-US" altLang="ko-KR" sz="3600" dirty="0"/>
              <a:t>);</a:t>
            </a:r>
            <a:r>
              <a:rPr lang="ko-KR" altLang="en-US" sz="3600" dirty="0"/>
              <a:t> </a:t>
            </a:r>
            <a:r>
              <a:rPr lang="en-US" altLang="ko-KR" sz="3600" dirty="0"/>
              <a:t>							//</a:t>
            </a:r>
            <a:r>
              <a:rPr lang="ko-KR" altLang="en-US" sz="3600" dirty="0"/>
              <a:t> 모든 개체의 속성을 벡터에 추가</a:t>
            </a:r>
            <a:endParaRPr lang="en-US" altLang="ko-KR" sz="3600" dirty="0"/>
          </a:p>
          <a:p>
            <a:pPr algn="l"/>
            <a:r>
              <a:rPr lang="en-US" altLang="ko-KR" sz="3600" dirty="0" err="1"/>
              <a:t>RightDownInternalFrame.getInstance</a:t>
            </a:r>
            <a:r>
              <a:rPr lang="en-US" altLang="ko-KR" sz="3600" dirty="0"/>
              <a:t>().</a:t>
            </a:r>
            <a:r>
              <a:rPr lang="en-US" altLang="ko-KR" sz="3600" dirty="0" err="1"/>
              <a:t>setListItems</a:t>
            </a:r>
            <a:r>
              <a:rPr lang="en-US" altLang="ko-KR" sz="3600" dirty="0"/>
              <a:t>(</a:t>
            </a:r>
            <a:r>
              <a:rPr lang="en-US" altLang="ko-KR" sz="3600" dirty="0" err="1"/>
              <a:t>figureSet</a:t>
            </a:r>
            <a:r>
              <a:rPr lang="en-US" altLang="ko-KR" sz="3600" dirty="0"/>
              <a:t>);</a:t>
            </a:r>
            <a:r>
              <a:rPr lang="ko-KR" altLang="en-US" sz="3600" dirty="0"/>
              <a:t> </a:t>
            </a:r>
            <a:r>
              <a:rPr lang="en-US" altLang="ko-KR" sz="3600" dirty="0"/>
              <a:t>	//</a:t>
            </a:r>
            <a:r>
              <a:rPr lang="ko-KR" altLang="en-US" sz="3600" dirty="0"/>
              <a:t>리스트에 개체속성 저장</a:t>
            </a:r>
            <a:endParaRPr lang="en-US" altLang="ko-KR" sz="3600" dirty="0"/>
          </a:p>
          <a:p>
            <a:pPr algn="l"/>
            <a:r>
              <a:rPr lang="en-US" altLang="ko-KR" sz="3600" dirty="0" err="1"/>
              <a:t>figureStack.push</a:t>
            </a:r>
            <a:r>
              <a:rPr lang="en-US" altLang="ko-KR" sz="3600" dirty="0"/>
              <a:t>(</a:t>
            </a:r>
            <a:r>
              <a:rPr lang="en-US" altLang="ko-KR" sz="3600" u="sng" dirty="0"/>
              <a:t>(Vector&lt;Figure&gt;)</a:t>
            </a:r>
            <a:r>
              <a:rPr lang="en-US" altLang="ko-KR" sz="3600" u="sng" dirty="0" err="1"/>
              <a:t>figureSet.clone</a:t>
            </a:r>
            <a:r>
              <a:rPr lang="en-US" altLang="ko-KR" sz="3600" u="sng" dirty="0"/>
              <a:t>()</a:t>
            </a:r>
            <a:r>
              <a:rPr lang="en-US" altLang="ko-KR" sz="3600" dirty="0"/>
              <a:t>); </a:t>
            </a:r>
            <a:r>
              <a:rPr lang="ko-KR" altLang="en-US" sz="3600" dirty="0"/>
              <a:t> </a:t>
            </a:r>
            <a:r>
              <a:rPr lang="en-US" altLang="ko-KR" sz="3600" dirty="0"/>
              <a:t>			//</a:t>
            </a:r>
            <a:r>
              <a:rPr lang="ko-KR" altLang="en-US" sz="3600" dirty="0"/>
              <a:t> </a:t>
            </a:r>
            <a:r>
              <a:rPr lang="en-US" altLang="ko-KR" sz="3600" dirty="0"/>
              <a:t>push</a:t>
            </a:r>
            <a:r>
              <a:rPr lang="ko-KR" altLang="en-US" sz="3600" dirty="0"/>
              <a:t> 해서 스택에 쌓기</a:t>
            </a:r>
            <a:r>
              <a:rPr lang="en-US" altLang="ko-KR" sz="3600" dirty="0"/>
              <a:t>.</a:t>
            </a:r>
          </a:p>
          <a:p>
            <a:pPr algn="l"/>
            <a:r>
              <a:rPr lang="en-US" altLang="ko-KR" sz="3600" dirty="0" err="1"/>
              <a:t>figureCancelStack.clear</a:t>
            </a:r>
            <a:r>
              <a:rPr lang="en-US" altLang="ko-KR" sz="3600" dirty="0"/>
              <a:t>();</a:t>
            </a:r>
            <a:r>
              <a:rPr lang="ko-KR" altLang="en-US" sz="3600" dirty="0"/>
              <a:t> </a:t>
            </a:r>
            <a:r>
              <a:rPr lang="en-US" altLang="ko-KR" sz="3600" dirty="0"/>
              <a:t>				//</a:t>
            </a:r>
            <a:r>
              <a:rPr lang="ko-KR" altLang="en-US" sz="3600" dirty="0"/>
              <a:t> 새로 추가한 것이므로</a:t>
            </a:r>
            <a:r>
              <a:rPr lang="en-US" altLang="ko-KR" sz="3600" dirty="0"/>
              <a:t>,</a:t>
            </a:r>
            <a:r>
              <a:rPr lang="ko-KR" altLang="en-US" sz="3600" dirty="0"/>
              <a:t> 뒤로가기스택에 쌓여있던 버퍼는 </a:t>
            </a:r>
            <a:r>
              <a:rPr lang="en-US" altLang="ko-KR" sz="3600" dirty="0"/>
              <a:t>clear.</a:t>
            </a:r>
          </a:p>
          <a:p>
            <a:pPr algn="l"/>
            <a:r>
              <a:rPr lang="en-US" altLang="ko-KR" sz="3600" dirty="0"/>
              <a:t>repaint();</a:t>
            </a:r>
            <a:r>
              <a:rPr lang="ko-KR" altLang="en-US" sz="3600" dirty="0"/>
              <a:t> </a:t>
            </a:r>
            <a:r>
              <a:rPr lang="en-US" altLang="ko-KR" sz="3600" dirty="0"/>
              <a:t>//</a:t>
            </a:r>
            <a:r>
              <a:rPr lang="ko-KR" altLang="en-US" sz="3600" dirty="0"/>
              <a:t>다시그리기</a:t>
            </a:r>
            <a:endParaRPr lang="en-US" altLang="ko-KR" sz="3600" dirty="0"/>
          </a:p>
          <a:p>
            <a:pPr algn="l"/>
            <a:r>
              <a:rPr lang="en-US" altLang="ko-KR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331279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21943129" y="215921"/>
            <a:ext cx="302896" cy="4476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23</a:t>
            </a:fld>
            <a:endParaRPr sz="2000">
              <a:solidFill>
                <a:srgbClr val="FFFFFF"/>
              </a:solidFill>
            </a:endParaRPr>
          </a:p>
        </p:txBody>
      </p:sp>
      <p:sp>
        <p:nvSpPr>
          <p:cNvPr id="56" name="Shape 56"/>
          <p:cNvSpPr/>
          <p:nvPr/>
        </p:nvSpPr>
        <p:spPr>
          <a:xfrm>
            <a:off x="1837889" y="1982985"/>
            <a:ext cx="746998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4500">
                <a:solidFill>
                  <a:srgbClr val="0087B1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accent2"/>
                </a:solidFill>
              </a:rPr>
              <a:t>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4419" y="6290286"/>
            <a:ext cx="12214822" cy="1375376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ko-KR" altLang="en-US" sz="8000" b="0" i="0" u="none" strike="noStrike" cap="none" spc="0" normalizeH="0" baseline="0" dirty="0">
                <a:solidFill>
                  <a:schemeClr val="tx1">
                    <a:lumMod val="50000"/>
                  </a:schemeClr>
                </a:solidFill>
                <a:uFillTx/>
                <a:ea typeface="+mn-ea"/>
                <a:cs typeface="+mn-cs"/>
                <a:sym typeface="Helvetica Light"/>
              </a:rPr>
              <a:t>감사합니다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사각형 설명선 31"/>
          <p:cNvSpPr/>
          <p:nvPr/>
        </p:nvSpPr>
        <p:spPr>
          <a:xfrm>
            <a:off x="2532414" y="8259585"/>
            <a:ext cx="15831786" cy="4749236"/>
          </a:xfrm>
          <a:prstGeom prst="wedgeRoundRectCallout">
            <a:avLst>
              <a:gd name="adj1" fmla="val 53289"/>
              <a:gd name="adj2" fmla="val -21734"/>
              <a:gd name="adj3" fmla="val 16667"/>
            </a:avLst>
          </a:prstGeom>
          <a:solidFill>
            <a:schemeClr val="tx2">
              <a:lumMod val="75000"/>
            </a:schemeClr>
          </a:solidFill>
          <a:ln w="12700" cap="flat">
            <a:noFill/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 dirty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4991100" y="3639973"/>
            <a:ext cx="16135350" cy="4039017"/>
          </a:xfrm>
          <a:prstGeom prst="wedgeRoundRectCallout">
            <a:avLst>
              <a:gd name="adj1" fmla="val -52828"/>
              <a:gd name="adj2" fmla="val -20982"/>
              <a:gd name="adj3" fmla="val 16667"/>
            </a:avLst>
          </a:prstGeom>
          <a:solidFill>
            <a:schemeClr val="accent4"/>
          </a:solidFill>
          <a:ln w="12700" cap="flat">
            <a:noFill/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 dirty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21943129" y="215921"/>
            <a:ext cx="302896" cy="4476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chemeClr val="accent6">
                    <a:lumMod val="20000"/>
                    <a:lumOff val="80000"/>
                  </a:schemeClr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3</a:t>
            </a:fld>
            <a:endParaRPr sz="2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8714" y="4093747"/>
            <a:ext cx="18860736" cy="3714477"/>
          </a:xfrm>
          <a:prstGeom prst="rect">
            <a:avLst/>
          </a:prstGeom>
          <a:noFill/>
          <a:ln w="12700" cap="flat">
            <a:noFill/>
            <a:miter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spcBef>
                <a:spcPts val="600"/>
              </a:spcBef>
            </a:pPr>
            <a:r>
              <a:rPr kumimoji="1" lang="ko-KR" altLang="en-US" sz="4200" dirty="0">
                <a:solidFill>
                  <a:schemeClr val="tx1">
                    <a:lumMod val="50000"/>
                  </a:schemeClr>
                </a:solidFill>
              </a:rPr>
              <a:t>               </a:t>
            </a:r>
            <a:r>
              <a:rPr kumimoji="1" lang="ko-KR" altLang="en-US" sz="4000" dirty="0" err="1">
                <a:solidFill>
                  <a:schemeClr val="bg1"/>
                </a:solidFill>
              </a:rPr>
              <a:t>그림판을</a:t>
            </a:r>
            <a:r>
              <a:rPr kumimoji="1" lang="ko-KR" altLang="en-US" sz="4000" dirty="0">
                <a:solidFill>
                  <a:schemeClr val="bg1"/>
                </a:solidFill>
              </a:rPr>
              <a:t> </a:t>
            </a:r>
            <a:r>
              <a:rPr kumimoji="1" lang="en-US" altLang="ko-KR" sz="4000" dirty="0">
                <a:solidFill>
                  <a:schemeClr val="bg1"/>
                </a:solidFill>
              </a:rPr>
              <a:t>JAVA </a:t>
            </a:r>
            <a:r>
              <a:rPr kumimoji="1" lang="ko-KR" altLang="en-US" sz="4000" dirty="0">
                <a:solidFill>
                  <a:schemeClr val="bg1"/>
                </a:solidFill>
              </a:rPr>
              <a:t>언어로 </a:t>
            </a:r>
            <a:r>
              <a:rPr kumimoji="1" lang="en-US" altLang="ko-KR" sz="4000" dirty="0">
                <a:solidFill>
                  <a:schemeClr val="bg1"/>
                </a:solidFill>
              </a:rPr>
              <a:t>programming </a:t>
            </a:r>
            <a:r>
              <a:rPr kumimoji="1" lang="ko-KR" altLang="en-US" sz="4000" dirty="0">
                <a:solidFill>
                  <a:schemeClr val="bg1"/>
                </a:solidFill>
              </a:rPr>
              <a:t>하여 구현한다</a:t>
            </a:r>
            <a:endParaRPr kumimoji="1" lang="en-US" altLang="ko-KR" sz="4000" dirty="0">
              <a:solidFill>
                <a:schemeClr val="bg1"/>
              </a:solidFill>
            </a:endParaRPr>
          </a:p>
          <a:p>
            <a:pPr algn="l">
              <a:spcBef>
                <a:spcPts val="600"/>
              </a:spcBef>
            </a:pPr>
            <a:r>
              <a:rPr kumimoji="1" lang="ko-KR" altLang="en-US" sz="4000" dirty="0">
                <a:solidFill>
                  <a:schemeClr val="bg1"/>
                </a:solidFill>
              </a:rPr>
              <a:t>               누구나 쉽게 사용할 수 있도록 한다</a:t>
            </a:r>
            <a:endParaRPr kumimoji="1" lang="en-US" altLang="ko-KR" sz="4000" dirty="0">
              <a:solidFill>
                <a:schemeClr val="bg1"/>
              </a:solidFill>
            </a:endParaRPr>
          </a:p>
          <a:p>
            <a:pPr algn="l">
              <a:spcBef>
                <a:spcPts val="600"/>
              </a:spcBef>
            </a:pPr>
            <a:r>
              <a:rPr kumimoji="1" lang="en-US" altLang="ko-KR" sz="4000" dirty="0">
                <a:solidFill>
                  <a:schemeClr val="bg1"/>
                </a:solidFill>
              </a:rPr>
              <a:t>               </a:t>
            </a:r>
            <a:r>
              <a:rPr kumimoji="1" lang="en-US" altLang="ko-KR" sz="4000" dirty="0">
                <a:solidFill>
                  <a:srgbClr val="F4E25A"/>
                </a:solidFill>
              </a:rPr>
              <a:t>Team Project</a:t>
            </a:r>
            <a:r>
              <a:rPr kumimoji="1" lang="ko-KR" altLang="en-US" sz="4000" dirty="0">
                <a:solidFill>
                  <a:srgbClr val="F4E25A"/>
                </a:solidFill>
              </a:rPr>
              <a:t>로 협업하여 하나의 완성물을 만들 수 있다</a:t>
            </a:r>
            <a:endParaRPr kumimoji="1" lang="en-US" altLang="ko-KR" sz="4000" dirty="0">
              <a:solidFill>
                <a:srgbClr val="F4E25A"/>
              </a:solidFill>
            </a:endParaRPr>
          </a:p>
          <a:p>
            <a:pPr algn="l">
              <a:spcBef>
                <a:spcPts val="600"/>
              </a:spcBef>
            </a:pPr>
            <a:r>
              <a:rPr kumimoji="1" lang="en-US" altLang="ko-KR" sz="4000" dirty="0">
                <a:solidFill>
                  <a:schemeClr val="bg1"/>
                </a:solidFill>
              </a:rPr>
              <a:t>               JAVA Swing, </a:t>
            </a:r>
            <a:r>
              <a:rPr kumimoji="1" lang="en-US" altLang="ko-KR" sz="4000" dirty="0" err="1">
                <a:solidFill>
                  <a:schemeClr val="bg1"/>
                </a:solidFill>
              </a:rPr>
              <a:t>awt</a:t>
            </a:r>
            <a:r>
              <a:rPr kumimoji="1" lang="en-US" altLang="ko-KR" sz="4000" dirty="0">
                <a:solidFill>
                  <a:schemeClr val="bg1"/>
                </a:solidFill>
              </a:rPr>
              <a:t> </a:t>
            </a:r>
            <a:r>
              <a:rPr kumimoji="1" lang="ko-KR" altLang="en-US" sz="4000" dirty="0">
                <a:solidFill>
                  <a:schemeClr val="bg1"/>
                </a:solidFill>
              </a:rPr>
              <a:t>등 다양한 개발 </a:t>
            </a:r>
            <a:r>
              <a:rPr kumimoji="1" lang="en-US" altLang="ko-KR" sz="4000" dirty="0">
                <a:solidFill>
                  <a:schemeClr val="bg1"/>
                </a:solidFill>
              </a:rPr>
              <a:t>package </a:t>
            </a:r>
            <a:r>
              <a:rPr kumimoji="1" lang="ko-KR" altLang="en-US" sz="4000" dirty="0">
                <a:solidFill>
                  <a:schemeClr val="bg1"/>
                </a:solidFill>
              </a:rPr>
              <a:t>를 이용한다</a:t>
            </a:r>
          </a:p>
          <a:p>
            <a:pPr marL="914400" marR="0" indent="-9144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endParaRPr kumimoji="0" lang="ko-KR" altLang="en-US" sz="5000" b="0" i="0" u="none" strike="noStrike" cap="none" spc="0" normalizeH="0" baseline="0" dirty="0">
              <a:solidFill>
                <a:schemeClr val="tx1">
                  <a:lumMod val="50000"/>
                </a:schemeClr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21581" y="8726505"/>
            <a:ext cx="11802910" cy="4376197"/>
          </a:xfrm>
          <a:prstGeom prst="rect">
            <a:avLst/>
          </a:prstGeom>
          <a:noFill/>
          <a:ln w="12700" cap="flat">
            <a:noFill/>
            <a:miter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algn="l">
              <a:spcBef>
                <a:spcPts val="600"/>
              </a:spcBef>
            </a:pPr>
            <a:r>
              <a:rPr kumimoji="1" lang="en-US" altLang="ko-KR" sz="4000" dirty="0">
                <a:solidFill>
                  <a:schemeClr val="bg1"/>
                </a:solidFill>
              </a:rPr>
              <a:t>4</a:t>
            </a:r>
            <a:r>
              <a:rPr kumimoji="1" lang="ko-KR" altLang="en-US" sz="4000" dirty="0">
                <a:solidFill>
                  <a:schemeClr val="bg1"/>
                </a:solidFill>
              </a:rPr>
              <a:t> </a:t>
            </a:r>
            <a:r>
              <a:rPr kumimoji="1" lang="en-US" altLang="ko-KR" sz="4000" dirty="0">
                <a:solidFill>
                  <a:schemeClr val="bg1"/>
                </a:solidFill>
              </a:rPr>
              <a:t>/19 : </a:t>
            </a:r>
            <a:r>
              <a:rPr kumimoji="1" lang="ko-KR" altLang="en-US" sz="4000" dirty="0">
                <a:solidFill>
                  <a:schemeClr val="bg1"/>
                </a:solidFill>
              </a:rPr>
              <a:t>기능설계</a:t>
            </a:r>
            <a:r>
              <a:rPr kumimoji="1" lang="en-US" altLang="ko-KR" sz="4000" dirty="0">
                <a:solidFill>
                  <a:schemeClr val="bg1"/>
                </a:solidFill>
              </a:rPr>
              <a:t>, </a:t>
            </a:r>
            <a:r>
              <a:rPr kumimoji="1" lang="ko-KR" altLang="en-US" sz="4000" dirty="0">
                <a:solidFill>
                  <a:schemeClr val="bg1"/>
                </a:solidFill>
              </a:rPr>
              <a:t>클래스설계 및 기본기능 역할분담</a:t>
            </a:r>
            <a:endParaRPr kumimoji="1" lang="en-US" altLang="ko-KR" sz="4000" dirty="0">
              <a:solidFill>
                <a:schemeClr val="bg1"/>
              </a:solidFill>
            </a:endParaRPr>
          </a:p>
          <a:p>
            <a:pPr algn="l">
              <a:spcBef>
                <a:spcPts val="600"/>
              </a:spcBef>
            </a:pPr>
            <a:r>
              <a:rPr kumimoji="1" lang="en-US" altLang="ko-KR" sz="4000" dirty="0">
                <a:solidFill>
                  <a:schemeClr val="bg1"/>
                </a:solidFill>
              </a:rPr>
              <a:t>5</a:t>
            </a:r>
            <a:r>
              <a:rPr kumimoji="1" lang="ko-KR" altLang="en-US" sz="4000" dirty="0">
                <a:solidFill>
                  <a:schemeClr val="bg1"/>
                </a:solidFill>
              </a:rPr>
              <a:t> </a:t>
            </a:r>
            <a:r>
              <a:rPr kumimoji="1" lang="en-US" altLang="ko-KR" sz="4000" dirty="0">
                <a:solidFill>
                  <a:schemeClr val="bg1"/>
                </a:solidFill>
              </a:rPr>
              <a:t>/</a:t>
            </a:r>
            <a:r>
              <a:rPr kumimoji="1" lang="ko-KR" altLang="en-US" sz="4000" dirty="0">
                <a:solidFill>
                  <a:schemeClr val="bg1"/>
                </a:solidFill>
              </a:rPr>
              <a:t> </a:t>
            </a:r>
            <a:r>
              <a:rPr kumimoji="1" lang="en-US" altLang="ko-KR" sz="4000" dirty="0">
                <a:solidFill>
                  <a:schemeClr val="bg1"/>
                </a:solidFill>
              </a:rPr>
              <a:t>3 : </a:t>
            </a:r>
            <a:r>
              <a:rPr kumimoji="1" lang="ko-KR" altLang="en-US" sz="4000" dirty="0">
                <a:solidFill>
                  <a:schemeClr val="bg1"/>
                </a:solidFill>
              </a:rPr>
              <a:t>프레임 구현</a:t>
            </a:r>
            <a:r>
              <a:rPr kumimoji="1" lang="en-US" altLang="ko-KR" sz="4000" dirty="0">
                <a:solidFill>
                  <a:schemeClr val="bg1"/>
                </a:solidFill>
              </a:rPr>
              <a:t>, </a:t>
            </a:r>
            <a:r>
              <a:rPr kumimoji="1" lang="ko-KR" altLang="en-US" sz="4000" dirty="0">
                <a:solidFill>
                  <a:schemeClr val="bg1"/>
                </a:solidFill>
              </a:rPr>
              <a:t>기본기능 병합 및 세부기능 분담</a:t>
            </a:r>
            <a:endParaRPr kumimoji="1" lang="en-US" altLang="ko-KR" sz="4000" dirty="0">
              <a:solidFill>
                <a:schemeClr val="bg1"/>
              </a:solidFill>
            </a:endParaRPr>
          </a:p>
          <a:p>
            <a:pPr algn="l">
              <a:spcBef>
                <a:spcPts val="600"/>
              </a:spcBef>
            </a:pPr>
            <a:r>
              <a:rPr kumimoji="1" lang="en-US" altLang="ko-KR" sz="4000" dirty="0">
                <a:solidFill>
                  <a:schemeClr val="bg1"/>
                </a:solidFill>
              </a:rPr>
              <a:t>5</a:t>
            </a:r>
            <a:r>
              <a:rPr kumimoji="1" lang="ko-KR" altLang="en-US" sz="4000" dirty="0">
                <a:solidFill>
                  <a:schemeClr val="bg1"/>
                </a:solidFill>
              </a:rPr>
              <a:t> </a:t>
            </a:r>
            <a:r>
              <a:rPr kumimoji="1" lang="en-US" altLang="ko-KR" sz="4000" dirty="0">
                <a:solidFill>
                  <a:schemeClr val="bg1"/>
                </a:solidFill>
              </a:rPr>
              <a:t>/17 : </a:t>
            </a:r>
            <a:r>
              <a:rPr kumimoji="1" lang="ko-KR" altLang="en-US" sz="4000" dirty="0">
                <a:solidFill>
                  <a:schemeClr val="bg1"/>
                </a:solidFill>
              </a:rPr>
              <a:t>세부기능 중 어려운 부분 재설계</a:t>
            </a:r>
            <a:endParaRPr kumimoji="1" lang="en-US" altLang="ko-KR" sz="4000" dirty="0">
              <a:solidFill>
                <a:schemeClr val="bg1"/>
              </a:solidFill>
            </a:endParaRPr>
          </a:p>
          <a:p>
            <a:pPr algn="l">
              <a:spcBef>
                <a:spcPts val="600"/>
              </a:spcBef>
            </a:pPr>
            <a:r>
              <a:rPr kumimoji="1" lang="en-US" altLang="ko-KR" sz="4000" dirty="0">
                <a:solidFill>
                  <a:schemeClr val="bg1"/>
                </a:solidFill>
              </a:rPr>
              <a:t>5</a:t>
            </a:r>
            <a:r>
              <a:rPr kumimoji="1" lang="ko-KR" altLang="en-US" sz="4000" dirty="0">
                <a:solidFill>
                  <a:schemeClr val="bg1"/>
                </a:solidFill>
              </a:rPr>
              <a:t> </a:t>
            </a:r>
            <a:r>
              <a:rPr kumimoji="1" lang="en-US" altLang="ko-KR" sz="4000" dirty="0">
                <a:solidFill>
                  <a:schemeClr val="bg1"/>
                </a:solidFill>
              </a:rPr>
              <a:t>/30 : </a:t>
            </a:r>
            <a:r>
              <a:rPr kumimoji="1" lang="ko-KR" altLang="en-US" sz="4000" dirty="0">
                <a:solidFill>
                  <a:schemeClr val="bg1"/>
                </a:solidFill>
              </a:rPr>
              <a:t>세부기능 병합 및 발표자료 분담</a:t>
            </a:r>
            <a:endParaRPr kumimoji="1" lang="en-US" altLang="ko-KR" sz="4000" dirty="0">
              <a:solidFill>
                <a:schemeClr val="bg1"/>
              </a:solidFill>
            </a:endParaRPr>
          </a:p>
          <a:p>
            <a:pPr algn="l">
              <a:spcBef>
                <a:spcPts val="600"/>
              </a:spcBef>
            </a:pPr>
            <a:r>
              <a:rPr kumimoji="1" lang="en-US" altLang="ko-KR" sz="4000" dirty="0">
                <a:solidFill>
                  <a:schemeClr val="bg1"/>
                </a:solidFill>
              </a:rPr>
              <a:t>6</a:t>
            </a:r>
            <a:r>
              <a:rPr kumimoji="1" lang="ko-KR" altLang="en-US" sz="4000" dirty="0">
                <a:solidFill>
                  <a:schemeClr val="bg1"/>
                </a:solidFill>
              </a:rPr>
              <a:t> </a:t>
            </a:r>
            <a:r>
              <a:rPr kumimoji="1" lang="en-US" altLang="ko-KR" sz="4000" dirty="0">
                <a:solidFill>
                  <a:schemeClr val="bg1"/>
                </a:solidFill>
              </a:rPr>
              <a:t>/</a:t>
            </a:r>
            <a:r>
              <a:rPr kumimoji="1" lang="ko-KR" altLang="en-US" sz="4000" dirty="0">
                <a:solidFill>
                  <a:schemeClr val="bg1"/>
                </a:solidFill>
              </a:rPr>
              <a:t> </a:t>
            </a:r>
            <a:r>
              <a:rPr kumimoji="1" lang="en-US" altLang="ko-KR" sz="4000" dirty="0">
                <a:solidFill>
                  <a:schemeClr val="bg1"/>
                </a:solidFill>
              </a:rPr>
              <a:t>3 :  </a:t>
            </a:r>
            <a:r>
              <a:rPr kumimoji="1" lang="ko-KR" altLang="en-US" sz="4000" dirty="0">
                <a:solidFill>
                  <a:schemeClr val="bg1"/>
                </a:solidFill>
              </a:rPr>
              <a:t>발표 준비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5000" b="0" i="0" u="none" strike="noStrike" cap="none" spc="0" normalizeH="0" baseline="0" dirty="0">
              <a:solidFill>
                <a:schemeClr val="tx1">
                  <a:lumMod val="50000"/>
                </a:schemeClr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13377" y="4212983"/>
            <a:ext cx="2441373" cy="1159932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en-US" altLang="ko-KR" sz="6600" b="1" i="0" u="none" strike="noStrike" cap="none" spc="0" normalizeH="0" baseline="0" dirty="0">
                <a:solidFill>
                  <a:srgbClr val="FF33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G</a:t>
            </a:r>
            <a:r>
              <a:rPr kumimoji="0" lang="en-US" altLang="ko-KR" sz="6600" b="1" i="0" u="none" strike="noStrike" cap="none" spc="0" normalizeH="0" baseline="0" dirty="0">
                <a:solidFill>
                  <a:schemeClr val="accent1">
                    <a:lumMod val="75000"/>
                  </a:schemeClr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OAL</a:t>
            </a:r>
            <a:endParaRPr kumimoji="0" lang="ko-KR" altLang="en-US" sz="6600" b="1" i="0" u="none" strike="noStrike" cap="none" spc="0" normalizeH="0" baseline="0" dirty="0">
              <a:solidFill>
                <a:schemeClr val="accent1">
                  <a:lumMod val="75000"/>
                </a:schemeClr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067376" y="8993254"/>
            <a:ext cx="2369237" cy="1159932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en-US" altLang="ko-KR" sz="6600" b="1" i="0" u="none" strike="noStrike" cap="none" spc="0" normalizeH="0" baseline="0" dirty="0">
                <a:solidFill>
                  <a:srgbClr val="FF33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P</a:t>
            </a:r>
            <a:r>
              <a:rPr kumimoji="0" lang="en-US" altLang="ko-KR" sz="6600" b="1" i="0" u="none" strike="noStrike" cap="none" spc="0" normalizeH="0" baseline="0" dirty="0">
                <a:solidFill>
                  <a:schemeClr val="tx2">
                    <a:lumMod val="75000"/>
                  </a:schemeClr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LAN</a:t>
            </a:r>
            <a:endParaRPr kumimoji="0" lang="ko-KR" altLang="en-US" sz="6600" b="1" i="0" u="none" strike="noStrike" cap="none" spc="0" normalizeH="0" baseline="0" dirty="0">
              <a:solidFill>
                <a:schemeClr val="tx2">
                  <a:lumMod val="75000"/>
                </a:schemeClr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7" name="Shape 56"/>
          <p:cNvSpPr/>
          <p:nvPr/>
        </p:nvSpPr>
        <p:spPr>
          <a:xfrm>
            <a:off x="1837889" y="1982985"/>
            <a:ext cx="746998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4500">
                <a:solidFill>
                  <a:srgbClr val="0087B1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accent2"/>
                </a:solidFill>
              </a:rPr>
              <a:t></a:t>
            </a:r>
          </a:p>
        </p:txBody>
      </p:sp>
      <p:sp>
        <p:nvSpPr>
          <p:cNvPr id="38" name="Shape 57"/>
          <p:cNvSpPr/>
          <p:nvPr/>
        </p:nvSpPr>
        <p:spPr>
          <a:xfrm>
            <a:off x="2737071" y="1938220"/>
            <a:ext cx="50778" cy="896277"/>
          </a:xfrm>
          <a:prstGeom prst="roundRect">
            <a:avLst>
              <a:gd name="adj" fmla="val 50000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Shape 58"/>
          <p:cNvSpPr/>
          <p:nvPr/>
        </p:nvSpPr>
        <p:spPr>
          <a:xfrm>
            <a:off x="2991416" y="1965087"/>
            <a:ext cx="6110188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4000">
                <a:solidFill>
                  <a:srgbClr val="65656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5400" dirty="0">
                <a:solidFill>
                  <a:srgbClr val="656565"/>
                </a:solidFill>
              </a:rPr>
              <a:t>개발목표 및 계획</a:t>
            </a:r>
            <a:endParaRPr lang="en-US" altLang="ko-KR" sz="5400" dirty="0">
              <a:solidFill>
                <a:srgbClr val="656565"/>
              </a:solidFill>
            </a:endParaRPr>
          </a:p>
        </p:txBody>
      </p:sp>
      <p:sp>
        <p:nvSpPr>
          <p:cNvPr id="40" name="Shape 60"/>
          <p:cNvSpPr/>
          <p:nvPr/>
        </p:nvSpPr>
        <p:spPr>
          <a:xfrm flipV="1">
            <a:off x="1714049" y="3121703"/>
            <a:ext cx="20965096" cy="1"/>
          </a:xfrm>
          <a:prstGeom prst="line">
            <a:avLst/>
          </a:prstGeom>
          <a:ln w="25400">
            <a:solidFill>
              <a:srgbClr val="9A9A9A"/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372"/>
          <p:cNvSpPr/>
          <p:nvPr/>
        </p:nvSpPr>
        <p:spPr>
          <a:xfrm>
            <a:off x="0" y="10430648"/>
            <a:ext cx="24384000" cy="3285351"/>
          </a:xfrm>
          <a:prstGeom prst="rect">
            <a:avLst/>
          </a:prstGeom>
          <a:solidFill>
            <a:schemeClr val="accent2">
              <a:lumMod val="60000"/>
              <a:lumOff val="40000"/>
              <a:alpha val="48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 defTabSz="825500">
              <a:defRPr sz="3200">
                <a:solidFill>
                  <a:srgbClr val="FFFFFF"/>
                </a:solidFill>
              </a:defRPr>
            </a:pPr>
            <a:endParaRPr dirty="0">
              <a:solidFill>
                <a:srgbClr val="F4E25A"/>
              </a:solidFill>
            </a:endParaRPr>
          </a:p>
        </p:txBody>
      </p:sp>
      <p:sp>
        <p:nvSpPr>
          <p:cNvPr id="13" name="Shape 381"/>
          <p:cNvSpPr/>
          <p:nvPr/>
        </p:nvSpPr>
        <p:spPr>
          <a:xfrm>
            <a:off x="8503393" y="4346906"/>
            <a:ext cx="6963591" cy="734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>
            <a:noFill/>
            <a:miter lim="400000"/>
          </a:ln>
        </p:spPr>
        <p:txBody>
          <a:bodyPr lIns="50800" tIns="50800" rIns="50800" bIns="50800" anchor="ctr"/>
          <a:lstStyle>
            <a:lvl1pPr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 defTabSz="82550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21943129" y="215921"/>
            <a:ext cx="302896" cy="4476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4</a:t>
            </a:fld>
            <a:endParaRPr sz="2000">
              <a:solidFill>
                <a:srgbClr val="FFFFFF"/>
              </a:solidFill>
            </a:endParaRPr>
          </a:p>
        </p:txBody>
      </p:sp>
      <p:sp>
        <p:nvSpPr>
          <p:cNvPr id="56" name="Shape 56"/>
          <p:cNvSpPr/>
          <p:nvPr/>
        </p:nvSpPr>
        <p:spPr>
          <a:xfrm>
            <a:off x="1837889" y="1982985"/>
            <a:ext cx="746998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4500">
                <a:solidFill>
                  <a:srgbClr val="0087B1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accent2"/>
                </a:solidFill>
              </a:rPr>
              <a:t></a:t>
            </a:r>
          </a:p>
        </p:txBody>
      </p:sp>
      <p:sp>
        <p:nvSpPr>
          <p:cNvPr id="57" name="Shape 57"/>
          <p:cNvSpPr/>
          <p:nvPr/>
        </p:nvSpPr>
        <p:spPr>
          <a:xfrm>
            <a:off x="2737071" y="1938220"/>
            <a:ext cx="50778" cy="896277"/>
          </a:xfrm>
          <a:prstGeom prst="roundRect">
            <a:avLst>
              <a:gd name="adj" fmla="val 50000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2991416" y="1965087"/>
            <a:ext cx="6110188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4000">
                <a:solidFill>
                  <a:srgbClr val="65656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5400" dirty="0">
                <a:solidFill>
                  <a:srgbClr val="656565"/>
                </a:solidFill>
              </a:rPr>
              <a:t>구성 단계</a:t>
            </a:r>
            <a:endParaRPr lang="en-US" altLang="ko-KR" sz="5400" dirty="0">
              <a:solidFill>
                <a:srgbClr val="656565"/>
              </a:solidFill>
            </a:endParaRPr>
          </a:p>
        </p:txBody>
      </p:sp>
      <p:sp>
        <p:nvSpPr>
          <p:cNvPr id="60" name="Shape 60"/>
          <p:cNvSpPr/>
          <p:nvPr/>
        </p:nvSpPr>
        <p:spPr>
          <a:xfrm flipV="1">
            <a:off x="1714049" y="3121703"/>
            <a:ext cx="20965096" cy="1"/>
          </a:xfrm>
          <a:prstGeom prst="line">
            <a:avLst/>
          </a:prstGeom>
          <a:ln w="25400">
            <a:solidFill>
              <a:srgbClr val="9A9A9A"/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11" name="Shape 379"/>
          <p:cNvSpPr/>
          <p:nvPr/>
        </p:nvSpPr>
        <p:spPr>
          <a:xfrm>
            <a:off x="991407" y="4366361"/>
            <a:ext cx="6710059" cy="71011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1"/>
          </a:solidFill>
          <a:ln w="12700">
            <a:noFill/>
            <a:miter lim="400000"/>
          </a:ln>
        </p:spPr>
        <p:txBody>
          <a:bodyPr lIns="50800" tIns="50800" rIns="50800" bIns="50800" anchor="ctr"/>
          <a:lstStyle>
            <a:lvl1pPr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 defTabSz="825500">
              <a:defRPr sz="32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5" name="Shape 383"/>
          <p:cNvSpPr/>
          <p:nvPr/>
        </p:nvSpPr>
        <p:spPr>
          <a:xfrm>
            <a:off x="16694685" y="4357987"/>
            <a:ext cx="6710059" cy="71011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noFill/>
            <a:miter lim="400000"/>
          </a:ln>
        </p:spPr>
        <p:txBody>
          <a:bodyPr lIns="50800" tIns="50800" rIns="50800" bIns="50800" anchor="ctr"/>
          <a:lstStyle>
            <a:lvl1pPr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 defTabSz="82550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오른쪽 화살표 23"/>
          <p:cNvSpPr/>
          <p:nvPr/>
        </p:nvSpPr>
        <p:spPr>
          <a:xfrm>
            <a:off x="7045241" y="7708677"/>
            <a:ext cx="1982990" cy="1012335"/>
          </a:xfrm>
          <a:prstGeom prst="rightArrow">
            <a:avLst>
              <a:gd name="adj1" fmla="val 62306"/>
              <a:gd name="adj2" fmla="val 66920"/>
            </a:avLst>
          </a:prstGeom>
          <a:blipFill rotWithShape="1">
            <a:blip r:embed="rId3" cstate="print"/>
            <a:srcRect/>
            <a:tile tx="0" ty="0" sx="100000" sy="100000" flip="none" algn="tl"/>
          </a:blipFill>
          <a:ln w="12700" cap="flat">
            <a:noFill/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15073126" y="7636672"/>
            <a:ext cx="1982990" cy="1012335"/>
          </a:xfrm>
          <a:prstGeom prst="rightArrow">
            <a:avLst>
              <a:gd name="adj1" fmla="val 62306"/>
              <a:gd name="adj2" fmla="val 66920"/>
            </a:avLst>
          </a:prstGeom>
          <a:blipFill rotWithShape="1">
            <a:blip r:embed="rId3" cstate="print"/>
            <a:srcRect/>
            <a:tile tx="0" ty="0" sx="100000" sy="100000" flip="none" algn="tl"/>
          </a:blipFill>
          <a:ln w="12700" cap="flat">
            <a:noFill/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Shape 889"/>
          <p:cNvSpPr/>
          <p:nvPr/>
        </p:nvSpPr>
        <p:spPr>
          <a:xfrm>
            <a:off x="2375520" y="7164616"/>
            <a:ext cx="3992934" cy="379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 algn="l" defTabSz="323850">
              <a:spcBef>
                <a:spcPts val="850"/>
              </a:spcBef>
              <a:buFont typeface="Arial" charset="0"/>
              <a:buChar char="•"/>
              <a:defRPr sz="1800"/>
            </a:pPr>
            <a:r>
              <a:rPr lang="ko-KR" altLang="en-US" sz="32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기본 메인 프레임 구성</a:t>
            </a:r>
            <a:endParaRPr lang="en-US" altLang="ko-KR" sz="32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171450" indent="-171450" algn="l" defTabSz="323850">
              <a:spcBef>
                <a:spcPts val="850"/>
              </a:spcBef>
              <a:buFont typeface="Arial" charset="0"/>
              <a:buChar char="•"/>
              <a:defRPr sz="1800"/>
            </a:pPr>
            <a:r>
              <a:rPr lang="ko-KR" altLang="en-US" sz="32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그림 그리는 판인 </a:t>
            </a:r>
            <a:r>
              <a:rPr lang="en-US" altLang="ko-KR" sz="3200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drawpanel</a:t>
            </a:r>
            <a:r>
              <a:rPr lang="ko-KR" altLang="en-US" sz="32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구성</a:t>
            </a:r>
            <a:endParaRPr lang="en-US" altLang="ko-KR" sz="32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171450" indent="-171450" algn="l" defTabSz="323850">
              <a:spcBef>
                <a:spcPts val="850"/>
              </a:spcBef>
              <a:buFont typeface="Arial" charset="0"/>
              <a:buChar char="•"/>
              <a:defRPr sz="1800"/>
            </a:pPr>
            <a:r>
              <a:rPr lang="ko-KR" altLang="en-US" sz="32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메뉴</a:t>
            </a:r>
            <a:r>
              <a:rPr lang="en-US" altLang="ko-KR" sz="32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ko-KR" altLang="en-US" sz="32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툴킷</a:t>
            </a:r>
            <a:r>
              <a:rPr lang="en-US" altLang="ko-KR" sz="32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ko-KR" altLang="en-US" sz="32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등 하위 서브메뉴구성</a:t>
            </a:r>
            <a:r>
              <a:rPr lang="en-US" altLang="ko-KR" sz="32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ko-KR" altLang="en-US" sz="32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버튼</a:t>
            </a:r>
            <a:r>
              <a:rPr lang="en-US" altLang="ko-KR" sz="32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 marL="171450" indent="-171450" algn="l" defTabSz="323850">
              <a:spcBef>
                <a:spcPts val="850"/>
              </a:spcBef>
              <a:buFont typeface="Arial" charset="0"/>
              <a:buChar char="•"/>
              <a:defRPr sz="1800"/>
            </a:pPr>
            <a:endParaRPr sz="32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" name="Shape 893"/>
          <p:cNvSpPr/>
          <p:nvPr/>
        </p:nvSpPr>
        <p:spPr>
          <a:xfrm>
            <a:off x="9763074" y="6890539"/>
            <a:ext cx="4879465" cy="3908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 algn="l" defTabSz="323850">
              <a:spcBef>
                <a:spcPts val="850"/>
              </a:spcBef>
              <a:buFont typeface="Arial" charset="0"/>
              <a:buChar char="•"/>
              <a:defRPr sz="1800"/>
            </a:pPr>
            <a:r>
              <a:rPr lang="ko-KR" altLang="en-US" sz="32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도형</a:t>
            </a:r>
            <a:r>
              <a:rPr lang="en-US" altLang="ko-KR" sz="32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ko-KR" altLang="en-US" sz="32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원</a:t>
            </a:r>
            <a:r>
              <a:rPr lang="en-US" altLang="ko-KR" sz="32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ko-KR" altLang="en-US" sz="32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삼각형</a:t>
            </a:r>
            <a:r>
              <a:rPr lang="en-US" altLang="ko-KR" sz="32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ko-KR" altLang="en-US" sz="32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사각형</a:t>
            </a:r>
            <a:r>
              <a:rPr lang="en-US" altLang="ko-KR" sz="32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ko-KR" altLang="en-US" sz="32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구성</a:t>
            </a:r>
            <a:endParaRPr lang="en-US" altLang="ko-KR" sz="32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171450" indent="-171450" algn="l" defTabSz="323850">
              <a:spcBef>
                <a:spcPts val="850"/>
              </a:spcBef>
              <a:buFont typeface="Arial" charset="0"/>
              <a:buChar char="•"/>
              <a:defRPr sz="1800"/>
            </a:pPr>
            <a:r>
              <a:rPr lang="ko-KR" altLang="en-US" sz="32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자유 드로잉</a:t>
            </a:r>
            <a:endParaRPr lang="en-US" altLang="ko-KR" sz="32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171450" indent="-171450" algn="l" defTabSz="323850">
              <a:spcBef>
                <a:spcPts val="850"/>
              </a:spcBef>
              <a:buFont typeface="Arial" charset="0"/>
              <a:buChar char="•"/>
              <a:defRPr sz="1800"/>
            </a:pPr>
            <a:r>
              <a:rPr lang="ko-KR" altLang="en-US" sz="32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지우개</a:t>
            </a:r>
            <a:endParaRPr lang="en-US" altLang="ko-KR" sz="32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171450" indent="-171450" algn="l" defTabSz="323850">
              <a:spcBef>
                <a:spcPts val="850"/>
              </a:spcBef>
              <a:buFont typeface="Arial" charset="0"/>
              <a:buChar char="•"/>
              <a:defRPr sz="1800"/>
            </a:pPr>
            <a:r>
              <a:rPr lang="ko-KR" altLang="en-US" sz="32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채우기</a:t>
            </a:r>
            <a:endParaRPr lang="en-US" altLang="ko-KR" sz="32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171450" indent="-171450" algn="l" defTabSz="323850">
              <a:spcBef>
                <a:spcPts val="850"/>
              </a:spcBef>
              <a:buFont typeface="Arial" charset="0"/>
              <a:buChar char="•"/>
              <a:defRPr sz="1800"/>
            </a:pPr>
            <a:r>
              <a:rPr lang="ko-KR" altLang="en-US" sz="32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등등 각종 그리는 요소 클래스로 나누어 작업</a:t>
            </a:r>
            <a:endParaRPr sz="32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" name="Shape 897"/>
          <p:cNvSpPr/>
          <p:nvPr/>
        </p:nvSpPr>
        <p:spPr>
          <a:xfrm>
            <a:off x="17462578" y="7391260"/>
            <a:ext cx="5680570" cy="2200602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 algn="l" defTabSz="323850">
              <a:spcBef>
                <a:spcPts val="850"/>
              </a:spcBef>
              <a:buFont typeface="Arial" charset="0"/>
              <a:buChar char="•"/>
              <a:defRPr sz="1800"/>
            </a:pPr>
            <a:r>
              <a:rPr lang="ko-KR" altLang="en-US" sz="32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스택을 이용한 레이어 구성</a:t>
            </a:r>
            <a:endParaRPr lang="en-US" altLang="ko-KR" sz="32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171450" indent="-171450" algn="l" defTabSz="323850">
              <a:spcBef>
                <a:spcPts val="850"/>
              </a:spcBef>
              <a:buFont typeface="Arial" charset="0"/>
              <a:buChar char="•"/>
              <a:defRPr sz="1800"/>
            </a:pPr>
            <a:endParaRPr lang="en-US" altLang="ko-KR" sz="32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171450" indent="-171450" algn="l" defTabSz="323850">
              <a:spcBef>
                <a:spcPts val="850"/>
              </a:spcBef>
              <a:buFont typeface="Arial" charset="0"/>
              <a:buChar char="•"/>
              <a:defRPr sz="1800"/>
            </a:pPr>
            <a:r>
              <a:rPr lang="ko-KR" altLang="en-US" sz="32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폰트 사이즈</a:t>
            </a:r>
            <a:r>
              <a:rPr lang="en-US" altLang="ko-KR" sz="32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ko-KR" altLang="en-US" sz="32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선 두께</a:t>
            </a:r>
            <a:r>
              <a:rPr lang="en-US" altLang="ko-KR" sz="32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ko-KR" altLang="en-US" sz="32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종류 등 세부적인 사항 구현</a:t>
            </a:r>
            <a:endParaRPr sz="32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78245" y="5688507"/>
            <a:ext cx="4161023" cy="759822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ko-KR" altLang="en-US" sz="4000" b="1" i="0" u="none" strike="noStrike" cap="none" spc="0" normalizeH="0" baseline="0" dirty="0">
                <a:solidFill>
                  <a:srgbClr val="F4E25A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전체적인 틀</a:t>
            </a:r>
            <a:r>
              <a:rPr kumimoji="0" lang="en-US" altLang="ko-KR" sz="4000" b="1" i="0" u="none" strike="noStrike" cap="none" spc="0" normalizeH="0" baseline="0" dirty="0">
                <a:solidFill>
                  <a:srgbClr val="F4E25A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, </a:t>
            </a:r>
            <a:r>
              <a:rPr lang="en-US" altLang="ko-KR" sz="4000" b="1" dirty="0">
                <a:solidFill>
                  <a:srgbClr val="F4E25A"/>
                </a:solidFill>
              </a:rPr>
              <a:t>GUI</a:t>
            </a:r>
            <a:endParaRPr kumimoji="0" lang="ko-KR" altLang="en-US" sz="4000" b="1" i="0" u="none" strike="noStrike" cap="none" spc="0" normalizeH="0" baseline="0" dirty="0">
              <a:solidFill>
                <a:srgbClr val="F4E25A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63240" y="5649796"/>
            <a:ext cx="3831176" cy="759822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lvl="0" rtl="0" latinLnBrk="1" hangingPunct="0"/>
            <a:r>
              <a:rPr lang="en-US" altLang="ko-KR" sz="4000" b="1" dirty="0">
                <a:solidFill>
                  <a:srgbClr val="F4E25A"/>
                </a:solidFill>
              </a:rPr>
              <a:t>Draw </a:t>
            </a:r>
            <a:r>
              <a:rPr lang="ko-KR" altLang="en-US" sz="4000" b="1" dirty="0">
                <a:solidFill>
                  <a:srgbClr val="F4E25A"/>
                </a:solidFill>
              </a:rPr>
              <a:t>부분 구성</a:t>
            </a:r>
            <a:endParaRPr kumimoji="0" lang="ko-KR" altLang="en-US" sz="5000" b="0" i="0" u="none" strike="noStrike" cap="none" spc="0" normalizeH="0" baseline="0" dirty="0"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88413" y="5572798"/>
            <a:ext cx="4554887" cy="1375376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lvl="0" rtl="0" latinLnBrk="1" hangingPunct="0"/>
            <a:r>
              <a:rPr lang="ko-KR" altLang="en-US" sz="4000" b="1" dirty="0">
                <a:solidFill>
                  <a:srgbClr val="F4E25A"/>
                </a:solidFill>
              </a:rPr>
              <a:t>추가적인 심화기능</a:t>
            </a:r>
            <a:r>
              <a:rPr lang="en-US" altLang="ko-KR" sz="4000" b="1" dirty="0">
                <a:solidFill>
                  <a:srgbClr val="F4E25A"/>
                </a:solidFill>
              </a:rPr>
              <a:t>,</a:t>
            </a:r>
            <a:r>
              <a:rPr lang="ko-KR" altLang="en-US" sz="4000" b="1" dirty="0" err="1">
                <a:solidFill>
                  <a:srgbClr val="F4E25A"/>
                </a:solidFill>
              </a:rPr>
              <a:t>레이어</a:t>
            </a:r>
            <a:endParaRPr kumimoji="0" lang="ko-KR" altLang="en-US" sz="5000" b="0" i="0" u="none" strike="noStrike" cap="none" spc="0" normalizeH="0" baseline="0" dirty="0"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5</a:t>
            </a:fld>
            <a:endParaRPr sz="2000">
              <a:solidFill>
                <a:srgbClr val="FFFFFF"/>
              </a:solidFill>
            </a:endParaRPr>
          </a:p>
        </p:txBody>
      </p:sp>
      <p:sp>
        <p:nvSpPr>
          <p:cNvPr id="69" name="Shape 56"/>
          <p:cNvSpPr/>
          <p:nvPr/>
        </p:nvSpPr>
        <p:spPr>
          <a:xfrm>
            <a:off x="1837889" y="1982985"/>
            <a:ext cx="746998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4500">
                <a:solidFill>
                  <a:srgbClr val="0087B1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accent2"/>
                </a:solidFill>
              </a:rPr>
              <a:t></a:t>
            </a:r>
          </a:p>
        </p:txBody>
      </p:sp>
      <p:sp>
        <p:nvSpPr>
          <p:cNvPr id="70" name="Shape 57"/>
          <p:cNvSpPr/>
          <p:nvPr/>
        </p:nvSpPr>
        <p:spPr>
          <a:xfrm>
            <a:off x="2737071" y="1938220"/>
            <a:ext cx="50778" cy="896277"/>
          </a:xfrm>
          <a:prstGeom prst="roundRect">
            <a:avLst>
              <a:gd name="adj" fmla="val 50000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Shape 58"/>
          <p:cNvSpPr/>
          <p:nvPr/>
        </p:nvSpPr>
        <p:spPr>
          <a:xfrm>
            <a:off x="2991415" y="1965087"/>
            <a:ext cx="880403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4000">
                <a:solidFill>
                  <a:srgbClr val="65656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5400" dirty="0">
                <a:solidFill>
                  <a:srgbClr val="656565"/>
                </a:solidFill>
              </a:rPr>
              <a:t>기본도안</a:t>
            </a:r>
            <a:endParaRPr lang="en-US" altLang="ko-KR" sz="5400" dirty="0">
              <a:solidFill>
                <a:srgbClr val="656565"/>
              </a:solidFill>
            </a:endParaRPr>
          </a:p>
        </p:txBody>
      </p:sp>
      <p:sp>
        <p:nvSpPr>
          <p:cNvPr id="72" name="Shape 60"/>
          <p:cNvSpPr/>
          <p:nvPr/>
        </p:nvSpPr>
        <p:spPr>
          <a:xfrm flipV="1">
            <a:off x="1714049" y="3121703"/>
            <a:ext cx="20965096" cy="1"/>
          </a:xfrm>
          <a:prstGeom prst="line">
            <a:avLst/>
          </a:prstGeom>
          <a:ln w="25400">
            <a:solidFill>
              <a:srgbClr val="9A9A9A"/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55DF84E-04DD-FA43-A24D-E1ADC4885912}"/>
              </a:ext>
            </a:extLst>
          </p:cNvPr>
          <p:cNvGrpSpPr/>
          <p:nvPr/>
        </p:nvGrpSpPr>
        <p:grpSpPr>
          <a:xfrm>
            <a:off x="1714049" y="3447323"/>
            <a:ext cx="20965096" cy="9341890"/>
            <a:chOff x="1759622" y="3408910"/>
            <a:chExt cx="20965096" cy="934189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CDF8F50-03AB-1545-9C84-22812779D141}"/>
                </a:ext>
              </a:extLst>
            </p:cNvPr>
            <p:cNvSpPr/>
            <p:nvPr/>
          </p:nvSpPr>
          <p:spPr>
            <a:xfrm>
              <a:off x="1759622" y="3408910"/>
              <a:ext cx="20965096" cy="9341890"/>
            </a:xfrm>
            <a:prstGeom prst="rect">
              <a:avLst/>
            </a:prstGeom>
            <a:noFill/>
            <a:ln w="12700" cap="flat">
              <a:solidFill>
                <a:schemeClr val="accent6">
                  <a:lumMod val="75000"/>
                </a:schemeClr>
              </a:solidFill>
              <a:miter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>
              <a:scrgbClr r="0" g="0" b="0"/>
            </a:fontRef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</a:pPr>
              <a:endParaRPr kumimoji="0" lang="ko-KR" altLang="en-US" sz="3200" b="0" i="0" u="none" strike="noStrike" cap="none" spc="0" normalizeH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5DE6FD2B-E2D5-174E-81E5-1138C18FD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9622" y="4059520"/>
              <a:ext cx="20909317" cy="73212"/>
            </a:xfrm>
            <a:prstGeom prst="line">
              <a:avLst/>
            </a:prstGeom>
            <a:noFill/>
            <a:ln w="25400" cap="flat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>
              <a:scrgbClr r="0" g="0" b="0"/>
            </a:fontRef>
          </p:style>
        </p:cxnSp>
        <p:sp>
          <p:nvSpPr>
            <p:cNvPr id="12" name="텍스트상자 11">
              <a:extLst>
                <a:ext uri="{FF2B5EF4-FFF2-40B4-BE49-F238E27FC236}">
                  <a16:creationId xmlns:a16="http://schemas.microsoft.com/office/drawing/2014/main" id="{E6F261BA-2C90-254E-9A0F-EA4A2D36B98A}"/>
                </a:ext>
              </a:extLst>
            </p:cNvPr>
            <p:cNvSpPr txBox="1"/>
            <p:nvPr/>
          </p:nvSpPr>
          <p:spPr>
            <a:xfrm>
              <a:off x="9079270" y="3552603"/>
              <a:ext cx="4884349" cy="636712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>
              <a:scrgbClr r="0" g="0" b="0"/>
            </a:fontRef>
          </p:style>
          <p:txBody>
            <a:bodyPr rot="0" spcFirstLastPara="1" vertOverflow="overflow" horzOverflow="overflow" vert="horz" wrap="none" lIns="71437" tIns="71437" rIns="71437" bIns="71437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</a:pPr>
              <a:r>
                <a:rPr lang="en-US" altLang="ko-KR" sz="3200" dirty="0">
                  <a:solidFill>
                    <a:srgbClr val="000000"/>
                  </a:solidFill>
                </a:rPr>
                <a:t>JAVA PAINTER PROJECT</a:t>
              </a:r>
              <a:endParaRPr kumimoji="0" lang="ko-KR" altLang="en-US" sz="3200" b="0" i="0" u="none" strike="noStrike" cap="none" spc="0" normalizeH="0" baseline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599C68-C50E-4E40-8743-482C832B1A30}"/>
                </a:ext>
              </a:extLst>
            </p:cNvPr>
            <p:cNvSpPr/>
            <p:nvPr/>
          </p:nvSpPr>
          <p:spPr>
            <a:xfrm>
              <a:off x="22039800" y="3589354"/>
              <a:ext cx="478863" cy="452046"/>
            </a:xfrm>
            <a:prstGeom prst="rect">
              <a:avLst/>
            </a:prstGeom>
            <a:solidFill>
              <a:srgbClr val="ED6969">
                <a:alpha val="39000"/>
              </a:srgbClr>
            </a:solidFill>
            <a:ln w="12700" cap="flat">
              <a:noFill/>
              <a:miter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>
              <a:scrgbClr r="0" g="0" b="0"/>
            </a:fontRef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</a:pPr>
              <a:r>
                <a:rPr kumimoji="0" lang="en-US" altLang="ko-KR" sz="2000" b="0" i="0" u="none" strike="noStrike" cap="none" spc="0" normalizeH="0" baseline="0" dirty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rPr>
                <a:t>X</a:t>
              </a:r>
              <a:endParaRPr kumimoji="0" lang="ko-KR" altLang="en-US" sz="3200" b="0" i="0" u="none" strike="noStrike" cap="none" spc="0" normalizeH="0" baseline="0" dirty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25DD799-DFDF-4D4A-89F4-DC991EC43333}"/>
                </a:ext>
              </a:extLst>
            </p:cNvPr>
            <p:cNvSpPr/>
            <p:nvPr/>
          </p:nvSpPr>
          <p:spPr>
            <a:xfrm>
              <a:off x="20869407" y="3589170"/>
              <a:ext cx="478863" cy="452046"/>
            </a:xfrm>
            <a:prstGeom prst="rect">
              <a:avLst/>
            </a:prstGeom>
            <a:solidFill>
              <a:srgbClr val="ED6969">
                <a:alpha val="44000"/>
              </a:srgbClr>
            </a:solidFill>
            <a:ln w="12700" cap="flat">
              <a:noFill/>
              <a:miter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>
              <a:scrgbClr r="0" g="0" b="0"/>
            </a:fontRef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</a:pPr>
              <a:r>
                <a:rPr kumimoji="0" lang="en-US" altLang="ko-KR" sz="2000" b="0" i="0" u="none" strike="noStrike" cap="none" spc="0" normalizeH="0" baseline="0" dirty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rPr>
                <a:t>_</a:t>
              </a:r>
              <a:endParaRPr kumimoji="0" lang="ko-KR" altLang="en-US" sz="3200" b="0" i="0" u="none" strike="noStrike" cap="none" spc="0" normalizeH="0" baseline="0" dirty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9973564-0900-F042-BCAE-7A6B9B6285DC}"/>
                </a:ext>
              </a:extLst>
            </p:cNvPr>
            <p:cNvSpPr/>
            <p:nvPr/>
          </p:nvSpPr>
          <p:spPr>
            <a:xfrm>
              <a:off x="21446637" y="3589170"/>
              <a:ext cx="478863" cy="452046"/>
            </a:xfrm>
            <a:prstGeom prst="rect">
              <a:avLst/>
            </a:prstGeom>
            <a:solidFill>
              <a:srgbClr val="ED6969">
                <a:alpha val="45000"/>
              </a:srgbClr>
            </a:solidFill>
            <a:ln w="12700" cap="flat">
              <a:noFill/>
              <a:miter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>
              <a:scrgbClr r="0" g="0" b="0"/>
            </a:fontRef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</a:pPr>
              <a:r>
                <a:rPr lang="ko-KR" altLang="en-US" sz="2000" dirty="0" err="1">
                  <a:solidFill>
                    <a:srgbClr val="FFFFFF"/>
                  </a:solidFill>
                </a:rPr>
                <a:t>ㅁ</a:t>
              </a:r>
              <a:endParaRPr kumimoji="0" lang="ko-KR" altLang="en-US" sz="3600" b="0" i="0" u="none" strike="noStrike" cap="none" spc="0" normalizeH="0" baseline="0" dirty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76CE04AD-14D6-0A4D-A962-24B8C8C38A76}"/>
                </a:ext>
              </a:extLst>
            </p:cNvPr>
            <p:cNvCxnSpPr/>
            <p:nvPr/>
          </p:nvCxnSpPr>
          <p:spPr>
            <a:xfrm>
              <a:off x="1759622" y="4652683"/>
              <a:ext cx="20909317" cy="0"/>
            </a:xfrm>
            <a:prstGeom prst="line">
              <a:avLst/>
            </a:prstGeom>
            <a:noFill/>
            <a:ln w="25400" cap="flat">
              <a:solidFill>
                <a:schemeClr val="bg2">
                  <a:lumMod val="75000"/>
                </a:schemeClr>
              </a:solidFill>
              <a:prstDash val="solid"/>
              <a:miter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>
              <a:scrgbClr r="0" g="0" b="0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47581D87-1508-8344-83A4-6CAA1712DDA6}"/>
                </a:ext>
              </a:extLst>
            </p:cNvPr>
            <p:cNvCxnSpPr/>
            <p:nvPr/>
          </p:nvCxnSpPr>
          <p:spPr>
            <a:xfrm>
              <a:off x="1880589" y="5517370"/>
              <a:ext cx="20680774" cy="0"/>
            </a:xfrm>
            <a:prstGeom prst="line">
              <a:avLst/>
            </a:prstGeom>
            <a:noFill/>
            <a:ln w="47625" cap="flat">
              <a:solidFill>
                <a:schemeClr val="tx1">
                  <a:lumMod val="60000"/>
                  <a:lumOff val="40000"/>
                </a:schemeClr>
              </a:solidFill>
              <a:prstDash val="solid"/>
              <a:miter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>
              <a:scrgbClr r="0" g="0" b="0"/>
            </a:fontRef>
          </p:style>
        </p:cxn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61612FDA-5DBC-9C45-A03D-80350658E848}"/>
                </a:ext>
              </a:extLst>
            </p:cNvPr>
            <p:cNvSpPr/>
            <p:nvPr/>
          </p:nvSpPr>
          <p:spPr>
            <a:xfrm>
              <a:off x="5653476" y="4778980"/>
              <a:ext cx="2481561" cy="636343"/>
            </a:xfrm>
            <a:prstGeom prst="round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 cap="flat">
              <a:solidFill>
                <a:schemeClr val="tx1">
                  <a:lumMod val="75000"/>
                </a:schemeClr>
              </a:solidFill>
              <a:miter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>
              <a:scrgbClr r="0" g="0" b="0"/>
            </a:fontRef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</a:pPr>
              <a:r>
                <a:rPr kumimoji="0" lang="ko-KR" altLang="en-US" sz="2800" b="0" i="0" u="none" strike="noStrike" cap="none" spc="0" normalizeH="0" baseline="0" dirty="0">
                  <a:solidFill>
                    <a:schemeClr val="tx1">
                      <a:lumMod val="75000"/>
                    </a:schemeClr>
                  </a:solidFill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Helvetica Light"/>
                </a:rPr>
                <a:t>선 굵기</a:t>
              </a:r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15F0D46D-423A-FA4A-BF2E-FD99F8B846E7}"/>
                </a:ext>
              </a:extLst>
            </p:cNvPr>
            <p:cNvSpPr/>
            <p:nvPr/>
          </p:nvSpPr>
          <p:spPr>
            <a:xfrm>
              <a:off x="2491176" y="4759930"/>
              <a:ext cx="2481561" cy="636343"/>
            </a:xfrm>
            <a:prstGeom prst="round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 cap="flat">
              <a:solidFill>
                <a:schemeClr val="tx1">
                  <a:lumMod val="75000"/>
                </a:schemeClr>
              </a:solidFill>
              <a:miter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>
              <a:scrgbClr r="0" g="0" b="0"/>
            </a:fontRef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</a:pPr>
              <a:r>
                <a:rPr lang="ko-KR" altLang="en-US" sz="2800" dirty="0">
                  <a:solidFill>
                    <a:schemeClr val="tx1">
                      <a:lumMod val="7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폰트 크기</a:t>
              </a:r>
              <a:endParaRPr kumimoji="0" lang="ko-KR" altLang="en-US" sz="2800" b="0" i="0" u="none" strike="noStrike" cap="none" spc="0" normalizeH="0" baseline="0" dirty="0">
                <a:solidFill>
                  <a:schemeClr val="tx1">
                    <a:lumMod val="75000"/>
                  </a:schemeClr>
                </a:solidFill>
                <a:uFillTx/>
                <a:latin typeface="Nanum Gothic" panose="020D0604000000000000" pitchFamily="34" charset="-127"/>
                <a:ea typeface="Nanum Gothic" panose="020D0604000000000000" pitchFamily="34" charset="-127"/>
                <a:sym typeface="Helvetica Light"/>
              </a:endParaRPr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D254841A-22FE-E94F-9F17-34F944059406}"/>
                </a:ext>
              </a:extLst>
            </p:cNvPr>
            <p:cNvSpPr/>
            <p:nvPr/>
          </p:nvSpPr>
          <p:spPr>
            <a:xfrm>
              <a:off x="8930076" y="4778980"/>
              <a:ext cx="2481561" cy="636343"/>
            </a:xfrm>
            <a:prstGeom prst="round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 cap="flat">
              <a:solidFill>
                <a:schemeClr val="tx1">
                  <a:lumMod val="75000"/>
                </a:schemeClr>
              </a:solidFill>
              <a:miter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>
              <a:scrgbClr r="0" g="0" b="0"/>
            </a:fontRef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</a:pPr>
              <a:r>
                <a:rPr lang="ko-KR" altLang="en-US" sz="2800" dirty="0">
                  <a:solidFill>
                    <a:schemeClr val="tx1">
                      <a:lumMod val="7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폰트 종류</a:t>
              </a:r>
              <a:endParaRPr kumimoji="0" lang="ko-KR" altLang="en-US" sz="2800" b="0" i="0" u="none" strike="noStrike" cap="none" spc="0" normalizeH="0" baseline="0" dirty="0">
                <a:solidFill>
                  <a:schemeClr val="tx1">
                    <a:lumMod val="75000"/>
                  </a:schemeClr>
                </a:solidFill>
                <a:uFillTx/>
                <a:latin typeface="Nanum Gothic" panose="020D0604000000000000" pitchFamily="34" charset="-127"/>
                <a:ea typeface="Nanum Gothic" panose="020D0604000000000000" pitchFamily="34" charset="-127"/>
                <a:sym typeface="Helvetica Light"/>
              </a:endParaRPr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E4350975-36A5-7041-8AF9-63AFFAC50995}"/>
                </a:ext>
              </a:extLst>
            </p:cNvPr>
            <p:cNvSpPr/>
            <p:nvPr/>
          </p:nvSpPr>
          <p:spPr>
            <a:xfrm>
              <a:off x="2080667" y="5723236"/>
              <a:ext cx="1446795" cy="4596684"/>
            </a:xfrm>
            <a:prstGeom prst="round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 cap="flat">
              <a:solidFill>
                <a:schemeClr val="tx1">
                  <a:lumMod val="75000"/>
                </a:schemeClr>
              </a:solidFill>
              <a:miter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>
              <a:scrgbClr r="0" g="0" b="0"/>
            </a:fontRef>
          </p:style>
          <p:txBody>
            <a:bodyPr rot="0" spcFirstLastPara="1" vertOverflow="overflow" horzOverflow="overflow" vert="horz" wrap="square" lIns="71437" tIns="71437" rIns="71437" bIns="71437" numCol="1" spcCol="38100" rtlCol="0" anchor="ctr" anchorCtr="0">
              <a:norm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</a:pPr>
              <a:r>
                <a:rPr kumimoji="0" lang="ko-KR" altLang="en-US" sz="4400" b="0" i="0" u="none" strike="noStrike" cap="none" spc="0" normalizeH="0" baseline="0" dirty="0">
                  <a:solidFill>
                    <a:schemeClr val="tx1">
                      <a:lumMod val="75000"/>
                    </a:schemeClr>
                  </a:solidFill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Helvetica Light"/>
                </a:rPr>
                <a:t>그</a:t>
              </a:r>
              <a:endParaRPr kumimoji="0" lang="en-US" altLang="ko-KR" sz="4400" b="0" i="0" u="none" strike="noStrike" cap="none" spc="0" normalizeH="0" baseline="0" dirty="0">
                <a:solidFill>
                  <a:schemeClr val="tx1">
                    <a:lumMod val="75000"/>
                  </a:schemeClr>
                </a:solidFill>
                <a:uFillTx/>
                <a:latin typeface="Nanum Gothic" panose="020D0604000000000000" pitchFamily="34" charset="-127"/>
                <a:ea typeface="Nanum Gothic" panose="020D0604000000000000" pitchFamily="34" charset="-127"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</a:pPr>
              <a:r>
                <a:rPr lang="ko-KR" altLang="en-US" sz="4400" dirty="0">
                  <a:solidFill>
                    <a:schemeClr val="tx1">
                      <a:lumMod val="7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리</a:t>
              </a:r>
              <a:endParaRPr lang="en-US" altLang="ko-KR" sz="4400" dirty="0">
                <a:solidFill>
                  <a:schemeClr val="tx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</a:pPr>
              <a:r>
                <a:rPr kumimoji="0" lang="ko-KR" altLang="en-US" sz="4400" b="0" i="0" u="none" strike="noStrike" cap="none" spc="0" normalizeH="0" baseline="0" dirty="0">
                  <a:solidFill>
                    <a:schemeClr val="tx1">
                      <a:lumMod val="75000"/>
                    </a:schemeClr>
                  </a:solidFill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Helvetica Light"/>
                </a:rPr>
                <a:t>기</a:t>
              </a:r>
              <a:endParaRPr kumimoji="0" lang="en-US" altLang="ko-KR" sz="4400" b="0" i="0" u="none" strike="noStrike" cap="none" spc="0" normalizeH="0" baseline="0" dirty="0">
                <a:solidFill>
                  <a:schemeClr val="tx1">
                    <a:lumMod val="75000"/>
                  </a:schemeClr>
                </a:solidFill>
                <a:uFillTx/>
                <a:latin typeface="Nanum Gothic" panose="020D0604000000000000" pitchFamily="34" charset="-127"/>
                <a:ea typeface="Nanum Gothic" panose="020D0604000000000000" pitchFamily="34" charset="-127"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</a:pPr>
              <a:r>
                <a:rPr kumimoji="0" lang="ko-KR" altLang="en-US" sz="4400" b="0" i="0" u="none" strike="noStrike" cap="none" spc="0" normalizeH="0" baseline="0" dirty="0">
                  <a:solidFill>
                    <a:schemeClr val="tx1">
                      <a:lumMod val="75000"/>
                    </a:schemeClr>
                  </a:solidFill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Helvetica Light"/>
                </a:rPr>
                <a:t>도</a:t>
              </a:r>
              <a:endParaRPr kumimoji="0" lang="en-US" altLang="ko-KR" sz="4400" b="0" i="0" u="none" strike="noStrike" cap="none" spc="0" normalizeH="0" baseline="0" dirty="0">
                <a:solidFill>
                  <a:schemeClr val="tx1">
                    <a:lumMod val="75000"/>
                  </a:schemeClr>
                </a:solidFill>
                <a:uFillTx/>
                <a:latin typeface="Nanum Gothic" panose="020D0604000000000000" pitchFamily="34" charset="-127"/>
                <a:ea typeface="Nanum Gothic" panose="020D0604000000000000" pitchFamily="34" charset="-127"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</a:pPr>
              <a:r>
                <a:rPr lang="ko-KR" altLang="en-US" sz="4400" dirty="0">
                  <a:solidFill>
                    <a:schemeClr val="tx1">
                      <a:lumMod val="7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구</a:t>
              </a:r>
              <a:endParaRPr lang="en-US" altLang="ko-KR" sz="4400" dirty="0">
                <a:solidFill>
                  <a:schemeClr val="tx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400B66B7-D54E-FF43-A2C5-9A2536E3D2C1}"/>
                </a:ext>
              </a:extLst>
            </p:cNvPr>
            <p:cNvSpPr/>
            <p:nvPr/>
          </p:nvSpPr>
          <p:spPr>
            <a:xfrm>
              <a:off x="2080666" y="10488413"/>
              <a:ext cx="1446796" cy="2071955"/>
            </a:xfrm>
            <a:prstGeom prst="round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 cap="flat">
              <a:solidFill>
                <a:schemeClr val="tx1">
                  <a:lumMod val="75000"/>
                </a:schemeClr>
              </a:solidFill>
              <a:miter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>
              <a:scrgbClr r="0" g="0" b="0"/>
            </a:fontRef>
          </p:style>
          <p:txBody>
            <a:bodyPr rot="0" spcFirstLastPara="1" vertOverflow="overflow" horzOverflow="overflow" vert="horz" wrap="square" lIns="71437" tIns="71437" rIns="71437" bIns="71437" numCol="1" spcCol="38100" rtlCol="0" anchor="ctr" anchorCtr="0">
              <a:norm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</a:pPr>
              <a:r>
                <a:rPr lang="ko-KR" altLang="en-US" sz="3600" dirty="0">
                  <a:solidFill>
                    <a:schemeClr val="tx1">
                      <a:lumMod val="7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팔</a:t>
              </a:r>
              <a:endParaRPr lang="en-US" altLang="ko-KR" sz="3600" dirty="0">
                <a:solidFill>
                  <a:schemeClr val="tx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</a:pPr>
              <a:r>
                <a:rPr kumimoji="0" lang="ko-KR" altLang="en-US" sz="3600" b="0" i="0" u="none" strike="noStrike" cap="none" spc="0" normalizeH="0" baseline="0" dirty="0">
                  <a:solidFill>
                    <a:schemeClr val="tx1">
                      <a:lumMod val="75000"/>
                    </a:schemeClr>
                  </a:solidFill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Helvetica Light"/>
                </a:rPr>
                <a:t>레</a:t>
              </a:r>
              <a:endParaRPr kumimoji="0" lang="en-US" altLang="ko-KR" sz="3600" b="0" i="0" u="none" strike="noStrike" cap="none" spc="0" normalizeH="0" baseline="0" dirty="0">
                <a:solidFill>
                  <a:schemeClr val="tx1">
                    <a:lumMod val="75000"/>
                  </a:schemeClr>
                </a:solidFill>
                <a:uFillTx/>
                <a:latin typeface="Nanum Gothic" panose="020D0604000000000000" pitchFamily="34" charset="-127"/>
                <a:ea typeface="Nanum Gothic" panose="020D0604000000000000" pitchFamily="34" charset="-127"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</a:pPr>
              <a:r>
                <a:rPr lang="ko-KR" altLang="en-US" sz="3600" dirty="0">
                  <a:solidFill>
                    <a:schemeClr val="tx1">
                      <a:lumMod val="7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트</a:t>
              </a:r>
              <a:endParaRPr kumimoji="0" lang="ko-KR" altLang="en-US" sz="3600" b="0" i="0" u="none" strike="noStrike" cap="none" spc="0" normalizeH="0" baseline="0" dirty="0">
                <a:solidFill>
                  <a:schemeClr val="tx1">
                    <a:lumMod val="75000"/>
                  </a:schemeClr>
                </a:solidFill>
                <a:uFillTx/>
                <a:latin typeface="Nanum Gothic" panose="020D0604000000000000" pitchFamily="34" charset="-127"/>
                <a:ea typeface="Nanum Gothic" panose="020D0604000000000000" pitchFamily="34" charset="-127"/>
                <a:sym typeface="Helvetica Light"/>
              </a:endParaRPr>
            </a:p>
          </p:txBody>
        </p:sp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ED66FF0E-B749-544A-ACC9-C03C8B71CC20}"/>
                </a:ext>
              </a:extLst>
            </p:cNvPr>
            <p:cNvSpPr/>
            <p:nvPr/>
          </p:nvSpPr>
          <p:spPr>
            <a:xfrm>
              <a:off x="18456394" y="5723236"/>
              <a:ext cx="4062269" cy="6761948"/>
            </a:xfrm>
            <a:prstGeom prst="round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 cap="flat">
              <a:solidFill>
                <a:schemeClr val="tx1">
                  <a:lumMod val="75000"/>
                </a:schemeClr>
              </a:solidFill>
              <a:miter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>
              <a:scrgbClr r="0" g="0" b="0"/>
            </a:fontRef>
          </p:style>
          <p:txBody>
            <a:bodyPr rot="0" spcFirstLastPara="1" vertOverflow="overflow" horzOverflow="overflow" vert="horz" wrap="square" lIns="71437" tIns="71437" rIns="71437" bIns="71437" numCol="1" spcCol="38100" rtlCol="0" anchor="ctr" anchorCtr="0">
              <a:norm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</a:pPr>
              <a:r>
                <a:rPr kumimoji="0" lang="ko-KR" altLang="en-US" sz="5400" b="0" i="0" u="none" strike="noStrike" cap="none" spc="0" normalizeH="0" baseline="0" dirty="0">
                  <a:solidFill>
                    <a:schemeClr val="tx1">
                      <a:lumMod val="75000"/>
                    </a:schemeClr>
                  </a:solidFill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Helvetica Light"/>
                </a:rPr>
                <a:t>레이어</a:t>
              </a:r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6E2A8473-59FE-8346-AE20-D95AFE230D7E}"/>
                </a:ext>
              </a:extLst>
            </p:cNvPr>
            <p:cNvSpPr/>
            <p:nvPr/>
          </p:nvSpPr>
          <p:spPr>
            <a:xfrm>
              <a:off x="3767634" y="5723235"/>
              <a:ext cx="14528278" cy="676194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  <a:alpha val="16000"/>
              </a:schemeClr>
            </a:solidFill>
            <a:ln w="12700" cap="flat">
              <a:noFill/>
              <a:miter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>
              <a:scrgbClr r="0" g="0" b="0"/>
            </a:fontRef>
          </p:style>
          <p:txBody>
            <a:bodyPr rot="0" spcFirstLastPara="1" vertOverflow="overflow" horzOverflow="overflow" vert="horz" wrap="square" lIns="71437" tIns="71437" rIns="71437" bIns="71437" numCol="1" spcCol="38100" rtlCol="0" anchor="ctr" anchorCtr="0">
              <a:norm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</a:pPr>
              <a:r>
                <a:rPr kumimoji="0" lang="ko-KR" altLang="en-US" sz="6000" b="0" i="0" u="none" strike="noStrike" cap="none" spc="0" normalizeH="0" baseline="0" dirty="0">
                  <a:solidFill>
                    <a:schemeClr val="tx1">
                      <a:lumMod val="75000"/>
                    </a:schemeClr>
                  </a:solidFill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Helvetica Light"/>
                </a:rPr>
                <a:t>그리는 부분</a:t>
              </a:r>
            </a:p>
          </p:txBody>
        </p:sp>
      </p:grp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2"/>
          <p:cNvSpPr/>
          <p:nvPr/>
        </p:nvSpPr>
        <p:spPr>
          <a:xfrm>
            <a:off x="0" y="1"/>
            <a:ext cx="24384000" cy="137159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 defTabSz="825500">
              <a:defRPr sz="3200">
                <a:solidFill>
                  <a:srgbClr val="FFFFFF"/>
                </a:solidFill>
              </a:defRPr>
            </a:pPr>
            <a:endParaRPr dirty="0">
              <a:solidFill>
                <a:srgbClr val="F4E25A"/>
              </a:solidFill>
            </a:endParaRPr>
          </a:p>
        </p:txBody>
      </p:sp>
      <p:sp>
        <p:nvSpPr>
          <p:cNvPr id="36" name="텍스트 상자 35"/>
          <p:cNvSpPr txBox="1"/>
          <p:nvPr/>
        </p:nvSpPr>
        <p:spPr>
          <a:xfrm>
            <a:off x="1837889" y="4154601"/>
            <a:ext cx="20506857" cy="6969322"/>
          </a:xfrm>
          <a:prstGeom prst="rect">
            <a:avLst/>
          </a:prstGeom>
          <a:noFill/>
        </p:spPr>
        <p:txBody>
          <a:bodyPr wrap="square" lIns="324000" tIns="288000" rIns="360000" bIns="396000" rtlCol="0">
            <a:spAutoFit/>
          </a:bodyPr>
          <a:lstStyle/>
          <a:p>
            <a:pPr marL="571500" indent="-571500" algn="l">
              <a:spcBef>
                <a:spcPts val="600"/>
              </a:spcBef>
              <a:buFont typeface="Arial" charset="0"/>
              <a:buChar char="•"/>
            </a:pPr>
            <a:r>
              <a:rPr kumimoji="1" lang="ko-KR" altLang="en-US" sz="5400">
                <a:solidFill>
                  <a:schemeClr val="bg2"/>
                </a:solidFill>
              </a:rPr>
              <a:t>도형을 선택하고 그리는 기능</a:t>
            </a:r>
            <a:endParaRPr kumimoji="1" lang="en-US" altLang="ko-KR" sz="5400">
              <a:solidFill>
                <a:schemeClr val="bg2"/>
              </a:solidFill>
            </a:endParaRPr>
          </a:p>
          <a:p>
            <a:pPr marL="571500" indent="-571500" algn="l">
              <a:spcBef>
                <a:spcPts val="600"/>
              </a:spcBef>
              <a:buFont typeface="Arial" charset="0"/>
              <a:buChar char="•"/>
            </a:pPr>
            <a:r>
              <a:rPr kumimoji="1" lang="ko-KR" altLang="en-US" sz="5400">
                <a:solidFill>
                  <a:schemeClr val="bg2"/>
                </a:solidFill>
              </a:rPr>
              <a:t>지우기 기능</a:t>
            </a:r>
            <a:endParaRPr kumimoji="1" lang="en-US" altLang="ko-KR" sz="5400">
              <a:solidFill>
                <a:schemeClr val="bg2"/>
              </a:solidFill>
            </a:endParaRPr>
          </a:p>
          <a:p>
            <a:pPr marL="571500" indent="-571500" algn="l">
              <a:spcBef>
                <a:spcPts val="600"/>
              </a:spcBef>
              <a:buFont typeface="Arial" charset="0"/>
              <a:buChar char="•"/>
            </a:pPr>
            <a:r>
              <a:rPr kumimoji="1" lang="ko-KR" altLang="en-US" sz="5400">
                <a:solidFill>
                  <a:schemeClr val="bg2"/>
                </a:solidFill>
              </a:rPr>
              <a:t>색상 변경 기능</a:t>
            </a:r>
            <a:endParaRPr kumimoji="1" lang="en-US" altLang="ko-KR" sz="5400">
              <a:solidFill>
                <a:schemeClr val="bg2"/>
              </a:solidFill>
            </a:endParaRPr>
          </a:p>
          <a:p>
            <a:pPr marL="571500" indent="-571500" algn="l">
              <a:spcBef>
                <a:spcPts val="600"/>
              </a:spcBef>
              <a:buFont typeface="Arial" charset="0"/>
              <a:buChar char="•"/>
            </a:pPr>
            <a:r>
              <a:rPr kumimoji="1" lang="ko-KR" altLang="en-US" sz="5400">
                <a:solidFill>
                  <a:schemeClr val="bg2"/>
                </a:solidFill>
              </a:rPr>
              <a:t>레이어</a:t>
            </a:r>
            <a:r>
              <a:rPr kumimoji="1" lang="en-US" altLang="ko-KR" sz="5400">
                <a:solidFill>
                  <a:schemeClr val="bg2"/>
                </a:solidFill>
              </a:rPr>
              <a:t> </a:t>
            </a:r>
            <a:r>
              <a:rPr kumimoji="1" lang="en-US" altLang="ko-KR" sz="5400" dirty="0">
                <a:solidFill>
                  <a:schemeClr val="bg2"/>
                </a:solidFill>
              </a:rPr>
              <a:t>(</a:t>
            </a:r>
            <a:r>
              <a:rPr kumimoji="1" lang="en-US" altLang="ko-KR" sz="5400">
                <a:solidFill>
                  <a:schemeClr val="bg2"/>
                </a:solidFill>
              </a:rPr>
              <a:t>Stack)</a:t>
            </a:r>
            <a:r>
              <a:rPr kumimoji="1" lang="ko-KR" altLang="en-US" sz="5400">
                <a:solidFill>
                  <a:schemeClr val="bg2"/>
                </a:solidFill>
              </a:rPr>
              <a:t>를 만들어 뒤로가기 기능 구현</a:t>
            </a:r>
            <a:endParaRPr kumimoji="1" lang="en-US" altLang="ko-KR" sz="5400" dirty="0">
              <a:solidFill>
                <a:schemeClr val="bg2"/>
              </a:solidFill>
            </a:endParaRPr>
          </a:p>
          <a:p>
            <a:pPr marL="571500" indent="-571500" algn="l">
              <a:spcBef>
                <a:spcPts val="600"/>
              </a:spcBef>
              <a:buFont typeface="Arial" charset="0"/>
              <a:buChar char="•"/>
            </a:pPr>
            <a:r>
              <a:rPr kumimoji="1" lang="ko-KR" altLang="en-US" sz="5400">
                <a:solidFill>
                  <a:schemeClr val="bg2"/>
                </a:solidFill>
              </a:rPr>
              <a:t>도형 </a:t>
            </a:r>
            <a:r>
              <a:rPr kumimoji="1" lang="ko-KR" altLang="en-US" sz="5400" dirty="0">
                <a:solidFill>
                  <a:schemeClr val="bg2"/>
                </a:solidFill>
              </a:rPr>
              <a:t>크기조절</a:t>
            </a:r>
            <a:r>
              <a:rPr kumimoji="1" lang="en-US" altLang="ko-KR" sz="5400" dirty="0">
                <a:solidFill>
                  <a:schemeClr val="bg2"/>
                </a:solidFill>
              </a:rPr>
              <a:t>(</a:t>
            </a:r>
            <a:r>
              <a:rPr kumimoji="1" lang="en-US" altLang="ko-KR" sz="5400">
                <a:solidFill>
                  <a:schemeClr val="bg2"/>
                </a:solidFill>
              </a:rPr>
              <a:t>Resize), </a:t>
            </a:r>
            <a:r>
              <a:rPr kumimoji="1" lang="ko-KR" altLang="en-US" sz="5400">
                <a:solidFill>
                  <a:schemeClr val="bg2"/>
                </a:solidFill>
              </a:rPr>
              <a:t>움직이기</a:t>
            </a:r>
            <a:r>
              <a:rPr kumimoji="1" lang="en-US" altLang="ko-KR" sz="5400">
                <a:solidFill>
                  <a:schemeClr val="bg2"/>
                </a:solidFill>
              </a:rPr>
              <a:t>(Move)</a:t>
            </a:r>
            <a:endParaRPr kumimoji="1" lang="en-US" altLang="ko-KR" sz="5400" dirty="0">
              <a:solidFill>
                <a:schemeClr val="bg2"/>
              </a:solidFill>
            </a:endParaRPr>
          </a:p>
          <a:p>
            <a:pPr marL="571500" indent="-571500" algn="l">
              <a:spcBef>
                <a:spcPts val="600"/>
              </a:spcBef>
              <a:buFont typeface="Arial" charset="0"/>
              <a:buChar char="•"/>
            </a:pPr>
            <a:r>
              <a:rPr kumimoji="1" lang="ko-KR" altLang="en-US" sz="5400">
                <a:solidFill>
                  <a:schemeClr val="bg2"/>
                </a:solidFill>
              </a:rPr>
              <a:t>텍스트입력</a:t>
            </a:r>
            <a:r>
              <a:rPr kumimoji="1" lang="en-US" altLang="ko-KR" sz="5400">
                <a:solidFill>
                  <a:schemeClr val="bg2"/>
                </a:solidFill>
              </a:rPr>
              <a:t>(</a:t>
            </a:r>
            <a:r>
              <a:rPr kumimoji="1" lang="ko-KR" altLang="en-US" sz="5400">
                <a:solidFill>
                  <a:schemeClr val="bg2"/>
                </a:solidFill>
              </a:rPr>
              <a:t>크기조정</a:t>
            </a:r>
            <a:r>
              <a:rPr kumimoji="1" lang="en-US" altLang="ko-KR" sz="5400">
                <a:solidFill>
                  <a:schemeClr val="bg2"/>
                </a:solidFill>
              </a:rPr>
              <a:t>, </a:t>
            </a:r>
            <a:r>
              <a:rPr kumimoji="1" lang="ko-KR" altLang="en-US" sz="5400">
                <a:solidFill>
                  <a:schemeClr val="bg2"/>
                </a:solidFill>
              </a:rPr>
              <a:t>글꼴 변경</a:t>
            </a:r>
            <a:r>
              <a:rPr kumimoji="1" lang="en-US" altLang="ko-KR" sz="5400">
                <a:solidFill>
                  <a:schemeClr val="bg2"/>
                </a:solidFill>
              </a:rPr>
              <a:t>)</a:t>
            </a:r>
            <a:endParaRPr kumimoji="1" lang="en-US" altLang="ko-KR" sz="5400" dirty="0">
              <a:solidFill>
                <a:schemeClr val="bg2"/>
              </a:solidFill>
            </a:endParaRPr>
          </a:p>
          <a:p>
            <a:pPr marL="571500" indent="-571500" algn="l">
              <a:spcBef>
                <a:spcPts val="600"/>
              </a:spcBef>
              <a:buFont typeface="Arial" charset="0"/>
              <a:buChar char="•"/>
            </a:pPr>
            <a:r>
              <a:rPr kumimoji="1" lang="ko-KR" altLang="en-US" sz="5400">
                <a:solidFill>
                  <a:schemeClr val="bg2"/>
                </a:solidFill>
              </a:rPr>
              <a:t>저장하기</a:t>
            </a:r>
            <a:endParaRPr kumimoji="1" lang="en-US" altLang="ko-KR" sz="5400" dirty="0">
              <a:solidFill>
                <a:schemeClr val="bg2"/>
              </a:solidFill>
            </a:endParaRPr>
          </a:p>
        </p:txBody>
      </p:sp>
      <p:sp>
        <p:nvSpPr>
          <p:cNvPr id="9" name="Shape 56"/>
          <p:cNvSpPr/>
          <p:nvPr/>
        </p:nvSpPr>
        <p:spPr>
          <a:xfrm>
            <a:off x="1837889" y="1982985"/>
            <a:ext cx="746998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4500">
                <a:solidFill>
                  <a:srgbClr val="0087B1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bg2"/>
                </a:solidFill>
              </a:rPr>
              <a:t></a:t>
            </a:r>
          </a:p>
        </p:txBody>
      </p:sp>
      <p:sp>
        <p:nvSpPr>
          <p:cNvPr id="10" name="Shape 57"/>
          <p:cNvSpPr/>
          <p:nvPr/>
        </p:nvSpPr>
        <p:spPr>
          <a:xfrm>
            <a:off x="2737071" y="1938220"/>
            <a:ext cx="50778" cy="89627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2700">
            <a:solidFill>
              <a:schemeClr val="bg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11" name="Shape 58"/>
          <p:cNvSpPr/>
          <p:nvPr/>
        </p:nvSpPr>
        <p:spPr>
          <a:xfrm>
            <a:off x="2991415" y="1965087"/>
            <a:ext cx="7845197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4000">
                <a:solidFill>
                  <a:srgbClr val="65656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5400">
                <a:solidFill>
                  <a:schemeClr val="bg2"/>
                </a:solidFill>
              </a:rPr>
              <a:t>기능설계</a:t>
            </a:r>
            <a:endParaRPr lang="en-US" altLang="ko-KR" sz="5400" dirty="0">
              <a:solidFill>
                <a:schemeClr val="bg2"/>
              </a:solidFill>
            </a:endParaRPr>
          </a:p>
        </p:txBody>
      </p:sp>
      <p:sp>
        <p:nvSpPr>
          <p:cNvPr id="12" name="Shape 60"/>
          <p:cNvSpPr/>
          <p:nvPr/>
        </p:nvSpPr>
        <p:spPr>
          <a:xfrm flipV="1">
            <a:off x="1714049" y="3121703"/>
            <a:ext cx="20965096" cy="1"/>
          </a:xfrm>
          <a:prstGeom prst="line">
            <a:avLst/>
          </a:prstGeom>
          <a:ln w="25400">
            <a:solidFill>
              <a:schemeClr val="bg2"/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31279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56"/>
          <p:cNvSpPr/>
          <p:nvPr/>
        </p:nvSpPr>
        <p:spPr>
          <a:xfrm>
            <a:off x="1837889" y="1982985"/>
            <a:ext cx="746998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4500">
                <a:solidFill>
                  <a:srgbClr val="0087B1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accent2"/>
                </a:solidFill>
              </a:rPr>
              <a:t></a:t>
            </a:r>
          </a:p>
        </p:txBody>
      </p:sp>
      <p:sp>
        <p:nvSpPr>
          <p:cNvPr id="10" name="Shape 57"/>
          <p:cNvSpPr/>
          <p:nvPr/>
        </p:nvSpPr>
        <p:spPr>
          <a:xfrm>
            <a:off x="2737071" y="1938220"/>
            <a:ext cx="50778" cy="896277"/>
          </a:xfrm>
          <a:prstGeom prst="roundRect">
            <a:avLst>
              <a:gd name="adj" fmla="val 50000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 58"/>
          <p:cNvSpPr/>
          <p:nvPr/>
        </p:nvSpPr>
        <p:spPr>
          <a:xfrm>
            <a:off x="2991415" y="1965087"/>
            <a:ext cx="1060785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4000">
                <a:solidFill>
                  <a:srgbClr val="65656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5400" dirty="0">
                <a:solidFill>
                  <a:srgbClr val="656565"/>
                </a:solidFill>
              </a:rPr>
              <a:t>클래스 설계 </a:t>
            </a:r>
            <a:r>
              <a:rPr lang="en-US" altLang="ko-KR" sz="5400" dirty="0">
                <a:solidFill>
                  <a:srgbClr val="656565"/>
                </a:solidFill>
              </a:rPr>
              <a:t>- PACKAGE</a:t>
            </a:r>
          </a:p>
        </p:txBody>
      </p:sp>
      <p:sp>
        <p:nvSpPr>
          <p:cNvPr id="12" name="Shape 60"/>
          <p:cNvSpPr/>
          <p:nvPr/>
        </p:nvSpPr>
        <p:spPr>
          <a:xfrm flipV="1">
            <a:off x="1714049" y="3121703"/>
            <a:ext cx="20965096" cy="1"/>
          </a:xfrm>
          <a:prstGeom prst="line">
            <a:avLst/>
          </a:prstGeom>
          <a:ln w="25400">
            <a:solidFill>
              <a:srgbClr val="9A9A9A"/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13" name="텍스트 상자 4"/>
          <p:cNvSpPr txBox="1"/>
          <p:nvPr/>
        </p:nvSpPr>
        <p:spPr>
          <a:xfrm>
            <a:off x="6866635" y="3988340"/>
            <a:ext cx="17433042" cy="774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  <a:buFont typeface="Arial" pitchFamily="34" charset="0"/>
              <a:buChar char="•"/>
            </a:pPr>
            <a:r>
              <a:rPr kumimoji="1" lang="en-US" altLang="ko-KR" sz="4000" dirty="0">
                <a:solidFill>
                  <a:schemeClr val="tx1">
                    <a:lumMod val="50000"/>
                  </a:schemeClr>
                </a:solidFill>
              </a:rPr>
              <a:t> Figure</a:t>
            </a:r>
          </a:p>
          <a:p>
            <a:pPr algn="l">
              <a:spcBef>
                <a:spcPts val="600"/>
              </a:spcBef>
            </a:pPr>
            <a:r>
              <a:rPr kumimoji="1" lang="ko-KR" altLang="en-US" sz="3600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kumimoji="1" lang="en-US" altLang="ko-KR" sz="3600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kumimoji="1" lang="ko-KR" altLang="en-US" sz="3600" dirty="0">
                <a:solidFill>
                  <a:schemeClr val="tx1">
                    <a:lumMod val="50000"/>
                  </a:schemeClr>
                </a:solidFill>
              </a:rPr>
              <a:t> 도형 객체 그리기 클래스 집합</a:t>
            </a:r>
            <a:endParaRPr kumimoji="1" lang="en-US" altLang="ko-KR" sz="3600" dirty="0">
              <a:solidFill>
                <a:schemeClr val="tx1">
                  <a:lumMod val="50000"/>
                </a:schemeClr>
              </a:solidFill>
            </a:endParaRPr>
          </a:p>
          <a:p>
            <a:pPr algn="l">
              <a:spcBef>
                <a:spcPts val="600"/>
              </a:spcBef>
            </a:pPr>
            <a:endParaRPr kumimoji="1" lang="en-US" altLang="ko-KR" sz="1100" dirty="0">
              <a:solidFill>
                <a:schemeClr val="tx1">
                  <a:lumMod val="50000"/>
                </a:schemeClr>
              </a:solidFill>
            </a:endParaRPr>
          </a:p>
          <a:p>
            <a:pPr algn="l">
              <a:spcBef>
                <a:spcPts val="600"/>
              </a:spcBef>
              <a:buFont typeface="Arial" pitchFamily="34" charset="0"/>
              <a:buChar char="•"/>
            </a:pPr>
            <a:r>
              <a:rPr kumimoji="1" lang="en-US" altLang="ko-KR" sz="4000" dirty="0">
                <a:solidFill>
                  <a:schemeClr val="tx1">
                    <a:lumMod val="50000"/>
                  </a:schemeClr>
                </a:solidFill>
              </a:rPr>
              <a:t> Frame</a:t>
            </a:r>
          </a:p>
          <a:p>
            <a:pPr algn="l">
              <a:spcBef>
                <a:spcPts val="600"/>
              </a:spcBef>
            </a:pPr>
            <a:r>
              <a:rPr kumimoji="1" lang="ko-KR" altLang="en-US" sz="4000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kumimoji="1" lang="en-US" altLang="ko-KR" sz="3600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kumimoji="1" lang="ko-KR" altLang="en-US" sz="3600" dirty="0">
                <a:solidFill>
                  <a:schemeClr val="tx1">
                    <a:lumMod val="50000"/>
                  </a:schemeClr>
                </a:solidFill>
              </a:rPr>
              <a:t> 메인 프레임을 구성하는 클래스 집합</a:t>
            </a:r>
            <a:endParaRPr kumimoji="1" lang="en-US" altLang="ko-KR" sz="3600" dirty="0">
              <a:solidFill>
                <a:schemeClr val="tx1">
                  <a:lumMod val="50000"/>
                </a:schemeClr>
              </a:solidFill>
            </a:endParaRPr>
          </a:p>
          <a:p>
            <a:pPr algn="l">
              <a:spcBef>
                <a:spcPts val="600"/>
              </a:spcBef>
            </a:pPr>
            <a:endParaRPr kumimoji="1" lang="en-US" altLang="ko-KR" sz="1100" dirty="0">
              <a:solidFill>
                <a:schemeClr val="tx1">
                  <a:lumMod val="50000"/>
                </a:schemeClr>
              </a:solidFill>
            </a:endParaRPr>
          </a:p>
          <a:p>
            <a:pPr algn="l">
              <a:spcBef>
                <a:spcPts val="600"/>
              </a:spcBef>
              <a:buFont typeface="Arial" pitchFamily="34" charset="0"/>
              <a:buChar char="•"/>
            </a:pPr>
            <a:r>
              <a:rPr kumimoji="1" lang="en-US" altLang="ko-KR" sz="4000" dirty="0">
                <a:solidFill>
                  <a:schemeClr val="tx1">
                    <a:lumMod val="50000"/>
                  </a:schemeClr>
                </a:solidFill>
              </a:rPr>
              <a:t> Information</a:t>
            </a:r>
          </a:p>
          <a:p>
            <a:pPr algn="l">
              <a:spcBef>
                <a:spcPts val="600"/>
              </a:spcBef>
            </a:pPr>
            <a:r>
              <a:rPr kumimoji="1" lang="ko-KR" altLang="en-US" sz="4000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kumimoji="1" lang="en-US" altLang="ko-KR" sz="3600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kumimoji="1" lang="ko-KR" altLang="en-US" sz="3600" dirty="0">
                <a:solidFill>
                  <a:schemeClr val="tx1">
                    <a:lumMod val="50000"/>
                  </a:schemeClr>
                </a:solidFill>
              </a:rPr>
              <a:t> 각각의 </a:t>
            </a:r>
            <a:r>
              <a:rPr kumimoji="1" lang="en-US" altLang="ko-KR" sz="3600" dirty="0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kumimoji="1" lang="ko-KR" altLang="en-US" sz="3600" dirty="0">
                <a:solidFill>
                  <a:schemeClr val="tx1">
                    <a:lumMod val="50000"/>
                  </a:schemeClr>
                </a:solidFill>
              </a:rPr>
              <a:t>에서 종합적으로 필요한 정보들을 모아놓은 클래스 집합</a:t>
            </a:r>
            <a:endParaRPr kumimoji="1" lang="en-US" altLang="ko-KR" sz="3600" dirty="0">
              <a:solidFill>
                <a:schemeClr val="tx1">
                  <a:lumMod val="50000"/>
                </a:schemeClr>
              </a:solidFill>
            </a:endParaRPr>
          </a:p>
          <a:p>
            <a:pPr algn="l">
              <a:spcBef>
                <a:spcPts val="600"/>
              </a:spcBef>
            </a:pPr>
            <a:endParaRPr kumimoji="1" lang="en-US" altLang="ko-KR" sz="1100" dirty="0">
              <a:solidFill>
                <a:schemeClr val="tx1">
                  <a:lumMod val="50000"/>
                </a:schemeClr>
              </a:solidFill>
            </a:endParaRPr>
          </a:p>
          <a:p>
            <a:pPr algn="l">
              <a:spcBef>
                <a:spcPts val="600"/>
              </a:spcBef>
              <a:buFont typeface="Arial" pitchFamily="34" charset="0"/>
              <a:buChar char="•"/>
            </a:pPr>
            <a:r>
              <a:rPr kumimoji="1" lang="en-US" altLang="ko-KR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kumimoji="1" lang="en-US" altLang="ko-KR" sz="4000" dirty="0" err="1">
                <a:solidFill>
                  <a:schemeClr val="tx1">
                    <a:lumMod val="50000"/>
                  </a:schemeClr>
                </a:solidFill>
              </a:rPr>
              <a:t>SubFrame</a:t>
            </a:r>
            <a:endParaRPr kumimoji="1" lang="en-US" altLang="ko-KR" sz="4000" dirty="0">
              <a:solidFill>
                <a:schemeClr val="tx1">
                  <a:lumMod val="50000"/>
                </a:schemeClr>
              </a:solidFill>
            </a:endParaRPr>
          </a:p>
          <a:p>
            <a:pPr algn="l">
              <a:spcBef>
                <a:spcPts val="600"/>
              </a:spcBef>
            </a:pPr>
            <a:r>
              <a:rPr kumimoji="1" lang="ko-KR" altLang="en-US" sz="3600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kumimoji="1" lang="en-US" altLang="ko-KR" sz="3600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kumimoji="1" lang="ko-KR" altLang="en-US" sz="3600" dirty="0">
                <a:solidFill>
                  <a:schemeClr val="tx1">
                    <a:lumMod val="50000"/>
                  </a:schemeClr>
                </a:solidFill>
              </a:rPr>
              <a:t> 메인</a:t>
            </a:r>
            <a:r>
              <a:rPr kumimoji="1" lang="en-US" altLang="ko-KR" sz="3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kumimoji="1" lang="ko-KR" altLang="en-US" sz="3600" dirty="0">
                <a:solidFill>
                  <a:schemeClr val="tx1">
                    <a:lumMod val="50000"/>
                  </a:schemeClr>
                </a:solidFill>
              </a:rPr>
              <a:t>프레임을 구성하는 서브 프레임의 클래스 집합</a:t>
            </a:r>
            <a:endParaRPr kumimoji="1" lang="en-US" altLang="ko-KR" sz="3600" dirty="0">
              <a:solidFill>
                <a:schemeClr val="tx1">
                  <a:lumMod val="50000"/>
                </a:schemeClr>
              </a:solidFill>
            </a:endParaRPr>
          </a:p>
          <a:p>
            <a:pPr algn="l">
              <a:spcBef>
                <a:spcPts val="600"/>
              </a:spcBef>
            </a:pPr>
            <a:endParaRPr kumimoji="1" lang="en-US" altLang="ko-KR" sz="1100" dirty="0">
              <a:solidFill>
                <a:schemeClr val="tx1">
                  <a:lumMod val="50000"/>
                </a:schemeClr>
              </a:solidFill>
            </a:endParaRPr>
          </a:p>
          <a:p>
            <a:pPr algn="l">
              <a:spcBef>
                <a:spcPts val="600"/>
              </a:spcBef>
              <a:buFont typeface="Arial" pitchFamily="34" charset="0"/>
              <a:buChar char="•"/>
            </a:pPr>
            <a:r>
              <a:rPr kumimoji="1" lang="en-US" altLang="ko-KR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kumimoji="1" lang="en-US" altLang="ko-KR" sz="4000" dirty="0" err="1">
                <a:solidFill>
                  <a:schemeClr val="tx1">
                    <a:lumMod val="50000"/>
                  </a:schemeClr>
                </a:solidFill>
              </a:rPr>
              <a:t>SubPanel</a:t>
            </a:r>
            <a:endParaRPr kumimoji="1" lang="en-US" altLang="ko-KR" sz="4000" dirty="0">
              <a:solidFill>
                <a:schemeClr val="tx1">
                  <a:lumMod val="50000"/>
                </a:schemeClr>
              </a:solidFill>
            </a:endParaRPr>
          </a:p>
          <a:p>
            <a:pPr algn="l">
              <a:spcBef>
                <a:spcPts val="600"/>
              </a:spcBef>
            </a:pPr>
            <a:r>
              <a:rPr kumimoji="1" lang="ko-KR" altLang="en-US" sz="3600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kumimoji="1" lang="en-US" altLang="ko-KR" sz="3600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kumimoji="1" lang="ko-KR" altLang="en-US" sz="3600" dirty="0">
                <a:solidFill>
                  <a:schemeClr val="tx1">
                    <a:lumMod val="50000"/>
                  </a:schemeClr>
                </a:solidFill>
              </a:rPr>
              <a:t> 패널 위 그림을 그리는 부분을 구성하는 </a:t>
            </a:r>
            <a:r>
              <a:rPr kumimoji="1" lang="ko-KR" altLang="en-US" sz="4000" dirty="0">
                <a:solidFill>
                  <a:schemeClr val="tx1">
                    <a:lumMod val="50000"/>
                  </a:schemeClr>
                </a:solidFill>
              </a:rPr>
              <a:t>클래스 집합</a:t>
            </a:r>
          </a:p>
        </p:txBody>
      </p:sp>
      <p:pic>
        <p:nvPicPr>
          <p:cNvPr id="1026" name="Picture 2" descr="C:\Users\두현\Desktop\packa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1361" y="3988339"/>
            <a:ext cx="5815273" cy="88132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33127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lang="ko-KR" sz="1800">
                <a:solidFill>
                  <a:srgbClr val="000000"/>
                </a:solidFill>
              </a:defRPr>
            </a:pPr>
            <a:fld id="{86CB4B4D-7CA3-9044-876B-883B54F8677D}" type="slidenum">
              <a:rPr lang="en-US" altLang="ko-KR" sz="2000">
                <a:solidFill>
                  <a:srgbClr val="FFFFFF"/>
                </a:solidFill>
              </a:rPr>
              <a:pPr lvl="0">
                <a:defRPr lang="ko-KR" sz="1800">
                  <a:solidFill>
                    <a:srgbClr val="000000"/>
                  </a:solidFill>
                </a:defRPr>
              </a:pPr>
              <a:t>8</a:t>
            </a:fld>
            <a:endParaRPr lang="ko-KR" sz="2000">
              <a:solidFill>
                <a:srgbClr val="FFFFFF"/>
              </a:solidFill>
            </a:endParaRPr>
          </a:p>
        </p:txBody>
      </p:sp>
      <p:grpSp>
        <p:nvGrpSpPr>
          <p:cNvPr id="2" name="Group 1053"/>
          <p:cNvGrpSpPr/>
          <p:nvPr/>
        </p:nvGrpSpPr>
        <p:grpSpPr>
          <a:xfrm>
            <a:off x="2194531" y="3879952"/>
            <a:ext cx="6425409" cy="8423922"/>
            <a:chOff x="0" y="-1"/>
            <a:chExt cx="3619500" cy="7124701"/>
          </a:xfrm>
        </p:grpSpPr>
        <p:sp>
          <p:nvSpPr>
            <p:cNvPr id="1040" name="Shape 1040"/>
            <p:cNvSpPr/>
            <p:nvPr/>
          </p:nvSpPr>
          <p:spPr>
            <a:xfrm>
              <a:off x="0" y="19312"/>
              <a:ext cx="3619500" cy="6464301"/>
            </a:xfrm>
            <a:prstGeom prst="rect">
              <a:avLst/>
            </a:prstGeom>
            <a:solidFill>
              <a:srgbClr val="F6F6F6"/>
            </a:solidFill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lvl="0" algn="l" defTabSz="647700">
                <a:spcBef>
                  <a:spcPts val="1700"/>
                </a:spcBef>
                <a:defRPr sz="1800"/>
              </a:pPr>
              <a:r>
                <a:rPr lang="ko-KR" altLang="en-US" sz="3600" b="1" dirty="0">
                  <a:solidFill>
                    <a:schemeClr val="tx2">
                      <a:lumMod val="75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    </a:t>
              </a:r>
              <a:r>
                <a:rPr lang="ko-KR" altLang="en-US" sz="3600" b="1" dirty="0" err="1">
                  <a:solidFill>
                    <a:srgbClr val="F22E00"/>
                  </a:solidFill>
                  <a:latin typeface="Lato"/>
                  <a:ea typeface="Lato"/>
                  <a:cs typeface="Lato"/>
                  <a:sym typeface="Lato"/>
                </a:rPr>
                <a:t>객체그리기</a:t>
              </a:r>
              <a:r>
                <a:rPr lang="ko-KR" altLang="en-US" sz="3600" b="1" dirty="0">
                  <a:solidFill>
                    <a:srgbClr val="F22E00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r>
                <a:rPr lang="en-US" altLang="ko-KR" sz="3600" b="1" dirty="0">
                  <a:solidFill>
                    <a:srgbClr val="F22E00"/>
                  </a:solidFill>
                  <a:latin typeface="Lato"/>
                  <a:ea typeface="Lato"/>
                  <a:cs typeface="Lato"/>
                  <a:sym typeface="Lato"/>
                </a:rPr>
                <a:t>, </a:t>
              </a:r>
              <a:r>
                <a:rPr lang="ko-KR" altLang="en-US" sz="3600" b="1" dirty="0">
                  <a:solidFill>
                    <a:srgbClr val="F22E00"/>
                  </a:solidFill>
                  <a:latin typeface="Lato"/>
                  <a:ea typeface="Lato"/>
                  <a:cs typeface="Lato"/>
                  <a:sym typeface="Lato"/>
                </a:rPr>
                <a:t>발표 </a:t>
              </a:r>
              <a:r>
                <a:rPr lang="en-US" altLang="ko-KR" sz="3600" b="1" dirty="0">
                  <a:solidFill>
                    <a:srgbClr val="F22E00"/>
                  </a:solidFill>
                  <a:latin typeface="Lato"/>
                  <a:ea typeface="Lato"/>
                  <a:cs typeface="Lato"/>
                  <a:sym typeface="Lato"/>
                </a:rPr>
                <a:t>, PPT</a:t>
              </a:r>
            </a:p>
            <a:p>
              <a:pPr lvl="0" algn="l" defTabSz="647700">
                <a:spcBef>
                  <a:spcPts val="600"/>
                </a:spcBef>
                <a:defRPr sz="1800"/>
              </a:pPr>
              <a:r>
                <a:rPr lang="en-US" altLang="ko-KR" sz="3600" dirty="0">
                  <a:solidFill>
                    <a:schemeClr val="tx1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    - </a:t>
              </a:r>
              <a:r>
                <a:rPr lang="ko-KR" altLang="en-US" sz="3600" dirty="0">
                  <a:solidFill>
                    <a:schemeClr val="tx1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직선드로잉</a:t>
              </a:r>
              <a:endParaRPr lang="en-US" altLang="ko-KR" sz="3600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lvl="0" algn="l" defTabSz="647700">
                <a:spcBef>
                  <a:spcPts val="600"/>
                </a:spcBef>
                <a:defRPr sz="1800"/>
              </a:pPr>
              <a:r>
                <a:rPr lang="en-US" altLang="ko-KR" sz="3600" dirty="0">
                  <a:solidFill>
                    <a:schemeClr val="tx1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    - </a:t>
              </a:r>
              <a:r>
                <a:rPr lang="ko-KR" altLang="en-US" sz="3600" dirty="0">
                  <a:solidFill>
                    <a:schemeClr val="tx1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원 드로잉</a:t>
              </a:r>
              <a:endParaRPr lang="en-US" altLang="ko-KR" sz="3600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lvl="0" algn="l" defTabSz="647700">
                <a:spcBef>
                  <a:spcPts val="600"/>
                </a:spcBef>
                <a:defRPr sz="1800"/>
              </a:pPr>
              <a:r>
                <a:rPr lang="en-US" altLang="ko-KR" sz="3600" dirty="0">
                  <a:solidFill>
                    <a:schemeClr val="tx1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    - </a:t>
              </a:r>
              <a:r>
                <a:rPr lang="ko-KR" altLang="en-US" sz="3600" dirty="0">
                  <a:solidFill>
                    <a:schemeClr val="tx1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다각형 드로잉</a:t>
              </a:r>
            </a:p>
            <a:p>
              <a:pPr lvl="0" algn="l" defTabSz="647700">
                <a:spcBef>
                  <a:spcPts val="600"/>
                </a:spcBef>
                <a:defRPr sz="1800"/>
              </a:pPr>
              <a:r>
                <a:rPr lang="en-US" altLang="ko-KR" sz="3600" dirty="0">
                  <a:solidFill>
                    <a:schemeClr val="tx1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    - </a:t>
              </a:r>
              <a:r>
                <a:rPr lang="ko-KR" altLang="en-US" sz="3600" dirty="0">
                  <a:solidFill>
                    <a:schemeClr val="tx1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색상 바꾸기</a:t>
              </a:r>
            </a:p>
            <a:p>
              <a:pPr lvl="0" algn="l" defTabSz="647700">
                <a:spcBef>
                  <a:spcPts val="600"/>
                </a:spcBef>
                <a:defRPr sz="1800"/>
              </a:pPr>
              <a:r>
                <a:rPr lang="en-US" altLang="ko-KR" sz="3600" dirty="0">
                  <a:solidFill>
                    <a:schemeClr val="tx1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    - </a:t>
              </a:r>
              <a:r>
                <a:rPr lang="ko-KR" altLang="en-US" sz="3600" dirty="0">
                  <a:solidFill>
                    <a:schemeClr val="tx1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이미지 입출력</a:t>
              </a:r>
              <a:endParaRPr lang="en-US" altLang="ko-KR" sz="3600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lvl="0" algn="l" defTabSz="647700">
                <a:spcBef>
                  <a:spcPts val="600"/>
                </a:spcBef>
                <a:defRPr sz="1800"/>
              </a:pPr>
              <a:endParaRPr lang="ko-KR" altLang="en-US" sz="3600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41" name="Shape 1041"/>
            <p:cNvSpPr/>
            <p:nvPr/>
          </p:nvSpPr>
          <p:spPr>
            <a:xfrm>
              <a:off x="0" y="-1"/>
              <a:ext cx="3619500" cy="957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lvl="0" defTabSz="900000">
                <a:defRPr lang="ko-KR" sz="1800">
                  <a:solidFill>
                    <a:srgbClr val="FFFFFF"/>
                  </a:solidFill>
                  <a:latin typeface="Lato Hairline"/>
                  <a:ea typeface="Lato Hairline"/>
                  <a:cs typeface="Lato Hairline"/>
                  <a:sym typeface="Lato Hairline"/>
                </a:defRPr>
              </a:pPr>
              <a:endParaRPr lang="ko-KR" dirty="0"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876300" y="201423"/>
              <a:ext cx="1866900" cy="508001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>
              <a:lvl1pPr defTabSz="914400">
                <a:defRPr sz="2500" b="1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defRPr>
              </a:lvl1pPr>
            </a:lstStyle>
            <a:p>
              <a:pPr lvl="0">
                <a:defRPr lang="ko-KR" sz="1800" b="0">
                  <a:solidFill>
                    <a:srgbClr val="000000"/>
                  </a:solidFill>
                </a:defRPr>
              </a:pPr>
              <a:r>
                <a:rPr lang="ko-KR" altLang="en-US" sz="4000" dirty="0" err="1">
                  <a:solidFill>
                    <a:schemeClr val="bg1"/>
                  </a:solidFill>
                </a:rPr>
                <a:t>심수현</a:t>
              </a:r>
              <a:endParaRPr lang="ko-KR" sz="4000" dirty="0">
                <a:solidFill>
                  <a:schemeClr val="bg1"/>
                </a:solidFill>
              </a:endParaRPr>
            </a:p>
          </p:txBody>
        </p:sp>
        <p:sp>
          <p:nvSpPr>
            <p:cNvPr id="1043" name="Shape 1043"/>
            <p:cNvSpPr/>
            <p:nvPr/>
          </p:nvSpPr>
          <p:spPr>
            <a:xfrm>
              <a:off x="0" y="5638232"/>
              <a:ext cx="3619500" cy="148646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lvl="0" defTabSz="900000">
                <a:defRPr lang="ko-KR" sz="1800">
                  <a:solidFill>
                    <a:srgbClr val="FFFFFF"/>
                  </a:solidFill>
                  <a:latin typeface="Lato Hairline"/>
                  <a:ea typeface="Lato Hairline"/>
                  <a:cs typeface="Lato Hairline"/>
                  <a:sym typeface="Lato Hairline"/>
                </a:defRPr>
              </a:pPr>
              <a:endParaRPr lang="ko-KR"/>
            </a:p>
          </p:txBody>
        </p:sp>
      </p:grpSp>
      <p:grpSp>
        <p:nvGrpSpPr>
          <p:cNvPr id="3" name="Group 1067"/>
          <p:cNvGrpSpPr/>
          <p:nvPr/>
        </p:nvGrpSpPr>
        <p:grpSpPr>
          <a:xfrm>
            <a:off x="8619940" y="3880604"/>
            <a:ext cx="7274337" cy="8414807"/>
            <a:chOff x="0" y="-1626"/>
            <a:chExt cx="3619500" cy="7126326"/>
          </a:xfrm>
        </p:grpSpPr>
        <p:sp>
          <p:nvSpPr>
            <p:cNvPr id="1054" name="Shape 1054"/>
            <p:cNvSpPr/>
            <p:nvPr/>
          </p:nvSpPr>
          <p:spPr>
            <a:xfrm>
              <a:off x="0" y="303012"/>
              <a:ext cx="3619500" cy="6464301"/>
            </a:xfrm>
            <a:prstGeom prst="rect">
              <a:avLst/>
            </a:prstGeom>
            <a:solidFill>
              <a:srgbClr val="F7F7F7"/>
            </a:solidFill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lvl="0" algn="l" defTabSz="647700">
                <a:spcBef>
                  <a:spcPts val="1700"/>
                </a:spcBef>
                <a:defRPr sz="1800"/>
              </a:pPr>
              <a:r>
                <a:rPr lang="ko-KR" altLang="en-US" sz="3600" b="1" dirty="0">
                  <a:solidFill>
                    <a:schemeClr val="tx2">
                      <a:lumMod val="75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    </a:t>
              </a:r>
              <a:r>
                <a:rPr lang="ko-KR" altLang="en-US" sz="3600" b="1" dirty="0">
                  <a:solidFill>
                    <a:srgbClr val="F22E00"/>
                  </a:solidFill>
                  <a:latin typeface="Lato"/>
                  <a:ea typeface="Lato"/>
                  <a:cs typeface="Lato"/>
                  <a:sym typeface="Lato"/>
                </a:rPr>
                <a:t>객체조절 </a:t>
              </a:r>
              <a:r>
                <a:rPr lang="en-US" altLang="ko-KR" sz="3600" b="1" dirty="0">
                  <a:solidFill>
                    <a:srgbClr val="F22E00"/>
                  </a:solidFill>
                  <a:latin typeface="Lato"/>
                  <a:ea typeface="Lato"/>
                  <a:cs typeface="Lato"/>
                  <a:sym typeface="Lato"/>
                </a:rPr>
                <a:t>, </a:t>
              </a:r>
              <a:r>
                <a:rPr lang="ko-KR" altLang="en-US" sz="3600" b="1" dirty="0">
                  <a:solidFill>
                    <a:srgbClr val="F22E00"/>
                  </a:solidFill>
                  <a:latin typeface="Lato"/>
                  <a:ea typeface="Lato"/>
                  <a:cs typeface="Lato"/>
                  <a:sym typeface="Lato"/>
                </a:rPr>
                <a:t>발표 </a:t>
              </a:r>
              <a:r>
                <a:rPr lang="en-US" altLang="ko-KR" sz="3600" b="1" dirty="0">
                  <a:solidFill>
                    <a:srgbClr val="F22E00"/>
                  </a:solidFill>
                  <a:latin typeface="Lato"/>
                  <a:ea typeface="Lato"/>
                  <a:cs typeface="Lato"/>
                  <a:sym typeface="Lato"/>
                </a:rPr>
                <a:t>, </a:t>
              </a:r>
              <a:r>
                <a:rPr lang="ko-KR" altLang="en-US" sz="3600" b="1" dirty="0">
                  <a:solidFill>
                    <a:srgbClr val="F22E00"/>
                  </a:solidFill>
                  <a:latin typeface="Lato"/>
                  <a:ea typeface="Lato"/>
                  <a:cs typeface="Lato"/>
                  <a:sym typeface="Lato"/>
                </a:rPr>
                <a:t>보고서</a:t>
              </a:r>
              <a:endParaRPr lang="en-US" altLang="ko-KR" sz="3600" b="1" dirty="0">
                <a:solidFill>
                  <a:srgbClr val="F22E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lvl="0" algn="l" defTabSz="647700">
                <a:spcBef>
                  <a:spcPts val="600"/>
                </a:spcBef>
                <a:defRPr sz="1800"/>
              </a:pPr>
              <a:r>
                <a:rPr lang="en-US" altLang="ko-KR" sz="3600" dirty="0">
                  <a:solidFill>
                    <a:schemeClr val="tx1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    - </a:t>
              </a:r>
              <a:r>
                <a:rPr lang="ko-KR" altLang="en-US" sz="3600" dirty="0">
                  <a:solidFill>
                    <a:schemeClr val="tx1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커서로 객체이동</a:t>
              </a:r>
            </a:p>
            <a:p>
              <a:pPr lvl="0" algn="l" defTabSz="647700">
                <a:spcBef>
                  <a:spcPts val="600"/>
                </a:spcBef>
                <a:defRPr sz="1800"/>
              </a:pPr>
              <a:r>
                <a:rPr lang="en-US" altLang="ko-KR" sz="3600" dirty="0">
                  <a:solidFill>
                    <a:schemeClr val="tx1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    - </a:t>
              </a:r>
              <a:r>
                <a:rPr lang="ko-KR" altLang="en-US" sz="3600" dirty="0">
                  <a:solidFill>
                    <a:schemeClr val="tx1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페인트</a:t>
              </a:r>
              <a:r>
                <a:rPr lang="en-US" altLang="ko-KR" sz="3600" dirty="0">
                  <a:solidFill>
                    <a:schemeClr val="tx1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(</a:t>
              </a:r>
              <a:r>
                <a:rPr lang="ko-KR" altLang="en-US" sz="3600" dirty="0">
                  <a:solidFill>
                    <a:schemeClr val="tx1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색 채우기</a:t>
              </a:r>
              <a:r>
                <a:rPr lang="en-US" altLang="ko-KR" sz="3600" dirty="0">
                  <a:solidFill>
                    <a:schemeClr val="tx1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)</a:t>
              </a:r>
              <a:endParaRPr lang="ko-KR" altLang="en-US" sz="3600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lvl="0" algn="l" defTabSz="647700">
                <a:spcBef>
                  <a:spcPts val="600"/>
                </a:spcBef>
                <a:defRPr sz="1800"/>
              </a:pPr>
              <a:r>
                <a:rPr lang="ko-KR" altLang="en-US" sz="3600" dirty="0">
                  <a:solidFill>
                    <a:schemeClr val="tx1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    </a:t>
              </a:r>
              <a:r>
                <a:rPr lang="en-US" altLang="ko-KR" sz="3600" dirty="0">
                  <a:solidFill>
                    <a:schemeClr val="tx1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- </a:t>
              </a:r>
              <a:r>
                <a:rPr lang="ko-KR" altLang="en-US" sz="3600" dirty="0">
                  <a:solidFill>
                    <a:schemeClr val="tx1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객체 크기조절</a:t>
              </a:r>
              <a:r>
                <a:rPr lang="en-US" altLang="ko-KR" sz="3600" dirty="0">
                  <a:solidFill>
                    <a:schemeClr val="tx1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(resize)</a:t>
              </a:r>
            </a:p>
            <a:p>
              <a:pPr lvl="0" algn="l" defTabSz="647700">
                <a:spcBef>
                  <a:spcPts val="600"/>
                </a:spcBef>
                <a:defRPr sz="1800"/>
              </a:pPr>
              <a:r>
                <a:rPr lang="en-US" altLang="ko-KR" sz="3600" dirty="0">
                  <a:solidFill>
                    <a:schemeClr val="tx1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    - </a:t>
              </a:r>
              <a:r>
                <a:rPr lang="ko-KR" altLang="en-US" sz="3600" dirty="0" err="1">
                  <a:solidFill>
                    <a:schemeClr val="tx1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스택</a:t>
              </a:r>
              <a:r>
                <a:rPr lang="ko-KR" altLang="en-US" sz="3600" dirty="0">
                  <a:solidFill>
                    <a:schemeClr val="tx1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r>
                <a:rPr lang="en-US" altLang="ko-KR" sz="3600" dirty="0">
                  <a:solidFill>
                    <a:schemeClr val="tx1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(</a:t>
              </a:r>
              <a:r>
                <a:rPr lang="ko-KR" altLang="en-US" sz="3600" dirty="0" err="1">
                  <a:solidFill>
                    <a:schemeClr val="tx1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레이어</a:t>
              </a:r>
              <a:r>
                <a:rPr lang="en-US" altLang="ko-KR" sz="3600" dirty="0">
                  <a:solidFill>
                    <a:schemeClr val="tx1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)</a:t>
              </a:r>
              <a:endParaRPr lang="en-US" altLang="ko-KR" sz="3600" dirty="0">
                <a:solidFill>
                  <a:schemeClr val="tx1">
                    <a:lumMod val="50000"/>
                  </a:schemeClr>
                </a:solidFill>
                <a:latin typeface="Lato"/>
                <a:sym typeface="Lato"/>
              </a:endParaRPr>
            </a:p>
            <a:p>
              <a:pPr lvl="0" algn="l" defTabSz="647700">
                <a:spcBef>
                  <a:spcPts val="600"/>
                </a:spcBef>
                <a:defRPr sz="1800"/>
              </a:pPr>
              <a:endParaRPr lang="en-US" altLang="ko-KR" sz="3600" dirty="0">
                <a:solidFill>
                  <a:schemeClr val="tx1">
                    <a:lumMod val="50000"/>
                  </a:schemeClr>
                </a:solidFill>
                <a:latin typeface="Lato"/>
                <a:sym typeface="Lato"/>
              </a:endParaRPr>
            </a:p>
            <a:p>
              <a:pPr lvl="0" algn="l" defTabSz="647700">
                <a:spcBef>
                  <a:spcPts val="600"/>
                </a:spcBef>
                <a:defRPr sz="1800"/>
              </a:pPr>
              <a:endParaRPr lang="en-US" altLang="ko-KR" sz="3600" dirty="0">
                <a:solidFill>
                  <a:schemeClr val="tx1">
                    <a:lumMod val="50000"/>
                  </a:schemeClr>
                </a:solidFill>
                <a:latin typeface="Lato"/>
                <a:sym typeface="Lato"/>
              </a:endParaRPr>
            </a:p>
            <a:p>
              <a:pPr lvl="0" algn="l" defTabSz="647700">
                <a:spcBef>
                  <a:spcPts val="600"/>
                </a:spcBef>
                <a:defRPr sz="1800"/>
              </a:pPr>
              <a:endParaRPr lang="ko-KR" sz="3600" dirty="0"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0" y="-1626"/>
              <a:ext cx="3619500" cy="95823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lvl="0" defTabSz="900000">
                <a:defRPr lang="ko-KR" sz="1800">
                  <a:solidFill>
                    <a:srgbClr val="3ABE9B"/>
                  </a:solidFill>
                  <a:latin typeface="Lato Hairline"/>
                  <a:ea typeface="Lato Hairline"/>
                  <a:cs typeface="Lato Hairline"/>
                  <a:sym typeface="Lato Hairline"/>
                </a:defRPr>
              </a:pPr>
              <a:endParaRPr lang="ko-KR"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784461" y="201519"/>
              <a:ext cx="1866900" cy="508001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>
              <a:lvl1pPr defTabSz="914400">
                <a:defRPr sz="2500" b="1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defRPr>
              </a:lvl1pPr>
            </a:lstStyle>
            <a:p>
              <a:pPr lvl="0">
                <a:defRPr lang="ko-KR" sz="1800" b="0">
                  <a:solidFill>
                    <a:srgbClr val="000000"/>
                  </a:solidFill>
                </a:defRPr>
              </a:pPr>
              <a:r>
                <a:rPr lang="ko-KR" altLang="en-US" sz="4000" dirty="0" err="1">
                  <a:solidFill>
                    <a:schemeClr val="bg1"/>
                  </a:solidFill>
                </a:rPr>
                <a:t>윤두현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057" name="Shape 1057"/>
            <p:cNvSpPr/>
            <p:nvPr/>
          </p:nvSpPr>
          <p:spPr>
            <a:xfrm>
              <a:off x="0" y="5643498"/>
              <a:ext cx="3619500" cy="14812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lvl="0" defTabSz="900000">
                <a:defRPr lang="ko-KR" sz="1800">
                  <a:solidFill>
                    <a:srgbClr val="FFFFFF"/>
                  </a:solidFill>
                  <a:latin typeface="Lato Hairline"/>
                  <a:ea typeface="Lato Hairline"/>
                  <a:cs typeface="Lato Hairline"/>
                  <a:sym typeface="Lato Hairline"/>
                </a:defRPr>
              </a:pPr>
              <a:endParaRPr lang="ko-KR"/>
            </a:p>
          </p:txBody>
        </p:sp>
      </p:grpSp>
      <p:grpSp>
        <p:nvGrpSpPr>
          <p:cNvPr id="4" name="Group 1081"/>
          <p:cNvGrpSpPr/>
          <p:nvPr/>
        </p:nvGrpSpPr>
        <p:grpSpPr>
          <a:xfrm>
            <a:off x="15311336" y="3879775"/>
            <a:ext cx="7008349" cy="8426409"/>
            <a:chOff x="0" y="-3732"/>
            <a:chExt cx="3619500" cy="7128432"/>
          </a:xfrm>
        </p:grpSpPr>
        <p:sp>
          <p:nvSpPr>
            <p:cNvPr id="1068" name="Shape 1068"/>
            <p:cNvSpPr/>
            <p:nvPr/>
          </p:nvSpPr>
          <p:spPr>
            <a:xfrm>
              <a:off x="0" y="19312"/>
              <a:ext cx="3619500" cy="6464301"/>
            </a:xfrm>
            <a:prstGeom prst="rect">
              <a:avLst/>
            </a:prstGeom>
            <a:solidFill>
              <a:srgbClr val="F7F7F7"/>
            </a:solidFill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lvl="0" algn="l" defTabSz="647700">
                <a:spcBef>
                  <a:spcPts val="1700"/>
                </a:spcBef>
                <a:defRPr sz="1800"/>
              </a:pPr>
              <a:r>
                <a:rPr lang="ko-KR" altLang="en-US" sz="3600" b="1" dirty="0">
                  <a:solidFill>
                    <a:schemeClr val="tx2">
                      <a:lumMod val="75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    </a:t>
              </a:r>
              <a:r>
                <a:rPr lang="ko-KR" altLang="en-US" sz="3600" b="1" dirty="0" err="1">
                  <a:solidFill>
                    <a:srgbClr val="F22E00"/>
                  </a:solidFill>
                  <a:latin typeface="Lato"/>
                  <a:ea typeface="Lato"/>
                  <a:cs typeface="Lato"/>
                  <a:sym typeface="Lato"/>
                </a:rPr>
                <a:t>객체그리기</a:t>
              </a:r>
              <a:r>
                <a:rPr lang="ko-KR" altLang="en-US" sz="3600" b="1" dirty="0">
                  <a:solidFill>
                    <a:srgbClr val="F22E00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r>
                <a:rPr lang="en-US" altLang="ko-KR" sz="3600" b="1" dirty="0">
                  <a:solidFill>
                    <a:srgbClr val="F22E00"/>
                  </a:solidFill>
                  <a:latin typeface="Lato"/>
                  <a:ea typeface="Lato"/>
                  <a:cs typeface="Lato"/>
                  <a:sym typeface="Lato"/>
                </a:rPr>
                <a:t>, </a:t>
              </a:r>
              <a:r>
                <a:rPr lang="ko-KR" altLang="en-US" sz="3600" b="1" dirty="0">
                  <a:solidFill>
                    <a:srgbClr val="F22E00"/>
                  </a:solidFill>
                  <a:latin typeface="Lato"/>
                  <a:ea typeface="Lato"/>
                  <a:cs typeface="Lato"/>
                  <a:sym typeface="Lato"/>
                </a:rPr>
                <a:t>발표 </a:t>
              </a:r>
              <a:r>
                <a:rPr lang="en-US" altLang="ko-KR" sz="3600" b="1" dirty="0">
                  <a:solidFill>
                    <a:srgbClr val="F22E00"/>
                  </a:solidFill>
                  <a:latin typeface="Lato"/>
                  <a:ea typeface="Lato"/>
                  <a:cs typeface="Lato"/>
                  <a:sym typeface="Lato"/>
                </a:rPr>
                <a:t>, PPT</a:t>
              </a:r>
            </a:p>
            <a:p>
              <a:pPr lvl="0" algn="l" defTabSz="647700">
                <a:spcBef>
                  <a:spcPts val="600"/>
                </a:spcBef>
                <a:defRPr sz="1800"/>
              </a:pPr>
              <a:r>
                <a:rPr lang="en-US" altLang="ko-KR" sz="3600" dirty="0">
                  <a:solidFill>
                    <a:schemeClr val="tx1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    - </a:t>
              </a:r>
              <a:r>
                <a:rPr lang="ko-KR" altLang="en-US" sz="3600" dirty="0">
                  <a:solidFill>
                    <a:schemeClr val="tx1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펜으로 그리기</a:t>
              </a:r>
            </a:p>
            <a:p>
              <a:pPr lvl="0" algn="l" defTabSz="647700">
                <a:spcBef>
                  <a:spcPts val="600"/>
                </a:spcBef>
                <a:defRPr sz="1800"/>
              </a:pPr>
              <a:r>
                <a:rPr lang="en-US" altLang="ko-KR" sz="3600" dirty="0">
                  <a:solidFill>
                    <a:schemeClr val="tx1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    - </a:t>
              </a:r>
              <a:r>
                <a:rPr lang="ko-KR" altLang="en-US" sz="3600" dirty="0">
                  <a:solidFill>
                    <a:schemeClr val="tx1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지우개</a:t>
              </a:r>
            </a:p>
            <a:p>
              <a:pPr lvl="0" algn="l" defTabSz="647700">
                <a:spcBef>
                  <a:spcPts val="600"/>
                </a:spcBef>
                <a:defRPr sz="1800"/>
              </a:pPr>
              <a:r>
                <a:rPr lang="ko-KR" altLang="en-US" sz="3600" dirty="0">
                  <a:solidFill>
                    <a:schemeClr val="tx1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    </a:t>
              </a:r>
              <a:r>
                <a:rPr lang="en-US" altLang="ko-KR" sz="3600" dirty="0">
                  <a:solidFill>
                    <a:schemeClr val="tx1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- </a:t>
              </a:r>
              <a:r>
                <a:rPr lang="ko-KR" altLang="en-US" sz="3600" dirty="0">
                  <a:solidFill>
                    <a:schemeClr val="tx1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텍스트사이즈</a:t>
              </a:r>
              <a:r>
                <a:rPr lang="en-US" altLang="ko-KR" sz="3600" dirty="0">
                  <a:solidFill>
                    <a:schemeClr val="tx1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, </a:t>
              </a:r>
              <a:r>
                <a:rPr lang="ko-KR" altLang="en-US" sz="3600" dirty="0">
                  <a:solidFill>
                    <a:schemeClr val="tx1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폰트</a:t>
              </a:r>
              <a:endParaRPr lang="en-US" altLang="ko-KR" sz="3600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lvl="0" algn="l" defTabSz="647700">
                <a:spcBef>
                  <a:spcPts val="600"/>
                </a:spcBef>
                <a:defRPr sz="1800"/>
              </a:pPr>
              <a:r>
                <a:rPr lang="ko-KR" altLang="en-US" sz="3600" dirty="0">
                  <a:solidFill>
                    <a:schemeClr val="tx1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    </a:t>
              </a:r>
              <a:r>
                <a:rPr lang="en-US" altLang="ko-KR" sz="3600" dirty="0">
                  <a:solidFill>
                    <a:schemeClr val="tx1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- </a:t>
              </a:r>
              <a:r>
                <a:rPr lang="ko-KR" altLang="en-US" sz="3600" dirty="0">
                  <a:solidFill>
                    <a:schemeClr val="tx1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라인사이즈</a:t>
              </a:r>
              <a:endParaRPr lang="en-US" altLang="ko-KR" sz="3600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lvl="0" algn="l" defTabSz="647700">
                <a:spcBef>
                  <a:spcPts val="600"/>
                </a:spcBef>
                <a:defRPr sz="1800"/>
              </a:pPr>
              <a:r>
                <a:rPr lang="ko-KR" altLang="en-US" sz="3600" dirty="0">
                  <a:solidFill>
                    <a:schemeClr val="tx1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    </a:t>
              </a:r>
              <a:r>
                <a:rPr lang="en-US" altLang="ko-KR" sz="3600" dirty="0">
                  <a:solidFill>
                    <a:schemeClr val="tx1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- </a:t>
              </a:r>
              <a:r>
                <a:rPr lang="ko-KR" altLang="en-US" sz="3600" dirty="0">
                  <a:solidFill>
                    <a:schemeClr val="tx1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기본 프레임</a:t>
              </a:r>
              <a:endParaRPr lang="en-US" altLang="ko-KR" sz="3600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lvl="0" algn="l" defTabSz="647700">
                <a:spcBef>
                  <a:spcPts val="600"/>
                </a:spcBef>
                <a:defRPr sz="1800"/>
              </a:pPr>
              <a:endParaRPr lang="ko-KR" sz="3600" dirty="0"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0" y="-3732"/>
              <a:ext cx="3619500" cy="95784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lvl="0" defTabSz="900000">
                <a:defRPr lang="ko-KR" sz="1800">
                  <a:solidFill>
                    <a:srgbClr val="FFFFFF"/>
                  </a:solidFill>
                  <a:latin typeface="Lato Hairline"/>
                  <a:ea typeface="Lato Hairline"/>
                  <a:cs typeface="Lato Hairline"/>
                  <a:sym typeface="Lato Hairline"/>
                </a:defRPr>
              </a:pPr>
              <a:endParaRPr lang="ko-KR"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876300" y="201438"/>
              <a:ext cx="1866900" cy="508001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>
              <a:lvl1pPr defTabSz="914400">
                <a:defRPr sz="2500" b="1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defRPr>
              </a:lvl1pPr>
            </a:lstStyle>
            <a:p>
              <a:pPr lvl="0">
                <a:defRPr lang="ko-KR" sz="1800" b="0">
                  <a:solidFill>
                    <a:srgbClr val="000000"/>
                  </a:solidFill>
                </a:defRPr>
              </a:pPr>
              <a:r>
                <a:rPr lang="ko-KR" altLang="en-US" sz="4000" dirty="0">
                  <a:solidFill>
                    <a:schemeClr val="bg1"/>
                  </a:solidFill>
                </a:rPr>
                <a:t>김유진</a:t>
              </a:r>
              <a:endParaRPr lang="en-US" altLang="ko-KR" sz="4000" dirty="0">
                <a:solidFill>
                  <a:schemeClr val="bg1"/>
                </a:solidFill>
              </a:endParaRPr>
            </a:p>
          </p:txBody>
        </p:sp>
        <p:sp>
          <p:nvSpPr>
            <p:cNvPr id="1071" name="Shape 1071"/>
            <p:cNvSpPr/>
            <p:nvPr/>
          </p:nvSpPr>
          <p:spPr>
            <a:xfrm>
              <a:off x="0" y="5635925"/>
              <a:ext cx="3619500" cy="14887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lvl="0" defTabSz="900000">
                <a:defRPr lang="ko-KR" sz="1800">
                  <a:solidFill>
                    <a:srgbClr val="FFFFFF"/>
                  </a:solidFill>
                  <a:latin typeface="Lato Hairline"/>
                  <a:ea typeface="Lato Hairline"/>
                  <a:cs typeface="Lato Hairline"/>
                  <a:sym typeface="Lato Hairline"/>
                </a:defRPr>
              </a:pPr>
              <a:endParaRPr lang="ko-KR"/>
            </a:p>
          </p:txBody>
        </p:sp>
      </p:grpSp>
      <p:sp>
        <p:nvSpPr>
          <p:cNvPr id="1097" name="Shape 1097"/>
          <p:cNvSpPr/>
          <p:nvPr/>
        </p:nvSpPr>
        <p:spPr>
          <a:xfrm>
            <a:off x="1871663" y="1985963"/>
            <a:ext cx="657224" cy="833789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4500"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lnSpc>
                <a:spcPct val="100000"/>
              </a:lnSpc>
              <a:defRPr lang="ko-KR" sz="1800">
                <a:solidFill>
                  <a:srgbClr val="000000"/>
                </a:solidFill>
              </a:defRPr>
            </a:pPr>
            <a:r>
              <a:rPr lang="ko-KR" sz="4500">
                <a:solidFill>
                  <a:schemeClr val="accent2"/>
                </a:solidFill>
              </a:rPr>
              <a:t></a:t>
            </a:r>
          </a:p>
        </p:txBody>
      </p:sp>
      <p:sp>
        <p:nvSpPr>
          <p:cNvPr id="80" name="Shape 58"/>
          <p:cNvSpPr/>
          <p:nvPr/>
        </p:nvSpPr>
        <p:spPr>
          <a:xfrm>
            <a:off x="298648" y="248098"/>
            <a:ext cx="6110188" cy="430887"/>
          </a:xfrm>
          <a:prstGeom prst="rect">
            <a:avLst/>
          </a:prstGeom>
          <a:ln w="12700">
            <a:miter/>
          </a:ln>
        </p:spPr>
        <p:txBody>
          <a:bodyPr wrap="square"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4000">
                <a:solidFill>
                  <a:srgbClr val="65656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 lvl="0">
              <a:lnSpc>
                <a:spcPct val="100000"/>
              </a:lnSpc>
              <a:defRPr lang="ko-KR" sz="1800">
                <a:solidFill>
                  <a:srgbClr val="000000"/>
                </a:solidFill>
              </a:defRPr>
            </a:pPr>
            <a:r>
              <a:rPr lang="ko-KR" altLang="en-US" sz="2800">
                <a:solidFill>
                  <a:srgbClr val="656565"/>
                </a:solidFill>
              </a:rPr>
              <a:t>아이디어 선정</a:t>
            </a:r>
            <a:endParaRPr lang="en-US" altLang="ko-KR" sz="2800">
              <a:solidFill>
                <a:srgbClr val="656565"/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8619940" y="3879776"/>
            <a:ext cx="0" cy="8415561"/>
          </a:xfrm>
          <a:prstGeom prst="line">
            <a:avLst/>
          </a:prstGeom>
          <a:noFill/>
          <a:ln w="25400" cap="flat">
            <a:solidFill>
              <a:schemeClr val="tx1">
                <a:lumMod val="75000"/>
              </a:schemeClr>
            </a:solidFill>
            <a:prstDash val="solid"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5311336" y="3907015"/>
            <a:ext cx="0" cy="8425654"/>
          </a:xfrm>
          <a:prstGeom prst="line">
            <a:avLst/>
          </a:prstGeom>
          <a:noFill/>
          <a:ln w="25400" cap="flat">
            <a:solidFill>
              <a:schemeClr val="tx1">
                <a:lumMod val="75000"/>
              </a:schemeClr>
            </a:solidFill>
            <a:prstDash val="solid"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sp>
        <p:nvSpPr>
          <p:cNvPr id="54" name="Shape 56"/>
          <p:cNvSpPr/>
          <p:nvPr/>
        </p:nvSpPr>
        <p:spPr>
          <a:xfrm>
            <a:off x="1837889" y="1982985"/>
            <a:ext cx="746998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4500">
                <a:solidFill>
                  <a:srgbClr val="0087B1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accent2"/>
                </a:solidFill>
              </a:rPr>
              <a:t></a:t>
            </a:r>
          </a:p>
        </p:txBody>
      </p:sp>
      <p:sp>
        <p:nvSpPr>
          <p:cNvPr id="55" name="Shape 57"/>
          <p:cNvSpPr/>
          <p:nvPr/>
        </p:nvSpPr>
        <p:spPr>
          <a:xfrm>
            <a:off x="2737071" y="1938220"/>
            <a:ext cx="50778" cy="896277"/>
          </a:xfrm>
          <a:prstGeom prst="roundRect">
            <a:avLst>
              <a:gd name="adj" fmla="val 50000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Shape 58"/>
          <p:cNvSpPr/>
          <p:nvPr/>
        </p:nvSpPr>
        <p:spPr>
          <a:xfrm>
            <a:off x="2991416" y="1965087"/>
            <a:ext cx="6110188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4000">
                <a:solidFill>
                  <a:srgbClr val="65656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5400" dirty="0">
                <a:solidFill>
                  <a:srgbClr val="656565"/>
                </a:solidFill>
              </a:rPr>
              <a:t>업무분담</a:t>
            </a:r>
            <a:endParaRPr lang="en-US" altLang="ko-KR" sz="5400" dirty="0">
              <a:solidFill>
                <a:srgbClr val="656565"/>
              </a:solidFill>
            </a:endParaRPr>
          </a:p>
        </p:txBody>
      </p:sp>
      <p:sp>
        <p:nvSpPr>
          <p:cNvPr id="57" name="Shape 60"/>
          <p:cNvSpPr/>
          <p:nvPr/>
        </p:nvSpPr>
        <p:spPr>
          <a:xfrm flipV="1">
            <a:off x="1714049" y="3121703"/>
            <a:ext cx="20965096" cy="1"/>
          </a:xfrm>
          <a:prstGeom prst="line">
            <a:avLst/>
          </a:prstGeom>
          <a:ln w="25400">
            <a:solidFill>
              <a:srgbClr val="9A9A9A"/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F43686E-DAB7-5741-B0C4-5351DBE2EE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6" y="2407217"/>
            <a:ext cx="15103097" cy="10566987"/>
          </a:xfrm>
          <a:prstGeom prst="rect">
            <a:avLst/>
          </a:prstGeom>
        </p:spPr>
      </p:pic>
      <p:sp>
        <p:nvSpPr>
          <p:cNvPr id="9" name="Shape 56"/>
          <p:cNvSpPr/>
          <p:nvPr/>
        </p:nvSpPr>
        <p:spPr>
          <a:xfrm>
            <a:off x="1837889" y="1088055"/>
            <a:ext cx="746998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4500">
                <a:solidFill>
                  <a:srgbClr val="0087B1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accent2"/>
                </a:solidFill>
              </a:rPr>
              <a:t></a:t>
            </a:r>
          </a:p>
        </p:txBody>
      </p:sp>
      <p:sp>
        <p:nvSpPr>
          <p:cNvPr id="10" name="Shape 57"/>
          <p:cNvSpPr/>
          <p:nvPr/>
        </p:nvSpPr>
        <p:spPr>
          <a:xfrm>
            <a:off x="2737071" y="1043290"/>
            <a:ext cx="50778" cy="896277"/>
          </a:xfrm>
          <a:prstGeom prst="roundRect">
            <a:avLst>
              <a:gd name="adj" fmla="val 50000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 58"/>
          <p:cNvSpPr/>
          <p:nvPr/>
        </p:nvSpPr>
        <p:spPr>
          <a:xfrm>
            <a:off x="2991416" y="1070157"/>
            <a:ext cx="6110188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4000">
                <a:solidFill>
                  <a:srgbClr val="65656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5400" dirty="0">
                <a:solidFill>
                  <a:srgbClr val="656565"/>
                </a:solidFill>
              </a:rPr>
              <a:t>김유진</a:t>
            </a:r>
            <a:endParaRPr lang="en-US" altLang="ko-KR" sz="5400" dirty="0">
              <a:solidFill>
                <a:srgbClr val="656565"/>
              </a:solidFill>
            </a:endParaRPr>
          </a:p>
        </p:txBody>
      </p:sp>
      <p:sp>
        <p:nvSpPr>
          <p:cNvPr id="12" name="Shape 60"/>
          <p:cNvSpPr/>
          <p:nvPr/>
        </p:nvSpPr>
        <p:spPr>
          <a:xfrm flipV="1">
            <a:off x="1714049" y="2226773"/>
            <a:ext cx="20965096" cy="1"/>
          </a:xfrm>
          <a:prstGeom prst="line">
            <a:avLst/>
          </a:prstGeom>
          <a:ln w="25400">
            <a:solidFill>
              <a:srgbClr val="9A9A9A"/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16" name="직사각형 15"/>
          <p:cNvSpPr/>
          <p:nvPr/>
        </p:nvSpPr>
        <p:spPr>
          <a:xfrm>
            <a:off x="1180943" y="8395854"/>
            <a:ext cx="1313892" cy="1330038"/>
          </a:xfrm>
          <a:prstGeom prst="rect">
            <a:avLst/>
          </a:prstGeom>
          <a:noFill/>
          <a:ln w="76200" cap="flat">
            <a:solidFill>
              <a:srgbClr val="FF0000"/>
            </a:solidFill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02326" y="3016050"/>
            <a:ext cx="15103097" cy="641550"/>
          </a:xfrm>
          <a:prstGeom prst="rect">
            <a:avLst/>
          </a:prstGeom>
          <a:noFill/>
          <a:ln w="76200" cap="flat">
            <a:solidFill>
              <a:srgbClr val="FF0000"/>
            </a:solidFill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037165" y="3335787"/>
            <a:ext cx="5822835" cy="1898596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6600" b="1" dirty="0">
                <a:solidFill>
                  <a:schemeClr val="accent1">
                    <a:lumMod val="75000"/>
                  </a:schemeClr>
                </a:solidFill>
              </a:rPr>
              <a:t> 1. </a:t>
            </a: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</a:rPr>
              <a:t>사이즈</a:t>
            </a:r>
            <a:r>
              <a:rPr lang="en-US" altLang="ko-KR" sz="48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</a:p>
          <a:p>
            <a:pPr marR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</a:rPr>
              <a:t>폰트 조절 패널</a:t>
            </a:r>
            <a:endParaRPr lang="en-US" altLang="ko-KR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828662" y="5616953"/>
            <a:ext cx="7058021" cy="1252265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ko-KR" sz="7200" b="1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</a:rPr>
              <a:t>펜으로 그리기</a:t>
            </a:r>
            <a:r>
              <a:rPr lang="en-US" altLang="ko-KR" sz="4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</a:rPr>
              <a:t>지우기</a:t>
            </a:r>
            <a:endParaRPr lang="en-US" altLang="ko-KR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372651" y="7272046"/>
            <a:ext cx="4424287" cy="1252265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ko-KR" sz="7200" b="1" dirty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</a:rPr>
              <a:t>텍스트 입력</a:t>
            </a:r>
            <a:endParaRPr lang="en-US" altLang="ko-KR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241BD6-6AEA-1E41-B669-02D5D4586B4C}"/>
              </a:ext>
            </a:extLst>
          </p:cNvPr>
          <p:cNvSpPr/>
          <p:nvPr/>
        </p:nvSpPr>
        <p:spPr>
          <a:xfrm>
            <a:off x="1194798" y="5444836"/>
            <a:ext cx="1313892" cy="637309"/>
          </a:xfrm>
          <a:prstGeom prst="rect">
            <a:avLst/>
          </a:prstGeom>
          <a:noFill/>
          <a:ln w="76200" cap="flat">
            <a:solidFill>
              <a:srgbClr val="FF0000"/>
            </a:solidFill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317585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Busines">
      <a:dk1>
        <a:srgbClr val="A1A1A1"/>
      </a:dk1>
      <a:lt1>
        <a:sysClr val="window" lastClr="FFFFFF"/>
      </a:lt1>
      <a:dk2>
        <a:srgbClr val="1C9899"/>
      </a:dk2>
      <a:lt2>
        <a:srgbClr val="FFFFFF"/>
      </a:lt2>
      <a:accent1>
        <a:srgbClr val="3378A6"/>
      </a:accent1>
      <a:accent2>
        <a:srgbClr val="309CA8"/>
      </a:accent2>
      <a:accent3>
        <a:srgbClr val="517299"/>
      </a:accent3>
      <a:accent4>
        <a:srgbClr val="6BA7C6"/>
      </a:accent4>
      <a:accent5>
        <a:srgbClr val="C6C6C6"/>
      </a:accent5>
      <a:accent6>
        <a:srgbClr val="A1A1A1"/>
      </a:accent6>
      <a:hlink>
        <a:srgbClr val="F33B48"/>
      </a:hlink>
      <a:folHlink>
        <a:srgbClr val="FFC000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3200" b="0" i="0" u="none" strike="noStrike" cap="none" spc="0" normalizeH="0" baseline="0">
            <a:solidFill>
              <a:srgbClr val="FFFFFF"/>
            </a:solidFill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spDef>
    <a:lnDef>
      <a:spPr>
        <a:noFill/>
        <a:ln w="25400" cap="flat">
          <a:solidFill>
            <a:srgbClr val="000000"/>
          </a:solidFill>
          <a:prstDash val="solid"/>
          <a:miter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lnDef>
    <a:txDef>
      <a:spPr>
        <a:noFill/>
        <a:ln w="12700" cap="flat">
          <a:noFill/>
          <a:miter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5000" b="0" i="0" u="none" strike="noStrike" cap="none" spc="0" normalizeH="0" baseline="0">
            <a:solidFill>
              <a:srgbClr val="000000"/>
            </a:solidFill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3200" b="0" i="0" u="none" strike="noStrike" cap="none" spc="0" normalizeH="0" baseline="0">
            <a:solidFill>
              <a:srgbClr val="FFFFFF"/>
            </a:solidFill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spDef>
    <a:lnDef>
      <a:spPr>
        <a:noFill/>
        <a:ln w="25400" cap="flat">
          <a:solidFill>
            <a:srgbClr val="000000"/>
          </a:solidFill>
          <a:prstDash val="solid"/>
          <a:miter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lnDef>
    <a:txDef>
      <a:spPr>
        <a:noFill/>
        <a:ln w="12700" cap="flat">
          <a:noFill/>
          <a:miter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5000" b="0" i="0" u="none" strike="noStrike" cap="none" spc="0" normalizeH="0" baseline="0">
            <a:solidFill>
              <a:srgbClr val="000000"/>
            </a:solidFill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2387</TotalTime>
  <Words>1604</Words>
  <Application>Microsoft Macintosh PowerPoint</Application>
  <PresentationFormat>사용자 지정</PresentationFormat>
  <Paragraphs>392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Adobe 명조 Std M</vt:lpstr>
      <vt:lpstr>FontAwesome</vt:lpstr>
      <vt:lpstr>Lato</vt:lpstr>
      <vt:lpstr>Lato Black</vt:lpstr>
      <vt:lpstr>Lato Hairline</vt:lpstr>
      <vt:lpstr>Lato Light</vt:lpstr>
      <vt:lpstr>Nanum Gothic</vt:lpstr>
      <vt:lpstr>Arial</vt:lpstr>
      <vt:lpstr>Avenir Book</vt:lpstr>
      <vt:lpstr>Helvetica Light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김유진</dc:creator>
  <cp:lastModifiedBy>김유진(소프트웨어학과(학부))</cp:lastModifiedBy>
  <cp:revision>132</cp:revision>
  <dcterms:modified xsi:type="dcterms:W3CDTF">2018-06-05T06:12:41Z</dcterms:modified>
</cp:coreProperties>
</file>