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87176"/>
  </p:normalViewPr>
  <p:slideViewPr>
    <p:cSldViewPr snapToGrid="0">
      <p:cViewPr varScale="1">
        <p:scale>
          <a:sx n="98" d="100"/>
          <a:sy n="98" d="100"/>
        </p:scale>
        <p:origin x="1632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795E898-549A-4DC9-90C9-876AC2814AB8}" type="datetime1">
              <a:rPr lang="ko-KR" altLang="en-US"/>
              <a:pPr lvl="0">
                <a:defRPr lang="ko-KR" altLang="en-US"/>
              </a:pPr>
              <a:t>2019. 9. 17.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420073-BE89-482A-9DE3-D247DD70FD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조의 발표를 맡은 박영인 이라고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저희는 전자 처방전 발급 기능이 있는 병원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에 대해 기획하였는데</a:t>
            </a:r>
            <a:endParaRPr kumimoji="1" lang="en-US" altLang="ko-KR" dirty="0"/>
          </a:p>
          <a:p>
            <a:r>
              <a:rPr kumimoji="1" lang="ko-KR" altLang="en-US" dirty="0"/>
              <a:t>목차부터 살펴보도록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endParaRPr kumimoji="1"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395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63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네번째 마지막으로는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진료 기록 버튼을 통해 </a:t>
            </a:r>
          </a:p>
          <a:p>
            <a:pPr>
              <a:defRPr lang="ko-KR" altLang="en-US"/>
            </a:pPr>
            <a:r>
              <a:rPr lang="ko-KR" altLang="en-US" dirty="0"/>
              <a:t>최근부터 과거까지 자신의 모든 진료 기록을 확인할 수 있습니다.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이를 통해 예약 시 참고 할 수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환자가 하지 않은 진료를 청구하여 공단 부담금을 타가는 병원의 부당 </a:t>
            </a:r>
            <a:r>
              <a:rPr lang="ko-KR" altLang="en-US" dirty="0" err="1"/>
              <a:t>청구률이</a:t>
            </a:r>
            <a:r>
              <a:rPr lang="ko-KR" altLang="en-US" dirty="0"/>
              <a:t> 계속 늘고 있는데 일를 방지하기 위해 </a:t>
            </a:r>
            <a:r>
              <a:rPr lang="ko-KR" altLang="en-US" dirty="0" err="1"/>
              <a:t>어플의</a:t>
            </a:r>
            <a:r>
              <a:rPr lang="ko-KR" altLang="en-US" dirty="0"/>
              <a:t> 진료 내역을 국민보험공단의 진료 기록과 비교할 수 있게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비슷한 앱에는 </a:t>
            </a:r>
            <a:r>
              <a:rPr lang="ko-KR" altLang="en-US" dirty="0" err="1"/>
              <a:t>똑닥과</a:t>
            </a:r>
            <a:r>
              <a:rPr lang="ko-KR" altLang="en-US" dirty="0"/>
              <a:t> </a:t>
            </a:r>
            <a:r>
              <a:rPr lang="ko-KR" altLang="en-US" dirty="0" err="1"/>
              <a:t>모두닥이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ko-KR" altLang="en-US" dirty="0" err="1"/>
              <a:t>저희와는</a:t>
            </a:r>
            <a:r>
              <a:rPr lang="ko-KR" altLang="en-US" dirty="0"/>
              <a:t> 병원 진료 예약 및 내역을 제공하거나 가까운 약국의 정보를 제공하는 것 등 겹치는 기능이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차별화 된 기능으로는 </a:t>
            </a:r>
            <a:r>
              <a:rPr lang="en-US" altLang="ko-KR" dirty="0"/>
              <a:t>QR</a:t>
            </a:r>
            <a:r>
              <a:rPr lang="ko-KR" altLang="en-US" dirty="0"/>
              <a:t>코드를 이용한 전자처방전 발행이나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처방 받은 약에 대해서 부작용 반응을 작성하여 의사와 피드백을 할 수 있는 시스템을 제공이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저희와 비슷한 </a:t>
            </a:r>
            <a:r>
              <a:rPr kumimoji="1" lang="ko-KR" altLang="en-US" dirty="0" err="1"/>
              <a:t>어플과</a:t>
            </a:r>
            <a:r>
              <a:rPr kumimoji="1" lang="ko-KR" altLang="en-US" dirty="0"/>
              <a:t> 비교 하여 부족하다고 생각되는 부분은 추가 구현 부분에 넣어두었습니다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 팀 모두 처음 </a:t>
            </a:r>
            <a:r>
              <a:rPr kumimoji="1" lang="ko-KR" altLang="en-US" dirty="0" err="1"/>
              <a:t>어플을</a:t>
            </a:r>
            <a:r>
              <a:rPr kumimoji="1" lang="ko-KR" altLang="en-US" dirty="0"/>
              <a:t> 만들어 보는데 만약 진행이 빠르게 된다면 이러한 내용들을 추가적으로 구현 할 예정입니다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1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목차는 이렇습니다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기획의도 </a:t>
            </a:r>
            <a:r>
              <a:rPr kumimoji="1" lang="en-US" altLang="ko-KR" dirty="0"/>
              <a:t>~</a:t>
            </a:r>
            <a:r>
              <a:rPr kumimoji="1" lang="ko-KR" altLang="en-US" dirty="0"/>
              <a:t> 이 순서로 발표하도록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8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병원에 내원하는 환자들이 만족하는 진료시간은 </a:t>
            </a:r>
            <a:r>
              <a:rPr lang="en-US" altLang="ko-KR" dirty="0"/>
              <a:t>8.9</a:t>
            </a:r>
            <a:r>
              <a:rPr lang="ko-KR" altLang="en-US" dirty="0"/>
              <a:t>분이라는 설문조사 결과가 있습니다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그에 비해 실제 진료시간은 </a:t>
            </a:r>
            <a:r>
              <a:rPr lang="en-US" altLang="ko-KR" dirty="0"/>
              <a:t>6</a:t>
            </a:r>
            <a:r>
              <a:rPr lang="ko-KR" altLang="en-US" dirty="0"/>
              <a:t>분 정도 됩니다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그래서 요즘 국내 의료기관은 환자와 의사 모두가 만족할 수 있는 진료를 위해 </a:t>
            </a:r>
            <a:r>
              <a:rPr lang="en-US" altLang="ko-KR" dirty="0"/>
              <a:t>IT</a:t>
            </a:r>
            <a:r>
              <a:rPr lang="ko-KR" altLang="en-US" dirty="0"/>
              <a:t>기반의 케어 서비스를 도입하고 있습니다</a:t>
            </a:r>
            <a:r>
              <a:rPr lang="en-US" altLang="ko-KR" dirty="0"/>
              <a:t>.  </a:t>
            </a:r>
          </a:p>
          <a:p>
            <a:pPr lvl="0">
              <a:defRPr lang="ko-KR" altLang="en-US"/>
            </a:pPr>
            <a:r>
              <a:rPr lang="ko-KR" altLang="en-US" dirty="0"/>
              <a:t>그에 따라 저희 팀도 진료의 질을 높일 수 있는 어플리케이션을 제안하려고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지난해 기준 연간 발급되는 종이처방전의 개수는 </a:t>
            </a:r>
            <a:r>
              <a:rPr lang="en-US" altLang="ko-KR" dirty="0"/>
              <a:t>5</a:t>
            </a:r>
            <a:r>
              <a:rPr lang="ko-KR" altLang="en-US" dirty="0" err="1"/>
              <a:t>억건</a:t>
            </a:r>
            <a:r>
              <a:rPr lang="ko-KR" altLang="en-US" dirty="0"/>
              <a:t> 이상이라고 한다</a:t>
            </a:r>
            <a:r>
              <a:rPr lang="en-US" altLang="ko-KR" dirty="0"/>
              <a:t>.. </a:t>
            </a:r>
            <a:r>
              <a:rPr lang="ko-KR" altLang="en-US" dirty="0"/>
              <a:t>또한 이렇게 많은 종이처방전을 약국에서 따로 보관을 하다 보니 화면처럼 아무렇게나 우리들의 개인정보가 버려지는 일도 일어나고 있다</a:t>
            </a:r>
            <a:r>
              <a:rPr lang="en-US" altLang="ko-KR" dirty="0"/>
              <a:t>. </a:t>
            </a:r>
            <a:r>
              <a:rPr lang="ko-KR" altLang="en-US" dirty="0"/>
              <a:t>그래서 저희는 </a:t>
            </a:r>
            <a:r>
              <a:rPr lang="en-US" altLang="ko-KR" dirty="0"/>
              <a:t>QR</a:t>
            </a:r>
            <a:r>
              <a:rPr lang="ko-KR" altLang="en-US" dirty="0"/>
              <a:t>코드를 이용한 전자처방전 발급을 통해 개인정보와 환경을 모두 보호할 수 있는 어플리케이션을 기획하였습니다.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48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주요 기능을 우선 순위를 부여해서 나열하였습니다.</a:t>
            </a:r>
          </a:p>
          <a:p>
            <a:pPr>
              <a:defRPr lang="ko-KR" altLang="en-US"/>
            </a:pPr>
            <a:r>
              <a:rPr lang="ko-KR" altLang="en-US" dirty="0"/>
              <a:t>기존 병원 관리 어플의 가장 기본적인 </a:t>
            </a:r>
            <a:r>
              <a:rPr lang="ko-KR" altLang="en-US" dirty="0" err="1"/>
              <a:t>예약기능을</a:t>
            </a:r>
            <a:r>
              <a:rPr lang="ko-KR" altLang="en-US" dirty="0"/>
              <a:t> 첫째로 두었습니다.</a:t>
            </a:r>
          </a:p>
          <a:p>
            <a:pPr>
              <a:defRPr lang="ko-KR" altLang="en-US"/>
            </a:pPr>
            <a:r>
              <a:rPr lang="ko-KR" altLang="en-US" dirty="0"/>
              <a:t>두번째는 저희 어플의 핵심인 </a:t>
            </a:r>
            <a:r>
              <a:rPr lang="ko-KR" altLang="en-US" dirty="0" err="1"/>
              <a:t>QR코드를</a:t>
            </a:r>
            <a:r>
              <a:rPr lang="ko-KR" altLang="en-US" dirty="0"/>
              <a:t> 통한 전자 처방전 발급 기능입니다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또한 </a:t>
            </a:r>
            <a:r>
              <a:rPr lang="ko-KR" altLang="en-US" dirty="0" err="1"/>
              <a:t>처방받은</a:t>
            </a:r>
            <a:r>
              <a:rPr lang="ko-KR" altLang="en-US" dirty="0"/>
              <a:t> 약의 정보와 약 복용에 따른 부작용을 기록할 수 있게 하려고 하며,</a:t>
            </a:r>
          </a:p>
          <a:p>
            <a:pPr>
              <a:defRPr lang="ko-KR" altLang="en-US"/>
            </a:pPr>
            <a:r>
              <a:rPr lang="ko-KR" altLang="en-US" dirty="0"/>
              <a:t>최근 뿐 아니라 과거의 진료 기록까지 어플리케이션 에서 바로 열람할 수 있게 할 것 입니다.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화면 구성을 보며 저희의 시나리오를 더욱 자세하게 설명하겠습니다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툴을 이용해서 어플을 화면만 간단히 구성해 보았습니다.</a:t>
            </a:r>
          </a:p>
          <a:p>
            <a:pPr>
              <a:defRPr lang="ko-KR" altLang="en-US"/>
            </a:pPr>
            <a:r>
              <a:rPr lang="ko-KR" altLang="en-US" dirty="0"/>
              <a:t>병원 어플리케이션을 설치하는 가장 큰 이유는 병원 예약을 빠르게 하기 위함 일 것 입니다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메인 화면에 예약신청하기 버튼을 두어 빠르게 예약을 할 수 있도록 하였습니다. </a:t>
            </a:r>
          </a:p>
          <a:p>
            <a:pPr>
              <a:defRPr lang="ko-KR" altLang="en-US"/>
            </a:pPr>
            <a:r>
              <a:rPr lang="ko-KR" altLang="en-US" dirty="0"/>
              <a:t>예약과정은 진료과목, 선생님, 일시를 선택하고 자신의 증상을 자세히 적은 후 신청버튼을 누르면 예약을 완료할 수 있습니다.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여기서 자신의 증상을 적을 수 있는 공간을 제공하는 것은</a:t>
            </a:r>
          </a:p>
          <a:p>
            <a:pPr>
              <a:defRPr lang="ko-KR" altLang="en-US"/>
            </a:pPr>
            <a:r>
              <a:rPr lang="ko-KR" altLang="en-US" dirty="0"/>
              <a:t>다른 어플리케이션과 차별화되는 부분으로 내용이 미리 병원에 전달되어 진료시간을 단축시킬 수 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전자 처방전 발급 기능은 병원에 </a:t>
            </a:r>
            <a:r>
              <a:rPr kumimoji="1" lang="ko-KR" altLang="en-US" sz="1200" b="1" dirty="0" err="1"/>
              <a:t>내원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할때마다</a:t>
            </a:r>
            <a:r>
              <a:rPr kumimoji="1" lang="ko-KR" altLang="en-US" sz="1200" b="1" dirty="0"/>
              <a:t> 사용하게 될 기능이기 때문에</a:t>
            </a: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메인화면의</a:t>
            </a:r>
            <a:r>
              <a:rPr kumimoji="1" lang="ko-KR" altLang="en-US" sz="1200" b="1" dirty="0"/>
              <a:t> 오른쪽 상단에 위치하여  한번의 클릭으로 기능을 사용할 수 있게 하였습니다.</a:t>
            </a: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버튼을 누르면 처방전 </a:t>
            </a:r>
            <a:r>
              <a:rPr kumimoji="1" lang="ko-KR" altLang="en-US" sz="1200" b="1" dirty="0" err="1"/>
              <a:t>QR코드를</a:t>
            </a:r>
            <a:r>
              <a:rPr kumimoji="1" lang="ko-KR" altLang="en-US" sz="1200" b="1" dirty="0"/>
              <a:t> 확인 할 </a:t>
            </a:r>
            <a:r>
              <a:rPr kumimoji="1" lang="ko-KR" altLang="en-US" sz="1200" b="1" dirty="0" err="1"/>
              <a:t>수있고</a:t>
            </a:r>
            <a:r>
              <a:rPr kumimoji="1" lang="ko-KR" altLang="en-US" sz="1200" b="1" dirty="0"/>
              <a:t>, 약국에 설치되어 있는 리더기에 읽히기만 해도 접수할 수 있게 되는 것입니다.</a:t>
            </a: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추가적인 기능으로 자신의 위치를 받아와서 주변에 가까운 약국의 위치정보를 안내 받을 수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다음은 처방 받은 약의 목록을 확인 할 수 있는 기능입니다.</a:t>
            </a:r>
          </a:p>
          <a:p>
            <a:pPr>
              <a:defRPr lang="ko-KR" altLang="en-US"/>
            </a:pPr>
            <a:r>
              <a:rPr lang="ko-KR" altLang="en-US" dirty="0"/>
              <a:t>처방을 받고 나서 '처방약 기록' 버튼을 누르면 </a:t>
            </a:r>
            <a:r>
              <a:rPr lang="ko-KR" altLang="en-US" dirty="0" err="1"/>
              <a:t>처방받은</a:t>
            </a:r>
            <a:r>
              <a:rPr lang="ko-KR" altLang="en-US" dirty="0"/>
              <a:t> 약의 </a:t>
            </a:r>
            <a:r>
              <a:rPr lang="ko-KR" altLang="en-US" dirty="0" err="1"/>
              <a:t>록록을</a:t>
            </a:r>
            <a:r>
              <a:rPr lang="ko-KR" altLang="en-US" dirty="0"/>
              <a:t> 확인할 수 있습니다.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약을 복용하고 난 후 부작용 증상이 있을 때 부작용 신청 버튼을 통해 증상을 기록할 수 있습니다.</a:t>
            </a:r>
          </a:p>
          <a:p>
            <a:pPr>
              <a:defRPr lang="ko-KR" altLang="en-US"/>
            </a:pPr>
            <a:r>
              <a:rPr lang="ko-KR" altLang="en-US" dirty="0"/>
              <a:t>이러한 기록은 의사에게 전달되어 </a:t>
            </a:r>
            <a:r>
              <a:rPr lang="ko-KR" altLang="en-US" dirty="0" err="1"/>
              <a:t>다음번</a:t>
            </a:r>
            <a:r>
              <a:rPr lang="ko-KR" altLang="en-US" dirty="0"/>
              <a:t> </a:t>
            </a:r>
            <a:r>
              <a:rPr lang="ko-KR" altLang="en-US" dirty="0" err="1"/>
              <a:t>진료시에</a:t>
            </a:r>
            <a:r>
              <a:rPr lang="ko-KR" altLang="en-US" dirty="0"/>
              <a:t> 참고할 수 있습니다.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917279" y="2302942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FDFCE-A7FA-254A-8A6B-BC326A0CC045}"/>
              </a:ext>
            </a:extLst>
          </p:cNvPr>
          <p:cNvSpPr txBox="1"/>
          <p:nvPr/>
        </p:nvSpPr>
        <p:spPr>
          <a:xfrm>
            <a:off x="3008249" y="3046733"/>
            <a:ext cx="679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전자</a:t>
            </a:r>
            <a:r>
              <a:rPr kumimoji="1" lang="en-US" altLang="ko-KR" sz="28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kumimoji="1" lang="ko-KR" altLang="en-US" sz="28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처방전 발급을 할 수 있는 병원 </a:t>
            </a:r>
            <a:r>
              <a:rPr kumimoji="1" lang="en-US" altLang="ko-KR" sz="28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APP</a:t>
            </a:r>
            <a:r>
              <a:rPr kumimoji="1" lang="ko-KR" altLang="en-US" sz="28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0ACA7-438C-7643-99AD-6AE07A684AA1}"/>
              </a:ext>
            </a:extLst>
          </p:cNvPr>
          <p:cNvSpPr txBox="1"/>
          <p:nvPr/>
        </p:nvSpPr>
        <p:spPr>
          <a:xfrm>
            <a:off x="8855113" y="4679577"/>
            <a:ext cx="312666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2016125086</a:t>
            </a:r>
            <a:r>
              <a:rPr kumimoji="1" lang="ko-KR" altLang="en-US" sz="2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김유진</a:t>
            </a:r>
            <a:endParaRPr kumimoji="1" lang="en-US" altLang="ko-KR" sz="2200" b="1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2017125026</a:t>
            </a:r>
            <a:r>
              <a:rPr kumimoji="1" lang="ko-KR" altLang="en-US" sz="2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박영인</a:t>
            </a:r>
            <a:endParaRPr kumimoji="1" lang="en-US" altLang="ko-KR" sz="2200" b="1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2017125079</a:t>
            </a:r>
            <a:r>
              <a:rPr kumimoji="1" lang="ko-KR" altLang="en-US" sz="2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kumimoji="1" lang="ko-KR" altLang="en-US" sz="2200" b="1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박광운</a:t>
            </a:r>
            <a:endParaRPr kumimoji="1" lang="en-US" altLang="ko-KR" sz="2200" b="1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kumimoji="1"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02DBA-C819-1842-8F57-F4B0170C51C4}"/>
              </a:ext>
            </a:extLst>
          </p:cNvPr>
          <p:cNvSpPr txBox="1"/>
          <p:nvPr/>
        </p:nvSpPr>
        <p:spPr>
          <a:xfrm>
            <a:off x="5012120" y="2049864"/>
            <a:ext cx="246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5</a:t>
            </a:r>
            <a:r>
              <a:rPr kumimoji="1" lang="ko-KR" altLang="en-US" sz="4000" b="1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조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힐닥</a:t>
            </a:r>
            <a:endParaRPr kumimoji="1" lang="ko-KR" altLang="en-US" sz="4000" b="1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9" y="125191"/>
            <a:ext cx="702235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6784" y="265737"/>
            <a:ext cx="66483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 dirty="0">
                <a:solidFill>
                  <a:schemeClr val="bg1"/>
                </a:solidFill>
              </a:rPr>
              <a:t>화면 구성 및 시나리오 </a:t>
            </a:r>
            <a:r>
              <a:rPr kumimoji="1" lang="en-US" altLang="ko-KR" sz="2200" b="1" dirty="0">
                <a:solidFill>
                  <a:schemeClr val="bg1"/>
                </a:solidFill>
              </a:rPr>
              <a:t>–</a:t>
            </a:r>
            <a:r>
              <a:rPr kumimoji="1" lang="ko-KR" altLang="en-US" sz="2200" b="1" dirty="0">
                <a:solidFill>
                  <a:schemeClr val="bg1"/>
                </a:solidFill>
              </a:rPr>
              <a:t> 모바일 접수 및 순번 안내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0122FB-A046-0C41-AAA9-DD9FB365F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1" y="1096955"/>
            <a:ext cx="2348945" cy="3787892"/>
          </a:xfrm>
          <a:prstGeom prst="rect">
            <a:avLst/>
          </a:prstGeom>
        </p:spPr>
      </p:pic>
      <p:sp>
        <p:nvSpPr>
          <p:cNvPr id="10" name="도넛[D] 9"/>
          <p:cNvSpPr/>
          <p:nvPr/>
        </p:nvSpPr>
        <p:spPr>
          <a:xfrm>
            <a:off x="5089987" y="3429000"/>
            <a:ext cx="1865097" cy="692806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8DF52C-72FC-E64D-8EA6-2E6BACB1AD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4" y="1120156"/>
            <a:ext cx="2348945" cy="37646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330242-6750-BE42-930A-17A7FFD7BC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68" y="1077734"/>
            <a:ext cx="2348946" cy="3807114"/>
          </a:xfrm>
          <a:prstGeom prst="rect">
            <a:avLst/>
          </a:prstGeom>
        </p:spPr>
      </p:pic>
      <p:sp>
        <p:nvSpPr>
          <p:cNvPr id="16" name="도넛[D] 15"/>
          <p:cNvSpPr/>
          <p:nvPr/>
        </p:nvSpPr>
        <p:spPr>
          <a:xfrm flipV="1">
            <a:off x="10240186" y="1898016"/>
            <a:ext cx="573000" cy="393921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8E043-BC41-494A-85DB-9350780318A9}"/>
              </a:ext>
            </a:extLst>
          </p:cNvPr>
          <p:cNvSpPr txBox="1"/>
          <p:nvPr/>
        </p:nvSpPr>
        <p:spPr>
          <a:xfrm>
            <a:off x="1062034" y="4966489"/>
            <a:ext cx="7945395" cy="148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병원 근처에 왔을 경우</a:t>
            </a:r>
            <a:r>
              <a:rPr lang="en-US" altLang="ko-KR" sz="220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 sz="220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팝업 알림을 통한 모바일 접수 및 순번 안내</a:t>
            </a:r>
            <a:endParaRPr lang="en-US" altLang="ko-KR" sz="220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30000"/>
              </a:lnSpc>
              <a:defRPr lang="ko-KR" altLang="en-US"/>
            </a:pPr>
            <a:endParaRPr lang="en-US" altLang="ko-KR" sz="50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모바일 접수 신청 및 대기 번호 확인 가능 </a:t>
            </a:r>
            <a:endParaRPr lang="en-US" altLang="ko-KR" sz="22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62FAA-3EEF-2A40-B984-FFCA1F0BC63C}"/>
              </a:ext>
            </a:extLst>
          </p:cNvPr>
          <p:cNvSpPr txBox="1"/>
          <p:nvPr/>
        </p:nvSpPr>
        <p:spPr>
          <a:xfrm>
            <a:off x="1365662" y="1065002"/>
            <a:ext cx="2045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&lt;</a:t>
            </a:r>
            <a:r>
              <a:rPr kumimoji="1" lang="ko-KR" altLang="en-US" sz="1500" dirty="0"/>
              <a:t>팝업 알림 예시</a:t>
            </a:r>
            <a:r>
              <a:rPr kumimoji="1" lang="en-US" altLang="ko-KR" sz="1500" dirty="0"/>
              <a:t>&gt;</a:t>
            </a:r>
            <a:endParaRPr kumimoji="1" lang="ko-KR" altLang="en-US" sz="1500" dirty="0"/>
          </a:p>
        </p:txBody>
      </p:sp>
      <p:sp>
        <p:nvSpPr>
          <p:cNvPr id="17" name="오른쪽 화살표[R] 39">
            <a:extLst>
              <a:ext uri="{FF2B5EF4-FFF2-40B4-BE49-F238E27FC236}">
                <a16:creationId xmlns:a16="http://schemas.microsoft.com/office/drawing/2014/main" id="{DA9A2F4C-9FCD-4C07-A5D0-A3614F4C4AC4}"/>
              </a:ext>
            </a:extLst>
          </p:cNvPr>
          <p:cNvSpPr/>
          <p:nvPr/>
        </p:nvSpPr>
        <p:spPr>
          <a:xfrm>
            <a:off x="3880704" y="3002501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39">
            <a:extLst>
              <a:ext uri="{FF2B5EF4-FFF2-40B4-BE49-F238E27FC236}">
                <a16:creationId xmlns:a16="http://schemas.microsoft.com/office/drawing/2014/main" id="{1DD7F071-0683-4C99-994E-7E3CC289478C}"/>
              </a:ext>
            </a:extLst>
          </p:cNvPr>
          <p:cNvSpPr/>
          <p:nvPr/>
        </p:nvSpPr>
        <p:spPr>
          <a:xfrm>
            <a:off x="7604302" y="3031383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44884A-E76E-BB49-BAB9-8D003D65295D}"/>
              </a:ext>
            </a:extLst>
          </p:cNvPr>
          <p:cNvSpPr/>
          <p:nvPr/>
        </p:nvSpPr>
        <p:spPr>
          <a:xfrm>
            <a:off x="11069744" y="265737"/>
            <a:ext cx="639189" cy="611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8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5904909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56633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 dirty="0">
                <a:solidFill>
                  <a:schemeClr val="bg1"/>
                </a:solidFill>
              </a:rPr>
              <a:t>화면 구성 및 시나리오 </a:t>
            </a:r>
            <a:r>
              <a:rPr kumimoji="1" lang="en-US" altLang="ko-KR" sz="2200" b="1" dirty="0">
                <a:solidFill>
                  <a:schemeClr val="bg1"/>
                </a:solidFill>
              </a:rPr>
              <a:t>–</a:t>
            </a:r>
            <a:r>
              <a:rPr kumimoji="1" lang="ko-KR" altLang="en-US" sz="2200" b="1" dirty="0">
                <a:solidFill>
                  <a:schemeClr val="bg1"/>
                </a:solidFill>
              </a:rPr>
              <a:t> 복용 약 알림 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3897" y="5166984"/>
            <a:ext cx="10535041" cy="94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약을 복용 해야 할 시간을 설정하여 팝업 알림 가능 </a:t>
            </a:r>
            <a:endParaRPr lang="ko-KR" altLang="en-US" sz="22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복용 약을 잊을 가능성 줄어듦</a:t>
            </a:r>
            <a:endParaRPr lang="en-US" altLang="ko-KR" sz="22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도넛[D] 17">
            <a:extLst>
              <a:ext uri="{FF2B5EF4-FFF2-40B4-BE49-F238E27FC236}">
                <a16:creationId xmlns:a16="http://schemas.microsoft.com/office/drawing/2014/main" id="{73AC55AD-9BC2-C740-856A-8A9C70CA3FA2}"/>
              </a:ext>
            </a:extLst>
          </p:cNvPr>
          <p:cNvSpPr/>
          <p:nvPr/>
        </p:nvSpPr>
        <p:spPr>
          <a:xfrm>
            <a:off x="1217405" y="1919463"/>
            <a:ext cx="1322267" cy="436598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6E9941-38A5-A641-9424-B62971EB4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979611"/>
            <a:ext cx="2348945" cy="3792567"/>
          </a:xfrm>
          <a:prstGeom prst="rect">
            <a:avLst/>
          </a:prstGeom>
        </p:spPr>
      </p:pic>
      <p:sp>
        <p:nvSpPr>
          <p:cNvPr id="21" name="도넛[D] 20">
            <a:extLst>
              <a:ext uri="{FF2B5EF4-FFF2-40B4-BE49-F238E27FC236}">
                <a16:creationId xmlns:a16="http://schemas.microsoft.com/office/drawing/2014/main" id="{07542779-046B-EC44-A86F-0B747C5C81C8}"/>
              </a:ext>
            </a:extLst>
          </p:cNvPr>
          <p:cNvSpPr/>
          <p:nvPr/>
        </p:nvSpPr>
        <p:spPr>
          <a:xfrm>
            <a:off x="1640259" y="1873986"/>
            <a:ext cx="1322267" cy="436598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E78CB-7CD7-8343-9A10-EB2B8FFDB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3" y="979611"/>
            <a:ext cx="2284201" cy="3794621"/>
          </a:xfrm>
          <a:prstGeom prst="rect">
            <a:avLst/>
          </a:prstGeom>
        </p:spPr>
      </p:pic>
      <p:sp>
        <p:nvSpPr>
          <p:cNvPr id="23" name="도넛[D] 22">
            <a:extLst>
              <a:ext uri="{FF2B5EF4-FFF2-40B4-BE49-F238E27FC236}">
                <a16:creationId xmlns:a16="http://schemas.microsoft.com/office/drawing/2014/main" id="{4D195435-4C49-A744-B8D6-92F461C4C119}"/>
              </a:ext>
            </a:extLst>
          </p:cNvPr>
          <p:cNvSpPr/>
          <p:nvPr/>
        </p:nvSpPr>
        <p:spPr>
          <a:xfrm>
            <a:off x="4751723" y="3288724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612AF-DE77-3948-B3DE-1B67A16325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97" y="912001"/>
            <a:ext cx="2385750" cy="3880306"/>
          </a:xfrm>
          <a:prstGeom prst="rect">
            <a:avLst/>
          </a:prstGeom>
        </p:spPr>
      </p:pic>
      <p:sp>
        <p:nvSpPr>
          <p:cNvPr id="16" name="오른쪽 화살표[R] 39">
            <a:extLst>
              <a:ext uri="{FF2B5EF4-FFF2-40B4-BE49-F238E27FC236}">
                <a16:creationId xmlns:a16="http://schemas.microsoft.com/office/drawing/2014/main" id="{CEC91DE6-7EB1-437C-83AD-99C01A8AC2EB}"/>
              </a:ext>
            </a:extLst>
          </p:cNvPr>
          <p:cNvSpPr/>
          <p:nvPr/>
        </p:nvSpPr>
        <p:spPr>
          <a:xfrm>
            <a:off x="3760862" y="2936451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39">
            <a:extLst>
              <a:ext uri="{FF2B5EF4-FFF2-40B4-BE49-F238E27FC236}">
                <a16:creationId xmlns:a16="http://schemas.microsoft.com/office/drawing/2014/main" id="{AB8176F7-9A23-4264-8933-20D907BFA625}"/>
              </a:ext>
            </a:extLst>
          </p:cNvPr>
          <p:cNvSpPr/>
          <p:nvPr/>
        </p:nvSpPr>
        <p:spPr>
          <a:xfrm>
            <a:off x="7458290" y="2936451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3F34CFB-43F8-A642-A5D0-39C8CB0A6925}"/>
              </a:ext>
            </a:extLst>
          </p:cNvPr>
          <p:cNvSpPr/>
          <p:nvPr/>
        </p:nvSpPr>
        <p:spPr>
          <a:xfrm>
            <a:off x="11069744" y="265737"/>
            <a:ext cx="639189" cy="611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8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4979417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4984926" cy="41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진료기록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3897" y="5058621"/>
            <a:ext cx="10535041" cy="96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본인의 진료 기록을 언제든지 확인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신청 시 참고 가능</a:t>
            </a:r>
            <a:endParaRPr lang="en-US" altLang="ko-KR" sz="22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3472" y="961644"/>
            <a:ext cx="2348945" cy="3824887"/>
          </a:xfrm>
          <a:prstGeom prst="rect">
            <a:avLst/>
          </a:prstGeom>
        </p:spPr>
      </p:pic>
      <p:sp>
        <p:nvSpPr>
          <p:cNvPr id="18" name="도넛[D] 17">
            <a:extLst>
              <a:ext uri="{FF2B5EF4-FFF2-40B4-BE49-F238E27FC236}">
                <a16:creationId xmlns:a16="http://schemas.microsoft.com/office/drawing/2014/main" id="{73AC55AD-9BC2-C740-856A-8A9C70CA3FA2}"/>
              </a:ext>
            </a:extLst>
          </p:cNvPr>
          <p:cNvSpPr/>
          <p:nvPr/>
        </p:nvSpPr>
        <p:spPr>
          <a:xfrm>
            <a:off x="1217405" y="1919463"/>
            <a:ext cx="1322267" cy="436598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6E9941-38A5-A641-9424-B62971EB4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979611"/>
            <a:ext cx="2348945" cy="3792567"/>
          </a:xfrm>
          <a:prstGeom prst="rect">
            <a:avLst/>
          </a:prstGeom>
        </p:spPr>
      </p:pic>
      <p:sp>
        <p:nvSpPr>
          <p:cNvPr id="21" name="도넛[D] 20">
            <a:extLst>
              <a:ext uri="{FF2B5EF4-FFF2-40B4-BE49-F238E27FC236}">
                <a16:creationId xmlns:a16="http://schemas.microsoft.com/office/drawing/2014/main" id="{07542779-046B-EC44-A86F-0B747C5C81C8}"/>
              </a:ext>
            </a:extLst>
          </p:cNvPr>
          <p:cNvSpPr/>
          <p:nvPr/>
        </p:nvSpPr>
        <p:spPr>
          <a:xfrm>
            <a:off x="1640259" y="1873986"/>
            <a:ext cx="1322267" cy="436598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E78CB-7CD7-8343-9A10-EB2B8FFDB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3" y="979611"/>
            <a:ext cx="2284201" cy="3794621"/>
          </a:xfrm>
          <a:prstGeom prst="rect">
            <a:avLst/>
          </a:prstGeom>
        </p:spPr>
      </p:pic>
      <p:sp>
        <p:nvSpPr>
          <p:cNvPr id="23" name="도넛[D] 22">
            <a:extLst>
              <a:ext uri="{FF2B5EF4-FFF2-40B4-BE49-F238E27FC236}">
                <a16:creationId xmlns:a16="http://schemas.microsoft.com/office/drawing/2014/main" id="{4D195435-4C49-A744-B8D6-92F461C4C119}"/>
              </a:ext>
            </a:extLst>
          </p:cNvPr>
          <p:cNvSpPr/>
          <p:nvPr/>
        </p:nvSpPr>
        <p:spPr>
          <a:xfrm>
            <a:off x="4690790" y="2542115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화살표[R] 39">
            <a:extLst>
              <a:ext uri="{FF2B5EF4-FFF2-40B4-BE49-F238E27FC236}">
                <a16:creationId xmlns:a16="http://schemas.microsoft.com/office/drawing/2014/main" id="{F8238073-D198-4C87-AEF7-09D64DD3D4B1}"/>
              </a:ext>
            </a:extLst>
          </p:cNvPr>
          <p:cNvSpPr/>
          <p:nvPr/>
        </p:nvSpPr>
        <p:spPr>
          <a:xfrm>
            <a:off x="3760862" y="2938308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39">
            <a:extLst>
              <a:ext uri="{FF2B5EF4-FFF2-40B4-BE49-F238E27FC236}">
                <a16:creationId xmlns:a16="http://schemas.microsoft.com/office/drawing/2014/main" id="{CF3707ED-DC7D-4A72-82F2-AD28EAE8D200}"/>
              </a:ext>
            </a:extLst>
          </p:cNvPr>
          <p:cNvSpPr/>
          <p:nvPr/>
        </p:nvSpPr>
        <p:spPr>
          <a:xfrm>
            <a:off x="7538951" y="2938307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DE1732-2169-3949-885F-DCF884173782}"/>
              </a:ext>
            </a:extLst>
          </p:cNvPr>
          <p:cNvSpPr txBox="1"/>
          <p:nvPr/>
        </p:nvSpPr>
        <p:spPr>
          <a:xfrm>
            <a:off x="483068" y="286928"/>
            <a:ext cx="51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</a:rPr>
              <a:t>비슷한 앱 비교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50EC51-45AB-084C-8142-2E5675F0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7" y="1173265"/>
            <a:ext cx="3092279" cy="1374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7E302C-4192-6742-89CE-734790205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42" y="2374002"/>
            <a:ext cx="3060087" cy="1593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E8AF9A-1D7C-134F-8DE6-CFA83E150232}"/>
              </a:ext>
            </a:extLst>
          </p:cNvPr>
          <p:cNvSpPr txBox="1"/>
          <p:nvPr/>
        </p:nvSpPr>
        <p:spPr>
          <a:xfrm>
            <a:off x="1353130" y="4460041"/>
            <a:ext cx="8587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kumimoji="1" lang="ko-KR" altLang="en-US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병원 진료 예약</a:t>
            </a:r>
            <a:r>
              <a:rPr kumimoji="1" lang="en-US" altLang="ko-KR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</a:t>
            </a:r>
            <a:r>
              <a:rPr kumimoji="1" lang="ko-KR" altLang="en-US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 </a:t>
            </a:r>
            <a:r>
              <a:rPr kumimoji="1" lang="en-US" altLang="ko-KR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kumimoji="1" lang="ko-KR" altLang="en-US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진료 내역 조회</a:t>
            </a:r>
            <a:r>
              <a:rPr kumimoji="1" lang="en-US" altLang="ko-KR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</a:t>
            </a:r>
            <a:r>
              <a:rPr kumimoji="1" lang="ko-KR" altLang="en-US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 </a:t>
            </a:r>
            <a:r>
              <a:rPr kumimoji="1" lang="en-US" altLang="ko-KR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kumimoji="1" lang="ko-KR" altLang="en-US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가까운 약국 정보 제공</a:t>
            </a:r>
            <a:r>
              <a:rPr kumimoji="1" lang="en-US" altLang="ko-KR" sz="2200" b="1" dirty="0">
                <a:solidFill>
                  <a:srgbClr val="00206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</a:t>
            </a:r>
            <a:r>
              <a:rPr kumimoji="1"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kumimoji="1"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kumimoji="1"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03F78-8933-E443-BFDA-546F247199FB}"/>
              </a:ext>
            </a:extLst>
          </p:cNvPr>
          <p:cNvSpPr txBox="1"/>
          <p:nvPr/>
        </p:nvSpPr>
        <p:spPr>
          <a:xfrm>
            <a:off x="2576946" y="5272598"/>
            <a:ext cx="8835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“QR</a:t>
            </a:r>
            <a:r>
              <a:rPr kumimoji="1" lang="ko-KR" altLang="en-US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코드를 활용한 전자 처방전 발행</a:t>
            </a:r>
            <a:r>
              <a:rPr kumimoji="1" lang="en-US" altLang="ko-KR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</a:t>
            </a:r>
            <a:r>
              <a:rPr kumimoji="1" lang="ko-KR" altLang="en-US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 </a:t>
            </a:r>
            <a:r>
              <a:rPr kumimoji="1" lang="en-US" altLang="ko-KR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kumimoji="1" lang="ko-KR" altLang="en-US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약 부작용 반응 작성</a:t>
            </a:r>
            <a:r>
              <a:rPr kumimoji="1" lang="en-US" altLang="ko-KR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</a:t>
            </a:r>
            <a:r>
              <a:rPr kumimoji="1" lang="ko-KR" altLang="en-US" sz="25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38476-5E8C-FE40-BF6D-0B153960A393}"/>
              </a:ext>
            </a:extLst>
          </p:cNvPr>
          <p:cNvSpPr txBox="1"/>
          <p:nvPr/>
        </p:nvSpPr>
        <p:spPr>
          <a:xfrm>
            <a:off x="5646738" y="2582452"/>
            <a:ext cx="10450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500" b="1" dirty="0"/>
              <a:t>vs</a:t>
            </a:r>
            <a:endParaRPr kumimoji="1" lang="ko-KR" altLang="en-US" sz="4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86FCB-4742-F443-B659-3F5731DBC38A}"/>
              </a:ext>
            </a:extLst>
          </p:cNvPr>
          <p:cNvSpPr txBox="1"/>
          <p:nvPr/>
        </p:nvSpPr>
        <p:spPr>
          <a:xfrm>
            <a:off x="7513910" y="1924108"/>
            <a:ext cx="3645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0" b="1" dirty="0" err="1">
                <a:solidFill>
                  <a:srgbClr val="0070C0"/>
                </a:solidFill>
              </a:rPr>
              <a:t>힐닥</a:t>
            </a:r>
            <a:endParaRPr kumimoji="1" lang="ko-KR" altLang="en-US" sz="10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7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249797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3C9533-DE48-6B47-9EE5-344BAC11BA7B}"/>
              </a:ext>
            </a:extLst>
          </p:cNvPr>
          <p:cNvSpPr txBox="1"/>
          <p:nvPr/>
        </p:nvSpPr>
        <p:spPr>
          <a:xfrm>
            <a:off x="210222" y="280497"/>
            <a:ext cx="2161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chemeClr val="bg1"/>
                </a:solidFill>
              </a:rPr>
              <a:t>추가 구현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2659E-5611-0A48-9053-13C1FF4B1546}"/>
              </a:ext>
            </a:extLst>
          </p:cNvPr>
          <p:cNvSpPr/>
          <p:nvPr/>
        </p:nvSpPr>
        <p:spPr>
          <a:xfrm>
            <a:off x="1234238" y="1120156"/>
            <a:ext cx="9717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b="1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QR</a:t>
            </a:r>
            <a:r>
              <a:rPr lang="ko-KR" altLang="en-US" sz="2400" b="1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코드 이전에 처방전 사전 확인 가능</a:t>
            </a:r>
            <a:endParaRPr lang="en-US" altLang="ko-KR" sz="2400" b="1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400" b="1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E4A9B-704E-6A46-AE7F-3C4320A61C90}"/>
              </a:ext>
            </a:extLst>
          </p:cNvPr>
          <p:cNvSpPr txBox="1"/>
          <p:nvPr/>
        </p:nvSpPr>
        <p:spPr>
          <a:xfrm>
            <a:off x="1199044" y="2886043"/>
            <a:ext cx="3749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QR </a:t>
            </a:r>
            <a:r>
              <a:rPr kumimoji="1" lang="ko-KR" altLang="en-US" dirty="0"/>
              <a:t>코드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영인</a:t>
            </a:r>
            <a:endParaRPr kumimoji="1" lang="en-US" altLang="ko-KR" dirty="0"/>
          </a:p>
          <a:p>
            <a:r>
              <a:rPr kumimoji="1" lang="ko-KR" altLang="en-US" dirty="0"/>
              <a:t>위치기반 모바일 접수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유진</a:t>
            </a:r>
            <a:endParaRPr kumimoji="1" lang="en-US" altLang="ko-KR" dirty="0"/>
          </a:p>
          <a:p>
            <a:r>
              <a:rPr kumimoji="1" lang="ko-KR" altLang="en-US" dirty="0"/>
              <a:t>채팅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광운</a:t>
            </a:r>
            <a:endParaRPr kumimoji="1" lang="en-US" altLang="ko-KR" dirty="0"/>
          </a:p>
          <a:p>
            <a:r>
              <a:rPr kumimoji="1" lang="ko-KR" altLang="en-US" dirty="0"/>
              <a:t>부작용</a:t>
            </a:r>
            <a:r>
              <a:rPr kumimoji="1" lang="en-US" altLang="ko-KR" dirty="0"/>
              <a:t>/</a:t>
            </a:r>
            <a:r>
              <a:rPr kumimoji="1" lang="ko-KR" altLang="en-US" dirty="0"/>
              <a:t>복약 </a:t>
            </a:r>
            <a:r>
              <a:rPr kumimoji="1" lang="ko-KR" altLang="en-US" dirty="0" err="1"/>
              <a:t>알리미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추가 기능 생각해보기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79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FA7FA-9487-1D4D-9AC1-CD68E90A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040" y="2627312"/>
            <a:ext cx="6607513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9600" dirty="0">
                <a:latin typeface="+mn-ea"/>
              </a:rPr>
              <a:t>감사합니다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B1211-5C64-E147-A031-9F0EB0246E96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/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320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5745" y="524491"/>
            <a:ext cx="1270220" cy="130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0" spc="30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145691" y="1407084"/>
            <a:ext cx="6612263" cy="3839285"/>
            <a:chOff x="1251279" y="2156054"/>
            <a:chExt cx="5930750" cy="3443576"/>
          </a:xfrm>
        </p:grpSpPr>
        <p:sp>
          <p:nvSpPr>
            <p:cNvPr id="32" name="TextBox 31"/>
            <p:cNvSpPr txBox="1"/>
            <p:nvPr/>
          </p:nvSpPr>
          <p:spPr>
            <a:xfrm>
              <a:off x="1251279" y="2156054"/>
              <a:ext cx="644413" cy="487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01.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80745" y="2178017"/>
              <a:ext cx="2427312" cy="496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기획 의도</a:t>
              </a:r>
              <a:endParaRPr lang="ko-KR" altLang="en-US" sz="3000" spc="3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1282" y="2895599"/>
              <a:ext cx="644414" cy="496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02.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2945" y="2891935"/>
              <a:ext cx="2792239" cy="496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b="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주요 기능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1281" y="3635139"/>
              <a:ext cx="644413" cy="486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03.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1282" y="4374681"/>
              <a:ext cx="644414" cy="496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04.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00088" y="3591585"/>
              <a:ext cx="4981941" cy="496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b="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Wireframe</a:t>
              </a:r>
              <a:r>
                <a:rPr lang="ko-KR" altLang="en-US" sz="3000" b="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및</a:t>
              </a:r>
              <a:r>
                <a:rPr lang="en-US" altLang="ko-KR" sz="3000" b="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</a:t>
              </a:r>
              <a:r>
                <a:rPr lang="ko-KR" altLang="en-US" sz="3000" b="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시나리오</a:t>
              </a:r>
              <a:endParaRPr lang="ko-KR" altLang="en-US" sz="3000" b="0" spc="3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51282" y="5114223"/>
              <a:ext cx="644414" cy="485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05.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2955" y="5089815"/>
              <a:ext cx="3563367" cy="496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b="0" spc="300" dirty="0">
                  <a:ln w="9525">
                    <a:solidFill>
                      <a:sysClr val="windowText" lastClr="000000"/>
                    </a:solidFill>
                  </a:ln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추가 구현 내용</a:t>
              </a:r>
              <a:endParaRPr lang="ko-KR" altLang="en-US" sz="3000" b="0" spc="3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81119" y="3853080"/>
            <a:ext cx="5005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 b="0" spc="300" dirty="0">
                <a:ln w="9525">
                  <a:solidFill>
                    <a:sysClr val="windowText" lastClr="000000"/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유사 </a:t>
            </a:r>
            <a:r>
              <a:rPr lang="en-US" altLang="ko-KR" sz="3000" b="0" spc="300" dirty="0">
                <a:ln w="9525">
                  <a:solidFill>
                    <a:sysClr val="windowText" lastClr="000000"/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APP</a:t>
            </a:r>
            <a:r>
              <a:rPr lang="ko-KR" altLang="en-US" sz="3000" b="0" spc="300" dirty="0">
                <a:ln w="9525">
                  <a:solidFill>
                    <a:sysClr val="windowText" lastClr="000000"/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 비교 분석</a:t>
            </a:r>
            <a:endParaRPr lang="ko-KR" altLang="en-US" sz="30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2424316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B9336-25C5-AE4A-A3AA-27BA6B988585}"/>
              </a:ext>
            </a:extLst>
          </p:cNvPr>
          <p:cNvSpPr txBox="1"/>
          <p:nvPr/>
        </p:nvSpPr>
        <p:spPr>
          <a:xfrm>
            <a:off x="483068" y="252959"/>
            <a:ext cx="141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170A6-7030-864A-9068-525584A65815}"/>
              </a:ext>
            </a:extLst>
          </p:cNvPr>
          <p:cNvSpPr txBox="1"/>
          <p:nvPr/>
        </p:nvSpPr>
        <p:spPr>
          <a:xfrm>
            <a:off x="592357" y="1739189"/>
            <a:ext cx="3331292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/>
              <a:t>"</a:t>
            </a:r>
            <a:r>
              <a:rPr lang="ko-KR" altLang="en-US" sz="1400" b="1" dirty="0"/>
              <a:t>환자가 만족하는 평균 진료시간 </a:t>
            </a:r>
            <a:r>
              <a:rPr lang="en-US" altLang="ko-KR" sz="1400" b="1" dirty="0"/>
              <a:t>'8.9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’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현실은 </a:t>
            </a:r>
            <a:r>
              <a:rPr lang="en-US" altLang="ko-KR" sz="1400" b="1" dirty="0">
                <a:solidFill>
                  <a:srgbClr val="FF0000"/>
                </a:solidFill>
              </a:rPr>
              <a:t>6.2</a:t>
            </a:r>
            <a:r>
              <a:rPr lang="ko-KR" altLang="en-US" sz="1400" b="1" dirty="0">
                <a:solidFill>
                  <a:srgbClr val="FF0000"/>
                </a:solidFill>
              </a:rPr>
              <a:t>분</a:t>
            </a:r>
            <a:r>
              <a:rPr lang="en-US" altLang="ko-KR" sz="1400" b="1" dirty="0"/>
              <a:t>"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4C43ED2-0797-5C46-A7EA-F7430491B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2584084"/>
            <a:ext cx="2277915" cy="23725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696494-8ECE-7D4A-BEEC-E470F294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2861426"/>
            <a:ext cx="3524269" cy="2134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CDCD77D-E4DF-F043-BE93-CC70CF9EC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69" y="2181780"/>
            <a:ext cx="3773666" cy="623681"/>
          </a:xfrm>
          <a:prstGeom prst="rect">
            <a:avLst/>
          </a:prstGeom>
        </p:spPr>
      </p:pic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0872F04C-30C3-D94B-98C1-0BF7A0A86F19}"/>
              </a:ext>
            </a:extLst>
          </p:cNvPr>
          <p:cNvSpPr/>
          <p:nvPr/>
        </p:nvSpPr>
        <p:spPr>
          <a:xfrm>
            <a:off x="3544540" y="3629502"/>
            <a:ext cx="500705" cy="259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38796347-875E-4043-94C3-18F87FF49D23}"/>
              </a:ext>
            </a:extLst>
          </p:cNvPr>
          <p:cNvSpPr/>
          <p:nvPr/>
        </p:nvSpPr>
        <p:spPr>
          <a:xfrm>
            <a:off x="8261889" y="3599963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C1044A7-23C1-0A4A-82C9-DEFD2580C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62" y="2564418"/>
            <a:ext cx="2014043" cy="23310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926F714-3C88-0A4B-89E7-EE6547303688}"/>
              </a:ext>
            </a:extLst>
          </p:cNvPr>
          <p:cNvSpPr txBox="1"/>
          <p:nvPr/>
        </p:nvSpPr>
        <p:spPr>
          <a:xfrm>
            <a:off x="8323897" y="1428233"/>
            <a:ext cx="3657881" cy="10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2500" b="1" dirty="0">
                <a:solidFill>
                  <a:srgbClr val="103DE4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진료 질을 높일 수 있는 </a:t>
            </a:r>
            <a:endParaRPr kumimoji="1" lang="en-US" altLang="ko-KR" sz="2500" b="1" dirty="0">
              <a:solidFill>
                <a:srgbClr val="103DE4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500" b="1" dirty="0">
                <a:solidFill>
                  <a:srgbClr val="103DE4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kumimoji="1" lang="ko-KR" altLang="en-US" sz="2500" b="1" dirty="0">
                <a:solidFill>
                  <a:srgbClr val="103DE4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59739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2424316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B9336-25C5-AE4A-A3AA-27BA6B988585}"/>
              </a:ext>
            </a:extLst>
          </p:cNvPr>
          <p:cNvSpPr txBox="1"/>
          <p:nvPr/>
        </p:nvSpPr>
        <p:spPr>
          <a:xfrm>
            <a:off x="483068" y="252959"/>
            <a:ext cx="141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chemeClr val="bg1"/>
                </a:solidFill>
              </a:rPr>
              <a:t>기획 의도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5839D9-DE86-2B47-A17D-40E5AF0C3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3" y="3392293"/>
            <a:ext cx="4294363" cy="2191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2A65C-1601-EA47-8712-FBBCABAAE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56" y="1524093"/>
            <a:ext cx="4025153" cy="2158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2170A6-7030-864A-9068-525584A65815}"/>
              </a:ext>
            </a:extLst>
          </p:cNvPr>
          <p:cNvSpPr txBox="1"/>
          <p:nvPr/>
        </p:nvSpPr>
        <p:spPr>
          <a:xfrm>
            <a:off x="483068" y="1241491"/>
            <a:ext cx="6338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3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QR</a:t>
            </a:r>
            <a:r>
              <a:rPr kumimoji="1" lang="ko-KR" altLang="en-US" sz="23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코드를 이용한 </a:t>
            </a:r>
            <a:r>
              <a:rPr kumimoji="1" lang="ko-KR" altLang="en-US" sz="2300" b="1" dirty="0">
                <a:solidFill>
                  <a:schemeClr val="accent1">
                    <a:lumMod val="7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전자 처방전</a:t>
            </a:r>
            <a:r>
              <a:rPr kumimoji="1" lang="ko-KR" altLang="en-US" sz="23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발급을 통해 </a:t>
            </a:r>
            <a:endParaRPr kumimoji="1" lang="en-US" altLang="ko-KR" sz="2300" b="1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kumimoji="1" lang="ko-KR" altLang="en-US" sz="2300" b="1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개인 정보와 환경을 보호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C2F2106-2D1F-5E4D-8B05-84D3C3347E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7" y="2452564"/>
            <a:ext cx="3619409" cy="26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3176041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1534" y="267490"/>
            <a:ext cx="3176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 dirty="0">
                <a:solidFill>
                  <a:schemeClr val="bg1"/>
                </a:solidFill>
              </a:rPr>
              <a:t>추가 및 변동 사항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285" y="673832"/>
            <a:ext cx="10726648" cy="552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3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&lt;</a:t>
            </a:r>
            <a:r>
              <a:rPr lang="ko-KR" altLang="en-US" sz="3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추가 사항</a:t>
            </a:r>
            <a:r>
              <a:rPr lang="en-US" altLang="ko-KR" sz="3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&gt;</a:t>
            </a:r>
          </a:p>
          <a:p>
            <a:pPr>
              <a:defRPr lang="ko-KR" altLang="en-US"/>
            </a:pP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Ø"/>
              <a:defRPr lang="ko-KR" altLang="en-US"/>
            </a:pP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병원 </a:t>
            </a:r>
            <a:r>
              <a:rPr lang="ko-KR" altLang="en-US" sz="2800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근처에 왔을 경우 알림</a:t>
            </a: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및 </a:t>
            </a:r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800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모바일 접수</a:t>
            </a: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기능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Ø"/>
              <a:defRPr lang="ko-KR" altLang="en-US"/>
            </a:pP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접수 이후 자신의 순번이 다가왔을 경우 알림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Ø"/>
              <a:defRPr lang="ko-KR" altLang="en-US"/>
            </a:pP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복용 약 알림 기능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defRPr lang="ko-KR" altLang="en-US"/>
            </a:pPr>
            <a:endParaRPr lang="en-US" altLang="ko-KR" sz="3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3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&lt;</a:t>
            </a:r>
            <a:r>
              <a:rPr lang="ko-KR" altLang="en-US" sz="3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변동 사항</a:t>
            </a:r>
            <a:r>
              <a:rPr lang="en-US" altLang="ko-KR" sz="32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&gt;</a:t>
            </a:r>
          </a:p>
          <a:p>
            <a:pPr>
              <a:defRPr lang="ko-KR" altLang="en-US"/>
            </a:pP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시 진단 필요한 내용을 텍스트가 아닌 </a:t>
            </a:r>
            <a:r>
              <a:rPr lang="ko-KR" altLang="en-US" sz="2800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체크박스로 변경</a:t>
            </a:r>
            <a:endParaRPr lang="en-US" altLang="ko-KR" sz="2800" u="sng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endParaRPr lang="en-US" altLang="ko-KR" sz="3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endParaRPr lang="en-US" altLang="ko-KR" sz="3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18A62-6891-884F-B4C0-0E8BE68672C4}"/>
              </a:ext>
            </a:extLst>
          </p:cNvPr>
          <p:cNvSpPr txBox="1"/>
          <p:nvPr/>
        </p:nvSpPr>
        <p:spPr>
          <a:xfrm>
            <a:off x="1151906" y="5726816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모바일의 장점을 살리기</a:t>
            </a:r>
          </a:p>
        </p:txBody>
      </p:sp>
    </p:spTree>
    <p:extLst>
      <p:ext uri="{BB962C8B-B14F-4D97-AF65-F5344CB8AC3E}">
        <p14:creationId xmlns:p14="http://schemas.microsoft.com/office/powerpoint/2010/main" val="41168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369416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3176041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3068" y="252959"/>
            <a:ext cx="3176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6020" y="1170168"/>
            <a:ext cx="91388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b="1" u="sng" dirty="0">
                <a:solidFill>
                  <a:srgbClr val="00B05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기능</a:t>
            </a:r>
          </a:p>
          <a:p>
            <a:pPr>
              <a:defRPr lang="ko-KR" altLang="en-US"/>
            </a:pPr>
            <a:endParaRPr lang="ko-KR" altLang="en-US" sz="2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전자 처방전 (</a:t>
            </a:r>
            <a:r>
              <a:rPr lang="en-US" altLang="ko-KR" sz="2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QR </a:t>
            </a:r>
            <a:r>
              <a:rPr lang="ko-KR" altLang="en-US" sz="2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코드)</a:t>
            </a:r>
          </a:p>
          <a:p>
            <a:pPr>
              <a:defRPr lang="ko-KR" altLang="en-US"/>
            </a:pPr>
            <a:endParaRPr lang="ko-KR" altLang="en-US" sz="2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처방 약 목록 및 부작용 기록</a:t>
            </a:r>
            <a:endParaRPr lang="en-US" altLang="ko-KR" sz="2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endParaRPr lang="en-US" altLang="ko-KR" sz="2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b="1" u="sng" dirty="0">
                <a:solidFill>
                  <a:srgbClr val="FF4B8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모바일 접수 및 순번 알림</a:t>
            </a:r>
            <a:endParaRPr lang="en-US" altLang="ko-KR" sz="2800" b="1" u="sng" dirty="0">
              <a:solidFill>
                <a:srgbClr val="FF4B8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defRPr lang="ko-KR" altLang="en-US"/>
            </a:pPr>
            <a:endParaRPr lang="en-US" altLang="ko-KR" sz="2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b="1" u="sng" dirty="0">
                <a:solidFill>
                  <a:srgbClr val="FF4B8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복용 약 알림 기능</a:t>
            </a:r>
            <a:endParaRPr lang="en-US" altLang="ko-KR" sz="2800" b="1" u="sng" dirty="0">
              <a:solidFill>
                <a:srgbClr val="FF4B8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defRPr lang="ko-KR" altLang="en-US"/>
            </a:pPr>
            <a:endParaRPr lang="ko-KR" altLang="en-US" sz="2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2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진료 기록 열람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0683" y="1022932"/>
            <a:ext cx="2348945" cy="37925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426504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4542350" cy="41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예약</a:t>
            </a:r>
          </a:p>
        </p:txBody>
      </p:sp>
      <p:sp>
        <p:nvSpPr>
          <p:cNvPr id="18" name="도넛[D] 17"/>
          <p:cNvSpPr/>
          <p:nvPr/>
        </p:nvSpPr>
        <p:spPr>
          <a:xfrm>
            <a:off x="5553112" y="4111942"/>
            <a:ext cx="1410976" cy="596869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92" y="4968585"/>
            <a:ext cx="10535041" cy="139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신청하러 가기 버튼을 통해 진료 과와 의사 선생님 선택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시간 선택하기 버튼을 통해 날짜 별로 시간 선택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현재 증상 및 진료 받고 싶은 내용 체크 및 기입 가능 </a:t>
            </a:r>
            <a:endParaRPr lang="en-US" altLang="ko-KR" sz="22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FDA1F-5A38-2A40-984E-C65A88602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1" y="1060874"/>
            <a:ext cx="2348945" cy="3792567"/>
          </a:xfrm>
          <a:prstGeom prst="rect">
            <a:avLst/>
          </a:prstGeom>
        </p:spPr>
      </p:pic>
      <p:sp>
        <p:nvSpPr>
          <p:cNvPr id="17" name="도넛[D] 16"/>
          <p:cNvSpPr/>
          <p:nvPr/>
        </p:nvSpPr>
        <p:spPr>
          <a:xfrm>
            <a:off x="1758497" y="3181082"/>
            <a:ext cx="1478926" cy="369000"/>
          </a:xfrm>
          <a:prstGeom prst="donut">
            <a:avLst>
              <a:gd name="adj" fmla="val 148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5BDB25-8CFC-FE40-B50A-E2F6B1C78A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05" y="1006041"/>
            <a:ext cx="2348945" cy="3809458"/>
          </a:xfrm>
          <a:prstGeom prst="rect">
            <a:avLst/>
          </a:prstGeom>
        </p:spPr>
      </p:pic>
      <p:sp>
        <p:nvSpPr>
          <p:cNvPr id="20" name="도넛[D] 19">
            <a:extLst>
              <a:ext uri="{FF2B5EF4-FFF2-40B4-BE49-F238E27FC236}">
                <a16:creationId xmlns:a16="http://schemas.microsoft.com/office/drawing/2014/main" id="{C72A579B-C364-2641-9CE7-2E22C4A96329}"/>
              </a:ext>
            </a:extLst>
          </p:cNvPr>
          <p:cNvSpPr/>
          <p:nvPr/>
        </p:nvSpPr>
        <p:spPr>
          <a:xfrm>
            <a:off x="8725818" y="3059396"/>
            <a:ext cx="2630966" cy="981371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화살표[R] 39">
            <a:extLst>
              <a:ext uri="{FF2B5EF4-FFF2-40B4-BE49-F238E27FC236}">
                <a16:creationId xmlns:a16="http://schemas.microsoft.com/office/drawing/2014/main" id="{1D8EAB77-2AE8-4200-A281-D6C1DD2D723C}"/>
              </a:ext>
            </a:extLst>
          </p:cNvPr>
          <p:cNvSpPr/>
          <p:nvPr/>
        </p:nvSpPr>
        <p:spPr>
          <a:xfrm>
            <a:off x="4213937" y="3051093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39">
            <a:extLst>
              <a:ext uri="{FF2B5EF4-FFF2-40B4-BE49-F238E27FC236}">
                <a16:creationId xmlns:a16="http://schemas.microsoft.com/office/drawing/2014/main" id="{6BFBE533-2C75-478F-AC2C-2C84DC9FED2C}"/>
              </a:ext>
            </a:extLst>
          </p:cNvPr>
          <p:cNvSpPr/>
          <p:nvPr/>
        </p:nvSpPr>
        <p:spPr>
          <a:xfrm>
            <a:off x="7933590" y="3051092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09731AF-89A6-4B43-857B-792698777F11}"/>
              </a:ext>
            </a:extLst>
          </p:cNvPr>
          <p:cNvSpPr/>
          <p:nvPr/>
        </p:nvSpPr>
        <p:spPr>
          <a:xfrm>
            <a:off x="11069744" y="265737"/>
            <a:ext cx="639189" cy="611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511100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6785" y="265737"/>
            <a:ext cx="5143676" cy="41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 dirty="0">
                <a:solidFill>
                  <a:schemeClr val="bg1"/>
                </a:solidFill>
              </a:rPr>
              <a:t>화면 구성 및 시나리오 - 전자처방전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9192" y="1020838"/>
            <a:ext cx="2295743" cy="37672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4241" y="1035910"/>
            <a:ext cx="2290956" cy="3767213"/>
          </a:xfrm>
          <a:prstGeom prst="rect">
            <a:avLst/>
          </a:prstGeom>
        </p:spPr>
      </p:pic>
      <p:sp>
        <p:nvSpPr>
          <p:cNvPr id="16" name="도넛[D] 15"/>
          <p:cNvSpPr/>
          <p:nvPr/>
        </p:nvSpPr>
        <p:spPr>
          <a:xfrm>
            <a:off x="4887974" y="3645369"/>
            <a:ext cx="2119629" cy="657399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739" y="4924099"/>
            <a:ext cx="7560343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알림을 통해 전자 처방전 발급 알림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처방전 </a:t>
            </a:r>
            <a:r>
              <a:rPr kumimoji="1" lang="en-US" altLang="ko-KR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QR</a:t>
            </a: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코드를 통해 약국에서 약 처방 가능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kumimoji="1" lang="en-US" altLang="ko-KR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-‘</a:t>
            </a: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약국 찾기</a:t>
            </a:r>
            <a:r>
              <a:rPr kumimoji="1" lang="en-US" altLang="ko-KR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버튼을 통해 주변 약국 탐색 가능</a:t>
            </a:r>
          </a:p>
          <a:p>
            <a:pPr marL="285750" indent="-285750">
              <a:buFontTx/>
              <a:buChar char="-"/>
              <a:defRPr lang="ko-KR" altLang="en-US"/>
            </a:pPr>
            <a:endParaRPr kumimoji="1"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0122FB-A046-0C41-AAA9-DD9FB365F3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4" y="1069757"/>
            <a:ext cx="2348945" cy="3792567"/>
          </a:xfrm>
          <a:prstGeom prst="rect">
            <a:avLst/>
          </a:prstGeom>
        </p:spPr>
      </p:pic>
      <p:sp>
        <p:nvSpPr>
          <p:cNvPr id="10" name="도넛[D] 9"/>
          <p:cNvSpPr/>
          <p:nvPr/>
        </p:nvSpPr>
        <p:spPr>
          <a:xfrm>
            <a:off x="2798114" y="986054"/>
            <a:ext cx="778476" cy="692806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[R] 39">
            <a:extLst>
              <a:ext uri="{FF2B5EF4-FFF2-40B4-BE49-F238E27FC236}">
                <a16:creationId xmlns:a16="http://schemas.microsoft.com/office/drawing/2014/main" id="{F7026783-155E-4952-A37E-0F837656ECC6}"/>
              </a:ext>
            </a:extLst>
          </p:cNvPr>
          <p:cNvSpPr/>
          <p:nvPr/>
        </p:nvSpPr>
        <p:spPr>
          <a:xfrm>
            <a:off x="3914348" y="2966040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오른쪽 화살표[R] 39">
            <a:extLst>
              <a:ext uri="{FF2B5EF4-FFF2-40B4-BE49-F238E27FC236}">
                <a16:creationId xmlns:a16="http://schemas.microsoft.com/office/drawing/2014/main" id="{9CDDA0E8-50F1-42C6-ADFB-471259F24DFD}"/>
              </a:ext>
            </a:extLst>
          </p:cNvPr>
          <p:cNvSpPr/>
          <p:nvPr/>
        </p:nvSpPr>
        <p:spPr>
          <a:xfrm>
            <a:off x="7538530" y="2904447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629271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6500265" cy="41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처방약 및 부작용기록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9493" y="1006208"/>
            <a:ext cx="2284201" cy="3780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86756" y="1000052"/>
            <a:ext cx="2284201" cy="3786479"/>
          </a:xfrm>
          <a:prstGeom prst="rect">
            <a:avLst/>
          </a:prstGeom>
        </p:spPr>
      </p:pic>
      <p:sp>
        <p:nvSpPr>
          <p:cNvPr id="18" name="도넛[D] 17"/>
          <p:cNvSpPr/>
          <p:nvPr/>
        </p:nvSpPr>
        <p:spPr>
          <a:xfrm>
            <a:off x="7789890" y="1541776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92" y="4968585"/>
            <a:ext cx="7945395" cy="139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처방 받은 약의 목록을 손쉽게 실시간으로 확인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복용하는 약에 부작용이 있을 경우 실시간으로 기록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다음 병원 방문 때 이를 고려하여 약을 처방</a:t>
            </a:r>
            <a:endParaRPr lang="en-US" altLang="ko-KR" sz="2200" b="0" spc="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FAAC798-84C1-F94B-AFF8-00C1E7CFE0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3" y="1025088"/>
            <a:ext cx="2348945" cy="3792567"/>
          </a:xfrm>
          <a:prstGeom prst="rect">
            <a:avLst/>
          </a:prstGeom>
        </p:spPr>
      </p:pic>
      <p:sp>
        <p:nvSpPr>
          <p:cNvPr id="22" name="도넛[D] 21">
            <a:extLst>
              <a:ext uri="{FF2B5EF4-FFF2-40B4-BE49-F238E27FC236}">
                <a16:creationId xmlns:a16="http://schemas.microsoft.com/office/drawing/2014/main" id="{F6EFF258-7170-C64E-9153-DA64C34C8973}"/>
              </a:ext>
            </a:extLst>
          </p:cNvPr>
          <p:cNvSpPr/>
          <p:nvPr/>
        </p:nvSpPr>
        <p:spPr>
          <a:xfrm>
            <a:off x="1217405" y="1919463"/>
            <a:ext cx="1322267" cy="436598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3A771D-5BF4-6F4A-825D-4A9691D788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50" y="1017949"/>
            <a:ext cx="2284201" cy="3794621"/>
          </a:xfrm>
          <a:prstGeom prst="rect">
            <a:avLst/>
          </a:prstGeom>
        </p:spPr>
      </p:pic>
      <p:sp>
        <p:nvSpPr>
          <p:cNvPr id="20" name="도넛[D] 19">
            <a:extLst>
              <a:ext uri="{FF2B5EF4-FFF2-40B4-BE49-F238E27FC236}">
                <a16:creationId xmlns:a16="http://schemas.microsoft.com/office/drawing/2014/main" id="{5B09536E-C4D9-4346-830A-7D0ABD9CC577}"/>
              </a:ext>
            </a:extLst>
          </p:cNvPr>
          <p:cNvSpPr/>
          <p:nvPr/>
        </p:nvSpPr>
        <p:spPr>
          <a:xfrm>
            <a:off x="3322364" y="2231950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[R] 39">
            <a:extLst>
              <a:ext uri="{FF2B5EF4-FFF2-40B4-BE49-F238E27FC236}">
                <a16:creationId xmlns:a16="http://schemas.microsoft.com/office/drawing/2014/main" id="{417F69D8-9332-4363-86F0-5A6F69C10B9C}"/>
              </a:ext>
            </a:extLst>
          </p:cNvPr>
          <p:cNvSpPr/>
          <p:nvPr/>
        </p:nvSpPr>
        <p:spPr>
          <a:xfrm>
            <a:off x="3076384" y="2965194"/>
            <a:ext cx="263474" cy="192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오른쪽 화살표[R] 39">
            <a:extLst>
              <a:ext uri="{FF2B5EF4-FFF2-40B4-BE49-F238E27FC236}">
                <a16:creationId xmlns:a16="http://schemas.microsoft.com/office/drawing/2014/main" id="{E1D76849-F800-481F-81FF-271B9ABB2EB9}"/>
              </a:ext>
            </a:extLst>
          </p:cNvPr>
          <p:cNvSpPr/>
          <p:nvPr/>
        </p:nvSpPr>
        <p:spPr>
          <a:xfrm>
            <a:off x="5981885" y="2971819"/>
            <a:ext cx="263474" cy="192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39">
            <a:extLst>
              <a:ext uri="{FF2B5EF4-FFF2-40B4-BE49-F238E27FC236}">
                <a16:creationId xmlns:a16="http://schemas.microsoft.com/office/drawing/2014/main" id="{8B4F34FA-4E33-4DF4-B199-2DB889078471}"/>
              </a:ext>
            </a:extLst>
          </p:cNvPr>
          <p:cNvSpPr/>
          <p:nvPr/>
        </p:nvSpPr>
        <p:spPr>
          <a:xfrm>
            <a:off x="8938488" y="2965193"/>
            <a:ext cx="263474" cy="192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929</Words>
  <Application>Microsoft Macintosh PowerPoint</Application>
  <PresentationFormat>와이드스크린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경기천년바탕 Bold</vt:lpstr>
      <vt:lpstr>맑은 고딕</vt:lpstr>
      <vt:lpstr>휴먼편지체</vt:lpstr>
      <vt:lpstr>Arial</vt:lpstr>
      <vt:lpstr>Century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김유진</cp:lastModifiedBy>
  <cp:revision>217</cp:revision>
  <dcterms:created xsi:type="dcterms:W3CDTF">2018-06-13T11:24:55Z</dcterms:created>
  <dcterms:modified xsi:type="dcterms:W3CDTF">2019-09-17T05:11:24Z</dcterms:modified>
</cp:coreProperties>
</file>