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0"/>
    <p:restoredTop sz="87640"/>
  </p:normalViewPr>
  <p:slideViewPr>
    <p:cSldViewPr snapToGrid="0">
      <p:cViewPr varScale="1">
        <p:scale>
          <a:sx n="108" d="100"/>
          <a:sy n="108" d="100"/>
        </p:scale>
        <p:origin x="1256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795E898-549A-4DC9-90C9-876AC2814AB8}" type="datetime1">
              <a:rPr lang="ko-KR" altLang="en-US"/>
              <a:pPr lvl="0">
                <a:defRPr lang="ko-KR" altLang="en-US"/>
              </a:pPr>
              <a:t>2019. 9. 9.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F420073-BE89-482A-9DE3-D247DD70FD9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저는 </a:t>
            </a:r>
            <a:r>
              <a:rPr kumimoji="1" lang="en-US" altLang="ko-KR" dirty="0"/>
              <a:t>5</a:t>
            </a:r>
            <a:r>
              <a:rPr kumimoji="1" lang="ko-KR" altLang="en-US" dirty="0"/>
              <a:t>조의 발표를 맡은 박영인 이라고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저희는 전자 처방전 발급 기능이 있는 병원 </a:t>
            </a:r>
            <a:r>
              <a:rPr kumimoji="1" lang="en-US" altLang="ko-KR" dirty="0"/>
              <a:t>APP</a:t>
            </a:r>
            <a:r>
              <a:rPr kumimoji="1" lang="ko-KR" altLang="en-US" dirty="0"/>
              <a:t>에 대해 기획하였는데</a:t>
            </a:r>
            <a:endParaRPr kumimoji="1" lang="en-US" altLang="ko-KR" dirty="0"/>
          </a:p>
          <a:p>
            <a:r>
              <a:rPr kumimoji="1" lang="ko-KR" altLang="en-US" dirty="0"/>
              <a:t>목차부터 살펴보도록 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ko-KR" altLang="en-US" smtClean="0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7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비슷한 앱에는 </a:t>
            </a:r>
            <a:r>
              <a:rPr lang="ko-KR" altLang="en-US" dirty="0" err="1"/>
              <a:t>똑닥과</a:t>
            </a:r>
            <a:r>
              <a:rPr lang="ko-KR" altLang="en-US" dirty="0"/>
              <a:t> </a:t>
            </a:r>
            <a:r>
              <a:rPr lang="ko-KR" altLang="en-US" dirty="0" err="1"/>
              <a:t>모두닥이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r>
              <a:rPr lang="ko-KR" altLang="en-US"/>
              <a:t> </a:t>
            </a:r>
            <a:endParaRPr lang="en-US" altLang="ko-KR" dirty="0"/>
          </a:p>
          <a:p>
            <a:r>
              <a:rPr lang="ko-KR" altLang="en-US" dirty="0" err="1"/>
              <a:t>저희와는</a:t>
            </a:r>
            <a:r>
              <a:rPr lang="ko-KR" altLang="en-US" dirty="0"/>
              <a:t> 병원 진료 예약 및 내역을 제공하거나 가까운 약국의 정보를 제공하는 것 등 겹치는 기능이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차별화 된 기능으로는 </a:t>
            </a:r>
            <a:r>
              <a:rPr lang="en-US" altLang="ko-KR" dirty="0"/>
              <a:t>QR</a:t>
            </a:r>
            <a:r>
              <a:rPr lang="ko-KR" altLang="en-US" dirty="0"/>
              <a:t>코드를 이용한 전자처방전 발행이나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처방 받은 약에 대해서 부작용 반응을 작성하여 의사와 피드백을 할 수 있는 시스템을 제공이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저희와 비슷한 </a:t>
            </a:r>
            <a:r>
              <a:rPr kumimoji="1" lang="ko-KR" altLang="en-US" dirty="0" err="1"/>
              <a:t>어플과</a:t>
            </a:r>
            <a:r>
              <a:rPr kumimoji="1" lang="ko-KR" altLang="en-US" dirty="0"/>
              <a:t> 비교 하여 부족하다고 생각되는 부분은 추가 구현 부분에 넣어두었습니다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저희 팀 모두 처음 </a:t>
            </a:r>
            <a:r>
              <a:rPr kumimoji="1" lang="ko-KR" altLang="en-US" dirty="0" err="1"/>
              <a:t>어플을</a:t>
            </a:r>
            <a:r>
              <a:rPr kumimoji="1" lang="ko-KR" altLang="en-US" dirty="0"/>
              <a:t> 만들어 보는데 만약 진행이 빠르게 된다면 이러한 내용들을 추가적으로 구현 할 예정입니다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12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목차는 이렇습니다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기획의도 </a:t>
            </a:r>
            <a:r>
              <a:rPr kumimoji="1" lang="en-US" altLang="ko-KR" dirty="0"/>
              <a:t>~</a:t>
            </a:r>
            <a:r>
              <a:rPr kumimoji="1" lang="ko-KR" altLang="en-US" dirty="0"/>
              <a:t> 이 순서로 발표하도록 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84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병원에 내원하는 환자들이 만족하는 진료시간은 </a:t>
            </a:r>
            <a:r>
              <a:rPr lang="en-US" altLang="ko-KR" dirty="0"/>
              <a:t>8.9</a:t>
            </a:r>
            <a:r>
              <a:rPr lang="ko-KR" altLang="en-US" dirty="0"/>
              <a:t>분이라는 설문조사 결과가 있습니다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ko-KR" altLang="en-US" dirty="0"/>
              <a:t>그에 비해 실제 진료시간은 </a:t>
            </a:r>
            <a:r>
              <a:rPr lang="en-US" altLang="ko-KR" dirty="0"/>
              <a:t>6</a:t>
            </a:r>
            <a:r>
              <a:rPr lang="ko-KR" altLang="en-US" dirty="0"/>
              <a:t>분 정도 됩니다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그래서 요즘 국내 의료기관은 환자와 의사 모두가 만족할 수 있는 진료를 위해 </a:t>
            </a:r>
            <a:r>
              <a:rPr lang="en-US" altLang="ko-KR" dirty="0"/>
              <a:t>IT</a:t>
            </a:r>
            <a:r>
              <a:rPr lang="ko-KR" altLang="en-US" dirty="0"/>
              <a:t>기반의 케어 서비스를 도입하고 있습니다</a:t>
            </a:r>
            <a:r>
              <a:rPr lang="en-US" altLang="ko-KR" dirty="0"/>
              <a:t>.  </a:t>
            </a:r>
          </a:p>
          <a:p>
            <a:pPr lvl="0">
              <a:defRPr lang="ko-KR" altLang="en-US"/>
            </a:pPr>
            <a:r>
              <a:rPr lang="ko-KR" altLang="en-US" dirty="0"/>
              <a:t>그에 따라 저희 팀도 진료의 질을 높일 수 있는 어플리케이션을 제안하려고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지난해 기준 연간 발급되는 종이처방전의 개수는 </a:t>
            </a:r>
            <a:r>
              <a:rPr lang="en-US" altLang="ko-KR" dirty="0"/>
              <a:t>5</a:t>
            </a:r>
            <a:r>
              <a:rPr lang="ko-KR" altLang="en-US" dirty="0" err="1"/>
              <a:t>억건</a:t>
            </a:r>
            <a:r>
              <a:rPr lang="ko-KR" altLang="en-US" dirty="0"/>
              <a:t> 이상이라고 한다</a:t>
            </a:r>
            <a:r>
              <a:rPr lang="en-US" altLang="ko-KR" dirty="0"/>
              <a:t>.. </a:t>
            </a:r>
            <a:r>
              <a:rPr lang="ko-KR" altLang="en-US" dirty="0"/>
              <a:t>또한 이렇게 많은 종이처방전을 약국에서 따로 보관을 하다 보니 화면처럼 아무렇게나 우리들의 개인정보가 버려지는 일도 일어나고 있다</a:t>
            </a:r>
            <a:r>
              <a:rPr lang="en-US" altLang="ko-KR" dirty="0"/>
              <a:t>. </a:t>
            </a:r>
            <a:r>
              <a:rPr lang="ko-KR" altLang="en-US" dirty="0"/>
              <a:t>그래서 저희는 </a:t>
            </a:r>
            <a:r>
              <a:rPr lang="en-US" altLang="ko-KR" dirty="0"/>
              <a:t>QR</a:t>
            </a:r>
            <a:r>
              <a:rPr lang="ko-KR" altLang="en-US" dirty="0"/>
              <a:t>코드를 이용한 전자처방전 발급을 통해 개인정보와 환경을 모두 보호할 수 있는 어플리케이션을 기획하였습니다.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주요 기능을 우선 순위를 부여해서 나열하였습니다.</a:t>
            </a:r>
          </a:p>
          <a:p>
            <a:pPr>
              <a:defRPr lang="ko-KR" altLang="en-US"/>
            </a:pPr>
            <a:r>
              <a:rPr lang="ko-KR" altLang="en-US" dirty="0"/>
              <a:t>기존 병원 관리 어플의 가장 기본적인 </a:t>
            </a:r>
            <a:r>
              <a:rPr lang="ko-KR" altLang="en-US" dirty="0" err="1"/>
              <a:t>예약기능을</a:t>
            </a:r>
            <a:r>
              <a:rPr lang="ko-KR" altLang="en-US" dirty="0"/>
              <a:t> 첫째로 두었습니다.</a:t>
            </a:r>
          </a:p>
          <a:p>
            <a:pPr>
              <a:defRPr lang="ko-KR" altLang="en-US"/>
            </a:pPr>
            <a:r>
              <a:rPr lang="ko-KR" altLang="en-US" dirty="0"/>
              <a:t>두번째는 저희 어플의 핵심인 </a:t>
            </a:r>
            <a:r>
              <a:rPr lang="ko-KR" altLang="en-US" dirty="0" err="1"/>
              <a:t>QR코드를</a:t>
            </a:r>
            <a:r>
              <a:rPr lang="ko-KR" altLang="en-US" dirty="0"/>
              <a:t> 통한 전자 처방전 발급 기능입니다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또한 </a:t>
            </a:r>
            <a:r>
              <a:rPr lang="ko-KR" altLang="en-US" dirty="0" err="1"/>
              <a:t>처방받은</a:t>
            </a:r>
            <a:r>
              <a:rPr lang="ko-KR" altLang="en-US" dirty="0"/>
              <a:t> 약의 정보와 약 복용에 따른 부작용을 기록할 수 있게 하려고 하며,</a:t>
            </a:r>
          </a:p>
          <a:p>
            <a:pPr>
              <a:defRPr lang="ko-KR" altLang="en-US"/>
            </a:pPr>
            <a:r>
              <a:rPr lang="ko-KR" altLang="en-US" dirty="0"/>
              <a:t>최근 뿐 아니라 과거의 진료 기록까지 어플리케이션 에서 바로 열람할 수 있게 할 것 입니다.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화면 구성을 보며 저희의 시나리오를 더욱 자세하게 설명하겠습니다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툴을 이용해서 어플을 화면만 간단히 구성해 보았습니다.</a:t>
            </a:r>
          </a:p>
          <a:p>
            <a:pPr>
              <a:defRPr lang="ko-KR" altLang="en-US"/>
            </a:pPr>
            <a:r>
              <a:rPr lang="ko-KR" altLang="en-US" dirty="0"/>
              <a:t>병원 어플리케이션을 설치하는 가장 큰 이유는 병원 예약을 빠르게 하기 위함 일 것 입니다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메인 화면에 예약신청하기 버튼을 두어 빠르게 예약을 할 수 있도록 하였습니다. </a:t>
            </a:r>
          </a:p>
          <a:p>
            <a:pPr>
              <a:defRPr lang="ko-KR" altLang="en-US"/>
            </a:pPr>
            <a:r>
              <a:rPr lang="ko-KR" altLang="en-US" dirty="0"/>
              <a:t>예약과정은 진료과목, 선생님, 일시를 선택하고 자신의 증상을 자세히 적은 후 신청버튼을 누르면 예약을 완료할 수 있습니다.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여기서 자신의 증상을 적을 수 있는 공간을 제공하는 것은</a:t>
            </a:r>
          </a:p>
          <a:p>
            <a:pPr>
              <a:defRPr lang="ko-KR" altLang="en-US"/>
            </a:pPr>
            <a:r>
              <a:rPr lang="ko-KR" altLang="en-US" dirty="0"/>
              <a:t>다른 어플리케이션과 차별화되는 부분으로 내용이 미리 병원에 전달되어 진료시간을 단축시킬 수 있습니다.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kumimoji="1" lang="ko-KR" altLang="en-US" sz="1200" b="1" dirty="0"/>
              <a:t>전자 처방전 발급 기능은 병원에 </a:t>
            </a:r>
            <a:r>
              <a:rPr kumimoji="1" lang="ko-KR" altLang="en-US" sz="1200" b="1" dirty="0" err="1"/>
              <a:t>내원</a:t>
            </a:r>
            <a:r>
              <a:rPr kumimoji="1" lang="ko-KR" altLang="en-US" sz="1200" b="1" dirty="0"/>
              <a:t> </a:t>
            </a:r>
            <a:r>
              <a:rPr kumimoji="1" lang="ko-KR" altLang="en-US" sz="1200" b="1" dirty="0" err="1"/>
              <a:t>할때마다</a:t>
            </a:r>
            <a:r>
              <a:rPr kumimoji="1" lang="ko-KR" altLang="en-US" sz="1200" b="1" dirty="0"/>
              <a:t> 사용하게 될 기능이기 때문에</a:t>
            </a:r>
          </a:p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kumimoji="1" lang="ko-KR" altLang="en-US" sz="1200" b="1" dirty="0"/>
              <a:t> </a:t>
            </a:r>
            <a:r>
              <a:rPr kumimoji="1" lang="ko-KR" altLang="en-US" sz="1200" b="1" dirty="0" err="1"/>
              <a:t>메인화면의</a:t>
            </a:r>
            <a:r>
              <a:rPr kumimoji="1" lang="ko-KR" altLang="en-US" sz="1200" b="1" dirty="0"/>
              <a:t> 오른쪽 상단에 위치하여  한번의 클릭으로 기능을 사용할 수 있게 하였습니다.</a:t>
            </a:r>
          </a:p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kumimoji="1" lang="ko-KR" altLang="en-US" sz="1200" b="1" dirty="0"/>
              <a:t>버튼을 누르면 처방전 </a:t>
            </a:r>
            <a:r>
              <a:rPr kumimoji="1" lang="ko-KR" altLang="en-US" sz="1200" b="1" dirty="0" err="1"/>
              <a:t>QR코드를</a:t>
            </a:r>
            <a:r>
              <a:rPr kumimoji="1" lang="ko-KR" altLang="en-US" sz="1200" b="1" dirty="0"/>
              <a:t> 확인 할 </a:t>
            </a:r>
            <a:r>
              <a:rPr kumimoji="1" lang="ko-KR" altLang="en-US" sz="1200" b="1" dirty="0" err="1"/>
              <a:t>수있고</a:t>
            </a:r>
            <a:r>
              <a:rPr kumimoji="1" lang="ko-KR" altLang="en-US" sz="1200" b="1" dirty="0"/>
              <a:t>, 약국에 설치되어 있는 리더기에 읽히기만 해도 접수할 수 있게 되는 것입니다.</a:t>
            </a:r>
          </a:p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kumimoji="1" lang="ko-KR" altLang="en-US" sz="1200" b="1" dirty="0"/>
              <a:t>추가적인 기능으로 자신의 위치를 받아와서 주변에 가까운 약국의 위치정보를 안내 받을 수 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다음은 처방 받은 약의 목록을 확인 할 수 있는 기능입니다.</a:t>
            </a:r>
          </a:p>
          <a:p>
            <a:pPr>
              <a:defRPr lang="ko-KR" altLang="en-US"/>
            </a:pPr>
            <a:r>
              <a:rPr lang="ko-KR" altLang="en-US" dirty="0"/>
              <a:t>처방을 받고 나서 '처방약 기록' 버튼을 누르면 </a:t>
            </a:r>
            <a:r>
              <a:rPr lang="ko-KR" altLang="en-US" dirty="0" err="1"/>
              <a:t>처방받은</a:t>
            </a:r>
            <a:r>
              <a:rPr lang="ko-KR" altLang="en-US" dirty="0"/>
              <a:t> 약의 </a:t>
            </a:r>
            <a:r>
              <a:rPr lang="ko-KR" altLang="en-US" dirty="0" err="1"/>
              <a:t>록록을</a:t>
            </a:r>
            <a:r>
              <a:rPr lang="ko-KR" altLang="en-US" dirty="0"/>
              <a:t> 확인할 수 있습니다.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약을 복용하고 난 후 부작용 증상이 있을 때 부작용 신청 버튼을 통해 증상을 기록할 수 있습니다.</a:t>
            </a:r>
          </a:p>
          <a:p>
            <a:pPr>
              <a:defRPr lang="ko-KR" altLang="en-US"/>
            </a:pPr>
            <a:r>
              <a:rPr lang="ko-KR" altLang="en-US" dirty="0"/>
              <a:t>이러한 기록은 의사에게 전달되어 </a:t>
            </a:r>
            <a:r>
              <a:rPr lang="ko-KR" altLang="en-US" dirty="0" err="1"/>
              <a:t>다음번</a:t>
            </a:r>
            <a:r>
              <a:rPr lang="ko-KR" altLang="en-US" dirty="0"/>
              <a:t> </a:t>
            </a:r>
            <a:r>
              <a:rPr lang="ko-KR" altLang="en-US" dirty="0" err="1"/>
              <a:t>진료시에</a:t>
            </a:r>
            <a:r>
              <a:rPr lang="ko-KR" altLang="en-US" dirty="0"/>
              <a:t> 참고할 수 있습니다.</a:t>
            </a:r>
          </a:p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네번째 마지막으로는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진료 기록 버튼을 통해 </a:t>
            </a:r>
          </a:p>
          <a:p>
            <a:pPr>
              <a:defRPr lang="ko-KR" altLang="en-US"/>
            </a:pPr>
            <a:r>
              <a:rPr lang="ko-KR" altLang="en-US" dirty="0"/>
              <a:t>최근부터 과거까지 자신의 모든 진료 기록을 확인할 수 있습니다.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이를 통해 예약 시 참고 할 수 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환자가 하지 않은 진료를 청구하여 공단 부담금을 타가는 병원의 부당 </a:t>
            </a:r>
            <a:r>
              <a:rPr lang="ko-KR" altLang="en-US" dirty="0" err="1"/>
              <a:t>청구률이</a:t>
            </a:r>
            <a:r>
              <a:rPr lang="ko-KR" altLang="en-US" dirty="0"/>
              <a:t> 계속 늘고 있는데 일를 방지하기 위해 </a:t>
            </a:r>
            <a:r>
              <a:rPr lang="ko-KR" altLang="en-US" dirty="0" err="1"/>
              <a:t>어플의</a:t>
            </a:r>
            <a:r>
              <a:rPr lang="ko-KR" altLang="en-US" dirty="0"/>
              <a:t> 진료 내역을 국민보험공단의 진료 기록과 비교할 수 있게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420073-BE89-482A-9DE3-D247DD70FD9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917279" y="2302942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3FDFCE-A7FA-254A-8A6B-BC326A0CC045}"/>
              </a:ext>
            </a:extLst>
          </p:cNvPr>
          <p:cNvSpPr txBox="1"/>
          <p:nvPr/>
        </p:nvSpPr>
        <p:spPr>
          <a:xfrm>
            <a:off x="2782948" y="3008123"/>
            <a:ext cx="6796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chemeClr val="bg1"/>
                </a:solidFill>
              </a:rPr>
              <a:t>전자</a:t>
            </a:r>
            <a:r>
              <a:rPr kumimoji="1" lang="en-US" altLang="ko-KR" sz="2800" b="1" dirty="0">
                <a:solidFill>
                  <a:schemeClr val="bg1"/>
                </a:solidFill>
              </a:rPr>
              <a:t> </a:t>
            </a:r>
            <a:r>
              <a:rPr kumimoji="1" lang="ko-KR" altLang="en-US" sz="2800" b="1" dirty="0">
                <a:solidFill>
                  <a:schemeClr val="bg1"/>
                </a:solidFill>
              </a:rPr>
              <a:t>처방전 발급을 할 수 있는 병원 </a:t>
            </a:r>
            <a:r>
              <a:rPr kumimoji="1" lang="en-US" altLang="ko-KR" sz="2800" b="1" dirty="0">
                <a:solidFill>
                  <a:schemeClr val="bg1"/>
                </a:solidFill>
              </a:rPr>
              <a:t>APP</a:t>
            </a:r>
            <a:r>
              <a:rPr kumimoji="1" lang="ko-KR" altLang="en-US" sz="2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0ACA7-438C-7643-99AD-6AE07A684AA1}"/>
              </a:ext>
            </a:extLst>
          </p:cNvPr>
          <p:cNvSpPr txBox="1"/>
          <p:nvPr/>
        </p:nvSpPr>
        <p:spPr>
          <a:xfrm>
            <a:off x="8855113" y="4679577"/>
            <a:ext cx="312666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200" b="1" dirty="0"/>
              <a:t>2016125086</a:t>
            </a:r>
            <a:r>
              <a:rPr kumimoji="1" lang="ko-KR" altLang="en-US" sz="2200" b="1" dirty="0"/>
              <a:t> 김유진</a:t>
            </a:r>
            <a:endParaRPr kumimoji="1" lang="en-US" altLang="ko-KR" sz="2200" b="1" dirty="0"/>
          </a:p>
          <a:p>
            <a:pPr>
              <a:lnSpc>
                <a:spcPct val="150000"/>
              </a:lnSpc>
            </a:pPr>
            <a:r>
              <a:rPr kumimoji="1" lang="en-US" altLang="ko-KR" sz="2200" b="1" dirty="0"/>
              <a:t>2017125026</a:t>
            </a:r>
            <a:r>
              <a:rPr kumimoji="1" lang="ko-KR" altLang="en-US" sz="2200" b="1" dirty="0"/>
              <a:t> 박영인</a:t>
            </a:r>
            <a:endParaRPr kumimoji="1" lang="en-US" altLang="ko-KR" sz="2200" b="1" dirty="0"/>
          </a:p>
          <a:p>
            <a:pPr>
              <a:lnSpc>
                <a:spcPct val="150000"/>
              </a:lnSpc>
            </a:pPr>
            <a:r>
              <a:rPr kumimoji="1" lang="en-US" altLang="ko-KR" sz="2200" b="1" dirty="0"/>
              <a:t>2017125079</a:t>
            </a:r>
            <a:r>
              <a:rPr kumimoji="1" lang="ko-KR" altLang="en-US" sz="2200" b="1" dirty="0"/>
              <a:t> </a:t>
            </a:r>
            <a:r>
              <a:rPr kumimoji="1" lang="ko-KR" altLang="en-US" sz="2200" b="1" dirty="0" err="1"/>
              <a:t>박광운</a:t>
            </a:r>
            <a:endParaRPr kumimoji="1" lang="en-US" altLang="ko-KR" sz="2200" b="1" dirty="0"/>
          </a:p>
          <a:p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02DBA-C819-1842-8F57-F4B0170C51C4}"/>
              </a:ext>
            </a:extLst>
          </p:cNvPr>
          <p:cNvSpPr txBox="1"/>
          <p:nvPr/>
        </p:nvSpPr>
        <p:spPr>
          <a:xfrm>
            <a:off x="5012120" y="2049864"/>
            <a:ext cx="246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chemeClr val="bg1"/>
                </a:solidFill>
              </a:rPr>
              <a:t>5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조 </a:t>
            </a:r>
            <a:r>
              <a:rPr kumimoji="1" lang="ko-KR" altLang="en-US" sz="4000" b="1" dirty="0" err="1">
                <a:solidFill>
                  <a:schemeClr val="bg1"/>
                </a:solidFill>
              </a:rPr>
              <a:t>힐닥</a:t>
            </a:r>
            <a:endParaRPr kumimoji="1"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DE1732-2169-3949-885F-DCF884173782}"/>
              </a:ext>
            </a:extLst>
          </p:cNvPr>
          <p:cNvSpPr txBox="1"/>
          <p:nvPr/>
        </p:nvSpPr>
        <p:spPr>
          <a:xfrm>
            <a:off x="483068" y="286928"/>
            <a:ext cx="516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</a:rPr>
              <a:t>비슷한 앱 비교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50EC51-45AB-084C-8142-2E5675F0E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7" y="1173265"/>
            <a:ext cx="3092279" cy="13743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7E302C-4192-6742-89CE-734790205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42" y="2374002"/>
            <a:ext cx="3060087" cy="15931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E8AF9A-1D7C-134F-8DE6-CFA83E150232}"/>
              </a:ext>
            </a:extLst>
          </p:cNvPr>
          <p:cNvSpPr txBox="1"/>
          <p:nvPr/>
        </p:nvSpPr>
        <p:spPr>
          <a:xfrm>
            <a:off x="1353130" y="4460041"/>
            <a:ext cx="8587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b="1" dirty="0">
                <a:solidFill>
                  <a:srgbClr val="002060"/>
                </a:solidFill>
              </a:rPr>
              <a:t>“</a:t>
            </a:r>
            <a:r>
              <a:rPr kumimoji="1" lang="ko-KR" altLang="en-US" sz="2200" b="1" dirty="0">
                <a:solidFill>
                  <a:srgbClr val="002060"/>
                </a:solidFill>
              </a:rPr>
              <a:t>병원 진료 예약</a:t>
            </a:r>
            <a:r>
              <a:rPr kumimoji="1" lang="en-US" altLang="ko-KR" sz="2200" b="1" dirty="0">
                <a:solidFill>
                  <a:srgbClr val="002060"/>
                </a:solidFill>
              </a:rPr>
              <a:t>”</a:t>
            </a:r>
            <a:r>
              <a:rPr kumimoji="1" lang="ko-KR" altLang="en-US" sz="2200" b="1" dirty="0">
                <a:solidFill>
                  <a:srgbClr val="002060"/>
                </a:solidFill>
              </a:rPr>
              <a:t>  </a:t>
            </a:r>
            <a:r>
              <a:rPr kumimoji="1" lang="en-US" altLang="ko-KR" sz="2200" b="1" dirty="0">
                <a:solidFill>
                  <a:srgbClr val="002060"/>
                </a:solidFill>
              </a:rPr>
              <a:t>“</a:t>
            </a:r>
            <a:r>
              <a:rPr kumimoji="1" lang="ko-KR" altLang="en-US" sz="2200" b="1" dirty="0">
                <a:solidFill>
                  <a:srgbClr val="002060"/>
                </a:solidFill>
              </a:rPr>
              <a:t>진료 내역 조회</a:t>
            </a:r>
            <a:r>
              <a:rPr kumimoji="1" lang="en-US" altLang="ko-KR" sz="2200" b="1" dirty="0">
                <a:solidFill>
                  <a:srgbClr val="002060"/>
                </a:solidFill>
              </a:rPr>
              <a:t>”</a:t>
            </a:r>
            <a:r>
              <a:rPr kumimoji="1" lang="ko-KR" altLang="en-US" sz="2200" b="1" dirty="0">
                <a:solidFill>
                  <a:srgbClr val="002060"/>
                </a:solidFill>
              </a:rPr>
              <a:t>  </a:t>
            </a:r>
            <a:r>
              <a:rPr kumimoji="1" lang="en-US" altLang="ko-KR" sz="2200" b="1" dirty="0">
                <a:solidFill>
                  <a:srgbClr val="002060"/>
                </a:solidFill>
              </a:rPr>
              <a:t>“</a:t>
            </a:r>
            <a:r>
              <a:rPr kumimoji="1" lang="ko-KR" altLang="en-US" sz="2200" b="1" dirty="0">
                <a:solidFill>
                  <a:srgbClr val="002060"/>
                </a:solidFill>
              </a:rPr>
              <a:t>가까운 약국 정보 제공</a:t>
            </a:r>
            <a:r>
              <a:rPr kumimoji="1" lang="en-US" altLang="ko-KR" sz="2200" b="1" dirty="0">
                <a:solidFill>
                  <a:srgbClr val="002060"/>
                </a:solidFill>
              </a:rPr>
              <a:t>”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03F78-8933-E443-BFDA-546F247199FB}"/>
              </a:ext>
            </a:extLst>
          </p:cNvPr>
          <p:cNvSpPr txBox="1"/>
          <p:nvPr/>
        </p:nvSpPr>
        <p:spPr>
          <a:xfrm>
            <a:off x="2576946" y="5272598"/>
            <a:ext cx="88352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rgbClr val="FF0000"/>
                </a:solidFill>
              </a:rPr>
              <a:t>“QR</a:t>
            </a:r>
            <a:r>
              <a:rPr kumimoji="1" lang="ko-KR" altLang="en-US" sz="2500" b="1" dirty="0">
                <a:solidFill>
                  <a:srgbClr val="FF0000"/>
                </a:solidFill>
              </a:rPr>
              <a:t>코드를 활용한 전자 처방전 발행</a:t>
            </a:r>
            <a:r>
              <a:rPr kumimoji="1" lang="en-US" altLang="ko-KR" sz="2500" b="1" dirty="0">
                <a:solidFill>
                  <a:srgbClr val="FF0000"/>
                </a:solidFill>
              </a:rPr>
              <a:t>”</a:t>
            </a:r>
            <a:r>
              <a:rPr kumimoji="1" lang="ko-KR" altLang="en-US" sz="2500" b="1" dirty="0">
                <a:solidFill>
                  <a:srgbClr val="FF0000"/>
                </a:solidFill>
              </a:rPr>
              <a:t>  </a:t>
            </a:r>
            <a:r>
              <a:rPr kumimoji="1" lang="en-US" altLang="ko-KR" sz="2500" b="1" dirty="0">
                <a:solidFill>
                  <a:srgbClr val="FF0000"/>
                </a:solidFill>
              </a:rPr>
              <a:t>“</a:t>
            </a:r>
            <a:r>
              <a:rPr kumimoji="1" lang="ko-KR" altLang="en-US" sz="2500" b="1" dirty="0">
                <a:solidFill>
                  <a:srgbClr val="FF0000"/>
                </a:solidFill>
              </a:rPr>
              <a:t>약 부작용 반응 작성</a:t>
            </a:r>
            <a:r>
              <a:rPr kumimoji="1" lang="en-US" altLang="ko-KR" sz="2500" b="1" dirty="0">
                <a:solidFill>
                  <a:srgbClr val="FF0000"/>
                </a:solidFill>
              </a:rPr>
              <a:t>”</a:t>
            </a:r>
            <a:r>
              <a:rPr kumimoji="1" lang="ko-KR" altLang="en-US" sz="25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338476-5E8C-FE40-BF6D-0B153960A393}"/>
              </a:ext>
            </a:extLst>
          </p:cNvPr>
          <p:cNvSpPr txBox="1"/>
          <p:nvPr/>
        </p:nvSpPr>
        <p:spPr>
          <a:xfrm>
            <a:off x="5646738" y="2582452"/>
            <a:ext cx="10450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500" b="1" dirty="0"/>
              <a:t>vs</a:t>
            </a:r>
            <a:endParaRPr kumimoji="1" lang="ko-KR" altLang="en-US" sz="4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86FCB-4742-F443-B659-3F5731DBC38A}"/>
              </a:ext>
            </a:extLst>
          </p:cNvPr>
          <p:cNvSpPr txBox="1"/>
          <p:nvPr/>
        </p:nvSpPr>
        <p:spPr>
          <a:xfrm>
            <a:off x="7513910" y="1924108"/>
            <a:ext cx="36457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0" b="1" dirty="0" err="1">
                <a:solidFill>
                  <a:srgbClr val="0070C0"/>
                </a:solidFill>
              </a:rPr>
              <a:t>힐닥</a:t>
            </a:r>
            <a:endParaRPr kumimoji="1" lang="ko-KR" altLang="en-US" sz="10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7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2497972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3C9533-DE48-6B47-9EE5-344BAC11BA7B}"/>
              </a:ext>
            </a:extLst>
          </p:cNvPr>
          <p:cNvSpPr txBox="1"/>
          <p:nvPr/>
        </p:nvSpPr>
        <p:spPr>
          <a:xfrm>
            <a:off x="210222" y="280497"/>
            <a:ext cx="2161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b="1" dirty="0">
                <a:solidFill>
                  <a:schemeClr val="bg1"/>
                </a:solidFill>
              </a:rPr>
              <a:t>추가 구현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B2659E-5611-0A48-9053-13C1FF4B1546}"/>
              </a:ext>
            </a:extLst>
          </p:cNvPr>
          <p:cNvSpPr/>
          <p:nvPr/>
        </p:nvSpPr>
        <p:spPr>
          <a:xfrm>
            <a:off x="1290725" y="2274838"/>
            <a:ext cx="97172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sz="2400" b="1" spc="300" dirty="0">
                <a:latin typeface="Franklin Gothic Book (본문)"/>
              </a:rPr>
              <a:t>약을 제 때 복용할 수 있도록 복약</a:t>
            </a:r>
            <a:r>
              <a:rPr lang="en-US" altLang="ko-KR" sz="2400" b="1" spc="300" dirty="0">
                <a:latin typeface="Franklin Gothic Book (본문)"/>
              </a:rPr>
              <a:t> </a:t>
            </a:r>
            <a:r>
              <a:rPr lang="ko-KR" altLang="en-US" sz="2400" b="1" spc="300" dirty="0">
                <a:latin typeface="Franklin Gothic Book (본문)"/>
              </a:rPr>
              <a:t>알림 기능</a:t>
            </a:r>
            <a:endParaRPr lang="en-US" altLang="ko-KR" sz="2400" b="1" spc="300" dirty="0">
              <a:latin typeface="Franklin Gothic Book (본문)"/>
            </a:endParaRPr>
          </a:p>
          <a:p>
            <a:endParaRPr lang="en-US" altLang="ko-KR" sz="2400" b="1" spc="300" dirty="0">
              <a:latin typeface="Franklin Gothic Book (본문)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sz="2400" b="1" spc="300" dirty="0">
                <a:latin typeface="Franklin Gothic Book (본문)"/>
              </a:rPr>
              <a:t>병원 근처에 왔을 경우 모바일 접수 기능</a:t>
            </a:r>
            <a:endParaRPr lang="en-US" altLang="ko-KR" sz="2400" b="1" spc="300" dirty="0">
              <a:latin typeface="Franklin Gothic Book (본문)"/>
            </a:endParaRPr>
          </a:p>
          <a:p>
            <a:endParaRPr lang="en-US" altLang="ko-KR" sz="2400" b="1" spc="300" dirty="0">
              <a:latin typeface="Franklin Gothic Book (본문)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400" b="1" spc="300" dirty="0">
                <a:latin typeface="Franklin Gothic Book (본문)"/>
              </a:rPr>
              <a:t>QR</a:t>
            </a:r>
            <a:r>
              <a:rPr lang="ko-KR" altLang="en-US" sz="2400" b="1" spc="300" dirty="0">
                <a:latin typeface="Franklin Gothic Book (본문)"/>
              </a:rPr>
              <a:t>코드 이전에 처방전 사전 확인 가능</a:t>
            </a:r>
            <a:endParaRPr lang="en-US" altLang="ko-KR" sz="2400" b="1" spc="300" dirty="0">
              <a:latin typeface="Franklin Gothic Book (본문)"/>
            </a:endParaRPr>
          </a:p>
          <a:p>
            <a:endParaRPr lang="en-US" altLang="ko-KR" sz="2400" b="1" spc="300" dirty="0">
              <a:latin typeface="Franklin Gothic Book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56179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FA7FA-9487-1D4D-9AC1-CD68E90A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040" y="2627312"/>
            <a:ext cx="6607513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9600" dirty="0">
                <a:latin typeface="+mn-ea"/>
              </a:rPr>
              <a:t>감사합니다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0B1211-5C64-E147-A031-9F0EB0246E96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0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/>
          <p:cNvSpPr/>
          <p:nvPr/>
        </p:nvSpPr>
        <p:spPr>
          <a:xfrm>
            <a:off x="396450" y="0"/>
            <a:ext cx="1884634" cy="6857998"/>
          </a:xfrm>
          <a:prstGeom prst="parallelogram">
            <a:avLst>
              <a:gd name="adj" fmla="val 0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3200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5745" y="524491"/>
            <a:ext cx="1270220" cy="130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b="0" spc="30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145691" y="1407084"/>
            <a:ext cx="6612263" cy="3839285"/>
            <a:chOff x="1251279" y="2156054"/>
            <a:chExt cx="5930750" cy="3443576"/>
          </a:xfrm>
        </p:grpSpPr>
        <p:sp>
          <p:nvSpPr>
            <p:cNvPr id="32" name="TextBox 31"/>
            <p:cNvSpPr txBox="1"/>
            <p:nvPr/>
          </p:nvSpPr>
          <p:spPr>
            <a:xfrm>
              <a:off x="1251279" y="2156054"/>
              <a:ext cx="644413" cy="4876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>
                  <a:ln w="9525">
                    <a:solidFill>
                      <a:sysClr val="windowText" lastClr="000000"/>
                    </a:solidFill>
                  </a:ln>
                  <a:latin typeface="Century"/>
                </a:rPr>
                <a:t>01.</a:t>
              </a:r>
              <a:endParaRPr lang="ko-KR" altLang="en-US" sz="3000">
                <a:ln w="9525">
                  <a:solidFill>
                    <a:sysClr val="windowText" lastClr="000000"/>
                  </a:solidFill>
                </a:ln>
                <a:latin typeface="Century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80745" y="2178017"/>
              <a:ext cx="2427312" cy="491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000" b="0" spc="300">
                  <a:ln w="9525">
                    <a:solidFill>
                      <a:sysClr val="windowText" lastClr="000000"/>
                    </a:solidFill>
                  </a:ln>
                  <a:latin typeface="+mj-lt"/>
                </a:rPr>
                <a:t>기획 의도</a:t>
              </a:r>
              <a:endParaRPr lang="ko-KR" altLang="en-US" sz="3000" b="0" spc="30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51282" y="2895599"/>
              <a:ext cx="644414" cy="4968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>
                  <a:ln w="9525">
                    <a:solidFill>
                      <a:sysClr val="windowText" lastClr="000000"/>
                    </a:solidFill>
                  </a:ln>
                  <a:latin typeface="Century"/>
                </a:rPr>
                <a:t>02.</a:t>
              </a:r>
              <a:endParaRPr lang="ko-KR" altLang="en-US" sz="3000">
                <a:ln w="9525">
                  <a:solidFill>
                    <a:sysClr val="windowText" lastClr="000000"/>
                  </a:solidFill>
                </a:ln>
                <a:latin typeface="Century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92945" y="2891935"/>
              <a:ext cx="2792239" cy="486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000" b="0" spc="300">
                  <a:ln w="9525">
                    <a:solidFill>
                      <a:sysClr val="windowText" lastClr="000000"/>
                    </a:solidFill>
                  </a:ln>
                  <a:latin typeface="Franklin Gothic Book (본문)"/>
                </a:rPr>
                <a:t>주요 기능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51281" y="3635139"/>
              <a:ext cx="644413" cy="486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>
                  <a:ln w="9525">
                    <a:solidFill>
                      <a:sysClr val="windowText" lastClr="000000"/>
                    </a:solidFill>
                  </a:ln>
                  <a:latin typeface="Century"/>
                </a:rPr>
                <a:t>03.</a:t>
              </a:r>
              <a:endParaRPr lang="ko-KR" altLang="en-US" sz="3000">
                <a:ln w="9525">
                  <a:solidFill>
                    <a:sysClr val="windowText" lastClr="000000"/>
                  </a:solidFill>
                </a:ln>
                <a:latin typeface="Century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51282" y="4374681"/>
              <a:ext cx="644414" cy="4968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>
                  <a:ln w="9525">
                    <a:solidFill>
                      <a:sysClr val="windowText" lastClr="000000"/>
                    </a:solidFill>
                  </a:ln>
                  <a:latin typeface="Century"/>
                </a:rPr>
                <a:t>04.</a:t>
              </a:r>
              <a:endParaRPr lang="ko-KR" altLang="en-US" sz="3000">
                <a:ln w="9525">
                  <a:solidFill>
                    <a:sysClr val="windowText" lastClr="000000"/>
                  </a:solidFill>
                </a:ln>
                <a:latin typeface="Century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00088" y="3591585"/>
              <a:ext cx="4981941" cy="487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 b="0" spc="300">
                  <a:ln w="9525">
                    <a:solidFill>
                      <a:sysClr val="windowText" lastClr="000000"/>
                    </a:solidFill>
                  </a:ln>
                  <a:latin typeface="Franklin Gothic Book (본문)"/>
                </a:rPr>
                <a:t>Wireframe</a:t>
              </a:r>
              <a:r>
                <a:rPr lang="ko-KR" altLang="en-US" sz="3000" b="0" spc="300">
                  <a:ln w="9525">
                    <a:solidFill>
                      <a:sysClr val="windowText" lastClr="000000"/>
                    </a:solidFill>
                  </a:ln>
                  <a:latin typeface="Franklin Gothic Book (본문)"/>
                </a:rPr>
                <a:t> 및</a:t>
              </a:r>
              <a:r>
                <a:rPr lang="en-US" altLang="ko-KR" sz="3000" b="0" spc="300">
                  <a:ln w="9525">
                    <a:solidFill>
                      <a:sysClr val="windowText" lastClr="000000"/>
                    </a:solidFill>
                  </a:ln>
                  <a:latin typeface="Franklin Gothic Book (본문)"/>
                </a:rPr>
                <a:t> </a:t>
              </a:r>
              <a:r>
                <a:rPr lang="ko-KR" altLang="en-US" sz="3000" b="0" spc="300">
                  <a:ln w="9525">
                    <a:solidFill>
                      <a:sysClr val="windowText" lastClr="000000"/>
                    </a:solidFill>
                  </a:ln>
                  <a:latin typeface="Franklin Gothic Book (본문)"/>
                </a:rPr>
                <a:t>시나리오</a:t>
              </a:r>
              <a:endParaRPr lang="ko-KR" altLang="en-US" sz="3000" b="0" spc="300">
                <a:latin typeface="Franklin Gothic Book (본문)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51282" y="5114223"/>
              <a:ext cx="644414" cy="485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>
                  <a:ln w="9525">
                    <a:solidFill>
                      <a:sysClr val="windowText" lastClr="000000"/>
                    </a:solidFill>
                  </a:ln>
                  <a:latin typeface="Century"/>
                </a:rPr>
                <a:t>05.</a:t>
              </a:r>
              <a:endParaRPr lang="ko-KR" altLang="en-US" sz="3000">
                <a:ln w="9525">
                  <a:solidFill>
                    <a:sysClr val="windowText" lastClr="000000"/>
                  </a:solidFill>
                </a:ln>
                <a:latin typeface="Century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92955" y="5089815"/>
              <a:ext cx="3563367" cy="484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000" b="0" spc="300">
                  <a:ln w="9525">
                    <a:solidFill>
                      <a:sysClr val="windowText" lastClr="000000"/>
                    </a:solidFill>
                  </a:ln>
                  <a:latin typeface="Franklin Gothic Book (본문)"/>
                </a:rPr>
                <a:t>추가 구현 내용</a:t>
              </a:r>
              <a:endParaRPr lang="ko-KR" altLang="en-US" sz="3000" b="0" spc="300">
                <a:latin typeface="Franklin Gothic Book (본문)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181119" y="3853080"/>
            <a:ext cx="50053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 b="0" spc="300" dirty="0">
                <a:ln w="9525">
                  <a:solidFill>
                    <a:sysClr val="windowText" lastClr="000000"/>
                  </a:solidFill>
                </a:ln>
                <a:latin typeface="Franklin Gothic Book (본문)"/>
              </a:rPr>
              <a:t>유사 </a:t>
            </a:r>
            <a:r>
              <a:rPr lang="en-US" altLang="ko-KR" sz="3000" b="0" spc="300" dirty="0">
                <a:ln w="9525">
                  <a:solidFill>
                    <a:sysClr val="windowText" lastClr="000000"/>
                  </a:solidFill>
                </a:ln>
                <a:latin typeface="Franklin Gothic Book (본문)"/>
              </a:rPr>
              <a:t>APP</a:t>
            </a:r>
            <a:r>
              <a:rPr lang="ko-KR" altLang="en-US" sz="3000" b="0" spc="300" dirty="0">
                <a:ln w="9525">
                  <a:solidFill>
                    <a:sysClr val="windowText" lastClr="000000"/>
                  </a:solidFill>
                </a:ln>
                <a:latin typeface="Franklin Gothic Book (본문)"/>
              </a:rPr>
              <a:t> 비교 분석</a:t>
            </a:r>
            <a:endParaRPr lang="ko-KR" altLang="en-US" sz="3000" b="0" spc="300" dirty="0">
              <a:latin typeface="Franklin Gothic Book (본문)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2424316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B9336-25C5-AE4A-A3AA-27BA6B988585}"/>
              </a:ext>
            </a:extLst>
          </p:cNvPr>
          <p:cNvSpPr txBox="1"/>
          <p:nvPr/>
        </p:nvSpPr>
        <p:spPr>
          <a:xfrm>
            <a:off x="483068" y="252959"/>
            <a:ext cx="141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b="1" dirty="0">
                <a:solidFill>
                  <a:schemeClr val="bg1"/>
                </a:solidFill>
              </a:rPr>
              <a:t>기획 의도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170A6-7030-864A-9068-525584A65815}"/>
              </a:ext>
            </a:extLst>
          </p:cNvPr>
          <p:cNvSpPr txBox="1"/>
          <p:nvPr/>
        </p:nvSpPr>
        <p:spPr>
          <a:xfrm>
            <a:off x="412443" y="1268599"/>
            <a:ext cx="3331292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/>
              <a:t>"</a:t>
            </a:r>
            <a:r>
              <a:rPr lang="ko-KR" altLang="en-US" sz="1400" b="1" dirty="0"/>
              <a:t>환자가 만족하는 평균 진료시간 </a:t>
            </a:r>
            <a:r>
              <a:rPr lang="en-US" altLang="ko-KR" sz="1400" b="1" dirty="0"/>
              <a:t>'8.9</a:t>
            </a:r>
            <a:r>
              <a:rPr lang="ko-KR" altLang="en-US" sz="1400" b="1" dirty="0"/>
              <a:t>분</a:t>
            </a:r>
            <a:r>
              <a:rPr lang="en-US" altLang="ko-KR" sz="1400" b="1" dirty="0"/>
              <a:t>’</a:t>
            </a: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현실은 </a:t>
            </a:r>
            <a:r>
              <a:rPr lang="en-US" altLang="ko-KR" sz="1400" b="1" dirty="0">
                <a:solidFill>
                  <a:srgbClr val="FF0000"/>
                </a:solidFill>
              </a:rPr>
              <a:t>6.2</a:t>
            </a:r>
            <a:r>
              <a:rPr lang="ko-KR" altLang="en-US" sz="1400" b="1" dirty="0">
                <a:solidFill>
                  <a:srgbClr val="FF0000"/>
                </a:solidFill>
              </a:rPr>
              <a:t>분</a:t>
            </a:r>
            <a:r>
              <a:rPr lang="en-US" altLang="ko-KR" sz="1400" b="1" dirty="0"/>
              <a:t>"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4C43ED2-0797-5C46-A7EA-F7430491B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83" y="2113494"/>
            <a:ext cx="2277915" cy="23725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F696494-8ECE-7D4A-BEEC-E470F294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488" y="2390836"/>
            <a:ext cx="3524269" cy="213426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CDCD77D-E4DF-F043-BE93-CC70CF9EC1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55" y="1711190"/>
            <a:ext cx="3773666" cy="623681"/>
          </a:xfrm>
          <a:prstGeom prst="rect">
            <a:avLst/>
          </a:prstGeom>
        </p:spPr>
      </p:pic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0872F04C-30C3-D94B-98C1-0BF7A0A86F19}"/>
              </a:ext>
            </a:extLst>
          </p:cNvPr>
          <p:cNvSpPr/>
          <p:nvPr/>
        </p:nvSpPr>
        <p:spPr>
          <a:xfrm>
            <a:off x="3364626" y="3158912"/>
            <a:ext cx="500705" cy="259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오른쪽 화살표[R] 39">
            <a:extLst>
              <a:ext uri="{FF2B5EF4-FFF2-40B4-BE49-F238E27FC236}">
                <a16:creationId xmlns:a16="http://schemas.microsoft.com/office/drawing/2014/main" id="{38796347-875E-4043-94C3-18F87FF49D23}"/>
              </a:ext>
            </a:extLst>
          </p:cNvPr>
          <p:cNvSpPr/>
          <p:nvPr/>
        </p:nvSpPr>
        <p:spPr>
          <a:xfrm>
            <a:off x="8081975" y="3129373"/>
            <a:ext cx="522841" cy="259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C1044A7-23C1-0A4A-82C9-DEFD2580C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348" y="2093828"/>
            <a:ext cx="2014043" cy="233106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926F714-3C88-0A4B-89E7-EE6547303688}"/>
              </a:ext>
            </a:extLst>
          </p:cNvPr>
          <p:cNvSpPr txBox="1"/>
          <p:nvPr/>
        </p:nvSpPr>
        <p:spPr>
          <a:xfrm>
            <a:off x="8081975" y="1037407"/>
            <a:ext cx="3657881" cy="103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2500" b="1" dirty="0">
                <a:solidFill>
                  <a:srgbClr val="103DE4"/>
                </a:solidFill>
              </a:rPr>
              <a:t>진료 질을 높일 수 있는 </a:t>
            </a:r>
            <a:endParaRPr kumimoji="1" lang="en-US" altLang="ko-KR" sz="2500" b="1" dirty="0">
              <a:solidFill>
                <a:srgbClr val="103DE4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en-US" altLang="ko-KR" sz="2500" b="1" dirty="0">
                <a:solidFill>
                  <a:srgbClr val="103DE4"/>
                </a:solidFill>
              </a:rPr>
              <a:t> </a:t>
            </a:r>
            <a:r>
              <a:rPr kumimoji="1" lang="ko-KR" altLang="en-US" sz="2500" b="1" dirty="0">
                <a:solidFill>
                  <a:srgbClr val="103DE4"/>
                </a:solidFill>
              </a:rPr>
              <a:t>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359739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2424316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B9336-25C5-AE4A-A3AA-27BA6B988585}"/>
              </a:ext>
            </a:extLst>
          </p:cNvPr>
          <p:cNvSpPr txBox="1"/>
          <p:nvPr/>
        </p:nvSpPr>
        <p:spPr>
          <a:xfrm>
            <a:off x="483068" y="252959"/>
            <a:ext cx="141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b="1" dirty="0">
                <a:solidFill>
                  <a:schemeClr val="bg1"/>
                </a:solidFill>
              </a:rPr>
              <a:t>기획 의도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5839D9-DE86-2B47-A17D-40E5AF0C3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3" y="3392293"/>
            <a:ext cx="4294363" cy="21912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62A65C-1601-EA47-8712-FBBCABAAE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56" y="1524093"/>
            <a:ext cx="4025153" cy="2158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2170A6-7030-864A-9068-525584A65815}"/>
              </a:ext>
            </a:extLst>
          </p:cNvPr>
          <p:cNvSpPr txBox="1"/>
          <p:nvPr/>
        </p:nvSpPr>
        <p:spPr>
          <a:xfrm>
            <a:off x="475765" y="1147423"/>
            <a:ext cx="63380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300" b="1" dirty="0"/>
              <a:t>QR</a:t>
            </a:r>
            <a:r>
              <a:rPr kumimoji="1" lang="ko-KR" altLang="en-US" sz="2300" b="1" dirty="0"/>
              <a:t>코드를 이용한 </a:t>
            </a:r>
            <a:r>
              <a:rPr kumimoji="1" lang="ko-KR" altLang="en-US" sz="2300" b="1" dirty="0">
                <a:solidFill>
                  <a:schemeClr val="accent1">
                    <a:lumMod val="75000"/>
                  </a:schemeClr>
                </a:solidFill>
              </a:rPr>
              <a:t>전자 처방전</a:t>
            </a:r>
            <a:r>
              <a:rPr kumimoji="1" lang="ko-KR" altLang="en-US" sz="2300" b="1" dirty="0"/>
              <a:t> 발급을 통해 </a:t>
            </a:r>
            <a:endParaRPr kumimoji="1" lang="en-US" altLang="ko-KR" sz="2300" b="1" dirty="0"/>
          </a:p>
          <a:p>
            <a:pPr algn="ctr"/>
            <a:r>
              <a:rPr kumimoji="1" lang="ko-KR" altLang="en-US" sz="2300" b="1" dirty="0">
                <a:solidFill>
                  <a:srgbClr val="FF0000"/>
                </a:solidFill>
              </a:rPr>
              <a:t>개인 정보와 환경을 보호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C2F2106-2D1F-5E4D-8B05-84D3C3347E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57" y="2452564"/>
            <a:ext cx="3619409" cy="26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6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14748" y="125191"/>
            <a:ext cx="3176041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3068" y="252959"/>
            <a:ext cx="3176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kumimoji="1" lang="ko-KR" altLang="en-US" sz="2200" b="1">
                <a:solidFill>
                  <a:schemeClr val="bg1"/>
                </a:solidFill>
              </a:rPr>
              <a:t>주요 기능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6020" y="1593743"/>
            <a:ext cx="9138853" cy="350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  <a:defRPr lang="ko-KR" altLang="en-US"/>
            </a:pPr>
            <a:r>
              <a:rPr lang="ko-KR" altLang="en-US" sz="3200" dirty="0"/>
              <a:t>예약 기능</a:t>
            </a:r>
          </a:p>
          <a:p>
            <a:pPr>
              <a:defRPr lang="ko-KR" altLang="en-US"/>
            </a:pPr>
            <a:endParaRPr lang="ko-KR" altLang="en-US" sz="3200" dirty="0"/>
          </a:p>
          <a:p>
            <a:pPr marL="457200" indent="-457200">
              <a:buFont typeface="Wingdings" pitchFamily="2" charset="2"/>
              <a:buChar char="Ø"/>
              <a:defRPr lang="ko-KR" altLang="en-US"/>
            </a:pPr>
            <a:r>
              <a:rPr lang="ko-KR" altLang="en-US" sz="3200" dirty="0"/>
              <a:t>전자 처방전 (</a:t>
            </a:r>
            <a:r>
              <a:rPr lang="en-US" altLang="ko-KR" sz="3200" dirty="0"/>
              <a:t>QR </a:t>
            </a:r>
            <a:r>
              <a:rPr lang="ko-KR" altLang="en-US" sz="3200" dirty="0"/>
              <a:t>코드)</a:t>
            </a:r>
          </a:p>
          <a:p>
            <a:pPr>
              <a:defRPr lang="ko-KR" altLang="en-US"/>
            </a:pPr>
            <a:endParaRPr lang="ko-KR" altLang="en-US" sz="3200" dirty="0"/>
          </a:p>
          <a:p>
            <a:pPr marL="457200" indent="-457200">
              <a:buFont typeface="Wingdings" pitchFamily="2" charset="2"/>
              <a:buChar char="Ø"/>
              <a:defRPr lang="ko-KR" altLang="en-US"/>
            </a:pPr>
            <a:r>
              <a:rPr lang="ko-KR" altLang="en-US" sz="3200" dirty="0"/>
              <a:t>처방 약 목록 및 부작용 기록</a:t>
            </a:r>
          </a:p>
          <a:p>
            <a:pPr>
              <a:defRPr lang="ko-KR" altLang="en-US"/>
            </a:pPr>
            <a:endParaRPr lang="ko-KR" altLang="en-US" sz="3200" dirty="0"/>
          </a:p>
          <a:p>
            <a:pPr marL="457200" indent="-457200">
              <a:buFont typeface="Wingdings" pitchFamily="2" charset="2"/>
              <a:buChar char="Ø"/>
              <a:defRPr lang="ko-KR" altLang="en-US"/>
            </a:pPr>
            <a:r>
              <a:rPr lang="ko-KR" altLang="en-US" sz="3200" dirty="0"/>
              <a:t>진료 기록 열람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10683" y="1022932"/>
            <a:ext cx="2348945" cy="37925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14748" y="125191"/>
            <a:ext cx="4265042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85" y="265736"/>
            <a:ext cx="4542350" cy="418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kumimoji="1" lang="ko-KR" altLang="en-US" sz="2200" b="1">
                <a:solidFill>
                  <a:schemeClr val="bg1"/>
                </a:solidFill>
              </a:rPr>
              <a:t>화면 구성 및 시나리오 - 예약</a:t>
            </a:r>
          </a:p>
        </p:txBody>
      </p:sp>
      <p:sp>
        <p:nvSpPr>
          <p:cNvPr id="18" name="도넛[D] 17"/>
          <p:cNvSpPr/>
          <p:nvPr/>
        </p:nvSpPr>
        <p:spPr>
          <a:xfrm>
            <a:off x="5553112" y="4111942"/>
            <a:ext cx="1410976" cy="596869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3892" y="4968585"/>
            <a:ext cx="10535041" cy="1392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b="0" spc="300" dirty="0">
                <a:latin typeface="Franklin Gothic Book (본문)"/>
              </a:rPr>
              <a:t>예약 신청하러 가기 버튼을 통해 진료 과와 의사 선생님 선택 가능</a:t>
            </a:r>
          </a:p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b="0" spc="300" dirty="0">
                <a:latin typeface="Franklin Gothic Book (본문)"/>
              </a:rPr>
              <a:t>시간 선택하기 버튼을 통해 날짜 별로 시간 선택 가능</a:t>
            </a:r>
          </a:p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b="0" spc="300" dirty="0">
                <a:latin typeface="Franklin Gothic Book (본문)"/>
              </a:rPr>
              <a:t>현재 증상 및 진료 받고 싶은 내용 기입 가능 </a:t>
            </a:r>
            <a:endParaRPr lang="en-US" altLang="ko-KR" sz="2200" b="0" spc="300" dirty="0">
              <a:latin typeface="Franklin Gothic Book (본문)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46585" y="1013433"/>
            <a:ext cx="2328662" cy="37925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BA2F59-AE7B-BF47-9BC2-38E9B74AD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2" y="1026340"/>
            <a:ext cx="2324100" cy="3779661"/>
          </a:xfrm>
          <a:prstGeom prst="rect">
            <a:avLst/>
          </a:prstGeom>
        </p:spPr>
      </p:pic>
      <p:sp>
        <p:nvSpPr>
          <p:cNvPr id="17" name="도넛[D] 16"/>
          <p:cNvSpPr/>
          <p:nvPr/>
        </p:nvSpPr>
        <p:spPr>
          <a:xfrm>
            <a:off x="2142786" y="3032555"/>
            <a:ext cx="1478926" cy="369000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14748" y="125191"/>
            <a:ext cx="511100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6785" y="265737"/>
            <a:ext cx="5143676" cy="418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kumimoji="1" lang="ko-KR" altLang="en-US" sz="2200" b="1">
                <a:solidFill>
                  <a:schemeClr val="bg1"/>
                </a:solidFill>
              </a:rPr>
              <a:t>화면 구성 및 시나리오 - 전자처방전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1911" y="1105475"/>
            <a:ext cx="2295743" cy="376721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4241" y="1035910"/>
            <a:ext cx="2290956" cy="3767213"/>
          </a:xfrm>
          <a:prstGeom prst="rect">
            <a:avLst/>
          </a:prstGeom>
        </p:spPr>
      </p:pic>
      <p:sp>
        <p:nvSpPr>
          <p:cNvPr id="16" name="도넛[D] 15"/>
          <p:cNvSpPr/>
          <p:nvPr/>
        </p:nvSpPr>
        <p:spPr>
          <a:xfrm>
            <a:off x="4751062" y="3719385"/>
            <a:ext cx="2119629" cy="657399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1739" y="4924099"/>
            <a:ext cx="7560343" cy="166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kumimoji="1" lang="ko-KR" altLang="en-US" sz="2200" dirty="0"/>
              <a:t>알림을 통해 전자 처방전 발급 알림</a:t>
            </a:r>
          </a:p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kumimoji="1" lang="ko-KR" altLang="en-US" sz="2200" dirty="0"/>
              <a:t>처방전 </a:t>
            </a:r>
            <a:r>
              <a:rPr kumimoji="1" lang="en-US" altLang="ko-KR" sz="2200" dirty="0"/>
              <a:t>QR</a:t>
            </a:r>
            <a:r>
              <a:rPr kumimoji="1" lang="ko-KR" altLang="en-US" sz="2200" dirty="0"/>
              <a:t>코드를 통해 약국에서 약 처방 가능</a:t>
            </a:r>
          </a:p>
          <a:p>
            <a:pPr>
              <a:lnSpc>
                <a:spcPct val="130000"/>
              </a:lnSpc>
              <a:defRPr lang="ko-KR" altLang="en-US"/>
            </a:pPr>
            <a:r>
              <a:rPr kumimoji="1" lang="en-US" altLang="ko-KR" sz="2200" dirty="0"/>
              <a:t>-</a:t>
            </a:r>
            <a:r>
              <a:rPr kumimoji="1" lang="ko-KR" altLang="en-US" sz="2200" dirty="0"/>
              <a:t>  </a:t>
            </a:r>
            <a:r>
              <a:rPr kumimoji="1" lang="en-US" altLang="ko-KR" sz="2200" dirty="0"/>
              <a:t>‘</a:t>
            </a:r>
            <a:r>
              <a:rPr kumimoji="1" lang="ko-KR" altLang="en-US" sz="2200" dirty="0"/>
              <a:t>가까운 약국 찾기</a:t>
            </a:r>
            <a:r>
              <a:rPr kumimoji="1" lang="en-US" altLang="ko-KR" sz="2200" dirty="0"/>
              <a:t>’</a:t>
            </a:r>
            <a:r>
              <a:rPr kumimoji="1" lang="ko-KR" altLang="en-US" sz="2200" dirty="0"/>
              <a:t> 버튼을 통해 주변 약국 탐색 가능</a:t>
            </a:r>
          </a:p>
          <a:p>
            <a:pPr marL="285750" indent="-285750">
              <a:buFontTx/>
              <a:buChar char="-"/>
              <a:defRPr lang="ko-KR" altLang="en-US"/>
            </a:pP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0D42A57-ED13-AB49-A69D-16D652A23F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27" y="1144439"/>
            <a:ext cx="2324100" cy="3717886"/>
          </a:xfrm>
          <a:prstGeom prst="rect">
            <a:avLst/>
          </a:prstGeom>
        </p:spPr>
      </p:pic>
      <p:sp>
        <p:nvSpPr>
          <p:cNvPr id="10" name="도넛[D] 9"/>
          <p:cNvSpPr/>
          <p:nvPr/>
        </p:nvSpPr>
        <p:spPr>
          <a:xfrm>
            <a:off x="2793733" y="1082664"/>
            <a:ext cx="778476" cy="692806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14748" y="125191"/>
            <a:ext cx="6292712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85" y="265736"/>
            <a:ext cx="6500265" cy="418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kumimoji="1" lang="ko-KR" altLang="en-US" sz="2200" b="1">
                <a:solidFill>
                  <a:schemeClr val="bg1"/>
                </a:solidFill>
              </a:rPr>
              <a:t>화면 구성 및 시나리오 - 처방약 및 부작용기록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2710" y="1006208"/>
            <a:ext cx="2284201" cy="3780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19287" y="1000052"/>
            <a:ext cx="2284201" cy="3786479"/>
          </a:xfrm>
          <a:prstGeom prst="rect">
            <a:avLst/>
          </a:prstGeom>
        </p:spPr>
      </p:pic>
      <p:sp>
        <p:nvSpPr>
          <p:cNvPr id="18" name="도넛[D] 17"/>
          <p:cNvSpPr/>
          <p:nvPr/>
        </p:nvSpPr>
        <p:spPr>
          <a:xfrm>
            <a:off x="7789890" y="1541776"/>
            <a:ext cx="735473" cy="396193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3892" y="4968585"/>
            <a:ext cx="7945395" cy="1392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kumimoji="1" lang="ko-KR" altLang="en-US" sz="2200"/>
              <a:t>처방 받은 약의 목록을 손쉽게 실시간으로 확인 가능</a:t>
            </a:r>
          </a:p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kumimoji="1" lang="ko-KR" altLang="en-US" sz="2200"/>
              <a:t>복용하는 약에 부작용이 있을 경우 실시간으로 기록 가능</a:t>
            </a:r>
          </a:p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b="0" spc="300">
                <a:latin typeface="Franklin Gothic Book (본문)"/>
              </a:rPr>
              <a:t>다음 병원 방문 때 이를 고려하여 약을 처방</a:t>
            </a:r>
            <a:endParaRPr lang="en-US" altLang="ko-KR" sz="2200" b="0" spc="300">
              <a:latin typeface="Franklin Gothic Book (본문)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AB59505-FF4F-9047-9959-F09408CE2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1" y="1062639"/>
            <a:ext cx="2324100" cy="3723892"/>
          </a:xfrm>
          <a:prstGeom prst="rect">
            <a:avLst/>
          </a:prstGeom>
        </p:spPr>
      </p:pic>
      <p:sp>
        <p:nvSpPr>
          <p:cNvPr id="17" name="도넛[D] 16"/>
          <p:cNvSpPr/>
          <p:nvPr/>
        </p:nvSpPr>
        <p:spPr>
          <a:xfrm>
            <a:off x="962148" y="3301164"/>
            <a:ext cx="1368206" cy="575417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1FAA17-7B90-0F42-87E3-BDD0A3E6A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20" y="1062639"/>
            <a:ext cx="2298700" cy="3737117"/>
          </a:xfrm>
          <a:prstGeom prst="rect">
            <a:avLst/>
          </a:prstGeom>
        </p:spPr>
      </p:pic>
      <p:sp>
        <p:nvSpPr>
          <p:cNvPr id="20" name="도넛[D] 19">
            <a:extLst>
              <a:ext uri="{FF2B5EF4-FFF2-40B4-BE49-F238E27FC236}">
                <a16:creationId xmlns:a16="http://schemas.microsoft.com/office/drawing/2014/main" id="{5B09536E-C4D9-4346-830A-7D0ABD9CC577}"/>
              </a:ext>
            </a:extLst>
          </p:cNvPr>
          <p:cNvSpPr/>
          <p:nvPr/>
        </p:nvSpPr>
        <p:spPr>
          <a:xfrm>
            <a:off x="3260677" y="2232717"/>
            <a:ext cx="735473" cy="396193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14748" y="125191"/>
            <a:ext cx="4979417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85" y="265736"/>
            <a:ext cx="4984926" cy="418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kumimoji="1" lang="ko-KR" altLang="en-US" sz="2200" b="1">
                <a:solidFill>
                  <a:schemeClr val="bg1"/>
                </a:solidFill>
              </a:rPr>
              <a:t>화면 구성 및 시나리오 - 진료기록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3897" y="5058621"/>
            <a:ext cx="10535041" cy="965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b="0" spc="300" dirty="0">
                <a:latin typeface="Franklin Gothic Book (본문)"/>
              </a:rPr>
              <a:t>본인의 진료 기록을 언제든지 확인 가능</a:t>
            </a:r>
          </a:p>
          <a:p>
            <a:pPr marL="285750" indent="-285750">
              <a:lnSpc>
                <a:spcPct val="130000"/>
              </a:lnSpc>
              <a:buFontTx/>
              <a:buChar char="-"/>
              <a:defRPr lang="ko-KR" altLang="en-US"/>
            </a:pPr>
            <a:r>
              <a:rPr lang="ko-KR" altLang="en-US" sz="2200" b="0" spc="300" dirty="0">
                <a:latin typeface="Franklin Gothic Book (본문)"/>
              </a:rPr>
              <a:t>예약 신청 시 참고 가능</a:t>
            </a:r>
            <a:endParaRPr lang="en-US" altLang="ko-KR" sz="2200" b="0" spc="300" dirty="0">
              <a:latin typeface="Franklin Gothic Book (본문)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63472" y="961644"/>
            <a:ext cx="2348945" cy="38248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20B016-6F0C-634A-9BCA-ECE8D21B9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7" y="984038"/>
            <a:ext cx="2324100" cy="3714718"/>
          </a:xfrm>
          <a:prstGeom prst="rect">
            <a:avLst/>
          </a:prstGeom>
        </p:spPr>
      </p:pic>
      <p:sp>
        <p:nvSpPr>
          <p:cNvPr id="17" name="도넛[D] 16"/>
          <p:cNvSpPr/>
          <p:nvPr/>
        </p:nvSpPr>
        <p:spPr>
          <a:xfrm>
            <a:off x="1502653" y="3242841"/>
            <a:ext cx="1412028" cy="442625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0EE3F2-B8AC-9F4F-865F-1028F24B6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65" y="961644"/>
            <a:ext cx="2298700" cy="3737117"/>
          </a:xfrm>
          <a:prstGeom prst="rect">
            <a:avLst/>
          </a:prstGeom>
        </p:spPr>
      </p:pic>
      <p:sp>
        <p:nvSpPr>
          <p:cNvPr id="15" name="도넛[D] 14">
            <a:extLst>
              <a:ext uri="{FF2B5EF4-FFF2-40B4-BE49-F238E27FC236}">
                <a16:creationId xmlns:a16="http://schemas.microsoft.com/office/drawing/2014/main" id="{C1E59483-3287-9A49-85DE-7B378D33D59B}"/>
              </a:ext>
            </a:extLst>
          </p:cNvPr>
          <p:cNvSpPr/>
          <p:nvPr/>
        </p:nvSpPr>
        <p:spPr>
          <a:xfrm>
            <a:off x="4750664" y="2523070"/>
            <a:ext cx="735473" cy="396193"/>
          </a:xfrm>
          <a:prstGeom prst="donut">
            <a:avLst>
              <a:gd name="adj" fmla="val 5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kumimoji="1"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809</Words>
  <Application>Microsoft Macintosh PowerPoint</Application>
  <PresentationFormat>와이드스크린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Franklin Gothic Book (본문)</vt:lpstr>
      <vt:lpstr>Arial</vt:lpstr>
      <vt:lpstr>Century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박영인</cp:lastModifiedBy>
  <cp:revision>157</cp:revision>
  <dcterms:created xsi:type="dcterms:W3CDTF">2018-06-13T11:24:55Z</dcterms:created>
  <dcterms:modified xsi:type="dcterms:W3CDTF">2019-09-10T01:04:20Z</dcterms:modified>
</cp:coreProperties>
</file>