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86" r:id="rId7"/>
    <p:sldId id="279" r:id="rId8"/>
    <p:sldId id="258" r:id="rId9"/>
    <p:sldId id="287" r:id="rId10"/>
    <p:sldId id="288" r:id="rId11"/>
    <p:sldId id="280" r:id="rId12"/>
    <p:sldId id="281" r:id="rId13"/>
    <p:sldId id="289" r:id="rId14"/>
    <p:sldId id="266" r:id="rId15"/>
    <p:sldId id="283" r:id="rId16"/>
    <p:sldId id="285" r:id="rId17"/>
    <p:sldId id="282"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75" autoAdjust="0"/>
    <p:restoredTop sz="95827" autoAdjust="0"/>
  </p:normalViewPr>
  <p:slideViewPr>
    <p:cSldViewPr snapToGrid="0">
      <p:cViewPr varScale="1">
        <p:scale>
          <a:sx n="112" d="100"/>
          <a:sy n="112" d="100"/>
        </p:scale>
        <p:origin x="712" y="18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2/7/25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2/7/25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we’ve got our second group, the patients, who happen to be prone to a lack of knowledge, which leads to:</a:t>
            </a:r>
          </a:p>
          <a:p>
            <a:r>
              <a:rPr lang="en-US" b="1" dirty="0"/>
              <a:t>Unaware of food interactions</a:t>
            </a:r>
            <a:r>
              <a:rPr lang="en-US" dirty="0"/>
              <a:t>: Patients may not realize certain foods can affect their medications.</a:t>
            </a:r>
          </a:p>
          <a:p>
            <a:r>
              <a:rPr lang="en-US" b="1" dirty="0"/>
              <a:t>Misleading beliefs about 'natural' foods</a:t>
            </a:r>
            <a:r>
              <a:rPr lang="en-US" dirty="0"/>
              <a:t>: Assuming natural foods or supplements are always safe without considering interactions.</a:t>
            </a:r>
          </a:p>
          <a:p>
            <a:endParaRPr lang="en-US" dirty="0"/>
          </a:p>
          <a:p>
            <a:r>
              <a:rPr lang="en-US" dirty="0"/>
              <a:t>Moreover, compliance is affected as:</a:t>
            </a:r>
          </a:p>
          <a:p>
            <a:r>
              <a:rPr lang="en-US" b="1" dirty="0"/>
              <a:t>Delayed detection of interactions</a:t>
            </a:r>
            <a:r>
              <a:rPr lang="en-US" dirty="0"/>
              <a:t>: Some drug-food interactions may not cause immediate symptoms, and patients may not recognize the long-term negative effects on their health.</a:t>
            </a:r>
          </a:p>
          <a:p>
            <a:r>
              <a:rPr lang="en-US" b="1" dirty="0"/>
              <a:t>Inconsistent adherence to instructions</a:t>
            </a:r>
            <a:r>
              <a:rPr lang="en-US" dirty="0"/>
              <a:t>: Patients may not always follow the prescribed instructions for food and medication timing, leading to inconsistent therapeutic outcomes.</a:t>
            </a:r>
          </a:p>
          <a:p>
            <a:endParaRPr lang="en-US" dirty="0"/>
          </a:p>
          <a:p>
            <a:r>
              <a:rPr lang="en-US" dirty="0"/>
              <a:t>Encapsulating the struggles faced by our target market in here, we had reached a number of assumptions (next slide)</a:t>
            </a:r>
          </a:p>
          <a:p>
            <a:endParaRPr lang="en-US" dirty="0"/>
          </a:p>
          <a:p>
            <a:endParaRPr lang="en-AE"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4123980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are </a:t>
            </a:r>
            <a:r>
              <a:rPr lang="en-US"/>
              <a:t>as follows.</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Enhance </a:t>
            </a:r>
            <a:r>
              <a:rPr lang="en-US" b="1" dirty="0"/>
              <a:t>clinical decision-making</a:t>
            </a:r>
            <a:r>
              <a:rPr lang="en-US" dirty="0"/>
              <a:t> by providing quick, reliable information on drug interactions.</a:t>
            </a:r>
          </a:p>
          <a:p>
            <a:r>
              <a:rPr lang="en-US" dirty="0"/>
              <a:t>Improve </a:t>
            </a:r>
            <a:r>
              <a:rPr lang="en-US" b="1" dirty="0"/>
              <a:t>patient safety</a:t>
            </a:r>
            <a:r>
              <a:rPr lang="en-US" dirty="0"/>
              <a:t> by helping pharmacists identify potential risks, such as toxicity or reduced drug efficacy.</a:t>
            </a:r>
          </a:p>
          <a:p>
            <a:r>
              <a:rPr lang="en-US" dirty="0"/>
              <a:t>Serve as an </a:t>
            </a:r>
            <a:r>
              <a:rPr lang="en-US" b="1" dirty="0"/>
              <a:t>educational tool</a:t>
            </a:r>
            <a:r>
              <a:rPr lang="en-US" dirty="0"/>
              <a:t> for students to learn about real-world scenarios involving medication management.</a:t>
            </a:r>
          </a:p>
          <a:p>
            <a:endParaRPr lang="en-US" dirty="0"/>
          </a:p>
          <a:p>
            <a:r>
              <a:rPr lang="en-US" dirty="0"/>
              <a:t>Detecting if </a:t>
            </a:r>
            <a:r>
              <a:rPr lang="en-US" b="1" dirty="0"/>
              <a:t>potassium from bananas</a:t>
            </a:r>
            <a:r>
              <a:rPr lang="en-US" dirty="0"/>
              <a:t> could interfere with prescribed medications, such as ACE inhibitors.</a:t>
            </a:r>
          </a:p>
          <a:p>
            <a:r>
              <a:rPr lang="en-US" dirty="0"/>
              <a:t>Highlighting the risk of </a:t>
            </a:r>
            <a:r>
              <a:rPr lang="en-US" b="1" dirty="0"/>
              <a:t>St. John’s Wort</a:t>
            </a:r>
            <a:r>
              <a:rPr lang="en-US" dirty="0"/>
              <a:t> interacting with medications like antidepressants, leading to potential toxicity.</a:t>
            </a:r>
            <a:endParaRPr lang="en-AE"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3293960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Adverse Effects</a:t>
            </a:r>
            <a:r>
              <a:rPr lang="en-US" dirty="0"/>
              <a:t>: Toxicity, reduced drug efficacy, or unintended side effects.</a:t>
            </a:r>
          </a:p>
          <a:p>
            <a:r>
              <a:rPr lang="en-US" b="1" dirty="0"/>
              <a:t>Patient Safety Issues</a:t>
            </a:r>
            <a:r>
              <a:rPr lang="en-US" dirty="0"/>
              <a:t>: Compromised health outcomes and increased liability.</a:t>
            </a:r>
          </a:p>
          <a:p>
            <a:endParaRPr lang="en-US" dirty="0"/>
          </a:p>
          <a:p>
            <a:r>
              <a:rPr lang="en-US" dirty="0"/>
              <a:t>Certain foods and herbal supplements can </a:t>
            </a:r>
            <a:r>
              <a:rPr lang="en-US" b="1" dirty="0"/>
              <a:t>reduce</a:t>
            </a:r>
            <a:r>
              <a:rPr lang="en-US" dirty="0"/>
              <a:t> a medication’s effectiveness.</a:t>
            </a:r>
          </a:p>
          <a:p>
            <a:r>
              <a:rPr lang="en-US" dirty="0"/>
              <a:t>Example: </a:t>
            </a:r>
            <a:r>
              <a:rPr lang="en-US" b="1" dirty="0"/>
              <a:t>Dairy + Antibiotics (Tetracyclines, Ciprofloxacin)</a:t>
            </a:r>
            <a:r>
              <a:rPr lang="en-US" dirty="0"/>
              <a:t> → Decreased absorption, making the antibiotic less effective.</a:t>
            </a:r>
          </a:p>
          <a:p>
            <a:endParaRPr lang="en-US" dirty="0"/>
          </a:p>
          <a:p>
            <a:r>
              <a:rPr lang="en-US" dirty="0"/>
              <a:t>Patients may </a:t>
            </a:r>
            <a:r>
              <a:rPr lang="en-US" b="1" dirty="0"/>
              <a:t>unintentionally worsen their condition</a:t>
            </a:r>
            <a:r>
              <a:rPr lang="en-US" dirty="0"/>
              <a:t> by consuming food or supplements that interact negatively with their medication.</a:t>
            </a:r>
          </a:p>
          <a:p>
            <a:r>
              <a:rPr lang="en-US" dirty="0"/>
              <a:t>Example: </a:t>
            </a:r>
            <a:r>
              <a:rPr lang="en-US" b="1" dirty="0"/>
              <a:t>St. John’s Wort + Antidepressants</a:t>
            </a:r>
            <a:r>
              <a:rPr lang="en-US" dirty="0"/>
              <a:t> → Can lead to </a:t>
            </a:r>
            <a:r>
              <a:rPr lang="en-US" b="1" dirty="0"/>
              <a:t>serotonin syndrome</a:t>
            </a:r>
            <a:r>
              <a:rPr lang="en-US" dirty="0"/>
              <a:t>, a life-threatening condition.</a:t>
            </a:r>
          </a:p>
          <a:p>
            <a:endParaRPr lang="en-US" dirty="0"/>
          </a:p>
          <a:p>
            <a:r>
              <a:rPr lang="en-US" dirty="0"/>
              <a:t>Pharmacists and healthcare professionals have a </a:t>
            </a:r>
            <a:r>
              <a:rPr lang="en-US" b="1" dirty="0"/>
              <a:t>duty of care</a:t>
            </a:r>
            <a:r>
              <a:rPr lang="en-US" dirty="0"/>
              <a:t> to prevent harmful interactions.</a:t>
            </a:r>
          </a:p>
          <a:p>
            <a:r>
              <a:rPr lang="en-US" dirty="0"/>
              <a:t>Lack of knowledge or failure to warn patients can lead to </a:t>
            </a:r>
            <a:r>
              <a:rPr lang="en-US" b="1" dirty="0"/>
              <a:t>medical malpractice claims</a:t>
            </a:r>
            <a:r>
              <a:rPr lang="en-US" dirty="0"/>
              <a:t> or </a:t>
            </a:r>
            <a:r>
              <a:rPr lang="en-US" b="1" dirty="0"/>
              <a:t>ethical dilemmas</a:t>
            </a:r>
            <a:r>
              <a:rPr lang="en-US" dirty="0"/>
              <a:t>.</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to further </a:t>
            </a:r>
            <a:r>
              <a:rPr lang="en-US" dirty="0" err="1"/>
              <a:t>emphasise</a:t>
            </a:r>
            <a:r>
              <a:rPr lang="en-US" dirty="0"/>
              <a:t> upon the importance of considering drug-food interactions, we had interviewed a friend of </a:t>
            </a:r>
            <a:r>
              <a:rPr lang="en-US" dirty="0" err="1"/>
              <a:t>bhargav’s</a:t>
            </a:r>
            <a:r>
              <a:rPr lang="en-US" dirty="0"/>
              <a:t>, who happens to be a Doctor. While the response in courtesy of him is lengthy, it essentially outlines that educating the patients about the interactions that may be present based on their diet plan and guiding them accordingly is of utmost priority. Taking it back to St. John’s </a:t>
            </a:r>
            <a:r>
              <a:rPr lang="en-US" dirty="0" err="1"/>
              <a:t>worts</a:t>
            </a:r>
            <a:r>
              <a:rPr lang="en-US" dirty="0"/>
              <a:t> again, Dr. Bhaskar Jyoti has described the dangers associated with faulty consumption habits.</a:t>
            </a:r>
            <a:endParaRPr lang="en-AE"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420506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Food can affect the absorption of medications by altering stomach pH or interfering with the enzymes responsible for drug metabolism.</a:t>
            </a:r>
          </a:p>
          <a:p>
            <a:endParaRPr lang="en-US" dirty="0"/>
          </a:p>
          <a:p>
            <a:r>
              <a:rPr lang="en-US" dirty="0"/>
              <a:t>Failing to account for drug-food interactions can lead to ineffective treatment or even dangerous side effects, like gastrointestinal issues or blood pressure changes.</a:t>
            </a:r>
          </a:p>
          <a:p>
            <a:endParaRPr lang="en-US" dirty="0"/>
          </a:p>
          <a:p>
            <a:r>
              <a:rPr lang="en-US" dirty="0"/>
              <a:t>It's essential to counsel patients on the appropriate manner to take medications, especially when food may alter their effectiveness.</a:t>
            </a:r>
          </a:p>
          <a:p>
            <a:endParaRPr lang="en-US" dirty="0"/>
          </a:p>
          <a:p>
            <a:r>
              <a:rPr lang="en-US" dirty="0"/>
              <a:t>Some medications should be taken on an empty stomach to ensure proper absorption, while others may be better absorbed with food to avoid irritation. Adjusting the timing of a dose based on meals can help ensure the drug works as intended.</a:t>
            </a:r>
          </a:p>
          <a:p>
            <a:endParaRPr lang="en-US" dirty="0"/>
          </a:p>
          <a:p>
            <a:r>
              <a:rPr lang="en-US" dirty="0"/>
              <a:t>A case where a patient unknowingly combined their medication with grapefruit juice led to dangerously high drug levels, demonstrating how easily interactions can occur without proper education.</a:t>
            </a:r>
            <a:endParaRPr lang="en-AE"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260013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Encapsulating all that we’ve considered so far, and we had briefly hinted at this earlier in the slides too BUT our target market lies with two groups of audience.</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off with student pharmacists, there are various problems that this group in particular experiences. Namely the complexity, where:</a:t>
            </a:r>
          </a:p>
          <a:p>
            <a:r>
              <a:rPr lang="en-US" dirty="0"/>
              <a:t>Understanding drug interactions with alternative medicines, supplements, and food can be overwhelming for student pharmacists.</a:t>
            </a:r>
          </a:p>
          <a:p>
            <a:r>
              <a:rPr lang="en-US" dirty="0"/>
              <a:t>Lack of easily accessible resources to provide quick guidance during placements.</a:t>
            </a:r>
          </a:p>
          <a:p>
            <a:endParaRPr lang="en-US" dirty="0"/>
          </a:p>
          <a:p>
            <a:r>
              <a:rPr lang="en-US" dirty="0"/>
              <a:t>In addition to that, students are posed with learning challenges</a:t>
            </a:r>
          </a:p>
          <a:p>
            <a:pPr>
              <a:buFont typeface="Arial" panose="020B0604020202020204" pitchFamily="34" charset="0"/>
              <a:buNone/>
            </a:pPr>
            <a:r>
              <a:rPr lang="en-US" dirty="0"/>
              <a:t>Limited practical exposure to real-world drug interaction scenarios.</a:t>
            </a:r>
          </a:p>
          <a:p>
            <a:pPr>
              <a:buFont typeface="Arial" panose="020B0604020202020204" pitchFamily="34" charset="0"/>
              <a:buNone/>
            </a:pPr>
            <a:r>
              <a:rPr lang="en-US" dirty="0"/>
              <a:t>Difficulty connecting theoretical knowledge with real-time decision-making during placements.</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025326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a:t>Pharmacy drug interaction tool</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0961-279C-8ED9-D661-60C611AC4C4D}"/>
              </a:ext>
            </a:extLst>
          </p:cNvPr>
          <p:cNvSpPr>
            <a:spLocks noGrp="1"/>
          </p:cNvSpPr>
          <p:nvPr>
            <p:ph type="title"/>
          </p:nvPr>
        </p:nvSpPr>
        <p:spPr/>
        <p:txBody>
          <a:bodyPr/>
          <a:lstStyle/>
          <a:p>
            <a:r>
              <a:rPr lang="en-US" dirty="0"/>
              <a:t>Patients</a:t>
            </a:r>
            <a:endParaRPr lang="en-AE" dirty="0"/>
          </a:p>
        </p:txBody>
      </p:sp>
      <p:sp>
        <p:nvSpPr>
          <p:cNvPr id="3" name="Text Placeholder 2">
            <a:extLst>
              <a:ext uri="{FF2B5EF4-FFF2-40B4-BE49-F238E27FC236}">
                <a16:creationId xmlns:a16="http://schemas.microsoft.com/office/drawing/2014/main" id="{0EEE62D0-0571-4045-8780-DCF5EC0D8851}"/>
              </a:ext>
            </a:extLst>
          </p:cNvPr>
          <p:cNvSpPr>
            <a:spLocks noGrp="1"/>
          </p:cNvSpPr>
          <p:nvPr>
            <p:ph type="body" idx="1"/>
          </p:nvPr>
        </p:nvSpPr>
        <p:spPr/>
        <p:txBody>
          <a:bodyPr/>
          <a:lstStyle/>
          <a:p>
            <a:r>
              <a:rPr lang="en-US" dirty="0"/>
              <a:t>Lack of Knowledge and Awareness</a:t>
            </a:r>
            <a:endParaRPr lang="en-AE" dirty="0"/>
          </a:p>
        </p:txBody>
      </p:sp>
      <p:sp>
        <p:nvSpPr>
          <p:cNvPr id="4" name="Content Placeholder 3">
            <a:extLst>
              <a:ext uri="{FF2B5EF4-FFF2-40B4-BE49-F238E27FC236}">
                <a16:creationId xmlns:a16="http://schemas.microsoft.com/office/drawing/2014/main" id="{E8098EAF-4B2E-44DE-6D9A-40847A5A2728}"/>
              </a:ext>
            </a:extLst>
          </p:cNvPr>
          <p:cNvSpPr>
            <a:spLocks noGrp="1"/>
          </p:cNvSpPr>
          <p:nvPr>
            <p:ph sz="half" idx="13"/>
          </p:nvPr>
        </p:nvSpPr>
        <p:spPr/>
        <p:txBody>
          <a:bodyPr/>
          <a:lstStyle/>
          <a:p>
            <a:pPr marL="285750" indent="-285750">
              <a:buFont typeface="Arial" panose="020B0604020202020204" pitchFamily="34" charset="0"/>
              <a:buChar char="•"/>
            </a:pPr>
            <a:r>
              <a:rPr lang="en-US" dirty="0"/>
              <a:t>Drug-food interactions deemed minimal</a:t>
            </a:r>
          </a:p>
          <a:p>
            <a:pPr marL="285750" indent="-285750">
              <a:buFont typeface="Arial" panose="020B0604020202020204" pitchFamily="34" charset="0"/>
              <a:buChar char="•"/>
            </a:pPr>
            <a:r>
              <a:rPr lang="en-US" dirty="0"/>
              <a:t>Misleading beliefs</a:t>
            </a:r>
            <a:endParaRPr lang="en-AE" dirty="0"/>
          </a:p>
        </p:txBody>
      </p:sp>
      <p:sp>
        <p:nvSpPr>
          <p:cNvPr id="5" name="Text Placeholder 4">
            <a:extLst>
              <a:ext uri="{FF2B5EF4-FFF2-40B4-BE49-F238E27FC236}">
                <a16:creationId xmlns:a16="http://schemas.microsoft.com/office/drawing/2014/main" id="{85D6A769-6DA3-805A-6853-B19C98C80A8C}"/>
              </a:ext>
            </a:extLst>
          </p:cNvPr>
          <p:cNvSpPr>
            <a:spLocks noGrp="1"/>
          </p:cNvSpPr>
          <p:nvPr>
            <p:ph type="body" sz="quarter" idx="3"/>
          </p:nvPr>
        </p:nvSpPr>
        <p:spPr/>
        <p:txBody>
          <a:bodyPr/>
          <a:lstStyle/>
          <a:p>
            <a:r>
              <a:rPr lang="en-US" dirty="0"/>
              <a:t>Affected Compliance</a:t>
            </a:r>
            <a:endParaRPr lang="en-AE" dirty="0"/>
          </a:p>
        </p:txBody>
      </p:sp>
      <p:sp>
        <p:nvSpPr>
          <p:cNvPr id="6" name="Content Placeholder 5">
            <a:extLst>
              <a:ext uri="{FF2B5EF4-FFF2-40B4-BE49-F238E27FC236}">
                <a16:creationId xmlns:a16="http://schemas.microsoft.com/office/drawing/2014/main" id="{AF7DE88C-F9E6-853C-AA4A-F4427F80DA97}"/>
              </a:ext>
            </a:extLst>
          </p:cNvPr>
          <p:cNvSpPr>
            <a:spLocks noGrp="1"/>
          </p:cNvSpPr>
          <p:nvPr>
            <p:ph sz="half" idx="14"/>
          </p:nvPr>
        </p:nvSpPr>
        <p:spPr/>
        <p:txBody>
          <a:bodyPr/>
          <a:lstStyle/>
          <a:p>
            <a:pPr marL="285750" indent="-285750">
              <a:buFont typeface="Arial" panose="020B0604020202020204" pitchFamily="34" charset="0"/>
              <a:buChar char="•"/>
            </a:pPr>
            <a:r>
              <a:rPr lang="en-US" dirty="0"/>
              <a:t>Delayed detection of interactions</a:t>
            </a:r>
          </a:p>
          <a:p>
            <a:pPr marL="285750" indent="-285750">
              <a:buFont typeface="Arial" panose="020B0604020202020204" pitchFamily="34" charset="0"/>
              <a:buChar char="•"/>
            </a:pPr>
            <a:r>
              <a:rPr lang="en-US" dirty="0"/>
              <a:t>Inconsistent adherence</a:t>
            </a:r>
          </a:p>
          <a:p>
            <a:pPr marL="285750" indent="-285750">
              <a:buFont typeface="Arial" panose="020B0604020202020204" pitchFamily="34" charset="0"/>
              <a:buChar char="•"/>
            </a:pPr>
            <a:endParaRPr lang="en-AE" dirty="0"/>
          </a:p>
        </p:txBody>
      </p:sp>
      <p:sp>
        <p:nvSpPr>
          <p:cNvPr id="7" name="Slide Number Placeholder 6">
            <a:extLst>
              <a:ext uri="{FF2B5EF4-FFF2-40B4-BE49-F238E27FC236}">
                <a16:creationId xmlns:a16="http://schemas.microsoft.com/office/drawing/2014/main" id="{A9BEC49D-AAA4-50B9-A433-1ED5486A57F8}"/>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154725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4" y="1671639"/>
            <a:ext cx="5884027" cy="1204912"/>
          </a:xfrm>
        </p:spPr>
        <p:txBody>
          <a:bodyPr/>
          <a:lstStyle/>
          <a:p>
            <a:r>
              <a:rPr lang="en-US" dirty="0"/>
              <a:t>Assumptions</a:t>
            </a:r>
          </a:p>
        </p:txBody>
      </p:sp>
      <p:pic>
        <p:nvPicPr>
          <p:cNvPr id="47" name="Picture Placeholder 46">
            <a:extLst>
              <a:ext uri="{FF2B5EF4-FFF2-40B4-BE49-F238E27FC236}">
                <a16:creationId xmlns:a16="http://schemas.microsoft.com/office/drawing/2014/main" id="{F55BC7A4-EE4B-7EFC-C325-408D66C3CBA7}"/>
              </a:ext>
            </a:extLst>
          </p:cNvPr>
          <p:cNvPicPr>
            <a:picLocks noGrp="1" noChangeAspect="1"/>
          </p:cNvPicPr>
          <p:nvPr>
            <p:ph type="pic" sz="quarter" idx="13"/>
          </p:nvPr>
        </p:nvPicPr>
        <p:blipFill>
          <a:blip r:embed="rId3"/>
          <a:srcRect l="23426" r="23426"/>
          <a:stretch/>
        </p:blipFill>
        <p:spPr>
          <a:xfrm>
            <a:off x="-28230" y="-9144"/>
            <a:ext cx="5481955" cy="6876288"/>
          </a:xfrm>
        </p:spPr>
      </p:pic>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453725" y="3028950"/>
            <a:ext cx="5907176" cy="3168650"/>
          </a:xfrm>
        </p:spPr>
        <p:txBody>
          <a:bodyPr>
            <a:noAutofit/>
          </a:bodyPr>
          <a:lstStyle/>
          <a:p>
            <a:pPr marL="285750" indent="-285750">
              <a:buFont typeface="Arial" panose="020B0604020202020204" pitchFamily="34" charset="0"/>
              <a:buChar char="•"/>
            </a:pPr>
            <a:r>
              <a:rPr lang="en-US" dirty="0"/>
              <a:t>General public lacks sufficient knowledge of drug-food interactions</a:t>
            </a:r>
          </a:p>
          <a:p>
            <a:pPr marL="285750" indent="-285750">
              <a:buFont typeface="Arial" panose="020B0604020202020204" pitchFamily="34" charset="0"/>
              <a:buChar char="•"/>
            </a:pPr>
            <a:r>
              <a:rPr lang="en-US" dirty="0"/>
              <a:t>Internet resources play vital role for guidance</a:t>
            </a:r>
          </a:p>
          <a:p>
            <a:pPr marL="285750" indent="-285750">
              <a:buFont typeface="Arial" panose="020B0604020202020204" pitchFamily="34" charset="0"/>
              <a:buChar char="•"/>
            </a:pPr>
            <a:r>
              <a:rPr lang="en-US" dirty="0"/>
              <a:t>Patients generally trust pharmacists</a:t>
            </a:r>
          </a:p>
          <a:p>
            <a:pPr marL="285750" indent="-285750">
              <a:buFont typeface="Arial" panose="020B0604020202020204" pitchFamily="34" charset="0"/>
              <a:buChar char="•"/>
            </a:pPr>
            <a:r>
              <a:rPr lang="en-US" dirty="0"/>
              <a:t>Knowledge gaps are prevalent</a:t>
            </a:r>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86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201" y="895350"/>
            <a:ext cx="3247662" cy="1917700"/>
          </a:xfrm>
        </p:spPr>
        <p:txBody>
          <a:bodyPr>
            <a:normAutofit/>
          </a:bodyPr>
          <a:lstStyle/>
          <a:p>
            <a:r>
              <a:rPr lang="en-US" dirty="0"/>
              <a:t>Statistics</a:t>
            </a:r>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8200" y="2813049"/>
            <a:ext cx="3247662" cy="3238499"/>
          </a:xfrm>
        </p:spPr>
        <p:txBody>
          <a:bodyPr>
            <a:normAutofit/>
          </a:bodyPr>
          <a:lstStyle/>
          <a:p>
            <a:pPr marL="285750" indent="-285750">
              <a:buFont typeface="Arial" panose="020B0604020202020204" pitchFamily="34" charset="0"/>
              <a:buChar char="•"/>
            </a:pPr>
            <a:r>
              <a:rPr lang="en-US" dirty="0"/>
              <a:t>Acquired 29 responses</a:t>
            </a:r>
          </a:p>
          <a:p>
            <a:pPr marL="285750" indent="-285750">
              <a:buFont typeface="Arial" panose="020B0604020202020204" pitchFamily="34" charset="0"/>
              <a:buChar char="•"/>
            </a:pPr>
            <a:r>
              <a:rPr lang="en-US" dirty="0"/>
              <a:t>Data obtained pertains to:</a:t>
            </a:r>
          </a:p>
          <a:p>
            <a:pPr marL="569214" lvl="1"/>
            <a:r>
              <a:rPr lang="en-US" dirty="0"/>
              <a:t>Public awareness</a:t>
            </a:r>
          </a:p>
          <a:p>
            <a:pPr marL="569214" lvl="1"/>
            <a:r>
              <a:rPr lang="en-US" dirty="0"/>
              <a:t>Experiences</a:t>
            </a:r>
          </a:p>
          <a:p>
            <a:pPr marL="569214" lvl="1"/>
            <a:r>
              <a:rPr lang="en-US" dirty="0"/>
              <a:t>Acceptability</a:t>
            </a:r>
          </a:p>
          <a:p>
            <a:pPr marL="285750" indent="-285750">
              <a:buFont typeface="Arial" panose="020B0604020202020204" pitchFamily="34" charset="0"/>
              <a:buChar char="•"/>
            </a:pPr>
            <a:endParaRPr lang="en-US" dirty="0"/>
          </a:p>
        </p:txBody>
      </p:sp>
      <p:graphicFrame>
        <p:nvGraphicFramePr>
          <p:cNvPr id="10" name="Table Placeholder 2">
            <a:extLst>
              <a:ext uri="{FF2B5EF4-FFF2-40B4-BE49-F238E27FC236}">
                <a16:creationId xmlns:a16="http://schemas.microsoft.com/office/drawing/2014/main" id="{98ED67AF-B48B-F5F8-E2FD-1C98C42C4D54}"/>
              </a:ext>
            </a:extLst>
          </p:cNvPr>
          <p:cNvGraphicFramePr>
            <a:graphicFrameLocks noGrp="1"/>
          </p:cNvGraphicFramePr>
          <p:nvPr>
            <p:ph type="tbl" sz="quarter" idx="14"/>
            <p:extLst>
              <p:ext uri="{D42A27DB-BD31-4B8C-83A1-F6EECF244321}">
                <p14:modId xmlns:p14="http://schemas.microsoft.com/office/powerpoint/2010/main" val="1731050336"/>
              </p:ext>
            </p:extLst>
          </p:nvPr>
        </p:nvGraphicFramePr>
        <p:xfrm>
          <a:off x="4386019" y="895350"/>
          <a:ext cx="6967779" cy="5517509"/>
        </p:xfrm>
        <a:graphic>
          <a:graphicData uri="http://schemas.openxmlformats.org/drawingml/2006/table">
            <a:tbl>
              <a:tblPr firstRow="1" bandRow="1">
                <a:tableStyleId>{7E9639D4-E3E2-4D34-9284-5A2195B3D0D7}</a:tableStyleId>
              </a:tblPr>
              <a:tblGrid>
                <a:gridCol w="3953317">
                  <a:extLst>
                    <a:ext uri="{9D8B030D-6E8A-4147-A177-3AD203B41FA5}">
                      <a16:colId xmlns:a16="http://schemas.microsoft.com/office/drawing/2014/main" val="127040821"/>
                    </a:ext>
                  </a:extLst>
                </a:gridCol>
                <a:gridCol w="1424596">
                  <a:extLst>
                    <a:ext uri="{9D8B030D-6E8A-4147-A177-3AD203B41FA5}">
                      <a16:colId xmlns:a16="http://schemas.microsoft.com/office/drawing/2014/main" val="3119692462"/>
                    </a:ext>
                  </a:extLst>
                </a:gridCol>
                <a:gridCol w="1589866">
                  <a:extLst>
                    <a:ext uri="{9D8B030D-6E8A-4147-A177-3AD203B41FA5}">
                      <a16:colId xmlns:a16="http://schemas.microsoft.com/office/drawing/2014/main" val="3472639139"/>
                    </a:ext>
                  </a:extLst>
                </a:gridCol>
              </a:tblGrid>
              <a:tr h="810285">
                <a:tc>
                  <a:txBody>
                    <a:bodyPr/>
                    <a:lstStyle/>
                    <a:p>
                      <a:pPr algn="ctr"/>
                      <a:r>
                        <a:rPr lang="en-US" b="0" dirty="0"/>
                        <a:t>QUESTION</a:t>
                      </a:r>
                    </a:p>
                  </a:txBody>
                  <a:tcPr anchor="ctr"/>
                </a:tc>
                <a:tc>
                  <a:txBody>
                    <a:bodyPr/>
                    <a:lstStyle/>
                    <a:p>
                      <a:pPr algn="ctr"/>
                      <a:r>
                        <a:rPr lang="en-US" b="0" dirty="0"/>
                        <a:t>YES</a:t>
                      </a:r>
                    </a:p>
                  </a:txBody>
                  <a:tcPr anchor="ctr"/>
                </a:tc>
                <a:tc>
                  <a:txBody>
                    <a:bodyPr/>
                    <a:lstStyle/>
                    <a:p>
                      <a:pPr algn="ctr"/>
                      <a:r>
                        <a:rPr lang="en-US" b="0" dirty="0"/>
                        <a:t>NO</a:t>
                      </a:r>
                    </a:p>
                  </a:txBody>
                  <a:tcPr anchor="ctr"/>
                </a:tc>
                <a:extLst>
                  <a:ext uri="{0D108BD9-81ED-4DB2-BD59-A6C34878D82A}">
                    <a16:rowId xmlns:a16="http://schemas.microsoft.com/office/drawing/2014/main" val="3298013591"/>
                  </a:ext>
                </a:extLst>
              </a:tr>
              <a:tr h="839540">
                <a:tc>
                  <a:txBody>
                    <a:bodyPr/>
                    <a:lstStyle/>
                    <a:p>
                      <a:pPr algn="ctr"/>
                      <a:r>
                        <a:rPr lang="en-US" dirty="0"/>
                        <a:t>Have you wondered if the food you eat can interact with medications?</a:t>
                      </a:r>
                    </a:p>
                  </a:txBody>
                  <a:tcPr anchor="ctr"/>
                </a:tc>
                <a:tc>
                  <a:txBody>
                    <a:bodyPr/>
                    <a:lstStyle/>
                    <a:p>
                      <a:pPr algn="ctr"/>
                      <a:r>
                        <a:rPr lang="en-US" dirty="0"/>
                        <a:t>69%</a:t>
                      </a:r>
                    </a:p>
                  </a:txBody>
                  <a:tcPr anchor="ctr"/>
                </a:tc>
                <a:tc>
                  <a:txBody>
                    <a:bodyPr/>
                    <a:lstStyle/>
                    <a:p>
                      <a:pPr algn="ctr"/>
                      <a:r>
                        <a:rPr lang="en-US" dirty="0"/>
                        <a:t>31%</a:t>
                      </a:r>
                    </a:p>
                  </a:txBody>
                  <a:tcPr anchor="ctr"/>
                </a:tc>
                <a:extLst>
                  <a:ext uri="{0D108BD9-81ED-4DB2-BD59-A6C34878D82A}">
                    <a16:rowId xmlns:a16="http://schemas.microsoft.com/office/drawing/2014/main" val="3873867931"/>
                  </a:ext>
                </a:extLst>
              </a:tr>
              <a:tr h="839540">
                <a:tc>
                  <a:txBody>
                    <a:bodyPr/>
                    <a:lstStyle/>
                    <a:p>
                      <a:pPr algn="ctr"/>
                      <a:r>
                        <a:rPr lang="en-US" dirty="0"/>
                        <a:t>Do you check whether any form of interaction is present?</a:t>
                      </a:r>
                    </a:p>
                  </a:txBody>
                  <a:tcPr anchor="ctr"/>
                </a:tc>
                <a:tc>
                  <a:txBody>
                    <a:bodyPr/>
                    <a:lstStyle/>
                    <a:p>
                      <a:pPr algn="ctr"/>
                      <a:r>
                        <a:rPr lang="en-US" dirty="0"/>
                        <a:t>51.7%</a:t>
                      </a:r>
                    </a:p>
                  </a:txBody>
                  <a:tcPr anchor="ctr"/>
                </a:tc>
                <a:tc>
                  <a:txBody>
                    <a:bodyPr/>
                    <a:lstStyle/>
                    <a:p>
                      <a:pPr algn="ctr"/>
                      <a:r>
                        <a:rPr lang="en-US" dirty="0"/>
                        <a:t>48.3%</a:t>
                      </a:r>
                    </a:p>
                  </a:txBody>
                  <a:tcPr anchor="ctr"/>
                </a:tc>
                <a:extLst>
                  <a:ext uri="{0D108BD9-81ED-4DB2-BD59-A6C34878D82A}">
                    <a16:rowId xmlns:a16="http://schemas.microsoft.com/office/drawing/2014/main" val="85209771"/>
                  </a:ext>
                </a:extLst>
              </a:tr>
              <a:tr h="587640">
                <a:tc>
                  <a:txBody>
                    <a:bodyPr/>
                    <a:lstStyle/>
                    <a:p>
                      <a:pPr algn="ctr"/>
                      <a:r>
                        <a:rPr lang="en-US" dirty="0"/>
                        <a:t>Have you encountered a situation where a patient’s diet affected their treatment outcome?</a:t>
                      </a:r>
                    </a:p>
                  </a:txBody>
                  <a:tcPr anchor="ctr"/>
                </a:tc>
                <a:tc>
                  <a:txBody>
                    <a:bodyPr/>
                    <a:lstStyle/>
                    <a:p>
                      <a:pPr algn="ctr"/>
                      <a:r>
                        <a:rPr lang="en-US" dirty="0"/>
                        <a:t>53.6%</a:t>
                      </a:r>
                    </a:p>
                  </a:txBody>
                  <a:tcPr anchor="ctr"/>
                </a:tc>
                <a:tc>
                  <a:txBody>
                    <a:bodyPr/>
                    <a:lstStyle/>
                    <a:p>
                      <a:pPr algn="ctr"/>
                      <a:r>
                        <a:rPr lang="en-US" dirty="0"/>
                        <a:t>46.4%</a:t>
                      </a:r>
                    </a:p>
                  </a:txBody>
                  <a:tcPr anchor="ctr"/>
                </a:tc>
                <a:extLst>
                  <a:ext uri="{0D108BD9-81ED-4DB2-BD59-A6C34878D82A}">
                    <a16:rowId xmlns:a16="http://schemas.microsoft.com/office/drawing/2014/main" val="4061031278"/>
                  </a:ext>
                </a:extLst>
              </a:tr>
              <a:tr h="839540">
                <a:tc>
                  <a:txBody>
                    <a:bodyPr/>
                    <a:lstStyle/>
                    <a:p>
                      <a:pPr algn="ctr"/>
                      <a:r>
                        <a:rPr lang="en-US" dirty="0"/>
                        <a:t>Do you know if the potassium in bananas can interfere with certain medications?</a:t>
                      </a:r>
                    </a:p>
                  </a:txBody>
                  <a:tcPr anchor="ctr"/>
                </a:tc>
                <a:tc>
                  <a:txBody>
                    <a:bodyPr/>
                    <a:lstStyle/>
                    <a:p>
                      <a:pPr algn="ctr"/>
                      <a:r>
                        <a:rPr lang="en-US" dirty="0"/>
                        <a:t>32.1%</a:t>
                      </a:r>
                    </a:p>
                  </a:txBody>
                  <a:tcPr anchor="ctr"/>
                </a:tc>
                <a:tc>
                  <a:txBody>
                    <a:bodyPr/>
                    <a:lstStyle/>
                    <a:p>
                      <a:pPr algn="ctr"/>
                      <a:r>
                        <a:rPr lang="en-US" dirty="0"/>
                        <a:t>67.9%</a:t>
                      </a:r>
                    </a:p>
                  </a:txBody>
                  <a:tcPr anchor="ctr"/>
                </a:tc>
                <a:extLst>
                  <a:ext uri="{0D108BD9-81ED-4DB2-BD59-A6C34878D82A}">
                    <a16:rowId xmlns:a16="http://schemas.microsoft.com/office/drawing/2014/main" val="3591840781"/>
                  </a:ext>
                </a:extLst>
              </a:tr>
              <a:tr h="1199344">
                <a:tc>
                  <a:txBody>
                    <a:bodyPr/>
                    <a:lstStyle/>
                    <a:p>
                      <a:pPr algn="ctr"/>
                      <a:r>
                        <a:rPr lang="en-US" dirty="0"/>
                        <a:t>If a management tool existed, would you use it to identify food-drug interactions?</a:t>
                      </a:r>
                    </a:p>
                  </a:txBody>
                  <a:tcPr anchor="ctr"/>
                </a:tc>
                <a:tc>
                  <a:txBody>
                    <a:bodyPr/>
                    <a:lstStyle/>
                    <a:p>
                      <a:pPr algn="ctr"/>
                      <a:r>
                        <a:rPr lang="en-US" dirty="0"/>
                        <a:t>65.5%</a:t>
                      </a:r>
                    </a:p>
                  </a:txBody>
                  <a:tcPr anchor="ctr"/>
                </a:tc>
                <a:tc>
                  <a:txBody>
                    <a:bodyPr/>
                    <a:lstStyle/>
                    <a:p>
                      <a:pPr algn="ctr"/>
                      <a:r>
                        <a:rPr lang="en-US" dirty="0"/>
                        <a:t>34.5%</a:t>
                      </a:r>
                    </a:p>
                  </a:txBody>
                  <a:tcPr anchor="ctr"/>
                </a:tc>
                <a:extLst>
                  <a:ext uri="{0D108BD9-81ED-4DB2-BD59-A6C34878D82A}">
                    <a16:rowId xmlns:a16="http://schemas.microsoft.com/office/drawing/2014/main" val="335389741"/>
                  </a:ext>
                </a:extLst>
              </a:tr>
            </a:tbl>
          </a:graphicData>
        </a:graphic>
      </p:graphicFrame>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65816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0" y="353550"/>
            <a:ext cx="10515600" cy="1325563"/>
          </a:xfrm>
        </p:spPr>
        <p:txBody>
          <a:bodyPr anchor="b"/>
          <a:lstStyle/>
          <a:p>
            <a:r>
              <a:rPr lang="en-US" dirty="0"/>
              <a:t>Most utilized resources</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13</a:t>
            </a:fld>
            <a:endParaRPr lang="en-US" dirty="0"/>
          </a:p>
        </p:txBody>
      </p:sp>
      <p:sp>
        <p:nvSpPr>
          <p:cNvPr id="3" name="Table Placeholder 2">
            <a:extLst>
              <a:ext uri="{FF2B5EF4-FFF2-40B4-BE49-F238E27FC236}">
                <a16:creationId xmlns:a16="http://schemas.microsoft.com/office/drawing/2014/main" id="{9A26460D-D3A6-ADF6-4EA4-F795AA19B748}"/>
              </a:ext>
            </a:extLst>
          </p:cNvPr>
          <p:cNvSpPr>
            <a:spLocks noGrp="1"/>
          </p:cNvSpPr>
          <p:nvPr>
            <p:ph type="tbl" sz="quarter" idx="14"/>
          </p:nvPr>
        </p:nvSpPr>
        <p:spPr/>
        <p:txBody>
          <a:bodyPr/>
          <a:lstStyle/>
          <a:p>
            <a:endParaRPr lang="en-US" dirty="0"/>
          </a:p>
        </p:txBody>
      </p:sp>
      <p:pic>
        <p:nvPicPr>
          <p:cNvPr id="6" name="Picture 5">
            <a:extLst>
              <a:ext uri="{FF2B5EF4-FFF2-40B4-BE49-F238E27FC236}">
                <a16:creationId xmlns:a16="http://schemas.microsoft.com/office/drawing/2014/main" id="{28973FA3-BD60-8947-F2E5-252F9CD5E5C9}"/>
              </a:ext>
            </a:extLst>
          </p:cNvPr>
          <p:cNvPicPr>
            <a:picLocks noChangeAspect="1"/>
          </p:cNvPicPr>
          <p:nvPr/>
        </p:nvPicPr>
        <p:blipFill>
          <a:blip r:embed="rId3"/>
          <a:stretch>
            <a:fillRect/>
          </a:stretch>
        </p:blipFill>
        <p:spPr>
          <a:xfrm>
            <a:off x="838200" y="2111381"/>
            <a:ext cx="10684546" cy="3570962"/>
          </a:xfrm>
          <a:prstGeom prst="rect">
            <a:avLst/>
          </a:prstGeom>
        </p:spPr>
      </p:pic>
    </p:spTree>
    <p:extLst>
      <p:ext uri="{BB962C8B-B14F-4D97-AF65-F5344CB8AC3E}">
        <p14:creationId xmlns:p14="http://schemas.microsoft.com/office/powerpoint/2010/main" val="2791821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ctrTitle"/>
          </p:nvPr>
        </p:nvSpPr>
        <p:spPr>
          <a:xfrm>
            <a:off x="4267200" y="1615736"/>
            <a:ext cx="4179570" cy="1524735"/>
          </a:xfrm>
        </p:spPr>
        <p:txBody>
          <a:bodyPr anchor="b">
            <a:normAutofit/>
          </a:bodyPr>
          <a:lstStyle/>
          <a:p>
            <a:r>
              <a:rPr lang="en-US" dirty="0"/>
              <a:t>Solution</a:t>
            </a:r>
          </a:p>
        </p:txBody>
      </p:sp>
      <p:sp>
        <p:nvSpPr>
          <p:cNvPr id="73" name="Subtitle 2">
            <a:extLst>
              <a:ext uri="{FF2B5EF4-FFF2-40B4-BE49-F238E27FC236}">
                <a16:creationId xmlns:a16="http://schemas.microsoft.com/office/drawing/2014/main" id="{0019EA1F-B122-E8FE-5E14-14CC954C5088}"/>
              </a:ext>
            </a:extLst>
          </p:cNvPr>
          <p:cNvSpPr>
            <a:spLocks noGrp="1"/>
          </p:cNvSpPr>
          <p:nvPr>
            <p:ph type="subTitle" idx="1"/>
          </p:nvPr>
        </p:nvSpPr>
        <p:spPr>
          <a:xfrm>
            <a:off x="4267200" y="3238103"/>
            <a:ext cx="4179570" cy="2850181"/>
          </a:xfrm>
        </p:spPr>
        <p:txBody>
          <a:bodyPr/>
          <a:lstStyle/>
          <a:p>
            <a:pPr marL="285750" indent="-285750">
              <a:buFont typeface="Arial" panose="020B0604020202020204" pitchFamily="34" charset="0"/>
              <a:buChar char="•"/>
            </a:pPr>
            <a:r>
              <a:rPr lang="en-US" dirty="0"/>
              <a:t>A reliable, light-weight tool for drug interactions.</a:t>
            </a:r>
          </a:p>
          <a:p>
            <a:pPr marL="285750" indent="-285750">
              <a:buFont typeface="Arial" panose="020B0604020202020204" pitchFamily="34" charset="0"/>
              <a:buChar char="•"/>
            </a:pPr>
            <a:r>
              <a:rPr lang="en-US" dirty="0"/>
              <a:t>User-friendly Interface</a:t>
            </a:r>
          </a:p>
          <a:p>
            <a:pPr marL="285750" indent="-285750">
              <a:buFont typeface="Arial" panose="020B0604020202020204" pitchFamily="34" charset="0"/>
              <a:buChar char="•"/>
            </a:pPr>
            <a:r>
              <a:rPr lang="en-US" dirty="0"/>
              <a:t>Enhance learning</a:t>
            </a:r>
          </a:p>
          <a:p>
            <a:pPr marL="285750" indent="-285750">
              <a:buFont typeface="Arial" panose="020B0604020202020204" pitchFamily="34" charset="0"/>
              <a:buChar char="•"/>
            </a:pPr>
            <a:r>
              <a:rPr lang="en-US" dirty="0"/>
              <a:t>Ensure patient safety</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A49DFD55-3C28-40EF-9E31-A92D2E4017FF}" type="slidenum">
              <a:rPr lang="en-US" smtClean="0"/>
              <a:pPr>
                <a:spcAft>
                  <a:spcPts val="600"/>
                </a:spcAft>
              </a:pPr>
              <a:t>14</a:t>
            </a:fld>
            <a:endParaRPr lang="en-US"/>
          </a:p>
        </p:txBody>
      </p:sp>
    </p:spTree>
    <p:extLst>
      <p:ext uri="{BB962C8B-B14F-4D97-AF65-F5344CB8AC3E}">
        <p14:creationId xmlns:p14="http://schemas.microsoft.com/office/powerpoint/2010/main" val="636929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Participants:</a:t>
            </a:r>
          </a:p>
          <a:p>
            <a:pPr marL="285750" indent="-285750">
              <a:buFont typeface="Arial" panose="020B0604020202020204" pitchFamily="34" charset="0"/>
              <a:buChar char="•"/>
            </a:pPr>
            <a:r>
              <a:rPr lang="en-US" dirty="0"/>
              <a:t>Bhargav Raj Dutta</a:t>
            </a:r>
          </a:p>
          <a:p>
            <a:pPr marL="285750" indent="-285750">
              <a:buFont typeface="Arial" panose="020B0604020202020204" pitchFamily="34" charset="0"/>
              <a:buChar char="•"/>
            </a:pPr>
            <a:r>
              <a:rPr lang="en-US" dirty="0"/>
              <a:t>Muhammed Zayid Hasher</a:t>
            </a:r>
          </a:p>
          <a:p>
            <a:pPr marL="285750" indent="-285750">
              <a:buFont typeface="Arial" panose="020B0604020202020204" pitchFamily="34" charset="0"/>
              <a:buChar char="•"/>
            </a:pPr>
            <a:r>
              <a:rPr lang="en-US" dirty="0"/>
              <a:t>Gilchrist Candido Tavares</a:t>
            </a:r>
          </a:p>
          <a:p>
            <a:pPr marL="285750" indent="-285750">
              <a:buFont typeface="Arial" panose="020B0604020202020204" pitchFamily="34" charset="0"/>
              <a:buChar char="•"/>
            </a:pPr>
            <a:r>
              <a:rPr lang="en-US" dirty="0"/>
              <a:t>Saihan Shafique Pardesi</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a:bodyPr>
          <a:lstStyle/>
          <a:p>
            <a:r>
              <a:rPr lang="en-US" dirty="0"/>
              <a:t>Overview	</a:t>
            </a:r>
          </a:p>
          <a:p>
            <a:r>
              <a:rPr lang="en-US" dirty="0"/>
              <a:t>Problem Statement</a:t>
            </a:r>
          </a:p>
          <a:p>
            <a:r>
              <a:rPr lang="en-US" dirty="0"/>
              <a:t>Target Market</a:t>
            </a:r>
          </a:p>
          <a:p>
            <a:r>
              <a:rPr lang="en-US" dirty="0"/>
              <a:t>Assumptions</a:t>
            </a:r>
          </a:p>
          <a:p>
            <a:r>
              <a:rPr lang="en-US" dirty="0"/>
              <a:t>Solution</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8DAA6F0-8065-863A-C4F5-D7003A6FBC0E}"/>
              </a:ext>
            </a:extLst>
          </p:cNvPr>
          <p:cNvSpPr>
            <a:spLocks noGrp="1"/>
          </p:cNvSpPr>
          <p:nvPr>
            <p:ph type="title"/>
          </p:nvPr>
        </p:nvSpPr>
        <p:spPr>
          <a:xfrm>
            <a:off x="1341120" y="558801"/>
            <a:ext cx="9953308" cy="1780860"/>
          </a:xfrm>
        </p:spPr>
        <p:txBody>
          <a:bodyPr/>
          <a:lstStyle/>
          <a:p>
            <a:r>
              <a:rPr lang="en-US" dirty="0"/>
              <a:t>Overview</a:t>
            </a:r>
          </a:p>
        </p:txBody>
      </p:sp>
      <p:sp>
        <p:nvSpPr>
          <p:cNvPr id="9" name="Text Placeholder 2">
            <a:extLst>
              <a:ext uri="{FF2B5EF4-FFF2-40B4-BE49-F238E27FC236}">
                <a16:creationId xmlns:a16="http://schemas.microsoft.com/office/drawing/2014/main" id="{47D7BBCC-E837-56B3-B909-3F7C17608568}"/>
              </a:ext>
            </a:extLst>
          </p:cNvPr>
          <p:cNvSpPr>
            <a:spLocks noGrp="1"/>
          </p:cNvSpPr>
          <p:nvPr>
            <p:ph type="body" idx="1"/>
          </p:nvPr>
        </p:nvSpPr>
        <p:spPr>
          <a:xfrm>
            <a:off x="1341120" y="2960877"/>
            <a:ext cx="2722880" cy="351284"/>
          </a:xfrm>
        </p:spPr>
        <p:txBody>
          <a:bodyPr/>
          <a:lstStyle/>
          <a:p>
            <a:r>
              <a:rPr lang="en-US" dirty="0"/>
              <a:t>Key Objectives</a:t>
            </a:r>
          </a:p>
        </p:txBody>
      </p:sp>
      <p:sp>
        <p:nvSpPr>
          <p:cNvPr id="11" name="Content Placeholder 3">
            <a:extLst>
              <a:ext uri="{FF2B5EF4-FFF2-40B4-BE49-F238E27FC236}">
                <a16:creationId xmlns:a16="http://schemas.microsoft.com/office/drawing/2014/main" id="{B5A992C2-E59F-EE2D-5746-D848CA96ECE0}"/>
              </a:ext>
            </a:extLst>
          </p:cNvPr>
          <p:cNvSpPr>
            <a:spLocks noGrp="1"/>
          </p:cNvSpPr>
          <p:nvPr>
            <p:ph sz="half" idx="15"/>
          </p:nvPr>
        </p:nvSpPr>
        <p:spPr>
          <a:xfrm>
            <a:off x="1341120" y="3392035"/>
            <a:ext cx="2722880" cy="2907164"/>
          </a:xfrm>
        </p:spPr>
        <p:txBody>
          <a:bodyPr/>
          <a:lstStyle/>
          <a:p>
            <a:r>
              <a:rPr lang="en-US" dirty="0"/>
              <a:t>Enhance clinical decision-making</a:t>
            </a:r>
          </a:p>
          <a:p>
            <a:r>
              <a:rPr lang="en-US" dirty="0"/>
              <a:t>Improve patient safety</a:t>
            </a:r>
          </a:p>
          <a:p>
            <a:r>
              <a:rPr lang="en-US" dirty="0"/>
              <a:t>Act as an educational tool for students</a:t>
            </a:r>
          </a:p>
        </p:txBody>
      </p:sp>
      <p:sp>
        <p:nvSpPr>
          <p:cNvPr id="13" name="Text Placeholder 4">
            <a:extLst>
              <a:ext uri="{FF2B5EF4-FFF2-40B4-BE49-F238E27FC236}">
                <a16:creationId xmlns:a16="http://schemas.microsoft.com/office/drawing/2014/main" id="{3F9D39A6-5F85-5E94-50A2-F9DBEAE3B2A1}"/>
              </a:ext>
            </a:extLst>
          </p:cNvPr>
          <p:cNvSpPr>
            <a:spLocks noGrp="1"/>
          </p:cNvSpPr>
          <p:nvPr>
            <p:ph type="body" idx="10"/>
          </p:nvPr>
        </p:nvSpPr>
        <p:spPr>
          <a:xfrm>
            <a:off x="4754881" y="2960877"/>
            <a:ext cx="5516880" cy="351284"/>
          </a:xfrm>
        </p:spPr>
        <p:txBody>
          <a:bodyPr/>
          <a:lstStyle/>
          <a:p>
            <a:r>
              <a:rPr lang="en-US" dirty="0"/>
              <a:t>Potential Scenarios</a:t>
            </a:r>
          </a:p>
        </p:txBody>
      </p:sp>
      <p:sp>
        <p:nvSpPr>
          <p:cNvPr id="15" name="Content Placeholder 5">
            <a:extLst>
              <a:ext uri="{FF2B5EF4-FFF2-40B4-BE49-F238E27FC236}">
                <a16:creationId xmlns:a16="http://schemas.microsoft.com/office/drawing/2014/main" id="{25A8DA2C-7322-36C8-EA72-15FBB24F190C}"/>
              </a:ext>
            </a:extLst>
          </p:cNvPr>
          <p:cNvSpPr>
            <a:spLocks noGrp="1"/>
          </p:cNvSpPr>
          <p:nvPr>
            <p:ph sz="half" idx="14"/>
          </p:nvPr>
        </p:nvSpPr>
        <p:spPr>
          <a:xfrm>
            <a:off x="4754881" y="3324859"/>
            <a:ext cx="5506720" cy="3031489"/>
          </a:xfrm>
        </p:spPr>
        <p:txBody>
          <a:bodyPr/>
          <a:lstStyle/>
          <a:p>
            <a:pPr marL="285750" indent="-285750">
              <a:buFont typeface="Arial" panose="020B0604020202020204" pitchFamily="34" charset="0"/>
              <a:buChar char="•"/>
            </a:pPr>
            <a:r>
              <a:rPr lang="en-US" dirty="0"/>
              <a:t>Can potassium from bananas interfere with prescribed medications?</a:t>
            </a:r>
          </a:p>
          <a:p>
            <a:pPr marL="285750" indent="-285750">
              <a:buFont typeface="Arial" panose="020B0604020202020204" pitchFamily="34" charset="0"/>
              <a:buChar char="•"/>
            </a:pPr>
            <a:r>
              <a:rPr lang="en-US" dirty="0"/>
              <a:t>Would the consumption of St. John’s Wort with certain medications cause toxicity?</a:t>
            </a:r>
          </a:p>
        </p:txBody>
      </p:sp>
      <p:sp>
        <p:nvSpPr>
          <p:cNvPr id="17" name="Slide Number Placeholder 6">
            <a:extLst>
              <a:ext uri="{FF2B5EF4-FFF2-40B4-BE49-F238E27FC236}">
                <a16:creationId xmlns:a16="http://schemas.microsoft.com/office/drawing/2014/main" id="{AEB7B708-1D46-A39C-322B-AE3BE6FE468C}"/>
              </a:ext>
            </a:extLst>
          </p:cNvPr>
          <p:cNvSpPr>
            <a:spLocks noGrp="1"/>
          </p:cNvSpPr>
          <p:nvPr>
            <p:ph type="sldNum" sz="quarter" idx="13"/>
          </p:nvPr>
        </p:nvSpPr>
        <p:spPr>
          <a:xfrm>
            <a:off x="10373350" y="6356349"/>
            <a:ext cx="987552" cy="365125"/>
          </a:xfrm>
        </p:spPr>
        <p:txBody>
          <a:bodyPr/>
          <a:lstStyle/>
          <a:p>
            <a:pPr>
              <a:spcAft>
                <a:spcPts val="600"/>
              </a:spcAft>
            </a:pPr>
            <a:fld id="{A49DFD55-3C28-40EF-9E31-A92D2E4017FF}" type="slidenum">
              <a:rPr lang="en-US" smtClean="0"/>
              <a:pPr>
                <a:spcAft>
                  <a:spcPts val="600"/>
                </a:spcAft>
              </a:pPr>
              <a:t>3</a:t>
            </a:fld>
            <a:endParaRPr lang="en-US"/>
          </a:p>
        </p:txBody>
      </p:sp>
    </p:spTree>
    <p:extLst>
      <p:ext uri="{BB962C8B-B14F-4D97-AF65-F5344CB8AC3E}">
        <p14:creationId xmlns:p14="http://schemas.microsoft.com/office/powerpoint/2010/main" val="266575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991350" y="487680"/>
            <a:ext cx="4179570" cy="3376691"/>
          </a:xfrm>
        </p:spPr>
        <p:txBody>
          <a:bodyPr/>
          <a:lstStyle/>
          <a:p>
            <a:r>
              <a:rPr lang="en-US" dirty="0"/>
              <a:t>Problem statement</a:t>
            </a:r>
          </a:p>
        </p:txBody>
      </p:sp>
      <p:pic>
        <p:nvPicPr>
          <p:cNvPr id="16" name="Picture Placeholder 15">
            <a:extLst>
              <a:ext uri="{FF2B5EF4-FFF2-40B4-BE49-F238E27FC236}">
                <a16:creationId xmlns:a16="http://schemas.microsoft.com/office/drawing/2014/main" id="{448EF356-1822-E2AE-2794-322870D4C222}"/>
              </a:ext>
            </a:extLst>
          </p:cNvPr>
          <p:cNvPicPr>
            <a:picLocks noGrp="1" noChangeAspect="1"/>
          </p:cNvPicPr>
          <p:nvPr>
            <p:ph type="pic" sz="quarter" idx="10"/>
          </p:nvPr>
        </p:nvPicPr>
        <p:blipFill>
          <a:blip r:embed="rId3"/>
          <a:srcRect l="18026" r="18026"/>
          <a:stretch/>
        </p:blipFill>
        <p:spPr>
          <a:xfrm>
            <a:off x="0" y="-14605"/>
            <a:ext cx="6576291" cy="6872605"/>
          </a:xfrm>
        </p:spPr>
      </p:pic>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Potential risks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r>
              <a:rPr lang="en-US" dirty="0"/>
              <a:t>Mismanagement of drug interactions can result in:</a:t>
            </a:r>
          </a:p>
          <a:p>
            <a:pPr marL="285750" indent="-285750">
              <a:buFont typeface="Arial" panose="020B0604020202020204" pitchFamily="34" charset="0"/>
              <a:buChar char="•"/>
            </a:pPr>
            <a:r>
              <a:rPr lang="en-US" b="0" dirty="0"/>
              <a:t>Adverse effects</a:t>
            </a:r>
          </a:p>
          <a:p>
            <a:pPr marL="285750" indent="-285750">
              <a:buFont typeface="Arial" panose="020B0604020202020204" pitchFamily="34" charset="0"/>
              <a:buChar char="•"/>
            </a:pPr>
            <a:r>
              <a:rPr lang="en-US" b="0" dirty="0"/>
              <a:t>Patient safety concerns</a:t>
            </a:r>
          </a:p>
          <a:p>
            <a:pPr marL="285750" indent="-285750">
              <a:buFont typeface="Arial" panose="020B0604020202020204" pitchFamily="34" charset="0"/>
              <a:buChar char="•"/>
            </a:pPr>
            <a:r>
              <a:rPr lang="en-US" b="0" dirty="0"/>
              <a:t>Reduced drug effectiveness</a:t>
            </a:r>
          </a:p>
          <a:p>
            <a:pPr marL="285750" indent="-285750">
              <a:buFont typeface="Arial" panose="020B0604020202020204" pitchFamily="34" charset="0"/>
              <a:buChar char="•"/>
            </a:pPr>
            <a:r>
              <a:rPr lang="en-US" b="0" dirty="0"/>
              <a:t>Promote non-adherence</a:t>
            </a:r>
          </a:p>
          <a:p>
            <a:pPr marL="285750" indent="-285750">
              <a:buFont typeface="Arial" panose="020B0604020202020204" pitchFamily="34" charset="0"/>
              <a:buChar char="•"/>
            </a:pPr>
            <a:r>
              <a:rPr lang="en-US" b="0" dirty="0"/>
              <a:t>Ethical concerns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9D650-1465-6D36-24F8-36A0BD8310B7}"/>
              </a:ext>
            </a:extLst>
          </p:cNvPr>
          <p:cNvSpPr>
            <a:spLocks noGrp="1"/>
          </p:cNvSpPr>
          <p:nvPr>
            <p:ph type="title"/>
          </p:nvPr>
        </p:nvSpPr>
        <p:spPr>
          <a:xfrm>
            <a:off x="266701" y="468519"/>
            <a:ext cx="11658600" cy="2121177"/>
          </a:xfrm>
        </p:spPr>
        <p:txBody>
          <a:bodyPr>
            <a:normAutofit/>
          </a:bodyPr>
          <a:lstStyle/>
          <a:p>
            <a:r>
              <a:rPr lang="en-US" dirty="0"/>
              <a:t>how do you guide your patients when prescribing medications to ensure they are aware of potential interactions with common foods, fruits, or dietary habits?</a:t>
            </a:r>
            <a:br>
              <a:rPr lang="en-US" b="1" dirty="0"/>
            </a:br>
            <a:endParaRPr lang="en-AE" dirty="0"/>
          </a:p>
        </p:txBody>
      </p:sp>
      <p:sp>
        <p:nvSpPr>
          <p:cNvPr id="4" name="Slide Number Placeholder 3">
            <a:extLst>
              <a:ext uri="{FF2B5EF4-FFF2-40B4-BE49-F238E27FC236}">
                <a16:creationId xmlns:a16="http://schemas.microsoft.com/office/drawing/2014/main" id="{62B0DBA1-14A6-EE71-8579-FD94D64C9AE4}"/>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8" name="Content Placeholder 7">
            <a:extLst>
              <a:ext uri="{FF2B5EF4-FFF2-40B4-BE49-F238E27FC236}">
                <a16:creationId xmlns:a16="http://schemas.microsoft.com/office/drawing/2014/main" id="{27FADDEB-6877-77C0-CA21-3FE647788522}"/>
              </a:ext>
            </a:extLst>
          </p:cNvPr>
          <p:cNvSpPr>
            <a:spLocks noGrp="1"/>
          </p:cNvSpPr>
          <p:nvPr>
            <p:ph sz="half" idx="2"/>
          </p:nvPr>
        </p:nvSpPr>
        <p:spPr>
          <a:xfrm>
            <a:off x="266700" y="2239203"/>
            <a:ext cx="11658600" cy="3407051"/>
          </a:xfrm>
        </p:spPr>
        <p:txBody>
          <a:bodyPr>
            <a:noAutofit/>
          </a:bodyPr>
          <a:lstStyle/>
          <a:p>
            <a:r>
              <a:rPr lang="en-US" b="0" dirty="0"/>
              <a:t>“As a doctor I would guide my patients about the medication interactions with foods, fruits or dietary habits is crucial for their safety and well being. Out give a pre- prescription counselling which help in assessment of dietary habits of a patient by typical diets including foods, daily consumption regularly or any other products, review their medication interactions potential interactions between prescribed medications, provided guidance on medication potential interactions and of a tailor advice on managing them I would recommend a regular check up of patient potassium levels especially if they are taking medications potassium sparing diuretics or any potassium contents fruits, and it's correct intake so the patient won't be in the risk of excessive potassium intake also would recommend a moderate balance diet.</a:t>
            </a:r>
          </a:p>
          <a:p>
            <a:r>
              <a:rPr lang="en-US" b="0" dirty="0"/>
              <a:t>Will suggest a lower potassium contains or supplements</a:t>
            </a:r>
          </a:p>
          <a:p>
            <a:r>
              <a:rPr lang="en-US" b="0" dirty="0"/>
              <a:t>If the patient is taking potassium supplements I would strongly advise them to avoid taking St. John's </a:t>
            </a:r>
            <a:r>
              <a:rPr lang="en-US" b="0" dirty="0" err="1"/>
              <a:t>worts</a:t>
            </a:r>
            <a:r>
              <a:rPr lang="en-US" b="0" dirty="0"/>
              <a:t> or any other supplements as they can increase toxicity or reduce the efficiency of prescribed medication.”</a:t>
            </a:r>
          </a:p>
          <a:p>
            <a:pPr marL="285750" indent="-285750">
              <a:buFontTx/>
              <a:buChar char="-"/>
            </a:pPr>
            <a:r>
              <a:rPr lang="en-AE" dirty="0" err="1"/>
              <a:t>Dr.</a:t>
            </a:r>
            <a:r>
              <a:rPr lang="en-AE" dirty="0"/>
              <a:t> Bhaskar Jyoti </a:t>
            </a:r>
            <a:r>
              <a:rPr lang="en-AE" dirty="0" err="1"/>
              <a:t>Konwar</a:t>
            </a:r>
            <a:endParaRPr lang="en-AE" dirty="0"/>
          </a:p>
          <a:p>
            <a:r>
              <a:rPr lang="en-AE" dirty="0"/>
              <a:t>     SJNH Medical College &amp; Hospital</a:t>
            </a:r>
          </a:p>
        </p:txBody>
      </p:sp>
    </p:spTree>
    <p:extLst>
      <p:ext uri="{BB962C8B-B14F-4D97-AF65-F5344CB8AC3E}">
        <p14:creationId xmlns:p14="http://schemas.microsoft.com/office/powerpoint/2010/main" val="315062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2E9525D-D98F-F828-549F-B4B99E8F280F}"/>
              </a:ext>
            </a:extLst>
          </p:cNvPr>
          <p:cNvSpPr>
            <a:spLocks noGrp="1"/>
          </p:cNvSpPr>
          <p:nvPr>
            <p:ph type="title"/>
          </p:nvPr>
        </p:nvSpPr>
        <p:spPr>
          <a:xfrm>
            <a:off x="838200" y="337192"/>
            <a:ext cx="5655197" cy="1997867"/>
          </a:xfrm>
        </p:spPr>
        <p:txBody>
          <a:bodyPr/>
          <a:lstStyle/>
          <a:p>
            <a:r>
              <a:rPr lang="en-US" dirty="0"/>
              <a:t>Pharmacist interview insights</a:t>
            </a:r>
          </a:p>
        </p:txBody>
      </p:sp>
      <p:sp>
        <p:nvSpPr>
          <p:cNvPr id="11" name="Text Placeholder 2">
            <a:extLst>
              <a:ext uri="{FF2B5EF4-FFF2-40B4-BE49-F238E27FC236}">
                <a16:creationId xmlns:a16="http://schemas.microsoft.com/office/drawing/2014/main" id="{5B6A2C14-3917-101A-6719-9B3C1528D6B5}"/>
              </a:ext>
            </a:extLst>
          </p:cNvPr>
          <p:cNvSpPr>
            <a:spLocks noGrp="1"/>
          </p:cNvSpPr>
          <p:nvPr>
            <p:ph type="body" idx="1"/>
          </p:nvPr>
        </p:nvSpPr>
        <p:spPr>
          <a:xfrm>
            <a:off x="838200" y="2705177"/>
            <a:ext cx="5733772" cy="448990"/>
          </a:xfrm>
        </p:spPr>
        <p:txBody>
          <a:bodyPr/>
          <a:lstStyle/>
          <a:p>
            <a:r>
              <a:rPr lang="en-US" dirty="0"/>
              <a:t>Key Points Derived</a:t>
            </a:r>
          </a:p>
        </p:txBody>
      </p:sp>
      <p:sp>
        <p:nvSpPr>
          <p:cNvPr id="13" name="Content Placeholder 3">
            <a:extLst>
              <a:ext uri="{FF2B5EF4-FFF2-40B4-BE49-F238E27FC236}">
                <a16:creationId xmlns:a16="http://schemas.microsoft.com/office/drawing/2014/main" id="{895CA83D-3EB6-5BA7-BA1F-6241B252A196}"/>
              </a:ext>
            </a:extLst>
          </p:cNvPr>
          <p:cNvSpPr>
            <a:spLocks noGrp="1"/>
          </p:cNvSpPr>
          <p:nvPr>
            <p:ph sz="half" idx="2"/>
          </p:nvPr>
        </p:nvSpPr>
        <p:spPr>
          <a:xfrm>
            <a:off x="838199" y="3154166"/>
            <a:ext cx="5733773" cy="3032733"/>
          </a:xfrm>
        </p:spPr>
        <p:txBody>
          <a:bodyPr/>
          <a:lstStyle/>
          <a:p>
            <a:r>
              <a:rPr lang="en-US" dirty="0"/>
              <a:t>Foods can affect the absorption of medications</a:t>
            </a:r>
          </a:p>
          <a:p>
            <a:r>
              <a:rPr lang="en-US" dirty="0"/>
              <a:t>Drug-food interactions can lead to ineffective treatment</a:t>
            </a:r>
          </a:p>
          <a:p>
            <a:r>
              <a:rPr lang="en-US" dirty="0"/>
              <a:t>Educating patients on medications is a necessity</a:t>
            </a:r>
          </a:p>
          <a:p>
            <a:r>
              <a:rPr lang="en-US" dirty="0"/>
              <a:t>Timing of a dose does matter</a:t>
            </a:r>
          </a:p>
          <a:p>
            <a:r>
              <a:rPr lang="en-US" dirty="0"/>
              <a:t>A case where medication with grapefruit juice led to high drug levels</a:t>
            </a:r>
          </a:p>
        </p:txBody>
      </p:sp>
      <p:pic>
        <p:nvPicPr>
          <p:cNvPr id="6" name="Content Placeholder 5" descr="A person standing next to a person at a pharmacy&#10;&#10;Description automatically generated">
            <a:extLst>
              <a:ext uri="{FF2B5EF4-FFF2-40B4-BE49-F238E27FC236}">
                <a16:creationId xmlns:a16="http://schemas.microsoft.com/office/drawing/2014/main" id="{99ED5478-25E1-B6F2-1269-F4F9CFEF0F37}"/>
              </a:ext>
            </a:extLst>
          </p:cNvPr>
          <p:cNvPicPr>
            <a:picLocks noGrp="1" noChangeAspect="1"/>
          </p:cNvPicPr>
          <p:nvPr>
            <p:ph sz="half" idx="14"/>
          </p:nvPr>
        </p:nvPicPr>
        <p:blipFill>
          <a:blip r:embed="rId3"/>
          <a:stretch>
            <a:fillRect/>
          </a:stretch>
        </p:blipFill>
        <p:spPr>
          <a:xfrm>
            <a:off x="8610600" y="3703835"/>
            <a:ext cx="956310" cy="2257839"/>
          </a:xfrm>
        </p:spPr>
      </p:pic>
      <p:sp>
        <p:nvSpPr>
          <p:cNvPr id="4" name="Slide Number Placeholder 3">
            <a:extLst>
              <a:ext uri="{FF2B5EF4-FFF2-40B4-BE49-F238E27FC236}">
                <a16:creationId xmlns:a16="http://schemas.microsoft.com/office/drawing/2014/main" id="{5A2F913F-A747-D5D2-6CD4-9E08EC503E4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7</a:t>
            </a:fld>
            <a:endParaRPr lang="en-US"/>
          </a:p>
        </p:txBody>
      </p:sp>
    </p:spTree>
    <p:extLst>
      <p:ext uri="{BB962C8B-B14F-4D97-AF65-F5344CB8AC3E}">
        <p14:creationId xmlns:p14="http://schemas.microsoft.com/office/powerpoint/2010/main" val="2654647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06400"/>
            <a:ext cx="4179570" cy="3457971"/>
          </a:xfrm>
        </p:spPr>
        <p:txBody>
          <a:bodyPr/>
          <a:lstStyle/>
          <a:p>
            <a:r>
              <a:rPr lang="en-US" dirty="0"/>
              <a:t>Target market</a:t>
            </a:r>
          </a:p>
        </p:txBody>
      </p:sp>
    </p:spTree>
    <p:extLst>
      <p:ext uri="{BB962C8B-B14F-4D97-AF65-F5344CB8AC3E}">
        <p14:creationId xmlns:p14="http://schemas.microsoft.com/office/powerpoint/2010/main" val="334696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1780860"/>
          </a:xfrm>
        </p:spPr>
        <p:txBody>
          <a:bodyPr/>
          <a:lstStyle/>
          <a:p>
            <a:r>
              <a:rPr lang="en-US" dirty="0"/>
              <a:t>Student pharmacists</a:t>
            </a:r>
          </a:p>
        </p:txBody>
      </p:sp>
      <p:sp>
        <p:nvSpPr>
          <p:cNvPr id="12" name="Text Placeholder 11">
            <a:extLst>
              <a:ext uri="{FF2B5EF4-FFF2-40B4-BE49-F238E27FC236}">
                <a16:creationId xmlns:a16="http://schemas.microsoft.com/office/drawing/2014/main" id="{554B61B9-26F6-B304-92CD-03053DAAF2A8}"/>
              </a:ext>
            </a:extLst>
          </p:cNvPr>
          <p:cNvSpPr>
            <a:spLocks noGrp="1"/>
          </p:cNvSpPr>
          <p:nvPr>
            <p:ph type="body" idx="1"/>
          </p:nvPr>
        </p:nvSpPr>
        <p:spPr>
          <a:xfrm>
            <a:off x="2933700" y="2797255"/>
            <a:ext cx="3924300" cy="464499"/>
          </a:xfrm>
        </p:spPr>
        <p:txBody>
          <a:bodyPr/>
          <a:lstStyle/>
          <a:p>
            <a:r>
              <a:rPr lang="en-US" dirty="0"/>
              <a:t>Complexity</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3251596"/>
            <a:ext cx="3943627" cy="3234264"/>
          </a:xfrm>
        </p:spPr>
        <p:txBody>
          <a:bodyPr>
            <a:normAutofit/>
          </a:bodyPr>
          <a:lstStyle/>
          <a:p>
            <a:pPr marL="285750" indent="-285750">
              <a:buFont typeface="Arial" panose="020B0604020202020204" pitchFamily="34" charset="0"/>
              <a:buChar char="•"/>
            </a:pPr>
            <a:r>
              <a:rPr lang="en-US" dirty="0"/>
              <a:t>Understanding drug interactions can be overwhelming</a:t>
            </a:r>
          </a:p>
          <a:p>
            <a:pPr marL="285750" indent="-285750">
              <a:buFont typeface="Arial" panose="020B0604020202020204" pitchFamily="34" charset="0"/>
              <a:buChar char="•"/>
            </a:pPr>
            <a:r>
              <a:rPr lang="en-US" dirty="0"/>
              <a:t>Lack of accessible resources</a:t>
            </a:r>
          </a:p>
        </p:txBody>
      </p:sp>
      <p:sp>
        <p:nvSpPr>
          <p:cNvPr id="14" name="Text Placeholder 13">
            <a:extLst>
              <a:ext uri="{FF2B5EF4-FFF2-40B4-BE49-F238E27FC236}">
                <a16:creationId xmlns:a16="http://schemas.microsoft.com/office/drawing/2014/main" id="{CB9F9E8B-42CD-AC26-AFC9-F1F66695693B}"/>
              </a:ext>
            </a:extLst>
          </p:cNvPr>
          <p:cNvSpPr>
            <a:spLocks noGrp="1"/>
          </p:cNvSpPr>
          <p:nvPr>
            <p:ph type="body" sz="quarter" idx="3"/>
          </p:nvPr>
        </p:nvSpPr>
        <p:spPr>
          <a:xfrm>
            <a:off x="7410173" y="2797255"/>
            <a:ext cx="3943627" cy="464499"/>
          </a:xfrm>
        </p:spPr>
        <p:txBody>
          <a:bodyPr/>
          <a:lstStyle/>
          <a:p>
            <a:r>
              <a:rPr lang="en-US" dirty="0"/>
              <a:t>Learning Challenges</a:t>
            </a:r>
          </a:p>
        </p:txBody>
      </p:sp>
      <p:sp>
        <p:nvSpPr>
          <p:cNvPr id="50" name="Content Placeholder 49">
            <a:extLst>
              <a:ext uri="{FF2B5EF4-FFF2-40B4-BE49-F238E27FC236}">
                <a16:creationId xmlns:a16="http://schemas.microsoft.com/office/drawing/2014/main" id="{8F6B2AE9-DDE4-FD99-A235-3B39EEE21481}"/>
              </a:ext>
            </a:extLst>
          </p:cNvPr>
          <p:cNvSpPr>
            <a:spLocks noGrp="1"/>
          </p:cNvSpPr>
          <p:nvPr>
            <p:ph sz="half" idx="14"/>
          </p:nvPr>
        </p:nvSpPr>
        <p:spPr>
          <a:xfrm>
            <a:off x="7410173" y="3251595"/>
            <a:ext cx="3943627" cy="3234264"/>
          </a:xfrm>
        </p:spPr>
        <p:txBody>
          <a:bodyPr>
            <a:normAutofit/>
          </a:bodyPr>
          <a:lstStyle/>
          <a:p>
            <a:pPr marL="285750" indent="-285750">
              <a:buFont typeface="Arial" panose="020B0604020202020204" pitchFamily="34" charset="0"/>
              <a:buChar char="•"/>
            </a:pPr>
            <a:r>
              <a:rPr lang="en-US" dirty="0"/>
              <a:t>Lack of practical exposure</a:t>
            </a:r>
          </a:p>
          <a:p>
            <a:pPr marL="285750" indent="-285750">
              <a:buFont typeface="Arial" panose="020B0604020202020204" pitchFamily="34" charset="0"/>
              <a:buChar char="•"/>
            </a:pPr>
            <a:r>
              <a:rPr lang="en-US" dirty="0"/>
              <a:t>Theoretical knowledge challenges</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03458723"/>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199</TotalTime>
  <Words>1270</Words>
  <Application>Microsoft Macintosh PowerPoint</Application>
  <PresentationFormat>Widescreen</PresentationFormat>
  <Paragraphs>164</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Custom</vt:lpstr>
      <vt:lpstr>Pharmacy drug interaction tool</vt:lpstr>
      <vt:lpstr>AGENDA</vt:lpstr>
      <vt:lpstr>Overview</vt:lpstr>
      <vt:lpstr>Problem statement</vt:lpstr>
      <vt:lpstr>Potential risks</vt:lpstr>
      <vt:lpstr>how do you guide your patients when prescribing medications to ensure they are aware of potential interactions with common foods, fruits, or dietary habits? </vt:lpstr>
      <vt:lpstr>Pharmacist interview insights</vt:lpstr>
      <vt:lpstr>Target market</vt:lpstr>
      <vt:lpstr>Student pharmacists</vt:lpstr>
      <vt:lpstr>Patients</vt:lpstr>
      <vt:lpstr>Assumptions</vt:lpstr>
      <vt:lpstr>Statistics</vt:lpstr>
      <vt:lpstr>Most utilized resources</vt:lpstr>
      <vt:lpstr>Solution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Saihan Pardesi</dc:creator>
  <cp:lastModifiedBy>Bhargav Raj Dutta</cp:lastModifiedBy>
  <cp:revision>6</cp:revision>
  <dcterms:created xsi:type="dcterms:W3CDTF">2025-02-06T17:47:37Z</dcterms:created>
  <dcterms:modified xsi:type="dcterms:W3CDTF">2025-02-07T10:07:09Z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