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9" r:id="rId2"/>
    <p:sldId id="256" r:id="rId3"/>
    <p:sldId id="261" r:id="rId4"/>
    <p:sldId id="302" r:id="rId5"/>
    <p:sldId id="288" r:id="rId6"/>
    <p:sldId id="258" r:id="rId7"/>
    <p:sldId id="265" r:id="rId8"/>
    <p:sldId id="281" r:id="rId9"/>
    <p:sldId id="279" r:id="rId10"/>
    <p:sldId id="266" r:id="rId11"/>
    <p:sldId id="283" r:id="rId12"/>
    <p:sldId id="303" r:id="rId13"/>
    <p:sldId id="282" r:id="rId14"/>
    <p:sldId id="304" r:id="rId15"/>
    <p:sldId id="306" r:id="rId16"/>
    <p:sldId id="307" r:id="rId17"/>
    <p:sldId id="308" r:id="rId18"/>
    <p:sldId id="309" r:id="rId19"/>
    <p:sldId id="310" r:id="rId20"/>
    <p:sldId id="311" r:id="rId21"/>
    <p:sldId id="312" r:id="rId22"/>
    <p:sldId id="293" r:id="rId23"/>
    <p:sldId id="313" r:id="rId24"/>
    <p:sldId id="314" r:id="rId25"/>
    <p:sldId id="325" r:id="rId26"/>
    <p:sldId id="315" r:id="rId27"/>
    <p:sldId id="316" r:id="rId28"/>
    <p:sldId id="317" r:id="rId29"/>
    <p:sldId id="324" r:id="rId30"/>
    <p:sldId id="321" r:id="rId31"/>
    <p:sldId id="319" r:id="rId32"/>
    <p:sldId id="320" r:id="rId33"/>
    <p:sldId id="322" r:id="rId34"/>
    <p:sldId id="323" r:id="rId35"/>
    <p:sldId id="277" r:id="rId36"/>
    <p:sldId id="32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3178" autoAdjust="0"/>
  </p:normalViewPr>
  <p:slideViewPr>
    <p:cSldViewPr snapToGrid="0">
      <p:cViewPr varScale="1">
        <p:scale>
          <a:sx n="69" d="100"/>
          <a:sy n="69" d="100"/>
        </p:scale>
        <p:origin x="76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330E7-C444-4944-A77F-0C0AAB2589E2}" type="datetimeFigureOut">
              <a:rPr lang="en-IN" smtClean="0"/>
              <a:t>25-06-2022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1EC19-0DC4-4C74-892E-D20CBB905DE4}" type="slidenum">
              <a:rPr lang="en-IN" smtClean="0"/>
              <a:t>‹#›</a:t>
            </a:fld>
            <a:endParaRPr lang="en-IN"/>
          </a:p>
        </p:txBody>
      </p:sp>
    </p:spTree>
    <p:extLst>
      <p:ext uri="{BB962C8B-B14F-4D97-AF65-F5344CB8AC3E}">
        <p14:creationId xmlns:p14="http://schemas.microsoft.com/office/powerpoint/2010/main" val="386840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B1EC19-0DC4-4C74-892E-D20CBB905DE4}" type="slidenum">
              <a:rPr lang="en-IN" smtClean="0"/>
              <a:t>5</a:t>
            </a:fld>
            <a:endParaRPr lang="en-IN"/>
          </a:p>
        </p:txBody>
      </p:sp>
    </p:spTree>
    <p:extLst>
      <p:ext uri="{BB962C8B-B14F-4D97-AF65-F5344CB8AC3E}">
        <p14:creationId xmlns:p14="http://schemas.microsoft.com/office/powerpoint/2010/main" val="383993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B1EC19-0DC4-4C74-892E-D20CBB905DE4}" type="slidenum">
              <a:rPr lang="en-IN" smtClean="0"/>
              <a:t>6</a:t>
            </a:fld>
            <a:endParaRPr lang="en-IN"/>
          </a:p>
        </p:txBody>
      </p:sp>
    </p:spTree>
    <p:extLst>
      <p:ext uri="{BB962C8B-B14F-4D97-AF65-F5344CB8AC3E}">
        <p14:creationId xmlns:p14="http://schemas.microsoft.com/office/powerpoint/2010/main" val="3723814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B1EC19-0DC4-4C74-892E-D20CBB905DE4}" type="slidenum">
              <a:rPr lang="en-IN" smtClean="0"/>
              <a:t>8</a:t>
            </a:fld>
            <a:endParaRPr lang="en-IN"/>
          </a:p>
        </p:txBody>
      </p:sp>
    </p:spTree>
    <p:extLst>
      <p:ext uri="{BB962C8B-B14F-4D97-AF65-F5344CB8AC3E}">
        <p14:creationId xmlns:p14="http://schemas.microsoft.com/office/powerpoint/2010/main" val="162450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B1EC19-0DC4-4C74-892E-D20CBB905DE4}" type="slidenum">
              <a:rPr lang="en-IN" smtClean="0"/>
              <a:t>35</a:t>
            </a:fld>
            <a:endParaRPr lang="en-IN"/>
          </a:p>
        </p:txBody>
      </p:sp>
    </p:spTree>
    <p:extLst>
      <p:ext uri="{BB962C8B-B14F-4D97-AF65-F5344CB8AC3E}">
        <p14:creationId xmlns:p14="http://schemas.microsoft.com/office/powerpoint/2010/main" val="401572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1DEF1A-1065-48CF-9E1F-61270E06271C}"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284331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1DEF1A-1065-48CF-9E1F-61270E06271C}"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25571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1DEF1A-1065-48CF-9E1F-61270E06271C}"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298364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1DEF1A-1065-48CF-9E1F-61270E06271C}"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165316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1DEF1A-1065-48CF-9E1F-61270E06271C}"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10783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1DEF1A-1065-48CF-9E1F-61270E06271C}"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366009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1DEF1A-1065-48CF-9E1F-61270E06271C}" type="datetimeFigureOut">
              <a:rPr lang="en-IN" smtClean="0"/>
              <a:t>25-06-2022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84121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1DEF1A-1065-48CF-9E1F-61270E06271C}" type="datetimeFigureOut">
              <a:rPr lang="en-IN" smtClean="0"/>
              <a:t>25-06-2022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179596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DEF1A-1065-48CF-9E1F-61270E06271C}" type="datetimeFigureOut">
              <a:rPr lang="en-IN" smtClean="0"/>
              <a:t>25-06-2022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275189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DEF1A-1065-48CF-9E1F-61270E06271C}"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105073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DEF1A-1065-48CF-9E1F-61270E06271C}"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6F815-2552-4E84-A0BB-8A7E54EC764F}" type="slidenum">
              <a:rPr lang="en-IN" smtClean="0"/>
              <a:t>‹#›</a:t>
            </a:fld>
            <a:endParaRPr lang="en-IN"/>
          </a:p>
        </p:txBody>
      </p:sp>
    </p:spTree>
    <p:extLst>
      <p:ext uri="{BB962C8B-B14F-4D97-AF65-F5344CB8AC3E}">
        <p14:creationId xmlns:p14="http://schemas.microsoft.com/office/powerpoint/2010/main" val="332038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DEF1A-1065-48CF-9E1F-61270E06271C}" type="datetimeFigureOut">
              <a:rPr lang="en-IN" smtClean="0"/>
              <a:t>25-06-2022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6F815-2552-4E84-A0BB-8A7E54EC764F}" type="slidenum">
              <a:rPr lang="en-IN" smtClean="0"/>
              <a:t>‹#›</a:t>
            </a:fld>
            <a:endParaRPr lang="en-IN"/>
          </a:p>
        </p:txBody>
      </p:sp>
    </p:spTree>
    <p:extLst>
      <p:ext uri="{BB962C8B-B14F-4D97-AF65-F5344CB8AC3E}">
        <p14:creationId xmlns:p14="http://schemas.microsoft.com/office/powerpoint/2010/main" val="2528974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682"/>
            <a:ext cx="12192000" cy="7629781"/>
          </a:xfrm>
          <a:prstGeom prst="rect">
            <a:avLst/>
          </a:prstGeom>
        </p:spPr>
        <p:txBody>
          <a:bodyPr wrap="square">
            <a:spAutoFit/>
          </a:bodyPr>
          <a:lstStyle/>
          <a:p>
            <a:pPr algn="ctr">
              <a:lnSpc>
                <a:spcPct val="115000"/>
              </a:lnSpc>
              <a:spcBef>
                <a:spcPts val="1200"/>
              </a:spcBef>
              <a:spcAft>
                <a:spcPts val="1000"/>
              </a:spcAft>
            </a:pPr>
            <a:endPar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Bef>
                <a:spcPts val="1200"/>
              </a:spcBef>
              <a:spcAft>
                <a:spcPts val="1000"/>
              </a:spcAft>
            </a:pPr>
            <a:r>
              <a:rPr lang="en-US" sz="2400"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Title of the Project</a:t>
            </a: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–Drag Reduction Of An Ahmed Body With Plasma Actuator</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Submitted by,</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sz="2400" b="1" dirty="0" err="1" smtClean="0">
                <a:effectLst/>
                <a:latin typeface="Times New Roman" panose="02020603050405020304" pitchFamily="18" charset="0"/>
                <a:ea typeface="Calibri" panose="020F0502020204030204" pitchFamily="34" charset="0"/>
                <a:cs typeface="Times New Roman" panose="02020603050405020304" pitchFamily="18" charset="0"/>
              </a:rPr>
              <a:t>Devashish</a:t>
            </a: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smtClean="0">
                <a:effectLst/>
                <a:latin typeface="Times New Roman" panose="02020603050405020304" pitchFamily="18" charset="0"/>
                <a:ea typeface="Calibri" panose="020F0502020204030204" pitchFamily="34" charset="0"/>
                <a:cs typeface="Times New Roman" panose="02020603050405020304" pitchFamily="18" charset="0"/>
              </a:rPr>
              <a:t>Phondani</a:t>
            </a:r>
            <a:endPar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Bef>
                <a:spcPts val="1200"/>
              </a:spcBef>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MASTER OF TECHNOLOGY</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(AUTOMOBILE ENGINEERING)</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(Roll No. 203705)</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15000"/>
              </a:lnSpc>
              <a:spcAft>
                <a:spcPts val="100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Under the guidance of</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Dr. </a:t>
            </a:r>
            <a:r>
              <a:rPr lang="en-US" sz="2400" b="1" dirty="0" err="1" smtClean="0">
                <a:effectLst/>
                <a:latin typeface="Times New Roman" panose="02020603050405020304" pitchFamily="18" charset="0"/>
                <a:ea typeface="Calibri" panose="020F0502020204030204" pitchFamily="34" charset="0"/>
                <a:cs typeface="Times New Roman" panose="02020603050405020304" pitchFamily="18" charset="0"/>
              </a:rPr>
              <a:t>Prasanth</a:t>
            </a: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smtClean="0">
                <a:effectLst/>
                <a:latin typeface="Times New Roman" panose="02020603050405020304" pitchFamily="18" charset="0"/>
                <a:ea typeface="Calibri" panose="020F0502020204030204" pitchFamily="34" charset="0"/>
                <a:cs typeface="Times New Roman" panose="02020603050405020304" pitchFamily="18" charset="0"/>
              </a:rPr>
              <a:t>Anand</a:t>
            </a: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Kumar Lam</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Assistant Professor</a:t>
            </a: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MED NIT WARANGAL</a:t>
            </a:r>
          </a:p>
          <a:p>
            <a:pPr algn="ctr">
              <a:lnSpc>
                <a:spcPct val="115000"/>
              </a:lnSpc>
              <a:spcAft>
                <a:spcPts val="1000"/>
              </a:spcAft>
            </a:pP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endParaRPr lang="en-US"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3131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5155" y="334851"/>
            <a:ext cx="2392001" cy="523220"/>
          </a:xfrm>
          <a:prstGeom prst="rect">
            <a:avLst/>
          </a:prstGeom>
          <a:noFill/>
        </p:spPr>
        <p:txBody>
          <a:bodyPr wrap="none" rtlCol="0">
            <a:spAutoFit/>
          </a:bodyPr>
          <a:lstStyle/>
          <a:p>
            <a:r>
              <a:rPr lang="en-IN" sz="2800" dirty="0" smtClean="0"/>
              <a:t>                           </a:t>
            </a:r>
            <a:endParaRPr lang="en-IN" sz="2800" dirty="0"/>
          </a:p>
        </p:txBody>
      </p:sp>
      <p:sp>
        <p:nvSpPr>
          <p:cNvPr id="5" name="TextBox 4"/>
          <p:cNvSpPr txBox="1"/>
          <p:nvPr/>
        </p:nvSpPr>
        <p:spPr>
          <a:xfrm>
            <a:off x="5513695" y="230331"/>
            <a:ext cx="1053173" cy="523220"/>
          </a:xfrm>
          <a:prstGeom prst="rect">
            <a:avLst/>
          </a:prstGeom>
          <a:noFill/>
        </p:spPr>
        <p:txBody>
          <a:bodyPr wrap="none" rtlCol="0">
            <a:spAutoFit/>
          </a:bodyPr>
          <a:lstStyle/>
          <a:p>
            <a:r>
              <a:rPr lang="en-IN" sz="2800" dirty="0" smtClean="0"/>
              <a:t>MESH</a:t>
            </a:r>
            <a:endParaRPr lang="en-IN" sz="2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2565"/>
          <a:stretch/>
        </p:blipFill>
        <p:spPr>
          <a:xfrm>
            <a:off x="906393" y="858071"/>
            <a:ext cx="10143255" cy="3981215"/>
          </a:xfrm>
          <a:prstGeom prst="rect">
            <a:avLst/>
          </a:prstGeom>
        </p:spPr>
      </p:pic>
      <p:cxnSp>
        <p:nvCxnSpPr>
          <p:cNvPr id="11" name="Straight Arrow Connector 10"/>
          <p:cNvCxnSpPr/>
          <p:nvPr/>
        </p:nvCxnSpPr>
        <p:spPr>
          <a:xfrm flipV="1">
            <a:off x="2771335" y="4382086"/>
            <a:ext cx="1181687" cy="117465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9803" y="5556738"/>
            <a:ext cx="1518364" cy="400110"/>
          </a:xfrm>
          <a:prstGeom prst="rect">
            <a:avLst/>
          </a:prstGeom>
          <a:noFill/>
        </p:spPr>
        <p:txBody>
          <a:bodyPr wrap="none" rtlCol="0">
            <a:spAutoFit/>
          </a:bodyPr>
          <a:lstStyle/>
          <a:p>
            <a:r>
              <a:rPr lang="en-IN" sz="2000" dirty="0" smtClean="0"/>
              <a:t>Ahmed Body</a:t>
            </a:r>
            <a:endParaRPr lang="en-IN" sz="2000" dirty="0"/>
          </a:p>
        </p:txBody>
      </p:sp>
    </p:spTree>
    <p:extLst>
      <p:ext uri="{BB962C8B-B14F-4D97-AF65-F5344CB8AC3E}">
        <p14:creationId xmlns:p14="http://schemas.microsoft.com/office/powerpoint/2010/main" val="3713165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3689"/>
            <a:ext cx="8097380" cy="28864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630" y="4436517"/>
            <a:ext cx="5222370" cy="2291830"/>
          </a:xfrm>
          <a:prstGeom prst="rect">
            <a:avLst/>
          </a:prstGeom>
        </p:spPr>
      </p:pic>
      <p:cxnSp>
        <p:nvCxnSpPr>
          <p:cNvPr id="9" name="Straight Connector 8"/>
          <p:cNvCxnSpPr/>
          <p:nvPr/>
        </p:nvCxnSpPr>
        <p:spPr>
          <a:xfrm>
            <a:off x="3507476" y="832513"/>
            <a:ext cx="0" cy="10235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07476" y="832513"/>
            <a:ext cx="16923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99797" y="832513"/>
            <a:ext cx="27294" cy="10235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507476" y="1856096"/>
            <a:ext cx="17332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6200000" flipH="1">
            <a:off x="8301787" y="1702022"/>
            <a:ext cx="2976207" cy="2492782"/>
          </a:xfrm>
          <a:prstGeom prst="bentConnector3">
            <a:avLst>
              <a:gd name="adj1" fmla="val 50000"/>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199797" y="1460309"/>
            <a:ext cx="3343702"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12944" y="136070"/>
            <a:ext cx="1713931" cy="400110"/>
          </a:xfrm>
          <a:prstGeom prst="rect">
            <a:avLst/>
          </a:prstGeom>
          <a:noFill/>
        </p:spPr>
        <p:txBody>
          <a:bodyPr wrap="none" rtlCol="0">
            <a:spAutoFit/>
          </a:bodyPr>
          <a:lstStyle/>
          <a:p>
            <a:r>
              <a:rPr lang="en-IN" sz="2000" b="1" smtClean="0"/>
              <a:t>Inflation Layer</a:t>
            </a:r>
            <a:endParaRPr lang="en-IN" sz="2000" b="1" dirty="0"/>
          </a:p>
        </p:txBody>
      </p:sp>
      <p:cxnSp>
        <p:nvCxnSpPr>
          <p:cNvPr id="44" name="Elbow Connector 43"/>
          <p:cNvCxnSpPr>
            <a:stCxn id="5" idx="1"/>
          </p:cNvCxnSpPr>
          <p:nvPr/>
        </p:nvCxnSpPr>
        <p:spPr>
          <a:xfrm rot="10800000" flipV="1">
            <a:off x="5991368" y="5582432"/>
            <a:ext cx="978263" cy="695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48690" y="6093305"/>
            <a:ext cx="1608004" cy="369332"/>
          </a:xfrm>
          <a:prstGeom prst="rect">
            <a:avLst/>
          </a:prstGeom>
          <a:noFill/>
        </p:spPr>
        <p:txBody>
          <a:bodyPr wrap="none" rtlCol="0">
            <a:spAutoFit/>
          </a:bodyPr>
          <a:lstStyle/>
          <a:p>
            <a:r>
              <a:rPr lang="en-IN" dirty="0" smtClean="0"/>
              <a:t>Inflation Layers</a:t>
            </a:r>
            <a:endParaRPr lang="en-IN" dirty="0"/>
          </a:p>
        </p:txBody>
      </p:sp>
      <p:cxnSp>
        <p:nvCxnSpPr>
          <p:cNvPr id="3" name="Straight Arrow Connector 2"/>
          <p:cNvCxnSpPr/>
          <p:nvPr/>
        </p:nvCxnSpPr>
        <p:spPr>
          <a:xfrm flipV="1">
            <a:off x="1575582" y="2793624"/>
            <a:ext cx="998806" cy="1488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28468" y="4436517"/>
            <a:ext cx="1386918" cy="369332"/>
          </a:xfrm>
          <a:prstGeom prst="rect">
            <a:avLst/>
          </a:prstGeom>
          <a:noFill/>
        </p:spPr>
        <p:txBody>
          <a:bodyPr wrap="none" rtlCol="0">
            <a:spAutoFit/>
          </a:bodyPr>
          <a:lstStyle/>
          <a:p>
            <a:r>
              <a:rPr lang="en-IN" dirty="0" smtClean="0"/>
              <a:t>Ahmed Body</a:t>
            </a:r>
            <a:endParaRPr lang="en-IN" dirty="0"/>
          </a:p>
        </p:txBody>
      </p:sp>
    </p:spTree>
    <p:extLst>
      <p:ext uri="{BB962C8B-B14F-4D97-AF65-F5344CB8AC3E}">
        <p14:creationId xmlns:p14="http://schemas.microsoft.com/office/powerpoint/2010/main" val="1779753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58517822"/>
              </p:ext>
            </p:extLst>
          </p:nvPr>
        </p:nvGraphicFramePr>
        <p:xfrm>
          <a:off x="596900" y="1393825"/>
          <a:ext cx="10563370" cy="3305383"/>
        </p:xfrm>
        <a:graphic>
          <a:graphicData uri="http://schemas.openxmlformats.org/drawingml/2006/table">
            <a:tbl>
              <a:tblPr firstRow="1" bandRow="1">
                <a:tableStyleId>{073A0DAA-6AF3-43AB-8588-CEC1D06C72B9}</a:tableStyleId>
              </a:tblPr>
              <a:tblGrid>
                <a:gridCol w="1443191"/>
                <a:gridCol w="1659672"/>
                <a:gridCol w="1551431"/>
                <a:gridCol w="1886206"/>
                <a:gridCol w="1346200"/>
                <a:gridCol w="1273564"/>
                <a:gridCol w="1403106"/>
              </a:tblGrid>
              <a:tr h="827964">
                <a:tc>
                  <a:txBody>
                    <a:bodyPr/>
                    <a:lstStyle/>
                    <a:p>
                      <a:pPr algn="ctr"/>
                      <a:r>
                        <a:rPr lang="en-IN" dirty="0" smtClean="0"/>
                        <a:t> </a:t>
                      </a:r>
                      <a:r>
                        <a:rPr lang="en-IN" sz="2000" dirty="0" smtClean="0"/>
                        <a:t>Number</a:t>
                      </a:r>
                      <a:r>
                        <a:rPr lang="en-IN" sz="2000" baseline="0" dirty="0" smtClean="0"/>
                        <a:t> Of Grid Elements</a:t>
                      </a:r>
                      <a:endParaRPr lang="en-IN" sz="2000" dirty="0"/>
                    </a:p>
                  </a:txBody>
                  <a:tcPr/>
                </a:tc>
                <a:tc>
                  <a:txBody>
                    <a:bodyPr/>
                    <a:lstStyle/>
                    <a:p>
                      <a:r>
                        <a:rPr lang="en-IN" dirty="0" smtClean="0"/>
                        <a:t>        Face Sizing</a:t>
                      </a:r>
                      <a:endParaRPr lang="en-IN" dirty="0"/>
                    </a:p>
                  </a:txBody>
                  <a:tcPr/>
                </a:tc>
                <a:tc>
                  <a:txBody>
                    <a:bodyPr/>
                    <a:lstStyle/>
                    <a:p>
                      <a:r>
                        <a:rPr lang="en-IN" dirty="0" smtClean="0"/>
                        <a:t>     Body Sizing</a:t>
                      </a:r>
                      <a:endParaRPr lang="en-IN" dirty="0"/>
                    </a:p>
                  </a:txBody>
                  <a:tcPr/>
                </a:tc>
                <a:tc>
                  <a:txBody>
                    <a:bodyPr/>
                    <a:lstStyle/>
                    <a:p>
                      <a:pPr algn="ctr"/>
                      <a:r>
                        <a:rPr lang="en-IN" dirty="0" smtClean="0"/>
                        <a:t> Inflation Layers/First</a:t>
                      </a:r>
                      <a:r>
                        <a:rPr lang="en-IN" baseline="0" dirty="0" smtClean="0"/>
                        <a:t> Cell Height / Y+</a:t>
                      </a:r>
                      <a:endParaRPr lang="en-IN" dirty="0"/>
                    </a:p>
                  </a:txBody>
                  <a:tcPr/>
                </a:tc>
                <a:tc>
                  <a:txBody>
                    <a:bodyPr/>
                    <a:lstStyle/>
                    <a:p>
                      <a:pPr algn="ctr"/>
                      <a:r>
                        <a:rPr lang="en-IN" dirty="0" smtClean="0"/>
                        <a:t>Coefficient Of Drag</a:t>
                      </a:r>
                      <a:endParaRPr lang="en-IN" dirty="0"/>
                    </a:p>
                  </a:txBody>
                  <a:tcPr/>
                </a:tc>
                <a:tc>
                  <a:txBody>
                    <a:bodyPr/>
                    <a:lstStyle/>
                    <a:p>
                      <a:pPr algn="ctr"/>
                      <a:r>
                        <a:rPr lang="en-IN" dirty="0" smtClean="0"/>
                        <a:t>Turbulence Model</a:t>
                      </a:r>
                      <a:endParaRPr lang="en-IN" dirty="0"/>
                    </a:p>
                  </a:txBody>
                  <a:tcPr/>
                </a:tc>
                <a:tc>
                  <a:txBody>
                    <a:bodyPr/>
                    <a:lstStyle/>
                    <a:p>
                      <a:pPr algn="ctr"/>
                      <a:r>
                        <a:rPr lang="en-IN" dirty="0" smtClean="0"/>
                        <a:t>Convergence Criteria</a:t>
                      </a:r>
                      <a:endParaRPr lang="en-IN" dirty="0"/>
                    </a:p>
                  </a:txBody>
                  <a:tcPr/>
                </a:tc>
              </a:tr>
              <a:tr h="965835">
                <a:tc>
                  <a:txBody>
                    <a:bodyPr/>
                    <a:lstStyle/>
                    <a:p>
                      <a:pPr algn="ctr">
                        <a:lnSpc>
                          <a:spcPct val="115000"/>
                        </a:lnSpc>
                        <a:spcAft>
                          <a:spcPts val="1000"/>
                        </a:spcAft>
                      </a:pPr>
                      <a:r>
                        <a:rPr lang="en-IN" sz="1800" dirty="0">
                          <a:effectLst/>
                          <a:latin typeface="+mn-lt"/>
                          <a:ea typeface="Calibri" panose="020F0502020204030204" pitchFamily="34" charset="0"/>
                          <a:cs typeface="Times New Roman" panose="02020603050405020304" pitchFamily="18" charset="0"/>
                        </a:rPr>
                        <a:t>483556</a:t>
                      </a:r>
                      <a:endParaRPr lang="en-IN" sz="16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n-IN" dirty="0" smtClean="0">
                          <a:latin typeface="+mn-lt"/>
                        </a:rPr>
                        <a:t>7.5 mm</a:t>
                      </a:r>
                      <a:endParaRPr lang="en-IN" dirty="0">
                        <a:latin typeface="+mn-lt"/>
                      </a:endParaRPr>
                    </a:p>
                  </a:txBody>
                  <a:tcPr/>
                </a:tc>
                <a:tc>
                  <a:txBody>
                    <a:bodyPr/>
                    <a:lstStyle/>
                    <a:p>
                      <a:pPr algn="ctr"/>
                      <a:r>
                        <a:rPr lang="en-IN" dirty="0" smtClean="0">
                          <a:latin typeface="+mn-lt"/>
                        </a:rPr>
                        <a:t>423.08 mm</a:t>
                      </a:r>
                      <a:endParaRPr lang="en-IN" dirty="0">
                        <a:latin typeface="+mn-lt"/>
                      </a:endParaRPr>
                    </a:p>
                  </a:txBody>
                  <a:tcPr/>
                </a:tc>
                <a:tc>
                  <a:txBody>
                    <a:bodyPr/>
                    <a:lstStyle/>
                    <a:p>
                      <a:r>
                        <a:rPr lang="en-IN" dirty="0" smtClean="0">
                          <a:latin typeface="+mn-lt"/>
                        </a:rPr>
                        <a:t> 5 / Automatic</a:t>
                      </a:r>
                    </a:p>
                    <a:p>
                      <a:r>
                        <a:rPr lang="en-IN" dirty="0" smtClean="0">
                          <a:latin typeface="+mn-lt"/>
                        </a:rPr>
                        <a:t>Programmed Control</a:t>
                      </a:r>
                      <a:endParaRPr lang="en-IN" dirty="0">
                        <a:latin typeface="+mn-lt"/>
                      </a:endParaRPr>
                    </a:p>
                  </a:txBody>
                  <a:tcPr/>
                </a:tc>
                <a:tc>
                  <a:txBody>
                    <a:bodyPr/>
                    <a:lstStyle/>
                    <a:p>
                      <a:pPr algn="ctr">
                        <a:lnSpc>
                          <a:spcPct val="115000"/>
                        </a:lnSpc>
                        <a:spcAft>
                          <a:spcPts val="1000"/>
                        </a:spcAft>
                      </a:pPr>
                      <a:r>
                        <a:rPr lang="en-IN" sz="1800" dirty="0">
                          <a:effectLst/>
                          <a:latin typeface="+mn-lt"/>
                          <a:ea typeface="Calibri" panose="020F0502020204030204" pitchFamily="34" charset="0"/>
                          <a:cs typeface="Times New Roman" panose="02020603050405020304" pitchFamily="18" charset="0"/>
                        </a:rPr>
                        <a:t>0.30273</a:t>
                      </a:r>
                      <a:endParaRPr lang="en-IN" sz="16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n-IN" dirty="0" smtClean="0">
                          <a:latin typeface="+mn-lt"/>
                        </a:rPr>
                        <a:t>K-epsilon</a:t>
                      </a:r>
                      <a:endParaRPr lang="en-IN" dirty="0">
                        <a:latin typeface="+mn-lt"/>
                      </a:endParaRPr>
                    </a:p>
                  </a:txBody>
                  <a:tcPr/>
                </a:tc>
                <a:tc>
                  <a:txBody>
                    <a:bodyPr/>
                    <a:lstStyle/>
                    <a:p>
                      <a:pPr algn="ctr"/>
                      <a:r>
                        <a:rPr lang="en-IN" dirty="0" smtClean="0">
                          <a:latin typeface="+mn-lt"/>
                        </a:rPr>
                        <a:t>None</a:t>
                      </a:r>
                      <a:endParaRPr lang="en-IN" dirty="0">
                        <a:latin typeface="+mn-lt"/>
                      </a:endParaRPr>
                    </a:p>
                  </a:txBody>
                  <a:tcPr/>
                </a:tc>
              </a:tr>
              <a:tr h="711835">
                <a:tc>
                  <a:txBody>
                    <a:bodyPr/>
                    <a:lstStyle/>
                    <a:p>
                      <a:pPr algn="ctr">
                        <a:lnSpc>
                          <a:spcPct val="115000"/>
                        </a:lnSpc>
                        <a:spcAft>
                          <a:spcPts val="1000"/>
                        </a:spcAft>
                      </a:pPr>
                      <a:r>
                        <a:rPr lang="en-IN" sz="1800" dirty="0">
                          <a:effectLst/>
                          <a:latin typeface="+mn-lt"/>
                          <a:ea typeface="Calibri" panose="020F0502020204030204" pitchFamily="34" charset="0"/>
                          <a:cs typeface="Times New Roman" panose="02020603050405020304" pitchFamily="18" charset="0"/>
                        </a:rPr>
                        <a:t>1104085</a:t>
                      </a:r>
                      <a:endParaRPr lang="en-IN" sz="16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n-IN" dirty="0" smtClean="0">
                          <a:latin typeface="+mn-lt"/>
                        </a:rPr>
                        <a:t>6.5 mm</a:t>
                      </a:r>
                      <a:endParaRPr lang="en-IN" dirty="0">
                        <a:latin typeface="+mn-lt"/>
                      </a:endParaRPr>
                    </a:p>
                  </a:txBody>
                  <a:tcPr/>
                </a:tc>
                <a:tc>
                  <a:txBody>
                    <a:bodyPr/>
                    <a:lstStyle/>
                    <a:p>
                      <a:pPr algn="ctr"/>
                      <a:r>
                        <a:rPr lang="en-IN" dirty="0" smtClean="0">
                          <a:latin typeface="+mn-lt"/>
                        </a:rPr>
                        <a:t>380 mm</a:t>
                      </a:r>
                      <a:endParaRPr lang="en-IN" dirty="0">
                        <a:latin typeface="+mn-lt"/>
                      </a:endParaRPr>
                    </a:p>
                  </a:txBody>
                  <a:tcPr/>
                </a:tc>
                <a:tc>
                  <a:txBody>
                    <a:bodyPr/>
                    <a:lstStyle/>
                    <a:p>
                      <a:pPr algn="ctr"/>
                      <a:r>
                        <a:rPr lang="en-IN" dirty="0" smtClean="0">
                          <a:latin typeface="+mn-lt"/>
                        </a:rPr>
                        <a:t>  5 /  0.6 mm / 50</a:t>
                      </a:r>
                      <a:endParaRPr lang="en-IN" dirty="0">
                        <a:latin typeface="+mn-lt"/>
                      </a:endParaRPr>
                    </a:p>
                  </a:txBody>
                  <a:tcPr/>
                </a:tc>
                <a:tc>
                  <a:txBody>
                    <a:bodyPr/>
                    <a:lstStyle/>
                    <a:p>
                      <a:pPr algn="ctr">
                        <a:lnSpc>
                          <a:spcPct val="115000"/>
                        </a:lnSpc>
                        <a:spcAft>
                          <a:spcPts val="1000"/>
                        </a:spcAft>
                      </a:pPr>
                      <a:r>
                        <a:rPr lang="en-IN" sz="1800" dirty="0">
                          <a:effectLst/>
                          <a:latin typeface="+mn-lt"/>
                          <a:ea typeface="Calibri" panose="020F0502020204030204" pitchFamily="34" charset="0"/>
                          <a:cs typeface="Times New Roman" panose="02020603050405020304" pitchFamily="18" charset="0"/>
                        </a:rPr>
                        <a:t>0.29292</a:t>
                      </a:r>
                      <a:endParaRPr lang="en-IN" sz="16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n-IN" dirty="0" smtClean="0">
                          <a:latin typeface="+mn-lt"/>
                        </a:rPr>
                        <a:t>SST-KW</a:t>
                      </a:r>
                      <a:endParaRPr lang="en-IN" dirty="0">
                        <a:latin typeface="+mn-lt"/>
                      </a:endParaRPr>
                    </a:p>
                  </a:txBody>
                  <a:tcPr/>
                </a:tc>
                <a:tc>
                  <a:txBody>
                    <a:bodyPr/>
                    <a:lstStyle/>
                    <a:p>
                      <a:pPr algn="ctr"/>
                      <a:r>
                        <a:rPr lang="en-IN" dirty="0" smtClean="0">
                          <a:latin typeface="+mn-lt"/>
                        </a:rPr>
                        <a:t>None</a:t>
                      </a:r>
                      <a:endParaRPr lang="en-IN" dirty="0">
                        <a:latin typeface="+mn-lt"/>
                      </a:endParaRPr>
                    </a:p>
                  </a:txBody>
                  <a:tcPr/>
                </a:tc>
              </a:tr>
              <a:tr h="621873">
                <a:tc>
                  <a:txBody>
                    <a:bodyPr/>
                    <a:lstStyle/>
                    <a:p>
                      <a:pPr algn="ctr">
                        <a:lnSpc>
                          <a:spcPct val="115000"/>
                        </a:lnSpc>
                        <a:spcAft>
                          <a:spcPts val="1000"/>
                        </a:spcAft>
                      </a:pPr>
                      <a:r>
                        <a:rPr lang="en-IN" sz="1800" dirty="0">
                          <a:effectLst/>
                          <a:latin typeface="+mn-lt"/>
                          <a:ea typeface="Calibri" panose="020F0502020204030204" pitchFamily="34" charset="0"/>
                          <a:cs typeface="Times New Roman" panose="02020603050405020304" pitchFamily="18" charset="0"/>
                        </a:rPr>
                        <a:t>1465776</a:t>
                      </a:r>
                      <a:endParaRPr lang="en-IN" sz="16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n-IN" dirty="0" smtClean="0">
                          <a:latin typeface="+mn-lt"/>
                        </a:rPr>
                        <a:t> 5 mm</a:t>
                      </a:r>
                      <a:endParaRPr lang="en-IN" dirty="0">
                        <a:latin typeface="+mn-lt"/>
                      </a:endParaRPr>
                    </a:p>
                  </a:txBody>
                  <a:tcPr/>
                </a:tc>
                <a:tc>
                  <a:txBody>
                    <a:bodyPr/>
                    <a:lstStyle/>
                    <a:p>
                      <a:pPr algn="ctr"/>
                      <a:r>
                        <a:rPr lang="en-IN" dirty="0" smtClean="0">
                          <a:latin typeface="+mn-lt"/>
                        </a:rPr>
                        <a:t>300 mm</a:t>
                      </a:r>
                      <a:endParaRPr lang="en-IN" dirty="0">
                        <a:latin typeface="+mn-lt"/>
                      </a:endParaRPr>
                    </a:p>
                  </a:txBody>
                  <a:tcPr/>
                </a:tc>
                <a:tc>
                  <a:txBody>
                    <a:bodyPr/>
                    <a:lstStyle/>
                    <a:p>
                      <a:pPr algn="ctr"/>
                      <a:r>
                        <a:rPr lang="en-IN" dirty="0" smtClean="0">
                          <a:latin typeface="+mn-lt"/>
                        </a:rPr>
                        <a:t> 5 / 0.48 mm / 40</a:t>
                      </a:r>
                      <a:endParaRPr lang="en-IN" dirty="0">
                        <a:latin typeface="+mn-lt"/>
                      </a:endParaRPr>
                    </a:p>
                  </a:txBody>
                  <a:tcPr/>
                </a:tc>
                <a:tc>
                  <a:txBody>
                    <a:bodyPr/>
                    <a:lstStyle/>
                    <a:p>
                      <a:pPr algn="ctr">
                        <a:lnSpc>
                          <a:spcPct val="115000"/>
                        </a:lnSpc>
                        <a:spcAft>
                          <a:spcPts val="1000"/>
                        </a:spcAft>
                      </a:pPr>
                      <a:r>
                        <a:rPr lang="en-IN" sz="1800" dirty="0">
                          <a:effectLst/>
                          <a:latin typeface="+mn-lt"/>
                          <a:ea typeface="Calibri" panose="020F0502020204030204" pitchFamily="34" charset="0"/>
                          <a:cs typeface="Times New Roman" panose="02020603050405020304" pitchFamily="18" charset="0"/>
                        </a:rPr>
                        <a:t>0.29846</a:t>
                      </a:r>
                      <a:endParaRPr lang="en-IN" sz="16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n-IN" dirty="0" smtClean="0">
                          <a:latin typeface="+mn-lt"/>
                        </a:rPr>
                        <a:t>SST-KW</a:t>
                      </a:r>
                      <a:endParaRPr lang="en-IN" dirty="0">
                        <a:latin typeface="+mn-lt"/>
                      </a:endParaRPr>
                    </a:p>
                  </a:txBody>
                  <a:tcPr/>
                </a:tc>
                <a:tc>
                  <a:txBody>
                    <a:bodyPr/>
                    <a:lstStyle/>
                    <a:p>
                      <a:pPr algn="ctr"/>
                      <a:r>
                        <a:rPr lang="en-IN" dirty="0" smtClean="0">
                          <a:latin typeface="+mn-lt"/>
                        </a:rPr>
                        <a:t>None</a:t>
                      </a:r>
                      <a:endParaRPr lang="en-IN" dirty="0">
                        <a:latin typeface="+mn-lt"/>
                      </a:endParaRPr>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843477506"/>
              </p:ext>
            </p:extLst>
          </p:nvPr>
        </p:nvGraphicFramePr>
        <p:xfrm>
          <a:off x="2003395" y="1013048"/>
          <a:ext cx="5235605" cy="365760"/>
        </p:xfrm>
        <a:graphic>
          <a:graphicData uri="http://schemas.openxmlformats.org/drawingml/2006/table">
            <a:tbl>
              <a:tblPr/>
              <a:tblGrid>
                <a:gridCol w="5235605"/>
              </a:tblGrid>
              <a:tr h="327546">
                <a:tc>
                  <a:txBody>
                    <a:bodyPr/>
                    <a:lstStyle/>
                    <a:p>
                      <a:pPr algn="ctr"/>
                      <a:r>
                        <a:rPr lang="en-IN" dirty="0" smtClean="0"/>
                        <a:t>    MESH</a:t>
                      </a:r>
                      <a:r>
                        <a:rPr lang="en-IN" baseline="0" dirty="0" smtClean="0"/>
                        <a:t> OPERATION</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60000"/>
                        <a:lumOff val="40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53503162"/>
              </p:ext>
            </p:extLst>
          </p:nvPr>
        </p:nvGraphicFramePr>
        <p:xfrm>
          <a:off x="7302499" y="1028699"/>
          <a:ext cx="1003301" cy="365760"/>
        </p:xfrm>
        <a:graphic>
          <a:graphicData uri="http://schemas.openxmlformats.org/drawingml/2006/table">
            <a:tbl>
              <a:tblPr/>
              <a:tblGrid>
                <a:gridCol w="1003301"/>
              </a:tblGrid>
              <a:tr h="345597">
                <a:tc>
                  <a:txBody>
                    <a:bodyPr/>
                    <a:lstStyle/>
                    <a:p>
                      <a:pPr algn="ctr"/>
                      <a:r>
                        <a:rPr lang="en-IN" dirty="0" smtClean="0"/>
                        <a:t>RESULT</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60000"/>
                        <a:lumOff val="40000"/>
                      </a:schemeClr>
                    </a:solidFill>
                  </a:tcPr>
                </a:tc>
              </a:tr>
            </a:tbl>
          </a:graphicData>
        </a:graphic>
      </p:graphicFrame>
      <p:sp>
        <p:nvSpPr>
          <p:cNvPr id="5" name="Rectangle 4"/>
          <p:cNvSpPr/>
          <p:nvPr/>
        </p:nvSpPr>
        <p:spPr>
          <a:xfrm>
            <a:off x="2726497" y="285234"/>
            <a:ext cx="6015878" cy="461665"/>
          </a:xfrm>
          <a:prstGeom prst="rect">
            <a:avLst/>
          </a:prstGeom>
        </p:spPr>
        <p:txBody>
          <a:bodyPr wrap="none">
            <a:spAutoFit/>
          </a:bodyPr>
          <a:lstStyle/>
          <a:p>
            <a:r>
              <a:rPr lang="en-IN" sz="2400" dirty="0"/>
              <a:t>GRID INDEPENDENCE TEST FOR AHMED BODY</a:t>
            </a:r>
          </a:p>
        </p:txBody>
      </p:sp>
      <p:graphicFrame>
        <p:nvGraphicFramePr>
          <p:cNvPr id="7" name="Table 6"/>
          <p:cNvGraphicFramePr>
            <a:graphicFrameLocks noGrp="1"/>
          </p:cNvGraphicFramePr>
          <p:nvPr>
            <p:extLst>
              <p:ext uri="{D42A27DB-BD31-4B8C-83A1-F6EECF244321}">
                <p14:modId xmlns:p14="http://schemas.microsoft.com/office/powerpoint/2010/main" val="2619924818"/>
              </p:ext>
            </p:extLst>
          </p:nvPr>
        </p:nvGraphicFramePr>
        <p:xfrm>
          <a:off x="449049" y="5753100"/>
          <a:ext cx="10795379" cy="811094"/>
        </p:xfrm>
        <a:graphic>
          <a:graphicData uri="http://schemas.openxmlformats.org/drawingml/2006/table">
            <a:tbl>
              <a:tblPr firstRow="1" bandRow="1">
                <a:tableStyleId>{5C22544A-7EE6-4342-B048-85BDC9FD1C3A}</a:tableStyleId>
              </a:tblPr>
              <a:tblGrid>
                <a:gridCol w="3657600"/>
                <a:gridCol w="3087345"/>
                <a:gridCol w="4050434"/>
              </a:tblGrid>
              <a:tr h="811094">
                <a:tc>
                  <a:txBody>
                    <a:bodyPr/>
                    <a:lstStyle/>
                    <a:p>
                      <a:pPr algn="ctr">
                        <a:lnSpc>
                          <a:spcPct val="150000"/>
                        </a:lnSpc>
                      </a:pPr>
                      <a:r>
                        <a:rPr lang="en-IN" dirty="0" smtClean="0"/>
                        <a:t>Material Medium -</a:t>
                      </a:r>
                      <a:r>
                        <a:rPr lang="en-IN" baseline="0" dirty="0" smtClean="0"/>
                        <a:t> Air</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dirty="0" smtClean="0"/>
                        <a:t>Density = 1.225 kg/(m</a:t>
                      </a:r>
                      <a:r>
                        <a:rPr lang="en-IN" baseline="30000" dirty="0" smtClean="0"/>
                        <a:t>3</a:t>
                      </a:r>
                      <a:r>
                        <a:rPr lang="en-IN" dirty="0" smtClean="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dirty="0" smtClean="0"/>
                        <a:t>Dynamic</a:t>
                      </a:r>
                      <a:r>
                        <a:rPr lang="en-IN" baseline="0" dirty="0" smtClean="0"/>
                        <a:t> Viscosity -  1.7894×10</a:t>
                      </a:r>
                      <a:r>
                        <a:rPr lang="en-IN" baseline="30000" dirty="0" smtClean="0"/>
                        <a:t>-5</a:t>
                      </a:r>
                      <a:r>
                        <a:rPr lang="en-IN" baseline="0" dirty="0" smtClean="0"/>
                        <a:t> kg</a:t>
                      </a:r>
                      <a:r>
                        <a:rPr lang="en-IN" dirty="0" smtClean="0"/>
                        <a:t>/(</a:t>
                      </a:r>
                      <a:r>
                        <a:rPr lang="en-IN" dirty="0" err="1" smtClean="0"/>
                        <a:t>ms</a:t>
                      </a:r>
                      <a:r>
                        <a:rPr lang="en-IN" dirty="0" smtClean="0"/>
                        <a:t>)</a:t>
                      </a:r>
                    </a:p>
                  </a:txBody>
                  <a:tcPr/>
                </a:tc>
              </a:tr>
            </a:tbl>
          </a:graphicData>
        </a:graphic>
      </p:graphicFrame>
      <p:sp>
        <p:nvSpPr>
          <p:cNvPr id="8" name="Rectangle 7"/>
          <p:cNvSpPr/>
          <p:nvPr/>
        </p:nvSpPr>
        <p:spPr>
          <a:xfrm>
            <a:off x="446686" y="5200134"/>
            <a:ext cx="2660280" cy="369332"/>
          </a:xfrm>
          <a:prstGeom prst="rect">
            <a:avLst/>
          </a:prstGeom>
        </p:spPr>
        <p:txBody>
          <a:bodyPr wrap="none">
            <a:spAutoFit/>
          </a:bodyPr>
          <a:lstStyle/>
          <a:p>
            <a:r>
              <a:rPr lang="en-GB" b="1" dirty="0"/>
              <a:t>For </a:t>
            </a:r>
            <a:r>
              <a:rPr lang="el-GR" b="1" dirty="0" smtClean="0"/>
              <a:t>α</a:t>
            </a:r>
            <a:r>
              <a:rPr lang="en-GB" b="1" dirty="0" smtClean="0"/>
              <a:t> </a:t>
            </a:r>
            <a:r>
              <a:rPr lang="en-GB" b="1" dirty="0"/>
              <a:t>= </a:t>
            </a:r>
            <a:r>
              <a:rPr lang="en-GB" b="1" dirty="0" smtClean="0"/>
              <a:t>25</a:t>
            </a:r>
            <a:r>
              <a:rPr lang="en-GB" b="1" dirty="0"/>
              <a:t>° and U =30 m/s</a:t>
            </a:r>
          </a:p>
        </p:txBody>
      </p:sp>
    </p:spTree>
    <p:extLst>
      <p:ext uri="{BB962C8B-B14F-4D97-AF65-F5344CB8AC3E}">
        <p14:creationId xmlns:p14="http://schemas.microsoft.com/office/powerpoint/2010/main" val="2292472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8981" y="227601"/>
            <a:ext cx="8093125" cy="1015663"/>
          </a:xfrm>
          <a:prstGeom prst="rect">
            <a:avLst/>
          </a:prstGeom>
          <a:noFill/>
        </p:spPr>
        <p:txBody>
          <a:bodyPr wrap="square" rtlCol="0">
            <a:spAutoFit/>
          </a:bodyPr>
          <a:lstStyle/>
          <a:p>
            <a:r>
              <a:rPr lang="en-IN" sz="2400" dirty="0" smtClean="0"/>
              <a:t>GRID INDEPENDENCE TEST FOR AHMED BODY</a:t>
            </a:r>
          </a:p>
          <a:p>
            <a:endParaRPr lang="en-IN" dirty="0"/>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157469744"/>
              </p:ext>
            </p:extLst>
          </p:nvPr>
        </p:nvGraphicFramePr>
        <p:xfrm>
          <a:off x="736981" y="1433014"/>
          <a:ext cx="10563370" cy="3269095"/>
        </p:xfrm>
        <a:graphic>
          <a:graphicData uri="http://schemas.openxmlformats.org/drawingml/2006/table">
            <a:tbl>
              <a:tblPr firstRow="1" bandRow="1">
                <a:tableStyleId>{073A0DAA-6AF3-43AB-8588-CEC1D06C72B9}</a:tableStyleId>
              </a:tblPr>
              <a:tblGrid>
                <a:gridCol w="1443191"/>
                <a:gridCol w="1659672"/>
                <a:gridCol w="1551431"/>
                <a:gridCol w="2005812"/>
                <a:gridCol w="1097052"/>
                <a:gridCol w="1403106"/>
                <a:gridCol w="1403106"/>
              </a:tblGrid>
              <a:tr h="827964">
                <a:tc>
                  <a:txBody>
                    <a:bodyPr/>
                    <a:lstStyle/>
                    <a:p>
                      <a:pPr algn="ctr"/>
                      <a:r>
                        <a:rPr lang="en-IN" dirty="0" smtClean="0"/>
                        <a:t> </a:t>
                      </a:r>
                      <a:r>
                        <a:rPr lang="en-IN" sz="2000" dirty="0" smtClean="0"/>
                        <a:t>Number</a:t>
                      </a:r>
                      <a:r>
                        <a:rPr lang="en-IN" sz="2000" baseline="0" dirty="0" smtClean="0"/>
                        <a:t> Of Grid Elements</a:t>
                      </a:r>
                      <a:endParaRPr lang="en-IN" sz="2000" dirty="0"/>
                    </a:p>
                  </a:txBody>
                  <a:tcPr/>
                </a:tc>
                <a:tc>
                  <a:txBody>
                    <a:bodyPr/>
                    <a:lstStyle/>
                    <a:p>
                      <a:r>
                        <a:rPr lang="en-IN" dirty="0" smtClean="0"/>
                        <a:t>        Face Sizing</a:t>
                      </a:r>
                      <a:endParaRPr lang="en-IN" dirty="0"/>
                    </a:p>
                  </a:txBody>
                  <a:tcPr/>
                </a:tc>
                <a:tc>
                  <a:txBody>
                    <a:bodyPr/>
                    <a:lstStyle/>
                    <a:p>
                      <a:r>
                        <a:rPr lang="en-IN" dirty="0" smtClean="0"/>
                        <a:t>     Body Sizing</a:t>
                      </a:r>
                      <a:endParaRPr lang="en-IN" dirty="0"/>
                    </a:p>
                  </a:txBody>
                  <a:tcPr/>
                </a:tc>
                <a:tc>
                  <a:txBody>
                    <a:bodyPr/>
                    <a:lstStyle/>
                    <a:p>
                      <a:pPr algn="ctr"/>
                      <a:r>
                        <a:rPr lang="en-IN" dirty="0" smtClean="0"/>
                        <a:t> Inflation Layers/First</a:t>
                      </a:r>
                      <a:r>
                        <a:rPr lang="en-IN" baseline="0" dirty="0" smtClean="0"/>
                        <a:t> Cell Height / Y+</a:t>
                      </a:r>
                      <a:endParaRPr lang="en-IN" dirty="0"/>
                    </a:p>
                  </a:txBody>
                  <a:tcPr/>
                </a:tc>
                <a:tc>
                  <a:txBody>
                    <a:bodyPr/>
                    <a:lstStyle/>
                    <a:p>
                      <a:pPr algn="ctr"/>
                      <a:r>
                        <a:rPr lang="en-IN" dirty="0" smtClean="0"/>
                        <a:t>Coefficient Of Drag</a:t>
                      </a:r>
                      <a:endParaRPr lang="en-IN" dirty="0"/>
                    </a:p>
                  </a:txBody>
                  <a:tcPr/>
                </a:tc>
                <a:tc>
                  <a:txBody>
                    <a:bodyPr/>
                    <a:lstStyle/>
                    <a:p>
                      <a:pPr algn="ctr"/>
                      <a:r>
                        <a:rPr lang="en-IN" dirty="0" smtClean="0"/>
                        <a:t>Turbulence Model</a:t>
                      </a:r>
                      <a:endParaRPr lang="en-IN" dirty="0"/>
                    </a:p>
                  </a:txBody>
                  <a:tcPr/>
                </a:tc>
                <a:tc>
                  <a:txBody>
                    <a:bodyPr/>
                    <a:lstStyle/>
                    <a:p>
                      <a:pPr algn="ctr"/>
                      <a:r>
                        <a:rPr lang="en-IN" dirty="0" smtClean="0"/>
                        <a:t>Convergence Criteria</a:t>
                      </a:r>
                      <a:endParaRPr lang="en-IN" dirty="0"/>
                    </a:p>
                  </a:txBody>
                  <a:tcPr/>
                </a:tc>
              </a:tr>
              <a:tr h="7234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  483556</a:t>
                      </a:r>
                    </a:p>
                    <a:p>
                      <a:pPr marL="0" algn="ctr">
                        <a:lnSpc>
                          <a:spcPct val="100000"/>
                        </a:lnSpc>
                        <a:spcBef>
                          <a:spcPts val="0"/>
                        </a:spcBef>
                        <a:spcAft>
                          <a:spcPts val="0"/>
                        </a:spcAft>
                      </a:pPr>
                      <a:endParaRPr lang="en-IN" dirty="0"/>
                    </a:p>
                  </a:txBody>
                  <a:tcPr/>
                </a:tc>
                <a:tc>
                  <a:txBody>
                    <a:bodyPr/>
                    <a:lstStyle/>
                    <a:p>
                      <a:pPr algn="ctr"/>
                      <a:r>
                        <a:rPr lang="en-IN" dirty="0" smtClean="0"/>
                        <a:t>7.5 mm</a:t>
                      </a:r>
                      <a:endParaRPr lang="en-IN" dirty="0"/>
                    </a:p>
                  </a:txBody>
                  <a:tcPr/>
                </a:tc>
                <a:tc>
                  <a:txBody>
                    <a:bodyPr/>
                    <a:lstStyle/>
                    <a:p>
                      <a:pPr algn="ctr"/>
                      <a:r>
                        <a:rPr lang="en-IN" dirty="0" smtClean="0"/>
                        <a:t>423.08 mm</a:t>
                      </a:r>
                      <a:endParaRPr lang="en-IN" dirty="0"/>
                    </a:p>
                  </a:txBody>
                  <a:tcPr/>
                </a:tc>
                <a:tc>
                  <a:txBody>
                    <a:bodyPr/>
                    <a:lstStyle/>
                    <a:p>
                      <a:r>
                        <a:rPr lang="en-IN" dirty="0" smtClean="0"/>
                        <a:t> 5 / Automatic</a:t>
                      </a:r>
                    </a:p>
                    <a:p>
                      <a:r>
                        <a:rPr lang="en-IN" dirty="0" smtClean="0"/>
                        <a:t>Programmed Control</a:t>
                      </a:r>
                      <a:endParaRPr lang="en-IN" dirty="0"/>
                    </a:p>
                  </a:txBody>
                  <a:tcPr/>
                </a:tc>
                <a:tc>
                  <a:txBody>
                    <a:bodyPr/>
                    <a:lstStyle/>
                    <a:p>
                      <a:pPr algn="ctr"/>
                      <a:r>
                        <a:rPr lang="en-IN" dirty="0" smtClean="0"/>
                        <a:t>  0.2936</a:t>
                      </a:r>
                      <a:endParaRPr lang="en-IN" dirty="0"/>
                    </a:p>
                  </a:txBody>
                  <a:tcPr/>
                </a:tc>
                <a:tc>
                  <a:txBody>
                    <a:bodyPr/>
                    <a:lstStyle/>
                    <a:p>
                      <a:pPr algn="ctr"/>
                      <a:r>
                        <a:rPr lang="en-IN" dirty="0" smtClean="0"/>
                        <a:t>K-epsilon</a:t>
                      </a:r>
                      <a:endParaRPr lang="en-IN" dirty="0"/>
                    </a:p>
                  </a:txBody>
                  <a:tcPr/>
                </a:tc>
                <a:tc>
                  <a:txBody>
                    <a:bodyPr/>
                    <a:lstStyle/>
                    <a:p>
                      <a:pPr algn="ctr"/>
                      <a:r>
                        <a:rPr lang="en-IN" dirty="0" smtClean="0"/>
                        <a:t>None</a:t>
                      </a:r>
                      <a:endParaRPr lang="en-IN" dirty="0"/>
                    </a:p>
                  </a:txBody>
                  <a:tcPr/>
                </a:tc>
              </a:tr>
              <a:tr h="509062">
                <a:tc>
                  <a:txBody>
                    <a:bodyPr/>
                    <a:lstStyle/>
                    <a:p>
                      <a:pPr marL="0" algn="ctr">
                        <a:lnSpc>
                          <a:spcPct val="100000"/>
                        </a:lnSpc>
                        <a:spcBef>
                          <a:spcPts val="0"/>
                        </a:spcBef>
                        <a:spcAft>
                          <a:spcPts val="0"/>
                        </a:spcAft>
                      </a:pPr>
                      <a:r>
                        <a:rPr lang="en-IN" dirty="0" smtClean="0"/>
                        <a:t>  654025</a:t>
                      </a:r>
                      <a:endParaRPr lang="en-IN" dirty="0"/>
                    </a:p>
                  </a:txBody>
                  <a:tcPr/>
                </a:tc>
                <a:tc>
                  <a:txBody>
                    <a:bodyPr/>
                    <a:lstStyle/>
                    <a:p>
                      <a:pPr algn="ctr"/>
                      <a:r>
                        <a:rPr lang="en-IN" dirty="0" smtClean="0"/>
                        <a:t>6.5 mm</a:t>
                      </a:r>
                      <a:endParaRPr lang="en-IN" dirty="0"/>
                    </a:p>
                  </a:txBody>
                  <a:tcPr/>
                </a:tc>
                <a:tc>
                  <a:txBody>
                    <a:bodyPr/>
                    <a:lstStyle/>
                    <a:p>
                      <a:pPr algn="ctr"/>
                      <a:r>
                        <a:rPr lang="en-IN" dirty="0" smtClean="0"/>
                        <a:t>380 mm</a:t>
                      </a:r>
                      <a:endParaRPr lang="en-IN" dirty="0"/>
                    </a:p>
                  </a:txBody>
                  <a:tcPr/>
                </a:tc>
                <a:tc>
                  <a:txBody>
                    <a:bodyPr/>
                    <a:lstStyle/>
                    <a:p>
                      <a:pPr algn="ctr"/>
                      <a:r>
                        <a:rPr lang="en-IN" dirty="0" smtClean="0"/>
                        <a:t>  5 /  0.6 mm / 50</a:t>
                      </a:r>
                      <a:endParaRPr lang="en-IN" dirty="0"/>
                    </a:p>
                  </a:txBody>
                  <a:tcPr/>
                </a:tc>
                <a:tc>
                  <a:txBody>
                    <a:bodyPr/>
                    <a:lstStyle/>
                    <a:p>
                      <a:pPr algn="ctr"/>
                      <a:r>
                        <a:rPr lang="en-IN" dirty="0" smtClean="0"/>
                        <a:t> 0.3037</a:t>
                      </a:r>
                      <a:endParaRPr lang="en-IN" dirty="0"/>
                    </a:p>
                  </a:txBody>
                  <a:tcPr/>
                </a:tc>
                <a:tc>
                  <a:txBody>
                    <a:bodyPr/>
                    <a:lstStyle/>
                    <a:p>
                      <a:pPr algn="ctr"/>
                      <a:r>
                        <a:rPr lang="en-IN" dirty="0" smtClean="0"/>
                        <a:t>SST-KW</a:t>
                      </a:r>
                      <a:endParaRPr lang="en-IN" dirty="0"/>
                    </a:p>
                  </a:txBody>
                  <a:tcPr/>
                </a:tc>
                <a:tc>
                  <a:txBody>
                    <a:bodyPr/>
                    <a:lstStyle/>
                    <a:p>
                      <a:pPr algn="ctr"/>
                      <a:r>
                        <a:rPr lang="en-IN" dirty="0" smtClean="0"/>
                        <a:t>None</a:t>
                      </a:r>
                      <a:endParaRPr lang="en-IN" dirty="0"/>
                    </a:p>
                  </a:txBody>
                  <a:tcPr/>
                </a:tc>
              </a:tr>
              <a:tr h="363486">
                <a:tc>
                  <a:txBody>
                    <a:bodyPr/>
                    <a:lstStyle/>
                    <a:p>
                      <a:pPr marL="0" algn="ctr">
                        <a:lnSpc>
                          <a:spcPct val="100000"/>
                        </a:lnSpc>
                        <a:spcBef>
                          <a:spcPts val="0"/>
                        </a:spcBef>
                        <a:spcAft>
                          <a:spcPts val="0"/>
                        </a:spcAft>
                      </a:pPr>
                      <a:r>
                        <a:rPr lang="en-IN" dirty="0" smtClean="0"/>
                        <a:t>1051369</a:t>
                      </a:r>
                      <a:endParaRPr lang="en-IN" dirty="0"/>
                    </a:p>
                  </a:txBody>
                  <a:tcPr/>
                </a:tc>
                <a:tc>
                  <a:txBody>
                    <a:bodyPr/>
                    <a:lstStyle/>
                    <a:p>
                      <a:pPr algn="ctr"/>
                      <a:r>
                        <a:rPr lang="en-IN" dirty="0" smtClean="0"/>
                        <a:t> 5 mm</a:t>
                      </a:r>
                      <a:endParaRPr lang="en-IN" dirty="0"/>
                    </a:p>
                  </a:txBody>
                  <a:tcPr/>
                </a:tc>
                <a:tc>
                  <a:txBody>
                    <a:bodyPr/>
                    <a:lstStyle/>
                    <a:p>
                      <a:pPr algn="ctr"/>
                      <a:r>
                        <a:rPr lang="en-IN" dirty="0" smtClean="0"/>
                        <a:t>300 mm</a:t>
                      </a:r>
                      <a:endParaRPr lang="en-IN" dirty="0"/>
                    </a:p>
                  </a:txBody>
                  <a:tcPr/>
                </a:tc>
                <a:tc>
                  <a:txBody>
                    <a:bodyPr/>
                    <a:lstStyle/>
                    <a:p>
                      <a:pPr algn="ctr"/>
                      <a:r>
                        <a:rPr lang="en-IN" dirty="0" smtClean="0"/>
                        <a:t> 5 / 0.48 mm / 40</a:t>
                      </a:r>
                      <a:endParaRPr lang="en-IN" dirty="0"/>
                    </a:p>
                  </a:txBody>
                  <a:tcPr/>
                </a:tc>
                <a:tc>
                  <a:txBody>
                    <a:bodyPr/>
                    <a:lstStyle/>
                    <a:p>
                      <a:pPr algn="ctr"/>
                      <a:r>
                        <a:rPr lang="en-IN" dirty="0" smtClean="0"/>
                        <a:t>0.3011</a:t>
                      </a:r>
                      <a:endParaRPr lang="en-IN" dirty="0"/>
                    </a:p>
                  </a:txBody>
                  <a:tcPr/>
                </a:tc>
                <a:tc>
                  <a:txBody>
                    <a:bodyPr/>
                    <a:lstStyle/>
                    <a:p>
                      <a:pPr algn="ctr"/>
                      <a:r>
                        <a:rPr lang="en-IN" dirty="0" smtClean="0"/>
                        <a:t>SST-KW</a:t>
                      </a:r>
                      <a:endParaRPr lang="en-IN" dirty="0"/>
                    </a:p>
                  </a:txBody>
                  <a:tcPr/>
                </a:tc>
                <a:tc>
                  <a:txBody>
                    <a:bodyPr/>
                    <a:lstStyle/>
                    <a:p>
                      <a:pPr algn="ctr"/>
                      <a:r>
                        <a:rPr lang="en-IN" dirty="0" smtClean="0"/>
                        <a:t>None</a:t>
                      </a:r>
                      <a:endParaRPr lang="en-IN" dirty="0"/>
                    </a:p>
                  </a:txBody>
                  <a:tcPr/>
                </a:tc>
              </a:tr>
              <a:tr h="474033">
                <a:tc>
                  <a:txBody>
                    <a:bodyPr/>
                    <a:lstStyle/>
                    <a:p>
                      <a:pPr marL="0" algn="ctr">
                        <a:lnSpc>
                          <a:spcPct val="100000"/>
                        </a:lnSpc>
                        <a:spcBef>
                          <a:spcPts val="0"/>
                        </a:spcBef>
                        <a:spcAft>
                          <a:spcPts val="0"/>
                        </a:spcAft>
                      </a:pPr>
                      <a:r>
                        <a:rPr lang="en-IN" dirty="0" smtClean="0"/>
                        <a:t>1402919</a:t>
                      </a:r>
                      <a:endParaRPr lang="en-IN" dirty="0"/>
                    </a:p>
                  </a:txBody>
                  <a:tcPr/>
                </a:tc>
                <a:tc>
                  <a:txBody>
                    <a:bodyPr/>
                    <a:lstStyle/>
                    <a:p>
                      <a:pPr algn="ctr"/>
                      <a:r>
                        <a:rPr lang="en-IN" dirty="0" smtClean="0"/>
                        <a:t>4.3 mm</a:t>
                      </a:r>
                      <a:endParaRPr lang="en-IN" dirty="0"/>
                    </a:p>
                  </a:txBody>
                  <a:tcPr/>
                </a:tc>
                <a:tc>
                  <a:txBody>
                    <a:bodyPr/>
                    <a:lstStyle/>
                    <a:p>
                      <a:pPr algn="ctr"/>
                      <a:r>
                        <a:rPr lang="en-IN" dirty="0" smtClean="0"/>
                        <a:t>250 mm</a:t>
                      </a:r>
                      <a:endParaRPr lang="en-IN" dirty="0"/>
                    </a:p>
                  </a:txBody>
                  <a:tcPr/>
                </a:tc>
                <a:tc>
                  <a:txBody>
                    <a:bodyPr/>
                    <a:lstStyle/>
                    <a:p>
                      <a:pPr algn="ctr"/>
                      <a:r>
                        <a:rPr lang="en-IN" dirty="0" smtClean="0"/>
                        <a:t> 5 / 0.42 mm / 35</a:t>
                      </a:r>
                      <a:endParaRPr lang="en-IN" dirty="0"/>
                    </a:p>
                  </a:txBody>
                  <a:tcPr/>
                </a:tc>
                <a:tc>
                  <a:txBody>
                    <a:bodyPr/>
                    <a:lstStyle/>
                    <a:p>
                      <a:pPr algn="ctr"/>
                      <a:r>
                        <a:rPr lang="en-IN" dirty="0" smtClean="0"/>
                        <a:t>0.30008</a:t>
                      </a:r>
                      <a:endParaRPr lang="en-IN" dirty="0"/>
                    </a:p>
                  </a:txBody>
                  <a:tcPr/>
                </a:tc>
                <a:tc>
                  <a:txBody>
                    <a:bodyPr/>
                    <a:lstStyle/>
                    <a:p>
                      <a:r>
                        <a:rPr lang="en-IN" dirty="0" smtClean="0"/>
                        <a:t>     SST-</a:t>
                      </a:r>
                      <a:r>
                        <a:rPr lang="en-IN" baseline="0" dirty="0" smtClean="0"/>
                        <a:t> kw</a:t>
                      </a:r>
                      <a:endParaRPr lang="en-IN" dirty="0"/>
                    </a:p>
                  </a:txBody>
                  <a:tcPr/>
                </a:tc>
                <a:tc>
                  <a:txBody>
                    <a:bodyPr/>
                    <a:lstStyle/>
                    <a:p>
                      <a:pPr algn="ctr"/>
                      <a:r>
                        <a:rPr lang="en-IN" dirty="0" smtClean="0"/>
                        <a:t>None</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99854785"/>
              </p:ext>
            </p:extLst>
          </p:nvPr>
        </p:nvGraphicFramePr>
        <p:xfrm>
          <a:off x="2197291" y="1051148"/>
          <a:ext cx="4872249" cy="365760"/>
        </p:xfrm>
        <a:graphic>
          <a:graphicData uri="http://schemas.openxmlformats.org/drawingml/2006/table">
            <a:tbl>
              <a:tblPr/>
              <a:tblGrid>
                <a:gridCol w="4872249"/>
              </a:tblGrid>
              <a:tr h="327546">
                <a:tc>
                  <a:txBody>
                    <a:bodyPr/>
                    <a:lstStyle/>
                    <a:p>
                      <a:pPr algn="ctr"/>
                      <a:r>
                        <a:rPr lang="en-IN" dirty="0" smtClean="0"/>
                        <a:t>    MESH</a:t>
                      </a:r>
                      <a:r>
                        <a:rPr lang="en-IN" baseline="0" dirty="0" smtClean="0"/>
                        <a:t> OPERATION</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60000"/>
                        <a:lumOff val="4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92568611"/>
              </p:ext>
            </p:extLst>
          </p:nvPr>
        </p:nvGraphicFramePr>
        <p:xfrm>
          <a:off x="7055893" y="1042959"/>
          <a:ext cx="1419368" cy="382138"/>
        </p:xfrm>
        <a:graphic>
          <a:graphicData uri="http://schemas.openxmlformats.org/drawingml/2006/table">
            <a:tbl>
              <a:tblPr/>
              <a:tblGrid>
                <a:gridCol w="1419368"/>
              </a:tblGrid>
              <a:tr h="382138">
                <a:tc>
                  <a:txBody>
                    <a:bodyPr/>
                    <a:lstStyle/>
                    <a:p>
                      <a:pPr algn="ctr"/>
                      <a:r>
                        <a:rPr lang="en-IN" dirty="0" smtClean="0"/>
                        <a:t>RESULT</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60000"/>
                        <a:lumOff val="40000"/>
                      </a:schemeClr>
                    </a:solidFill>
                  </a:tcPr>
                </a:tc>
              </a:tr>
            </a:tbl>
          </a:graphicData>
        </a:graphic>
      </p:graphicFrame>
      <p:sp>
        <p:nvSpPr>
          <p:cNvPr id="4" name="Rectangle 3"/>
          <p:cNvSpPr/>
          <p:nvPr/>
        </p:nvSpPr>
        <p:spPr>
          <a:xfrm>
            <a:off x="563349" y="5285622"/>
            <a:ext cx="11791665" cy="1200329"/>
          </a:xfrm>
          <a:prstGeom prst="rect">
            <a:avLst/>
          </a:prstGeom>
        </p:spPr>
        <p:txBody>
          <a:bodyPr wrap="square">
            <a:spAutoFit/>
          </a:bodyPr>
          <a:lstStyle/>
          <a:p>
            <a:r>
              <a:rPr lang="en-GB" b="1" dirty="0" smtClean="0"/>
              <a:t>For </a:t>
            </a:r>
            <a:r>
              <a:rPr lang="el-GR" b="1" dirty="0"/>
              <a:t>α</a:t>
            </a:r>
            <a:r>
              <a:rPr lang="en-GB" b="1" dirty="0" smtClean="0"/>
              <a:t> </a:t>
            </a:r>
            <a:r>
              <a:rPr lang="en-GB" b="1" dirty="0"/>
              <a:t>= </a:t>
            </a:r>
            <a:r>
              <a:rPr lang="en-GB" b="1" dirty="0" smtClean="0"/>
              <a:t>35° </a:t>
            </a:r>
            <a:r>
              <a:rPr lang="en-GB" b="1" dirty="0"/>
              <a:t>and U =30 </a:t>
            </a:r>
            <a:r>
              <a:rPr lang="en-GB" b="1" dirty="0" smtClean="0"/>
              <a:t>m/s</a:t>
            </a:r>
          </a:p>
          <a:p>
            <a:endParaRPr lang="en-GB" b="1" dirty="0"/>
          </a:p>
          <a:p>
            <a:endParaRPr lang="en-GB" b="1" dirty="0" smtClean="0"/>
          </a:p>
          <a:p>
            <a:r>
              <a:rPr lang="en-IN" b="1" dirty="0" smtClean="0"/>
              <a:t> </a:t>
            </a:r>
            <a:endParaRPr lang="en-IN" b="1" dirty="0"/>
          </a:p>
        </p:txBody>
      </p:sp>
      <p:graphicFrame>
        <p:nvGraphicFramePr>
          <p:cNvPr id="6" name="Table 5"/>
          <p:cNvGraphicFramePr>
            <a:graphicFrameLocks noGrp="1"/>
          </p:cNvGraphicFramePr>
          <p:nvPr>
            <p:extLst>
              <p:ext uri="{D42A27DB-BD31-4B8C-83A1-F6EECF244321}">
                <p14:modId xmlns:p14="http://schemas.microsoft.com/office/powerpoint/2010/main" val="2314031936"/>
              </p:ext>
            </p:extLst>
          </p:nvPr>
        </p:nvGraphicFramePr>
        <p:xfrm>
          <a:off x="563349" y="5683282"/>
          <a:ext cx="10642600" cy="914400"/>
        </p:xfrm>
        <a:graphic>
          <a:graphicData uri="http://schemas.openxmlformats.org/drawingml/2006/table">
            <a:tbl>
              <a:tblPr firstRow="1" bandRow="1">
                <a:tableStyleId>{5C22544A-7EE6-4342-B048-85BDC9FD1C3A}</a:tableStyleId>
              </a:tblPr>
              <a:tblGrid>
                <a:gridCol w="3340137"/>
                <a:gridCol w="3158577"/>
                <a:gridCol w="4143886"/>
              </a:tblGrid>
              <a:tr h="586137">
                <a:tc>
                  <a:txBody>
                    <a:bodyPr/>
                    <a:lstStyle/>
                    <a:p>
                      <a:pPr algn="ctr">
                        <a:lnSpc>
                          <a:spcPct val="150000"/>
                        </a:lnSpc>
                      </a:pPr>
                      <a:r>
                        <a:rPr lang="en-IN" dirty="0" smtClean="0"/>
                        <a:t>Material Medium -</a:t>
                      </a:r>
                      <a:r>
                        <a:rPr lang="en-IN" baseline="0" dirty="0" smtClean="0"/>
                        <a:t> Air</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dirty="0" smtClean="0"/>
                        <a:t>Density = 1.225 kg/(m</a:t>
                      </a:r>
                      <a:r>
                        <a:rPr lang="en-IN" baseline="30000" dirty="0" smtClean="0"/>
                        <a:t>3</a:t>
                      </a:r>
                      <a:r>
                        <a:rPr lang="en-IN" dirty="0" smtClean="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dirty="0" smtClean="0"/>
                        <a:t>Dynamic</a:t>
                      </a:r>
                      <a:r>
                        <a:rPr lang="en-IN" baseline="0" dirty="0" smtClean="0"/>
                        <a:t> Viscosity -  1.7894×10</a:t>
                      </a:r>
                      <a:r>
                        <a:rPr lang="en-IN" baseline="30000" dirty="0" smtClean="0"/>
                        <a:t>-5</a:t>
                      </a:r>
                      <a:r>
                        <a:rPr lang="en-IN" baseline="0" dirty="0" smtClean="0"/>
                        <a:t> kg</a:t>
                      </a:r>
                      <a:r>
                        <a:rPr lang="en-IN" dirty="0" smtClean="0"/>
                        <a:t>/(</a:t>
                      </a:r>
                      <a:r>
                        <a:rPr lang="en-IN" dirty="0" err="1" smtClean="0"/>
                        <a:t>ms</a:t>
                      </a:r>
                      <a:r>
                        <a:rPr lang="en-IN" dirty="0" smtClean="0"/>
                        <a:t>)</a:t>
                      </a:r>
                    </a:p>
                    <a:p>
                      <a:pPr marL="0" marR="0" indent="0" algn="ctr" defTabSz="914400" rtl="0" eaLnBrk="1" fontAlgn="auto" latinLnBrk="0" hangingPunct="1">
                        <a:lnSpc>
                          <a:spcPct val="150000"/>
                        </a:lnSpc>
                        <a:spcBef>
                          <a:spcPts val="0"/>
                        </a:spcBef>
                        <a:spcAft>
                          <a:spcPts val="0"/>
                        </a:spcAft>
                        <a:buClrTx/>
                        <a:buSzTx/>
                        <a:buFontTx/>
                        <a:buNone/>
                        <a:tabLst/>
                        <a:defRPr/>
                      </a:pPr>
                      <a:endParaRPr lang="en-IN" dirty="0" smtClean="0"/>
                    </a:p>
                  </a:txBody>
                  <a:tcPr/>
                </a:tc>
              </a:tr>
            </a:tbl>
          </a:graphicData>
        </a:graphic>
      </p:graphicFrame>
    </p:spTree>
    <p:extLst>
      <p:ext uri="{BB962C8B-B14F-4D97-AF65-F5344CB8AC3E}">
        <p14:creationId xmlns:p14="http://schemas.microsoft.com/office/powerpoint/2010/main" val="3345567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5215" y="318194"/>
            <a:ext cx="3995902" cy="461665"/>
          </a:xfrm>
          <a:prstGeom prst="rect">
            <a:avLst/>
          </a:prstGeom>
        </p:spPr>
        <p:txBody>
          <a:bodyPr wrap="none">
            <a:spAutoFit/>
          </a:bodyPr>
          <a:lstStyle/>
          <a:p>
            <a:r>
              <a:rPr lang="en-IN" sz="2400" dirty="0"/>
              <a:t>VALIDATION OF AHMED BODY </a:t>
            </a:r>
          </a:p>
        </p:txBody>
      </p:sp>
      <p:graphicFrame>
        <p:nvGraphicFramePr>
          <p:cNvPr id="3" name="Table 2"/>
          <p:cNvGraphicFramePr>
            <a:graphicFrameLocks noGrp="1"/>
          </p:cNvGraphicFramePr>
          <p:nvPr>
            <p:extLst>
              <p:ext uri="{D42A27DB-BD31-4B8C-83A1-F6EECF244321}">
                <p14:modId xmlns:p14="http://schemas.microsoft.com/office/powerpoint/2010/main" val="1755435651"/>
              </p:ext>
            </p:extLst>
          </p:nvPr>
        </p:nvGraphicFramePr>
        <p:xfrm>
          <a:off x="381001" y="1155701"/>
          <a:ext cx="5372099" cy="2365974"/>
        </p:xfrm>
        <a:graphic>
          <a:graphicData uri="http://schemas.openxmlformats.org/drawingml/2006/table">
            <a:tbl>
              <a:tblPr firstRow="1" bandRow="1">
                <a:tableStyleId>{5C22544A-7EE6-4342-B048-85BDC9FD1C3A}</a:tableStyleId>
              </a:tblPr>
              <a:tblGrid>
                <a:gridCol w="2356209"/>
                <a:gridCol w="1517290"/>
                <a:gridCol w="1498600"/>
              </a:tblGrid>
              <a:tr h="555026">
                <a:tc>
                  <a:txBody>
                    <a:bodyPr/>
                    <a:lstStyle/>
                    <a:p>
                      <a:pPr algn="ctr"/>
                      <a:r>
                        <a:rPr lang="en-IN" dirty="0" smtClean="0"/>
                        <a:t> Ahmed</a:t>
                      </a:r>
                      <a:r>
                        <a:rPr lang="en-IN" baseline="0" dirty="0" smtClean="0"/>
                        <a:t> body Geometric</a:t>
                      </a:r>
                    </a:p>
                    <a:p>
                      <a:pPr algn="ctr"/>
                      <a:r>
                        <a:rPr lang="en-IN" baseline="0" dirty="0" smtClean="0"/>
                        <a:t> and flow condition</a:t>
                      </a:r>
                      <a:endParaRPr lang="en-IN" dirty="0" smtClean="0"/>
                    </a:p>
                  </a:txBody>
                  <a:tcPr/>
                </a:tc>
                <a:tc>
                  <a:txBody>
                    <a:bodyPr/>
                    <a:lstStyle/>
                    <a:p>
                      <a:pPr algn="ctr"/>
                      <a:r>
                        <a:rPr lang="en-IN" dirty="0" smtClean="0"/>
                        <a:t>                                 Present Study</a:t>
                      </a:r>
                      <a:endParaRPr lang="en-IN" baseline="0" dirty="0" smtClean="0"/>
                    </a:p>
                  </a:txBody>
                  <a:tcPr/>
                </a:tc>
                <a:tc>
                  <a:txBody>
                    <a:bodyPr/>
                    <a:lstStyle/>
                    <a:p>
                      <a:pPr algn="ctr"/>
                      <a:r>
                        <a:rPr lang="en-IN" dirty="0" smtClean="0"/>
                        <a:t>                               </a:t>
                      </a:r>
                    </a:p>
                    <a:p>
                      <a:pPr algn="ctr"/>
                      <a:r>
                        <a:rPr lang="en-IN" dirty="0" smtClean="0"/>
                        <a:t>Validation </a:t>
                      </a:r>
                      <a:endParaRPr lang="en-IN" baseline="0" dirty="0" smtClean="0"/>
                    </a:p>
                  </a:txBody>
                  <a:tcPr/>
                </a:tc>
              </a:tr>
              <a:tr h="658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At </a:t>
                      </a:r>
                      <a:r>
                        <a:rPr lang="el-GR" b="1" dirty="0" smtClean="0"/>
                        <a:t>α</a:t>
                      </a:r>
                      <a:r>
                        <a:rPr lang="en-IN" b="1" dirty="0" smtClean="0"/>
                        <a:t> = 25° &amp; U =30m/s</a:t>
                      </a:r>
                    </a:p>
                    <a:p>
                      <a:endParaRPr lang="en-IN"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a:t>
                      </a:r>
                      <a:r>
                        <a:rPr lang="en-IN" baseline="-25000" dirty="0" smtClean="0"/>
                        <a:t>d </a:t>
                      </a:r>
                      <a:r>
                        <a:rPr lang="en-IN" baseline="0" dirty="0" smtClean="0"/>
                        <a:t>= </a:t>
                      </a:r>
                      <a:r>
                        <a:rPr lang="en-IN" sz="1800" dirty="0" smtClean="0">
                          <a:effectLst/>
                          <a:latin typeface="+mn-lt"/>
                          <a:ea typeface="Calibri" panose="020F0502020204030204" pitchFamily="34" charset="0"/>
                          <a:cs typeface="Times New Roman" panose="02020603050405020304" pitchFamily="18" charset="0"/>
                        </a:rPr>
                        <a:t>0.29846</a:t>
                      </a:r>
                      <a:endParaRPr lang="en-IN" sz="1600" dirty="0" smtClean="0">
                        <a:effectLst/>
                        <a:latin typeface="+mn-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a:t>
                      </a:r>
                      <a:r>
                        <a:rPr lang="en-IN" baseline="-25000" dirty="0" smtClean="0"/>
                        <a:t>d </a:t>
                      </a:r>
                      <a:r>
                        <a:rPr lang="en-IN" baseline="0" dirty="0" smtClean="0"/>
                        <a:t>= 0.29350</a:t>
                      </a:r>
                    </a:p>
                  </a:txBody>
                  <a:tcPr>
                    <a:lnB w="12700" cap="flat" cmpd="sng" algn="ctr">
                      <a:solidFill>
                        <a:schemeClr val="tx1"/>
                      </a:solidFill>
                      <a:prstDash val="solid"/>
                      <a:round/>
                      <a:headEnd type="none" w="med" len="med"/>
                      <a:tailEnd type="none" w="med" len="med"/>
                    </a:lnB>
                  </a:tcPr>
                </a:tc>
              </a:tr>
              <a:tr h="7928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At </a:t>
                      </a:r>
                      <a:r>
                        <a:rPr lang="el-GR" b="1" dirty="0" smtClean="0"/>
                        <a:t>α</a:t>
                      </a:r>
                      <a:r>
                        <a:rPr lang="en-IN" b="1" dirty="0" smtClean="0"/>
                        <a:t> = 35° &amp; U =30m/s</a:t>
                      </a:r>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a:t>
                      </a:r>
                      <a:r>
                        <a:rPr lang="en-IN" baseline="-25000" dirty="0" smtClean="0"/>
                        <a:t>d </a:t>
                      </a:r>
                      <a:r>
                        <a:rPr lang="en-IN" baseline="0" dirty="0" smtClean="0"/>
                        <a:t>= </a:t>
                      </a:r>
                      <a:r>
                        <a:rPr lang="en-IN" dirty="0" smtClean="0"/>
                        <a:t>0.30008</a:t>
                      </a:r>
                    </a:p>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a:txBody>
                  <a:tcP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a:t>
                      </a:r>
                      <a:r>
                        <a:rPr lang="en-IN" baseline="-25000" dirty="0" smtClean="0"/>
                        <a:t>d </a:t>
                      </a:r>
                      <a:r>
                        <a:rPr lang="en-IN" baseline="0" dirty="0" smtClean="0"/>
                        <a:t>= 0.3007</a:t>
                      </a:r>
                    </a:p>
                  </a:txBody>
                  <a:tcPr>
                    <a:lnT w="12700" cap="flat" cmpd="sng" algn="ctr">
                      <a:solidFill>
                        <a:schemeClr val="tx1"/>
                      </a:solidFill>
                      <a:prstDash val="solid"/>
                      <a:round/>
                      <a:headEnd type="none" w="med" len="med"/>
                      <a:tailEnd type="none" w="med" len="med"/>
                    </a:lnT>
                  </a:tcPr>
                </a:tc>
              </a:tr>
            </a:tbl>
          </a:graphicData>
        </a:graphic>
      </p:graphicFrame>
      <p:pic>
        <p:nvPicPr>
          <p:cNvPr id="5" name="Picture 4"/>
          <p:cNvPicPr/>
          <p:nvPr/>
        </p:nvPicPr>
        <p:blipFill rotWithShape="1">
          <a:blip r:embed="rId2">
            <a:extLst>
              <a:ext uri="{28A0092B-C50C-407E-A947-70E740481C1C}">
                <a14:useLocalDpi xmlns:a14="http://schemas.microsoft.com/office/drawing/2010/main" val="0"/>
              </a:ext>
            </a:extLst>
          </a:blip>
          <a:srcRect l="2418" t="4670" r="4348" b="1706"/>
          <a:stretch/>
        </p:blipFill>
        <p:spPr>
          <a:xfrm>
            <a:off x="5829300" y="779859"/>
            <a:ext cx="6362700" cy="5577701"/>
          </a:xfrm>
          <a:prstGeom prst="rect">
            <a:avLst/>
          </a:prstGeom>
        </p:spPr>
      </p:pic>
      <p:sp>
        <p:nvSpPr>
          <p:cNvPr id="6" name="Rectangle 5"/>
          <p:cNvSpPr/>
          <p:nvPr/>
        </p:nvSpPr>
        <p:spPr>
          <a:xfrm>
            <a:off x="317775" y="4049236"/>
            <a:ext cx="5067025" cy="2308324"/>
          </a:xfrm>
          <a:prstGeom prst="rect">
            <a:avLst/>
          </a:prstGeom>
        </p:spPr>
        <p:txBody>
          <a:bodyPr wrap="square">
            <a:spAutoFit/>
          </a:bodyPr>
          <a:lstStyle/>
          <a:p>
            <a:r>
              <a:rPr lang="en-IN" b="1" dirty="0"/>
              <a:t>Journal </a:t>
            </a:r>
            <a:r>
              <a:rPr lang="en-IN" b="1" dirty="0" smtClean="0"/>
              <a:t>name- </a:t>
            </a:r>
            <a:r>
              <a:rPr lang="en-IN" dirty="0" smtClean="0"/>
              <a:t>Journal of wind Engineering and Industrial Aerodynamics.</a:t>
            </a:r>
          </a:p>
          <a:p>
            <a:r>
              <a:rPr lang="en-IN" b="1" dirty="0" smtClean="0"/>
              <a:t>Title</a:t>
            </a:r>
            <a:r>
              <a:rPr lang="en-IN" dirty="0" smtClean="0"/>
              <a:t>- On the two flow states in the wake of a hatchback Ahmed Body.</a:t>
            </a:r>
          </a:p>
          <a:p>
            <a:r>
              <a:rPr lang="en-IN" b="1" dirty="0" smtClean="0"/>
              <a:t>Authors</a:t>
            </a:r>
            <a:r>
              <a:rPr lang="en-IN" dirty="0" smtClean="0"/>
              <a:t> </a:t>
            </a:r>
            <a:r>
              <a:rPr lang="en-IN" dirty="0"/>
              <a:t>– </a:t>
            </a:r>
            <a:r>
              <a:rPr lang="en-IN" dirty="0" err="1"/>
              <a:t>A.Rao</a:t>
            </a:r>
            <a:r>
              <a:rPr lang="en-IN" dirty="0"/>
              <a:t>, G. </a:t>
            </a:r>
            <a:r>
              <a:rPr lang="en-IN" dirty="0" err="1"/>
              <a:t>Minelli</a:t>
            </a:r>
            <a:r>
              <a:rPr lang="en-IN" dirty="0"/>
              <a:t> , </a:t>
            </a:r>
            <a:r>
              <a:rPr lang="en-IN" dirty="0" err="1"/>
              <a:t>B.Basara</a:t>
            </a:r>
            <a:r>
              <a:rPr lang="en-IN" dirty="0"/>
              <a:t>, </a:t>
            </a:r>
            <a:r>
              <a:rPr lang="en-IN" dirty="0" err="1"/>
              <a:t>S.krajnovic</a:t>
            </a:r>
            <a:r>
              <a:rPr lang="en-IN" dirty="0"/>
              <a:t> (2018) </a:t>
            </a:r>
            <a:endParaRPr lang="en-IN" dirty="0" smtClean="0"/>
          </a:p>
          <a:p>
            <a:endParaRPr lang="en-IN" dirty="0"/>
          </a:p>
          <a:p>
            <a:endParaRPr lang="en-IN" dirty="0"/>
          </a:p>
        </p:txBody>
      </p:sp>
    </p:spTree>
    <p:extLst>
      <p:ext uri="{BB962C8B-B14F-4D97-AF65-F5344CB8AC3E}">
        <p14:creationId xmlns:p14="http://schemas.microsoft.com/office/powerpoint/2010/main" val="3269775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040332567"/>
                  </p:ext>
                </p:extLst>
              </p:nvPr>
            </p:nvGraphicFramePr>
            <p:xfrm>
              <a:off x="1435100" y="1269999"/>
              <a:ext cx="8521700" cy="4793140"/>
            </p:xfrm>
            <a:graphic>
              <a:graphicData uri="http://schemas.openxmlformats.org/drawingml/2006/table">
                <a:tbl>
                  <a:tblPr firstRow="1" firstCol="1" bandRow="1">
                    <a:tableStyleId>{5C22544A-7EE6-4342-B048-85BDC9FD1C3A}</a:tableStyleId>
                  </a:tblPr>
                  <a:tblGrid>
                    <a:gridCol w="4462714"/>
                    <a:gridCol w="4058986"/>
                  </a:tblGrid>
                  <a:tr h="677723">
                    <a:tc>
                      <a:txBody>
                        <a:bodyPr/>
                        <a:lstStyle/>
                        <a:p>
                          <a:pPr algn="ctr">
                            <a:lnSpc>
                              <a:spcPct val="150000"/>
                            </a:lnSpc>
                            <a:spcAft>
                              <a:spcPts val="1000"/>
                            </a:spcAft>
                          </a:pPr>
                          <a:r>
                            <a:rPr lang="en-IN" sz="1800" dirty="0">
                              <a:effectLst/>
                            </a:rPr>
                            <a:t> Slant Angle ( α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Coefficient of Drag force ( </a:t>
                          </a:r>
                          <a14:m>
                            <m:oMath xmlns:m="http://schemas.openxmlformats.org/officeDocument/2006/math">
                              <m:sSub>
                                <m:sSubPr>
                                  <m:ctrlPr>
                                    <a:rPr lang="en-IN" sz="1800" i="1">
                                      <a:effectLst/>
                                      <a:latin typeface="Cambria Math" panose="02040503050406030204" pitchFamily="18" charset="0"/>
                                    </a:rPr>
                                  </m:ctrlPr>
                                </m:sSubPr>
                                <m:e>
                                  <m:r>
                                    <a:rPr lang="en-IN" sz="1800">
                                      <a:effectLst/>
                                      <a:latin typeface="Cambria Math" panose="02040503050406030204" pitchFamily="18" charset="0"/>
                                    </a:rPr>
                                    <m:t>𝐶</m:t>
                                  </m:r>
                                </m:e>
                                <m:sub>
                                  <m:r>
                                    <a:rPr lang="en-IN" sz="1800">
                                      <a:effectLst/>
                                      <a:latin typeface="Cambria Math" panose="02040503050406030204" pitchFamily="18" charset="0"/>
                                    </a:rPr>
                                    <m:t>𝑑</m:t>
                                  </m:r>
                                </m:sub>
                              </m:sSub>
                            </m:oMath>
                          </a14:m>
                          <a:r>
                            <a:rPr lang="en-IN" sz="18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7723">
                    <a:tc>
                      <a:txBody>
                        <a:bodyPr/>
                        <a:lstStyle/>
                        <a:p>
                          <a:pPr algn="ctr">
                            <a:lnSpc>
                              <a:spcPct val="150000"/>
                            </a:lnSpc>
                            <a:spcAft>
                              <a:spcPts val="1000"/>
                            </a:spcAft>
                          </a:pPr>
                          <a:r>
                            <a:rPr lang="en-IN" sz="1800" dirty="0" smtClean="0">
                              <a:effectLst/>
                            </a:rPr>
                            <a:t>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0.2873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12.5</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0.2886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15</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0.2928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20</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0.2962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25</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0.2984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30</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0.3145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35</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0.30008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040332567"/>
                  </p:ext>
                </p:extLst>
              </p:nvPr>
            </p:nvGraphicFramePr>
            <p:xfrm>
              <a:off x="1435100" y="1269999"/>
              <a:ext cx="8521700" cy="4793140"/>
            </p:xfrm>
            <a:graphic>
              <a:graphicData uri="http://schemas.openxmlformats.org/drawingml/2006/table">
                <a:tbl>
                  <a:tblPr firstRow="1" firstCol="1" bandRow="1">
                    <a:tableStyleId>{5C22544A-7EE6-4342-B048-85BDC9FD1C3A}</a:tableStyleId>
                  </a:tblPr>
                  <a:tblGrid>
                    <a:gridCol w="4462714"/>
                    <a:gridCol w="4058986"/>
                  </a:tblGrid>
                  <a:tr h="677723">
                    <a:tc>
                      <a:txBody>
                        <a:bodyPr/>
                        <a:lstStyle/>
                        <a:p>
                          <a:pPr algn="ctr">
                            <a:lnSpc>
                              <a:spcPct val="150000"/>
                            </a:lnSpc>
                            <a:spcAft>
                              <a:spcPts val="1000"/>
                            </a:spcAft>
                          </a:pPr>
                          <a:r>
                            <a:rPr lang="en-IN" sz="1800" dirty="0">
                              <a:effectLst/>
                            </a:rPr>
                            <a:t> Slant Angle ( α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10210" t="-901" r="-601" b="-610811"/>
                          </a:stretch>
                        </a:blipFill>
                      </a:tcPr>
                    </a:tc>
                  </a:tr>
                  <a:tr h="677723">
                    <a:tc>
                      <a:txBody>
                        <a:bodyPr/>
                        <a:lstStyle/>
                        <a:p>
                          <a:pPr algn="ctr">
                            <a:lnSpc>
                              <a:spcPct val="150000"/>
                            </a:lnSpc>
                            <a:spcAft>
                              <a:spcPts val="1000"/>
                            </a:spcAft>
                          </a:pPr>
                          <a:r>
                            <a:rPr lang="en-IN" sz="1800" dirty="0" smtClean="0">
                              <a:effectLst/>
                            </a:rPr>
                            <a:t>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0.2873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12.5</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0.2886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15</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0.2928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20</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0.2962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25</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0.2984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30</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0.3145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949">
                    <a:tc>
                      <a:txBody>
                        <a:bodyPr/>
                        <a:lstStyle/>
                        <a:p>
                          <a:pPr algn="ctr">
                            <a:lnSpc>
                              <a:spcPct val="150000"/>
                            </a:lnSpc>
                            <a:spcAft>
                              <a:spcPts val="1000"/>
                            </a:spcAft>
                          </a:pPr>
                          <a:r>
                            <a:rPr lang="en-IN" sz="1800" dirty="0" smtClean="0">
                              <a:effectLst/>
                            </a:rPr>
                            <a:t>35</a:t>
                          </a:r>
                          <a:r>
                            <a:rPr lang="en-IN" sz="160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rPr>
                            <a:t>0.30008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426148" y="382573"/>
                <a:ext cx="8928100" cy="505523"/>
              </a:xfrm>
              <a:prstGeom prst="rect">
                <a:avLst/>
              </a:prstGeom>
            </p:spPr>
            <p:txBody>
              <a:bodyPr wrap="square">
                <a:spAutoFit/>
              </a:bodyPr>
              <a:lstStyle/>
              <a:p>
                <a:pPr algn="just">
                  <a:lnSpc>
                    <a:spcPct val="150000"/>
                  </a:lnSpc>
                  <a:spcAft>
                    <a:spcPts val="1000"/>
                  </a:spcAft>
                </a:pPr>
                <a:r>
                  <a:rPr lang="en-IN" b="1" dirty="0" smtClean="0">
                    <a:latin typeface="Calibri" panose="020F0502020204030204" pitchFamily="34" charset="0"/>
                    <a:ea typeface="Calibri" panose="020F0502020204030204" pitchFamily="34" charset="0"/>
                    <a:cs typeface="Calibri" panose="020F0502020204030204" pitchFamily="34" charset="0"/>
                  </a:rPr>
                  <a:t>     </a:t>
                </a:r>
                <a:r>
                  <a:rPr lang="en-IN" sz="2000" b="1" dirty="0" smtClean="0">
                    <a:ea typeface="Calibri" panose="020F0502020204030204" pitchFamily="34" charset="0"/>
                    <a:cs typeface="Calibri" panose="020F0502020204030204" pitchFamily="34" charset="0"/>
                  </a:rPr>
                  <a:t>Variation </a:t>
                </a:r>
                <a:r>
                  <a:rPr lang="en-IN" sz="2000" b="1" dirty="0">
                    <a:ea typeface="Calibri" panose="020F0502020204030204" pitchFamily="34" charset="0"/>
                    <a:cs typeface="Calibri" panose="020F0502020204030204" pitchFamily="34" charset="0"/>
                  </a:rPr>
                  <a:t>of Coefficient of drag force with back slant angle (α)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Calibri Light" panose="020F0302020204030204" pitchFamily="34" charset="0"/>
                          </a:rPr>
                        </m:ctrlPr>
                      </m:sSubPr>
                      <m:e>
                        <m:r>
                          <a:rPr lang="en-US" sz="2000" b="1" i="1">
                            <a:effectLst/>
                            <a:latin typeface="Cambria Math" panose="02040503050406030204" pitchFamily="18" charset="0"/>
                            <a:ea typeface="Times New Roman" panose="02020603050405020304" pitchFamily="18" charset="0"/>
                            <a:cs typeface="Calibri Light" panose="020F0302020204030204" pitchFamily="34" charset="0"/>
                          </a:rPr>
                          <m:t>𝑼</m:t>
                        </m:r>
                      </m:e>
                      <m:sub>
                        <m:r>
                          <a:rPr lang="en-US" sz="2000" b="1">
                            <a:effectLst/>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sz="2000" b="1" dirty="0">
                    <a:effectLst/>
                    <a:ea typeface="Times New Roman" panose="02020603050405020304" pitchFamily="18" charset="0"/>
                    <a:cs typeface="Calibri" panose="020F0502020204030204" pitchFamily="34" charset="0"/>
                  </a:rPr>
                  <a:t>= 30m/s</a:t>
                </a:r>
                <a:endParaRPr lang="en-IN" sz="1400" b="1" dirty="0">
                  <a:effectLst/>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426148" y="382573"/>
                <a:ext cx="8928100" cy="505523"/>
              </a:xfrm>
              <a:prstGeom prst="rect">
                <a:avLst/>
              </a:prstGeom>
              <a:blipFill rotWithShape="0">
                <a:blip r:embed="rId3"/>
                <a:stretch>
                  <a:fillRect b="-20482"/>
                </a:stretch>
              </a:blipFill>
            </p:spPr>
            <p:txBody>
              <a:bodyPr/>
              <a:lstStyle/>
              <a:p>
                <a:r>
                  <a:rPr lang="en-IN">
                    <a:noFill/>
                  </a:rPr>
                  <a:t> </a:t>
                </a:r>
              </a:p>
            </p:txBody>
          </p:sp>
        </mc:Fallback>
      </mc:AlternateContent>
    </p:spTree>
    <p:extLst>
      <p:ext uri="{BB962C8B-B14F-4D97-AF65-F5344CB8AC3E}">
        <p14:creationId xmlns:p14="http://schemas.microsoft.com/office/powerpoint/2010/main" val="3703525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36600" y="472222"/>
                <a:ext cx="9791700" cy="505523"/>
              </a:xfrm>
              <a:prstGeom prst="rect">
                <a:avLst/>
              </a:prstGeom>
            </p:spPr>
            <p:txBody>
              <a:bodyPr wrap="square">
                <a:spAutoFit/>
              </a:bodyPr>
              <a:lstStyle/>
              <a:p>
                <a:pPr marL="457200">
                  <a:lnSpc>
                    <a:spcPct val="150000"/>
                  </a:lnSpc>
                  <a:spcBef>
                    <a:spcPts val="1200"/>
                  </a:spcBef>
                  <a:spcAft>
                    <a:spcPts val="1000"/>
                  </a:spcAft>
                </a:pPr>
                <a:r>
                  <a:rPr lang="en-US" sz="2000" b="1" dirty="0">
                    <a:ea typeface="Calibri" panose="020F0502020204030204" pitchFamily="34" charset="0"/>
                    <a:cs typeface="Times New Roman" panose="02020603050405020304" pitchFamily="18" charset="0"/>
                  </a:rPr>
                  <a:t>Variation of velocity in x direction along the lines shown </a:t>
                </a:r>
                <a:r>
                  <a:rPr lang="en-US" sz="2000" b="1" dirty="0" smtClean="0">
                    <a:ea typeface="Calibri" panose="020F0502020204030204" pitchFamily="34" charset="0"/>
                    <a:cs typeface="Times New Roman" panose="02020603050405020304" pitchFamily="18" charset="0"/>
                  </a:rPr>
                  <a:t>below</a:t>
                </a:r>
                <a:r>
                  <a:rPr lang="en-IN" sz="2000" b="1" dirty="0" smtClean="0">
                    <a:ea typeface="Calibri" panose="020F0502020204030204" pitchFamily="34" charset="0"/>
                    <a:cs typeface="Times New Roman" panose="02020603050405020304" pitchFamily="18" charset="0"/>
                  </a:rPr>
                  <a:t> </a:t>
                </a:r>
                <a:r>
                  <a:rPr lang="en-US" sz="2000" b="1" dirty="0">
                    <a:ea typeface="Calibri" panose="020F0502020204030204" pitchFamily="34" charset="0"/>
                    <a:cs typeface="Times New Roman" panose="02020603050405020304" pitchFamily="18" charset="0"/>
                  </a:rPr>
                  <a:t>a</a:t>
                </a:r>
                <a:r>
                  <a:rPr lang="en-US" sz="2000" b="1" dirty="0" smtClean="0">
                    <a:effectLst/>
                    <a:ea typeface="Calibri" panose="020F0502020204030204" pitchFamily="34" charset="0"/>
                    <a:cs typeface="Times New Roman" panose="02020603050405020304" pitchFamily="18" charset="0"/>
                  </a:rPr>
                  <a:t>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Calibri Light" panose="020F0302020204030204" pitchFamily="34" charset="0"/>
                          </a:rPr>
                        </m:ctrlPr>
                      </m:sSubPr>
                      <m:e>
                        <m:r>
                          <a:rPr lang="en-US" sz="2000" b="1" i="1">
                            <a:effectLst/>
                            <a:latin typeface="Cambria Math" panose="02040503050406030204" pitchFamily="18" charset="0"/>
                            <a:ea typeface="Times New Roman" panose="02020603050405020304" pitchFamily="18" charset="0"/>
                            <a:cs typeface="Calibri Light" panose="020F0302020204030204" pitchFamily="34" charset="0"/>
                          </a:rPr>
                          <m:t>𝑼</m:t>
                        </m:r>
                      </m:e>
                      <m:sub>
                        <m:r>
                          <a:rPr lang="en-US" sz="2000" b="1">
                            <a:effectLst/>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sz="2000" b="1" dirty="0">
                    <a:effectLst/>
                    <a:ea typeface="Times New Roman" panose="02020603050405020304" pitchFamily="18" charset="0"/>
                    <a:cs typeface="Times New Roman" panose="02020603050405020304" pitchFamily="18" charset="0"/>
                  </a:rPr>
                  <a:t> </a:t>
                </a:r>
                <a:r>
                  <a:rPr lang="en-US" sz="2000" b="1" dirty="0">
                    <a:effectLst/>
                    <a:ea typeface="Calibri" panose="020F0502020204030204" pitchFamily="34" charset="0"/>
                    <a:cs typeface="Times New Roman" panose="02020603050405020304" pitchFamily="18" charset="0"/>
                  </a:rPr>
                  <a:t> =40 m/s, </a:t>
                </a:r>
                <a:r>
                  <a:rPr lang="en-US" sz="2000" b="1" dirty="0">
                    <a:effectLst/>
                    <a:ea typeface="Calibri" panose="020F0502020204030204" pitchFamily="34" charset="0"/>
                    <a:cs typeface="Calibri" panose="020F0502020204030204" pitchFamily="34" charset="0"/>
                  </a:rPr>
                  <a:t>α</a:t>
                </a:r>
                <a:r>
                  <a:rPr lang="en-US" sz="2000" b="1" dirty="0">
                    <a:effectLst/>
                    <a:ea typeface="Calibri" panose="020F0502020204030204" pitchFamily="34" charset="0"/>
                    <a:cs typeface="Times New Roman" panose="02020603050405020304" pitchFamily="18" charset="0"/>
                  </a:rPr>
                  <a:t> = 35</a:t>
                </a:r>
                <a:r>
                  <a:rPr lang="en-US" sz="2000" b="1" dirty="0">
                    <a:effectLst/>
                    <a:ea typeface="Calibri" panose="020F0502020204030204" pitchFamily="34" charset="0"/>
                    <a:cs typeface="Calibri" panose="020F0502020204030204" pitchFamily="34" charset="0"/>
                  </a:rPr>
                  <a:t>°</a:t>
                </a:r>
                <a:r>
                  <a:rPr lang="en-US" sz="2000" b="1" u="sng" dirty="0">
                    <a:effectLst/>
                    <a:ea typeface="Calibri" panose="020F0502020204030204" pitchFamily="34" charset="0"/>
                    <a:cs typeface="Calibri" panose="020F0502020204030204" pitchFamily="34" charset="0"/>
                  </a:rPr>
                  <a:t> </a:t>
                </a:r>
                <a:endParaRPr lang="en-IN" sz="2000" b="1" dirty="0">
                  <a:effectLst/>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36600" y="472222"/>
                <a:ext cx="9791700" cy="505523"/>
              </a:xfrm>
              <a:prstGeom prst="rect">
                <a:avLst/>
              </a:prstGeom>
              <a:blipFill rotWithShape="0">
                <a:blip r:embed="rId2"/>
                <a:stretch>
                  <a:fillRect r="-187" b="-20482"/>
                </a:stretch>
              </a:blipFill>
            </p:spPr>
            <p:txBody>
              <a:bodyPr/>
              <a:lstStyle/>
              <a:p>
                <a:r>
                  <a:rPr lang="en-IN">
                    <a:noFill/>
                  </a:rPr>
                  <a:t> </a:t>
                </a:r>
              </a:p>
            </p:txBody>
          </p:sp>
        </mc:Fallback>
      </mc:AlternateContent>
      <p:cxnSp>
        <p:nvCxnSpPr>
          <p:cNvPr id="3" name="Straight Connector 2"/>
          <p:cNvCxnSpPr/>
          <p:nvPr/>
        </p:nvCxnSpPr>
        <p:spPr>
          <a:xfrm flipH="1">
            <a:off x="3830002" y="2003107"/>
            <a:ext cx="177673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Left Bracket 3"/>
          <p:cNvSpPr/>
          <p:nvPr/>
        </p:nvSpPr>
        <p:spPr>
          <a:xfrm>
            <a:off x="3125787" y="2003742"/>
            <a:ext cx="735330" cy="1252220"/>
          </a:xfrm>
          <a:prstGeom prst="leftBracket">
            <a:avLst/>
          </a:prstGeom>
          <a:ln w="38100"/>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 name="Straight Connector 4"/>
          <p:cNvCxnSpPr/>
          <p:nvPr/>
        </p:nvCxnSpPr>
        <p:spPr>
          <a:xfrm>
            <a:off x="5606732" y="2003107"/>
            <a:ext cx="956310" cy="6572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817937" y="3256597"/>
            <a:ext cx="176784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564947" y="2653347"/>
            <a:ext cx="0" cy="6032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534342" y="3256597"/>
            <a:ext cx="101790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802312" y="1542732"/>
            <a:ext cx="7620" cy="5930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6173152" y="1567497"/>
            <a:ext cx="7620" cy="83121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6864667" y="1542732"/>
            <a:ext cx="7620" cy="17151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7432992" y="1567497"/>
            <a:ext cx="7620" cy="168783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657600"/>
            <a:ext cx="12192000" cy="12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15328" y="2169159"/>
            <a:ext cx="20639" cy="1488441"/>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193788" y="2416174"/>
            <a:ext cx="30640" cy="1254126"/>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886574" y="3268027"/>
            <a:ext cx="0" cy="40227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40612" y="3255327"/>
            <a:ext cx="0" cy="41497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976630" y="4883713"/>
            <a:ext cx="2388870" cy="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989330" y="4413568"/>
            <a:ext cx="2388870" cy="198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989330" y="5334000"/>
            <a:ext cx="2376170" cy="118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989330" y="5832050"/>
            <a:ext cx="2388870" cy="1181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493452" y="4253230"/>
            <a:ext cx="1586781" cy="369332"/>
          </a:xfrm>
          <a:prstGeom prst="rect">
            <a:avLst/>
          </a:prstGeom>
          <a:noFill/>
        </p:spPr>
        <p:txBody>
          <a:bodyPr wrap="none" rtlCol="0">
            <a:spAutoFit/>
          </a:bodyPr>
          <a:lstStyle/>
          <a:p>
            <a:r>
              <a:rPr lang="en-US" dirty="0" smtClean="0"/>
              <a:t>Y at X=0.931m </a:t>
            </a:r>
            <a:endParaRPr lang="en-IN" dirty="0"/>
          </a:p>
        </p:txBody>
      </p:sp>
      <p:sp>
        <p:nvSpPr>
          <p:cNvPr id="66" name="Rectangle 65"/>
          <p:cNvSpPr/>
          <p:nvPr/>
        </p:nvSpPr>
        <p:spPr>
          <a:xfrm>
            <a:off x="3535030" y="4699047"/>
            <a:ext cx="1586781" cy="369332"/>
          </a:xfrm>
          <a:prstGeom prst="rect">
            <a:avLst/>
          </a:prstGeom>
        </p:spPr>
        <p:txBody>
          <a:bodyPr wrap="non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Y at X=0.981m </a:t>
            </a:r>
            <a:endParaRPr lang="en-IN" dirty="0"/>
          </a:p>
        </p:txBody>
      </p:sp>
      <p:sp>
        <p:nvSpPr>
          <p:cNvPr id="67" name="Rectangle 66"/>
          <p:cNvSpPr/>
          <p:nvPr/>
        </p:nvSpPr>
        <p:spPr>
          <a:xfrm>
            <a:off x="3535030" y="5176560"/>
            <a:ext cx="1586781" cy="369332"/>
          </a:xfrm>
          <a:prstGeom prst="rect">
            <a:avLst/>
          </a:prstGeom>
        </p:spPr>
        <p:txBody>
          <a:bodyPr wrap="non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Y at X=1.031m </a:t>
            </a:r>
            <a:endParaRPr lang="en-IN" dirty="0"/>
          </a:p>
        </p:txBody>
      </p:sp>
      <p:sp>
        <p:nvSpPr>
          <p:cNvPr id="68" name="Rectangle 67"/>
          <p:cNvSpPr/>
          <p:nvPr/>
        </p:nvSpPr>
        <p:spPr>
          <a:xfrm>
            <a:off x="3535030" y="5647384"/>
            <a:ext cx="1533881" cy="369332"/>
          </a:xfrm>
          <a:prstGeom prst="rect">
            <a:avLst/>
          </a:prstGeom>
        </p:spPr>
        <p:txBody>
          <a:bodyPr wrap="non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Y at X=1.181m</a:t>
            </a:r>
            <a:endParaRPr lang="en-IN" dirty="0"/>
          </a:p>
        </p:txBody>
      </p:sp>
      <p:cxnSp>
        <p:nvCxnSpPr>
          <p:cNvPr id="78" name="Straight Arrow Connector 77"/>
          <p:cNvCxnSpPr/>
          <p:nvPr/>
        </p:nvCxnSpPr>
        <p:spPr>
          <a:xfrm>
            <a:off x="8559005" y="3196431"/>
            <a:ext cx="1320800" cy="12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8559005" y="2110263"/>
            <a:ext cx="0" cy="1086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9956005" y="3011765"/>
            <a:ext cx="2354265" cy="369332"/>
          </a:xfrm>
          <a:prstGeom prst="rect">
            <a:avLst/>
          </a:prstGeom>
          <a:noFill/>
        </p:spPr>
        <p:txBody>
          <a:bodyPr wrap="square" rtlCol="0">
            <a:spAutoFit/>
          </a:bodyPr>
          <a:lstStyle/>
          <a:p>
            <a:r>
              <a:rPr lang="en-IN" dirty="0" smtClean="0"/>
              <a:t>X- Coordinate</a:t>
            </a:r>
            <a:endParaRPr lang="en-IN" dirty="0"/>
          </a:p>
        </p:txBody>
      </p:sp>
      <p:sp>
        <p:nvSpPr>
          <p:cNvPr id="82" name="TextBox 81"/>
          <p:cNvSpPr txBox="1"/>
          <p:nvPr/>
        </p:nvSpPr>
        <p:spPr>
          <a:xfrm>
            <a:off x="8001317" y="1764828"/>
            <a:ext cx="1459310" cy="369332"/>
          </a:xfrm>
          <a:prstGeom prst="rect">
            <a:avLst/>
          </a:prstGeom>
          <a:noFill/>
        </p:spPr>
        <p:txBody>
          <a:bodyPr wrap="none" rtlCol="0">
            <a:spAutoFit/>
          </a:bodyPr>
          <a:lstStyle/>
          <a:p>
            <a:r>
              <a:rPr lang="en-IN" dirty="0" smtClean="0"/>
              <a:t>Y- Coordinate</a:t>
            </a:r>
            <a:endParaRPr lang="en-IN" dirty="0"/>
          </a:p>
        </p:txBody>
      </p:sp>
    </p:spTree>
    <p:extLst>
      <p:ext uri="{BB962C8B-B14F-4D97-AF65-F5344CB8AC3E}">
        <p14:creationId xmlns:p14="http://schemas.microsoft.com/office/powerpoint/2010/main" val="1529901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27896" y="417027"/>
            <a:ext cx="8139408" cy="400110"/>
          </a:xfrm>
          <a:prstGeom prst="rect">
            <a:avLst/>
          </a:prstGeom>
        </p:spPr>
        <p:txBody>
          <a:bodyPr wrap="none">
            <a:spAutoFit/>
          </a:bodyPr>
          <a:lstStyle/>
          <a:p>
            <a:r>
              <a:rPr lang="en-US" sz="2000" b="1" dirty="0">
                <a:ea typeface="Calibri" panose="020F0502020204030204" pitchFamily="34" charset="0"/>
                <a:cs typeface="Times New Roman" panose="02020603050405020304" pitchFamily="18" charset="0"/>
              </a:rPr>
              <a:t>Variation of velocity in x direction along the </a:t>
            </a:r>
            <a:r>
              <a:rPr lang="en-US" sz="2000" b="1" dirty="0" smtClean="0">
                <a:ea typeface="Calibri" panose="020F0502020204030204" pitchFamily="34" charset="0"/>
                <a:cs typeface="Times New Roman" panose="02020603050405020304" pitchFamily="18" charset="0"/>
              </a:rPr>
              <a:t>lines X= 0.931m and X=0.981m</a:t>
            </a:r>
            <a:endParaRPr lang="en-IN" sz="2000"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0" y="1248648"/>
            <a:ext cx="6324601" cy="4735592"/>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6197600" y="1248648"/>
            <a:ext cx="5994401" cy="4735592"/>
          </a:xfrm>
          <a:prstGeom prst="rect">
            <a:avLst/>
          </a:prstGeom>
        </p:spPr>
      </p:pic>
    </p:spTree>
    <p:extLst>
      <p:ext uri="{BB962C8B-B14F-4D97-AF65-F5344CB8AC3E}">
        <p14:creationId xmlns:p14="http://schemas.microsoft.com/office/powerpoint/2010/main" val="2075864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8741" y="453825"/>
            <a:ext cx="9061970" cy="400110"/>
          </a:xfrm>
          <a:prstGeom prst="rect">
            <a:avLst/>
          </a:prstGeom>
        </p:spPr>
        <p:txBody>
          <a:bodyPr wrap="square">
            <a:spAutoFit/>
          </a:bodyPr>
          <a:lstStyle/>
          <a:p>
            <a:r>
              <a:rPr lang="en-US" sz="2000" b="1" dirty="0">
                <a:ea typeface="Calibri" panose="020F0502020204030204" pitchFamily="34" charset="0"/>
                <a:cs typeface="Times New Roman" panose="02020603050405020304" pitchFamily="18" charset="0"/>
              </a:rPr>
              <a:t>Variation of velocity in x direction along the lines X= 0.931m and X=0.981m</a:t>
            </a:r>
            <a:endParaRPr lang="en-IN" sz="20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0" y="1207770"/>
            <a:ext cx="5880100" cy="448183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880100" y="1207770"/>
            <a:ext cx="6311900" cy="4481830"/>
          </a:xfrm>
          <a:prstGeom prst="rect">
            <a:avLst/>
          </a:prstGeom>
        </p:spPr>
      </p:pic>
    </p:spTree>
    <p:extLst>
      <p:ext uri="{BB962C8B-B14F-4D97-AF65-F5344CB8AC3E}">
        <p14:creationId xmlns:p14="http://schemas.microsoft.com/office/powerpoint/2010/main" val="791713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001540" y="551720"/>
                <a:ext cx="7235010" cy="427618"/>
              </a:xfrm>
              <a:prstGeom prst="rect">
                <a:avLst/>
              </a:prstGeom>
            </p:spPr>
            <p:txBody>
              <a:bodyPr wrap="square">
                <a:spAutoFit/>
              </a:bodyPr>
              <a:lstStyle/>
              <a:p>
                <a:r>
                  <a:rPr lang="en-US" b="1" dirty="0" smtClean="0">
                    <a:latin typeface="Calibri" panose="020F0502020204030204" pitchFamily="34" charset="0"/>
                    <a:ea typeface="Calibri" panose="020F0502020204030204" pitchFamily="34" charset="0"/>
                    <a:cs typeface="Times New Roman" panose="02020603050405020304" pitchFamily="18" charset="0"/>
                  </a:rPr>
                  <a:t>                </a:t>
                </a:r>
                <a:r>
                  <a:rPr lang="en-US" sz="2000" b="1" dirty="0" smtClean="0">
                    <a:ea typeface="Calibri" panose="020F0502020204030204" pitchFamily="34" charset="0"/>
                    <a:cs typeface="Times New Roman" panose="02020603050405020304" pitchFamily="18" charset="0"/>
                  </a:rPr>
                  <a:t>Coefficient </a:t>
                </a:r>
                <a:r>
                  <a:rPr lang="en-US" sz="2000" b="1" dirty="0">
                    <a:ea typeface="Calibri" panose="020F0502020204030204" pitchFamily="34" charset="0"/>
                    <a:cs typeface="Times New Roman" panose="02020603050405020304" pitchFamily="18" charset="0"/>
                  </a:rPr>
                  <a:t>of Pressure </a:t>
                </a:r>
                <a:r>
                  <a:rPr lang="en-US" sz="2000" dirty="0">
                    <a:effectLst/>
                    <a:ea typeface="Calibri" panose="020F0502020204030204" pitchFamily="34" charset="0"/>
                    <a:cs typeface="Times New Roman" panose="02020603050405020304" pitchFamily="18" charset="0"/>
                  </a:rPr>
                  <a:t>(</a:t>
                </a:r>
                <a14:m>
                  <m:oMath xmlns:m="http://schemas.openxmlformats.org/officeDocument/2006/math">
                    <m:sSub>
                      <m:sSubPr>
                        <m:ctrlPr>
                          <a:rPr lang="en-IN" sz="2000" b="1" i="1">
                            <a:effectLst/>
                            <a:latin typeface="Cambria Math" panose="02040503050406030204" pitchFamily="18" charset="0"/>
                            <a:cs typeface="Times New Roman" panose="020206030504050203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𝑪</m:t>
                        </m:r>
                      </m:e>
                      <m:sub>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sub>
                    </m:sSub>
                  </m:oMath>
                </a14:m>
                <a:r>
                  <a:rPr lang="en-US" sz="2000" b="1" dirty="0">
                    <a:effectLst/>
                    <a:ea typeface="Calibri" panose="020F0502020204030204" pitchFamily="34" charset="0"/>
                    <a:cs typeface="Times New Roman" panose="02020603050405020304" pitchFamily="18" charset="0"/>
                  </a:rPr>
                  <a:t>) Plot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Calibri Light" panose="020F0302020204030204" pitchFamily="34" charset="0"/>
                          </a:rPr>
                        </m:ctrlPr>
                      </m:sSubPr>
                      <m:e>
                        <m:r>
                          <a:rPr lang="en-US" sz="2000" b="1" i="1">
                            <a:effectLst/>
                            <a:latin typeface="Cambria Math" panose="02040503050406030204" pitchFamily="18" charset="0"/>
                            <a:ea typeface="Times New Roman" panose="02020603050405020304" pitchFamily="18" charset="0"/>
                            <a:cs typeface="Calibri Light" panose="020F0302020204030204" pitchFamily="34" charset="0"/>
                          </a:rPr>
                          <m:t>𝐔</m:t>
                        </m:r>
                      </m:e>
                      <m:sub>
                        <m:r>
                          <a:rPr lang="en-US" sz="2000" b="1">
                            <a:effectLst/>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sz="2000" dirty="0">
                    <a:effectLst/>
                    <a:ea typeface="Times New Roman" panose="02020603050405020304" pitchFamily="18" charset="0"/>
                  </a:rPr>
                  <a:t> </a:t>
                </a:r>
                <a:r>
                  <a:rPr lang="en-US" sz="2000" b="1" dirty="0">
                    <a:effectLst/>
                    <a:ea typeface="Calibri" panose="020F0502020204030204" pitchFamily="34" charset="0"/>
                    <a:cs typeface="Times New Roman" panose="02020603050405020304" pitchFamily="18" charset="0"/>
                  </a:rPr>
                  <a:t>= 40m/s and </a:t>
                </a:r>
                <a:r>
                  <a:rPr lang="en-US" sz="2000" b="1" dirty="0">
                    <a:effectLst/>
                    <a:ea typeface="Calibri" panose="020F0502020204030204" pitchFamily="34" charset="0"/>
                  </a:rPr>
                  <a:t>α</a:t>
                </a:r>
                <a:r>
                  <a:rPr lang="en-US" sz="2000" b="1" dirty="0">
                    <a:effectLst/>
                    <a:ea typeface="Calibri" panose="020F0502020204030204" pitchFamily="34" charset="0"/>
                    <a:cs typeface="Times New Roman" panose="02020603050405020304" pitchFamily="18" charset="0"/>
                  </a:rPr>
                  <a:t>=35 </a:t>
                </a:r>
                <a:r>
                  <a:rPr lang="en-US" sz="2000" b="1" dirty="0">
                    <a:effectLst/>
                    <a:ea typeface="Calibri" panose="020F0502020204030204" pitchFamily="34" charset="0"/>
                  </a:rPr>
                  <a:t>̊</a:t>
                </a:r>
                <a:endParaRPr lang="en-IN" sz="2000" dirty="0"/>
              </a:p>
            </p:txBody>
          </p:sp>
        </mc:Choice>
        <mc:Fallback xmlns="">
          <p:sp>
            <p:nvSpPr>
              <p:cNvPr id="2" name="Rectangle 1"/>
              <p:cNvSpPr>
                <a:spLocks noRot="1" noChangeAspect="1" noMove="1" noResize="1" noEditPoints="1" noAdjustHandles="1" noChangeArrowheads="1" noChangeShapeType="1" noTextEdit="1"/>
              </p:cNvSpPr>
              <p:nvPr/>
            </p:nvSpPr>
            <p:spPr>
              <a:xfrm>
                <a:off x="2001540" y="551720"/>
                <a:ext cx="7235010" cy="427618"/>
              </a:xfrm>
              <a:prstGeom prst="rect">
                <a:avLst/>
              </a:prstGeom>
              <a:blipFill rotWithShape="0">
                <a:blip r:embed="rId2"/>
                <a:stretch>
                  <a:fillRect t="-7143" b="-20000"/>
                </a:stretch>
              </a:blipFill>
            </p:spPr>
            <p:txBody>
              <a:bodyPr/>
              <a:lstStyle/>
              <a:p>
                <a:r>
                  <a:rPr lang="en-IN">
                    <a:noFill/>
                  </a:rPr>
                  <a:t> </a:t>
                </a:r>
              </a:p>
            </p:txBody>
          </p:sp>
        </mc:Fallback>
      </mc:AlternateContent>
      <p:pic>
        <p:nvPicPr>
          <p:cNvPr id="3" name="Picture 2" descr="C:\Users\hp\FFF 1 3 006gdvd3aYKTKTa6.dat.png"/>
          <p:cNvPicPr/>
          <p:nvPr/>
        </p:nvPicPr>
        <p:blipFill rotWithShape="1">
          <a:blip r:embed="rId3">
            <a:extLst>
              <a:ext uri="{28A0092B-C50C-407E-A947-70E740481C1C}">
                <a14:useLocalDpi xmlns:a14="http://schemas.microsoft.com/office/drawing/2010/main" val="0"/>
              </a:ext>
            </a:extLst>
          </a:blip>
          <a:srcRect l="8451" r="23054"/>
          <a:stretch/>
        </p:blipFill>
        <p:spPr bwMode="auto">
          <a:xfrm>
            <a:off x="130651" y="1936573"/>
            <a:ext cx="5325110" cy="4127500"/>
          </a:xfrm>
          <a:prstGeom prst="rect">
            <a:avLst/>
          </a:prstGeom>
          <a:noFill/>
          <a:ln>
            <a:noFill/>
          </a:ln>
          <a:extLst>
            <a:ext uri="{53640926-AAD7-44D8-BBD7-CCE9431645EC}">
              <a14:shadowObscured xmlns:a14="http://schemas.microsoft.com/office/drawing/2010/main"/>
            </a:ext>
          </a:extLst>
        </p:spPr>
      </p:pic>
      <p:cxnSp>
        <p:nvCxnSpPr>
          <p:cNvPr id="4" name="Straight Connector 3"/>
          <p:cNvCxnSpPr/>
          <p:nvPr/>
        </p:nvCxnSpPr>
        <p:spPr>
          <a:xfrm flipH="1" flipV="1">
            <a:off x="6791325" y="2152491"/>
            <a:ext cx="1755775" cy="6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Left Bracket 4"/>
          <p:cNvSpPr/>
          <p:nvPr/>
        </p:nvSpPr>
        <p:spPr>
          <a:xfrm>
            <a:off x="6288087" y="2142331"/>
            <a:ext cx="735330" cy="1367631"/>
          </a:xfrm>
          <a:prstGeom prst="leftBracket">
            <a:avLst/>
          </a:prstGeom>
          <a:ln w="28575"/>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 name="Straight Connector 5"/>
          <p:cNvCxnSpPr/>
          <p:nvPr/>
        </p:nvCxnSpPr>
        <p:spPr>
          <a:xfrm>
            <a:off x="8547100" y="2163286"/>
            <a:ext cx="1178242" cy="7510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980237" y="3510597"/>
            <a:ext cx="17678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9725342" y="2907347"/>
            <a:ext cx="1905" cy="6026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8707437" y="3509962"/>
            <a:ext cx="101790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547100" y="2146300"/>
            <a:ext cx="2311400" cy="140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9431157" y="2598419"/>
            <a:ext cx="181611" cy="81281"/>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p:cNvSpPr/>
          <p:nvPr/>
        </p:nvSpPr>
        <p:spPr>
          <a:xfrm>
            <a:off x="9431156" y="2433319"/>
            <a:ext cx="181611" cy="81281"/>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p:cNvSpPr/>
          <p:nvPr/>
        </p:nvSpPr>
        <p:spPr>
          <a:xfrm>
            <a:off x="9431155" y="2257662"/>
            <a:ext cx="181611" cy="81281"/>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5659437" y="3872071"/>
            <a:ext cx="6096000" cy="923330"/>
          </a:xfrm>
          <a:prstGeom prst="rect">
            <a:avLst/>
          </a:prstGeom>
        </p:spPr>
        <p:txBody>
          <a:bodyPr>
            <a:spAutoFit/>
          </a:bodyPr>
          <a:lstStyle/>
          <a:p>
            <a:r>
              <a:rPr lang="en-US" dirty="0">
                <a:latin typeface="Times New Roman" panose="02020603050405020304" pitchFamily="18" charset="0"/>
                <a:ea typeface="Calibri" panose="020F0502020204030204" pitchFamily="34" charset="0"/>
              </a:rPr>
              <a:t>The line has been drawn above the slant surface of Ahmed body at X =1.03 m with different values of Y coordinate like 190.8mm, 260mm, 280 mm. </a:t>
            </a:r>
            <a:endParaRPr lang="en-IN" dirty="0"/>
          </a:p>
        </p:txBody>
      </p:sp>
      <p:sp>
        <p:nvSpPr>
          <p:cNvPr id="27" name="Flowchart: Connector 26"/>
          <p:cNvSpPr/>
          <p:nvPr/>
        </p:nvSpPr>
        <p:spPr>
          <a:xfrm>
            <a:off x="6032497" y="6056454"/>
            <a:ext cx="255587" cy="264874"/>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p:cNvSpPr/>
          <p:nvPr/>
        </p:nvSpPr>
        <p:spPr>
          <a:xfrm>
            <a:off x="6032497" y="5555527"/>
            <a:ext cx="255587" cy="264874"/>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Connector 28"/>
          <p:cNvSpPr/>
          <p:nvPr/>
        </p:nvSpPr>
        <p:spPr>
          <a:xfrm>
            <a:off x="6032499" y="5054601"/>
            <a:ext cx="255587" cy="264874"/>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6547221" y="4964492"/>
            <a:ext cx="1838452" cy="1477328"/>
          </a:xfrm>
          <a:prstGeom prst="rect">
            <a:avLst/>
          </a:prstGeom>
          <a:noFill/>
        </p:spPr>
        <p:txBody>
          <a:bodyPr wrap="none" rtlCol="0">
            <a:spAutoFit/>
          </a:bodyPr>
          <a:lstStyle/>
          <a:p>
            <a:r>
              <a:rPr lang="en-IN" b="1" dirty="0" smtClean="0"/>
              <a:t>Z at Y = 280mm</a:t>
            </a:r>
          </a:p>
          <a:p>
            <a:endParaRPr lang="en-IN" b="1" dirty="0" smtClean="0"/>
          </a:p>
          <a:p>
            <a:r>
              <a:rPr lang="en-IN" b="1" dirty="0" smtClean="0"/>
              <a:t>Z at Y = 260mm</a:t>
            </a:r>
          </a:p>
          <a:p>
            <a:endParaRPr lang="en-IN" b="1" dirty="0"/>
          </a:p>
          <a:p>
            <a:r>
              <a:rPr lang="en-IN" b="1" dirty="0" smtClean="0"/>
              <a:t>Z at Y = 190.8mm</a:t>
            </a:r>
            <a:endParaRPr lang="en-IN" b="1" dirty="0"/>
          </a:p>
        </p:txBody>
      </p:sp>
    </p:spTree>
    <p:extLst>
      <p:ext uri="{BB962C8B-B14F-4D97-AF65-F5344CB8AC3E}">
        <p14:creationId xmlns:p14="http://schemas.microsoft.com/office/powerpoint/2010/main" val="3134703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829" y="10153"/>
            <a:ext cx="12192000" cy="6858000"/>
          </a:xfrm>
        </p:spPr>
        <p:txBody>
          <a:bodyPr>
            <a:normAutofit/>
          </a:bodyPr>
          <a:lstStyle/>
          <a:p>
            <a:r>
              <a:rPr lang="en-IN" sz="2800" dirty="0" smtClean="0"/>
              <a:t>INTRODUCTION</a:t>
            </a:r>
          </a:p>
          <a:p>
            <a:r>
              <a:rPr lang="en-IN" dirty="0" smtClean="0"/>
              <a:t>The Ahmed body is a simplified three dimensional car model used by researchers in experimental or in numerical simulation to study the aerodynamic flow over the Ahmed body especially how the flow behaves on the rear part of the model due to presence of C-Pillar.</a:t>
            </a:r>
          </a:p>
        </p:txBody>
      </p:sp>
      <p:sp>
        <p:nvSpPr>
          <p:cNvPr id="2" name="Rounded Rectangle 1"/>
          <p:cNvSpPr/>
          <p:nvPr/>
        </p:nvSpPr>
        <p:spPr>
          <a:xfrm>
            <a:off x="161898" y="2578553"/>
            <a:ext cx="1674254" cy="94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AHMED BODY</a:t>
            </a:r>
            <a:endParaRPr lang="en-IN" dirty="0"/>
          </a:p>
        </p:txBody>
      </p:sp>
      <p:cxnSp>
        <p:nvCxnSpPr>
          <p:cNvPr id="5" name="Straight Arrow Connector 4"/>
          <p:cNvCxnSpPr/>
          <p:nvPr/>
        </p:nvCxnSpPr>
        <p:spPr>
          <a:xfrm flipV="1">
            <a:off x="1836152" y="2515354"/>
            <a:ext cx="850006" cy="521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45872" y="3283671"/>
            <a:ext cx="850006" cy="4700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65810" y="2196265"/>
            <a:ext cx="1532586" cy="550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000" dirty="0"/>
              <a:t>α</a:t>
            </a:r>
            <a:r>
              <a:rPr lang="el-GR" dirty="0"/>
              <a:t> </a:t>
            </a:r>
            <a:r>
              <a:rPr lang="en-GB" dirty="0" smtClean="0"/>
              <a:t>=35</a:t>
            </a:r>
            <a:r>
              <a:rPr lang="en-GB" baseline="30000" dirty="0" smtClean="0"/>
              <a:t>°</a:t>
            </a:r>
            <a:endParaRPr lang="en-IN" dirty="0"/>
          </a:p>
        </p:txBody>
      </p:sp>
      <p:sp>
        <p:nvSpPr>
          <p:cNvPr id="10" name="Rectangle 9"/>
          <p:cNvSpPr/>
          <p:nvPr/>
        </p:nvSpPr>
        <p:spPr>
          <a:xfrm>
            <a:off x="2595493" y="3537223"/>
            <a:ext cx="1526146" cy="557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000" dirty="0"/>
              <a:t>α</a:t>
            </a:r>
            <a:r>
              <a:rPr lang="en-IN" dirty="0" smtClean="0"/>
              <a:t> </a:t>
            </a:r>
            <a:r>
              <a:rPr lang="en-GB" dirty="0" smtClean="0"/>
              <a:t>=25</a:t>
            </a:r>
            <a:r>
              <a:rPr lang="en-GB" baseline="30000" dirty="0" smtClean="0"/>
              <a:t>°</a:t>
            </a:r>
            <a:endParaRPr lang="en-IN" dirty="0"/>
          </a:p>
        </p:txBody>
      </p:sp>
      <p:cxnSp>
        <p:nvCxnSpPr>
          <p:cNvPr id="14" name="Straight Arrow Connector 13"/>
          <p:cNvCxnSpPr/>
          <p:nvPr/>
        </p:nvCxnSpPr>
        <p:spPr>
          <a:xfrm>
            <a:off x="4198396" y="2578553"/>
            <a:ext cx="3043792" cy="12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p:cNvCxnSpPr>
          <p:nvPr/>
        </p:nvCxnSpPr>
        <p:spPr>
          <a:xfrm>
            <a:off x="4121639" y="3815729"/>
            <a:ext cx="30437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8396" y="2194993"/>
            <a:ext cx="3030830" cy="369332"/>
          </a:xfrm>
          <a:prstGeom prst="rect">
            <a:avLst/>
          </a:prstGeom>
          <a:noFill/>
        </p:spPr>
        <p:txBody>
          <a:bodyPr wrap="square" rtlCol="0">
            <a:spAutoFit/>
          </a:bodyPr>
          <a:lstStyle/>
          <a:p>
            <a:r>
              <a:rPr lang="en-IN" dirty="0" smtClean="0"/>
              <a:t>             STEADY</a:t>
            </a:r>
          </a:p>
        </p:txBody>
      </p:sp>
      <p:sp>
        <p:nvSpPr>
          <p:cNvPr id="11" name="TextBox 10"/>
          <p:cNvSpPr txBox="1"/>
          <p:nvPr/>
        </p:nvSpPr>
        <p:spPr>
          <a:xfrm>
            <a:off x="4931523" y="3449809"/>
            <a:ext cx="976486" cy="369332"/>
          </a:xfrm>
          <a:prstGeom prst="rect">
            <a:avLst/>
          </a:prstGeom>
          <a:noFill/>
        </p:spPr>
        <p:txBody>
          <a:bodyPr wrap="none" rtlCol="0">
            <a:spAutoFit/>
          </a:bodyPr>
          <a:lstStyle/>
          <a:p>
            <a:r>
              <a:rPr lang="en-IN" dirty="0" smtClean="0"/>
              <a:t>STEADY </a:t>
            </a:r>
            <a:endParaRPr lang="en-IN" dirty="0"/>
          </a:p>
        </p:txBody>
      </p:sp>
      <p:sp>
        <p:nvSpPr>
          <p:cNvPr id="12" name="Left Bracket 11"/>
          <p:cNvSpPr/>
          <p:nvPr/>
        </p:nvSpPr>
        <p:spPr>
          <a:xfrm>
            <a:off x="7255416" y="2194993"/>
            <a:ext cx="73152" cy="914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Left Bracket 14"/>
          <p:cNvSpPr/>
          <p:nvPr/>
        </p:nvSpPr>
        <p:spPr>
          <a:xfrm>
            <a:off x="7171447" y="3439153"/>
            <a:ext cx="73152" cy="914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p:cNvSpPr txBox="1"/>
          <p:nvPr/>
        </p:nvSpPr>
        <p:spPr>
          <a:xfrm>
            <a:off x="7298996" y="1414181"/>
            <a:ext cx="3015890" cy="2862322"/>
          </a:xfrm>
          <a:prstGeom prst="rect">
            <a:avLst/>
          </a:prstGeom>
          <a:noFill/>
        </p:spPr>
        <p:txBody>
          <a:bodyPr wrap="none" rtlCol="0">
            <a:spAutoFit/>
          </a:bodyPr>
          <a:lstStyle/>
          <a:p>
            <a:endParaRPr lang="en-IN" dirty="0" smtClean="0"/>
          </a:p>
          <a:p>
            <a:endParaRPr lang="en-IN" dirty="0"/>
          </a:p>
          <a:p>
            <a:endParaRPr lang="en-IN" dirty="0" smtClean="0"/>
          </a:p>
          <a:p>
            <a:r>
              <a:rPr lang="en-IN" dirty="0" smtClean="0"/>
              <a:t>WITHOUT PLASMA ACTUATOR</a:t>
            </a:r>
          </a:p>
          <a:p>
            <a:endParaRPr lang="en-IN" dirty="0"/>
          </a:p>
          <a:p>
            <a:r>
              <a:rPr lang="en-IN" dirty="0" smtClean="0"/>
              <a:t>WITH PLASMA ACTUATOR</a:t>
            </a:r>
          </a:p>
          <a:p>
            <a:endParaRPr lang="en-IN" dirty="0"/>
          </a:p>
          <a:p>
            <a:endParaRPr lang="en-IN" dirty="0" smtClean="0"/>
          </a:p>
          <a:p>
            <a:r>
              <a:rPr lang="en-IN" dirty="0" smtClean="0"/>
              <a:t>WITHOUT PLASMA ACTUATOR</a:t>
            </a:r>
          </a:p>
          <a:p>
            <a:endParaRPr lang="en-IN" dirty="0" smtClean="0"/>
          </a:p>
        </p:txBody>
      </p:sp>
      <p:sp>
        <p:nvSpPr>
          <p:cNvPr id="18" name="Right Bracket 17"/>
          <p:cNvSpPr/>
          <p:nvPr/>
        </p:nvSpPr>
        <p:spPr>
          <a:xfrm>
            <a:off x="10301924" y="1877018"/>
            <a:ext cx="51949" cy="2813306"/>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ounded Rectangle 18"/>
          <p:cNvSpPr/>
          <p:nvPr/>
        </p:nvSpPr>
        <p:spPr>
          <a:xfrm>
            <a:off x="10485407" y="2345319"/>
            <a:ext cx="1691245" cy="1876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EVALUATE DRAG COEFFICIENT</a:t>
            </a:r>
            <a:endParaRPr lang="en-IN" sz="2000" dirty="0"/>
          </a:p>
        </p:txBody>
      </p:sp>
      <p:sp>
        <p:nvSpPr>
          <p:cNvPr id="64" name="Rectangle 63"/>
          <p:cNvSpPr/>
          <p:nvPr/>
        </p:nvSpPr>
        <p:spPr>
          <a:xfrm>
            <a:off x="2548075" y="5300526"/>
            <a:ext cx="6103344" cy="1074163"/>
          </a:xfrm>
          <a:prstGeom prst="rect">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3165019" y="5300526"/>
            <a:ext cx="4572000" cy="3635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5364766" y="5664082"/>
            <a:ext cx="1817783" cy="2423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3546983" y="5058155"/>
            <a:ext cx="1817783" cy="2423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Arc 67"/>
          <p:cNvSpPr/>
          <p:nvPr/>
        </p:nvSpPr>
        <p:spPr>
          <a:xfrm>
            <a:off x="3832804" y="5058155"/>
            <a:ext cx="3063923" cy="943707"/>
          </a:xfrm>
          <a:prstGeom prst="arc">
            <a:avLst>
              <a:gd name="adj1" fmla="val 16200000"/>
              <a:gd name="adj2" fmla="val 20997885"/>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5" name="Straight Arrow Connector 84"/>
          <p:cNvCxnSpPr/>
          <p:nvPr/>
        </p:nvCxnSpPr>
        <p:spPr>
          <a:xfrm flipH="1" flipV="1">
            <a:off x="7363829" y="5527623"/>
            <a:ext cx="2169806" cy="9303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p:nvPr/>
        </p:nvCxnSpPr>
        <p:spPr>
          <a:xfrm flipV="1">
            <a:off x="1390780" y="5157026"/>
            <a:ext cx="2251042" cy="279147"/>
          </a:xfrm>
          <a:prstGeom prst="bentConnector3">
            <a:avLst>
              <a:gd name="adj1" fmla="val 456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1829" y="5320763"/>
            <a:ext cx="1374479" cy="369332"/>
          </a:xfrm>
          <a:prstGeom prst="rect">
            <a:avLst/>
          </a:prstGeom>
          <a:noFill/>
        </p:spPr>
        <p:txBody>
          <a:bodyPr wrap="square" rtlCol="0">
            <a:spAutoFit/>
          </a:bodyPr>
          <a:lstStyle/>
          <a:p>
            <a:r>
              <a:rPr lang="en-IN" dirty="0" smtClean="0"/>
              <a:t>ELECTRODES</a:t>
            </a:r>
            <a:endParaRPr lang="en-IN" dirty="0"/>
          </a:p>
        </p:txBody>
      </p:sp>
      <p:sp>
        <p:nvSpPr>
          <p:cNvPr id="104" name="TextBox 103"/>
          <p:cNvSpPr txBox="1"/>
          <p:nvPr/>
        </p:nvSpPr>
        <p:spPr>
          <a:xfrm>
            <a:off x="9716877" y="6279614"/>
            <a:ext cx="2250616" cy="369332"/>
          </a:xfrm>
          <a:prstGeom prst="rect">
            <a:avLst/>
          </a:prstGeom>
          <a:noFill/>
        </p:spPr>
        <p:txBody>
          <a:bodyPr wrap="none" rtlCol="0">
            <a:spAutoFit/>
          </a:bodyPr>
          <a:lstStyle/>
          <a:p>
            <a:r>
              <a:rPr lang="en-IN" dirty="0" smtClean="0"/>
              <a:t>DIELECTRIC MATERIAL</a:t>
            </a:r>
            <a:endParaRPr lang="en-IN" dirty="0"/>
          </a:p>
        </p:txBody>
      </p:sp>
      <p:cxnSp>
        <p:nvCxnSpPr>
          <p:cNvPr id="106" name="Straight Arrow Connector 105"/>
          <p:cNvCxnSpPr/>
          <p:nvPr/>
        </p:nvCxnSpPr>
        <p:spPr>
          <a:xfrm flipH="1" flipV="1">
            <a:off x="8299005" y="5471977"/>
            <a:ext cx="1526010" cy="88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954842" y="5326209"/>
            <a:ext cx="1328825" cy="369332"/>
          </a:xfrm>
          <a:prstGeom prst="rect">
            <a:avLst/>
          </a:prstGeom>
          <a:noFill/>
        </p:spPr>
        <p:txBody>
          <a:bodyPr wrap="none" rtlCol="0">
            <a:spAutoFit/>
          </a:bodyPr>
          <a:lstStyle/>
          <a:p>
            <a:r>
              <a:rPr lang="en-IN" dirty="0" smtClean="0"/>
              <a:t>INSULATION</a:t>
            </a:r>
            <a:endParaRPr lang="en-IN" dirty="0"/>
          </a:p>
        </p:txBody>
      </p:sp>
      <p:sp>
        <p:nvSpPr>
          <p:cNvPr id="112" name="TextBox 111"/>
          <p:cNvSpPr txBox="1"/>
          <p:nvPr/>
        </p:nvSpPr>
        <p:spPr>
          <a:xfrm>
            <a:off x="2653459" y="6473321"/>
            <a:ext cx="5980151" cy="369332"/>
          </a:xfrm>
          <a:prstGeom prst="rect">
            <a:avLst/>
          </a:prstGeom>
          <a:noFill/>
        </p:spPr>
        <p:txBody>
          <a:bodyPr wrap="square" rtlCol="0">
            <a:spAutoFit/>
          </a:bodyPr>
          <a:lstStyle/>
          <a:p>
            <a:r>
              <a:rPr lang="en-IN" dirty="0" smtClean="0">
                <a:solidFill>
                  <a:srgbClr val="C00000"/>
                </a:solidFill>
              </a:rPr>
              <a:t>SINGLE DIELECTRIC BARRIER DISCHARGE PLASMA ACTUATOR  </a:t>
            </a:r>
            <a:endParaRPr lang="en-IN" dirty="0">
              <a:solidFill>
                <a:srgbClr val="C00000"/>
              </a:solidFill>
            </a:endParaRPr>
          </a:p>
        </p:txBody>
      </p:sp>
      <p:sp>
        <p:nvSpPr>
          <p:cNvPr id="113" name="TextBox 112"/>
          <p:cNvSpPr txBox="1"/>
          <p:nvPr/>
        </p:nvSpPr>
        <p:spPr>
          <a:xfrm>
            <a:off x="5364765" y="4662350"/>
            <a:ext cx="1368441" cy="379172"/>
          </a:xfrm>
          <a:prstGeom prst="rect">
            <a:avLst/>
          </a:prstGeom>
          <a:noFill/>
        </p:spPr>
        <p:txBody>
          <a:bodyPr wrap="square" rtlCol="0">
            <a:spAutoFit/>
          </a:bodyPr>
          <a:lstStyle/>
          <a:p>
            <a:r>
              <a:rPr lang="en-IN" dirty="0" smtClean="0"/>
              <a:t>BODY FORCE</a:t>
            </a:r>
            <a:endParaRPr lang="en-IN" dirty="0"/>
          </a:p>
        </p:txBody>
      </p:sp>
      <p:cxnSp>
        <p:nvCxnSpPr>
          <p:cNvPr id="115" name="Elbow Connector 114"/>
          <p:cNvCxnSpPr/>
          <p:nvPr/>
        </p:nvCxnSpPr>
        <p:spPr>
          <a:xfrm>
            <a:off x="1420840" y="5603727"/>
            <a:ext cx="3998926" cy="184666"/>
          </a:xfrm>
          <a:prstGeom prst="bentConnector3">
            <a:avLst>
              <a:gd name="adj1" fmla="val 2643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266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003300" y="177800"/>
            <a:ext cx="8839200" cy="6286499"/>
          </a:xfrm>
          <a:prstGeom prst="rect">
            <a:avLst/>
          </a:prstGeom>
        </p:spPr>
      </p:pic>
    </p:spTree>
    <p:extLst>
      <p:ext uri="{BB962C8B-B14F-4D97-AF65-F5344CB8AC3E}">
        <p14:creationId xmlns:p14="http://schemas.microsoft.com/office/powerpoint/2010/main" val="4053620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9559" y="104503"/>
            <a:ext cx="2760741" cy="461665"/>
          </a:xfrm>
          <a:prstGeom prst="rect">
            <a:avLst/>
          </a:prstGeom>
        </p:spPr>
        <p:txBody>
          <a:bodyPr wrap="square">
            <a:spAutoFit/>
          </a:bodyPr>
          <a:lstStyle/>
          <a:p>
            <a:r>
              <a:rPr lang="en-US" sz="2400" b="1" dirty="0">
                <a:ea typeface="Calibri" panose="020F0502020204030204" pitchFamily="34" charset="0"/>
              </a:rPr>
              <a:t>Contour Plots</a:t>
            </a:r>
            <a:endParaRPr lang="en-IN" sz="2400" dirty="0"/>
          </a:p>
        </p:txBody>
      </p:sp>
      <p:sp>
        <p:nvSpPr>
          <p:cNvPr id="3" name="Rectangle 2"/>
          <p:cNvSpPr/>
          <p:nvPr/>
        </p:nvSpPr>
        <p:spPr>
          <a:xfrm>
            <a:off x="980479" y="1050049"/>
            <a:ext cx="3178691" cy="506292"/>
          </a:xfrm>
          <a:prstGeom prst="rect">
            <a:avLst/>
          </a:prstGeom>
        </p:spPr>
        <p:txBody>
          <a:bodyPr wrap="none">
            <a:spAutoFit/>
          </a:bodyPr>
          <a:lstStyle/>
          <a:p>
            <a:pPr algn="just">
              <a:lnSpc>
                <a:spcPct val="150000"/>
              </a:lnSpc>
              <a:spcAft>
                <a:spcPts val="1000"/>
              </a:spcAft>
            </a:pPr>
            <a:r>
              <a:rPr lang="en-US" sz="2000" b="1" dirty="0">
                <a:ea typeface="Calibri" panose="020F0502020204030204" pitchFamily="34" charset="0"/>
                <a:cs typeface="Times New Roman" panose="02020603050405020304" pitchFamily="18" charset="0"/>
              </a:rPr>
              <a:t>Velocity Magnitude </a:t>
            </a:r>
            <a:r>
              <a:rPr lang="en-US" sz="2000" b="1" dirty="0" smtClean="0">
                <a:ea typeface="Calibri" panose="020F0502020204030204" pitchFamily="34" charset="0"/>
                <a:cs typeface="Times New Roman" panose="02020603050405020304" pitchFamily="18" charset="0"/>
              </a:rPr>
              <a:t>Contour</a:t>
            </a:r>
            <a:endParaRPr lang="en-IN" sz="1600" dirty="0">
              <a:effectLst/>
              <a:ea typeface="Calibri" panose="020F0502020204030204" pitchFamily="34" charset="0"/>
              <a:cs typeface="Times New Roman" panose="02020603050405020304" pitchFamily="18" charset="0"/>
            </a:endParaRPr>
          </a:p>
        </p:txBody>
      </p:sp>
      <p:pic>
        <p:nvPicPr>
          <p:cNvPr id="4" name="Picture 3" descr="D:\u=30 14 lakh 35 degree\FFF-1NEW-Setujklp-Output.jpg"/>
          <p:cNvPicPr/>
          <p:nvPr/>
        </p:nvPicPr>
        <p:blipFill rotWithShape="1">
          <a:blip r:embed="rId2">
            <a:extLst>
              <a:ext uri="{28A0092B-C50C-407E-A947-70E740481C1C}">
                <a14:useLocalDpi xmlns:a14="http://schemas.microsoft.com/office/drawing/2010/main" val="0"/>
              </a:ext>
            </a:extLst>
          </a:blip>
          <a:srcRect b="20003"/>
          <a:stretch/>
        </p:blipFill>
        <p:spPr bwMode="auto">
          <a:xfrm>
            <a:off x="137477" y="1706931"/>
            <a:ext cx="6125210" cy="3830269"/>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5" name="Rectangle 4"/>
              <p:cNvSpPr/>
              <p:nvPr/>
            </p:nvSpPr>
            <p:spPr>
              <a:xfrm>
                <a:off x="4319779" y="496051"/>
                <a:ext cx="3054682" cy="553998"/>
              </a:xfrm>
              <a:prstGeom prst="rect">
                <a:avLst/>
              </a:prstGeom>
            </p:spPr>
            <p:txBody>
              <a:bodyPr wrap="none">
                <a:spAutoFit/>
              </a:bodyPr>
              <a:lstStyle/>
              <a:p>
                <a:pPr algn="just">
                  <a:lnSpc>
                    <a:spcPct val="150000"/>
                  </a:lnSpc>
                  <a:spcAft>
                    <a:spcPts val="1000"/>
                  </a:spcAft>
                </a:pPr>
                <a:r>
                  <a:rPr lang="en-IN" sz="2000" b="1" dirty="0" smtClean="0">
                    <a:ea typeface="Times New Roman" panose="02020603050405020304" pitchFamily="18" charset="0"/>
                    <a:cs typeface="Times New Roman" panose="02020603050405020304" pitchFamily="18" charset="0"/>
                  </a:rPr>
                  <a:t>For </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latin typeface="Cambria Math" panose="02040503050406030204" pitchFamily="18" charset="0"/>
                            <a:ea typeface="Times New Roman" panose="02020603050405020304" pitchFamily="18" charset="0"/>
                            <a:cs typeface="Times New Roman" panose="02020603050405020304" pitchFamily="18" charset="0"/>
                          </a:rPr>
                          <m:t>𝐔</m:t>
                        </m:r>
                      </m:e>
                      <m:sub>
                        <m:r>
                          <a:rPr lang="en-US" sz="2000" b="1">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US" sz="2000" dirty="0">
                    <a:ea typeface="Times New Roman" panose="02020603050405020304" pitchFamily="18" charset="0"/>
                    <a:cs typeface="Times New Roman" panose="02020603050405020304" pitchFamily="18" charset="0"/>
                  </a:rPr>
                  <a:t> </a:t>
                </a:r>
                <a:r>
                  <a:rPr lang="en-IN" sz="2000" b="1" dirty="0">
                    <a:ea typeface="Calibri" panose="020F0502020204030204" pitchFamily="34" charset="0"/>
                    <a:cs typeface="Times New Roman" panose="02020603050405020304" pitchFamily="18" charset="0"/>
                  </a:rPr>
                  <a:t> =30 m/s and α=35°</a:t>
                </a:r>
                <a:endParaRPr lang="en-IN" sz="2000" dirty="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319779" y="496051"/>
                <a:ext cx="3054682" cy="553998"/>
              </a:xfrm>
              <a:prstGeom prst="rect">
                <a:avLst/>
              </a:prstGeom>
              <a:blipFill rotWithShape="0">
                <a:blip r:embed="rId3"/>
                <a:stretch>
                  <a:fillRect l="-2196" r="-998" b="-9890"/>
                </a:stretch>
              </a:blipFill>
            </p:spPr>
            <p:txBody>
              <a:bodyPr/>
              <a:lstStyle/>
              <a:p>
                <a:r>
                  <a:rPr lang="en-IN">
                    <a:noFill/>
                  </a:rPr>
                  <a:t> </a:t>
                </a:r>
              </a:p>
            </p:txBody>
          </p:sp>
        </mc:Fallback>
      </mc:AlternateContent>
      <p:pic>
        <p:nvPicPr>
          <p:cNvPr id="6" name="Picture 5" descr="D:\u=30 14 lakh 35 degree\FFF-1NEW-x=01.104hjwoOutput.jpg"/>
          <p:cNvPicPr/>
          <p:nvPr/>
        </p:nvPicPr>
        <p:blipFill rotWithShape="1">
          <a:blip r:embed="rId4">
            <a:extLst>
              <a:ext uri="{28A0092B-C50C-407E-A947-70E740481C1C}">
                <a14:useLocalDpi xmlns:a14="http://schemas.microsoft.com/office/drawing/2010/main" val="0"/>
              </a:ext>
            </a:extLst>
          </a:blip>
          <a:srcRect t="21831"/>
          <a:stretch/>
        </p:blipFill>
        <p:spPr bwMode="auto">
          <a:xfrm>
            <a:off x="6426200" y="1513446"/>
            <a:ext cx="5651500" cy="4023754"/>
          </a:xfrm>
          <a:prstGeom prst="rect">
            <a:avLst/>
          </a:prstGeom>
          <a:noFill/>
          <a:ln>
            <a:noFill/>
          </a:ln>
          <a:extLst>
            <a:ext uri="{53640926-AAD7-44D8-BBD7-CCE9431645EC}">
              <a14:shadowObscured xmlns:a14="http://schemas.microsoft.com/office/drawing/2010/main"/>
            </a:ext>
          </a:extLst>
        </p:spPr>
      </p:pic>
      <p:sp>
        <p:nvSpPr>
          <p:cNvPr id="7" name="Rectangle 6"/>
          <p:cNvSpPr/>
          <p:nvPr/>
        </p:nvSpPr>
        <p:spPr>
          <a:xfrm>
            <a:off x="9251950" y="1144114"/>
            <a:ext cx="1210588" cy="400110"/>
          </a:xfrm>
          <a:prstGeom prst="rect">
            <a:avLst/>
          </a:prstGeom>
        </p:spPr>
        <p:txBody>
          <a:bodyPr wrap="square">
            <a:spAutoFit/>
          </a:bodyPr>
          <a:lstStyle/>
          <a:p>
            <a:r>
              <a:rPr lang="en-US" sz="2000" b="1" dirty="0">
                <a:ea typeface="Calibri" panose="020F0502020204030204" pitchFamily="34" charset="0"/>
              </a:rPr>
              <a:t>Path lines </a:t>
            </a:r>
            <a:endParaRPr lang="en-IN" sz="2000" dirty="0"/>
          </a:p>
        </p:txBody>
      </p:sp>
    </p:spTree>
    <p:extLst>
      <p:ext uri="{BB962C8B-B14F-4D97-AF65-F5344CB8AC3E}">
        <p14:creationId xmlns:p14="http://schemas.microsoft.com/office/powerpoint/2010/main" val="775780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71" y="965835"/>
            <a:ext cx="9753600" cy="5168265"/>
          </a:xfrm>
          <a:prstGeom prst="rect">
            <a:avLst/>
          </a:prstGeom>
        </p:spPr>
      </p:pic>
      <p:sp>
        <p:nvSpPr>
          <p:cNvPr id="3" name="TextBox 2"/>
          <p:cNvSpPr txBox="1"/>
          <p:nvPr/>
        </p:nvSpPr>
        <p:spPr>
          <a:xfrm>
            <a:off x="3652753" y="325575"/>
            <a:ext cx="4126835" cy="400110"/>
          </a:xfrm>
          <a:prstGeom prst="rect">
            <a:avLst/>
          </a:prstGeom>
          <a:noFill/>
        </p:spPr>
        <p:txBody>
          <a:bodyPr wrap="none" rtlCol="0">
            <a:spAutoFit/>
          </a:bodyPr>
          <a:lstStyle/>
          <a:p>
            <a:r>
              <a:rPr lang="en-IN" sz="2000" b="1" dirty="0" smtClean="0"/>
              <a:t>Flow Separation a</a:t>
            </a:r>
            <a:r>
              <a:rPr lang="en-IN" sz="2000" b="1" dirty="0"/>
              <a:t>t</a:t>
            </a:r>
            <a:r>
              <a:rPr lang="en-IN" sz="2000" b="1" dirty="0" smtClean="0"/>
              <a:t> the tip of the roof</a:t>
            </a:r>
            <a:endParaRPr lang="en-IN" sz="2000" b="1" dirty="0"/>
          </a:p>
        </p:txBody>
      </p:sp>
    </p:spTree>
    <p:extLst>
      <p:ext uri="{BB962C8B-B14F-4D97-AF65-F5344CB8AC3E}">
        <p14:creationId xmlns:p14="http://schemas.microsoft.com/office/powerpoint/2010/main" val="1925061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158923" y="670555"/>
                <a:ext cx="3257877" cy="400110"/>
              </a:xfrm>
              <a:prstGeom prst="rect">
                <a:avLst/>
              </a:prstGeom>
            </p:spPr>
            <p:txBody>
              <a:bodyPr wrap="square">
                <a:spAutoFit/>
              </a:bodyPr>
              <a:lstStyle/>
              <a:p>
                <a:r>
                  <a:rPr lang="en-IN" sz="2000" b="1" dirty="0" smtClean="0">
                    <a:ea typeface="Times New Roman" panose="02020603050405020304" pitchFamily="18" charset="0"/>
                    <a:cs typeface="Calibri Light" panose="020F0302020204030204" pitchFamily="34" charset="0"/>
                  </a:rPr>
                  <a:t>For </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Calibri Light" panose="020F0302020204030204" pitchFamily="34" charset="0"/>
                          </a:rPr>
                        </m:ctrlPr>
                      </m:sSubPr>
                      <m:e>
                        <m:r>
                          <a:rPr lang="en-US" sz="2000" b="1" i="1">
                            <a:effectLst/>
                            <a:latin typeface="Cambria Math" panose="02040503050406030204" pitchFamily="18" charset="0"/>
                            <a:ea typeface="Times New Roman" panose="02020603050405020304" pitchFamily="18" charset="0"/>
                            <a:cs typeface="Calibri Light" panose="020F0302020204030204" pitchFamily="34" charset="0"/>
                          </a:rPr>
                          <m:t>𝐔</m:t>
                        </m:r>
                      </m:e>
                      <m:sub>
                        <m:r>
                          <a:rPr lang="en-US" sz="2000" b="1">
                            <a:effectLst/>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sz="2000" dirty="0">
                    <a:effectLst/>
                    <a:latin typeface="Calibri Light" panose="020F0302020204030204" pitchFamily="34" charset="0"/>
                    <a:ea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30m/s and </a:t>
                </a:r>
                <a:r>
                  <a:rPr lang="en-US" sz="2000" b="1" dirty="0">
                    <a:effectLst/>
                    <a:latin typeface="Calibri" panose="020F0502020204030204" pitchFamily="34" charset="0"/>
                    <a:ea typeface="Calibri" panose="020F0502020204030204" pitchFamily="34" charset="0"/>
                  </a:rPr>
                  <a:t>α</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=30</a:t>
                </a:r>
                <a:r>
                  <a:rPr lang="en-US" sz="2000" b="1" dirty="0">
                    <a:effectLst/>
                    <a:latin typeface="Calibri" panose="020F0502020204030204" pitchFamily="34" charset="0"/>
                    <a:ea typeface="Calibri" panose="020F0502020204030204" pitchFamily="34" charset="0"/>
                  </a:rPr>
                  <a:t>°</a:t>
                </a:r>
                <a:endParaRPr lang="en-IN" sz="2000" dirty="0"/>
              </a:p>
            </p:txBody>
          </p:sp>
        </mc:Choice>
        <mc:Fallback xmlns="">
          <p:sp>
            <p:nvSpPr>
              <p:cNvPr id="2" name="Rectangle 1"/>
              <p:cNvSpPr>
                <a:spLocks noRot="1" noChangeAspect="1" noMove="1" noResize="1" noEditPoints="1" noAdjustHandles="1" noChangeArrowheads="1" noChangeShapeType="1" noTextEdit="1"/>
              </p:cNvSpPr>
              <p:nvPr/>
            </p:nvSpPr>
            <p:spPr>
              <a:xfrm>
                <a:off x="4158923" y="670555"/>
                <a:ext cx="3257877" cy="400110"/>
              </a:xfrm>
              <a:prstGeom prst="rect">
                <a:avLst/>
              </a:prstGeom>
              <a:blipFill rotWithShape="0">
                <a:blip r:embed="rId2"/>
                <a:stretch>
                  <a:fillRect l="-1869" t="-7576" b="-25758"/>
                </a:stretch>
              </a:blipFill>
            </p:spPr>
            <p:txBody>
              <a:bodyPr/>
              <a:lstStyle/>
              <a:p>
                <a:r>
                  <a:rPr lang="en-IN">
                    <a:noFill/>
                  </a:rPr>
                  <a:t> </a:t>
                </a:r>
              </a:p>
            </p:txBody>
          </p:sp>
        </mc:Fallback>
      </mc:AlternateContent>
      <p:sp>
        <p:nvSpPr>
          <p:cNvPr id="3" name="Rectangle 2"/>
          <p:cNvSpPr/>
          <p:nvPr/>
        </p:nvSpPr>
        <p:spPr>
          <a:xfrm>
            <a:off x="4826444" y="178112"/>
            <a:ext cx="1922834" cy="461665"/>
          </a:xfrm>
          <a:prstGeom prst="rect">
            <a:avLst/>
          </a:prstGeom>
        </p:spPr>
        <p:txBody>
          <a:bodyPr wrap="none">
            <a:spAutoFit/>
          </a:bodyPr>
          <a:lstStyle/>
          <a:p>
            <a:r>
              <a:rPr lang="en-US" sz="2400" b="1" dirty="0">
                <a:ea typeface="Calibri" panose="020F0502020204030204" pitchFamily="34" charset="0"/>
              </a:rPr>
              <a:t>Contour Plots</a:t>
            </a:r>
            <a:endParaRPr lang="en-IN" sz="2400" dirty="0"/>
          </a:p>
        </p:txBody>
      </p:sp>
      <p:pic>
        <p:nvPicPr>
          <p:cNvPr id="4" name="Picture 3"/>
          <p:cNvPicPr/>
          <p:nvPr/>
        </p:nvPicPr>
        <p:blipFill rotWithShape="1">
          <a:blip r:embed="rId3">
            <a:extLst>
              <a:ext uri="{28A0092B-C50C-407E-A947-70E740481C1C}">
                <a14:useLocalDpi xmlns:a14="http://schemas.microsoft.com/office/drawing/2010/main" val="0"/>
              </a:ext>
            </a:extLst>
          </a:blip>
          <a:srcRect b="9672"/>
          <a:stretch/>
        </p:blipFill>
        <p:spPr bwMode="auto">
          <a:xfrm>
            <a:off x="5613398" y="1637503"/>
            <a:ext cx="6331275" cy="3874295"/>
          </a:xfrm>
          <a:prstGeom prst="rect">
            <a:avLst/>
          </a:prstGeom>
          <a:ln>
            <a:noFill/>
          </a:ln>
          <a:extLst>
            <a:ext uri="{53640926-AAD7-44D8-BBD7-CCE9431645EC}">
              <a14:shadowObscured xmlns:a14="http://schemas.microsoft.com/office/drawing/2010/main"/>
            </a:ext>
          </a:extLst>
        </p:spPr>
      </p:pic>
      <p:pic>
        <p:nvPicPr>
          <p:cNvPr id="5" name="Picture 4" descr="C:\Users\hp\FFF 676ff.dat.png"/>
          <p:cNvPicPr/>
          <p:nvPr/>
        </p:nvPicPr>
        <p:blipFill>
          <a:blip r:embed="rId4">
            <a:extLst>
              <a:ext uri="{28A0092B-C50C-407E-A947-70E740481C1C}">
                <a14:useLocalDpi xmlns:a14="http://schemas.microsoft.com/office/drawing/2010/main" val="0"/>
              </a:ext>
            </a:extLst>
          </a:blip>
          <a:srcRect/>
          <a:stretch>
            <a:fillRect/>
          </a:stretch>
        </p:blipFill>
        <p:spPr bwMode="auto">
          <a:xfrm>
            <a:off x="101600" y="1637504"/>
            <a:ext cx="5435600" cy="3874295"/>
          </a:xfrm>
          <a:prstGeom prst="rect">
            <a:avLst/>
          </a:prstGeom>
          <a:noFill/>
          <a:ln>
            <a:noFill/>
          </a:ln>
        </p:spPr>
      </p:pic>
      <p:sp>
        <p:nvSpPr>
          <p:cNvPr id="6" name="Rectangle 5"/>
          <p:cNvSpPr/>
          <p:nvPr/>
        </p:nvSpPr>
        <p:spPr>
          <a:xfrm>
            <a:off x="1149254" y="1126241"/>
            <a:ext cx="10649046" cy="677108"/>
          </a:xfrm>
          <a:prstGeom prst="rect">
            <a:avLst/>
          </a:prstGeom>
        </p:spPr>
        <p:txBody>
          <a:bodyPr wrap="square">
            <a:spAutoFit/>
          </a:bodyPr>
          <a:lstStyle/>
          <a:p>
            <a:r>
              <a:rPr lang="en-US" sz="2000" b="1" dirty="0" smtClean="0">
                <a:ea typeface="Calibri" panose="020F0502020204030204" pitchFamily="34" charset="0"/>
                <a:cs typeface="Times New Roman" panose="02020603050405020304" pitchFamily="18" charset="0"/>
              </a:rPr>
              <a:t>Path lines at C-Pillar Vortices						</a:t>
            </a:r>
            <a:r>
              <a:rPr lang="en-US" sz="2000" b="1" dirty="0" smtClean="0"/>
              <a:t> </a:t>
            </a:r>
            <a:r>
              <a:rPr lang="en-US" sz="2000" b="1" dirty="0"/>
              <a:t>Path Lines </a:t>
            </a:r>
            <a:r>
              <a:rPr lang="en-US" b="1" dirty="0" smtClean="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828836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r="187"/>
          <a:stretch/>
        </p:blipFill>
        <p:spPr>
          <a:xfrm>
            <a:off x="505914" y="1652872"/>
            <a:ext cx="10682786" cy="4300396"/>
          </a:xfrm>
          <a:prstGeom prst="rect">
            <a:avLst/>
          </a:prstGeom>
        </p:spPr>
      </p:pic>
      <p:sp>
        <p:nvSpPr>
          <p:cNvPr id="3" name="Rectangle 2"/>
          <p:cNvSpPr/>
          <p:nvPr/>
        </p:nvSpPr>
        <p:spPr>
          <a:xfrm>
            <a:off x="4686766" y="285233"/>
            <a:ext cx="1922834" cy="461665"/>
          </a:xfrm>
          <a:prstGeom prst="rect">
            <a:avLst/>
          </a:prstGeom>
        </p:spPr>
        <p:txBody>
          <a:bodyPr wrap="none">
            <a:spAutoFit/>
          </a:bodyPr>
          <a:lstStyle/>
          <a:p>
            <a:r>
              <a:rPr lang="en-US" sz="2400" b="1" dirty="0">
                <a:ea typeface="Calibri" panose="020F0502020204030204" pitchFamily="34" charset="0"/>
              </a:rPr>
              <a:t>Contour Plots</a:t>
            </a:r>
            <a:endParaRPr lang="en-IN" sz="2400" dirty="0"/>
          </a:p>
        </p:txBody>
      </p:sp>
      <p:sp>
        <p:nvSpPr>
          <p:cNvPr id="4" name="Rectangle 3"/>
          <p:cNvSpPr/>
          <p:nvPr/>
        </p:nvSpPr>
        <p:spPr>
          <a:xfrm>
            <a:off x="3144454" y="999830"/>
            <a:ext cx="5879495" cy="400110"/>
          </a:xfrm>
          <a:prstGeom prst="rect">
            <a:avLst/>
          </a:prstGeom>
        </p:spPr>
        <p:txBody>
          <a:bodyPr wrap="none">
            <a:spAutoFit/>
          </a:bodyPr>
          <a:lstStyle/>
          <a:p>
            <a:r>
              <a:rPr lang="en-US" sz="2000" b="1" dirty="0">
                <a:ea typeface="Calibri" panose="020F0502020204030204" pitchFamily="34" charset="0"/>
              </a:rPr>
              <a:t>Contour plot for location of Plasma </a:t>
            </a:r>
            <a:r>
              <a:rPr lang="en-US" sz="2000" b="1" dirty="0" smtClean="0">
                <a:ea typeface="Calibri" panose="020F0502020204030204" pitchFamily="34" charset="0"/>
              </a:rPr>
              <a:t>actuator at </a:t>
            </a:r>
            <a:r>
              <a:rPr lang="el-GR" sz="2000" b="1" dirty="0" smtClean="0">
                <a:ea typeface="Calibri" panose="020F0502020204030204" pitchFamily="34" charset="0"/>
              </a:rPr>
              <a:t>α</a:t>
            </a:r>
            <a:r>
              <a:rPr lang="en-IN" sz="2000" b="1" dirty="0" smtClean="0">
                <a:ea typeface="Calibri" panose="020F0502020204030204" pitchFamily="34" charset="0"/>
              </a:rPr>
              <a:t>= 35°</a:t>
            </a:r>
            <a:endParaRPr lang="en-IN" sz="2000" b="1" dirty="0"/>
          </a:p>
        </p:txBody>
      </p:sp>
    </p:spTree>
    <p:extLst>
      <p:ext uri="{BB962C8B-B14F-4D97-AF65-F5344CB8AC3E}">
        <p14:creationId xmlns:p14="http://schemas.microsoft.com/office/powerpoint/2010/main" val="1986104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5462"/>
            <a:ext cx="11769441" cy="6617196"/>
          </a:xfrm>
          <a:prstGeom prst="rect">
            <a:avLst/>
          </a:prstGeom>
        </p:spPr>
        <p:txBody>
          <a:bodyPr wrap="square">
            <a:spAutoFit/>
          </a:bodyPr>
          <a:lstStyle/>
          <a:p>
            <a:r>
              <a:rPr lang="en-IN" sz="1400" dirty="0"/>
              <a:t>#include "</a:t>
            </a:r>
            <a:r>
              <a:rPr lang="en-IN" sz="1400" dirty="0" err="1"/>
              <a:t>udf.h</a:t>
            </a:r>
            <a:r>
              <a:rPr lang="en-IN" sz="1400" dirty="0"/>
              <a:t>" </a:t>
            </a:r>
            <a:r>
              <a:rPr lang="en-IN" sz="1400" dirty="0" smtClean="0"/>
              <a:t> 					</a:t>
            </a:r>
            <a:r>
              <a:rPr lang="en-GB" sz="1400" dirty="0"/>
              <a:t>//</a:t>
            </a:r>
            <a:r>
              <a:rPr lang="en-GB" sz="1400" dirty="0" err="1"/>
              <a:t>udf</a:t>
            </a:r>
            <a:r>
              <a:rPr lang="en-GB" sz="1400" dirty="0"/>
              <a:t> library in C language</a:t>
            </a:r>
            <a:endParaRPr lang="en-IN" sz="1400" dirty="0"/>
          </a:p>
          <a:p>
            <a:endParaRPr lang="en-IN" sz="1400" dirty="0"/>
          </a:p>
          <a:p>
            <a:r>
              <a:rPr lang="en-IN" sz="1400" dirty="0" smtClean="0"/>
              <a:t>DEFINE_SOURCE(</a:t>
            </a:r>
            <a:r>
              <a:rPr lang="en-IN" sz="1400" dirty="0" err="1" smtClean="0"/>
              <a:t>plasma_source</a:t>
            </a:r>
            <a:r>
              <a:rPr lang="en-IN" sz="1400" dirty="0"/>
              <a:t>, c, t, </a:t>
            </a:r>
            <a:r>
              <a:rPr lang="en-IN" sz="1400" dirty="0" err="1"/>
              <a:t>dS</a:t>
            </a:r>
            <a:r>
              <a:rPr lang="en-IN" sz="1400" dirty="0"/>
              <a:t>, </a:t>
            </a:r>
            <a:r>
              <a:rPr lang="en-IN" sz="1400" dirty="0" err="1"/>
              <a:t>eqn</a:t>
            </a:r>
            <a:r>
              <a:rPr lang="en-IN" sz="1400" dirty="0"/>
              <a:t>) </a:t>
            </a:r>
            <a:r>
              <a:rPr lang="en-IN" sz="1400" dirty="0" smtClean="0"/>
              <a:t> 			</a:t>
            </a:r>
            <a:r>
              <a:rPr lang="en-IN" sz="1400" dirty="0"/>
              <a:t>//define </a:t>
            </a:r>
            <a:r>
              <a:rPr lang="en-IN" sz="1400" dirty="0" smtClean="0"/>
              <a:t>macro</a:t>
            </a:r>
            <a:endParaRPr lang="en-IN" sz="1400" dirty="0"/>
          </a:p>
          <a:p>
            <a:r>
              <a:rPr lang="en-IN" sz="1400" dirty="0"/>
              <a:t>{</a:t>
            </a:r>
          </a:p>
          <a:p>
            <a:r>
              <a:rPr lang="en-IN" sz="1400" dirty="0"/>
              <a:t>#if !RP_HOST</a:t>
            </a:r>
          </a:p>
          <a:p>
            <a:r>
              <a:rPr lang="en-IN" sz="1400" dirty="0"/>
              <a:t>	real xc[ND_ND]; </a:t>
            </a:r>
            <a:r>
              <a:rPr lang="en-IN" sz="1400" dirty="0" smtClean="0"/>
              <a:t>     </a:t>
            </a:r>
            <a:endParaRPr lang="en-IN" sz="1400" dirty="0"/>
          </a:p>
          <a:p>
            <a:r>
              <a:rPr lang="en-IN" sz="1400" dirty="0"/>
              <a:t>	real source, x, </a:t>
            </a:r>
            <a:r>
              <a:rPr lang="en-IN" sz="1400" dirty="0" err="1"/>
              <a:t>y,z</a:t>
            </a:r>
            <a:r>
              <a:rPr lang="en-IN" sz="1400" dirty="0"/>
              <a:t>; </a:t>
            </a:r>
          </a:p>
          <a:p>
            <a:r>
              <a:rPr lang="en-IN" sz="1400" dirty="0" smtClean="0"/>
              <a:t>	C_CENTROID(xc</a:t>
            </a:r>
            <a:r>
              <a:rPr lang="en-IN" sz="1400" dirty="0"/>
              <a:t>, c, t);  </a:t>
            </a:r>
          </a:p>
          <a:p>
            <a:r>
              <a:rPr lang="en-IN" sz="1400" dirty="0"/>
              <a:t>	x = xc[0]; </a:t>
            </a:r>
          </a:p>
          <a:p>
            <a:r>
              <a:rPr lang="en-IN" sz="1400" dirty="0"/>
              <a:t>	y = xc[1]; </a:t>
            </a:r>
          </a:p>
          <a:p>
            <a:r>
              <a:rPr lang="en-IN" sz="1400" dirty="0"/>
              <a:t>	z = xc[2];</a:t>
            </a:r>
          </a:p>
          <a:p>
            <a:r>
              <a:rPr lang="en-IN" sz="1400" dirty="0"/>
              <a:t>#if RP_NODE</a:t>
            </a:r>
          </a:p>
          <a:p>
            <a:r>
              <a:rPr lang="en-IN" sz="1400" dirty="0"/>
              <a:t>	if ((x &gt; 0.8) &amp;&amp; (y &gt; 0.27) &amp;&amp; (z &gt; 0) &amp;&amp; (x &lt; 0.9) &amp;&amp; (y &lt; 0.3) &amp;&amp; (z &lt; 0.1945</a:t>
            </a:r>
            <a:r>
              <a:rPr lang="en-IN" sz="1400" dirty="0" smtClean="0"/>
              <a:t>))	// </a:t>
            </a:r>
            <a:r>
              <a:rPr lang="en-IN" sz="1400" dirty="0"/>
              <a:t>Plasma Region</a:t>
            </a:r>
          </a:p>
          <a:p>
            <a:endParaRPr lang="en-IN" sz="1400" dirty="0"/>
          </a:p>
          <a:p>
            <a:r>
              <a:rPr lang="en-IN" sz="1400" dirty="0"/>
              <a:t>	{</a:t>
            </a:r>
          </a:p>
          <a:p>
            <a:r>
              <a:rPr lang="en-IN" sz="1400" dirty="0"/>
              <a:t>		source = 10000.0; 	</a:t>
            </a:r>
            <a:r>
              <a:rPr lang="en-IN" sz="1400" dirty="0" smtClean="0"/>
              <a:t>//  </a:t>
            </a:r>
            <a:r>
              <a:rPr lang="en-IN" sz="1400" dirty="0"/>
              <a:t>Value of Plasma Source</a:t>
            </a:r>
          </a:p>
          <a:p>
            <a:endParaRPr lang="en-IN" sz="1400" dirty="0"/>
          </a:p>
          <a:p>
            <a:r>
              <a:rPr lang="en-IN" sz="1400" dirty="0"/>
              <a:t>		</a:t>
            </a:r>
            <a:r>
              <a:rPr lang="en-IN" sz="1400" dirty="0" err="1"/>
              <a:t>dS</a:t>
            </a:r>
            <a:r>
              <a:rPr lang="en-IN" sz="1400" dirty="0"/>
              <a:t>[</a:t>
            </a:r>
            <a:r>
              <a:rPr lang="en-IN" sz="1400" dirty="0" err="1"/>
              <a:t>eqn</a:t>
            </a:r>
            <a:r>
              <a:rPr lang="en-IN" sz="1400" dirty="0"/>
              <a:t>] = 0; </a:t>
            </a:r>
          </a:p>
          <a:p>
            <a:r>
              <a:rPr lang="en-IN" sz="1400" dirty="0"/>
              <a:t>	}</a:t>
            </a:r>
          </a:p>
          <a:p>
            <a:r>
              <a:rPr lang="en-IN" sz="1400" dirty="0"/>
              <a:t>	else</a:t>
            </a:r>
          </a:p>
          <a:p>
            <a:r>
              <a:rPr lang="en-IN" sz="1400" dirty="0"/>
              <a:t>	{</a:t>
            </a:r>
          </a:p>
          <a:p>
            <a:r>
              <a:rPr lang="en-IN" sz="1400" dirty="0"/>
              <a:t>		source = 0;</a:t>
            </a:r>
          </a:p>
          <a:p>
            <a:r>
              <a:rPr lang="en-IN" sz="1400" dirty="0"/>
              <a:t>		</a:t>
            </a:r>
            <a:r>
              <a:rPr lang="en-IN" sz="1400" dirty="0" err="1"/>
              <a:t>dS</a:t>
            </a:r>
            <a:r>
              <a:rPr lang="en-IN" sz="1400" dirty="0"/>
              <a:t>[</a:t>
            </a:r>
            <a:r>
              <a:rPr lang="en-IN" sz="1400" dirty="0" err="1"/>
              <a:t>eqn</a:t>
            </a:r>
            <a:r>
              <a:rPr lang="en-IN" sz="1400" dirty="0"/>
              <a:t>] = 0;</a:t>
            </a:r>
          </a:p>
          <a:p>
            <a:r>
              <a:rPr lang="en-IN" sz="1400" dirty="0"/>
              <a:t>	}</a:t>
            </a:r>
          </a:p>
          <a:p>
            <a:r>
              <a:rPr lang="en-IN" sz="1400" dirty="0"/>
              <a:t>	C_UDMI(c, t, 0) = source; </a:t>
            </a:r>
            <a:r>
              <a:rPr lang="en-IN" sz="1400" dirty="0" smtClean="0"/>
              <a:t>		</a:t>
            </a:r>
            <a:endParaRPr lang="en-IN" sz="1400" dirty="0"/>
          </a:p>
          <a:p>
            <a:r>
              <a:rPr lang="en-IN" sz="1400" dirty="0"/>
              <a:t>#</a:t>
            </a:r>
            <a:r>
              <a:rPr lang="en-IN" sz="1400" dirty="0" err="1"/>
              <a:t>endif</a:t>
            </a:r>
            <a:endParaRPr lang="en-IN" sz="1400" dirty="0"/>
          </a:p>
          <a:p>
            <a:r>
              <a:rPr lang="en-IN" sz="1400" dirty="0"/>
              <a:t>	return source;</a:t>
            </a:r>
          </a:p>
          <a:p>
            <a:r>
              <a:rPr lang="en-IN" sz="1400" dirty="0"/>
              <a:t>#</a:t>
            </a:r>
            <a:r>
              <a:rPr lang="en-IN" sz="1400" dirty="0" err="1"/>
              <a:t>endif</a:t>
            </a:r>
            <a:endParaRPr lang="en-IN" sz="1400" dirty="0"/>
          </a:p>
          <a:p>
            <a:r>
              <a:rPr lang="en-IN" sz="1600" dirty="0"/>
              <a:t>}</a:t>
            </a:r>
          </a:p>
        </p:txBody>
      </p:sp>
      <p:sp>
        <p:nvSpPr>
          <p:cNvPr id="3" name="Rectangle 2"/>
          <p:cNvSpPr/>
          <p:nvPr/>
        </p:nvSpPr>
        <p:spPr>
          <a:xfrm>
            <a:off x="3102241" y="135352"/>
            <a:ext cx="5028877" cy="400110"/>
          </a:xfrm>
          <a:prstGeom prst="rect">
            <a:avLst/>
          </a:prstGeom>
        </p:spPr>
        <p:txBody>
          <a:bodyPr wrap="none">
            <a:spAutoFit/>
          </a:bodyPr>
          <a:lstStyle/>
          <a:p>
            <a:r>
              <a:rPr lang="en-IN" sz="2000" b="1" dirty="0" smtClean="0"/>
              <a:t>User Defined Code To Model Plasma Actuator</a:t>
            </a:r>
            <a:endParaRPr lang="en-IN" sz="2000" b="1" dirty="0"/>
          </a:p>
        </p:txBody>
      </p:sp>
    </p:spTree>
    <p:extLst>
      <p:ext uri="{BB962C8B-B14F-4D97-AF65-F5344CB8AC3E}">
        <p14:creationId xmlns:p14="http://schemas.microsoft.com/office/powerpoint/2010/main" val="3055441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35000" y="732135"/>
                <a:ext cx="11317288" cy="1015663"/>
              </a:xfrm>
              <a:prstGeom prst="rect">
                <a:avLst/>
              </a:prstGeom>
            </p:spPr>
            <p:txBody>
              <a:bodyPr wrap="square">
                <a:spAutoFit/>
              </a:bodyPr>
              <a:lstStyle/>
              <a:p>
                <a:pPr algn="just">
                  <a:lnSpc>
                    <a:spcPct val="150000"/>
                  </a:lnSpc>
                  <a:spcAft>
                    <a:spcPts val="1000"/>
                  </a:spcAft>
                </a:pPr>
                <a:r>
                  <a:rPr lang="en-US" sz="2000" b="1" dirty="0">
                    <a:ea typeface="Calibri" panose="020F0502020204030204" pitchFamily="34" charset="0"/>
                    <a:cs typeface="Times New Roman" panose="02020603050405020304" pitchFamily="18" charset="0"/>
                  </a:rPr>
                  <a:t>Velocity Magnitude contour for </a:t>
                </a:r>
                <a:r>
                  <a:rPr lang="en-US" sz="2000" b="1" dirty="0" smtClean="0">
                    <a:ea typeface="Calibri" panose="020F0502020204030204" pitchFamily="34" charset="0"/>
                    <a:cs typeface="Times New Roman" panose="02020603050405020304" pitchFamily="18" charset="0"/>
                  </a:rPr>
                  <a:t>Plasma </a:t>
                </a:r>
                <a:r>
                  <a:rPr lang="en-US" sz="2000" b="1" dirty="0" smtClean="0">
                    <a:ea typeface="Calibri" panose="020F0502020204030204" pitchFamily="34" charset="0"/>
                    <a:cs typeface="Times New Roman" panose="02020603050405020304" pitchFamily="18" charset="0"/>
                  </a:rPr>
                  <a:t>Actuator </a:t>
                </a:r>
                <a:r>
                  <a:rPr lang="en-US" sz="2000" b="1" dirty="0" smtClean="0">
                    <a:ea typeface="Calibri" panose="020F0502020204030204" pitchFamily="34" charset="0"/>
                    <a:cs typeface="Times New Roman" panose="02020603050405020304" pitchFamily="18" charset="0"/>
                  </a:rPr>
                  <a:t>at </a:t>
                </a:r>
                <a:r>
                  <a:rPr lang="en-US" sz="2000" b="1" dirty="0" smtClean="0">
                    <a:ea typeface="Calibri" panose="020F0502020204030204" pitchFamily="34" charset="0"/>
                  </a:rPr>
                  <a:t>α=</a:t>
                </a:r>
                <a:r>
                  <a:rPr lang="en-US" sz="2000" b="1" dirty="0" smtClean="0">
                    <a:ea typeface="Calibri" panose="020F0502020204030204" pitchFamily="34" charset="0"/>
                    <a:cs typeface="Times New Roman" panose="02020603050405020304" pitchFamily="18" charset="0"/>
                  </a:rPr>
                  <a:t> </a:t>
                </a:r>
                <a:r>
                  <a:rPr lang="en-US" sz="2000" b="1" dirty="0">
                    <a:ea typeface="Calibri" panose="020F0502020204030204" pitchFamily="34" charset="0"/>
                    <a:cs typeface="Times New Roman" panose="02020603050405020304" pitchFamily="18" charset="0"/>
                  </a:rPr>
                  <a:t>35</a:t>
                </a:r>
                <a:r>
                  <a:rPr lang="en-US" sz="2000" b="1" dirty="0">
                    <a:effectLst/>
                    <a:ea typeface="Calibri" panose="020F0502020204030204" pitchFamily="34" charset="0"/>
                    <a:cs typeface="Calibri" panose="020F0502020204030204" pitchFamily="34" charset="0"/>
                  </a:rPr>
                  <a:t>°</a:t>
                </a:r>
                <a:r>
                  <a:rPr lang="en-US" sz="2000" b="1" dirty="0">
                    <a:effectLst/>
                    <a:ea typeface="Calibri" panose="020F0502020204030204" pitchFamily="34" charset="0"/>
                    <a:cs typeface="Times New Roman" panose="02020603050405020304" pitchFamily="18" charset="0"/>
                  </a:rPr>
                  <a:t> and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Calibri Light" panose="020F0302020204030204" pitchFamily="34" charset="0"/>
                          </a:rPr>
                        </m:ctrlPr>
                      </m:sSubPr>
                      <m:e>
                        <m:r>
                          <a:rPr lang="en-US" sz="2000" b="1" i="1">
                            <a:effectLst/>
                            <a:latin typeface="Cambria Math" panose="02040503050406030204" pitchFamily="18" charset="0"/>
                            <a:ea typeface="Times New Roman" panose="02020603050405020304" pitchFamily="18" charset="0"/>
                            <a:cs typeface="Calibri Light" panose="020F0302020204030204" pitchFamily="34" charset="0"/>
                          </a:rPr>
                          <m:t>𝐔</m:t>
                        </m:r>
                      </m:e>
                      <m:sub>
                        <m:r>
                          <a:rPr lang="en-US" sz="2000" b="1">
                            <a:effectLst/>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sz="2000" dirty="0">
                    <a:effectLst/>
                    <a:ea typeface="Times New Roman" panose="02020603050405020304" pitchFamily="18" charset="0"/>
                    <a:cs typeface="Times New Roman" panose="02020603050405020304" pitchFamily="18" charset="0"/>
                  </a:rPr>
                  <a:t> </a:t>
                </a:r>
                <a:r>
                  <a:rPr lang="en-US" sz="2000" b="1" dirty="0">
                    <a:effectLst/>
                    <a:ea typeface="Calibri" panose="020F0502020204030204" pitchFamily="34" charset="0"/>
                    <a:cs typeface="Times New Roman" panose="02020603050405020304" pitchFamily="18" charset="0"/>
                  </a:rPr>
                  <a:t>=30 </a:t>
                </a:r>
                <a:r>
                  <a:rPr lang="en-US" sz="2000" b="1" dirty="0" smtClean="0">
                    <a:effectLst/>
                    <a:ea typeface="Calibri" panose="020F0502020204030204" pitchFamily="34" charset="0"/>
                    <a:cs typeface="Times New Roman" panose="02020603050405020304" pitchFamily="18" charset="0"/>
                  </a:rPr>
                  <a:t>m/s ( Plasma Source= 10000 N/m</a:t>
                </a:r>
                <a:r>
                  <a:rPr lang="en-US" sz="2000" b="1" baseline="30000" dirty="0" smtClean="0">
                    <a:effectLst/>
                    <a:ea typeface="Calibri" panose="020F0502020204030204" pitchFamily="34" charset="0"/>
                    <a:cs typeface="Times New Roman" panose="02020603050405020304" pitchFamily="18" charset="0"/>
                  </a:rPr>
                  <a:t>3</a:t>
                </a:r>
                <a:r>
                  <a:rPr lang="en-US" sz="2000" b="1" dirty="0" smtClean="0">
                    <a:effectLst/>
                    <a:ea typeface="Calibri" panose="020F0502020204030204" pitchFamily="34" charset="0"/>
                    <a:cs typeface="Times New Roman" panose="02020603050405020304" pitchFamily="18" charset="0"/>
                  </a:rPr>
                  <a:t>)</a:t>
                </a:r>
                <a:r>
                  <a:rPr lang="en-US" sz="2000" b="1" baseline="30000" dirty="0" smtClean="0">
                    <a:effectLst/>
                    <a:ea typeface="Calibri" panose="020F0502020204030204" pitchFamily="34" charset="0"/>
                    <a:cs typeface="Times New Roman" panose="02020603050405020304" pitchFamily="18" charset="0"/>
                  </a:rPr>
                  <a:t> </a:t>
                </a:r>
                <a:r>
                  <a:rPr lang="en-US" sz="2000" b="1" dirty="0" smtClean="0">
                    <a:effectLst/>
                    <a:ea typeface="Calibri" panose="020F0502020204030204" pitchFamily="34" charset="0"/>
                    <a:cs typeface="Times New Roman" panose="02020603050405020304" pitchFamily="18" charset="0"/>
                  </a:rPr>
                  <a:t> ) </a:t>
                </a:r>
                <a:endParaRPr lang="en-IN" sz="2000" dirty="0">
                  <a:effectLst/>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35000" y="732135"/>
                <a:ext cx="11317288" cy="1015663"/>
              </a:xfrm>
              <a:prstGeom prst="rect">
                <a:avLst/>
              </a:prstGeom>
              <a:blipFill rotWithShape="0">
                <a:blip r:embed="rId2"/>
                <a:stretch>
                  <a:fillRect l="-539" r="-539" b="-4790"/>
                </a:stretch>
              </a:blipFill>
            </p:spPr>
            <p:txBody>
              <a:bodyPr/>
              <a:lstStyle/>
              <a:p>
                <a:r>
                  <a:rPr lang="en-IN">
                    <a:noFill/>
                  </a:rPr>
                  <a:t> </a:t>
                </a:r>
              </a:p>
            </p:txBody>
          </p:sp>
        </mc:Fallback>
      </mc:AlternateContent>
      <p:pic>
        <p:nvPicPr>
          <p:cNvPr id="3" name="Picture 2"/>
          <p:cNvPicPr/>
          <p:nvPr/>
        </p:nvPicPr>
        <p:blipFill rotWithShape="1">
          <a:blip r:embed="rId3">
            <a:extLst>
              <a:ext uri="{28A0092B-C50C-407E-A947-70E740481C1C}">
                <a14:useLocalDpi xmlns:a14="http://schemas.microsoft.com/office/drawing/2010/main" val="0"/>
              </a:ext>
            </a:extLst>
          </a:blip>
          <a:srcRect b="39941"/>
          <a:stretch/>
        </p:blipFill>
        <p:spPr bwMode="auto">
          <a:xfrm>
            <a:off x="574675" y="1443166"/>
            <a:ext cx="10293350" cy="4406900"/>
          </a:xfrm>
          <a:prstGeom prst="rect">
            <a:avLst/>
          </a:prstGeom>
          <a:ln>
            <a:noFill/>
          </a:ln>
          <a:extLst>
            <a:ext uri="{53640926-AAD7-44D8-BBD7-CCE9431645EC}">
              <a14:shadowObscured xmlns:a14="http://schemas.microsoft.com/office/drawing/2010/main"/>
            </a:ext>
          </a:extLst>
        </p:spPr>
      </p:pic>
      <p:sp>
        <p:nvSpPr>
          <p:cNvPr id="4" name="Rectangle 3"/>
          <p:cNvSpPr/>
          <p:nvPr/>
        </p:nvSpPr>
        <p:spPr>
          <a:xfrm>
            <a:off x="4712484" y="270470"/>
            <a:ext cx="1922834" cy="461665"/>
          </a:xfrm>
          <a:prstGeom prst="rect">
            <a:avLst/>
          </a:prstGeom>
        </p:spPr>
        <p:txBody>
          <a:bodyPr wrap="none">
            <a:spAutoFit/>
          </a:bodyPr>
          <a:lstStyle/>
          <a:p>
            <a:r>
              <a:rPr lang="en-US" sz="2400" b="1" dirty="0">
                <a:ea typeface="Calibri" panose="020F0502020204030204" pitchFamily="34" charset="0"/>
              </a:rPr>
              <a:t>Contour Plots</a:t>
            </a:r>
            <a:endParaRPr lang="en-IN" sz="2400" dirty="0"/>
          </a:p>
        </p:txBody>
      </p:sp>
    </p:spTree>
    <p:extLst>
      <p:ext uri="{BB962C8B-B14F-4D97-AF65-F5344CB8AC3E}">
        <p14:creationId xmlns:p14="http://schemas.microsoft.com/office/powerpoint/2010/main" val="16617347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337" y="791914"/>
                <a:ext cx="12054937" cy="707886"/>
              </a:xfrm>
              <a:prstGeom prst="rect">
                <a:avLst/>
              </a:prstGeom>
            </p:spPr>
            <p:txBody>
              <a:bodyPr wrap="square">
                <a:spAutoFit/>
              </a:bodyPr>
              <a:lstStyle/>
              <a:p>
                <a:r>
                  <a:rPr lang="en-US" sz="2000" b="1" dirty="0" smtClean="0">
                    <a:ea typeface="Calibri" panose="020F0502020204030204" pitchFamily="34" charset="0"/>
                  </a:rPr>
                  <a:t>Vector Plot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𝐔</m:t>
                        </m:r>
                      </m:e>
                      <m:sub>
                        <m:r>
                          <a:rPr lang="en-US" sz="2000" b="1">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US" sz="2000" b="1" dirty="0">
                    <a:effectLst/>
                    <a:ea typeface="Times New Roman" panose="02020603050405020304" pitchFamily="18" charset="0"/>
                  </a:rPr>
                  <a:t> </a:t>
                </a:r>
                <a:r>
                  <a:rPr lang="en-US" sz="2000" b="1" dirty="0">
                    <a:effectLst/>
                    <a:ea typeface="Calibri" panose="020F0502020204030204" pitchFamily="34" charset="0"/>
                  </a:rPr>
                  <a:t>=</a:t>
                </a:r>
                <a:r>
                  <a:rPr lang="en-US" sz="2000" b="1" dirty="0" smtClean="0">
                    <a:effectLst/>
                    <a:ea typeface="Calibri" panose="020F0502020204030204" pitchFamily="34" charset="0"/>
                  </a:rPr>
                  <a:t>30m/s </a:t>
                </a:r>
                <a:r>
                  <a:rPr lang="en-US" sz="2000" b="1" dirty="0">
                    <a:effectLst/>
                    <a:ea typeface="Calibri" panose="020F0502020204030204" pitchFamily="34" charset="0"/>
                  </a:rPr>
                  <a:t>and α =</a:t>
                </a:r>
                <a:r>
                  <a:rPr lang="en-US" sz="2000" b="1" dirty="0" smtClean="0">
                    <a:effectLst/>
                    <a:ea typeface="Calibri" panose="020F0502020204030204" pitchFamily="34" charset="0"/>
                  </a:rPr>
                  <a:t>35</a:t>
                </a:r>
                <a:r>
                  <a:rPr lang="en-IN" sz="2000" dirty="0"/>
                  <a:t>°</a:t>
                </a:r>
                <a:r>
                  <a:rPr lang="en-US" sz="2000" b="1" dirty="0" smtClean="0">
                    <a:effectLst/>
                    <a:ea typeface="Calibri" panose="020F0502020204030204" pitchFamily="34" charset="0"/>
                  </a:rPr>
                  <a:t> </a:t>
                </a:r>
                <a:r>
                  <a:rPr lang="en-US" sz="2000" b="1" dirty="0">
                    <a:effectLst/>
                    <a:ea typeface="Calibri" panose="020F0502020204030204" pitchFamily="34" charset="0"/>
                  </a:rPr>
                  <a:t>with Plasma </a:t>
                </a:r>
                <a:r>
                  <a:rPr lang="en-US" sz="2000" b="1" dirty="0" smtClean="0">
                    <a:ea typeface="Calibri" panose="020F0502020204030204" pitchFamily="34" charset="0"/>
                  </a:rPr>
                  <a:t>Model</a:t>
                </a:r>
                <a:r>
                  <a:rPr lang="en-US" sz="2000" b="1" dirty="0" smtClean="0">
                    <a:effectLst/>
                    <a:ea typeface="Calibri" panose="020F0502020204030204" pitchFamily="34" charset="0"/>
                  </a:rPr>
                  <a:t>      Path lines at</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b="1" i="1" smtClean="0">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latin typeface="Cambria Math" panose="02040503050406030204" pitchFamily="18" charset="0"/>
                            <a:ea typeface="Times New Roman" panose="02020603050405020304" pitchFamily="18" charset="0"/>
                            <a:cs typeface="Times New Roman" panose="02020603050405020304" pitchFamily="18" charset="0"/>
                          </a:rPr>
                          <m:t>𝐔</m:t>
                        </m:r>
                      </m:e>
                      <m:sub>
                        <m:r>
                          <a:rPr lang="en-US" sz="2000" b="1">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US" sz="2000" b="1" dirty="0">
                    <a:ea typeface="Times New Roman" panose="02020603050405020304" pitchFamily="18" charset="0"/>
                  </a:rPr>
                  <a:t> </a:t>
                </a:r>
                <a:r>
                  <a:rPr lang="en-US" sz="2000" b="1" dirty="0">
                    <a:ea typeface="Calibri" panose="020F0502020204030204" pitchFamily="34" charset="0"/>
                  </a:rPr>
                  <a:t>=</a:t>
                </a:r>
                <a:r>
                  <a:rPr lang="en-US" sz="2000" b="1" dirty="0" smtClean="0">
                    <a:ea typeface="Calibri" panose="020F0502020204030204" pitchFamily="34" charset="0"/>
                  </a:rPr>
                  <a:t>30m/s </a:t>
                </a:r>
                <a:r>
                  <a:rPr lang="en-US" sz="2000" b="1" dirty="0">
                    <a:ea typeface="Calibri" panose="020F0502020204030204" pitchFamily="34" charset="0"/>
                  </a:rPr>
                  <a:t>and α =</a:t>
                </a:r>
                <a:r>
                  <a:rPr lang="en-US" sz="2000" b="1" dirty="0" smtClean="0">
                    <a:ea typeface="Calibri" panose="020F0502020204030204" pitchFamily="34" charset="0"/>
                  </a:rPr>
                  <a:t>35</a:t>
                </a:r>
                <a:r>
                  <a:rPr lang="en-IN" sz="2000" dirty="0"/>
                  <a:t>°</a:t>
                </a:r>
                <a:r>
                  <a:rPr lang="en-US" sz="2000" b="1" dirty="0" smtClean="0">
                    <a:ea typeface="Calibri" panose="020F0502020204030204" pitchFamily="34" charset="0"/>
                  </a:rPr>
                  <a:t> </a:t>
                </a:r>
                <a:r>
                  <a:rPr lang="en-US" sz="2000" b="1" dirty="0">
                    <a:ea typeface="Calibri" panose="020F0502020204030204" pitchFamily="34" charset="0"/>
                  </a:rPr>
                  <a:t>with </a:t>
                </a:r>
                <a:r>
                  <a:rPr lang="en-US" sz="2000" b="1" dirty="0" smtClean="0">
                    <a:ea typeface="Calibri" panose="020F0502020204030204" pitchFamily="34" charset="0"/>
                  </a:rPr>
                  <a:t>Plasma</a:t>
                </a:r>
              </a:p>
              <a:p>
                <a:r>
                  <a:rPr lang="en-US" sz="2000" b="1" dirty="0">
                    <a:ea typeface="Calibri" panose="020F0502020204030204" pitchFamily="34" charset="0"/>
                  </a:rPr>
                  <a:t>	</a:t>
                </a:r>
                <a:r>
                  <a:rPr lang="en-US" sz="2000" b="1" dirty="0" smtClean="0">
                    <a:ea typeface="Calibri" panose="020F0502020204030204" pitchFamily="34" charset="0"/>
                  </a:rPr>
                  <a:t>								    Model</a:t>
                </a:r>
                <a:endParaRPr lang="en-IN" sz="2000" dirty="0"/>
              </a:p>
            </p:txBody>
          </p:sp>
        </mc:Choice>
        <mc:Fallback xmlns="">
          <p:sp>
            <p:nvSpPr>
              <p:cNvPr id="2" name="Rectangle 1"/>
              <p:cNvSpPr>
                <a:spLocks noRot="1" noChangeAspect="1" noMove="1" noResize="1" noEditPoints="1" noAdjustHandles="1" noChangeArrowheads="1" noChangeShapeType="1" noTextEdit="1"/>
              </p:cNvSpPr>
              <p:nvPr/>
            </p:nvSpPr>
            <p:spPr>
              <a:xfrm>
                <a:off x="-15337" y="791914"/>
                <a:ext cx="12054937" cy="707886"/>
              </a:xfrm>
              <a:prstGeom prst="rect">
                <a:avLst/>
              </a:prstGeom>
              <a:blipFill rotWithShape="0">
                <a:blip r:embed="rId2"/>
                <a:stretch>
                  <a:fillRect l="-506" t="-5172" b="-14655"/>
                </a:stretch>
              </a:blipFill>
            </p:spPr>
            <p:txBody>
              <a:bodyPr/>
              <a:lstStyle/>
              <a:p>
                <a:r>
                  <a:rPr lang="en-IN">
                    <a:noFill/>
                  </a:rPr>
                  <a:t> </a:t>
                </a:r>
              </a:p>
            </p:txBody>
          </p:sp>
        </mc:Fallback>
      </mc:AlternateContent>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5337" y="1620619"/>
            <a:ext cx="5994399" cy="4254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511" y="1620619"/>
            <a:ext cx="6198489" cy="4254500"/>
          </a:xfrm>
          <a:prstGeom prst="rect">
            <a:avLst/>
          </a:prstGeom>
        </p:spPr>
      </p:pic>
      <p:sp>
        <p:nvSpPr>
          <p:cNvPr id="7" name="Rectangle 6"/>
          <p:cNvSpPr/>
          <p:nvPr/>
        </p:nvSpPr>
        <p:spPr>
          <a:xfrm>
            <a:off x="4907852" y="301764"/>
            <a:ext cx="1922834" cy="461665"/>
          </a:xfrm>
          <a:prstGeom prst="rect">
            <a:avLst/>
          </a:prstGeom>
        </p:spPr>
        <p:txBody>
          <a:bodyPr wrap="none">
            <a:spAutoFit/>
          </a:bodyPr>
          <a:lstStyle/>
          <a:p>
            <a:r>
              <a:rPr lang="en-US" sz="2400" b="1" dirty="0">
                <a:ea typeface="Calibri" panose="020F0502020204030204" pitchFamily="34" charset="0"/>
              </a:rPr>
              <a:t>Contour Plots</a:t>
            </a:r>
            <a:endParaRPr lang="en-IN" sz="2400" dirty="0"/>
          </a:p>
        </p:txBody>
      </p:sp>
    </p:spTree>
    <p:extLst>
      <p:ext uri="{BB962C8B-B14F-4D97-AF65-F5344CB8AC3E}">
        <p14:creationId xmlns:p14="http://schemas.microsoft.com/office/powerpoint/2010/main" val="4185620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15064" y="903297"/>
                <a:ext cx="11737236" cy="707886"/>
              </a:xfrm>
              <a:prstGeom prst="rect">
                <a:avLst/>
              </a:prstGeom>
            </p:spPr>
            <p:txBody>
              <a:bodyPr wrap="square">
                <a:spAutoFit/>
              </a:bodyPr>
              <a:lstStyle/>
              <a:p>
                <a:r>
                  <a:rPr lang="en-US" sz="2000" b="1" dirty="0">
                    <a:ea typeface="Calibri" panose="020F0502020204030204" pitchFamily="34" charset="0"/>
                    <a:cs typeface="Times New Roman" panose="02020603050405020304" pitchFamily="18" charset="0"/>
                  </a:rPr>
                  <a:t>Pressure contours behind the Ahmed </a:t>
                </a:r>
                <a:r>
                  <a:rPr lang="en-US" sz="2000" b="1" dirty="0" smtClean="0">
                    <a:ea typeface="Calibri" panose="020F0502020204030204" pitchFamily="34" charset="0"/>
                    <a:cs typeface="Times New Roman" panose="02020603050405020304" pitchFamily="18" charset="0"/>
                  </a:rPr>
                  <a:t>body </a:t>
                </a:r>
                <a:r>
                  <a:rPr lang="en-US" sz="2000" b="1" dirty="0"/>
                  <a:t>at </a:t>
                </a:r>
                <a:r>
                  <a:rPr lang="en-US" sz="2000" b="1" dirty="0" smtClean="0"/>
                  <a:t>X= 1.3m </a:t>
                </a:r>
                <a:r>
                  <a:rPr lang="en-IN" sz="2000" b="1" dirty="0">
                    <a:ea typeface="Times New Roman" panose="02020603050405020304" pitchFamily="18" charset="0"/>
                    <a:cs typeface="Calibri Light" panose="020F0302020204030204" pitchFamily="34" charset="0"/>
                  </a:rPr>
                  <a:t>For </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Calibri Light" panose="020F0302020204030204" pitchFamily="34" charset="0"/>
                          </a:rPr>
                        </m:ctrlPr>
                      </m:sSubPr>
                      <m:e>
                        <m:r>
                          <a:rPr lang="en-US" sz="2000" b="1" i="1">
                            <a:latin typeface="Cambria Math" panose="02040503050406030204" pitchFamily="18" charset="0"/>
                            <a:ea typeface="Times New Roman" panose="02020603050405020304" pitchFamily="18" charset="0"/>
                            <a:cs typeface="Calibri Light" panose="020F0302020204030204" pitchFamily="34" charset="0"/>
                          </a:rPr>
                          <m:t>𝐔</m:t>
                        </m:r>
                      </m:e>
                      <m:sub>
                        <m:r>
                          <a:rPr lang="en-US" sz="2000" b="1">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sz="2000" b="1" dirty="0">
                    <a:ea typeface="Calibri" panose="020F0502020204030204" pitchFamily="34" charset="0"/>
                    <a:cs typeface="Times New Roman" panose="02020603050405020304" pitchFamily="18" charset="0"/>
                  </a:rPr>
                  <a:t>= 30m/s and </a:t>
                </a:r>
                <a:r>
                  <a:rPr lang="en-US" sz="2000" b="1" dirty="0">
                    <a:ea typeface="Calibri" panose="020F0502020204030204" pitchFamily="34" charset="0"/>
                    <a:cs typeface="Calibri" panose="020F0502020204030204" pitchFamily="34" charset="0"/>
                  </a:rPr>
                  <a:t>α</a:t>
                </a:r>
                <a:r>
                  <a:rPr lang="en-US" sz="2000" b="1" dirty="0">
                    <a:ea typeface="Calibri" panose="020F0502020204030204" pitchFamily="34" charset="0"/>
                    <a:cs typeface="Times New Roman" panose="02020603050405020304" pitchFamily="18" charset="0"/>
                  </a:rPr>
                  <a:t>=30</a:t>
                </a:r>
                <a:r>
                  <a:rPr lang="en-US" sz="2000" b="1" dirty="0">
                    <a:ea typeface="Calibri" panose="020F0502020204030204" pitchFamily="34" charset="0"/>
                    <a:cs typeface="Calibri" panose="020F0502020204030204" pitchFamily="34" charset="0"/>
                  </a:rPr>
                  <a:t>° </a:t>
                </a:r>
                <a:r>
                  <a:rPr lang="en-US" sz="2000" b="1" dirty="0" smtClean="0">
                    <a:ea typeface="Calibri" panose="020F0502020204030204" pitchFamily="34" charset="0"/>
                    <a:cs typeface="Calibri" panose="020F0502020204030204" pitchFamily="34" charset="0"/>
                  </a:rPr>
                  <a:t>without </a:t>
                </a:r>
                <a:r>
                  <a:rPr lang="en-US" sz="2000" b="1" dirty="0">
                    <a:ea typeface="Calibri" panose="020F0502020204030204" pitchFamily="34" charset="0"/>
                    <a:cs typeface="Calibri" panose="020F0502020204030204" pitchFamily="34" charset="0"/>
                  </a:rPr>
                  <a:t>Plasma Model</a:t>
                </a:r>
                <a:endParaRPr lang="en-IN" sz="2000" dirty="0">
                  <a:ea typeface="Calibri" panose="020F0502020204030204" pitchFamily="34" charset="0"/>
                  <a:cs typeface="Times New Roman" panose="02020603050405020304" pitchFamily="18" charset="0"/>
                </a:endParaRPr>
              </a:p>
              <a:p>
                <a:r>
                  <a:rPr lang="en-US" sz="2000" b="1" dirty="0" smtClean="0"/>
                  <a:t> </a:t>
                </a:r>
                <a:endParaRPr lang="en-IN" sz="2000" dirty="0"/>
              </a:p>
            </p:txBody>
          </p:sp>
        </mc:Choice>
        <mc:Fallback>
          <p:sp>
            <p:nvSpPr>
              <p:cNvPr id="2" name="Rectangle 1"/>
              <p:cNvSpPr>
                <a:spLocks noRot="1" noChangeAspect="1" noMove="1" noResize="1" noEditPoints="1" noAdjustHandles="1" noChangeArrowheads="1" noChangeShapeType="1" noTextEdit="1"/>
              </p:cNvSpPr>
              <p:nvPr/>
            </p:nvSpPr>
            <p:spPr>
              <a:xfrm>
                <a:off x="315064" y="903297"/>
                <a:ext cx="11737236" cy="707886"/>
              </a:xfrm>
              <a:prstGeom prst="rect">
                <a:avLst/>
              </a:prstGeom>
              <a:blipFill rotWithShape="0">
                <a:blip r:embed="rId2"/>
                <a:stretch>
                  <a:fillRect l="-571" t="-4310"/>
                </a:stretch>
              </a:blipFill>
            </p:spPr>
            <p:txBody>
              <a:bodyPr/>
              <a:lstStyle/>
              <a:p>
                <a:r>
                  <a:rPr lang="en-IN">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00763" y="1993900"/>
            <a:ext cx="5883822" cy="3822700"/>
          </a:xfrm>
          <a:prstGeom prst="rect">
            <a:avLst/>
          </a:prstGeom>
        </p:spPr>
      </p:pic>
      <p:pic>
        <p:nvPicPr>
          <p:cNvPr id="5" name="Picture 4"/>
          <p:cNvPicPr/>
          <p:nvPr/>
        </p:nvPicPr>
        <p:blipFill rotWithShape="1">
          <a:blip r:embed="rId4">
            <a:extLst>
              <a:ext uri="{28A0092B-C50C-407E-A947-70E740481C1C}">
                <a14:useLocalDpi xmlns:a14="http://schemas.microsoft.com/office/drawing/2010/main" val="0"/>
              </a:ext>
            </a:extLst>
          </a:blip>
          <a:srcRect b="12930"/>
          <a:stretch/>
        </p:blipFill>
        <p:spPr bwMode="auto">
          <a:xfrm>
            <a:off x="6220460" y="1993900"/>
            <a:ext cx="5831840" cy="3822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6992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1221"/>
          <a:stretch/>
        </p:blipFill>
        <p:spPr>
          <a:xfrm>
            <a:off x="179897" y="3871234"/>
            <a:ext cx="5945132" cy="2735942"/>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2437"/>
          <a:stretch/>
        </p:blipFill>
        <p:spPr>
          <a:xfrm>
            <a:off x="179897" y="1061045"/>
            <a:ext cx="5945132" cy="2656851"/>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13430"/>
          <a:stretch/>
        </p:blipFill>
        <p:spPr>
          <a:xfrm>
            <a:off x="6350129" y="1061045"/>
            <a:ext cx="5681211" cy="3112573"/>
          </a:xfrm>
          <a:prstGeom prst="rect">
            <a:avLst/>
          </a:prstGeom>
        </p:spPr>
      </p:pic>
      <p:sp>
        <p:nvSpPr>
          <p:cNvPr id="5" name="Rectangle 4"/>
          <p:cNvSpPr/>
          <p:nvPr/>
        </p:nvSpPr>
        <p:spPr>
          <a:xfrm>
            <a:off x="3102937" y="104263"/>
            <a:ext cx="6005362" cy="400110"/>
          </a:xfrm>
          <a:prstGeom prst="rect">
            <a:avLst/>
          </a:prstGeom>
        </p:spPr>
        <p:txBody>
          <a:bodyPr wrap="none">
            <a:spAutoFit/>
          </a:bodyPr>
          <a:lstStyle/>
          <a:p>
            <a:r>
              <a:rPr lang="en-US" b="1" dirty="0">
                <a:ea typeface="Calibri" panose="020F0502020204030204" pitchFamily="34" charset="0"/>
                <a:cs typeface="Times New Roman" panose="02020603050405020304" pitchFamily="18" charset="0"/>
              </a:rPr>
              <a:t> </a:t>
            </a:r>
            <a:r>
              <a:rPr lang="en-US" sz="2000" b="1" dirty="0">
                <a:ea typeface="Calibri" panose="020F0502020204030204" pitchFamily="34" charset="0"/>
                <a:cs typeface="Times New Roman" panose="02020603050405020304" pitchFamily="18" charset="0"/>
              </a:rPr>
              <a:t>Pressure contours behind the Ahmed body </a:t>
            </a:r>
            <a:r>
              <a:rPr lang="en-US" sz="2000" b="1" dirty="0"/>
              <a:t>at </a:t>
            </a:r>
            <a:r>
              <a:rPr lang="en-US" sz="2000" b="1" dirty="0" smtClean="0"/>
              <a:t>X= </a:t>
            </a:r>
            <a:r>
              <a:rPr lang="en-US" sz="2000" b="1" dirty="0"/>
              <a:t>1.3m </a:t>
            </a:r>
            <a:endParaRPr lang="en-IN" sz="2000" dirty="0"/>
          </a:p>
        </p:txBody>
      </p:sp>
      <mc:AlternateContent xmlns:mc="http://schemas.openxmlformats.org/markup-compatibility/2006" xmlns:a14="http://schemas.microsoft.com/office/drawing/2010/main">
        <mc:Choice Requires="a14">
          <p:sp>
            <p:nvSpPr>
              <p:cNvPr id="6" name="Rectangle 5"/>
              <p:cNvSpPr/>
              <p:nvPr/>
            </p:nvSpPr>
            <p:spPr>
              <a:xfrm>
                <a:off x="0" y="581042"/>
                <a:ext cx="12192000" cy="646331"/>
              </a:xfrm>
              <a:prstGeom prst="rect">
                <a:avLst/>
              </a:prstGeom>
            </p:spPr>
            <p:txBody>
              <a:bodyPr wrap="square">
                <a:spAutoFit/>
              </a:bodyPr>
              <a:lstStyle/>
              <a:p>
                <a:r>
                  <a:rPr lang="en-US" b="1" dirty="0">
                    <a:ea typeface="Calibri" panose="020F0502020204030204" pitchFamily="34" charset="0"/>
                    <a:cs typeface="Times New Roman" panose="02020603050405020304" pitchFamily="18" charset="0"/>
                  </a:rPr>
                  <a:t> For </a:t>
                </a: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Calibri Light" panose="020F0302020204030204" pitchFamily="34" charset="0"/>
                          </a:rPr>
                        </m:ctrlPr>
                      </m:sSubPr>
                      <m:e>
                        <m:r>
                          <a:rPr lang="en-US" b="1" i="1">
                            <a:latin typeface="Cambria Math" panose="02040503050406030204" pitchFamily="18" charset="0"/>
                            <a:ea typeface="Times New Roman" panose="02020603050405020304" pitchFamily="18" charset="0"/>
                            <a:cs typeface="Calibri Light" panose="020F0302020204030204" pitchFamily="34" charset="0"/>
                          </a:rPr>
                          <m:t>𝐔</m:t>
                        </m:r>
                      </m:e>
                      <m:sub>
                        <m:r>
                          <a:rPr lang="en-US" b="1">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b="1" dirty="0">
                    <a:ea typeface="Calibri" panose="020F0502020204030204" pitchFamily="34" charset="0"/>
                    <a:cs typeface="Times New Roman" panose="02020603050405020304" pitchFamily="18" charset="0"/>
                  </a:rPr>
                  <a:t>= 30m/s and </a:t>
                </a:r>
                <a:r>
                  <a:rPr lang="en-US" b="1" dirty="0">
                    <a:ea typeface="Calibri" panose="020F0502020204030204" pitchFamily="34" charset="0"/>
                    <a:cs typeface="Calibri" panose="020F0502020204030204" pitchFamily="34" charset="0"/>
                  </a:rPr>
                  <a:t>α</a:t>
                </a:r>
                <a:r>
                  <a:rPr lang="en-US" b="1" dirty="0">
                    <a:ea typeface="Calibri" panose="020F0502020204030204" pitchFamily="34" charset="0"/>
                    <a:cs typeface="Times New Roman" panose="02020603050405020304" pitchFamily="18" charset="0"/>
                  </a:rPr>
                  <a:t>=35</a:t>
                </a:r>
                <a:r>
                  <a:rPr lang="en-US" b="1" dirty="0">
                    <a:ea typeface="Calibri" panose="020F0502020204030204" pitchFamily="34" charset="0"/>
                    <a:cs typeface="Calibri" panose="020F0502020204030204" pitchFamily="34" charset="0"/>
                  </a:rPr>
                  <a:t>° without </a:t>
                </a:r>
                <a:r>
                  <a:rPr lang="en-US" b="1" dirty="0" smtClean="0">
                    <a:ea typeface="Calibri" panose="020F0502020204030204" pitchFamily="34" charset="0"/>
                    <a:cs typeface="Calibri" panose="020F0502020204030204" pitchFamily="34" charset="0"/>
                  </a:rPr>
                  <a:t>Plasma Model		        </a:t>
                </a:r>
                <a:r>
                  <a:rPr lang="en-US" b="1" dirty="0" smtClean="0">
                    <a:ea typeface="Calibri" panose="020F0502020204030204" pitchFamily="34" charset="0"/>
                    <a:cs typeface="Times New Roman" panose="02020603050405020304" pitchFamily="18" charset="0"/>
                  </a:rPr>
                  <a:t>For </a:t>
                </a: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Calibri Light" panose="020F0302020204030204" pitchFamily="34" charset="0"/>
                          </a:rPr>
                        </m:ctrlPr>
                      </m:sSubPr>
                      <m:e>
                        <m:r>
                          <a:rPr lang="en-US" b="1" i="1">
                            <a:latin typeface="Cambria Math" panose="02040503050406030204" pitchFamily="18" charset="0"/>
                            <a:ea typeface="Times New Roman" panose="02020603050405020304" pitchFamily="18" charset="0"/>
                            <a:cs typeface="Calibri Light" panose="020F0302020204030204" pitchFamily="34" charset="0"/>
                          </a:rPr>
                          <m:t>𝐔</m:t>
                        </m:r>
                      </m:e>
                      <m:sub>
                        <m:r>
                          <a:rPr lang="en-US" b="1">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dirty="0">
                    <a:ea typeface="Times New Roman" panose="02020603050405020304" pitchFamily="18" charset="0"/>
                    <a:cs typeface="Times New Roman" panose="02020603050405020304" pitchFamily="18" charset="0"/>
                  </a:rPr>
                  <a:t> </a:t>
                </a:r>
                <a:r>
                  <a:rPr lang="en-US" b="1" dirty="0">
                    <a:ea typeface="Calibri" panose="020F0502020204030204" pitchFamily="34" charset="0"/>
                    <a:cs typeface="Times New Roman" panose="02020603050405020304" pitchFamily="18" charset="0"/>
                  </a:rPr>
                  <a:t>= 30m/s and </a:t>
                </a:r>
                <a:r>
                  <a:rPr lang="en-US" b="1" dirty="0">
                    <a:ea typeface="Calibri" panose="020F0502020204030204" pitchFamily="34" charset="0"/>
                    <a:cs typeface="Calibri" panose="020F0502020204030204" pitchFamily="34" charset="0"/>
                  </a:rPr>
                  <a:t>α</a:t>
                </a:r>
                <a:r>
                  <a:rPr lang="en-US" b="1" dirty="0">
                    <a:ea typeface="Calibri" panose="020F0502020204030204" pitchFamily="34" charset="0"/>
                    <a:cs typeface="Times New Roman" panose="02020603050405020304" pitchFamily="18" charset="0"/>
                  </a:rPr>
                  <a:t>=30</a:t>
                </a:r>
                <a:r>
                  <a:rPr lang="en-US" b="1" dirty="0">
                    <a:ea typeface="Calibri" panose="020F0502020204030204" pitchFamily="34" charset="0"/>
                    <a:cs typeface="Calibri" panose="020F0502020204030204" pitchFamily="34" charset="0"/>
                  </a:rPr>
                  <a:t>° without </a:t>
                </a:r>
                <a:r>
                  <a:rPr lang="en-US" b="1" dirty="0" smtClean="0">
                    <a:ea typeface="Calibri" panose="020F0502020204030204" pitchFamily="34" charset="0"/>
                    <a:cs typeface="Calibri" panose="020F0502020204030204" pitchFamily="34" charset="0"/>
                  </a:rPr>
                  <a:t>Plasma Model </a:t>
                </a:r>
                <a:r>
                  <a:rPr lang="en-US" b="1" dirty="0" smtClean="0">
                    <a:latin typeface="Calibri" panose="020F0502020204030204" pitchFamily="34" charset="0"/>
                    <a:ea typeface="Calibri" panose="020F0502020204030204" pitchFamily="34" charset="0"/>
                    <a:cs typeface="Calibri" panose="020F0502020204030204" pitchFamily="34" charset="0"/>
                  </a:rPr>
                  <a:t>		</a:t>
                </a:r>
                <a:endParaRPr lang="en-IN" dirty="0"/>
              </a:p>
            </p:txBody>
          </p:sp>
        </mc:Choice>
        <mc:Fallback xmlns="">
          <p:sp>
            <p:nvSpPr>
              <p:cNvPr id="6" name="Rectangle 5"/>
              <p:cNvSpPr>
                <a:spLocks noRot="1" noChangeAspect="1" noMove="1" noResize="1" noEditPoints="1" noAdjustHandles="1" noChangeArrowheads="1" noChangeShapeType="1" noTextEdit="1"/>
              </p:cNvSpPr>
              <p:nvPr/>
            </p:nvSpPr>
            <p:spPr>
              <a:xfrm>
                <a:off x="0" y="581042"/>
                <a:ext cx="12192000" cy="646331"/>
              </a:xfrm>
              <a:prstGeom prst="rect">
                <a:avLst/>
              </a:prstGeom>
              <a:blipFill rotWithShape="0">
                <a:blip r:embed="rId5"/>
                <a:stretch>
                  <a:fillRect t="-47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126177" y="5054539"/>
                <a:ext cx="6129114" cy="369332"/>
              </a:xfrm>
              <a:prstGeom prst="rect">
                <a:avLst/>
              </a:prstGeom>
            </p:spPr>
            <p:txBody>
              <a:bodyPr wrap="none">
                <a:spAutoFit/>
              </a:bodyPr>
              <a:lstStyle/>
              <a:p>
                <a:r>
                  <a:rPr lang="en-US" b="1" dirty="0"/>
                  <a:t>for </a:t>
                </a:r>
                <a14:m>
                  <m:oMath xmlns:m="http://schemas.openxmlformats.org/officeDocument/2006/math">
                    <m:sSub>
                      <m:sSubPr>
                        <m:ctrlPr>
                          <a:rPr lang="en-IN" b="1" i="1">
                            <a:latin typeface="Cambria Math" panose="02040503050406030204" pitchFamily="18" charset="0"/>
                          </a:rPr>
                        </m:ctrlPr>
                      </m:sSubPr>
                      <m:e>
                        <m:r>
                          <a:rPr lang="en-US" b="1" i="1">
                            <a:latin typeface="Cambria Math" panose="02040503050406030204" pitchFamily="18" charset="0"/>
                          </a:rPr>
                          <m:t>𝐔</m:t>
                        </m:r>
                      </m:e>
                      <m:sub>
                        <m:r>
                          <a:rPr lang="en-US" b="1">
                            <a:latin typeface="Cambria Math" panose="02040503050406030204" pitchFamily="18" charset="0"/>
                          </a:rPr>
                          <m:t>∞</m:t>
                        </m:r>
                      </m:sub>
                    </m:sSub>
                  </m:oMath>
                </a14:m>
                <a:r>
                  <a:rPr lang="en-US" b="1" dirty="0"/>
                  <a:t> = 30m/s and α=35 ̊ w</a:t>
                </a:r>
                <a:r>
                  <a:rPr lang="en-US" b="1" dirty="0">
                    <a:ea typeface="Calibri" panose="020F0502020204030204" pitchFamily="34" charset="0"/>
                  </a:rPr>
                  <a:t>ith </a:t>
                </a:r>
                <a:r>
                  <a:rPr lang="en-US" b="1" dirty="0" smtClean="0">
                    <a:ea typeface="Calibri" panose="020F0502020204030204" pitchFamily="34" charset="0"/>
                  </a:rPr>
                  <a:t>Plasma Source ( 10000 N/m</a:t>
                </a:r>
                <a:r>
                  <a:rPr lang="en-US" b="1" baseline="30000" dirty="0" smtClean="0">
                    <a:ea typeface="Calibri" panose="020F0502020204030204" pitchFamily="34" charset="0"/>
                  </a:rPr>
                  <a:t>3</a:t>
                </a:r>
                <a:r>
                  <a:rPr lang="en-US" b="1" dirty="0" smtClean="0">
                    <a:ea typeface="Calibri" panose="020F0502020204030204" pitchFamily="34" charset="0"/>
                  </a:rPr>
                  <a:t>) </a:t>
                </a:r>
                <a:endParaRPr lang="en-IN" dirty="0"/>
              </a:p>
            </p:txBody>
          </p:sp>
        </mc:Choice>
        <mc:Fallback xmlns="">
          <p:sp>
            <p:nvSpPr>
              <p:cNvPr id="7" name="Rectangle 6"/>
              <p:cNvSpPr>
                <a:spLocks noRot="1" noChangeAspect="1" noMove="1" noResize="1" noEditPoints="1" noAdjustHandles="1" noChangeArrowheads="1" noChangeShapeType="1" noTextEdit="1"/>
              </p:cNvSpPr>
              <p:nvPr/>
            </p:nvSpPr>
            <p:spPr>
              <a:xfrm>
                <a:off x="6126177" y="5054539"/>
                <a:ext cx="6129114" cy="369332"/>
              </a:xfrm>
              <a:prstGeom prst="rect">
                <a:avLst/>
              </a:prstGeom>
              <a:blipFill rotWithShape="0">
                <a:blip r:embed="rId6"/>
                <a:stretch>
                  <a:fillRect l="-896"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3084750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675" y="-465790"/>
            <a:ext cx="10515600" cy="1325563"/>
          </a:xfrm>
        </p:spPr>
        <p:txBody>
          <a:bodyPr/>
          <a:lstStyle/>
          <a:p>
            <a:r>
              <a:rPr lang="en-IN" dirty="0" smtClean="0"/>
              <a:t>                     </a:t>
            </a:r>
            <a:r>
              <a:rPr lang="en-IN" sz="2800" dirty="0" smtClean="0">
                <a:latin typeface="+mn-lt"/>
              </a:rPr>
              <a:t>LITERATURE REVIEW</a:t>
            </a:r>
            <a:endParaRPr lang="en-IN" sz="32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849210727"/>
              </p:ext>
            </p:extLst>
          </p:nvPr>
        </p:nvGraphicFramePr>
        <p:xfrm>
          <a:off x="0" y="1016759"/>
          <a:ext cx="12169833" cy="6324313"/>
        </p:xfrm>
        <a:graphic>
          <a:graphicData uri="http://schemas.openxmlformats.org/drawingml/2006/table">
            <a:tbl>
              <a:tblPr firstRow="1" bandRow="1">
                <a:tableStyleId>{5C22544A-7EE6-4342-B048-85BDC9FD1C3A}</a:tableStyleId>
              </a:tblPr>
              <a:tblGrid>
                <a:gridCol w="2427316"/>
                <a:gridCol w="2244437"/>
                <a:gridCol w="7498080"/>
              </a:tblGrid>
              <a:tr h="1128535">
                <a:tc>
                  <a:txBody>
                    <a:bodyPr/>
                    <a:lstStyle/>
                    <a:p>
                      <a:r>
                        <a:rPr lang="en-IN" sz="1600" b="0" i="0" u="none" strike="noStrike" kern="1200" baseline="0" dirty="0" err="1" smtClean="0">
                          <a:solidFill>
                            <a:schemeClr val="lt1"/>
                          </a:solidFill>
                          <a:latin typeface="+mn-lt"/>
                          <a:ea typeface="+mn-ea"/>
                          <a:cs typeface="+mn-cs"/>
                        </a:rPr>
                        <a:t>Devang</a:t>
                      </a:r>
                      <a:r>
                        <a:rPr lang="en-IN" sz="1600" b="0" i="0" u="none" strike="noStrike" kern="1200" baseline="0" dirty="0" smtClean="0">
                          <a:solidFill>
                            <a:schemeClr val="lt1"/>
                          </a:solidFill>
                          <a:latin typeface="+mn-lt"/>
                          <a:ea typeface="+mn-ea"/>
                          <a:cs typeface="+mn-cs"/>
                        </a:rPr>
                        <a:t> S. </a:t>
                      </a:r>
                      <a:r>
                        <a:rPr lang="en-IN" sz="1600" b="0" i="0" u="none" strike="noStrike" kern="1200" baseline="0" dirty="0" err="1" smtClean="0">
                          <a:solidFill>
                            <a:schemeClr val="lt1"/>
                          </a:solidFill>
                          <a:latin typeface="+mn-lt"/>
                          <a:ea typeface="+mn-ea"/>
                          <a:cs typeface="+mn-cs"/>
                        </a:rPr>
                        <a:t>Nath</a:t>
                      </a:r>
                      <a:r>
                        <a:rPr lang="en-IN" sz="1600" b="0" i="0" u="none" strike="noStrike" kern="1200" baseline="0" dirty="0" smtClean="0">
                          <a:solidFill>
                            <a:schemeClr val="lt1"/>
                          </a:solidFill>
                          <a:latin typeface="+mn-lt"/>
                          <a:ea typeface="+mn-ea"/>
                          <a:cs typeface="+mn-cs"/>
                        </a:rPr>
                        <a:t> , </a:t>
                      </a:r>
                      <a:r>
                        <a:rPr lang="en-IN" sz="1600" b="0" i="0" u="none" strike="noStrike" kern="1200" baseline="0" dirty="0" err="1" smtClean="0">
                          <a:solidFill>
                            <a:schemeClr val="lt1"/>
                          </a:solidFill>
                          <a:latin typeface="+mn-lt"/>
                          <a:ea typeface="+mn-ea"/>
                          <a:cs typeface="+mn-cs"/>
                        </a:rPr>
                        <a:t>Prashant</a:t>
                      </a:r>
                      <a:r>
                        <a:rPr lang="en-IN" sz="1600" b="0" i="0" u="none" strike="noStrike" kern="1200" baseline="0" dirty="0" smtClean="0">
                          <a:solidFill>
                            <a:schemeClr val="lt1"/>
                          </a:solidFill>
                          <a:latin typeface="+mn-lt"/>
                          <a:ea typeface="+mn-ea"/>
                          <a:cs typeface="+mn-cs"/>
                        </a:rPr>
                        <a:t> Chandra </a:t>
                      </a:r>
                      <a:r>
                        <a:rPr lang="en-IN" sz="1600" b="0" i="0" u="none" strike="noStrike" kern="1200" baseline="0" dirty="0" err="1" smtClean="0">
                          <a:solidFill>
                            <a:schemeClr val="lt1"/>
                          </a:solidFill>
                          <a:latin typeface="+mn-lt"/>
                          <a:ea typeface="+mn-ea"/>
                          <a:cs typeface="+mn-cs"/>
                        </a:rPr>
                        <a:t>Pujari</a:t>
                      </a:r>
                      <a:r>
                        <a:rPr lang="en-IN" sz="1600" b="0" i="0" u="none" strike="noStrike" kern="1200" baseline="0" dirty="0" smtClean="0">
                          <a:solidFill>
                            <a:schemeClr val="lt1"/>
                          </a:solidFill>
                          <a:latin typeface="+mn-lt"/>
                          <a:ea typeface="+mn-ea"/>
                          <a:cs typeface="+mn-cs"/>
                        </a:rPr>
                        <a:t>, Amit Jain and </a:t>
                      </a:r>
                      <a:r>
                        <a:rPr lang="en-IN" sz="1600" b="0" i="0" u="none" strike="noStrike" kern="1200" baseline="0" dirty="0" err="1" smtClean="0">
                          <a:solidFill>
                            <a:schemeClr val="lt1"/>
                          </a:solidFill>
                          <a:latin typeface="+mn-lt"/>
                          <a:ea typeface="+mn-ea"/>
                          <a:cs typeface="+mn-cs"/>
                        </a:rPr>
                        <a:t>Vikas</a:t>
                      </a:r>
                      <a:r>
                        <a:rPr lang="en-IN" sz="1600" b="0" i="0" u="none" strike="noStrike" kern="1200" baseline="0" dirty="0" smtClean="0">
                          <a:solidFill>
                            <a:schemeClr val="lt1"/>
                          </a:solidFill>
                          <a:latin typeface="+mn-lt"/>
                          <a:ea typeface="+mn-ea"/>
                          <a:cs typeface="+mn-cs"/>
                        </a:rPr>
                        <a:t> </a:t>
                      </a:r>
                      <a:r>
                        <a:rPr lang="en-IN" sz="1600" b="0" i="0" u="none" strike="noStrike" kern="1200" baseline="0" dirty="0" err="1" smtClean="0">
                          <a:solidFill>
                            <a:schemeClr val="lt1"/>
                          </a:solidFill>
                          <a:latin typeface="+mn-lt"/>
                          <a:ea typeface="+mn-ea"/>
                          <a:cs typeface="+mn-cs"/>
                        </a:rPr>
                        <a:t>Rastogi</a:t>
                      </a:r>
                      <a:r>
                        <a:rPr lang="en-IN" sz="1600" b="0" i="0" u="none" strike="noStrike" kern="1200" baseline="0" dirty="0" smtClean="0">
                          <a:solidFill>
                            <a:schemeClr val="lt1"/>
                          </a:solidFill>
                          <a:latin typeface="+mn-lt"/>
                          <a:ea typeface="+mn-ea"/>
                          <a:cs typeface="+mn-cs"/>
                        </a:rPr>
                        <a:t> </a:t>
                      </a:r>
                      <a:endParaRPr lang="en-IN" sz="1600" dirty="0"/>
                    </a:p>
                  </a:txBody>
                  <a:tcPr/>
                </a:tc>
                <a:tc>
                  <a:txBody>
                    <a:bodyPr/>
                    <a:lstStyle/>
                    <a:p>
                      <a:r>
                        <a:rPr lang="en-GB" sz="1600" b="0" i="0" u="none" strike="noStrike" kern="1200" baseline="0" dirty="0" smtClean="0">
                          <a:solidFill>
                            <a:schemeClr val="lt1"/>
                          </a:solidFill>
                          <a:latin typeface="+mn-lt"/>
                          <a:ea typeface="+mn-ea"/>
                          <a:cs typeface="+mn-cs"/>
                        </a:rPr>
                        <a:t>Drag reduction by application of </a:t>
                      </a:r>
                      <a:r>
                        <a:rPr lang="en-IN" sz="1600" b="0" i="0" u="none" strike="noStrike" kern="1200" baseline="0" dirty="0" smtClean="0">
                          <a:solidFill>
                            <a:schemeClr val="lt1"/>
                          </a:solidFill>
                          <a:latin typeface="+mn-lt"/>
                          <a:ea typeface="+mn-ea"/>
                          <a:cs typeface="+mn-cs"/>
                        </a:rPr>
                        <a:t>aerodynamic devices in a race car.</a:t>
                      </a:r>
                      <a:endParaRPr lang="en-IN" sz="1600" dirty="0"/>
                    </a:p>
                  </a:txBody>
                  <a:tcPr/>
                </a:tc>
                <a:tc>
                  <a:txBody>
                    <a:bodyPr/>
                    <a:lstStyle/>
                    <a:p>
                      <a:r>
                        <a:rPr lang="en-GB" sz="1600" b="0" i="0" u="none" strike="noStrike" kern="1200" baseline="0" dirty="0" smtClean="0">
                          <a:solidFill>
                            <a:schemeClr val="lt1"/>
                          </a:solidFill>
                          <a:latin typeface="+mn-lt"/>
                          <a:ea typeface="+mn-ea"/>
                          <a:cs typeface="+mn-cs"/>
                        </a:rPr>
                        <a:t>The analysis of the baseline GT with different add on aerodynamic devices was studied by using numerical simulation . The various add –on devices are like Wing, Diffuser. spoiler,. It was found that in the case of GT Spoiler with Diffuser, maximum drag reduction is observed.</a:t>
                      </a:r>
                      <a:endParaRPr lang="en-IN" sz="1600" dirty="0"/>
                    </a:p>
                  </a:txBody>
                  <a:tcPr/>
                </a:tc>
              </a:tr>
              <a:tr h="2096506">
                <a:tc>
                  <a:txBody>
                    <a:bodyPr/>
                    <a:lstStyle/>
                    <a:p>
                      <a:r>
                        <a:rPr lang="en-IN" sz="1600" b="0" i="0" u="none" strike="noStrike" kern="1200" baseline="0" dirty="0" err="1" smtClean="0">
                          <a:solidFill>
                            <a:schemeClr val="dk1"/>
                          </a:solidFill>
                          <a:latin typeface="+mn-lt"/>
                          <a:ea typeface="+mn-ea"/>
                          <a:cs typeface="+mn-cs"/>
                        </a:rPr>
                        <a:t>Dongri</a:t>
                      </a:r>
                      <a:r>
                        <a:rPr lang="en-IN" sz="1600" b="0" i="0" u="none" strike="noStrike" kern="1200" baseline="0" dirty="0" smtClean="0">
                          <a:solidFill>
                            <a:schemeClr val="dk1"/>
                          </a:solidFill>
                          <a:latin typeface="+mn-lt"/>
                          <a:ea typeface="+mn-ea"/>
                          <a:cs typeface="+mn-cs"/>
                        </a:rPr>
                        <a:t> Kim , </a:t>
                      </a:r>
                      <a:r>
                        <a:rPr lang="en-IN" sz="1600" b="0" i="0" u="none" strike="noStrike" kern="1200" baseline="0" dirty="0" err="1" smtClean="0">
                          <a:solidFill>
                            <a:schemeClr val="dk1"/>
                          </a:solidFill>
                          <a:latin typeface="+mn-lt"/>
                          <a:ea typeface="+mn-ea"/>
                          <a:cs typeface="+mn-cs"/>
                        </a:rPr>
                        <a:t>Hyungrok</a:t>
                      </a:r>
                      <a:r>
                        <a:rPr lang="en-IN" sz="1600" b="0" i="0" u="none" strike="noStrike" kern="1200" baseline="0" dirty="0" smtClean="0">
                          <a:solidFill>
                            <a:schemeClr val="dk1"/>
                          </a:solidFill>
                          <a:latin typeface="+mn-lt"/>
                          <a:ea typeface="+mn-ea"/>
                          <a:cs typeface="+mn-cs"/>
                        </a:rPr>
                        <a:t> Do , </a:t>
                      </a:r>
                      <a:r>
                        <a:rPr lang="en-IN" sz="1600" b="0" i="0" u="none" strike="noStrike" kern="1200" baseline="0" dirty="0" err="1" smtClean="0">
                          <a:solidFill>
                            <a:schemeClr val="dk1"/>
                          </a:solidFill>
                          <a:latin typeface="+mn-lt"/>
                          <a:ea typeface="+mn-ea"/>
                          <a:cs typeface="+mn-cs"/>
                        </a:rPr>
                        <a:t>Haecheon</a:t>
                      </a:r>
                      <a:r>
                        <a:rPr lang="en-IN" sz="1600" b="0" i="0" u="none" strike="noStrike" kern="1200" baseline="0" dirty="0" smtClean="0">
                          <a:solidFill>
                            <a:schemeClr val="dk1"/>
                          </a:solidFill>
                          <a:latin typeface="+mn-lt"/>
                          <a:ea typeface="+mn-ea"/>
                          <a:cs typeface="+mn-cs"/>
                        </a:rPr>
                        <a:t> Choi</a:t>
                      </a:r>
                      <a:endParaRPr lang="en-IN" sz="1600" dirty="0"/>
                    </a:p>
                  </a:txBody>
                  <a:tcPr/>
                </a:tc>
                <a:tc>
                  <a:txBody>
                    <a:bodyPr/>
                    <a:lstStyle/>
                    <a:p>
                      <a:r>
                        <a:rPr lang="en-GB" sz="1600" b="0" i="0" u="none" strike="noStrike" kern="1200" baseline="0" dirty="0" smtClean="0">
                          <a:solidFill>
                            <a:schemeClr val="dk1"/>
                          </a:solidFill>
                          <a:latin typeface="+mn-lt"/>
                          <a:ea typeface="+mn-ea"/>
                          <a:cs typeface="+mn-cs"/>
                        </a:rPr>
                        <a:t>Drag reduction on a three‑dimensional model vehicle using a wire‑to‑plate DBD plasma actuator.</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An</a:t>
                      </a:r>
                      <a:r>
                        <a:rPr lang="en-IN" sz="1600" baseline="0" dirty="0" smtClean="0"/>
                        <a:t> </a:t>
                      </a:r>
                      <a:r>
                        <a:rPr lang="en-IN" sz="1600" baseline="0" dirty="0" err="1" smtClean="0"/>
                        <a:t>ahmed</a:t>
                      </a:r>
                      <a:r>
                        <a:rPr lang="en-IN" sz="1600" baseline="0" dirty="0" smtClean="0"/>
                        <a:t> body with wire to plate actuator is analysed experimentally. They compare the </a:t>
                      </a:r>
                      <a:r>
                        <a:rPr lang="en-GB" sz="1600" b="0" i="0" u="none" strike="noStrike" kern="1200" baseline="0" dirty="0" smtClean="0">
                          <a:solidFill>
                            <a:schemeClr val="dk1"/>
                          </a:solidFill>
                          <a:latin typeface="+mn-lt"/>
                          <a:ea typeface="+mn-ea"/>
                          <a:cs typeface="+mn-cs"/>
                        </a:rPr>
                        <a:t>mean velocity induced by the wire-to-plate and plate-to-plate plasma actuators with the applied voltage. It was found that the velocity induced for wire to plate is always higher while varying the applied voltage. They also analysed the variations of the drag reduction rate, </a:t>
                      </a:r>
                      <a:r>
                        <a:rPr lang="en-IN" sz="1600" b="0" i="0" u="none" strike="noStrike" kern="1200" baseline="0" dirty="0" smtClean="0">
                          <a:solidFill>
                            <a:schemeClr val="dk1"/>
                          </a:solidFill>
                          <a:latin typeface="+mn-lt"/>
                          <a:ea typeface="+mn-ea"/>
                          <a:cs typeface="+mn-cs"/>
                        </a:rPr>
                        <a:t>on the Ahmed body </a:t>
                      </a:r>
                      <a:r>
                        <a:rPr lang="en-GB" sz="1600" b="0" i="0" u="none" strike="noStrike" kern="1200" baseline="0" dirty="0" smtClean="0">
                          <a:solidFill>
                            <a:schemeClr val="dk1"/>
                          </a:solidFill>
                          <a:latin typeface="+mn-lt"/>
                          <a:ea typeface="+mn-ea"/>
                          <a:cs typeface="+mn-cs"/>
                        </a:rPr>
                        <a:t>by varying applied voltage and the electrode length. It was found that at l/z=0.8 the drag is reduced by 10 % by using wire to plate plasma actuator at the tip of the slant surface.</a:t>
                      </a:r>
                      <a:endParaRPr lang="en-IN" sz="1600" dirty="0"/>
                    </a:p>
                  </a:txBody>
                  <a:tcPr/>
                </a:tc>
              </a:tr>
              <a:tr h="3099272">
                <a:tc>
                  <a:txBody>
                    <a:bodyPr/>
                    <a:lstStyle/>
                    <a:p>
                      <a:r>
                        <a:rPr lang="en-GB" sz="1800" b="0" i="0" u="none" strike="noStrike" kern="1200" baseline="0" dirty="0" smtClean="0">
                          <a:solidFill>
                            <a:schemeClr val="dk1"/>
                          </a:solidFill>
                          <a:latin typeface="+mn-lt"/>
                          <a:ea typeface="+mn-ea"/>
                          <a:cs typeface="+mn-cs"/>
                        </a:rPr>
                        <a:t>Simon Watkins and </a:t>
                      </a:r>
                      <a:r>
                        <a:rPr lang="en-GB" sz="1800" b="0" i="0" u="none" strike="noStrike" kern="1200" baseline="0" dirty="0" err="1" smtClean="0">
                          <a:solidFill>
                            <a:schemeClr val="dk1"/>
                          </a:solidFill>
                          <a:latin typeface="+mn-lt"/>
                          <a:ea typeface="+mn-ea"/>
                          <a:cs typeface="+mn-cs"/>
                        </a:rPr>
                        <a:t>Gioacchino</a:t>
                      </a:r>
                      <a:r>
                        <a:rPr lang="en-GB" sz="1800" b="0" i="0" u="none" strike="noStrike" kern="1200" baseline="0" dirty="0" smtClean="0">
                          <a:solidFill>
                            <a:schemeClr val="dk1"/>
                          </a:solidFill>
                          <a:latin typeface="+mn-lt"/>
                          <a:ea typeface="+mn-ea"/>
                          <a:cs typeface="+mn-cs"/>
                        </a:rPr>
                        <a:t> Vino </a:t>
                      </a:r>
                      <a:endParaRPr lang="en-IN" sz="1600" b="0" dirty="0"/>
                    </a:p>
                  </a:txBody>
                  <a:tcPr/>
                </a:tc>
                <a:tc>
                  <a:txBody>
                    <a:bodyPr/>
                    <a:lstStyle/>
                    <a:p>
                      <a:r>
                        <a:rPr lang="en-GB" sz="1800" b="0" i="0" u="none" strike="noStrike" kern="1200" baseline="0" dirty="0" smtClean="0">
                          <a:solidFill>
                            <a:schemeClr val="dk1"/>
                          </a:solidFill>
                          <a:latin typeface="+mn-lt"/>
                          <a:ea typeface="+mn-ea"/>
                          <a:cs typeface="+mn-cs"/>
                        </a:rPr>
                        <a:t>The effect of vehicle spacing on the aerodynamics of a representative car shape </a:t>
                      </a:r>
                      <a:endParaRPr lang="en-IN" sz="1600" b="0" dirty="0"/>
                    </a:p>
                  </a:txBody>
                  <a:tcPr/>
                </a:tc>
                <a:tc>
                  <a:txBody>
                    <a:bodyPr/>
                    <a:lstStyle/>
                    <a:p>
                      <a:r>
                        <a:rPr lang="en-IN" sz="1600" dirty="0" smtClean="0"/>
                        <a:t> </a:t>
                      </a:r>
                      <a:r>
                        <a:rPr lang="en-GB" sz="1800" b="0" i="0" u="none" strike="noStrike" kern="1200" baseline="0" dirty="0" smtClean="0">
                          <a:solidFill>
                            <a:schemeClr val="dk1"/>
                          </a:solidFill>
                          <a:latin typeface="+mn-lt"/>
                          <a:ea typeface="+mn-ea"/>
                          <a:cs typeface="+mn-cs"/>
                        </a:rPr>
                        <a:t>I</a:t>
                      </a:r>
                      <a:r>
                        <a:rPr lang="en-GB" sz="1600" b="0" i="0" u="none" strike="noStrike" kern="1200" baseline="0" dirty="0" smtClean="0">
                          <a:solidFill>
                            <a:schemeClr val="dk1"/>
                          </a:solidFill>
                          <a:latin typeface="+mn-lt"/>
                          <a:ea typeface="+mn-ea"/>
                          <a:cs typeface="+mn-cs"/>
                        </a:rPr>
                        <a:t>n the research done by Simon Watkins and </a:t>
                      </a:r>
                      <a:r>
                        <a:rPr lang="en-GB" sz="1600" b="0" i="0" u="none" strike="noStrike" kern="1200" baseline="0" dirty="0" err="1" smtClean="0">
                          <a:solidFill>
                            <a:schemeClr val="dk1"/>
                          </a:solidFill>
                          <a:latin typeface="+mn-lt"/>
                          <a:ea typeface="+mn-ea"/>
                          <a:cs typeface="+mn-cs"/>
                        </a:rPr>
                        <a:t>Gioacchino</a:t>
                      </a:r>
                      <a:r>
                        <a:rPr lang="en-GB" sz="1600" b="0" i="0" u="none" strike="noStrike" kern="1200" baseline="0" dirty="0" smtClean="0">
                          <a:solidFill>
                            <a:schemeClr val="dk1"/>
                          </a:solidFill>
                          <a:latin typeface="+mn-lt"/>
                          <a:ea typeface="+mn-ea"/>
                          <a:cs typeface="+mn-cs"/>
                        </a:rPr>
                        <a:t> Vino on two Ahmed body in wind tunnel testing to find out the drag reduction and the nature of flow structures and wake formation when the distance between the two vehicle is varied. The Ahmed bodies having back slant angle 30° were taken and the test speed was 35 m/s . They found the time averaged drag coefficient variation for front, rear and isolated model of Ahmed body with the inter vehicle gap and the wake pattern visualization at the different inter vehicle gap.</a:t>
                      </a:r>
                      <a:endParaRPr lang="en-IN" sz="12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29876480"/>
              </p:ext>
            </p:extLst>
          </p:nvPr>
        </p:nvGraphicFramePr>
        <p:xfrm>
          <a:off x="0" y="431903"/>
          <a:ext cx="12192000" cy="632126"/>
        </p:xfrm>
        <a:graphic>
          <a:graphicData uri="http://schemas.openxmlformats.org/drawingml/2006/table">
            <a:tbl>
              <a:tblPr firstRow="1" bandRow="1">
                <a:tableStyleId>{5C22544A-7EE6-4342-B048-85BDC9FD1C3A}</a:tableStyleId>
              </a:tblPr>
              <a:tblGrid>
                <a:gridCol w="2427316"/>
                <a:gridCol w="2277688"/>
                <a:gridCol w="7486996"/>
              </a:tblGrid>
              <a:tr h="632126">
                <a:tc>
                  <a:txBody>
                    <a:bodyPr/>
                    <a:lstStyle/>
                    <a:p>
                      <a:r>
                        <a:rPr lang="en-IN" dirty="0" smtClean="0"/>
                        <a:t>AUTHOR</a:t>
                      </a:r>
                      <a:endParaRPr lang="en-IN" dirty="0"/>
                    </a:p>
                  </a:txBody>
                  <a:tcPr/>
                </a:tc>
                <a:tc>
                  <a:txBody>
                    <a:bodyPr/>
                    <a:lstStyle/>
                    <a:p>
                      <a:r>
                        <a:rPr lang="en-IN" dirty="0" smtClean="0"/>
                        <a:t>TITLE</a:t>
                      </a:r>
                      <a:endParaRPr lang="en-IN" dirty="0"/>
                    </a:p>
                  </a:txBody>
                  <a:tcPr/>
                </a:tc>
                <a:tc>
                  <a:txBody>
                    <a:bodyPr/>
                    <a:lstStyle/>
                    <a:p>
                      <a:r>
                        <a:rPr lang="en-IN" dirty="0" smtClean="0"/>
                        <a:t>CONCLUSION</a:t>
                      </a:r>
                      <a:endParaRPr lang="en-IN" dirty="0"/>
                    </a:p>
                  </a:txBody>
                  <a:tcPr/>
                </a:tc>
              </a:tr>
            </a:tbl>
          </a:graphicData>
        </a:graphic>
      </p:graphicFrame>
    </p:spTree>
    <p:extLst>
      <p:ext uri="{BB962C8B-B14F-4D97-AF65-F5344CB8AC3E}">
        <p14:creationId xmlns:p14="http://schemas.microsoft.com/office/powerpoint/2010/main" val="3710218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2288" y="145801"/>
            <a:ext cx="2849434" cy="400110"/>
          </a:xfrm>
          <a:prstGeom prst="rect">
            <a:avLst/>
          </a:prstGeom>
        </p:spPr>
        <p:txBody>
          <a:bodyPr wrap="none">
            <a:spAutoFit/>
          </a:bodyPr>
          <a:lstStyle/>
          <a:p>
            <a:r>
              <a:rPr lang="en-US" sz="2000" b="1" dirty="0">
                <a:ea typeface="Calibri" panose="020F0502020204030204" pitchFamily="34" charset="0"/>
                <a:cs typeface="Times New Roman" panose="02020603050405020304" pitchFamily="18" charset="0"/>
              </a:rPr>
              <a:t>Turbulent Kinetic energy </a:t>
            </a:r>
            <a:endParaRPr lang="en-IN" sz="2000" dirty="0"/>
          </a:p>
        </p:txBody>
      </p:sp>
      <mc:AlternateContent xmlns:mc="http://schemas.openxmlformats.org/markup-compatibility/2006">
        <mc:Choice xmlns:a14="http://schemas.microsoft.com/office/drawing/2010/main" Requires="a14">
          <p:sp>
            <p:nvSpPr>
              <p:cNvPr id="3" name="Rectangle 2"/>
              <p:cNvSpPr/>
              <p:nvPr/>
            </p:nvSpPr>
            <p:spPr>
              <a:xfrm>
                <a:off x="663552" y="545911"/>
                <a:ext cx="5056705" cy="369332"/>
              </a:xfrm>
              <a:prstGeom prst="rect">
                <a:avLst/>
              </a:prstGeom>
            </p:spPr>
            <p:txBody>
              <a:bodyPr wrap="none">
                <a:spAutoFit/>
              </a:bodyPr>
              <a:lstStyle/>
              <a:p>
                <a:r>
                  <a:rPr lang="en-IN" b="1" dirty="0" smtClean="0">
                    <a:ea typeface="Times New Roman" panose="02020603050405020304" pitchFamily="18" charset="0"/>
                    <a:cs typeface="Calibri Light" panose="020F0302020204030204" pitchFamily="34" charset="0"/>
                  </a:rPr>
                  <a:t>For </a:t>
                </a: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Calibri Light" panose="020F0302020204030204" pitchFamily="34" charset="0"/>
                          </a:rPr>
                        </m:ctrlPr>
                      </m:sSubPr>
                      <m:e>
                        <m:r>
                          <a:rPr lang="en-US" b="1" i="1">
                            <a:effectLst/>
                            <a:latin typeface="Cambria Math" panose="02040503050406030204" pitchFamily="18" charset="0"/>
                            <a:ea typeface="Times New Roman" panose="02020603050405020304" pitchFamily="18" charset="0"/>
                            <a:cs typeface="Calibri Light" panose="020F0302020204030204" pitchFamily="34" charset="0"/>
                          </a:rPr>
                          <m:t>𝐔</m:t>
                        </m:r>
                      </m:e>
                      <m:sub>
                        <m:r>
                          <a:rPr lang="en-US" b="1">
                            <a:effectLst/>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dirty="0">
                    <a:effectLst/>
                    <a:ea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 30m/s and </a:t>
                </a:r>
                <a:r>
                  <a:rPr lang="en-US" b="1" dirty="0">
                    <a:effectLst/>
                    <a:ea typeface="Calibri" panose="020F0502020204030204" pitchFamily="34" charset="0"/>
                  </a:rPr>
                  <a:t>α</a:t>
                </a:r>
                <a:r>
                  <a:rPr lang="en-US" b="1" dirty="0">
                    <a:effectLst/>
                    <a:ea typeface="Calibri" panose="020F0502020204030204" pitchFamily="34" charset="0"/>
                    <a:cs typeface="Times New Roman" panose="02020603050405020304" pitchFamily="18" charset="0"/>
                  </a:rPr>
                  <a:t> =</a:t>
                </a:r>
                <a:r>
                  <a:rPr lang="en-US" b="1" dirty="0" smtClean="0">
                    <a:effectLst/>
                    <a:ea typeface="Calibri" panose="020F0502020204030204" pitchFamily="34" charset="0"/>
                    <a:cs typeface="Times New Roman" panose="02020603050405020304" pitchFamily="18" charset="0"/>
                  </a:rPr>
                  <a:t>35</a:t>
                </a:r>
                <a:r>
                  <a:rPr lang="en-US" b="1" dirty="0" smtClean="0">
                    <a:effectLst/>
                    <a:ea typeface="Calibri" panose="020F0502020204030204" pitchFamily="34" charset="0"/>
                  </a:rPr>
                  <a:t>° without </a:t>
                </a:r>
                <a:r>
                  <a:rPr lang="en-US" b="1" dirty="0" smtClean="0">
                    <a:effectLst/>
                    <a:ea typeface="Calibri" panose="020F0502020204030204" pitchFamily="34" charset="0"/>
                  </a:rPr>
                  <a:t>Plasma Model </a:t>
                </a:r>
                <a:endParaRPr lang="en-IN" dirty="0"/>
              </a:p>
            </p:txBody>
          </p:sp>
        </mc:Choice>
        <mc:Fallback>
          <p:sp>
            <p:nvSpPr>
              <p:cNvPr id="3" name="Rectangle 2"/>
              <p:cNvSpPr>
                <a:spLocks noRot="1" noChangeAspect="1" noMove="1" noResize="1" noEditPoints="1" noAdjustHandles="1" noChangeArrowheads="1" noChangeShapeType="1" noTextEdit="1"/>
              </p:cNvSpPr>
              <p:nvPr/>
            </p:nvSpPr>
            <p:spPr>
              <a:xfrm>
                <a:off x="663552" y="545911"/>
                <a:ext cx="5056705" cy="369332"/>
              </a:xfrm>
              <a:prstGeom prst="rect">
                <a:avLst/>
              </a:prstGeom>
              <a:blipFill rotWithShape="0">
                <a:blip r:embed="rId2"/>
                <a:stretch>
                  <a:fillRect l="-1086" t="-10000" r="-121" b="-26667"/>
                </a:stretch>
              </a:blipFill>
            </p:spPr>
            <p:txBody>
              <a:bodyPr/>
              <a:lstStyle/>
              <a:p>
                <a:r>
                  <a:rPr lang="en-IN">
                    <a:noFill/>
                  </a:rPr>
                  <a:t> </a:t>
                </a:r>
              </a:p>
            </p:txBody>
          </p:sp>
        </mc:Fallback>
      </mc:AlternateContent>
      <p:pic>
        <p:nvPicPr>
          <p:cNvPr id="4" name="Picture 3" descr="D:\photod'\30 deg u=30 4 lakh rke\FFVDVDVD89.dat.png"/>
          <p:cNvPicPr/>
          <p:nvPr/>
        </p:nvPicPr>
        <p:blipFill rotWithShape="1">
          <a:blip r:embed="rId3">
            <a:extLst>
              <a:ext uri="{28A0092B-C50C-407E-A947-70E740481C1C}">
                <a14:useLocalDpi xmlns:a14="http://schemas.microsoft.com/office/drawing/2010/main" val="0"/>
              </a:ext>
            </a:extLst>
          </a:blip>
          <a:srcRect b="14368"/>
          <a:stretch/>
        </p:blipFill>
        <p:spPr bwMode="auto">
          <a:xfrm>
            <a:off x="6223000" y="930632"/>
            <a:ext cx="5765800" cy="3133368"/>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5" name="Rectangle 4"/>
              <p:cNvSpPr/>
              <p:nvPr/>
            </p:nvSpPr>
            <p:spPr>
              <a:xfrm>
                <a:off x="6926962" y="561300"/>
                <a:ext cx="4918206" cy="369332"/>
              </a:xfrm>
              <a:prstGeom prst="rect">
                <a:avLst/>
              </a:prstGeom>
            </p:spPr>
            <p:txBody>
              <a:bodyPr wrap="none">
                <a:spAutoFit/>
              </a:bodyPr>
              <a:lstStyle/>
              <a:p>
                <a:r>
                  <a:rPr lang="en-US" b="1" dirty="0">
                    <a:ea typeface="Calibri" panose="020F0502020204030204" pitchFamily="34" charset="0"/>
                    <a:cs typeface="Times New Roman" panose="02020603050405020304" pitchFamily="18" charset="0"/>
                  </a:rPr>
                  <a:t>for </a:t>
                </a:r>
                <a14:m>
                  <m:oMath xmlns:m="http://schemas.openxmlformats.org/officeDocument/2006/math">
                    <m:sSub>
                      <m:sSubPr>
                        <m:ctrlPr>
                          <a:rPr lang="en-IN" b="1" i="1">
                            <a:effectLst/>
                            <a:latin typeface="Cambria Math" panose="02040503050406030204" pitchFamily="18" charset="0"/>
                            <a:ea typeface="Times New Roman" panose="02020603050405020304" pitchFamily="18" charset="0"/>
                            <a:cs typeface="Calibri Light" panose="020F0302020204030204" pitchFamily="34" charset="0"/>
                          </a:rPr>
                        </m:ctrlPr>
                      </m:sSubPr>
                      <m:e>
                        <m:r>
                          <a:rPr lang="en-US" b="1" i="1">
                            <a:effectLst/>
                            <a:latin typeface="Cambria Math" panose="02040503050406030204" pitchFamily="18" charset="0"/>
                            <a:ea typeface="Times New Roman" panose="02020603050405020304" pitchFamily="18" charset="0"/>
                            <a:cs typeface="Calibri Light" panose="020F0302020204030204" pitchFamily="34" charset="0"/>
                          </a:rPr>
                          <m:t>𝐔</m:t>
                        </m:r>
                      </m:e>
                      <m:sub>
                        <m:r>
                          <a:rPr lang="en-US" b="1">
                            <a:effectLst/>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b="1" dirty="0">
                    <a:effectLst/>
                    <a:ea typeface="Calibri" panose="020F0502020204030204" pitchFamily="34" charset="0"/>
                    <a:cs typeface="Times New Roman" panose="02020603050405020304" pitchFamily="18" charset="0"/>
                  </a:rPr>
                  <a:t>= 30m/s and </a:t>
                </a:r>
                <a:r>
                  <a:rPr lang="en-US" b="1" dirty="0">
                    <a:effectLst/>
                    <a:ea typeface="Calibri" panose="020F0502020204030204" pitchFamily="34" charset="0"/>
                  </a:rPr>
                  <a:t>α</a:t>
                </a:r>
                <a:r>
                  <a:rPr lang="en-US" b="1" dirty="0">
                    <a:effectLst/>
                    <a:ea typeface="Calibri" panose="020F0502020204030204" pitchFamily="34" charset="0"/>
                    <a:cs typeface="Times New Roman" panose="02020603050405020304" pitchFamily="18" charset="0"/>
                  </a:rPr>
                  <a:t> =</a:t>
                </a:r>
                <a:r>
                  <a:rPr lang="en-US" b="1" dirty="0" smtClean="0">
                    <a:effectLst/>
                    <a:ea typeface="Calibri" panose="020F0502020204030204" pitchFamily="34" charset="0"/>
                    <a:cs typeface="Times New Roman" panose="02020603050405020304" pitchFamily="18" charset="0"/>
                  </a:rPr>
                  <a:t>30</a:t>
                </a:r>
                <a:r>
                  <a:rPr lang="en-US" b="1" dirty="0" smtClean="0">
                    <a:effectLst/>
                    <a:ea typeface="Calibri" panose="020F0502020204030204" pitchFamily="34" charset="0"/>
                  </a:rPr>
                  <a:t>° without </a:t>
                </a:r>
                <a:r>
                  <a:rPr lang="en-US" b="1" dirty="0" smtClean="0">
                    <a:effectLst/>
                    <a:ea typeface="Calibri" panose="020F0502020204030204" pitchFamily="34" charset="0"/>
                  </a:rPr>
                  <a:t>Plasma Model</a:t>
                </a:r>
                <a:endParaRPr lang="en-IN" dirty="0"/>
              </a:p>
            </p:txBody>
          </p:sp>
        </mc:Choice>
        <mc:Fallback>
          <p:sp>
            <p:nvSpPr>
              <p:cNvPr id="5" name="Rectangle 4"/>
              <p:cNvSpPr>
                <a:spLocks noRot="1" noChangeAspect="1" noMove="1" noResize="1" noEditPoints="1" noAdjustHandles="1" noChangeArrowheads="1" noChangeShapeType="1" noTextEdit="1"/>
              </p:cNvSpPr>
              <p:nvPr/>
            </p:nvSpPr>
            <p:spPr>
              <a:xfrm>
                <a:off x="6926962" y="561300"/>
                <a:ext cx="4918206" cy="369332"/>
              </a:xfrm>
              <a:prstGeom prst="rect">
                <a:avLst/>
              </a:prstGeom>
              <a:blipFill rotWithShape="0">
                <a:blip r:embed="rId4"/>
                <a:stretch>
                  <a:fillRect l="-991" t="-8197" r="-248" b="-24590"/>
                </a:stretch>
              </a:blipFill>
            </p:spPr>
            <p:txBody>
              <a:bodyPr/>
              <a:lstStyle/>
              <a:p>
                <a:r>
                  <a:rPr lang="en-IN">
                    <a:noFill/>
                  </a:rPr>
                  <a:t> </a:t>
                </a:r>
              </a:p>
            </p:txBody>
          </p:sp>
        </mc:Fallback>
      </mc:AlternateContent>
      <p:pic>
        <p:nvPicPr>
          <p:cNvPr id="6" name="Picture 5" descr="D:\casefile\keps u=30 35 degree\FFF 5.1vdvdscs00.dat.png"/>
          <p:cNvPicPr/>
          <p:nvPr/>
        </p:nvPicPr>
        <p:blipFill rotWithShape="1">
          <a:blip r:embed="rId5">
            <a:extLst>
              <a:ext uri="{28A0092B-C50C-407E-A947-70E740481C1C}">
                <a14:useLocalDpi xmlns:a14="http://schemas.microsoft.com/office/drawing/2010/main" val="0"/>
              </a:ext>
            </a:extLst>
          </a:blip>
          <a:srcRect b="11049"/>
          <a:stretch/>
        </p:blipFill>
        <p:spPr bwMode="auto">
          <a:xfrm>
            <a:off x="0" y="930632"/>
            <a:ext cx="5930900" cy="2739668"/>
          </a:xfrm>
          <a:prstGeom prst="rect">
            <a:avLst/>
          </a:prstGeom>
          <a:noFill/>
          <a:ln>
            <a:noFill/>
          </a:ln>
          <a:extLst>
            <a:ext uri="{53640926-AAD7-44D8-BBD7-CCE9431645EC}">
              <a14:shadowObscured xmlns:a14="http://schemas.microsoft.com/office/drawing/2010/main"/>
            </a:ext>
          </a:extLst>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b="10606"/>
          <a:stretch/>
        </p:blipFill>
        <p:spPr>
          <a:xfrm>
            <a:off x="61805" y="3670299"/>
            <a:ext cx="5869095" cy="3078844"/>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6107005" y="4940984"/>
                <a:ext cx="6084995" cy="646331"/>
              </a:xfrm>
              <a:prstGeom prst="rect">
                <a:avLst/>
              </a:prstGeom>
            </p:spPr>
            <p:txBody>
              <a:bodyPr wrap="square">
                <a:spAutoFit/>
              </a:bodyPr>
              <a:lstStyle/>
              <a:p>
                <a:r>
                  <a:rPr lang="en-IN" b="1" dirty="0" smtClean="0">
                    <a:ea typeface="Times New Roman" panose="02020603050405020304" pitchFamily="18" charset="0"/>
                    <a:cs typeface="Calibri Light" panose="020F0302020204030204" pitchFamily="34" charset="0"/>
                  </a:rPr>
                  <a:t>  For </a:t>
                </a:r>
                <a14:m>
                  <m:oMath xmlns:m="http://schemas.openxmlformats.org/officeDocument/2006/math">
                    <m:sSub>
                      <m:sSubPr>
                        <m:ctrlPr>
                          <a:rPr lang="en-IN" b="1" i="1">
                            <a:latin typeface="Cambria Math" panose="02040503050406030204" pitchFamily="18" charset="0"/>
                            <a:ea typeface="Times New Roman" panose="02020603050405020304" pitchFamily="18" charset="0"/>
                            <a:cs typeface="Calibri Light" panose="020F0302020204030204" pitchFamily="34" charset="0"/>
                          </a:rPr>
                        </m:ctrlPr>
                      </m:sSubPr>
                      <m:e>
                        <m:r>
                          <a:rPr lang="en-US" b="1" i="1">
                            <a:latin typeface="Cambria Math" panose="02040503050406030204" pitchFamily="18" charset="0"/>
                            <a:ea typeface="Times New Roman" panose="02020603050405020304" pitchFamily="18" charset="0"/>
                            <a:cs typeface="Calibri Light" panose="020F0302020204030204" pitchFamily="34" charset="0"/>
                          </a:rPr>
                          <m:t>𝐔</m:t>
                        </m:r>
                      </m:e>
                      <m:sub>
                        <m:r>
                          <a:rPr lang="en-US" b="1">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dirty="0">
                    <a:ea typeface="Times New Roman" panose="02020603050405020304" pitchFamily="18" charset="0"/>
                  </a:rPr>
                  <a:t> </a:t>
                </a:r>
                <a:r>
                  <a:rPr lang="en-US" b="1" dirty="0">
                    <a:ea typeface="Calibri" panose="020F0502020204030204" pitchFamily="34" charset="0"/>
                    <a:cs typeface="Times New Roman" panose="02020603050405020304" pitchFamily="18" charset="0"/>
                  </a:rPr>
                  <a:t>= 30m/s and </a:t>
                </a:r>
                <a:r>
                  <a:rPr lang="en-US" b="1" dirty="0">
                    <a:ea typeface="Calibri" panose="020F0502020204030204" pitchFamily="34" charset="0"/>
                  </a:rPr>
                  <a:t>α</a:t>
                </a:r>
                <a:r>
                  <a:rPr lang="en-US" b="1" dirty="0">
                    <a:ea typeface="Calibri" panose="020F0502020204030204" pitchFamily="34" charset="0"/>
                    <a:cs typeface="Times New Roman" panose="02020603050405020304" pitchFamily="18" charset="0"/>
                  </a:rPr>
                  <a:t> =35</a:t>
                </a:r>
                <a:r>
                  <a:rPr lang="en-US" b="1" dirty="0" smtClean="0">
                    <a:ea typeface="Calibri" panose="020F0502020204030204" pitchFamily="34" charset="0"/>
                  </a:rPr>
                  <a:t>° With Plasma Model (Plasma Source = 10000 N/m</a:t>
                </a:r>
                <a:r>
                  <a:rPr lang="en-US" b="1" baseline="30000" dirty="0" smtClean="0">
                    <a:ea typeface="Calibri" panose="020F0502020204030204" pitchFamily="34" charset="0"/>
                  </a:rPr>
                  <a:t>3</a:t>
                </a:r>
                <a:r>
                  <a:rPr lang="en-US" b="1" dirty="0" smtClean="0">
                    <a:ea typeface="Calibri" panose="020F0502020204030204" pitchFamily="34" charset="0"/>
                  </a:rPr>
                  <a:t>)</a:t>
                </a:r>
                <a:endParaRPr lang="en-IN" dirty="0"/>
              </a:p>
            </p:txBody>
          </p:sp>
        </mc:Choice>
        <mc:Fallback xmlns="">
          <p:sp>
            <p:nvSpPr>
              <p:cNvPr id="8" name="Rectangle 7"/>
              <p:cNvSpPr>
                <a:spLocks noRot="1" noChangeAspect="1" noMove="1" noResize="1" noEditPoints="1" noAdjustHandles="1" noChangeArrowheads="1" noChangeShapeType="1" noTextEdit="1"/>
              </p:cNvSpPr>
              <p:nvPr/>
            </p:nvSpPr>
            <p:spPr>
              <a:xfrm>
                <a:off x="6107005" y="4940984"/>
                <a:ext cx="6084995" cy="646331"/>
              </a:xfrm>
              <a:prstGeom prst="rect">
                <a:avLst/>
              </a:prstGeom>
              <a:blipFill rotWithShape="0">
                <a:blip r:embed="rId7"/>
                <a:stretch>
                  <a:fillRect l="-902" t="-5660" b="-14151"/>
                </a:stretch>
              </a:blipFill>
            </p:spPr>
            <p:txBody>
              <a:bodyPr/>
              <a:lstStyle/>
              <a:p>
                <a:r>
                  <a:rPr lang="en-IN">
                    <a:noFill/>
                  </a:rPr>
                  <a:t> </a:t>
                </a:r>
              </a:p>
            </p:txBody>
          </p:sp>
        </mc:Fallback>
      </mc:AlternateContent>
    </p:spTree>
    <p:extLst>
      <p:ext uri="{BB962C8B-B14F-4D97-AF65-F5344CB8AC3E}">
        <p14:creationId xmlns:p14="http://schemas.microsoft.com/office/powerpoint/2010/main" val="36887808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0" y="257810"/>
                <a:ext cx="12192000" cy="553998"/>
              </a:xfrm>
              <a:prstGeom prst="rect">
                <a:avLst/>
              </a:prstGeom>
            </p:spPr>
            <p:txBody>
              <a:bodyPr wrap="square">
                <a:spAutoFit/>
              </a:bodyPr>
              <a:lstStyle/>
              <a:p>
                <a:pPr algn="just">
                  <a:lnSpc>
                    <a:spcPct val="150000"/>
                  </a:lnSpc>
                  <a:spcAft>
                    <a:spcPts val="800"/>
                  </a:spcAft>
                </a:pPr>
                <a:r>
                  <a:rPr lang="en-US" sz="2000" b="1" dirty="0" smtClean="0">
                    <a:ea typeface="Calibri" panose="020F0502020204030204" pitchFamily="34" charset="0"/>
                    <a:cs typeface="Times New Roman" panose="02020603050405020304" pitchFamily="18" charset="0"/>
                  </a:rPr>
                  <a:t>Coefficient </a:t>
                </a:r>
                <a:r>
                  <a:rPr lang="en-US" sz="2000" b="1" dirty="0">
                    <a:ea typeface="Calibri" panose="020F0502020204030204" pitchFamily="34" charset="0"/>
                    <a:cs typeface="Times New Roman" panose="02020603050405020304" pitchFamily="18" charset="0"/>
                  </a:rPr>
                  <a:t>of Pressure with </a:t>
                </a:r>
                <a:r>
                  <a:rPr lang="en-US" sz="2000" b="1" dirty="0" smtClean="0">
                    <a:ea typeface="Calibri" panose="020F0502020204030204" pitchFamily="34" charset="0"/>
                    <a:cs typeface="Times New Roman" panose="02020603050405020304" pitchFamily="18" charset="0"/>
                  </a:rPr>
                  <a:t>and </a:t>
                </a:r>
                <a:r>
                  <a:rPr lang="en-US" sz="2000" b="1" dirty="0">
                    <a:ea typeface="Calibri" panose="020F0502020204030204" pitchFamily="34" charset="0"/>
                    <a:cs typeface="Times New Roman" panose="02020603050405020304" pitchFamily="18" charset="0"/>
                  </a:rPr>
                  <a:t>without Plasma Actuator at α=35 ̊ and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𝐔</m:t>
                        </m:r>
                      </m:e>
                      <m:sub>
                        <m:r>
                          <a:rPr lang="en-US" sz="2000" b="1">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US" sz="2000" b="1" dirty="0" smtClean="0">
                    <a:effectLst/>
                    <a:ea typeface="Calibri" panose="020F0502020204030204" pitchFamily="34" charset="0"/>
                    <a:cs typeface="Times New Roman" panose="02020603050405020304" pitchFamily="18" charset="0"/>
                  </a:rPr>
                  <a:t>=30m/s ( Plasma Source =10000 N/m</a:t>
                </a:r>
                <a:r>
                  <a:rPr lang="en-US" sz="2000" b="1" baseline="30000" dirty="0" smtClean="0">
                    <a:effectLst/>
                    <a:ea typeface="Calibri" panose="020F0502020204030204" pitchFamily="34" charset="0"/>
                    <a:cs typeface="Times New Roman" panose="02020603050405020304" pitchFamily="18" charset="0"/>
                  </a:rPr>
                  <a:t>3</a:t>
                </a:r>
                <a:r>
                  <a:rPr lang="en-US" sz="2000" b="1" dirty="0" smtClean="0">
                    <a:effectLst/>
                    <a:ea typeface="Calibri" panose="020F0502020204030204" pitchFamily="34" charset="0"/>
                    <a:cs typeface="Times New Roman" panose="02020603050405020304" pitchFamily="18" charset="0"/>
                  </a:rPr>
                  <a:t> )</a:t>
                </a:r>
                <a:endParaRPr lang="en-IN" sz="2000" dirty="0">
                  <a:effectLst/>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0" y="257810"/>
                <a:ext cx="12192000" cy="553998"/>
              </a:xfrm>
              <a:prstGeom prst="rect">
                <a:avLst/>
              </a:prstGeom>
              <a:blipFill rotWithShape="0">
                <a:blip r:embed="rId2"/>
                <a:stretch>
                  <a:fillRect l="-500" b="-9890"/>
                </a:stretch>
              </a:blipFill>
            </p:spPr>
            <p:txBody>
              <a:bodyPr/>
              <a:lstStyle/>
              <a:p>
                <a:r>
                  <a:rPr lang="en-IN">
                    <a:noFill/>
                  </a:rPr>
                  <a:t> </a:t>
                </a:r>
              </a:p>
            </p:txBody>
          </p:sp>
        </mc:Fallback>
      </mc:AlternateContent>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2401728" y="1223665"/>
            <a:ext cx="6791643" cy="5253335"/>
          </a:xfrm>
          <a:prstGeom prst="rect">
            <a:avLst/>
          </a:prstGeom>
        </p:spPr>
      </p:pic>
    </p:spTree>
    <p:extLst>
      <p:ext uri="{BB962C8B-B14F-4D97-AF65-F5344CB8AC3E}">
        <p14:creationId xmlns:p14="http://schemas.microsoft.com/office/powerpoint/2010/main" val="379242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15747989"/>
              </p:ext>
            </p:extLst>
          </p:nvPr>
        </p:nvGraphicFramePr>
        <p:xfrm>
          <a:off x="1155701" y="1468914"/>
          <a:ext cx="9372597" cy="2275046"/>
        </p:xfrm>
        <a:graphic>
          <a:graphicData uri="http://schemas.openxmlformats.org/drawingml/2006/table">
            <a:tbl>
              <a:tblPr firstRow="1" firstCol="1" bandRow="1">
                <a:tableStyleId>{5C22544A-7EE6-4342-B048-85BDC9FD1C3A}</a:tableStyleId>
              </a:tblPr>
              <a:tblGrid>
                <a:gridCol w="1193799"/>
                <a:gridCol w="2222500"/>
                <a:gridCol w="2235200"/>
                <a:gridCol w="2171700"/>
                <a:gridCol w="1549398"/>
              </a:tblGrid>
              <a:tr h="619495">
                <a:tc>
                  <a:txBody>
                    <a:bodyPr/>
                    <a:lstStyle/>
                    <a:p>
                      <a:pPr algn="ctr">
                        <a:lnSpc>
                          <a:spcPct val="150000"/>
                        </a:lnSpc>
                        <a:spcAft>
                          <a:spcPts val="800"/>
                        </a:spcAft>
                      </a:pPr>
                      <a:r>
                        <a:rPr lang="en-US" sz="18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Plasma Source(N/m</a:t>
                      </a:r>
                      <a:r>
                        <a:rPr lang="en-IN" sz="1800" baseline="30000" dirty="0" smtClean="0">
                          <a:effectLst/>
                          <a:latin typeface="Calibri" panose="020F0502020204030204" pitchFamily="34" charset="0"/>
                          <a:ea typeface="Calibri" panose="020F0502020204030204" pitchFamily="34" charset="0"/>
                          <a:cs typeface="Times New Roman" panose="02020603050405020304" pitchFamily="18" charset="0"/>
                        </a:rPr>
                        <a:t>3</a:t>
                      </a:r>
                      <a:r>
                        <a:rPr lang="en-IN" sz="1800" baseline="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Pressure Coefficient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Viscous Coefficient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smtClean="0">
                          <a:effectLst/>
                        </a:rPr>
                        <a:t> C</a:t>
                      </a:r>
                      <a:r>
                        <a:rPr lang="en-US" sz="1800" baseline="-25000" dirty="0" smtClean="0">
                          <a:effectLst/>
                        </a:rPr>
                        <a:t>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2591">
                <a:tc>
                  <a:txBody>
                    <a:bodyPr/>
                    <a:lstStyle/>
                    <a:p>
                      <a:pPr algn="ctr">
                        <a:lnSpc>
                          <a:spcPct val="150000"/>
                        </a:lnSpc>
                        <a:spcAft>
                          <a:spcPts val="800"/>
                        </a:spcAft>
                      </a:pPr>
                      <a:r>
                        <a:rPr lang="en-US" sz="1800" dirty="0">
                          <a:effectLst/>
                        </a:rPr>
                        <a:t>Without Plasma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0.24618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0.04749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0.29367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495">
                <a:tc>
                  <a:txBody>
                    <a:bodyPr/>
                    <a:lstStyle/>
                    <a:p>
                      <a:pPr algn="ctr">
                        <a:lnSpc>
                          <a:spcPct val="150000"/>
                        </a:lnSpc>
                        <a:spcAft>
                          <a:spcPts val="800"/>
                        </a:spcAft>
                      </a:pPr>
                      <a:r>
                        <a:rPr lang="en-US" sz="1800">
                          <a:effectLst/>
                        </a:rPr>
                        <a:t>With Plasma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10000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a:effectLst/>
                        </a:rPr>
                        <a:t>0.34933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a:effectLst/>
                        </a:rPr>
                        <a:t>0.05398</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0.40331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AlternateContent xmlns:mc="http://schemas.openxmlformats.org/markup-compatibility/2006" xmlns:a14="http://schemas.microsoft.com/office/drawing/2010/main">
        <mc:Choice Requires="a14">
          <p:sp>
            <p:nvSpPr>
              <p:cNvPr id="3" name="Rectangle 1"/>
              <p:cNvSpPr>
                <a:spLocks noChangeArrowheads="1"/>
              </p:cNvSpPr>
              <p:nvPr/>
            </p:nvSpPr>
            <p:spPr bwMode="auto">
              <a:xfrm>
                <a:off x="596900" y="668113"/>
                <a:ext cx="106553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kumimoji="0" lang="en-US" sz="2000" b="1" i="0"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Pressure coefficient and viscous coefficient breakdown </a:t>
                </a:r>
                <a:r>
                  <a:rPr lang="en-US" sz="2000" b="1" dirty="0">
                    <a:ea typeface="Calibri" panose="020F0502020204030204" pitchFamily="34" charset="0"/>
                    <a:cs typeface="Times New Roman" panose="02020603050405020304" pitchFamily="18" charset="0"/>
                  </a:rPr>
                  <a:t>at α=35 ̊ and </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latin typeface="Cambria Math" panose="02040503050406030204" pitchFamily="18" charset="0"/>
                            <a:ea typeface="Times New Roman" panose="02020603050405020304" pitchFamily="18" charset="0"/>
                            <a:cs typeface="Times New Roman" panose="02020603050405020304" pitchFamily="18" charset="0"/>
                          </a:rPr>
                          <m:t>𝑼</m:t>
                        </m:r>
                      </m:e>
                      <m:sub>
                        <m:r>
                          <a:rPr lang="en-US" sz="2000" b="1">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US" sz="2000" b="1" dirty="0">
                    <a:ea typeface="Times New Roman" panose="02020603050405020304" pitchFamily="18" charset="0"/>
                    <a:cs typeface="Times New Roman" panose="02020603050405020304" pitchFamily="18" charset="0"/>
                  </a:rPr>
                  <a:t> </a:t>
                </a:r>
                <a:r>
                  <a:rPr lang="en-US" sz="2000" b="1" dirty="0">
                    <a:ea typeface="Calibri" panose="020F0502020204030204" pitchFamily="34" charset="0"/>
                    <a:cs typeface="Times New Roman" panose="02020603050405020304" pitchFamily="18" charset="0"/>
                  </a:rPr>
                  <a:t> =30m/s</a:t>
                </a:r>
                <a:endParaRPr kumimoji="0" lang="en-US" sz="2000" b="1" i="0" strike="noStrike" cap="none" normalizeH="0" baseline="0" dirty="0" smtClean="0">
                  <a:ln>
                    <a:noFill/>
                  </a:ln>
                  <a:solidFill>
                    <a:schemeClr val="tx1"/>
                  </a:solidFill>
                  <a:effectLst/>
                </a:endParaRPr>
              </a:p>
            </p:txBody>
          </p:sp>
        </mc:Choice>
        <mc:Fallback xmlns="">
          <p:sp>
            <p:nvSpPr>
              <p:cNvPr id="3" name="Rectangle 1"/>
              <p:cNvSpPr>
                <a:spLocks noRot="1" noChangeAspect="1" noMove="1" noResize="1" noEditPoints="1" noAdjustHandles="1" noChangeArrowheads="1" noChangeShapeType="1" noTextEdit="1"/>
              </p:cNvSpPr>
              <p:nvPr/>
            </p:nvSpPr>
            <p:spPr bwMode="auto">
              <a:xfrm>
                <a:off x="596900" y="668113"/>
                <a:ext cx="10655300" cy="400110"/>
              </a:xfrm>
              <a:prstGeom prst="rect">
                <a:avLst/>
              </a:prstGeom>
              <a:blipFill rotWithShape="0">
                <a:blip r:embed="rId2"/>
                <a:stretch>
                  <a:fillRect t="-9231" b="-276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4" name="TextBox 3"/>
          <p:cNvSpPr txBox="1"/>
          <p:nvPr/>
        </p:nvSpPr>
        <p:spPr>
          <a:xfrm>
            <a:off x="406400" y="4610100"/>
            <a:ext cx="11417300" cy="646331"/>
          </a:xfrm>
          <a:prstGeom prst="rect">
            <a:avLst/>
          </a:prstGeom>
          <a:noFill/>
        </p:spPr>
        <p:txBody>
          <a:bodyPr wrap="square" rtlCol="0">
            <a:spAutoFit/>
          </a:bodyPr>
          <a:lstStyle/>
          <a:p>
            <a:r>
              <a:rPr lang="en-IN" b="1" dirty="0" smtClean="0"/>
              <a:t>Here the drag is increased due to increase in coefficient of pressure , hence there is need of optimization of plasma region with plasma source magnitude. </a:t>
            </a:r>
            <a:endParaRPr lang="en-IN" b="1" dirty="0"/>
          </a:p>
        </p:txBody>
      </p:sp>
    </p:spTree>
    <p:extLst>
      <p:ext uri="{BB962C8B-B14F-4D97-AF65-F5344CB8AC3E}">
        <p14:creationId xmlns:p14="http://schemas.microsoft.com/office/powerpoint/2010/main" val="3879054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0" y="152400"/>
                <a:ext cx="12579927" cy="1143903"/>
              </a:xfrm>
              <a:prstGeom prst="rect">
                <a:avLst/>
              </a:prstGeom>
            </p:spPr>
            <p:txBody>
              <a:bodyPr wrap="square">
                <a:spAutoFit/>
              </a:bodyPr>
              <a:lstStyle/>
              <a:p>
                <a:pPr algn="just">
                  <a:lnSpc>
                    <a:spcPct val="150000"/>
                  </a:lnSpc>
                  <a:spcAft>
                    <a:spcPts val="1000"/>
                  </a:spcAft>
                </a:pPr>
                <a:r>
                  <a:rPr lang="en-US" sz="2000" b="1" dirty="0">
                    <a:ea typeface="Calibri" panose="020F0502020204030204" pitchFamily="34" charset="0"/>
                    <a:cs typeface="Times New Roman" panose="02020603050405020304" pitchFamily="18" charset="0"/>
                  </a:rPr>
                  <a:t>Comparison of Aerodynamic drag for different thickness of plasma region </a:t>
                </a:r>
                <a:r>
                  <a:rPr lang="en-US" sz="2000" b="1" dirty="0" smtClean="0">
                    <a:ea typeface="Calibri" panose="020F0502020204030204" pitchFamily="34" charset="0"/>
                    <a:cs typeface="Times New Roman" panose="02020603050405020304" pitchFamily="18" charset="0"/>
                  </a:rPr>
                  <a:t>with same width at </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b="1" i="1">
                            <a:latin typeface="Cambria Math" panose="02040503050406030204" pitchFamily="18" charset="0"/>
                            <a:ea typeface="Times New Roman" panose="02020603050405020304" pitchFamily="18" charset="0"/>
                            <a:cs typeface="Times New Roman" panose="02020603050405020304" pitchFamily="18" charset="0"/>
                          </a:rPr>
                          <m:t>𝑼</m:t>
                        </m:r>
                      </m:e>
                      <m:sub>
                        <m:r>
                          <a:rPr lang="en-US" sz="2000" b="1">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US" sz="2000" b="1" dirty="0" smtClean="0">
                    <a:ea typeface="Calibri" panose="020F0502020204030204" pitchFamily="34" charset="0"/>
                    <a:cs typeface="Times New Roman" panose="02020603050405020304" pitchFamily="18" charset="0"/>
                  </a:rPr>
                  <a:t>= 30m/s &amp; α =35°</a:t>
                </a:r>
              </a:p>
              <a:p>
                <a:pPr algn="just">
                  <a:lnSpc>
                    <a:spcPct val="150000"/>
                  </a:lnSpc>
                  <a:spcAft>
                    <a:spcPts val="1000"/>
                  </a:spcAft>
                </a:pPr>
                <a:r>
                  <a:rPr lang="en-US" sz="2000" b="1" dirty="0">
                    <a:ea typeface="Calibri" panose="020F0502020204030204" pitchFamily="34" charset="0"/>
                    <a:cs typeface="Times New Roman" panose="02020603050405020304" pitchFamily="18" charset="0"/>
                  </a:rPr>
                  <a:t>	</a:t>
                </a:r>
                <a:r>
                  <a:rPr lang="en-US" sz="2000" b="1" dirty="0" smtClean="0">
                    <a:ea typeface="Calibri" panose="020F0502020204030204" pitchFamily="34"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0" y="152400"/>
                <a:ext cx="12579927" cy="1143903"/>
              </a:xfrm>
              <a:prstGeom prst="rect">
                <a:avLst/>
              </a:prstGeom>
              <a:blipFill rotWithShape="0">
                <a:blip r:embed="rId2"/>
                <a:stretch>
                  <a:fillRect l="-484"/>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446619789"/>
              </p:ext>
            </p:extLst>
          </p:nvPr>
        </p:nvGraphicFramePr>
        <p:xfrm>
          <a:off x="1028700" y="1161256"/>
          <a:ext cx="9093200" cy="2763045"/>
        </p:xfrm>
        <a:graphic>
          <a:graphicData uri="http://schemas.openxmlformats.org/drawingml/2006/table">
            <a:tbl>
              <a:tblPr firstRow="1" firstCol="1" bandRow="1">
                <a:tableStyleId>{5C22544A-7EE6-4342-B048-85BDC9FD1C3A}</a:tableStyleId>
              </a:tblPr>
              <a:tblGrid>
                <a:gridCol w="1824297"/>
                <a:gridCol w="2442903"/>
                <a:gridCol w="2778801"/>
                <a:gridCol w="2047199"/>
              </a:tblGrid>
              <a:tr h="552609">
                <a:tc>
                  <a:txBody>
                    <a:bodyPr/>
                    <a:lstStyle/>
                    <a:p>
                      <a:pPr algn="ctr">
                        <a:lnSpc>
                          <a:spcPct val="150000"/>
                        </a:lnSpc>
                        <a:spcAft>
                          <a:spcPts val="1000"/>
                        </a:spcAft>
                      </a:pPr>
                      <a:r>
                        <a:rPr lang="en-US" sz="1800" dirty="0">
                          <a:effectLst/>
                        </a:rPr>
                        <a:t>S.NO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Plasma Source(N/m</a:t>
                      </a:r>
                      <a:r>
                        <a:rPr lang="en-US" sz="1800" baseline="30000" dirty="0" smtClean="0">
                          <a:effectLst/>
                        </a:rPr>
                        <a:t>3</a:t>
                      </a:r>
                      <a:r>
                        <a:rPr lang="en-US" sz="1800" baseline="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Thickness(mm</a:t>
                      </a:r>
                      <a:r>
                        <a:rPr lang="en-US" sz="18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C</a:t>
                      </a:r>
                      <a:r>
                        <a:rPr lang="en-US" sz="1800" baseline="-25000" dirty="0" smtClean="0">
                          <a:effectLst/>
                        </a:rPr>
                        <a:t>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2609">
                <a:tc>
                  <a:txBody>
                    <a:bodyPr/>
                    <a:lstStyle/>
                    <a:p>
                      <a:pPr algn="ctr">
                        <a:lnSpc>
                          <a:spcPct val="150000"/>
                        </a:lnSpc>
                        <a:spcAft>
                          <a:spcPts val="1000"/>
                        </a:spcAft>
                      </a:pPr>
                      <a:r>
                        <a:rPr lang="en-US" sz="18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a:effectLst/>
                        </a:rPr>
                        <a:t>0.2936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2609">
                <a:tc>
                  <a:txBody>
                    <a:bodyPr/>
                    <a:lstStyle/>
                    <a:p>
                      <a:pPr algn="ctr">
                        <a:lnSpc>
                          <a:spcPct val="150000"/>
                        </a:lnSpc>
                        <a:spcAft>
                          <a:spcPts val="1000"/>
                        </a:spcAft>
                      </a:pPr>
                      <a:r>
                        <a:rPr lang="en-US" sz="1800">
                          <a:effectLst/>
                          <a:highlight>
                            <a:srgbClr val="FFFF00"/>
                          </a:highligh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a:effectLst/>
                          <a:highlight>
                            <a:srgbClr val="FFFF00"/>
                          </a:highlight>
                        </a:rPr>
                        <a:t>100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highlight>
                            <a:srgbClr val="FFFF00"/>
                          </a:highligh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highlight>
                            <a:srgbClr val="FFFF00"/>
                          </a:highlight>
                        </a:rPr>
                        <a:t>0.2818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66847">
                <a:tc>
                  <a:txBody>
                    <a:bodyPr/>
                    <a:lstStyle/>
                    <a:p>
                      <a:pPr algn="ctr">
                        <a:lnSpc>
                          <a:spcPct val="150000"/>
                        </a:lnSpc>
                        <a:spcAft>
                          <a:spcPts val="1000"/>
                        </a:spcAft>
                      </a:pPr>
                      <a:r>
                        <a:rPr lang="en-US" sz="18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a:effectLst/>
                        </a:rPr>
                        <a:t>150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0.2937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8371">
                <a:tc>
                  <a:txBody>
                    <a:bodyPr/>
                    <a:lstStyle/>
                    <a:p>
                      <a:pPr algn="ctr">
                        <a:lnSpc>
                          <a:spcPct val="150000"/>
                        </a:lnSpc>
                        <a:spcAft>
                          <a:spcPts val="1000"/>
                        </a:spcAft>
                      </a:pPr>
                      <a:r>
                        <a:rPr lang="en-US" sz="18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a:effectLst/>
                        </a:rPr>
                        <a:t>100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0.2925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38864407"/>
              </p:ext>
            </p:extLst>
          </p:nvPr>
        </p:nvGraphicFramePr>
        <p:xfrm>
          <a:off x="812799" y="4916632"/>
          <a:ext cx="10109201" cy="1489248"/>
        </p:xfrm>
        <a:graphic>
          <a:graphicData uri="http://schemas.openxmlformats.org/drawingml/2006/table">
            <a:tbl>
              <a:tblPr firstRow="1" firstCol="1" bandRow="1">
                <a:tableStyleId>{5C22544A-7EE6-4342-B048-85BDC9FD1C3A}</a:tableStyleId>
              </a:tblPr>
              <a:tblGrid>
                <a:gridCol w="1715662"/>
                <a:gridCol w="2470259"/>
                <a:gridCol w="2570480"/>
                <a:gridCol w="2084543"/>
                <a:gridCol w="1268257"/>
              </a:tblGrid>
              <a:tr h="475868">
                <a:tc>
                  <a:txBody>
                    <a:bodyPr/>
                    <a:lstStyle/>
                    <a:p>
                      <a:pPr algn="ctr">
                        <a:lnSpc>
                          <a:spcPct val="150000"/>
                        </a:lnSpc>
                        <a:spcAft>
                          <a:spcPts val="800"/>
                        </a:spcAft>
                      </a:pPr>
                      <a:r>
                        <a:rPr lang="en-US" sz="18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800"/>
                        </a:spcAft>
                        <a:buClrTx/>
                        <a:buSzTx/>
                        <a:buFontTx/>
                        <a:buNone/>
                        <a:tabLst/>
                        <a:defRPr/>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Plasma Source( </a:t>
                      </a:r>
                      <a:r>
                        <a:rPr lang="en-US" sz="1800" b="1" dirty="0" smtClean="0">
                          <a:ea typeface="Calibri" panose="020F0502020204030204" pitchFamily="34" charset="0"/>
                          <a:cs typeface="Times New Roman" panose="02020603050405020304" pitchFamily="18" charset="0"/>
                        </a:rPr>
                        <a:t>N/m</a:t>
                      </a:r>
                      <a:r>
                        <a:rPr lang="en-US" sz="1800" b="1" baseline="30000" dirty="0" smtClean="0">
                          <a:ea typeface="Calibri" panose="020F0502020204030204" pitchFamily="34" charset="0"/>
                          <a:cs typeface="Times New Roman" panose="02020603050405020304" pitchFamily="18" charset="0"/>
                        </a:rPr>
                        <a:t>3</a:t>
                      </a:r>
                      <a:r>
                        <a:rPr lang="en-US" sz="1800" b="1" baseline="0" dirty="0" smtClean="0">
                          <a:ea typeface="Calibri" panose="020F0502020204030204" pitchFamily="34" charset="0"/>
                          <a:cs typeface="Times New Roman" panose="02020603050405020304" pitchFamily="18" charset="0"/>
                        </a:rPr>
                        <a:t> )</a:t>
                      </a:r>
                      <a:endParaRPr lang="en-IN" sz="1600" b="1" dirty="0" smtClean="0">
                        <a:effectLs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Pressure Coefficient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a:effectLst/>
                        </a:rPr>
                        <a:t>Viscous Coefficient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800"/>
                        </a:spcAft>
                        <a:buClrTx/>
                        <a:buSzTx/>
                        <a:buFontTx/>
                        <a:buNone/>
                        <a:tabLst>
                          <a:tab pos="826770" algn="l"/>
                        </a:tabLst>
                        <a:defRPr/>
                      </a:pPr>
                      <a:r>
                        <a:rPr lang="en-US" sz="1600" dirty="0" smtClean="0">
                          <a:effectLst/>
                        </a:rPr>
                        <a:t>C</a:t>
                      </a:r>
                      <a:r>
                        <a:rPr lang="en-US" sz="1600" baseline="-25000" dirty="0" smtClean="0">
                          <a:effectLst/>
                        </a:rPr>
                        <a:t>d</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1900">
                <a:tc>
                  <a:txBody>
                    <a:bodyPr/>
                    <a:lstStyle/>
                    <a:p>
                      <a:pPr algn="l">
                        <a:lnSpc>
                          <a:spcPct val="150000"/>
                        </a:lnSpc>
                        <a:spcAft>
                          <a:spcPts val="800"/>
                        </a:spcAft>
                      </a:pPr>
                      <a:r>
                        <a:rPr lang="en-US" sz="1800" dirty="0" smtClean="0">
                          <a:effectLst/>
                        </a:rPr>
                        <a:t>Without</a:t>
                      </a:r>
                      <a:r>
                        <a:rPr lang="en-US" sz="1800" baseline="0" dirty="0" smtClean="0">
                          <a:effectLst/>
                        </a:rPr>
                        <a:t> </a:t>
                      </a:r>
                      <a:r>
                        <a:rPr lang="en-US" sz="1800" dirty="0" smtClean="0">
                          <a:effectLst/>
                        </a:rPr>
                        <a:t>Plasma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0.24618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0.04749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0.29367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8640">
                <a:tc>
                  <a:txBody>
                    <a:bodyPr/>
                    <a:lstStyle/>
                    <a:p>
                      <a:pPr algn="l">
                        <a:lnSpc>
                          <a:spcPct val="150000"/>
                        </a:lnSpc>
                        <a:spcAft>
                          <a:spcPts val="800"/>
                        </a:spcAft>
                      </a:pPr>
                      <a:r>
                        <a:rPr lang="en-US" sz="1800" dirty="0">
                          <a:effectLst/>
                        </a:rPr>
                        <a:t>With Plasma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0" dirty="0" smtClean="0">
                          <a:ea typeface="Calibri" panose="020F0502020204030204" pitchFamily="34" charset="0"/>
                          <a:cs typeface="Times New Roman" panose="02020603050405020304" pitchFamily="18" charset="0"/>
                        </a:rPr>
                        <a:t>100</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0.23286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0.04898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800" dirty="0">
                          <a:effectLst/>
                        </a:rPr>
                        <a:t>0.2818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4"/>
          <p:cNvSpPr/>
          <p:nvPr/>
        </p:nvSpPr>
        <p:spPr>
          <a:xfrm>
            <a:off x="804992" y="4136984"/>
            <a:ext cx="10175614" cy="553998"/>
          </a:xfrm>
          <a:prstGeom prst="rect">
            <a:avLst/>
          </a:prstGeom>
        </p:spPr>
        <p:txBody>
          <a:bodyPr wrap="square">
            <a:spAutoFit/>
          </a:bodyPr>
          <a:lstStyle/>
          <a:p>
            <a:pPr algn="just">
              <a:lnSpc>
                <a:spcPct val="150000"/>
              </a:lnSpc>
              <a:spcAft>
                <a:spcPts val="800"/>
              </a:spcAft>
              <a:tabLst>
                <a:tab pos="2574290" algn="l"/>
              </a:tabLst>
            </a:pPr>
            <a:r>
              <a:rPr lang="en-US" sz="2000" b="1" dirty="0">
                <a:ea typeface="Calibri" panose="020F0502020204030204" pitchFamily="34" charset="0"/>
                <a:cs typeface="Times New Roman" panose="02020603050405020304" pitchFamily="18" charset="0"/>
              </a:rPr>
              <a:t>Comparison of Pressure coefficient and Viscous Coefficient with Plasma source =</a:t>
            </a:r>
            <a:r>
              <a:rPr lang="en-US" sz="2000" b="1" dirty="0" smtClean="0">
                <a:ea typeface="Calibri" panose="020F0502020204030204" pitchFamily="34" charset="0"/>
                <a:cs typeface="Times New Roman" panose="02020603050405020304" pitchFamily="18" charset="0"/>
              </a:rPr>
              <a:t>100 N/m</a:t>
            </a:r>
            <a:r>
              <a:rPr lang="en-US" sz="2000" b="1" baseline="30000" dirty="0" smtClean="0">
                <a:ea typeface="Calibri" panose="020F0502020204030204" pitchFamily="34" charset="0"/>
                <a:cs typeface="Times New Roman" panose="02020603050405020304" pitchFamily="18" charset="0"/>
              </a:rPr>
              <a:t>3</a:t>
            </a:r>
            <a:endParaRPr lang="en-IN"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295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6932" y="368385"/>
                <a:ext cx="10567188" cy="505523"/>
              </a:xfrm>
              <a:prstGeom prst="rect">
                <a:avLst/>
              </a:prstGeom>
            </p:spPr>
            <p:txBody>
              <a:bodyPr wrap="none">
                <a:spAutoFit/>
              </a:bodyPr>
              <a:lstStyle/>
              <a:p>
                <a:pPr>
                  <a:lnSpc>
                    <a:spcPct val="150000"/>
                  </a:lnSpc>
                  <a:spcAft>
                    <a:spcPts val="800"/>
                  </a:spcAft>
                </a:pPr>
                <a:r>
                  <a:rPr lang="en-US" sz="2000" b="1" dirty="0">
                    <a:ea typeface="Calibri" panose="020F0502020204030204" pitchFamily="34" charset="0"/>
                    <a:cs typeface="Times New Roman" panose="02020603050405020304" pitchFamily="18" charset="0"/>
                  </a:rPr>
                  <a:t>Plasma actuator modeled </a:t>
                </a:r>
                <a:r>
                  <a:rPr lang="en-US" sz="2000" b="1" dirty="0" smtClean="0">
                    <a:ea typeface="Calibri" panose="020F0502020204030204" pitchFamily="34" charset="0"/>
                    <a:cs typeface="Times New Roman" panose="02020603050405020304" pitchFamily="18" charset="0"/>
                  </a:rPr>
                  <a:t>on vertical </a:t>
                </a:r>
                <a:r>
                  <a:rPr lang="en-US" sz="2000" b="1" dirty="0">
                    <a:ea typeface="Calibri" panose="020F0502020204030204" pitchFamily="34" charset="0"/>
                    <a:cs typeface="Times New Roman" panose="02020603050405020304" pitchFamily="18" charset="0"/>
                  </a:rPr>
                  <a:t>back </a:t>
                </a:r>
                <a:r>
                  <a:rPr lang="en-US" sz="2000" b="1" dirty="0" smtClean="0">
                    <a:ea typeface="Calibri" panose="020F0502020204030204" pitchFamily="34" charset="0"/>
                    <a:cs typeface="Times New Roman" panose="02020603050405020304" pitchFamily="18" charset="0"/>
                  </a:rPr>
                  <a:t>surface for</a:t>
                </a:r>
                <a:r>
                  <a:rPr lang="en-IN" sz="2000" b="1" dirty="0" smtClean="0">
                    <a:ea typeface="Times New Roman" panose="02020603050405020304" pitchFamily="18" charset="0"/>
                    <a:cs typeface="Calibri Light" panose="020F0302020204030204" pitchFamily="34" charset="0"/>
                  </a:rPr>
                  <a:t> </a:t>
                </a:r>
                <a14:m>
                  <m:oMath xmlns:m="http://schemas.openxmlformats.org/officeDocument/2006/math">
                    <m:sSub>
                      <m:sSubPr>
                        <m:ctrlPr>
                          <a:rPr lang="en-IN" sz="2000" b="1" i="1">
                            <a:latin typeface="Cambria Math" panose="02040503050406030204" pitchFamily="18" charset="0"/>
                            <a:ea typeface="Times New Roman" panose="02020603050405020304" pitchFamily="18" charset="0"/>
                            <a:cs typeface="Calibri Light" panose="020F0302020204030204" pitchFamily="34" charset="0"/>
                          </a:rPr>
                        </m:ctrlPr>
                      </m:sSubPr>
                      <m:e>
                        <m:r>
                          <a:rPr lang="en-US" sz="2000" b="1" i="1">
                            <a:latin typeface="Cambria Math" panose="02040503050406030204" pitchFamily="18" charset="0"/>
                            <a:ea typeface="Times New Roman" panose="02020603050405020304" pitchFamily="18" charset="0"/>
                            <a:cs typeface="Calibri Light" panose="020F0302020204030204" pitchFamily="34" charset="0"/>
                          </a:rPr>
                          <m:t>𝐔</m:t>
                        </m:r>
                      </m:e>
                      <m:sub>
                        <m:r>
                          <a:rPr lang="en-US" sz="2000" b="1">
                            <a:latin typeface="Cambria Math" panose="02040503050406030204" pitchFamily="18" charset="0"/>
                            <a:ea typeface="Times New Roman" panose="02020603050405020304" pitchFamily="18" charset="0"/>
                            <a:cs typeface="Calibri Light" panose="020F0302020204030204" pitchFamily="34" charset="0"/>
                          </a:rPr>
                          <m:t>∞</m:t>
                        </m:r>
                      </m:sub>
                    </m:sSub>
                  </m:oMath>
                </a14:m>
                <a:r>
                  <a:rPr lang="en-US" sz="2000" dirty="0">
                    <a:ea typeface="Times New Roman" panose="02020603050405020304" pitchFamily="18" charset="0"/>
                  </a:rPr>
                  <a:t> </a:t>
                </a:r>
                <a:r>
                  <a:rPr lang="en-US" sz="2000" b="1" dirty="0">
                    <a:ea typeface="Calibri" panose="020F0502020204030204" pitchFamily="34" charset="0"/>
                    <a:cs typeface="Times New Roman" panose="02020603050405020304" pitchFamily="18" charset="0"/>
                  </a:rPr>
                  <a:t>= 30m/s and </a:t>
                </a:r>
                <a:r>
                  <a:rPr lang="en-US" sz="2000" b="1" dirty="0">
                    <a:ea typeface="Calibri" panose="020F0502020204030204" pitchFamily="34" charset="0"/>
                  </a:rPr>
                  <a:t>α</a:t>
                </a:r>
                <a:r>
                  <a:rPr lang="en-US" sz="2000" b="1" dirty="0">
                    <a:ea typeface="Calibri" panose="020F0502020204030204" pitchFamily="34" charset="0"/>
                    <a:cs typeface="Times New Roman" panose="02020603050405020304" pitchFamily="18" charset="0"/>
                  </a:rPr>
                  <a:t> =35</a:t>
                </a:r>
                <a:r>
                  <a:rPr lang="en-US" sz="2000" b="1" dirty="0">
                    <a:ea typeface="Calibri" panose="020F0502020204030204" pitchFamily="34" charset="0"/>
                  </a:rPr>
                  <a:t>° With Plasma Model</a:t>
                </a:r>
                <a:r>
                  <a:rPr lang="en-US" sz="2000" b="1" dirty="0" smtClean="0">
                    <a:ea typeface="Calibri" panose="020F0502020204030204" pitchFamily="34" charset="0"/>
                    <a:cs typeface="Times New Roman" panose="02020603050405020304" pitchFamily="18" charset="0"/>
                  </a:rPr>
                  <a:t> </a:t>
                </a:r>
                <a:endParaRPr lang="en-IN" sz="1400" dirty="0">
                  <a:effectLst/>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66932" y="368385"/>
                <a:ext cx="10567188" cy="505523"/>
              </a:xfrm>
              <a:prstGeom prst="rect">
                <a:avLst/>
              </a:prstGeom>
              <a:blipFill rotWithShape="0">
                <a:blip r:embed="rId2"/>
                <a:stretch>
                  <a:fillRect l="-635" b="-20482"/>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4265812197"/>
              </p:ext>
            </p:extLst>
          </p:nvPr>
        </p:nvGraphicFramePr>
        <p:xfrm>
          <a:off x="304801" y="1101885"/>
          <a:ext cx="11087098" cy="2225513"/>
        </p:xfrm>
        <a:graphic>
          <a:graphicData uri="http://schemas.openxmlformats.org/drawingml/2006/table">
            <a:tbl>
              <a:tblPr firstRow="1" firstCol="1" bandRow="1">
                <a:tableStyleId>{5C22544A-7EE6-4342-B048-85BDC9FD1C3A}</a:tableStyleId>
              </a:tblPr>
              <a:tblGrid>
                <a:gridCol w="1030944"/>
                <a:gridCol w="2238728"/>
                <a:gridCol w="2267211"/>
                <a:gridCol w="3139976"/>
                <a:gridCol w="2410239"/>
              </a:tblGrid>
              <a:tr h="536841">
                <a:tc>
                  <a:txBody>
                    <a:bodyPr/>
                    <a:lstStyle/>
                    <a:p>
                      <a:pPr algn="ctr">
                        <a:lnSpc>
                          <a:spcPct val="150000"/>
                        </a:lnSpc>
                        <a:spcAft>
                          <a:spcPts val="1000"/>
                        </a:spcAft>
                      </a:pPr>
                      <a:r>
                        <a:rPr lang="en-US" sz="1800" dirty="0">
                          <a:effectLst/>
                        </a:rPr>
                        <a:t>S.NO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Plasma</a:t>
                      </a:r>
                      <a:r>
                        <a:rPr lang="en-US" sz="1800" baseline="0" dirty="0" smtClean="0">
                          <a:effectLst/>
                        </a:rPr>
                        <a:t> </a:t>
                      </a:r>
                      <a:r>
                        <a:rPr lang="en-US" sz="1800" dirty="0" smtClean="0">
                          <a:effectLst/>
                        </a:rPr>
                        <a:t>Source(N/m</a:t>
                      </a:r>
                      <a:r>
                        <a:rPr lang="en-US" sz="1800" baseline="30000" dirty="0" smtClean="0">
                          <a:effectLst/>
                        </a:rPr>
                        <a:t>3</a:t>
                      </a:r>
                      <a:r>
                        <a:rPr lang="en-US" sz="1800" baseline="0" dirty="0" smtClean="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Width(mm</a:t>
                      </a:r>
                      <a:r>
                        <a:rPr lang="en-US" sz="18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Thickness(mm</a:t>
                      </a:r>
                      <a:r>
                        <a:rPr lang="en-US" sz="18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C</a:t>
                      </a:r>
                      <a:r>
                        <a:rPr lang="en-IN" sz="2000" b="1" baseline="-25000" dirty="0" smtClean="0">
                          <a:effectLst/>
                          <a:latin typeface="Calibri" panose="020F0502020204030204" pitchFamily="34" charset="0"/>
                          <a:ea typeface="Calibri" panose="020F0502020204030204" pitchFamily="34" charset="0"/>
                          <a:cs typeface="Times New Roman" panose="02020603050405020304" pitchFamily="18" charset="0"/>
                        </a:rPr>
                        <a:t>d</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2168">
                <a:tc>
                  <a:txBody>
                    <a:bodyPr/>
                    <a:lstStyle/>
                    <a:p>
                      <a:pPr algn="ctr">
                        <a:lnSpc>
                          <a:spcPct val="150000"/>
                        </a:lnSpc>
                        <a:spcAft>
                          <a:spcPts val="1000"/>
                        </a:spcAft>
                      </a:pPr>
                      <a:r>
                        <a:rPr lang="en-US" sz="18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a:effectLst/>
                        </a:rPr>
                        <a:t>0.2936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2168">
                <a:tc>
                  <a:txBody>
                    <a:bodyPr/>
                    <a:lstStyle/>
                    <a:p>
                      <a:pPr algn="ctr">
                        <a:lnSpc>
                          <a:spcPct val="150000"/>
                        </a:lnSpc>
                        <a:spcAft>
                          <a:spcPts val="1000"/>
                        </a:spcAft>
                      </a:pPr>
                      <a:r>
                        <a:rPr lang="en-US" sz="18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70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a:effectLst/>
                        </a:rPr>
                        <a:t>0.2981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2168">
                <a:tc>
                  <a:txBody>
                    <a:bodyPr/>
                    <a:lstStyle/>
                    <a:p>
                      <a:pPr algn="ctr">
                        <a:lnSpc>
                          <a:spcPct val="150000"/>
                        </a:lnSpc>
                        <a:spcAft>
                          <a:spcPts val="1000"/>
                        </a:spcAft>
                      </a:pPr>
                      <a:r>
                        <a:rPr lang="en-US" sz="18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200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a:effectLst/>
                        </a:rPr>
                        <a:t>50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rPr>
                        <a:t>0.2937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2168">
                <a:tc>
                  <a:txBody>
                    <a:bodyPr/>
                    <a:lstStyle/>
                    <a:p>
                      <a:pPr algn="ctr">
                        <a:lnSpc>
                          <a:spcPct val="150000"/>
                        </a:lnSpc>
                        <a:spcAft>
                          <a:spcPts val="1000"/>
                        </a:spcAft>
                      </a:pPr>
                      <a:r>
                        <a:rPr lang="en-US" sz="1800">
                          <a:effectLst/>
                          <a:highlight>
                            <a:srgbClr val="FFFF00"/>
                          </a:highligh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highlight>
                            <a:srgbClr val="FFFF00"/>
                          </a:highlight>
                        </a:rPr>
                        <a:t> </a:t>
                      </a:r>
                      <a:r>
                        <a:rPr lang="en-US" sz="1800" dirty="0" smtClean="0">
                          <a:effectLst/>
                          <a:highlight>
                            <a:srgbClr val="FFFF00"/>
                          </a:highlight>
                        </a:rPr>
                        <a:t>500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a:effectLst/>
                          <a:highlight>
                            <a:srgbClr val="FFFF00"/>
                          </a:highlight>
                        </a:rPr>
                        <a:t>50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smtClean="0">
                          <a:effectLst/>
                          <a:highlight>
                            <a:srgbClr val="FFFF00"/>
                          </a:highlight>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dirty="0">
                          <a:effectLst/>
                          <a:highlight>
                            <a:srgbClr val="FFFF00"/>
                          </a:highlight>
                        </a:rPr>
                        <a:t>0.2765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4" name="Picture 3" descr="D:\casefile\udf12\FFF-5.1-1-fg.png"/>
          <p:cNvPicPr/>
          <p:nvPr/>
        </p:nvPicPr>
        <p:blipFill rotWithShape="1">
          <a:blip r:embed="rId3">
            <a:extLst>
              <a:ext uri="{28A0092B-C50C-407E-A947-70E740481C1C}">
                <a14:useLocalDpi xmlns:a14="http://schemas.microsoft.com/office/drawing/2010/main" val="0"/>
              </a:ext>
            </a:extLst>
          </a:blip>
          <a:srcRect r="3521"/>
          <a:stretch/>
        </p:blipFill>
        <p:spPr bwMode="auto">
          <a:xfrm>
            <a:off x="419100" y="3569335"/>
            <a:ext cx="6684463" cy="3148965"/>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6824697" y="3813330"/>
            <a:ext cx="5367303" cy="707886"/>
          </a:xfrm>
          <a:prstGeom prst="rect">
            <a:avLst/>
          </a:prstGeom>
          <a:noFill/>
        </p:spPr>
        <p:txBody>
          <a:bodyPr wrap="none" rtlCol="0">
            <a:spAutoFit/>
          </a:bodyPr>
          <a:lstStyle/>
          <a:p>
            <a:r>
              <a:rPr lang="en-IN" sz="2000" b="1" dirty="0" smtClean="0"/>
              <a:t>Contour Plot for Plasma actuator model Location</a:t>
            </a:r>
          </a:p>
          <a:p>
            <a:r>
              <a:rPr lang="en-IN" sz="2000" b="1" dirty="0" smtClean="0"/>
              <a:t>  at vertical base surface </a:t>
            </a:r>
            <a:endParaRPr lang="en-IN" sz="2000" b="1" dirty="0"/>
          </a:p>
        </p:txBody>
      </p:sp>
    </p:spTree>
    <p:extLst>
      <p:ext uri="{BB962C8B-B14F-4D97-AF65-F5344CB8AC3E}">
        <p14:creationId xmlns:p14="http://schemas.microsoft.com/office/powerpoint/2010/main" val="1442511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7785" y="136477"/>
            <a:ext cx="2024593" cy="523220"/>
          </a:xfrm>
          <a:prstGeom prst="rect">
            <a:avLst/>
          </a:prstGeom>
          <a:noFill/>
        </p:spPr>
        <p:txBody>
          <a:bodyPr wrap="none" rtlCol="0">
            <a:spAutoFit/>
          </a:bodyPr>
          <a:lstStyle/>
          <a:p>
            <a:r>
              <a:rPr lang="en-IN" sz="2800" dirty="0" smtClean="0"/>
              <a:t>REFERENCES</a:t>
            </a:r>
            <a:endParaRPr lang="en-IN" sz="2800" dirty="0"/>
          </a:p>
        </p:txBody>
      </p:sp>
      <p:sp>
        <p:nvSpPr>
          <p:cNvPr id="4" name="Rectangle 3"/>
          <p:cNvSpPr/>
          <p:nvPr/>
        </p:nvSpPr>
        <p:spPr>
          <a:xfrm>
            <a:off x="166254" y="759505"/>
            <a:ext cx="11900847" cy="8710077"/>
          </a:xfrm>
          <a:prstGeom prst="rect">
            <a:avLst/>
          </a:prstGeom>
        </p:spPr>
        <p:txBody>
          <a:bodyPr wrap="square">
            <a:spAutoFit/>
          </a:bodyPr>
          <a:lstStyle/>
          <a:p>
            <a:r>
              <a:rPr lang="en-GB" sz="1600" dirty="0"/>
              <a:t>1- Drag reduction by application of aerodynamic devices in a race </a:t>
            </a:r>
            <a:r>
              <a:rPr lang="en-GB" sz="1600" dirty="0" smtClean="0"/>
              <a:t>car - </a:t>
            </a:r>
            <a:r>
              <a:rPr lang="en-GB" sz="1600" dirty="0" err="1" smtClean="0"/>
              <a:t>Devang</a:t>
            </a:r>
            <a:r>
              <a:rPr lang="en-GB" sz="1600" dirty="0" smtClean="0"/>
              <a:t> S. </a:t>
            </a:r>
            <a:r>
              <a:rPr lang="en-GB" sz="1600" dirty="0" err="1" smtClean="0"/>
              <a:t>Nath</a:t>
            </a:r>
            <a:r>
              <a:rPr lang="en-GB" sz="1600" dirty="0" smtClean="0"/>
              <a:t> , </a:t>
            </a:r>
            <a:r>
              <a:rPr lang="en-GB" sz="1600" dirty="0" err="1" smtClean="0"/>
              <a:t>Prashant</a:t>
            </a:r>
            <a:r>
              <a:rPr lang="en-GB" sz="1600" dirty="0" smtClean="0"/>
              <a:t> Chandra </a:t>
            </a:r>
            <a:r>
              <a:rPr lang="en-GB" sz="1600" dirty="0" err="1" smtClean="0"/>
              <a:t>Pujari</a:t>
            </a:r>
            <a:r>
              <a:rPr lang="en-GB" sz="1600" dirty="0" smtClean="0"/>
              <a:t>, Amit Jain and </a:t>
            </a:r>
            <a:r>
              <a:rPr lang="en-GB" sz="1600" dirty="0" err="1" smtClean="0"/>
              <a:t>Vikas</a:t>
            </a:r>
            <a:r>
              <a:rPr lang="en-GB" sz="1600" dirty="0" smtClean="0"/>
              <a:t> </a:t>
            </a:r>
            <a:r>
              <a:rPr lang="en-GB" sz="1600" dirty="0" err="1" smtClean="0"/>
              <a:t>Rastogi</a:t>
            </a:r>
            <a:r>
              <a:rPr lang="en-GB" sz="1600" dirty="0" smtClean="0"/>
              <a:t> </a:t>
            </a:r>
          </a:p>
          <a:p>
            <a:endParaRPr lang="en-GB" sz="1600" dirty="0">
              <a:solidFill>
                <a:schemeClr val="dk1"/>
              </a:solidFill>
            </a:endParaRPr>
          </a:p>
          <a:p>
            <a:r>
              <a:rPr lang="en-GB" sz="1600" dirty="0">
                <a:solidFill>
                  <a:schemeClr val="dk1"/>
                </a:solidFill>
              </a:rPr>
              <a:t>2- Drag reduction on a three‑dimensional model vehicle using a wire‑to‑plate DBD plasma </a:t>
            </a:r>
            <a:r>
              <a:rPr lang="en-GB" sz="1600" dirty="0" smtClean="0">
                <a:solidFill>
                  <a:schemeClr val="dk1"/>
                </a:solidFill>
              </a:rPr>
              <a:t>actuator -</a:t>
            </a:r>
            <a:r>
              <a:rPr lang="en-GB" sz="1600" dirty="0" err="1" smtClean="0">
                <a:solidFill>
                  <a:schemeClr val="dk1"/>
                </a:solidFill>
              </a:rPr>
              <a:t>Dongri</a:t>
            </a:r>
            <a:r>
              <a:rPr lang="en-GB" sz="1600" dirty="0" smtClean="0">
                <a:solidFill>
                  <a:schemeClr val="dk1"/>
                </a:solidFill>
              </a:rPr>
              <a:t> </a:t>
            </a:r>
            <a:r>
              <a:rPr lang="en-GB" sz="1600" dirty="0">
                <a:solidFill>
                  <a:schemeClr val="dk1"/>
                </a:solidFill>
              </a:rPr>
              <a:t>Kim , </a:t>
            </a:r>
            <a:r>
              <a:rPr lang="en-GB" sz="1600" dirty="0" err="1">
                <a:solidFill>
                  <a:schemeClr val="dk1"/>
                </a:solidFill>
              </a:rPr>
              <a:t>Hyungrok</a:t>
            </a:r>
            <a:r>
              <a:rPr lang="en-GB" sz="1600" dirty="0">
                <a:solidFill>
                  <a:schemeClr val="dk1"/>
                </a:solidFill>
              </a:rPr>
              <a:t> Do , </a:t>
            </a:r>
            <a:r>
              <a:rPr lang="en-GB" sz="1600" dirty="0" err="1">
                <a:solidFill>
                  <a:schemeClr val="dk1"/>
                </a:solidFill>
              </a:rPr>
              <a:t>Haecheon</a:t>
            </a:r>
            <a:r>
              <a:rPr lang="en-GB" sz="1600" dirty="0">
                <a:solidFill>
                  <a:schemeClr val="dk1"/>
                </a:solidFill>
              </a:rPr>
              <a:t> Choi </a:t>
            </a:r>
            <a:endParaRPr lang="en-GB" sz="1600" dirty="0" smtClean="0">
              <a:solidFill>
                <a:schemeClr val="dk1"/>
              </a:solidFill>
            </a:endParaRPr>
          </a:p>
          <a:p>
            <a:endParaRPr lang="it-IT" sz="1600" dirty="0">
              <a:solidFill>
                <a:schemeClr val="dk1"/>
              </a:solidFill>
            </a:endParaRPr>
          </a:p>
          <a:p>
            <a:r>
              <a:rPr lang="it-IT" sz="1600" dirty="0" smtClean="0">
                <a:solidFill>
                  <a:schemeClr val="dk1"/>
                </a:solidFill>
              </a:rPr>
              <a:t>3-</a:t>
            </a:r>
            <a:r>
              <a:rPr lang="en-GB" sz="1600" dirty="0">
                <a:solidFill>
                  <a:schemeClr val="dk1"/>
                </a:solidFill>
              </a:rPr>
              <a:t>Aerodynamic drag reduction investigation for a simplified road </a:t>
            </a:r>
            <a:r>
              <a:rPr lang="en-GB" sz="1600" dirty="0" err="1">
                <a:solidFill>
                  <a:schemeClr val="dk1"/>
                </a:solidFill>
              </a:rPr>
              <a:t>vechile</a:t>
            </a:r>
            <a:r>
              <a:rPr lang="en-GB" sz="1600" dirty="0">
                <a:solidFill>
                  <a:schemeClr val="dk1"/>
                </a:solidFill>
              </a:rPr>
              <a:t> using Plasma flow </a:t>
            </a:r>
            <a:r>
              <a:rPr lang="en-GB" sz="1600" dirty="0" smtClean="0">
                <a:solidFill>
                  <a:schemeClr val="dk1"/>
                </a:solidFill>
              </a:rPr>
              <a:t>control -</a:t>
            </a:r>
            <a:r>
              <a:rPr lang="it-IT" sz="1600" dirty="0" smtClean="0">
                <a:solidFill>
                  <a:schemeClr val="dk1"/>
                </a:solidFill>
              </a:rPr>
              <a:t> </a:t>
            </a:r>
            <a:r>
              <a:rPr lang="en-IN" sz="1600" dirty="0" err="1">
                <a:solidFill>
                  <a:schemeClr val="dk1"/>
                </a:solidFill>
              </a:rPr>
              <a:t>Bahram</a:t>
            </a:r>
            <a:r>
              <a:rPr lang="en-IN" sz="1600" dirty="0">
                <a:solidFill>
                  <a:schemeClr val="dk1"/>
                </a:solidFill>
              </a:rPr>
              <a:t> </a:t>
            </a:r>
            <a:r>
              <a:rPr lang="en-IN" sz="1600" dirty="0" err="1">
                <a:solidFill>
                  <a:schemeClr val="dk1"/>
                </a:solidFill>
              </a:rPr>
              <a:t>Khalighi</a:t>
            </a:r>
            <a:r>
              <a:rPr lang="en-IN" sz="1600" dirty="0">
                <a:solidFill>
                  <a:schemeClr val="dk1"/>
                </a:solidFill>
              </a:rPr>
              <a:t>,</a:t>
            </a:r>
            <a:r>
              <a:rPr lang="en-GB" sz="1600" dirty="0">
                <a:solidFill>
                  <a:schemeClr val="dk1"/>
                </a:solidFill>
              </a:rPr>
              <a:t> Joanna </a:t>
            </a:r>
            <a:r>
              <a:rPr lang="en-GB" sz="1600" dirty="0" err="1">
                <a:solidFill>
                  <a:schemeClr val="dk1"/>
                </a:solidFill>
              </a:rPr>
              <a:t>Ho</a:t>
            </a:r>
            <a:r>
              <a:rPr lang="en-GB" sz="1600" dirty="0">
                <a:solidFill>
                  <a:schemeClr val="dk1"/>
                </a:solidFill>
              </a:rPr>
              <a:t>, John Cooney, Brian </a:t>
            </a:r>
            <a:r>
              <a:rPr lang="en-GB" sz="1600" dirty="0" err="1" smtClean="0">
                <a:solidFill>
                  <a:schemeClr val="dk1"/>
                </a:solidFill>
              </a:rPr>
              <a:t>Neiswander</a:t>
            </a:r>
            <a:r>
              <a:rPr lang="en-GB" sz="1600" dirty="0" smtClean="0">
                <a:solidFill>
                  <a:schemeClr val="dk1"/>
                </a:solidFill>
              </a:rPr>
              <a:t>, </a:t>
            </a:r>
            <a:r>
              <a:rPr lang="en-IN" sz="1600" dirty="0" smtClean="0">
                <a:solidFill>
                  <a:schemeClr val="dk1"/>
                </a:solidFill>
              </a:rPr>
              <a:t>Thomas </a:t>
            </a:r>
            <a:r>
              <a:rPr lang="en-IN" sz="1600" dirty="0">
                <a:solidFill>
                  <a:schemeClr val="dk1"/>
                </a:solidFill>
              </a:rPr>
              <a:t>C. </a:t>
            </a:r>
            <a:r>
              <a:rPr lang="en-IN" sz="1600" dirty="0" err="1">
                <a:solidFill>
                  <a:schemeClr val="dk1"/>
                </a:solidFill>
              </a:rPr>
              <a:t>Corke</a:t>
            </a:r>
            <a:r>
              <a:rPr lang="en-IN" sz="1600" dirty="0">
                <a:solidFill>
                  <a:schemeClr val="dk1"/>
                </a:solidFill>
              </a:rPr>
              <a:t>, </a:t>
            </a:r>
            <a:r>
              <a:rPr lang="en-IN" sz="1600" dirty="0" err="1">
                <a:solidFill>
                  <a:schemeClr val="dk1"/>
                </a:solidFill>
              </a:rPr>
              <a:t>Taeyoung</a:t>
            </a:r>
            <a:r>
              <a:rPr lang="en-IN" sz="1600" dirty="0">
                <a:solidFill>
                  <a:schemeClr val="dk1"/>
                </a:solidFill>
              </a:rPr>
              <a:t> </a:t>
            </a:r>
            <a:r>
              <a:rPr lang="en-IN" sz="1600" dirty="0" smtClean="0">
                <a:solidFill>
                  <a:schemeClr val="dk1"/>
                </a:solidFill>
              </a:rPr>
              <a:t>Han </a:t>
            </a:r>
            <a:endParaRPr lang="en-IN" sz="1600" dirty="0"/>
          </a:p>
          <a:p>
            <a:endParaRPr lang="en-IN" sz="1600" dirty="0" smtClean="0"/>
          </a:p>
          <a:p>
            <a:r>
              <a:rPr lang="en-IN" sz="1600" dirty="0" smtClean="0"/>
              <a:t>4-</a:t>
            </a:r>
            <a:r>
              <a:rPr lang="en-GB" sz="1600" dirty="0"/>
              <a:t> </a:t>
            </a:r>
            <a:r>
              <a:rPr lang="en-IN" sz="1600" dirty="0" err="1"/>
              <a:t>Ansys</a:t>
            </a:r>
            <a:r>
              <a:rPr lang="en-IN" sz="1600" dirty="0"/>
              <a:t> </a:t>
            </a:r>
            <a:r>
              <a:rPr lang="en-IN" sz="1600" dirty="0" smtClean="0"/>
              <a:t>Fluent</a:t>
            </a:r>
            <a:r>
              <a:rPr lang="it-IT" sz="1600" dirty="0">
                <a:solidFill>
                  <a:schemeClr val="dk1"/>
                </a:solidFill>
              </a:rPr>
              <a:t> </a:t>
            </a:r>
            <a:r>
              <a:rPr lang="en-IN" sz="1600" smtClean="0"/>
              <a:t>Customization Manual</a:t>
            </a:r>
            <a:endParaRPr lang="en-IN" sz="1600" dirty="0" smtClean="0"/>
          </a:p>
          <a:p>
            <a:endParaRPr lang="en-GB" sz="1600" dirty="0" smtClean="0"/>
          </a:p>
          <a:p>
            <a:r>
              <a:rPr lang="en-GB" sz="1600" dirty="0" smtClean="0"/>
              <a:t>5-</a:t>
            </a:r>
            <a:r>
              <a:rPr lang="en-GB" sz="1600" dirty="0">
                <a:solidFill>
                  <a:schemeClr val="dk1"/>
                </a:solidFill>
              </a:rPr>
              <a:t>On the two flow states in the wake of a hatchback Ahmed body- </a:t>
            </a:r>
            <a:r>
              <a:rPr lang="it-IT" sz="1600" dirty="0">
                <a:solidFill>
                  <a:schemeClr val="dk1"/>
                </a:solidFill>
              </a:rPr>
              <a:t>A. Rao , G. Minelli , B. Basara , S. Krajnovic. </a:t>
            </a:r>
            <a:endParaRPr lang="it-IT" sz="1600" dirty="0" smtClean="0">
              <a:solidFill>
                <a:schemeClr val="dk1"/>
              </a:solidFill>
            </a:endParaRPr>
          </a:p>
          <a:p>
            <a:endParaRPr lang="it-IT" sz="1600" dirty="0">
              <a:solidFill>
                <a:schemeClr val="dk1"/>
              </a:solidFill>
            </a:endParaRPr>
          </a:p>
          <a:p>
            <a:r>
              <a:rPr lang="it-IT" sz="1600" dirty="0" smtClean="0">
                <a:solidFill>
                  <a:schemeClr val="dk1"/>
                </a:solidFill>
              </a:rPr>
              <a:t>6-  Aerodynamic drag reduction and optimization of MIRA model based on Plasma actuator </a:t>
            </a:r>
            <a:r>
              <a:rPr lang="it-IT" sz="1600" dirty="0">
                <a:solidFill>
                  <a:schemeClr val="dk1"/>
                </a:solidFill>
              </a:rPr>
              <a:t>By Chenguang Lai ,Hang Fu  Bo Hu  , Zhiwei Ling and Li Jiang</a:t>
            </a:r>
            <a:endParaRPr lang="it-IT" sz="1600" dirty="0" smtClean="0">
              <a:solidFill>
                <a:schemeClr val="dk1"/>
              </a:solidFill>
            </a:endParaRPr>
          </a:p>
          <a:p>
            <a:endParaRPr lang="en-GB" sz="1600" dirty="0" smtClean="0"/>
          </a:p>
          <a:p>
            <a:r>
              <a:rPr lang="en-GB" sz="1600" dirty="0" smtClean="0"/>
              <a:t>7. Aerodynamic </a:t>
            </a:r>
            <a:r>
              <a:rPr lang="en-GB" sz="1600" dirty="0"/>
              <a:t>drag reduction of an </a:t>
            </a:r>
            <a:r>
              <a:rPr lang="en-GB" sz="1600" dirty="0" smtClean="0"/>
              <a:t>Ahmed body </a:t>
            </a:r>
            <a:r>
              <a:rPr lang="en-GB" sz="1600" dirty="0"/>
              <a:t>based on deflectors </a:t>
            </a:r>
            <a:r>
              <a:rPr lang="en-GB" sz="1600" dirty="0" smtClean="0"/>
              <a:t>By </a:t>
            </a:r>
            <a:r>
              <a:rPr lang="en-GB" sz="1600" dirty="0" err="1" smtClean="0"/>
              <a:t>Dongri</a:t>
            </a:r>
            <a:r>
              <a:rPr lang="en-GB" sz="1600" dirty="0" smtClean="0"/>
              <a:t> </a:t>
            </a:r>
            <a:r>
              <a:rPr lang="en-GB" sz="1600" dirty="0"/>
              <a:t>Kim , </a:t>
            </a:r>
            <a:r>
              <a:rPr lang="en-GB" sz="1600" dirty="0" err="1"/>
              <a:t>Hyungrok</a:t>
            </a:r>
            <a:r>
              <a:rPr lang="en-GB" sz="1600" dirty="0"/>
              <a:t> Do , </a:t>
            </a:r>
            <a:r>
              <a:rPr lang="en-GB" sz="1600" dirty="0" err="1"/>
              <a:t>Haecheon</a:t>
            </a:r>
            <a:r>
              <a:rPr lang="en-GB" sz="1600" dirty="0"/>
              <a:t> Choi </a:t>
            </a:r>
            <a:endParaRPr lang="en-GB" sz="1600" dirty="0" smtClean="0"/>
          </a:p>
          <a:p>
            <a:endParaRPr lang="en-GB" sz="1600" dirty="0"/>
          </a:p>
          <a:p>
            <a:r>
              <a:rPr lang="en-GB" sz="1600" dirty="0" smtClean="0"/>
              <a:t>8</a:t>
            </a:r>
            <a:r>
              <a:rPr lang="en-GB" sz="1600" dirty="0"/>
              <a:t>. Numerical Simulations of Plasma Based Flow Control </a:t>
            </a:r>
            <a:r>
              <a:rPr lang="en-GB" sz="1600" dirty="0" smtClean="0"/>
              <a:t>Applications By </a:t>
            </a:r>
            <a:r>
              <a:rPr lang="nl-NL" sz="1600" dirty="0">
                <a:solidFill>
                  <a:schemeClr val="dk1"/>
                </a:solidFill>
              </a:rPr>
              <a:t>Y. B. Suzen, P. G. Huang, J. D. </a:t>
            </a:r>
            <a:r>
              <a:rPr lang="nl-NL" sz="1600" dirty="0" smtClean="0">
                <a:solidFill>
                  <a:schemeClr val="dk1"/>
                </a:solidFill>
              </a:rPr>
              <a:t>Jacob</a:t>
            </a:r>
          </a:p>
          <a:p>
            <a:endParaRPr lang="nl-NL" sz="1600" dirty="0">
              <a:solidFill>
                <a:schemeClr val="dk1"/>
              </a:solidFill>
            </a:endParaRPr>
          </a:p>
          <a:p>
            <a:r>
              <a:rPr lang="nl-NL" sz="1600" dirty="0" smtClean="0">
                <a:solidFill>
                  <a:schemeClr val="dk1"/>
                </a:solidFill>
              </a:rPr>
              <a:t>9. </a:t>
            </a:r>
            <a:r>
              <a:rPr lang="en-IN" sz="1600" dirty="0"/>
              <a:t>On the two flow states in the wake of a hatchback Ahmed </a:t>
            </a:r>
            <a:r>
              <a:rPr lang="en-IN" sz="1600" dirty="0" smtClean="0"/>
              <a:t>Body By </a:t>
            </a:r>
            <a:r>
              <a:rPr lang="en-IN" sz="1600" dirty="0" err="1"/>
              <a:t>A.Rao</a:t>
            </a:r>
            <a:r>
              <a:rPr lang="en-IN" sz="1600" dirty="0"/>
              <a:t>, G. </a:t>
            </a:r>
            <a:r>
              <a:rPr lang="en-IN" sz="1600" dirty="0" err="1"/>
              <a:t>Minelli</a:t>
            </a:r>
            <a:r>
              <a:rPr lang="en-IN" sz="1600" dirty="0"/>
              <a:t> , </a:t>
            </a:r>
            <a:r>
              <a:rPr lang="en-IN" sz="1600" dirty="0" err="1"/>
              <a:t>B.Basara</a:t>
            </a:r>
            <a:r>
              <a:rPr lang="en-IN" sz="1600" dirty="0"/>
              <a:t>, </a:t>
            </a:r>
            <a:r>
              <a:rPr lang="en-IN" sz="1600" dirty="0" err="1" smtClean="0"/>
              <a:t>S.krajnovic</a:t>
            </a:r>
            <a:r>
              <a:rPr lang="en-IN" sz="1600" dirty="0" smtClean="0"/>
              <a:t> </a:t>
            </a:r>
          </a:p>
          <a:p>
            <a:endParaRPr lang="en-IN" sz="1600" dirty="0"/>
          </a:p>
          <a:p>
            <a:r>
              <a:rPr lang="en-IN" sz="1600" dirty="0" smtClean="0"/>
              <a:t>10. </a:t>
            </a:r>
            <a:r>
              <a:rPr lang="en-GB" sz="1600" dirty="0"/>
              <a:t>Novel Multi-Barrier Plasma Actuators for Increased Thrust by Ryan </a:t>
            </a:r>
            <a:r>
              <a:rPr lang="en-GB" sz="1600" dirty="0" err="1"/>
              <a:t>Durscher</a:t>
            </a:r>
            <a:r>
              <a:rPr lang="en-GB" sz="1600" dirty="0"/>
              <a:t> and </a:t>
            </a:r>
            <a:r>
              <a:rPr lang="en-GB" sz="1600" dirty="0" err="1"/>
              <a:t>Subrata</a:t>
            </a:r>
            <a:r>
              <a:rPr lang="en-GB" sz="1600" dirty="0"/>
              <a:t> Roy </a:t>
            </a:r>
            <a:endParaRPr lang="en-IN" sz="1600" dirty="0"/>
          </a:p>
          <a:p>
            <a:endParaRPr lang="en-IN" sz="1400" dirty="0"/>
          </a:p>
          <a:p>
            <a:endParaRPr lang="en-GB" sz="1600" dirty="0" smtClean="0"/>
          </a:p>
          <a:p>
            <a:endParaRPr lang="en-IN" sz="1600" dirty="0"/>
          </a:p>
          <a:p>
            <a:endParaRPr lang="en-IN" dirty="0"/>
          </a:p>
          <a:p>
            <a:endParaRPr lang="en-GB" dirty="0" smtClean="0"/>
          </a:p>
          <a:p>
            <a:endParaRPr lang="en-GB" dirty="0" smtClean="0"/>
          </a:p>
          <a:p>
            <a:endParaRPr lang="en-GB" dirty="0" smtClean="0"/>
          </a:p>
          <a:p>
            <a:endParaRPr lang="en-GB" dirty="0"/>
          </a:p>
          <a:p>
            <a:endParaRPr lang="en-IN" dirty="0"/>
          </a:p>
          <a:p>
            <a:endParaRPr lang="en-IN" dirty="0"/>
          </a:p>
          <a:p>
            <a:r>
              <a:rPr lang="en-GB" dirty="0" smtClean="0">
                <a:solidFill>
                  <a:schemeClr val="lt1"/>
                </a:solidFill>
              </a:rPr>
              <a:t>e </a:t>
            </a:r>
            <a:r>
              <a:rPr lang="en-GB" dirty="0">
                <a:solidFill>
                  <a:schemeClr val="lt1"/>
                </a:solidFill>
              </a:rPr>
              <a:t>Salient Features of the Time – Averaged Ground Vehicle Wake.</a:t>
            </a:r>
          </a:p>
          <a:p>
            <a:r>
              <a:rPr lang="en-GB" dirty="0" smtClean="0">
                <a:solidFill>
                  <a:schemeClr val="lt1"/>
                </a:solidFill>
              </a:rPr>
              <a:t>Salient </a:t>
            </a:r>
            <a:r>
              <a:rPr lang="en-GB" dirty="0">
                <a:solidFill>
                  <a:schemeClr val="lt1"/>
                </a:solidFill>
              </a:rPr>
              <a:t>Features of the Time – Averaged Ground Vehicle Wake.</a:t>
            </a:r>
          </a:p>
        </p:txBody>
      </p:sp>
    </p:spTree>
    <p:extLst>
      <p:ext uri="{BB962C8B-B14F-4D97-AF65-F5344CB8AC3E}">
        <p14:creationId xmlns:p14="http://schemas.microsoft.com/office/powerpoint/2010/main" val="158396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2" y="833735"/>
            <a:ext cx="11471563" cy="3385542"/>
          </a:xfrm>
          <a:prstGeom prst="rect">
            <a:avLst/>
          </a:prstGeom>
        </p:spPr>
        <p:txBody>
          <a:bodyPr wrap="square">
            <a:spAutoFit/>
          </a:bodyPr>
          <a:lstStyle/>
          <a:p>
            <a:r>
              <a:rPr lang="en-GB" sz="1600" dirty="0" smtClean="0"/>
              <a:t> 11. The </a:t>
            </a:r>
            <a:r>
              <a:rPr lang="en-GB" sz="1600" dirty="0"/>
              <a:t>effect of vehicle spacing on the aerodynamics of a representative car shape By </a:t>
            </a:r>
            <a:r>
              <a:rPr lang="en-GB" sz="1600" dirty="0" smtClean="0"/>
              <a:t>Simon </a:t>
            </a:r>
            <a:r>
              <a:rPr lang="en-IN" sz="1600" dirty="0" smtClean="0"/>
              <a:t>Watkins and </a:t>
            </a:r>
            <a:r>
              <a:rPr lang="en-IN" sz="1600" dirty="0" err="1" smtClean="0"/>
              <a:t>Gioacchino</a:t>
            </a:r>
            <a:r>
              <a:rPr lang="en-IN" sz="1600" dirty="0" smtClean="0"/>
              <a:t> Vino</a:t>
            </a:r>
            <a:endParaRPr lang="en-GB" sz="1600" dirty="0" smtClean="0"/>
          </a:p>
          <a:p>
            <a:endParaRPr lang="en-GB" sz="1600" dirty="0" smtClean="0"/>
          </a:p>
          <a:p>
            <a:r>
              <a:rPr lang="en-GB" sz="1600" dirty="0" smtClean="0"/>
              <a:t> 12. Aerodynamic </a:t>
            </a:r>
            <a:r>
              <a:rPr lang="en-GB" sz="1600" dirty="0"/>
              <a:t>drag reduction and flow control of Ahmed body with flaps By </a:t>
            </a:r>
            <a:r>
              <a:rPr lang="en-GB" sz="1600" dirty="0" err="1"/>
              <a:t>Jie</a:t>
            </a:r>
            <a:r>
              <a:rPr lang="en-GB" sz="1600" dirty="0"/>
              <a:t> </a:t>
            </a:r>
            <a:r>
              <a:rPr lang="en-GB" sz="1600" dirty="0" err="1"/>
              <a:t>Tian</a:t>
            </a:r>
            <a:r>
              <a:rPr lang="en-GB" sz="1600" dirty="0"/>
              <a:t>, </a:t>
            </a:r>
            <a:r>
              <a:rPr lang="en-GB" sz="1600" dirty="0" err="1" smtClean="0"/>
              <a:t>Yingchao</a:t>
            </a:r>
            <a:r>
              <a:rPr lang="en-GB" sz="1600" dirty="0" smtClean="0"/>
              <a:t> </a:t>
            </a:r>
            <a:r>
              <a:rPr lang="en-IN" sz="1600" dirty="0" smtClean="0"/>
              <a:t>Zhang</a:t>
            </a:r>
            <a:r>
              <a:rPr lang="en-IN" sz="1600" dirty="0"/>
              <a:t>, </a:t>
            </a:r>
            <a:r>
              <a:rPr lang="en-IN" sz="1600" dirty="0" err="1"/>
              <a:t>Hui</a:t>
            </a:r>
            <a:r>
              <a:rPr lang="en-IN" sz="1600" dirty="0"/>
              <a:t> Zhu and </a:t>
            </a:r>
            <a:r>
              <a:rPr lang="en-IN" sz="1600" dirty="0" err="1"/>
              <a:t>Hongwei</a:t>
            </a:r>
            <a:r>
              <a:rPr lang="en-IN" sz="1600" dirty="0"/>
              <a:t> </a:t>
            </a:r>
            <a:r>
              <a:rPr lang="en-IN" sz="1600" dirty="0" smtClean="0"/>
              <a:t>Xiao</a:t>
            </a:r>
          </a:p>
          <a:p>
            <a:endParaRPr lang="en-IN" sz="1600" dirty="0"/>
          </a:p>
          <a:p>
            <a:r>
              <a:rPr lang="en-GB" sz="1600" dirty="0" smtClean="0"/>
              <a:t> 13. Single </a:t>
            </a:r>
            <a:r>
              <a:rPr lang="en-GB" sz="1600" dirty="0"/>
              <a:t>and multi - DBD plasma actuators based on wire HV electrode By A. </a:t>
            </a:r>
            <a:r>
              <a:rPr lang="en-GB" sz="1600" dirty="0" err="1"/>
              <a:t>Debien</a:t>
            </a:r>
            <a:r>
              <a:rPr lang="en-GB" sz="1600" dirty="0"/>
              <a:t>, </a:t>
            </a:r>
            <a:r>
              <a:rPr lang="en-GB" sz="1600" dirty="0" smtClean="0"/>
              <a:t>N.</a:t>
            </a:r>
            <a:r>
              <a:rPr lang="en-IN" sz="1600" dirty="0" err="1" smtClean="0"/>
              <a:t>BenardP</a:t>
            </a:r>
            <a:r>
              <a:rPr lang="en-IN" sz="1600" dirty="0"/>
              <a:t>, E. </a:t>
            </a:r>
            <a:r>
              <a:rPr lang="en-IN" sz="1600" dirty="0" smtClean="0"/>
              <a:t>Moreau</a:t>
            </a:r>
          </a:p>
          <a:p>
            <a:endParaRPr lang="en-GB" sz="1600" dirty="0" smtClean="0"/>
          </a:p>
          <a:p>
            <a:r>
              <a:rPr lang="en-GB" sz="1600" dirty="0" smtClean="0"/>
              <a:t> 14. Some </a:t>
            </a:r>
            <a:r>
              <a:rPr lang="en-GB" sz="1600" dirty="0"/>
              <a:t>salient </a:t>
            </a:r>
            <a:r>
              <a:rPr lang="en-GB" sz="1600" dirty="0" smtClean="0"/>
              <a:t>features of </a:t>
            </a:r>
            <a:r>
              <a:rPr lang="en-GB" sz="1600" dirty="0"/>
              <a:t>the time-averaged ground vehicle wake By Ahmed SR, </a:t>
            </a:r>
            <a:r>
              <a:rPr lang="en-GB" sz="1600" dirty="0" err="1"/>
              <a:t>Ramm</a:t>
            </a:r>
            <a:r>
              <a:rPr lang="en-GB" sz="1600" dirty="0"/>
              <a:t> R </a:t>
            </a:r>
            <a:r>
              <a:rPr lang="en-GB" sz="1600" dirty="0" smtClean="0"/>
              <a:t>and </a:t>
            </a:r>
            <a:r>
              <a:rPr lang="en-IN" sz="1600" dirty="0" err="1" smtClean="0"/>
              <a:t>Faltin</a:t>
            </a:r>
            <a:r>
              <a:rPr lang="en-IN" sz="1600" dirty="0" smtClean="0"/>
              <a:t> </a:t>
            </a:r>
            <a:r>
              <a:rPr lang="en-IN" sz="1600" dirty="0"/>
              <a:t>G. SAE paper 840300, 1984</a:t>
            </a:r>
            <a:r>
              <a:rPr lang="en-IN" sz="1600" dirty="0" smtClean="0"/>
              <a:t>.</a:t>
            </a:r>
          </a:p>
          <a:p>
            <a:endParaRPr lang="en-IN" sz="1600" dirty="0"/>
          </a:p>
          <a:p>
            <a:endParaRPr lang="en-IN" sz="1600" dirty="0" smtClean="0"/>
          </a:p>
          <a:p>
            <a:endParaRPr lang="en-IN" sz="1600" dirty="0" smtClean="0"/>
          </a:p>
          <a:p>
            <a:endParaRPr lang="en-IN" dirty="0">
              <a:latin typeface="Times New Roman" panose="02020603050405020304" pitchFamily="18" charset="0"/>
            </a:endParaRPr>
          </a:p>
          <a:p>
            <a:endParaRPr lang="en-IN" dirty="0" smtClean="0">
              <a:latin typeface="Times New Roman" panose="02020603050405020304" pitchFamily="18" charset="0"/>
            </a:endParaRPr>
          </a:p>
          <a:p>
            <a:endParaRPr lang="en-IN" dirty="0"/>
          </a:p>
        </p:txBody>
      </p:sp>
    </p:spTree>
    <p:extLst>
      <p:ext uri="{BB962C8B-B14F-4D97-AF65-F5344CB8AC3E}">
        <p14:creationId xmlns:p14="http://schemas.microsoft.com/office/powerpoint/2010/main" val="311034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777315911"/>
              </p:ext>
            </p:extLst>
          </p:nvPr>
        </p:nvGraphicFramePr>
        <p:xfrm>
          <a:off x="0" y="600075"/>
          <a:ext cx="12192001" cy="7231889"/>
        </p:xfrm>
        <a:graphic>
          <a:graphicData uri="http://schemas.openxmlformats.org/drawingml/2006/table">
            <a:tbl>
              <a:tblPr firstRow="1" bandRow="1">
                <a:tableStyleId>{5C22544A-7EE6-4342-B048-85BDC9FD1C3A}</a:tableStyleId>
              </a:tblPr>
              <a:tblGrid>
                <a:gridCol w="2557624"/>
                <a:gridCol w="2297009"/>
                <a:gridCol w="7337368"/>
              </a:tblGrid>
              <a:tr h="2032372">
                <a:tc>
                  <a:txBody>
                    <a:bodyPr/>
                    <a:lstStyle/>
                    <a:p>
                      <a:pPr algn="ctr"/>
                      <a:r>
                        <a:rPr lang="en-IN" sz="1600" b="0" i="0" u="none" strike="noStrike" kern="1200" baseline="0" dirty="0" err="1" smtClean="0">
                          <a:solidFill>
                            <a:schemeClr val="lt1"/>
                          </a:solidFill>
                          <a:latin typeface="+mn-lt"/>
                          <a:ea typeface="+mn-ea"/>
                          <a:cs typeface="+mn-cs"/>
                        </a:rPr>
                        <a:t>Chenguang</a:t>
                      </a:r>
                      <a:r>
                        <a:rPr lang="en-IN" sz="1600" b="0" i="0" u="none" strike="noStrike" kern="1200" baseline="0" dirty="0" smtClean="0">
                          <a:solidFill>
                            <a:schemeClr val="lt1"/>
                          </a:solidFill>
                          <a:latin typeface="+mn-lt"/>
                          <a:ea typeface="+mn-ea"/>
                          <a:cs typeface="+mn-cs"/>
                        </a:rPr>
                        <a:t> Lai ,Hang Fu  Bo Hu  , </a:t>
                      </a:r>
                      <a:r>
                        <a:rPr lang="en-IN" sz="1600" b="0" i="0" u="none" strike="noStrike" kern="1200" baseline="0" dirty="0" err="1" smtClean="0">
                          <a:solidFill>
                            <a:schemeClr val="lt1"/>
                          </a:solidFill>
                          <a:latin typeface="+mn-lt"/>
                          <a:ea typeface="+mn-ea"/>
                          <a:cs typeface="+mn-cs"/>
                        </a:rPr>
                        <a:t>Zhiwei</a:t>
                      </a:r>
                      <a:r>
                        <a:rPr lang="en-IN" sz="1600" b="0" i="0" u="none" strike="noStrike" kern="1200" baseline="0" dirty="0" smtClean="0">
                          <a:solidFill>
                            <a:schemeClr val="lt1"/>
                          </a:solidFill>
                          <a:latin typeface="+mn-lt"/>
                          <a:ea typeface="+mn-ea"/>
                          <a:cs typeface="+mn-cs"/>
                        </a:rPr>
                        <a:t> Ling and Li Jiang</a:t>
                      </a:r>
                      <a:endParaRPr lang="en-IN" sz="1400" b="0" dirty="0"/>
                    </a:p>
                  </a:txBody>
                  <a:tcPr/>
                </a:tc>
                <a:tc>
                  <a:txBody>
                    <a:bodyPr/>
                    <a:lstStyle/>
                    <a:p>
                      <a:pPr algn="ctr"/>
                      <a:r>
                        <a:rPr lang="en-GB" sz="1600" b="0" i="0" u="none" strike="noStrike" kern="1200" baseline="0" dirty="0" smtClean="0">
                          <a:solidFill>
                            <a:schemeClr val="lt1"/>
                          </a:solidFill>
                          <a:latin typeface="+mn-lt"/>
                          <a:ea typeface="+mn-ea"/>
                          <a:cs typeface="+mn-cs"/>
                        </a:rPr>
                        <a:t>Aerodynamic Drag Reduction and Optimization of</a:t>
                      </a:r>
                    </a:p>
                    <a:p>
                      <a:pPr algn="ctr"/>
                      <a:r>
                        <a:rPr lang="en-IN" sz="1600" b="0" i="0" u="none" strike="noStrike" kern="1200" baseline="0" dirty="0" smtClean="0">
                          <a:solidFill>
                            <a:schemeClr val="lt1"/>
                          </a:solidFill>
                          <a:latin typeface="+mn-lt"/>
                          <a:ea typeface="+mn-ea"/>
                          <a:cs typeface="+mn-cs"/>
                        </a:rPr>
                        <a:t>MIRA Model Based on Plasma Actuator</a:t>
                      </a:r>
                      <a:endParaRPr lang="en-IN" sz="1400" b="0" dirty="0"/>
                    </a:p>
                  </a:txBody>
                  <a:tcPr/>
                </a:tc>
                <a:tc>
                  <a:txBody>
                    <a:bodyPr/>
                    <a:lstStyle/>
                    <a:p>
                      <a:r>
                        <a:rPr lang="en-US" sz="1600" b="0" kern="1200" dirty="0" smtClean="0">
                          <a:solidFill>
                            <a:schemeClr val="lt1"/>
                          </a:solidFill>
                          <a:effectLst/>
                          <a:latin typeface="+mn-lt"/>
                          <a:ea typeface="+mn-ea"/>
                          <a:cs typeface="+mn-cs"/>
                        </a:rPr>
                        <a:t>They represents the application of single dielectric barrier plasma actuators on the rear of notch back car. They have done the simulation study having plasma actuator model on the rear of the car at four different location </a:t>
                      </a:r>
                      <a:r>
                        <a:rPr lang="en-IN" sz="1600" b="0" kern="1200" dirty="0" smtClean="0">
                          <a:solidFill>
                            <a:schemeClr val="lt1"/>
                          </a:solidFill>
                          <a:effectLst/>
                          <a:latin typeface="+mn-lt"/>
                          <a:ea typeface="+mn-ea"/>
                          <a:cs typeface="+mn-cs"/>
                        </a:rPr>
                        <a:t>like, the rear end of the roof, c-pillar, upper and side of </a:t>
                      </a:r>
                      <a:r>
                        <a:rPr lang="en-US" sz="1600" b="0" kern="1200" dirty="0" smtClean="0">
                          <a:solidFill>
                            <a:schemeClr val="lt1"/>
                          </a:solidFill>
                          <a:effectLst/>
                          <a:latin typeface="+mn-lt"/>
                          <a:ea typeface="+mn-ea"/>
                          <a:cs typeface="+mn-cs"/>
                        </a:rPr>
                        <a:t>the trunk to study the flow structures and control over flow separation behind the car when plasma actuator is on separately or simultaneously.</a:t>
                      </a:r>
                      <a:r>
                        <a:rPr lang="en-US" sz="1800" b="0" kern="1200" dirty="0" smtClean="0">
                          <a:solidFill>
                            <a:schemeClr val="lt1"/>
                          </a:solidFill>
                          <a:effectLst/>
                          <a:latin typeface="+mn-lt"/>
                          <a:ea typeface="+mn-ea"/>
                          <a:cs typeface="+mn-cs"/>
                        </a:rPr>
                        <a:t> </a:t>
                      </a:r>
                      <a:r>
                        <a:rPr lang="en-US" sz="1600" b="0" kern="1200" dirty="0" smtClean="0">
                          <a:solidFill>
                            <a:schemeClr val="lt1"/>
                          </a:solidFill>
                          <a:effectLst/>
                          <a:latin typeface="+mn-lt"/>
                          <a:ea typeface="+mn-ea"/>
                          <a:cs typeface="+mn-cs"/>
                        </a:rPr>
                        <a:t>They studied the effect of input voltage on coefficient of drag and found that at 15kv, the drag coefficient is reduced( </a:t>
                      </a:r>
                      <a:r>
                        <a:rPr lang="en-US" sz="1600" b="0" kern="1200" dirty="0" err="1" smtClean="0">
                          <a:solidFill>
                            <a:schemeClr val="lt1"/>
                          </a:solidFill>
                          <a:effectLst/>
                          <a:latin typeface="+mn-lt"/>
                          <a:ea typeface="+mn-ea"/>
                          <a:cs typeface="+mn-cs"/>
                        </a:rPr>
                        <a:t>upto</a:t>
                      </a:r>
                      <a:r>
                        <a:rPr lang="en-US" sz="1600" b="0" kern="1200" dirty="0" smtClean="0">
                          <a:solidFill>
                            <a:schemeClr val="lt1"/>
                          </a:solidFill>
                          <a:effectLst/>
                          <a:latin typeface="+mn-lt"/>
                          <a:ea typeface="+mn-ea"/>
                          <a:cs typeface="+mn-cs"/>
                        </a:rPr>
                        <a:t> 5.35%) when compared with base model (cd = 0.32) in case when plasma actuator was employed at side of the trunk.</a:t>
                      </a:r>
                      <a:endParaRPr lang="en-IN" sz="1200" b="0" dirty="0"/>
                    </a:p>
                  </a:txBody>
                  <a:tcPr/>
                </a:tc>
              </a:tr>
              <a:tr h="2331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dk1"/>
                          </a:solidFill>
                          <a:effectLst/>
                          <a:latin typeface="+mn-lt"/>
                          <a:ea typeface="+mn-ea"/>
                          <a:cs typeface="+mn-cs"/>
                        </a:rPr>
                        <a:t>WangHanfeng</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a,b</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ZhouYu</a:t>
                      </a:r>
                      <a:r>
                        <a:rPr lang="en-US" sz="1600" kern="1200" dirty="0" smtClean="0">
                          <a:solidFill>
                            <a:schemeClr val="dk1"/>
                          </a:solidFill>
                          <a:effectLst/>
                          <a:latin typeface="+mn-lt"/>
                          <a:ea typeface="+mn-ea"/>
                          <a:cs typeface="+mn-cs"/>
                        </a:rPr>
                        <a:t> c, </a:t>
                      </a:r>
                      <a:r>
                        <a:rPr lang="en-US" sz="1600" kern="1200" dirty="0" err="1" smtClean="0">
                          <a:solidFill>
                            <a:schemeClr val="dk1"/>
                          </a:solidFill>
                          <a:effectLst/>
                          <a:latin typeface="+mn-lt"/>
                          <a:ea typeface="+mn-ea"/>
                          <a:cs typeface="+mn-cs"/>
                        </a:rPr>
                        <a:t>ZouChao</a:t>
                      </a:r>
                      <a:r>
                        <a:rPr lang="en-US" sz="1600" kern="1200" dirty="0" smtClean="0">
                          <a:solidFill>
                            <a:schemeClr val="dk1"/>
                          </a:solidFill>
                          <a:effectLst/>
                          <a:latin typeface="+mn-lt"/>
                          <a:ea typeface="+mn-ea"/>
                          <a:cs typeface="+mn-cs"/>
                        </a:rPr>
                        <a:t> a, </a:t>
                      </a:r>
                      <a:r>
                        <a:rPr lang="en-US" sz="1600" kern="1200" dirty="0" err="1" smtClean="0">
                          <a:solidFill>
                            <a:schemeClr val="dk1"/>
                          </a:solidFill>
                          <a:effectLst/>
                          <a:latin typeface="+mn-lt"/>
                          <a:ea typeface="+mn-ea"/>
                          <a:cs typeface="+mn-cs"/>
                        </a:rPr>
                        <a:t>HeXuhui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a,b</a:t>
                      </a:r>
                      <a:r>
                        <a:rPr lang="en-US" sz="1600" kern="1200" dirty="0" smtClean="0">
                          <a:solidFill>
                            <a:schemeClr val="dk1"/>
                          </a:solidFill>
                          <a:effectLst/>
                          <a:latin typeface="+mn-lt"/>
                          <a:ea typeface="+mn-ea"/>
                          <a:cs typeface="+mn-cs"/>
                        </a:rPr>
                        <a:t>,</a:t>
                      </a:r>
                      <a:endParaRPr lang="en-IN" sz="1600" kern="1200" dirty="0" smtClean="0">
                        <a:solidFill>
                          <a:schemeClr val="dk1"/>
                        </a:solidFill>
                        <a:effectLst/>
                        <a:latin typeface="+mn-lt"/>
                        <a:ea typeface="+mn-ea"/>
                        <a:cs typeface="+mn-cs"/>
                      </a:endParaRPr>
                    </a:p>
                    <a:p>
                      <a:pPr algn="ctr"/>
                      <a:endParaRPr lang="en-IN" sz="1400" dirty="0"/>
                    </a:p>
                  </a:txBody>
                  <a:tcPr/>
                </a:tc>
                <a:tc>
                  <a:txBody>
                    <a:bodyPr/>
                    <a:lstStyle/>
                    <a:p>
                      <a:pPr algn="ctr"/>
                      <a:r>
                        <a:rPr lang="en-US" sz="1600" kern="1200" dirty="0" smtClean="0">
                          <a:solidFill>
                            <a:schemeClr val="dk1"/>
                          </a:solidFill>
                          <a:effectLst/>
                          <a:latin typeface="+mn-lt"/>
                          <a:ea typeface="+mn-ea"/>
                          <a:cs typeface="+mn-cs"/>
                        </a:rPr>
                        <a:t>Aerodynamic drag reduction of an </a:t>
                      </a:r>
                      <a:r>
                        <a:rPr lang="en-US" sz="1600" kern="1200" dirty="0" err="1" smtClean="0">
                          <a:solidFill>
                            <a:schemeClr val="dk1"/>
                          </a:solidFill>
                          <a:effectLst/>
                          <a:latin typeface="+mn-lt"/>
                          <a:ea typeface="+mn-ea"/>
                          <a:cs typeface="+mn-cs"/>
                        </a:rPr>
                        <a:t>Ahmedbody</a:t>
                      </a:r>
                      <a:r>
                        <a:rPr lang="en-US" sz="1600" kern="1200" dirty="0" smtClean="0">
                          <a:solidFill>
                            <a:schemeClr val="dk1"/>
                          </a:solidFill>
                          <a:effectLst/>
                          <a:latin typeface="+mn-lt"/>
                          <a:ea typeface="+mn-ea"/>
                          <a:cs typeface="+mn-cs"/>
                        </a:rPr>
                        <a:t> based on deflectors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The</a:t>
                      </a:r>
                      <a:r>
                        <a:rPr lang="en-IN" sz="1600" baseline="0" dirty="0" smtClean="0"/>
                        <a:t> numerical simulation is done on </a:t>
                      </a:r>
                      <a:r>
                        <a:rPr lang="en-IN" sz="1600" baseline="0" dirty="0" err="1" smtClean="0"/>
                        <a:t>ahmed</a:t>
                      </a:r>
                      <a:r>
                        <a:rPr lang="en-IN" sz="1600" baseline="0" dirty="0" smtClean="0"/>
                        <a:t> body with deflectors to improve the aerodynamic drag. It was also found that the aerodynamic drag is highly depends on the slant angle. When</a:t>
                      </a:r>
                      <a:r>
                        <a:rPr lang="en-IN" sz="1800" kern="1200" dirty="0" smtClean="0">
                          <a:solidFill>
                            <a:schemeClr val="dk1"/>
                          </a:solidFill>
                          <a:effectLst/>
                          <a:latin typeface="+mn-lt"/>
                          <a:ea typeface="+mn-ea"/>
                          <a:cs typeface="+mn-cs"/>
                        </a:rPr>
                        <a:t> </a:t>
                      </a:r>
                      <a:r>
                        <a:rPr lang="en-IN" sz="1600" kern="1200" dirty="0" smtClean="0">
                          <a:solidFill>
                            <a:schemeClr val="dk1"/>
                          </a:solidFill>
                          <a:effectLst/>
                          <a:latin typeface="+mn-lt"/>
                          <a:ea typeface="+mn-ea"/>
                          <a:cs typeface="+mn-cs"/>
                        </a:rPr>
                        <a:t>α &lt;= 12.5° ,the flow is completely attached to the rear slant surface and a pair of longitudinal vortices were found in the near wake region. When</a:t>
                      </a:r>
                      <a:r>
                        <a:rPr lang="en-IN" sz="1800" kern="1200" dirty="0" smtClean="0">
                          <a:solidFill>
                            <a:schemeClr val="dk1"/>
                          </a:solidFill>
                          <a:effectLst/>
                          <a:latin typeface="+mn-lt"/>
                          <a:ea typeface="+mn-ea"/>
                          <a:cs typeface="+mn-cs"/>
                        </a:rPr>
                        <a:t> </a:t>
                      </a:r>
                      <a:r>
                        <a:rPr lang="en-IN" sz="1600" kern="1200" dirty="0" smtClean="0">
                          <a:solidFill>
                            <a:schemeClr val="dk1"/>
                          </a:solidFill>
                          <a:effectLst/>
                          <a:latin typeface="+mn-lt"/>
                          <a:ea typeface="+mn-ea"/>
                          <a:cs typeface="+mn-cs"/>
                        </a:rPr>
                        <a:t>12.5° &lt;α &lt; 30° where the coefficient of drag will increase with slant angle as the flow over the slant and back of the Ahmed body becomes more 3 dimensional and the longitudinal vortices becomes much more stronger.</a:t>
                      </a:r>
                      <a:r>
                        <a:rPr lang="en-IN" sz="1800" kern="1200" dirty="0" smtClean="0">
                          <a:solidFill>
                            <a:schemeClr val="dk1"/>
                          </a:solidFill>
                          <a:effectLst/>
                          <a:latin typeface="+mn-lt"/>
                          <a:ea typeface="+mn-ea"/>
                          <a:cs typeface="+mn-cs"/>
                        </a:rPr>
                        <a:t> </a:t>
                      </a:r>
                      <a:r>
                        <a:rPr lang="en-IN" sz="1600" kern="1200" dirty="0" smtClean="0">
                          <a:solidFill>
                            <a:schemeClr val="dk1"/>
                          </a:solidFill>
                          <a:effectLst/>
                          <a:latin typeface="+mn-lt"/>
                          <a:ea typeface="+mn-ea"/>
                          <a:cs typeface="+mn-cs"/>
                        </a:rPr>
                        <a:t>When α = 30° the flow at the top of the roof separates and it reattaches on the slant surface and hence forming a separation bubble at the slant surface.</a:t>
                      </a:r>
                      <a:endParaRPr lang="en-IN" sz="1200" dirty="0"/>
                    </a:p>
                  </a:txBody>
                  <a:tcPr/>
                </a:tc>
              </a:tr>
              <a:tr h="2781809">
                <a:tc>
                  <a:txBody>
                    <a:bodyPr/>
                    <a:lstStyle/>
                    <a:p>
                      <a:r>
                        <a:rPr lang="nl-NL" sz="1600" b="0" i="0" u="none" strike="noStrike" kern="1200" baseline="0" dirty="0" smtClean="0">
                          <a:solidFill>
                            <a:schemeClr val="dk1"/>
                          </a:solidFill>
                          <a:latin typeface="+mn-lt"/>
                          <a:ea typeface="+mn-ea"/>
                          <a:cs typeface="+mn-cs"/>
                        </a:rPr>
                        <a:t>Y. B. Suzen, P. G. Huang, J. D. Jacob</a:t>
                      </a:r>
                      <a:endParaRPr lang="en-IN" sz="1400" b="0" dirty="0"/>
                    </a:p>
                  </a:txBody>
                  <a:tcPr/>
                </a:tc>
                <a:tc>
                  <a:txBody>
                    <a:bodyPr/>
                    <a:lstStyle/>
                    <a:p>
                      <a:r>
                        <a:rPr lang="en-GB" sz="1600" b="0" i="0" u="none" strike="noStrike" kern="1200" baseline="0" dirty="0" smtClean="0">
                          <a:solidFill>
                            <a:schemeClr val="dk1"/>
                          </a:solidFill>
                          <a:latin typeface="+mn-lt"/>
                          <a:ea typeface="+mn-ea"/>
                          <a:cs typeface="+mn-cs"/>
                        </a:rPr>
                        <a:t>Numerical Simulations of Plasma Based Flow Control</a:t>
                      </a:r>
                    </a:p>
                    <a:p>
                      <a:r>
                        <a:rPr lang="en-IN" sz="1600" b="0" i="0" u="none" strike="noStrike" kern="1200" baseline="0" dirty="0" smtClean="0">
                          <a:solidFill>
                            <a:schemeClr val="dk1"/>
                          </a:solidFill>
                          <a:latin typeface="+mn-lt"/>
                          <a:ea typeface="+mn-ea"/>
                          <a:cs typeface="+mn-cs"/>
                        </a:rPr>
                        <a:t>Applications</a:t>
                      </a:r>
                      <a:endParaRPr lang="en-IN" sz="1400" b="0" dirty="0"/>
                    </a:p>
                  </a:txBody>
                  <a:tcPr/>
                </a:tc>
                <a:tc>
                  <a:txBody>
                    <a:bodyPr/>
                    <a:lstStyle/>
                    <a:p>
                      <a:r>
                        <a:rPr lang="en-IN" sz="1600" dirty="0" smtClean="0"/>
                        <a:t> </a:t>
                      </a:r>
                      <a:r>
                        <a:rPr lang="en-IN" sz="1600" kern="1200" dirty="0" smtClean="0">
                          <a:solidFill>
                            <a:schemeClr val="dk1"/>
                          </a:solidFill>
                          <a:effectLst/>
                          <a:latin typeface="+mn-lt"/>
                          <a:ea typeface="+mn-ea"/>
                          <a:cs typeface="+mn-cs"/>
                        </a:rPr>
                        <a:t>In the research done by Y.B </a:t>
                      </a:r>
                      <a:r>
                        <a:rPr lang="en-IN" sz="1600" kern="1200" dirty="0" err="1" smtClean="0">
                          <a:solidFill>
                            <a:schemeClr val="dk1"/>
                          </a:solidFill>
                          <a:effectLst/>
                          <a:latin typeface="+mn-lt"/>
                          <a:ea typeface="+mn-ea"/>
                          <a:cs typeface="+mn-cs"/>
                        </a:rPr>
                        <a:t>Suzen</a:t>
                      </a:r>
                      <a:r>
                        <a:rPr lang="en-IN" sz="1600" kern="1200" dirty="0" smtClean="0">
                          <a:solidFill>
                            <a:schemeClr val="dk1"/>
                          </a:solidFill>
                          <a:effectLst/>
                          <a:latin typeface="+mn-lt"/>
                          <a:ea typeface="+mn-ea"/>
                          <a:cs typeface="+mn-cs"/>
                        </a:rPr>
                        <a:t> et al, developed the mathematical model to simulate the plasma actuator. The effect of plasma actuator computationally was added as body force term (N/m^3) in the </a:t>
                      </a:r>
                      <a:r>
                        <a:rPr lang="en-IN" sz="1600" kern="1200" dirty="0" err="1" smtClean="0">
                          <a:solidFill>
                            <a:schemeClr val="dk1"/>
                          </a:solidFill>
                          <a:effectLst/>
                          <a:latin typeface="+mn-lt"/>
                          <a:ea typeface="+mn-ea"/>
                          <a:cs typeface="+mn-cs"/>
                        </a:rPr>
                        <a:t>Navier</a:t>
                      </a:r>
                      <a:r>
                        <a:rPr lang="en-IN" sz="1600" kern="1200" dirty="0" smtClean="0">
                          <a:solidFill>
                            <a:schemeClr val="dk1"/>
                          </a:solidFill>
                          <a:effectLst/>
                          <a:latin typeface="+mn-lt"/>
                          <a:ea typeface="+mn-ea"/>
                          <a:cs typeface="+mn-cs"/>
                        </a:rPr>
                        <a:t> Stokes Equation. The body force which is produced by the plasma actuator on the surrounding air flow, is a product of two terms:-</a:t>
                      </a:r>
                    </a:p>
                    <a:p>
                      <a:pPr lvl="0"/>
                      <a:r>
                        <a:rPr lang="en-IN" sz="1600" kern="1200" dirty="0" smtClean="0">
                          <a:solidFill>
                            <a:schemeClr val="dk1"/>
                          </a:solidFill>
                          <a:effectLst/>
                          <a:latin typeface="+mn-lt"/>
                          <a:ea typeface="+mn-ea"/>
                          <a:cs typeface="+mn-cs"/>
                        </a:rPr>
                        <a:t>Charge Density C/m</a:t>
                      </a:r>
                      <a:r>
                        <a:rPr lang="en-IN" sz="1600" kern="1200" baseline="30000" dirty="0" smtClean="0">
                          <a:solidFill>
                            <a:schemeClr val="dk1"/>
                          </a:solidFill>
                          <a:effectLst/>
                          <a:latin typeface="+mn-lt"/>
                          <a:ea typeface="+mn-ea"/>
                          <a:cs typeface="+mn-cs"/>
                        </a:rPr>
                        <a:t>3</a:t>
                      </a:r>
                      <a:r>
                        <a:rPr lang="en-IN" sz="1600" kern="1200" baseline="0" dirty="0" smtClean="0">
                          <a:solidFill>
                            <a:schemeClr val="dk1"/>
                          </a:solidFill>
                          <a:effectLst/>
                          <a:latin typeface="+mn-lt"/>
                          <a:ea typeface="+mn-ea"/>
                          <a:cs typeface="+mn-cs"/>
                        </a:rPr>
                        <a:t> and </a:t>
                      </a:r>
                      <a:r>
                        <a:rPr lang="en-IN" sz="1600" kern="1200" dirty="0" smtClean="0">
                          <a:solidFill>
                            <a:schemeClr val="dk1"/>
                          </a:solidFill>
                          <a:effectLst/>
                          <a:latin typeface="+mn-lt"/>
                          <a:ea typeface="+mn-ea"/>
                          <a:cs typeface="+mn-cs"/>
                        </a:rPr>
                        <a:t>Electric Field N/C</a:t>
                      </a:r>
                    </a:p>
                  </a:txBody>
                  <a:tcPr/>
                </a:tc>
              </a:tr>
            </a:tbl>
          </a:graphicData>
        </a:graphic>
      </p:graphicFrame>
      <p:sp>
        <p:nvSpPr>
          <p:cNvPr id="8" name="TextBox 7"/>
          <p:cNvSpPr txBox="1"/>
          <p:nvPr/>
        </p:nvSpPr>
        <p:spPr>
          <a:xfrm>
            <a:off x="3823856" y="0"/>
            <a:ext cx="3232744" cy="523220"/>
          </a:xfrm>
          <a:prstGeom prst="rect">
            <a:avLst/>
          </a:prstGeom>
          <a:noFill/>
        </p:spPr>
        <p:txBody>
          <a:bodyPr wrap="none" rtlCol="0">
            <a:spAutoFit/>
          </a:bodyPr>
          <a:lstStyle/>
          <a:p>
            <a:r>
              <a:rPr lang="en-IN" sz="2800" dirty="0"/>
              <a:t>LITERATURE REVIEW</a:t>
            </a:r>
          </a:p>
        </p:txBody>
      </p:sp>
    </p:spTree>
    <p:extLst>
      <p:ext uri="{BB962C8B-B14F-4D97-AF65-F5344CB8AC3E}">
        <p14:creationId xmlns:p14="http://schemas.microsoft.com/office/powerpoint/2010/main" val="890422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28142" cy="6524863"/>
          </a:xfrm>
          <a:prstGeom prst="rect">
            <a:avLst/>
          </a:prstGeom>
          <a:noFill/>
        </p:spPr>
        <p:txBody>
          <a:bodyPr wrap="square" rtlCol="0">
            <a:spAutoFit/>
          </a:bodyPr>
          <a:lstStyle/>
          <a:p>
            <a:r>
              <a:rPr lang="en-IN" sz="3200" dirty="0">
                <a:solidFill>
                  <a:srgbClr val="C00000"/>
                </a:solidFill>
              </a:rPr>
              <a:t>Literature Gap</a:t>
            </a:r>
          </a:p>
          <a:p>
            <a:r>
              <a:rPr lang="en-US" sz="2000" dirty="0"/>
              <a:t>Many experimental research has been going on plasma actuator to increase its effectiveness However, to decrease the drag by employing the body force on </a:t>
            </a:r>
            <a:r>
              <a:rPr lang="en-US" sz="2000" dirty="0" err="1"/>
              <a:t>Navier</a:t>
            </a:r>
            <a:r>
              <a:rPr lang="en-US" sz="2000" dirty="0"/>
              <a:t> stokes equation to model plasma actuator on Ahmed body is a special scenario that needs to be explore.</a:t>
            </a:r>
            <a:endParaRPr lang="en-IN" sz="2000" dirty="0">
              <a:solidFill>
                <a:srgbClr val="C00000"/>
              </a:solidFill>
            </a:endParaRPr>
          </a:p>
          <a:p>
            <a:r>
              <a:rPr lang="en-IN" sz="3200" dirty="0" smtClean="0">
                <a:solidFill>
                  <a:srgbClr val="C00000"/>
                </a:solidFill>
              </a:rPr>
              <a:t>Aim</a:t>
            </a:r>
          </a:p>
          <a:p>
            <a:r>
              <a:rPr lang="en-GB" sz="2000" dirty="0"/>
              <a:t>The </a:t>
            </a:r>
            <a:r>
              <a:rPr lang="en-GB" sz="2000" dirty="0" smtClean="0"/>
              <a:t>aim </a:t>
            </a:r>
            <a:r>
              <a:rPr lang="en-GB" sz="2000" dirty="0"/>
              <a:t>of the project is to analyse the effectiveness of aerodynamic plasma actuators as a means of active flow control over a Ahmed </a:t>
            </a:r>
            <a:r>
              <a:rPr lang="en-GB" sz="2000" dirty="0" smtClean="0"/>
              <a:t>Body. In </a:t>
            </a:r>
            <a:r>
              <a:rPr lang="en-GB" sz="2000" dirty="0"/>
              <a:t>this study, a numerical simulation is done on Ahmed Body with Slant angle of α =25° and 35° without plasma actuator model and with Plasma actuator on Ahmed Body with slant angle 35° at the rear end of the Ahmed body to control the drag acting on the body</a:t>
            </a:r>
            <a:r>
              <a:rPr lang="en-GB" sz="2000" dirty="0" smtClean="0"/>
              <a:t>. An optimization is done with area of plasma actuator to know how the flow structure will behave behind the </a:t>
            </a:r>
            <a:r>
              <a:rPr lang="en-GB" sz="2000" dirty="0"/>
              <a:t>A</a:t>
            </a:r>
            <a:r>
              <a:rPr lang="en-GB" sz="2000" dirty="0" smtClean="0"/>
              <a:t>hmed body</a:t>
            </a:r>
            <a:endParaRPr lang="en-IN" sz="2000" dirty="0"/>
          </a:p>
          <a:p>
            <a:r>
              <a:rPr lang="en-US" sz="2000" dirty="0"/>
              <a:t> </a:t>
            </a:r>
            <a:r>
              <a:rPr lang="en-GB" sz="3600" dirty="0" smtClean="0">
                <a:solidFill>
                  <a:srgbClr val="C00000"/>
                </a:solidFill>
              </a:rPr>
              <a:t>Objectives</a:t>
            </a:r>
          </a:p>
          <a:p>
            <a:r>
              <a:rPr lang="en-GB" dirty="0" smtClean="0"/>
              <a:t> </a:t>
            </a:r>
            <a:r>
              <a:rPr lang="en-GB" sz="2000" dirty="0" smtClean="0"/>
              <a:t>1- To estimate the Drag Coefficient on Ahmed body for the Slant angle </a:t>
            </a:r>
            <a:r>
              <a:rPr lang="en-GB" sz="2000" dirty="0"/>
              <a:t>α</a:t>
            </a:r>
            <a:r>
              <a:rPr lang="en-GB" sz="2000" dirty="0" smtClean="0"/>
              <a:t> </a:t>
            </a:r>
            <a:r>
              <a:rPr lang="en-GB" sz="2000" dirty="0"/>
              <a:t>=25° and 35</a:t>
            </a:r>
            <a:r>
              <a:rPr lang="en-GB" sz="2000" dirty="0" smtClean="0"/>
              <a:t>° with the help of numerical                          Simulation and by Performing </a:t>
            </a:r>
            <a:r>
              <a:rPr lang="en-GB" sz="2000" b="1" dirty="0" smtClean="0"/>
              <a:t>Grid Independence Test</a:t>
            </a:r>
            <a:r>
              <a:rPr lang="en-GB" sz="2000" dirty="0" smtClean="0"/>
              <a:t>.</a:t>
            </a:r>
          </a:p>
          <a:p>
            <a:r>
              <a:rPr lang="en-GB" sz="2000" dirty="0" smtClean="0"/>
              <a:t>2-  To Develop the </a:t>
            </a:r>
            <a:r>
              <a:rPr lang="en-GB" sz="2000" b="1" dirty="0" smtClean="0"/>
              <a:t>User Defined Function Code </a:t>
            </a:r>
            <a:r>
              <a:rPr lang="en-GB" sz="2000" dirty="0" smtClean="0"/>
              <a:t>to model the Plasma Actuator.</a:t>
            </a:r>
          </a:p>
          <a:p>
            <a:r>
              <a:rPr lang="en-GB" sz="2000" dirty="0" smtClean="0"/>
              <a:t>3- To estimate the </a:t>
            </a:r>
            <a:r>
              <a:rPr lang="en-GB" sz="2000" b="1" dirty="0" smtClean="0"/>
              <a:t>Velocity Profile over the slant Surface</a:t>
            </a:r>
            <a:r>
              <a:rPr lang="en-GB" sz="2000" dirty="0" smtClean="0"/>
              <a:t> and Wake Zone in a direction perpendicular to flow velocity with or without Plasma Actuator.</a:t>
            </a:r>
          </a:p>
          <a:p>
            <a:pPr lvl="0"/>
            <a:r>
              <a:rPr lang="en-IN" sz="2000" dirty="0" smtClean="0"/>
              <a:t>4-To </a:t>
            </a:r>
            <a:r>
              <a:rPr lang="en-IN" sz="2000" dirty="0"/>
              <a:t>estimate the Drag Coefficient over the Ahmed body with </a:t>
            </a:r>
            <a:r>
              <a:rPr lang="en-IN" sz="2000" b="1" dirty="0"/>
              <a:t>Plasma actuator model</a:t>
            </a:r>
            <a:r>
              <a:rPr lang="en-IN" sz="2000" b="1" dirty="0" smtClean="0"/>
              <a:t>.</a:t>
            </a:r>
          </a:p>
          <a:p>
            <a:r>
              <a:rPr lang="en-IN" sz="2000" dirty="0" smtClean="0"/>
              <a:t>5-</a:t>
            </a:r>
            <a:r>
              <a:rPr lang="en-IN" sz="2000" dirty="0"/>
              <a:t> To Plot the </a:t>
            </a:r>
            <a:r>
              <a:rPr lang="en-IN" sz="2000" b="1" dirty="0"/>
              <a:t>variation of coefficient of drag </a:t>
            </a:r>
            <a:r>
              <a:rPr lang="en-IN" sz="2000" dirty="0"/>
              <a:t>with back slant angle</a:t>
            </a:r>
            <a:r>
              <a:rPr lang="en-IN" sz="2000" dirty="0" smtClean="0"/>
              <a:t>.</a:t>
            </a:r>
            <a:endParaRPr lang="en-IN" dirty="0" smtClean="0"/>
          </a:p>
          <a:p>
            <a:endParaRPr lang="en-IN" dirty="0"/>
          </a:p>
        </p:txBody>
      </p:sp>
    </p:spTree>
    <p:extLst>
      <p:ext uri="{BB962C8B-B14F-4D97-AF65-F5344CB8AC3E}">
        <p14:creationId xmlns:p14="http://schemas.microsoft.com/office/powerpoint/2010/main" val="2972401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p:cNvSpPr>
          <p:nvPr/>
        </p:nvSpPr>
        <p:spPr>
          <a:xfrm>
            <a:off x="-72551" y="44432"/>
            <a:ext cx="11843535" cy="7786747"/>
          </a:xfrm>
          <a:prstGeom prst="rect">
            <a:avLst/>
          </a:prstGeom>
          <a:noFill/>
          <a:ln>
            <a:solidFill>
              <a:schemeClr val="tx1"/>
            </a:solidFill>
          </a:ln>
        </p:spPr>
        <p:txBody>
          <a:bodyPr wrap="square" rtlCol="0">
            <a:spAutoFit/>
          </a:bodyPr>
          <a:lstStyle/>
          <a:p>
            <a:r>
              <a:rPr lang="en-GB" sz="2800" dirty="0"/>
              <a:t>             </a:t>
            </a:r>
            <a:r>
              <a:rPr lang="en-GB" sz="2800" dirty="0" smtClean="0"/>
              <a:t>                              GEOMETRY OF AHMED BODY</a:t>
            </a:r>
            <a:endParaRPr lang="en-GB" sz="2800" dirty="0"/>
          </a:p>
          <a:p>
            <a:endParaRPr lang="en-IN" sz="1400" dirty="0"/>
          </a:p>
          <a:p>
            <a:endParaRPr lang="en-GB" sz="1400" dirty="0"/>
          </a:p>
          <a:p>
            <a:endParaRPr lang="en-GB" sz="1400" dirty="0"/>
          </a:p>
          <a:p>
            <a:r>
              <a:rPr lang="en-GB" dirty="0" smtClean="0"/>
              <a:t>                                   </a:t>
            </a:r>
            <a:r>
              <a:rPr lang="en-GB" sz="1600" dirty="0" smtClean="0"/>
              <a:t>                  </a:t>
            </a:r>
            <a:endParaRPr lang="en-GB" sz="1600" dirty="0"/>
          </a:p>
          <a:p>
            <a:r>
              <a:rPr lang="en-GB" sz="1600" dirty="0" smtClean="0"/>
              <a:t>                                                                                                                      </a:t>
            </a:r>
            <a:r>
              <a:rPr lang="en-GB" sz="2000" dirty="0" smtClean="0">
                <a:solidFill>
                  <a:srgbClr val="C00000"/>
                </a:solidFill>
              </a:rPr>
              <a:t>SIDE VIEW</a:t>
            </a:r>
            <a:endParaRPr lang="en-GB" sz="2000" dirty="0">
              <a:solidFill>
                <a:srgbClr val="C00000"/>
              </a:solidFill>
            </a:endParaRPr>
          </a:p>
          <a:p>
            <a:r>
              <a:rPr lang="en-GB" sz="1600" dirty="0" smtClean="0"/>
              <a:t>                                                                                                           </a:t>
            </a:r>
            <a:endParaRPr lang="en-GB" sz="1400" dirty="0"/>
          </a:p>
          <a:p>
            <a:r>
              <a:rPr lang="en-GB" sz="1400" dirty="0" smtClean="0"/>
              <a:t>                                         </a:t>
            </a:r>
            <a:endParaRPr lang="en-GB" sz="1400" dirty="0"/>
          </a:p>
          <a:p>
            <a:endParaRPr lang="en-GB" sz="1400" dirty="0"/>
          </a:p>
          <a:p>
            <a:r>
              <a:rPr lang="en-GB" sz="1600" dirty="0" smtClean="0"/>
              <a:t>                                  </a:t>
            </a:r>
          </a:p>
          <a:p>
            <a:r>
              <a:rPr lang="en-GB" sz="1600" dirty="0"/>
              <a:t> </a:t>
            </a:r>
            <a:r>
              <a:rPr lang="en-GB" sz="1600" dirty="0" smtClean="0"/>
              <a:t>                                 </a:t>
            </a:r>
            <a:endParaRPr lang="en-GB" sz="1400" dirty="0"/>
          </a:p>
          <a:p>
            <a:r>
              <a:rPr lang="en-GB" sz="1400" dirty="0" smtClean="0"/>
              <a:t>                                                                                                   </a:t>
            </a:r>
            <a:r>
              <a:rPr lang="en-GB" sz="2000" dirty="0" smtClean="0"/>
              <a:t>30 mm</a:t>
            </a:r>
            <a:endParaRPr lang="en-GB" sz="2000" dirty="0"/>
          </a:p>
          <a:p>
            <a:r>
              <a:rPr lang="en-GB" sz="1400" dirty="0" smtClean="0"/>
              <a:t>                  												</a:t>
            </a:r>
            <a:endParaRPr lang="en-GB" sz="1400" dirty="0"/>
          </a:p>
          <a:p>
            <a:endParaRPr lang="en-GB" sz="1400" dirty="0"/>
          </a:p>
          <a:p>
            <a:r>
              <a:rPr lang="en-GB" sz="1400" dirty="0" smtClean="0"/>
              <a:t>                                                                                                              							</a:t>
            </a:r>
            <a:endParaRPr lang="en-GB" sz="1400" dirty="0"/>
          </a:p>
          <a:p>
            <a:r>
              <a:rPr lang="en-GB" sz="1400" dirty="0" smtClean="0"/>
              <a:t>                                     </a:t>
            </a:r>
          </a:p>
          <a:p>
            <a:r>
              <a:rPr lang="en-GB" sz="1400" dirty="0"/>
              <a:t> </a:t>
            </a:r>
            <a:r>
              <a:rPr lang="en-GB" sz="1400" dirty="0" smtClean="0"/>
              <a:t>                                   </a:t>
            </a:r>
            <a:endParaRPr lang="en-GB" sz="1400" dirty="0"/>
          </a:p>
          <a:p>
            <a:endParaRPr lang="en-GB" sz="1400" dirty="0"/>
          </a:p>
          <a:p>
            <a:r>
              <a:rPr lang="en-GB" sz="1400" dirty="0" smtClean="0"/>
              <a:t>                                                                                                </a:t>
            </a:r>
            <a:endParaRPr lang="en-GB" sz="1400" dirty="0"/>
          </a:p>
          <a:p>
            <a:endParaRPr lang="en-GB" sz="1400" dirty="0"/>
          </a:p>
          <a:p>
            <a:r>
              <a:rPr lang="en-GB" sz="1400" dirty="0" smtClean="0">
                <a:solidFill>
                  <a:srgbClr val="C00000"/>
                </a:solidFill>
              </a:rPr>
              <a:t>                                    </a:t>
            </a:r>
            <a:r>
              <a:rPr lang="en-GB" dirty="0" smtClean="0">
                <a:solidFill>
                  <a:srgbClr val="C00000"/>
                </a:solidFill>
              </a:rPr>
              <a:t>FRONT VIEW</a:t>
            </a:r>
            <a:endParaRPr lang="en-GB" dirty="0">
              <a:solidFill>
                <a:srgbClr val="C00000"/>
              </a:solidFill>
            </a:endParaRPr>
          </a:p>
          <a:p>
            <a:r>
              <a:rPr lang="en-GB" sz="1400" dirty="0" smtClean="0"/>
              <a:t>                                                                                </a:t>
            </a:r>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smtClean="0"/>
          </a:p>
          <a:p>
            <a:endParaRPr lang="en-GB" sz="1400" dirty="0"/>
          </a:p>
          <a:p>
            <a:endParaRPr lang="en-GB" sz="1400" dirty="0"/>
          </a:p>
          <a:p>
            <a:endParaRPr lang="en-GB" sz="1400" dirty="0" smtClean="0"/>
          </a:p>
          <a:p>
            <a:r>
              <a:rPr lang="en-GB" sz="1400" dirty="0"/>
              <a:t> </a:t>
            </a:r>
            <a:r>
              <a:rPr lang="en-GB" sz="1400" dirty="0" smtClean="0"/>
              <a:t>                                                         </a:t>
            </a:r>
            <a:endParaRPr lang="en-IN" sz="1400" dirty="0"/>
          </a:p>
        </p:txBody>
      </p:sp>
      <p:sp>
        <p:nvSpPr>
          <p:cNvPr id="6" name="Arc 5"/>
          <p:cNvSpPr/>
          <p:nvPr/>
        </p:nvSpPr>
        <p:spPr>
          <a:xfrm>
            <a:off x="7413325" y="337984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28" name="Straight Connector 27"/>
          <p:cNvCxnSpPr/>
          <p:nvPr/>
        </p:nvCxnSpPr>
        <p:spPr>
          <a:xfrm>
            <a:off x="6640593" y="1538466"/>
            <a:ext cx="25757" cy="1403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350929">
            <a:off x="6656958" y="1147766"/>
            <a:ext cx="900594" cy="928183"/>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Arc 31"/>
          <p:cNvSpPr/>
          <p:nvPr/>
        </p:nvSpPr>
        <p:spPr>
          <a:xfrm rot="10800000">
            <a:off x="6666349" y="2446607"/>
            <a:ext cx="1043189" cy="928183"/>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34" name="Straight Connector 33"/>
          <p:cNvCxnSpPr/>
          <p:nvPr/>
        </p:nvCxnSpPr>
        <p:spPr>
          <a:xfrm flipV="1">
            <a:off x="7110231" y="1139085"/>
            <a:ext cx="3703117" cy="20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0"/>
          </p:cNvCxnSpPr>
          <p:nvPr/>
        </p:nvCxnSpPr>
        <p:spPr>
          <a:xfrm>
            <a:off x="7187944" y="3374790"/>
            <a:ext cx="46385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813348" y="1149269"/>
            <a:ext cx="975757" cy="93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1812184" y="2066260"/>
            <a:ext cx="0" cy="1336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639927" y="955911"/>
            <a:ext cx="5152177" cy="323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779083" y="517082"/>
            <a:ext cx="1287532" cy="369332"/>
          </a:xfrm>
          <a:prstGeom prst="rect">
            <a:avLst/>
          </a:prstGeom>
          <a:noFill/>
        </p:spPr>
        <p:txBody>
          <a:bodyPr wrap="none" rtlCol="0">
            <a:spAutoFit/>
          </a:bodyPr>
          <a:lstStyle/>
          <a:p>
            <a:r>
              <a:rPr lang="en-GB" dirty="0" smtClean="0"/>
              <a:t>L=1044 mm</a:t>
            </a:r>
            <a:endParaRPr lang="en-IN" dirty="0"/>
          </a:p>
        </p:txBody>
      </p:sp>
      <p:cxnSp>
        <p:nvCxnSpPr>
          <p:cNvPr id="61" name="Straight Arrow Connector 60"/>
          <p:cNvCxnSpPr/>
          <p:nvPr/>
        </p:nvCxnSpPr>
        <p:spPr>
          <a:xfrm>
            <a:off x="6846655" y="1280583"/>
            <a:ext cx="294836" cy="28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10231" y="1429975"/>
            <a:ext cx="1458924" cy="369332"/>
          </a:xfrm>
          <a:prstGeom prst="rect">
            <a:avLst/>
          </a:prstGeom>
          <a:noFill/>
        </p:spPr>
        <p:txBody>
          <a:bodyPr wrap="square" rtlCol="0">
            <a:spAutoFit/>
          </a:bodyPr>
          <a:lstStyle/>
          <a:p>
            <a:r>
              <a:rPr lang="en-GB" dirty="0" smtClean="0"/>
              <a:t>R= 100 mm</a:t>
            </a:r>
            <a:endParaRPr lang="en-IN" dirty="0"/>
          </a:p>
        </p:txBody>
      </p:sp>
      <p:cxnSp>
        <p:nvCxnSpPr>
          <p:cNvPr id="82" name="Straight Arrow Connector 81"/>
          <p:cNvCxnSpPr/>
          <p:nvPr/>
        </p:nvCxnSpPr>
        <p:spPr>
          <a:xfrm>
            <a:off x="6666349" y="3573435"/>
            <a:ext cx="1790165" cy="124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058462" y="3789338"/>
            <a:ext cx="1170513" cy="369332"/>
          </a:xfrm>
          <a:prstGeom prst="rect">
            <a:avLst/>
          </a:prstGeom>
          <a:noFill/>
        </p:spPr>
        <p:txBody>
          <a:bodyPr wrap="none" rtlCol="0">
            <a:spAutoFit/>
          </a:bodyPr>
          <a:lstStyle/>
          <a:p>
            <a:r>
              <a:rPr lang="en-GB" dirty="0" smtClean="0"/>
              <a:t>L=202 mm</a:t>
            </a:r>
            <a:endParaRPr lang="en-IN" dirty="0"/>
          </a:p>
        </p:txBody>
      </p:sp>
      <p:cxnSp>
        <p:nvCxnSpPr>
          <p:cNvPr id="87" name="Straight Arrow Connector 86"/>
          <p:cNvCxnSpPr/>
          <p:nvPr/>
        </p:nvCxnSpPr>
        <p:spPr>
          <a:xfrm>
            <a:off x="8474260" y="3573435"/>
            <a:ext cx="18971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015047" y="3779259"/>
            <a:ext cx="1170513" cy="369332"/>
          </a:xfrm>
          <a:prstGeom prst="rect">
            <a:avLst/>
          </a:prstGeom>
          <a:noFill/>
        </p:spPr>
        <p:txBody>
          <a:bodyPr wrap="none" rtlCol="0">
            <a:spAutoFit/>
          </a:bodyPr>
          <a:lstStyle/>
          <a:p>
            <a:r>
              <a:rPr lang="en-GB" dirty="0" smtClean="0"/>
              <a:t>L=470 mm</a:t>
            </a:r>
            <a:endParaRPr lang="en-IN" dirty="0"/>
          </a:p>
        </p:txBody>
      </p:sp>
      <p:cxnSp>
        <p:nvCxnSpPr>
          <p:cNvPr id="92" name="Straight Connector 91"/>
          <p:cNvCxnSpPr/>
          <p:nvPr/>
        </p:nvCxnSpPr>
        <p:spPr>
          <a:xfrm flipV="1">
            <a:off x="-88829" y="3812055"/>
            <a:ext cx="11915315" cy="8384"/>
          </a:xfrm>
          <a:prstGeom prst="line">
            <a:avLst/>
          </a:prstGeom>
          <a:ln w="38100">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10904541" y="3362121"/>
            <a:ext cx="7041" cy="4044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1103024" y="3362120"/>
            <a:ext cx="1127664" cy="369332"/>
          </a:xfrm>
          <a:prstGeom prst="rect">
            <a:avLst/>
          </a:prstGeom>
          <a:noFill/>
        </p:spPr>
        <p:txBody>
          <a:bodyPr wrap="square" rtlCol="0">
            <a:spAutoFit/>
          </a:bodyPr>
          <a:lstStyle/>
          <a:p>
            <a:r>
              <a:rPr lang="en-GB" dirty="0" smtClean="0"/>
              <a:t>L= 50 mm</a:t>
            </a:r>
            <a:endParaRPr lang="en-IN" dirty="0"/>
          </a:p>
        </p:txBody>
      </p:sp>
      <p:cxnSp>
        <p:nvCxnSpPr>
          <p:cNvPr id="98" name="Straight Arrow Connector 97"/>
          <p:cNvCxnSpPr/>
          <p:nvPr/>
        </p:nvCxnSpPr>
        <p:spPr>
          <a:xfrm>
            <a:off x="10573524" y="1298826"/>
            <a:ext cx="1081825" cy="10009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rot="2739085">
            <a:off x="10336280" y="1799307"/>
            <a:ext cx="1398140" cy="369332"/>
          </a:xfrm>
          <a:prstGeom prst="rect">
            <a:avLst/>
          </a:prstGeom>
          <a:noFill/>
        </p:spPr>
        <p:txBody>
          <a:bodyPr wrap="none" rtlCol="0">
            <a:spAutoFit/>
          </a:bodyPr>
          <a:lstStyle/>
          <a:p>
            <a:r>
              <a:rPr lang="en-GB" dirty="0" smtClean="0"/>
              <a:t>L= 201.2 mm</a:t>
            </a:r>
            <a:endParaRPr lang="en-IN" dirty="0"/>
          </a:p>
        </p:txBody>
      </p:sp>
      <p:cxnSp>
        <p:nvCxnSpPr>
          <p:cNvPr id="102" name="Straight Connector 101"/>
          <p:cNvCxnSpPr/>
          <p:nvPr/>
        </p:nvCxnSpPr>
        <p:spPr>
          <a:xfrm>
            <a:off x="10813348" y="113908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0837100" y="1149269"/>
            <a:ext cx="975084" cy="955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0813348" y="1152910"/>
            <a:ext cx="1082565" cy="160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281756" y="1217516"/>
            <a:ext cx="316112" cy="369332"/>
          </a:xfrm>
          <a:prstGeom prst="rect">
            <a:avLst/>
          </a:prstGeom>
          <a:noFill/>
        </p:spPr>
        <p:txBody>
          <a:bodyPr wrap="none" rtlCol="0">
            <a:spAutoFit/>
          </a:bodyPr>
          <a:lstStyle/>
          <a:p>
            <a:r>
              <a:rPr lang="en-GB" dirty="0"/>
              <a:t>α</a:t>
            </a:r>
            <a:endParaRPr lang="en-IN" dirty="0"/>
          </a:p>
        </p:txBody>
      </p:sp>
      <p:cxnSp>
        <p:nvCxnSpPr>
          <p:cNvPr id="119" name="Straight Connector 118"/>
          <p:cNvCxnSpPr/>
          <p:nvPr/>
        </p:nvCxnSpPr>
        <p:spPr>
          <a:xfrm>
            <a:off x="6752121" y="4842018"/>
            <a:ext cx="25757" cy="1403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Arc 119"/>
          <p:cNvSpPr/>
          <p:nvPr/>
        </p:nvSpPr>
        <p:spPr>
          <a:xfrm rot="16350929">
            <a:off x="6771462" y="4461487"/>
            <a:ext cx="900594" cy="928183"/>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1" name="Arc 120"/>
          <p:cNvSpPr/>
          <p:nvPr/>
        </p:nvSpPr>
        <p:spPr>
          <a:xfrm rot="10800000">
            <a:off x="6777878" y="5768416"/>
            <a:ext cx="1043189" cy="928183"/>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3" name="Straight Connector 122"/>
          <p:cNvCxnSpPr>
            <a:stCxn id="120" idx="2"/>
          </p:cNvCxnSpPr>
          <p:nvPr/>
        </p:nvCxnSpPr>
        <p:spPr>
          <a:xfrm flipV="1">
            <a:off x="7241523" y="4449792"/>
            <a:ext cx="4509977" cy="259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296571" y="6696600"/>
            <a:ext cx="4482429" cy="1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1755248" y="4462753"/>
            <a:ext cx="23752" cy="2249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7436184" y="4641969"/>
            <a:ext cx="193386" cy="20004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Oval 132"/>
          <p:cNvSpPr/>
          <p:nvPr/>
        </p:nvSpPr>
        <p:spPr>
          <a:xfrm>
            <a:off x="7520288" y="6269201"/>
            <a:ext cx="193386" cy="20004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Oval 133"/>
          <p:cNvSpPr/>
          <p:nvPr/>
        </p:nvSpPr>
        <p:spPr>
          <a:xfrm>
            <a:off x="10849197" y="6340627"/>
            <a:ext cx="193386" cy="20004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p:cNvSpPr/>
          <p:nvPr/>
        </p:nvSpPr>
        <p:spPr>
          <a:xfrm>
            <a:off x="10783467" y="4653485"/>
            <a:ext cx="193386" cy="20004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7" name="Straight Arrow Connector 136"/>
          <p:cNvCxnSpPr/>
          <p:nvPr/>
        </p:nvCxnSpPr>
        <p:spPr>
          <a:xfrm>
            <a:off x="11259498" y="4726278"/>
            <a:ext cx="22258" cy="17143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9048915" y="4440978"/>
            <a:ext cx="37912" cy="2249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10125031" y="5387388"/>
            <a:ext cx="1170513" cy="369332"/>
          </a:xfrm>
          <a:prstGeom prst="rect">
            <a:avLst/>
          </a:prstGeom>
          <a:noFill/>
        </p:spPr>
        <p:txBody>
          <a:bodyPr wrap="none" rtlCol="0">
            <a:spAutoFit/>
          </a:bodyPr>
          <a:lstStyle/>
          <a:p>
            <a:r>
              <a:rPr lang="en-GB" dirty="0" smtClean="0"/>
              <a:t>L=327 mm</a:t>
            </a:r>
            <a:endParaRPr lang="en-IN" dirty="0"/>
          </a:p>
        </p:txBody>
      </p:sp>
      <p:sp>
        <p:nvSpPr>
          <p:cNvPr id="152" name="TextBox 151"/>
          <p:cNvSpPr txBox="1"/>
          <p:nvPr/>
        </p:nvSpPr>
        <p:spPr>
          <a:xfrm>
            <a:off x="7879321" y="5379397"/>
            <a:ext cx="1379343" cy="369332"/>
          </a:xfrm>
          <a:prstGeom prst="rect">
            <a:avLst/>
          </a:prstGeom>
          <a:noFill/>
        </p:spPr>
        <p:txBody>
          <a:bodyPr wrap="square" rtlCol="0">
            <a:spAutoFit/>
          </a:bodyPr>
          <a:lstStyle/>
          <a:p>
            <a:r>
              <a:rPr lang="en-GB" dirty="0" smtClean="0"/>
              <a:t>L=389 mm</a:t>
            </a:r>
            <a:endParaRPr lang="en-IN" dirty="0"/>
          </a:p>
        </p:txBody>
      </p:sp>
      <p:sp>
        <p:nvSpPr>
          <p:cNvPr id="153" name="TextBox 152"/>
          <p:cNvSpPr txBox="1"/>
          <p:nvPr/>
        </p:nvSpPr>
        <p:spPr>
          <a:xfrm>
            <a:off x="5000431" y="6302109"/>
            <a:ext cx="1585690" cy="369332"/>
          </a:xfrm>
          <a:prstGeom prst="rect">
            <a:avLst/>
          </a:prstGeom>
          <a:noFill/>
        </p:spPr>
        <p:txBody>
          <a:bodyPr wrap="none" rtlCol="0">
            <a:spAutoFit/>
          </a:bodyPr>
          <a:lstStyle/>
          <a:p>
            <a:r>
              <a:rPr lang="en-GB" dirty="0" smtClean="0">
                <a:solidFill>
                  <a:srgbClr val="C00000"/>
                </a:solidFill>
              </a:rPr>
              <a:t>BOTTOM VIEW</a:t>
            </a:r>
            <a:endParaRPr lang="en-IN" dirty="0">
              <a:solidFill>
                <a:srgbClr val="C00000"/>
              </a:solidFill>
            </a:endParaRPr>
          </a:p>
        </p:txBody>
      </p:sp>
      <p:cxnSp>
        <p:nvCxnSpPr>
          <p:cNvPr id="5" name="Straight Connector 4"/>
          <p:cNvCxnSpPr/>
          <p:nvPr/>
        </p:nvCxnSpPr>
        <p:spPr>
          <a:xfrm>
            <a:off x="8456514" y="3402699"/>
            <a:ext cx="0" cy="7326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353692" y="3374790"/>
            <a:ext cx="17746" cy="7605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61997" y="3381638"/>
            <a:ext cx="1649" cy="428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8569155" y="3372384"/>
            <a:ext cx="7822" cy="415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225927" y="3374790"/>
            <a:ext cx="5467" cy="437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479757" y="3362121"/>
            <a:ext cx="9317" cy="450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98105" y="1141491"/>
            <a:ext cx="3179929" cy="22206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Rectangle 52"/>
          <p:cNvSpPr/>
          <p:nvPr/>
        </p:nvSpPr>
        <p:spPr>
          <a:xfrm>
            <a:off x="1335084" y="1871628"/>
            <a:ext cx="1705970" cy="7603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2" name="Straight Connector 71"/>
          <p:cNvCxnSpPr/>
          <p:nvPr/>
        </p:nvCxnSpPr>
        <p:spPr>
          <a:xfrm flipH="1">
            <a:off x="3041054" y="1159454"/>
            <a:ext cx="736980" cy="7121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004837" y="2631983"/>
            <a:ext cx="773196" cy="730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98104" y="2631983"/>
            <a:ext cx="736980" cy="7301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98104" y="1159454"/>
            <a:ext cx="764276" cy="712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66594" y="3362120"/>
            <a:ext cx="0" cy="42581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367487" y="3349334"/>
            <a:ext cx="5839" cy="4606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845247" y="3347333"/>
            <a:ext cx="5851" cy="4596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088860" y="3379840"/>
            <a:ext cx="14308"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243306" y="3347333"/>
            <a:ext cx="0" cy="4645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3496558" y="3379840"/>
            <a:ext cx="9613"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598104" y="731427"/>
            <a:ext cx="0" cy="396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3778033" y="731427"/>
            <a:ext cx="0" cy="396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598104" y="929427"/>
            <a:ext cx="31784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1650753" y="498708"/>
            <a:ext cx="1008715" cy="369332"/>
          </a:xfrm>
          <a:prstGeom prst="rect">
            <a:avLst/>
          </a:prstGeom>
          <a:noFill/>
        </p:spPr>
        <p:txBody>
          <a:bodyPr wrap="square" rtlCol="0">
            <a:spAutoFit/>
          </a:bodyPr>
          <a:lstStyle/>
          <a:p>
            <a:r>
              <a:rPr lang="en-IN" dirty="0" smtClean="0"/>
              <a:t>389 mm</a:t>
            </a:r>
            <a:endParaRPr lang="en-IN" dirty="0"/>
          </a:p>
        </p:txBody>
      </p:sp>
      <p:cxnSp>
        <p:nvCxnSpPr>
          <p:cNvPr id="164" name="Straight Arrow Connector 163"/>
          <p:cNvCxnSpPr/>
          <p:nvPr/>
        </p:nvCxnSpPr>
        <p:spPr>
          <a:xfrm>
            <a:off x="2611685" y="3573435"/>
            <a:ext cx="631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3506171" y="3558119"/>
            <a:ext cx="1336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962846" y="3787934"/>
            <a:ext cx="3748" cy="661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3352270" y="3813857"/>
            <a:ext cx="3748" cy="661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V="1">
            <a:off x="962845" y="4066019"/>
            <a:ext cx="2404642" cy="97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1702155" y="4098914"/>
            <a:ext cx="957313" cy="369332"/>
          </a:xfrm>
          <a:prstGeom prst="rect">
            <a:avLst/>
          </a:prstGeom>
          <a:noFill/>
        </p:spPr>
        <p:txBody>
          <a:bodyPr wrap="none" rtlCol="0">
            <a:spAutoFit/>
          </a:bodyPr>
          <a:lstStyle/>
          <a:p>
            <a:r>
              <a:rPr lang="en-IN" dirty="0" smtClean="0"/>
              <a:t>327 mm</a:t>
            </a:r>
            <a:endParaRPr lang="en-IN" dirty="0"/>
          </a:p>
        </p:txBody>
      </p:sp>
      <p:cxnSp>
        <p:nvCxnSpPr>
          <p:cNvPr id="181" name="Straight Connector 180"/>
          <p:cNvCxnSpPr/>
          <p:nvPr/>
        </p:nvCxnSpPr>
        <p:spPr>
          <a:xfrm flipH="1" flipV="1">
            <a:off x="162963" y="1125426"/>
            <a:ext cx="435141" cy="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flipV="1">
            <a:off x="177988" y="3347333"/>
            <a:ext cx="435141" cy="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49693" y="1168401"/>
            <a:ext cx="8456" cy="2164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rot="16200000">
            <a:off x="-241612" y="1594735"/>
            <a:ext cx="957313" cy="369332"/>
          </a:xfrm>
          <a:prstGeom prst="rect">
            <a:avLst/>
          </a:prstGeom>
          <a:noFill/>
        </p:spPr>
        <p:txBody>
          <a:bodyPr wrap="none" rtlCol="0">
            <a:spAutoFit/>
          </a:bodyPr>
          <a:lstStyle/>
          <a:p>
            <a:r>
              <a:rPr lang="en-IN" dirty="0" smtClean="0"/>
              <a:t>288 mm</a:t>
            </a:r>
            <a:endParaRPr lang="en-IN" dirty="0"/>
          </a:p>
        </p:txBody>
      </p:sp>
      <p:sp>
        <p:nvSpPr>
          <p:cNvPr id="205" name="Arc 204"/>
          <p:cNvSpPr/>
          <p:nvPr/>
        </p:nvSpPr>
        <p:spPr>
          <a:xfrm rot="5052030">
            <a:off x="10813348" y="910229"/>
            <a:ext cx="914400" cy="914400"/>
          </a:xfrm>
          <a:prstGeom prst="arc">
            <a:avLst>
              <a:gd name="adj1" fmla="val 15018733"/>
              <a:gd name="adj2" fmla="val 20326778"/>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 name="Straight Connector 9"/>
          <p:cNvCxnSpPr/>
          <p:nvPr/>
        </p:nvCxnSpPr>
        <p:spPr>
          <a:xfrm>
            <a:off x="6645852" y="731427"/>
            <a:ext cx="25403" cy="266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10447898" y="4737225"/>
            <a:ext cx="892641" cy="28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635546" y="6440651"/>
            <a:ext cx="719084"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1421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2999" y="1374071"/>
            <a:ext cx="8216497" cy="2941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ounded Rectangle 2"/>
          <p:cNvSpPr/>
          <p:nvPr/>
        </p:nvSpPr>
        <p:spPr>
          <a:xfrm>
            <a:off x="5707561" y="2416192"/>
            <a:ext cx="1700012" cy="91440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p:nvPr/>
        </p:nvCxnSpPr>
        <p:spPr>
          <a:xfrm flipV="1">
            <a:off x="2572999" y="4646878"/>
            <a:ext cx="3106776" cy="293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93155" y="4864212"/>
            <a:ext cx="8128824" cy="369332"/>
          </a:xfrm>
          <a:prstGeom prst="rect">
            <a:avLst/>
          </a:prstGeom>
          <a:noFill/>
        </p:spPr>
        <p:txBody>
          <a:bodyPr wrap="square" rtlCol="0">
            <a:spAutoFit/>
          </a:bodyPr>
          <a:lstStyle/>
          <a:p>
            <a:r>
              <a:rPr lang="en-IN" dirty="0" smtClean="0"/>
              <a:t>                   2000 mm                                                                    5000 mm</a:t>
            </a:r>
            <a:endParaRPr lang="en-IN" dirty="0"/>
          </a:p>
        </p:txBody>
      </p:sp>
      <p:cxnSp>
        <p:nvCxnSpPr>
          <p:cNvPr id="11" name="Straight Arrow Connector 10"/>
          <p:cNvCxnSpPr/>
          <p:nvPr/>
        </p:nvCxnSpPr>
        <p:spPr>
          <a:xfrm flipV="1">
            <a:off x="5680695" y="4610269"/>
            <a:ext cx="5124699" cy="33612"/>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010265" y="1378904"/>
            <a:ext cx="5259" cy="292332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77938" y="2833764"/>
            <a:ext cx="1087237" cy="369332"/>
          </a:xfrm>
          <a:prstGeom prst="rect">
            <a:avLst/>
          </a:prstGeom>
          <a:noFill/>
        </p:spPr>
        <p:txBody>
          <a:bodyPr wrap="square" rtlCol="0">
            <a:spAutoFit/>
          </a:bodyPr>
          <a:lstStyle/>
          <a:p>
            <a:r>
              <a:rPr lang="en-IN" dirty="0" smtClean="0"/>
              <a:t>2000 mm</a:t>
            </a:r>
            <a:endParaRPr lang="en-IN" dirty="0"/>
          </a:p>
        </p:txBody>
      </p:sp>
      <p:cxnSp>
        <p:nvCxnSpPr>
          <p:cNvPr id="25" name="Straight Arrow Connector 24"/>
          <p:cNvCxnSpPr/>
          <p:nvPr/>
        </p:nvCxnSpPr>
        <p:spPr>
          <a:xfrm>
            <a:off x="2594367" y="1081546"/>
            <a:ext cx="8211027" cy="6127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313144" y="583727"/>
            <a:ext cx="1742747" cy="369332"/>
          </a:xfrm>
          <a:prstGeom prst="rect">
            <a:avLst/>
          </a:prstGeom>
          <a:noFill/>
        </p:spPr>
        <p:txBody>
          <a:bodyPr wrap="square" rtlCol="0">
            <a:spAutoFit/>
          </a:bodyPr>
          <a:lstStyle/>
          <a:p>
            <a:r>
              <a:rPr lang="en-IN" dirty="0" smtClean="0"/>
              <a:t>7000 mm</a:t>
            </a:r>
            <a:endParaRPr lang="en-IN" dirty="0"/>
          </a:p>
        </p:txBody>
      </p:sp>
      <p:sp>
        <p:nvSpPr>
          <p:cNvPr id="30" name="Down Arrow 29"/>
          <p:cNvSpPr/>
          <p:nvPr/>
        </p:nvSpPr>
        <p:spPr>
          <a:xfrm rot="16200000">
            <a:off x="1535390" y="967463"/>
            <a:ext cx="484632" cy="958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Arrow 30"/>
          <p:cNvSpPr/>
          <p:nvPr/>
        </p:nvSpPr>
        <p:spPr>
          <a:xfrm>
            <a:off x="1261176" y="199017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a:off x="1261176" y="315090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a:off x="1215909" y="3931523"/>
            <a:ext cx="102367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742642" y="5689525"/>
            <a:ext cx="10046854" cy="707886"/>
          </a:xfrm>
          <a:prstGeom prst="rect">
            <a:avLst/>
          </a:prstGeom>
        </p:spPr>
        <p:txBody>
          <a:bodyPr wrap="square">
            <a:spAutoFit/>
          </a:bodyPr>
          <a:lstStyle/>
          <a:p>
            <a:r>
              <a:rPr lang="en-IN" sz="2000" dirty="0" smtClean="0">
                <a:latin typeface="AdvTTe692faf0"/>
              </a:rPr>
              <a:t>Computational </a:t>
            </a:r>
            <a:r>
              <a:rPr lang="en-GB" sz="2000" dirty="0" smtClean="0">
                <a:latin typeface="AdvTTe692faf0"/>
              </a:rPr>
              <a:t>domain </a:t>
            </a:r>
            <a:r>
              <a:rPr lang="en-GB" sz="2000" dirty="0">
                <a:latin typeface="AdvTTe692faf0"/>
              </a:rPr>
              <a:t>in plan </a:t>
            </a:r>
            <a:r>
              <a:rPr lang="en-GB" sz="2000" dirty="0" smtClean="0">
                <a:latin typeface="AdvTTe692faf0"/>
              </a:rPr>
              <a:t>view</a:t>
            </a:r>
            <a:r>
              <a:rPr lang="en-GB" sz="2000" dirty="0">
                <a:latin typeface="AdvTTe692faf0"/>
              </a:rPr>
              <a:t>.</a:t>
            </a:r>
            <a:r>
              <a:rPr lang="en-GB" sz="2000" dirty="0" smtClean="0">
                <a:latin typeface="AdvTTe692faf0"/>
              </a:rPr>
              <a:t> The inlet</a:t>
            </a:r>
            <a:r>
              <a:rPr lang="en-GB" sz="2000" dirty="0">
                <a:latin typeface="AdvTTe692faf0"/>
              </a:rPr>
              <a:t>, outlet, top and the lateral boundaries of the computational </a:t>
            </a:r>
            <a:r>
              <a:rPr lang="en-GB" sz="2000" dirty="0" smtClean="0">
                <a:latin typeface="AdvTTe692faf0"/>
              </a:rPr>
              <a:t>domain extend 2 m, 5 m, 2 m</a:t>
            </a:r>
            <a:r>
              <a:rPr lang="en-GB" sz="2000" dirty="0" smtClean="0">
                <a:latin typeface="AdvTT47f7fe79.I"/>
              </a:rPr>
              <a:t> </a:t>
            </a:r>
            <a:r>
              <a:rPr lang="en-GB" sz="2000" dirty="0">
                <a:latin typeface="AdvTTe692faf0"/>
              </a:rPr>
              <a:t>and </a:t>
            </a:r>
            <a:r>
              <a:rPr lang="en-GB" sz="2000" dirty="0" smtClean="0">
                <a:latin typeface="AdvTTe692faf0"/>
              </a:rPr>
              <a:t>2 m, </a:t>
            </a:r>
            <a:r>
              <a:rPr lang="en-GB" sz="2000" dirty="0">
                <a:latin typeface="AdvTTe692faf0"/>
              </a:rPr>
              <a:t>respectively, from the </a:t>
            </a:r>
            <a:r>
              <a:rPr lang="en-GB" sz="2000" dirty="0" smtClean="0">
                <a:latin typeface="AdvTTe692faf0"/>
              </a:rPr>
              <a:t>origin.</a:t>
            </a:r>
            <a:endParaRPr lang="en-IN" sz="2000" dirty="0"/>
          </a:p>
        </p:txBody>
      </p:sp>
      <p:sp>
        <p:nvSpPr>
          <p:cNvPr id="4" name="TextBox 3"/>
          <p:cNvSpPr txBox="1"/>
          <p:nvPr/>
        </p:nvSpPr>
        <p:spPr>
          <a:xfrm>
            <a:off x="691410" y="2566128"/>
            <a:ext cx="447558" cy="584775"/>
          </a:xfrm>
          <a:prstGeom prst="rect">
            <a:avLst/>
          </a:prstGeom>
          <a:noFill/>
        </p:spPr>
        <p:txBody>
          <a:bodyPr wrap="none" rtlCol="0">
            <a:spAutoFit/>
          </a:bodyPr>
          <a:lstStyle/>
          <a:p>
            <a:r>
              <a:rPr lang="en-IN" sz="3200" dirty="0" smtClean="0"/>
              <a:t>U</a:t>
            </a:r>
            <a:endParaRPr lang="en-IN" sz="3200" dirty="0"/>
          </a:p>
        </p:txBody>
      </p:sp>
      <p:cxnSp>
        <p:nvCxnSpPr>
          <p:cNvPr id="7" name="Straight Connector 6"/>
          <p:cNvCxnSpPr>
            <a:stCxn id="2" idx="1"/>
            <a:endCxn id="2" idx="3"/>
          </p:cNvCxnSpPr>
          <p:nvPr/>
        </p:nvCxnSpPr>
        <p:spPr>
          <a:xfrm>
            <a:off x="2572999" y="2844602"/>
            <a:ext cx="821649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89290" y="1407699"/>
            <a:ext cx="1242" cy="303131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594367" y="4302224"/>
            <a:ext cx="1" cy="7639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789496" y="4302224"/>
            <a:ext cx="0" cy="7762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283544" y="1364810"/>
            <a:ext cx="777512" cy="9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9298094" y="4302224"/>
            <a:ext cx="777512" cy="2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695947" y="4372713"/>
            <a:ext cx="9837" cy="6185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65553" y="189476"/>
            <a:ext cx="4032129" cy="400110"/>
          </a:xfrm>
          <a:prstGeom prst="rect">
            <a:avLst/>
          </a:prstGeom>
        </p:spPr>
        <p:txBody>
          <a:bodyPr wrap="none">
            <a:spAutoFit/>
          </a:bodyPr>
          <a:lstStyle/>
          <a:p>
            <a:r>
              <a:rPr lang="en-IN" sz="2000" b="1" dirty="0"/>
              <a:t>Computational </a:t>
            </a:r>
            <a:r>
              <a:rPr lang="en-GB" sz="2000" b="1" dirty="0" smtClean="0"/>
              <a:t>Domain </a:t>
            </a:r>
            <a:r>
              <a:rPr lang="en-GB" sz="2000" b="1" dirty="0"/>
              <a:t>in </a:t>
            </a:r>
            <a:r>
              <a:rPr lang="en-GB" sz="2000" b="1" dirty="0" smtClean="0"/>
              <a:t>Plan View</a:t>
            </a:r>
            <a:endParaRPr lang="en-IN" sz="2000" b="1" dirty="0"/>
          </a:p>
        </p:txBody>
      </p:sp>
      <p:cxnSp>
        <p:nvCxnSpPr>
          <p:cNvPr id="62" name="Straight Connector 61"/>
          <p:cNvCxnSpPr/>
          <p:nvPr/>
        </p:nvCxnSpPr>
        <p:spPr>
          <a:xfrm flipV="1">
            <a:off x="2572999" y="860785"/>
            <a:ext cx="0" cy="4817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0789496" y="901114"/>
            <a:ext cx="0" cy="4729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693961" y="1364810"/>
            <a:ext cx="9748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0789495" y="4281506"/>
            <a:ext cx="732061" cy="927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355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rot="16200000">
            <a:off x="1574487" y="924309"/>
            <a:ext cx="4124746" cy="4623541"/>
          </a:xfrm>
          <a:prstGeom prst="cube">
            <a:avLst>
              <a:gd name="adj" fmla="val 9015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p:cNvCxnSpPr/>
          <p:nvPr/>
        </p:nvCxnSpPr>
        <p:spPr>
          <a:xfrm>
            <a:off x="1105469" y="600501"/>
            <a:ext cx="607327" cy="57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587331" y="5186149"/>
            <a:ext cx="614149" cy="62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35523" y="3043451"/>
            <a:ext cx="818865" cy="655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42949" y="3323230"/>
            <a:ext cx="818865" cy="62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3783" y="231169"/>
            <a:ext cx="301686" cy="369332"/>
          </a:xfrm>
          <a:prstGeom prst="rect">
            <a:avLst/>
          </a:prstGeom>
          <a:noFill/>
        </p:spPr>
        <p:txBody>
          <a:bodyPr wrap="none" rtlCol="0">
            <a:spAutoFit/>
          </a:bodyPr>
          <a:lstStyle/>
          <a:p>
            <a:r>
              <a:rPr lang="en-IN" dirty="0" smtClean="0"/>
              <a:t>1</a:t>
            </a:r>
            <a:endParaRPr lang="en-IN" dirty="0"/>
          </a:p>
        </p:txBody>
      </p:sp>
      <p:sp>
        <p:nvSpPr>
          <p:cNvPr id="26" name="TextBox 25"/>
          <p:cNvSpPr txBox="1"/>
          <p:nvPr/>
        </p:nvSpPr>
        <p:spPr>
          <a:xfrm>
            <a:off x="5120640" y="2630644"/>
            <a:ext cx="466691" cy="369332"/>
          </a:xfrm>
          <a:prstGeom prst="rect">
            <a:avLst/>
          </a:prstGeom>
          <a:noFill/>
        </p:spPr>
        <p:txBody>
          <a:bodyPr wrap="square" rtlCol="0">
            <a:spAutoFit/>
          </a:bodyPr>
          <a:lstStyle/>
          <a:p>
            <a:r>
              <a:rPr lang="en-IN" dirty="0"/>
              <a:t>4</a:t>
            </a:r>
          </a:p>
        </p:txBody>
      </p:sp>
      <p:sp>
        <p:nvSpPr>
          <p:cNvPr id="27" name="TextBox 26"/>
          <p:cNvSpPr txBox="1"/>
          <p:nvPr/>
        </p:nvSpPr>
        <p:spPr>
          <a:xfrm>
            <a:off x="2029376" y="3944203"/>
            <a:ext cx="301686" cy="369332"/>
          </a:xfrm>
          <a:prstGeom prst="rect">
            <a:avLst/>
          </a:prstGeom>
          <a:noFill/>
        </p:spPr>
        <p:txBody>
          <a:bodyPr wrap="none" rtlCol="0">
            <a:spAutoFit/>
          </a:bodyPr>
          <a:lstStyle/>
          <a:p>
            <a:r>
              <a:rPr lang="en-IN" dirty="0" smtClean="0"/>
              <a:t>3</a:t>
            </a:r>
            <a:endParaRPr lang="en-IN" dirty="0"/>
          </a:p>
        </p:txBody>
      </p:sp>
      <p:sp>
        <p:nvSpPr>
          <p:cNvPr id="28" name="TextBox 27"/>
          <p:cNvSpPr txBox="1"/>
          <p:nvPr/>
        </p:nvSpPr>
        <p:spPr>
          <a:xfrm>
            <a:off x="6264865" y="5772191"/>
            <a:ext cx="301686" cy="369332"/>
          </a:xfrm>
          <a:prstGeom prst="rect">
            <a:avLst/>
          </a:prstGeom>
          <a:noFill/>
        </p:spPr>
        <p:txBody>
          <a:bodyPr wrap="none" rtlCol="0">
            <a:spAutoFit/>
          </a:bodyPr>
          <a:lstStyle/>
          <a:p>
            <a:r>
              <a:rPr lang="en-IN" dirty="0"/>
              <a:t>2</a:t>
            </a:r>
          </a:p>
        </p:txBody>
      </p:sp>
      <p:sp>
        <p:nvSpPr>
          <p:cNvPr id="3" name="TextBox 2"/>
          <p:cNvSpPr txBox="1"/>
          <p:nvPr/>
        </p:nvSpPr>
        <p:spPr>
          <a:xfrm>
            <a:off x="400884" y="180430"/>
            <a:ext cx="11235559" cy="400110"/>
          </a:xfrm>
          <a:prstGeom prst="rect">
            <a:avLst/>
          </a:prstGeom>
          <a:noFill/>
        </p:spPr>
        <p:txBody>
          <a:bodyPr wrap="square" rtlCol="0">
            <a:spAutoFit/>
          </a:bodyPr>
          <a:lstStyle/>
          <a:p>
            <a:pPr algn="ctr"/>
            <a:r>
              <a:rPr lang="en-IN" dirty="0" smtClean="0">
                <a:solidFill>
                  <a:srgbClr val="FF0000"/>
                </a:solidFill>
              </a:rPr>
              <a:t> </a:t>
            </a:r>
            <a:r>
              <a:rPr lang="en-IN" sz="2000" b="1" dirty="0" smtClean="0"/>
              <a:t>Computational Domain                                            Boundary Conditions</a:t>
            </a:r>
            <a:endParaRPr lang="en-IN" sz="2000" b="1" dirty="0"/>
          </a:p>
        </p:txBody>
      </p:sp>
      <p:graphicFrame>
        <p:nvGraphicFramePr>
          <p:cNvPr id="5" name="Table 4"/>
          <p:cNvGraphicFramePr>
            <a:graphicFrameLocks noGrp="1"/>
          </p:cNvGraphicFramePr>
          <p:nvPr>
            <p:extLst>
              <p:ext uri="{D42A27DB-BD31-4B8C-83A1-F6EECF244321}">
                <p14:modId xmlns:p14="http://schemas.microsoft.com/office/powerpoint/2010/main" val="1058562297"/>
              </p:ext>
            </p:extLst>
          </p:nvPr>
        </p:nvGraphicFramePr>
        <p:xfrm>
          <a:off x="5663817" y="623718"/>
          <a:ext cx="6475632" cy="3689819"/>
        </p:xfrm>
        <a:graphic>
          <a:graphicData uri="http://schemas.openxmlformats.org/drawingml/2006/table">
            <a:tbl>
              <a:tblPr firstRow="1" bandRow="1">
                <a:tableStyleId>{5C22544A-7EE6-4342-B048-85BDC9FD1C3A}</a:tableStyleId>
              </a:tblPr>
              <a:tblGrid>
                <a:gridCol w="1902176"/>
                <a:gridCol w="1890948"/>
                <a:gridCol w="2682508"/>
              </a:tblGrid>
              <a:tr h="681982">
                <a:tc>
                  <a:txBody>
                    <a:bodyPr/>
                    <a:lstStyle/>
                    <a:p>
                      <a:pPr algn="ctr"/>
                      <a:r>
                        <a:rPr lang="en-IN" dirty="0" smtClean="0"/>
                        <a:t>Boundary No.</a:t>
                      </a:r>
                      <a:endParaRPr lang="en-IN" dirty="0"/>
                    </a:p>
                  </a:txBody>
                  <a:tcPr/>
                </a:tc>
                <a:tc>
                  <a:txBody>
                    <a:bodyPr/>
                    <a:lstStyle/>
                    <a:p>
                      <a:pPr algn="ctr"/>
                      <a:r>
                        <a:rPr lang="en-IN" dirty="0" smtClean="0"/>
                        <a:t>Boundary Name</a:t>
                      </a:r>
                      <a:endParaRPr lang="en-IN" dirty="0"/>
                    </a:p>
                  </a:txBody>
                  <a:tcPr/>
                </a:tc>
                <a:tc>
                  <a:txBody>
                    <a:bodyPr/>
                    <a:lstStyle/>
                    <a:p>
                      <a:pPr algn="ctr"/>
                      <a:r>
                        <a:rPr lang="en-IN" dirty="0" smtClean="0"/>
                        <a:t>Boundary</a:t>
                      </a:r>
                      <a:r>
                        <a:rPr lang="en-IN" baseline="0" dirty="0" smtClean="0"/>
                        <a:t> Condition</a:t>
                      </a:r>
                      <a:endParaRPr lang="en-IN" dirty="0"/>
                    </a:p>
                  </a:txBody>
                  <a:tcPr/>
                </a:tc>
              </a:tr>
              <a:tr h="429691">
                <a:tc>
                  <a:txBody>
                    <a:bodyPr/>
                    <a:lstStyle/>
                    <a:p>
                      <a:pPr algn="ctr"/>
                      <a:r>
                        <a:rPr lang="en-IN" dirty="0" smtClean="0"/>
                        <a:t>1</a:t>
                      </a:r>
                      <a:endParaRPr lang="en-IN" dirty="0"/>
                    </a:p>
                  </a:txBody>
                  <a:tcPr/>
                </a:tc>
                <a:tc>
                  <a:txBody>
                    <a:bodyPr/>
                    <a:lstStyle/>
                    <a:p>
                      <a:r>
                        <a:rPr lang="en-IN" sz="1800" dirty="0" smtClean="0"/>
                        <a:t>Inlet</a:t>
                      </a:r>
                      <a:endParaRPr lang="en-IN" dirty="0"/>
                    </a:p>
                  </a:txBody>
                  <a:tcPr/>
                </a:tc>
                <a:tc>
                  <a:txBody>
                    <a:bodyPr/>
                    <a:lstStyle/>
                    <a:p>
                      <a:r>
                        <a:rPr lang="en-IN" sz="1800" dirty="0" smtClean="0">
                          <a:solidFill>
                            <a:schemeClr val="tx1"/>
                          </a:solidFill>
                        </a:rPr>
                        <a:t> Velocity Inlet</a:t>
                      </a:r>
                      <a:r>
                        <a:rPr lang="en-IN" sz="1800" baseline="0" dirty="0" smtClean="0">
                          <a:solidFill>
                            <a:schemeClr val="tx1"/>
                          </a:solidFill>
                        </a:rPr>
                        <a:t> B</a:t>
                      </a:r>
                      <a:r>
                        <a:rPr lang="en-IN" sz="1800" dirty="0" smtClean="0">
                          <a:solidFill>
                            <a:schemeClr val="tx1"/>
                          </a:solidFill>
                        </a:rPr>
                        <a:t>oundary</a:t>
                      </a:r>
                      <a:endParaRPr lang="en-IN" dirty="0">
                        <a:solidFill>
                          <a:schemeClr val="tx1"/>
                        </a:solidFill>
                      </a:endParaRPr>
                    </a:p>
                  </a:txBody>
                  <a:tcPr/>
                </a:tc>
              </a:tr>
              <a:tr h="429691">
                <a:tc>
                  <a:txBody>
                    <a:bodyPr/>
                    <a:lstStyle/>
                    <a:p>
                      <a:pPr algn="ctr"/>
                      <a:r>
                        <a:rPr lang="en-IN" dirty="0" smtClean="0"/>
                        <a:t>2</a:t>
                      </a:r>
                      <a:endParaRPr lang="en-IN" dirty="0"/>
                    </a:p>
                  </a:txBody>
                  <a:tcPr/>
                </a:tc>
                <a:tc>
                  <a:txBody>
                    <a:bodyPr/>
                    <a:lstStyle/>
                    <a:p>
                      <a:r>
                        <a:rPr lang="en-IN" sz="1800" dirty="0" smtClean="0"/>
                        <a:t>Outlet </a:t>
                      </a:r>
                      <a:endParaRPr lang="en-IN" dirty="0"/>
                    </a:p>
                  </a:txBody>
                  <a:tcPr/>
                </a:tc>
                <a:tc>
                  <a:txBody>
                    <a:bodyPr/>
                    <a:lstStyle/>
                    <a:p>
                      <a:r>
                        <a:rPr lang="en-IN" sz="1800" dirty="0" smtClean="0">
                          <a:solidFill>
                            <a:schemeClr val="tx1"/>
                          </a:solidFill>
                        </a:rPr>
                        <a:t> Pressure Outlet </a:t>
                      </a:r>
                      <a:endParaRPr lang="en-IN" dirty="0">
                        <a:solidFill>
                          <a:schemeClr val="tx1"/>
                        </a:solidFill>
                      </a:endParaRPr>
                    </a:p>
                  </a:txBody>
                  <a:tcPr/>
                </a:tc>
              </a:tr>
              <a:tr h="429691">
                <a:tc>
                  <a:txBody>
                    <a:bodyPr/>
                    <a:lstStyle/>
                    <a:p>
                      <a:pPr algn="ctr"/>
                      <a:r>
                        <a:rPr lang="en-IN" dirty="0" smtClean="0"/>
                        <a:t>3</a:t>
                      </a:r>
                      <a:endParaRPr lang="en-IN" dirty="0"/>
                    </a:p>
                  </a:txBody>
                  <a:tcPr/>
                </a:tc>
                <a:tc>
                  <a:txBody>
                    <a:bodyPr/>
                    <a:lstStyle/>
                    <a:p>
                      <a:r>
                        <a:rPr lang="en-IN" dirty="0" smtClean="0"/>
                        <a:t>Symmetry1</a:t>
                      </a:r>
                      <a:endParaRPr lang="en-IN" dirty="0"/>
                    </a:p>
                  </a:txBody>
                  <a:tcPr/>
                </a:tc>
                <a:tc>
                  <a:txBody>
                    <a:bodyPr/>
                    <a:lstStyle/>
                    <a:p>
                      <a:r>
                        <a:rPr lang="en-IN" dirty="0" smtClean="0">
                          <a:solidFill>
                            <a:schemeClr val="tx1"/>
                          </a:solidFill>
                        </a:rPr>
                        <a:t> Symmetry Boundary</a:t>
                      </a:r>
                      <a:endParaRPr lang="en-IN" dirty="0">
                        <a:solidFill>
                          <a:schemeClr val="tx1"/>
                        </a:solidFill>
                      </a:endParaRPr>
                    </a:p>
                  </a:txBody>
                  <a:tcPr/>
                </a:tc>
              </a:tr>
              <a:tr h="429691">
                <a:tc>
                  <a:txBody>
                    <a:bodyPr/>
                    <a:lstStyle/>
                    <a:p>
                      <a:pPr algn="ctr"/>
                      <a:r>
                        <a:rPr lang="en-IN" dirty="0" smtClean="0"/>
                        <a:t>4</a:t>
                      </a:r>
                      <a:endParaRPr lang="en-IN" dirty="0"/>
                    </a:p>
                  </a:txBody>
                  <a:tcPr/>
                </a:tc>
                <a:tc>
                  <a:txBody>
                    <a:bodyPr/>
                    <a:lstStyle/>
                    <a:p>
                      <a:r>
                        <a:rPr lang="en-IN" dirty="0" smtClean="0"/>
                        <a:t>Symmetry-Top</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 Symmetry Boundary</a:t>
                      </a:r>
                    </a:p>
                  </a:txBody>
                  <a:tcPr/>
                </a:tc>
              </a:tr>
              <a:tr h="429691">
                <a:tc>
                  <a:txBody>
                    <a:bodyPr/>
                    <a:lstStyle/>
                    <a:p>
                      <a:pPr algn="ctr"/>
                      <a:r>
                        <a:rPr lang="en-IN" dirty="0" smtClean="0"/>
                        <a:t> 5 </a:t>
                      </a:r>
                      <a:endParaRPr lang="en-IN" dirty="0"/>
                    </a:p>
                  </a:txBody>
                  <a:tcPr/>
                </a:tc>
                <a:tc>
                  <a:txBody>
                    <a:bodyPr/>
                    <a:lstStyle/>
                    <a:p>
                      <a:r>
                        <a:rPr lang="en-IN" dirty="0" smtClean="0"/>
                        <a:t>Symmetry-</a:t>
                      </a:r>
                      <a:r>
                        <a:rPr lang="en-IN" baseline="0" dirty="0" smtClean="0"/>
                        <a:t> Side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 Symmetry Boundary</a:t>
                      </a:r>
                    </a:p>
                  </a:txBody>
                  <a:tcPr/>
                </a:tc>
              </a:tr>
              <a:tr h="429691">
                <a:tc>
                  <a:txBody>
                    <a:bodyPr/>
                    <a:lstStyle/>
                    <a:p>
                      <a:pPr algn="ctr"/>
                      <a:r>
                        <a:rPr lang="en-IN" dirty="0" smtClean="0"/>
                        <a:t>6</a:t>
                      </a:r>
                      <a:endParaRPr lang="en-IN" dirty="0"/>
                    </a:p>
                  </a:txBody>
                  <a:tcPr/>
                </a:tc>
                <a:tc>
                  <a:txBody>
                    <a:bodyPr/>
                    <a:lstStyle/>
                    <a:p>
                      <a:r>
                        <a:rPr lang="en-IN" dirty="0" smtClean="0"/>
                        <a:t>Street</a:t>
                      </a:r>
                      <a:endParaRPr lang="en-IN" dirty="0"/>
                    </a:p>
                  </a:txBody>
                  <a:tcPr/>
                </a:tc>
                <a:tc>
                  <a:txBody>
                    <a:bodyPr/>
                    <a:lstStyle/>
                    <a:p>
                      <a:r>
                        <a:rPr lang="en-IN" dirty="0" smtClean="0">
                          <a:solidFill>
                            <a:schemeClr val="tx1"/>
                          </a:solidFill>
                        </a:rPr>
                        <a:t> No Slip</a:t>
                      </a:r>
                      <a:r>
                        <a:rPr lang="en-IN" baseline="0" dirty="0" smtClean="0">
                          <a:solidFill>
                            <a:schemeClr val="tx1"/>
                          </a:solidFill>
                        </a:rPr>
                        <a:t> Boundary</a:t>
                      </a:r>
                      <a:endParaRPr lang="en-IN" dirty="0">
                        <a:solidFill>
                          <a:schemeClr val="tx1"/>
                        </a:solidFill>
                      </a:endParaRPr>
                    </a:p>
                  </a:txBody>
                  <a:tcPr/>
                </a:tc>
              </a:tr>
              <a:tr h="429691">
                <a:tc>
                  <a:txBody>
                    <a:bodyPr/>
                    <a:lstStyle/>
                    <a:p>
                      <a:pPr algn="ctr"/>
                      <a:r>
                        <a:rPr lang="en-IN" dirty="0" smtClean="0"/>
                        <a:t>7</a:t>
                      </a:r>
                      <a:endParaRPr lang="en-IN" dirty="0"/>
                    </a:p>
                  </a:txBody>
                  <a:tcPr/>
                </a:tc>
                <a:tc>
                  <a:txBody>
                    <a:bodyPr/>
                    <a:lstStyle/>
                    <a:p>
                      <a:r>
                        <a:rPr lang="en-IN" dirty="0" smtClean="0"/>
                        <a:t>Ahmed Body</a:t>
                      </a:r>
                      <a:endParaRPr lang="en-IN" dirty="0"/>
                    </a:p>
                  </a:txBody>
                  <a:tcPr/>
                </a:tc>
                <a:tc>
                  <a:txBody>
                    <a:bodyPr/>
                    <a:lstStyle/>
                    <a:p>
                      <a:r>
                        <a:rPr lang="en-IN" dirty="0" smtClean="0">
                          <a:solidFill>
                            <a:schemeClr val="tx1"/>
                          </a:solidFill>
                        </a:rPr>
                        <a:t> No</a:t>
                      </a:r>
                      <a:r>
                        <a:rPr lang="en-IN" baseline="0" dirty="0" smtClean="0">
                          <a:solidFill>
                            <a:schemeClr val="tx1"/>
                          </a:solidFill>
                        </a:rPr>
                        <a:t> Slip Boundary</a:t>
                      </a:r>
                      <a:endParaRPr lang="en-IN" dirty="0">
                        <a:solidFill>
                          <a:schemeClr val="tx1"/>
                        </a:solidFill>
                      </a:endParaRPr>
                    </a:p>
                  </a:txBody>
                  <a:tcPr/>
                </a:tc>
              </a:tr>
            </a:tbl>
          </a:graphicData>
        </a:graphic>
      </p:graphicFrame>
      <p:cxnSp>
        <p:nvCxnSpPr>
          <p:cNvPr id="40" name="Straight Arrow Connector 39"/>
          <p:cNvCxnSpPr/>
          <p:nvPr/>
        </p:nvCxnSpPr>
        <p:spPr>
          <a:xfrm flipH="1">
            <a:off x="6018664" y="5059373"/>
            <a:ext cx="1119113" cy="7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233309" y="4929121"/>
            <a:ext cx="301686" cy="369332"/>
          </a:xfrm>
          <a:prstGeom prst="rect">
            <a:avLst/>
          </a:prstGeom>
          <a:noFill/>
        </p:spPr>
        <p:txBody>
          <a:bodyPr wrap="none" rtlCol="0">
            <a:spAutoFit/>
          </a:bodyPr>
          <a:lstStyle/>
          <a:p>
            <a:r>
              <a:rPr lang="en-IN" dirty="0" smtClean="0"/>
              <a:t>5</a:t>
            </a:r>
            <a:endParaRPr lang="en-IN" dirty="0"/>
          </a:p>
        </p:txBody>
      </p:sp>
      <p:cxnSp>
        <p:nvCxnSpPr>
          <p:cNvPr id="47" name="Straight Arrow Connector 46"/>
          <p:cNvCxnSpPr/>
          <p:nvPr/>
        </p:nvCxnSpPr>
        <p:spPr>
          <a:xfrm flipV="1">
            <a:off x="4299045" y="4620322"/>
            <a:ext cx="35920" cy="1193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112879" y="5854890"/>
            <a:ext cx="252970" cy="369332"/>
          </a:xfrm>
          <a:prstGeom prst="rect">
            <a:avLst/>
          </a:prstGeom>
          <a:noFill/>
        </p:spPr>
        <p:txBody>
          <a:bodyPr wrap="square" rtlCol="0">
            <a:spAutoFit/>
          </a:bodyPr>
          <a:lstStyle/>
          <a:p>
            <a:r>
              <a:rPr lang="en-IN" dirty="0" smtClean="0"/>
              <a:t>6</a:t>
            </a:r>
            <a:endParaRPr lang="en-IN" dirty="0"/>
          </a:p>
        </p:txBody>
      </p:sp>
      <p:cxnSp>
        <p:nvCxnSpPr>
          <p:cNvPr id="7" name="Straight Connector 6"/>
          <p:cNvCxnSpPr/>
          <p:nvPr/>
        </p:nvCxnSpPr>
        <p:spPr>
          <a:xfrm>
            <a:off x="1992630" y="1990466"/>
            <a:ext cx="277734" cy="27785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67919" y="2267919"/>
            <a:ext cx="0" cy="12283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231756" y="2390749"/>
            <a:ext cx="36163" cy="373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1892030" y="2081719"/>
            <a:ext cx="339727" cy="3463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892030" y="1990466"/>
            <a:ext cx="97799" cy="912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892030" y="2131841"/>
            <a:ext cx="43102" cy="29441"/>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3"/>
          <a:stretch>
            <a:fillRect/>
          </a:stretch>
        </p:blipFill>
        <p:spPr>
          <a:xfrm>
            <a:off x="6068565" y="3407662"/>
            <a:ext cx="54869" cy="42676"/>
          </a:xfrm>
          <a:prstGeom prst="rect">
            <a:avLst/>
          </a:prstGeom>
        </p:spPr>
      </p:pic>
      <p:cxnSp>
        <p:nvCxnSpPr>
          <p:cNvPr id="59" name="Straight Connector 58"/>
          <p:cNvCxnSpPr/>
          <p:nvPr/>
        </p:nvCxnSpPr>
        <p:spPr>
          <a:xfrm>
            <a:off x="2131497" y="2329334"/>
            <a:ext cx="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3"/>
          <a:stretch>
            <a:fillRect/>
          </a:stretch>
        </p:blipFill>
        <p:spPr>
          <a:xfrm>
            <a:off x="6220965" y="3560062"/>
            <a:ext cx="54869" cy="42676"/>
          </a:xfrm>
          <a:prstGeom prst="rect">
            <a:avLst/>
          </a:prstGeom>
        </p:spPr>
      </p:pic>
      <p:cxnSp>
        <p:nvCxnSpPr>
          <p:cNvPr id="64" name="Straight Connector 63"/>
          <p:cNvCxnSpPr/>
          <p:nvPr/>
        </p:nvCxnSpPr>
        <p:spPr>
          <a:xfrm flipH="1">
            <a:off x="2090971" y="2318873"/>
            <a:ext cx="45858" cy="310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1304563" y="2225492"/>
            <a:ext cx="568133" cy="40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921397" y="2560129"/>
            <a:ext cx="301686" cy="369332"/>
          </a:xfrm>
          <a:prstGeom prst="rect">
            <a:avLst/>
          </a:prstGeom>
          <a:noFill/>
        </p:spPr>
        <p:txBody>
          <a:bodyPr wrap="none" rtlCol="0">
            <a:spAutoFit/>
          </a:bodyPr>
          <a:lstStyle/>
          <a:p>
            <a:r>
              <a:rPr lang="en-IN" dirty="0" smtClean="0"/>
              <a:t>7</a:t>
            </a:r>
            <a:endParaRPr lang="en-IN" dirty="0"/>
          </a:p>
        </p:txBody>
      </p:sp>
    </p:spTree>
    <p:extLst>
      <p:ext uri="{BB962C8B-B14F-4D97-AF65-F5344CB8AC3E}">
        <p14:creationId xmlns:p14="http://schemas.microsoft.com/office/powerpoint/2010/main" val="549363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412"/>
            <a:ext cx="5096586" cy="267689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741" y="3473334"/>
            <a:ext cx="6116220" cy="3137887"/>
          </a:xfrm>
          <a:prstGeom prst="rect">
            <a:avLst/>
          </a:prstGeom>
        </p:spPr>
      </p:pic>
      <p:cxnSp>
        <p:nvCxnSpPr>
          <p:cNvPr id="5" name="Straight Arrow Connector 4"/>
          <p:cNvCxnSpPr/>
          <p:nvPr/>
        </p:nvCxnSpPr>
        <p:spPr>
          <a:xfrm flipV="1">
            <a:off x="2335641" y="2660312"/>
            <a:ext cx="0" cy="744453"/>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88288" y="3473334"/>
            <a:ext cx="1386918" cy="369332"/>
          </a:xfrm>
          <a:prstGeom prst="rect">
            <a:avLst/>
          </a:prstGeom>
          <a:noFill/>
        </p:spPr>
        <p:txBody>
          <a:bodyPr wrap="none" rtlCol="0">
            <a:spAutoFit/>
          </a:bodyPr>
          <a:lstStyle/>
          <a:p>
            <a:r>
              <a:rPr lang="en-IN" dirty="0" smtClean="0"/>
              <a:t>Ahmed Body</a:t>
            </a:r>
            <a:endParaRPr lang="en-IN" dirty="0"/>
          </a:p>
        </p:txBody>
      </p:sp>
      <p:cxnSp>
        <p:nvCxnSpPr>
          <p:cNvPr id="10" name="Straight Arrow Connector 9"/>
          <p:cNvCxnSpPr/>
          <p:nvPr/>
        </p:nvCxnSpPr>
        <p:spPr>
          <a:xfrm>
            <a:off x="8972851" y="2920621"/>
            <a:ext cx="0" cy="922045"/>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39597" y="2459599"/>
            <a:ext cx="2971014" cy="369332"/>
          </a:xfrm>
          <a:prstGeom prst="rect">
            <a:avLst/>
          </a:prstGeom>
          <a:noFill/>
        </p:spPr>
        <p:txBody>
          <a:bodyPr wrap="square" rtlCol="0">
            <a:spAutoFit/>
          </a:bodyPr>
          <a:lstStyle/>
          <a:p>
            <a:r>
              <a:rPr lang="en-IN" dirty="0" smtClean="0"/>
              <a:t>Computational Domain</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2217202606"/>
              </p:ext>
            </p:extLst>
          </p:nvPr>
        </p:nvGraphicFramePr>
        <p:xfrm>
          <a:off x="234239" y="3923754"/>
          <a:ext cx="4628107" cy="2206263"/>
        </p:xfrm>
        <a:graphic>
          <a:graphicData uri="http://schemas.openxmlformats.org/drawingml/2006/table">
            <a:tbl>
              <a:tblPr firstRow="1" bandRow="1">
                <a:tableStyleId>{5C22544A-7EE6-4342-B048-85BDC9FD1C3A}</a:tableStyleId>
              </a:tblPr>
              <a:tblGrid>
                <a:gridCol w="2376226"/>
                <a:gridCol w="2251881"/>
              </a:tblGrid>
              <a:tr h="0">
                <a:tc>
                  <a:txBody>
                    <a:bodyPr/>
                    <a:lstStyle/>
                    <a:p>
                      <a:pPr algn="ctr"/>
                      <a:r>
                        <a:rPr lang="en-IN" dirty="0" smtClean="0"/>
                        <a:t>        DIMENSIONS                     </a:t>
                      </a:r>
                      <a:endParaRPr lang="en-IN" dirty="0"/>
                    </a:p>
                  </a:txBody>
                  <a:tcPr/>
                </a:tc>
                <a:tc>
                  <a:txBody>
                    <a:bodyPr/>
                    <a:lstStyle/>
                    <a:p>
                      <a:pPr algn="ctr"/>
                      <a:r>
                        <a:rPr lang="en-IN" dirty="0" smtClean="0"/>
                        <a:t>  (mm)</a:t>
                      </a:r>
                      <a:endParaRPr lang="en-IN" dirty="0"/>
                    </a:p>
                  </a:txBody>
                  <a:tcPr/>
                </a:tc>
              </a:tr>
              <a:tr h="370840">
                <a:tc>
                  <a:txBody>
                    <a:bodyPr/>
                    <a:lstStyle/>
                    <a:p>
                      <a:pPr algn="ctr"/>
                      <a:r>
                        <a:rPr lang="en-IN" baseline="0" dirty="0" smtClean="0"/>
                        <a:t>  LENGTH</a:t>
                      </a:r>
                      <a:endParaRPr lang="en-IN" dirty="0"/>
                    </a:p>
                  </a:txBody>
                  <a:tcPr/>
                </a:tc>
                <a:tc>
                  <a:txBody>
                    <a:bodyPr/>
                    <a:lstStyle/>
                    <a:p>
                      <a:pPr algn="ctr"/>
                      <a:r>
                        <a:rPr lang="en-IN" dirty="0" smtClean="0"/>
                        <a:t>1044</a:t>
                      </a:r>
                      <a:endParaRPr lang="en-IN" dirty="0"/>
                    </a:p>
                  </a:txBody>
                  <a:tcPr/>
                </a:tc>
              </a:tr>
              <a:tr h="370840">
                <a:tc>
                  <a:txBody>
                    <a:bodyPr/>
                    <a:lstStyle/>
                    <a:p>
                      <a:pPr algn="ctr"/>
                      <a:r>
                        <a:rPr lang="en-IN" dirty="0" smtClean="0"/>
                        <a:t>WIDTH                              </a:t>
                      </a:r>
                      <a:endParaRPr lang="en-IN" dirty="0"/>
                    </a:p>
                  </a:txBody>
                  <a:tcPr/>
                </a:tc>
                <a:tc>
                  <a:txBody>
                    <a:bodyPr/>
                    <a:lstStyle/>
                    <a:p>
                      <a:pPr algn="ctr"/>
                      <a:r>
                        <a:rPr lang="en-IN" dirty="0" smtClean="0"/>
                        <a:t>389</a:t>
                      </a:r>
                      <a:endParaRPr lang="en-IN" baseline="0" dirty="0" smtClean="0"/>
                    </a:p>
                  </a:txBody>
                  <a:tcPr/>
                </a:tc>
              </a:tr>
              <a:tr h="370840">
                <a:tc>
                  <a:txBody>
                    <a:bodyPr/>
                    <a:lstStyle/>
                    <a:p>
                      <a:pPr algn="ctr"/>
                      <a:r>
                        <a:rPr lang="en-IN" dirty="0" smtClean="0"/>
                        <a:t>HEIGHT</a:t>
                      </a:r>
                      <a:endParaRPr lang="en-IN" dirty="0"/>
                    </a:p>
                  </a:txBody>
                  <a:tcPr/>
                </a:tc>
                <a:tc>
                  <a:txBody>
                    <a:bodyPr/>
                    <a:lstStyle/>
                    <a:p>
                      <a:pPr algn="ctr"/>
                      <a:r>
                        <a:rPr lang="en-IN" dirty="0" smtClean="0"/>
                        <a:t>288</a:t>
                      </a:r>
                      <a:endParaRPr lang="en-IN" dirty="0"/>
                    </a:p>
                  </a:txBody>
                  <a:tcPr/>
                </a:tc>
              </a:tr>
              <a:tr h="727983">
                <a:tc>
                  <a:txBody>
                    <a:bodyPr/>
                    <a:lstStyle/>
                    <a:p>
                      <a:pPr algn="ctr"/>
                      <a:r>
                        <a:rPr lang="en-IN" dirty="0" smtClean="0"/>
                        <a:t>LENGTH</a:t>
                      </a:r>
                      <a:r>
                        <a:rPr lang="en-IN" baseline="0" dirty="0" smtClean="0"/>
                        <a:t> OF BACK       SLANT</a:t>
                      </a:r>
                      <a:endParaRPr lang="en-IN" dirty="0"/>
                    </a:p>
                  </a:txBody>
                  <a:tcPr/>
                </a:tc>
                <a:tc>
                  <a:txBody>
                    <a:bodyPr/>
                    <a:lstStyle/>
                    <a:p>
                      <a:pPr algn="ctr"/>
                      <a:r>
                        <a:rPr lang="en-IN" dirty="0" smtClean="0"/>
                        <a:t> 222</a:t>
                      </a:r>
                      <a:endParaRPr lang="en-IN" dirty="0"/>
                    </a:p>
                  </a:txBody>
                  <a:tcPr/>
                </a:tc>
              </a:tr>
            </a:tbl>
          </a:graphicData>
        </a:graphic>
      </p:graphicFrame>
    </p:spTree>
    <p:extLst>
      <p:ext uri="{BB962C8B-B14F-4D97-AF65-F5344CB8AC3E}">
        <p14:creationId xmlns:p14="http://schemas.microsoft.com/office/powerpoint/2010/main" val="3338604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9478</TotalTime>
  <Words>2334</Words>
  <Application>Microsoft Office PowerPoint</Application>
  <PresentationFormat>Widescreen</PresentationFormat>
  <Paragraphs>488</Paragraphs>
  <Slides>36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AdvTT47f7fe79.I</vt:lpstr>
      <vt:lpstr>AdvTTe692faf0</vt:lpstr>
      <vt:lpstr>Arial</vt:lpstr>
      <vt:lpstr>Calibri</vt:lpstr>
      <vt:lpstr>Calibri Light</vt:lpstr>
      <vt:lpstr>Cambria Math</vt:lpstr>
      <vt:lpstr>Times New Roman</vt:lpstr>
      <vt:lpstr>Office Theme</vt:lpstr>
      <vt:lpstr>PowerPoint Presentation</vt:lpstr>
      <vt:lpstr>PowerPoint Presentation</vt:lpstr>
      <vt:lpstr>                     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310</cp:revision>
  <dcterms:created xsi:type="dcterms:W3CDTF">2021-12-03T15:49:51Z</dcterms:created>
  <dcterms:modified xsi:type="dcterms:W3CDTF">2022-06-24T23:34:10Z</dcterms:modified>
</cp:coreProperties>
</file>