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60" r:id="rId6"/>
    <p:sldId id="261"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DF9B-A643-EC4B-B755-596EC82F5A4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C2290C-FE55-A64D-9A85-D99FAF7A5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8807BEC-E7D4-E641-8D96-E199F1DD708A}"/>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5" name="Footer Placeholder 4">
            <a:extLst>
              <a:ext uri="{FF2B5EF4-FFF2-40B4-BE49-F238E27FC236}">
                <a16:creationId xmlns:a16="http://schemas.microsoft.com/office/drawing/2014/main" id="{507D2C2A-34B7-C34D-B065-5D7652826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12706-F72E-0146-9C84-CB11CE519546}"/>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298688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A148-4C9B-9948-A4DB-5F03DCB5D1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7A5C4-2BE7-B349-9BB8-2AB294A805A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B0F86B-7048-1D41-AB99-FEBB07EC982C}"/>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5" name="Footer Placeholder 4">
            <a:extLst>
              <a:ext uri="{FF2B5EF4-FFF2-40B4-BE49-F238E27FC236}">
                <a16:creationId xmlns:a16="http://schemas.microsoft.com/office/drawing/2014/main" id="{2598622E-F0B2-8E45-BA91-E2D1342F2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7B952-C2AB-1147-91C7-7A61E2EB8ED3}"/>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336296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B76704-51AA-A04D-8358-13F98450D32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343D05-3919-F84A-A795-49D9ABD1497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910BE5-44C3-3E4C-A3EC-E71DDA07729A}"/>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5" name="Footer Placeholder 4">
            <a:extLst>
              <a:ext uri="{FF2B5EF4-FFF2-40B4-BE49-F238E27FC236}">
                <a16:creationId xmlns:a16="http://schemas.microsoft.com/office/drawing/2014/main" id="{EB1888EA-9A49-FB48-8902-2FD966266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8234C-568D-F840-9839-7074BB982CDA}"/>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306801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BB81-5515-1848-A7DB-B4F1489601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03CF9C-AD8A-874F-8C5A-7479B2C5970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5C3EA6-AFF7-4A47-AEC4-1BBF503A5342}"/>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5" name="Footer Placeholder 4">
            <a:extLst>
              <a:ext uri="{FF2B5EF4-FFF2-40B4-BE49-F238E27FC236}">
                <a16:creationId xmlns:a16="http://schemas.microsoft.com/office/drawing/2014/main" id="{5C6D670C-71EF-374A-A385-F911BC75B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40CCD-0993-564D-BA65-94ADD14D3B18}"/>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131430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A33-95CC-1841-90DB-3E5BA1F1EC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F1A5E6-742A-E341-AA76-C3BF696BEF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5D602EC-D848-2C4F-98AB-AAB1C3A8F0AB}"/>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5" name="Footer Placeholder 4">
            <a:extLst>
              <a:ext uri="{FF2B5EF4-FFF2-40B4-BE49-F238E27FC236}">
                <a16:creationId xmlns:a16="http://schemas.microsoft.com/office/drawing/2014/main" id="{2B60E01D-1A52-504E-B6D8-FFCF1C0F7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7AF81-FFEF-0547-B360-2245AA3E2AFC}"/>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175449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5A57-CD66-114D-BE37-9B6516EF47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59C114-C9DA-D141-8D0C-E16171A33C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9446301-662B-A342-9781-7733039E88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4DC3C19-DD1D-1841-8B97-38656E9A2FE2}"/>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6" name="Footer Placeholder 5">
            <a:extLst>
              <a:ext uri="{FF2B5EF4-FFF2-40B4-BE49-F238E27FC236}">
                <a16:creationId xmlns:a16="http://schemas.microsoft.com/office/drawing/2014/main" id="{13DE22A8-BEE2-A74A-BE7A-B63E2C813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B6EC5-D575-DB46-9A9E-B04C2505EDAA}"/>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409585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1A9-40CD-424C-936C-D36ECC3FB91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8A01AD-9D73-9241-98C2-D1702C28C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B5E8C6-8A84-3548-9B2C-1A44BC0A86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4EAEEC6-285C-8945-A21B-C516E914D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70F2A8-F8BF-BB45-A9EB-06771A2CDA0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7BFF171-871F-2848-9238-D5130D0A2A56}"/>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8" name="Footer Placeholder 7">
            <a:extLst>
              <a:ext uri="{FF2B5EF4-FFF2-40B4-BE49-F238E27FC236}">
                <a16:creationId xmlns:a16="http://schemas.microsoft.com/office/drawing/2014/main" id="{E07AAA20-7D7C-8140-9157-C699CB9802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6467DD-3E8E-5344-865C-1DFF498C28C8}"/>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272019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8DAA-0407-A045-B3F8-1718338FE84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B8D7932-D89F-0E46-806A-85FB16E10AA8}"/>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4" name="Footer Placeholder 3">
            <a:extLst>
              <a:ext uri="{FF2B5EF4-FFF2-40B4-BE49-F238E27FC236}">
                <a16:creationId xmlns:a16="http://schemas.microsoft.com/office/drawing/2014/main" id="{64D7047E-F50D-7840-82E8-09582BEE1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4DED77-89D7-FD40-9379-CF7127D167AC}"/>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102130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032752-9E7F-644A-AC08-9125028E37D5}"/>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3" name="Footer Placeholder 2">
            <a:extLst>
              <a:ext uri="{FF2B5EF4-FFF2-40B4-BE49-F238E27FC236}">
                <a16:creationId xmlns:a16="http://schemas.microsoft.com/office/drawing/2014/main" id="{5814230B-6587-F945-80FA-D49AC8ECF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6210D-8C67-AC49-911D-4317A4364A16}"/>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27140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31D1-801F-0A4B-A419-0F04AF92D7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7EA2B8D-75EA-174A-9E9C-39C15C244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C84216-6ABA-3F4D-BC06-A7CC283FA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F25DD7-51FB-6E4B-9882-E61B69E4C5C4}"/>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6" name="Footer Placeholder 5">
            <a:extLst>
              <a:ext uri="{FF2B5EF4-FFF2-40B4-BE49-F238E27FC236}">
                <a16:creationId xmlns:a16="http://schemas.microsoft.com/office/drawing/2014/main" id="{CA9F9D40-A6FE-7C47-B290-C14E58C16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BFE9B-7B01-564C-AF61-E283CDC8A1A9}"/>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143922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BE45-24BD-034B-B680-F5321A85DF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C454E10-0859-4149-8878-B1FC618AA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ABCA53-3C1C-0645-8FCD-CB8A6DB40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3C1E74-2A28-0C49-9935-5EE13E9E2060}"/>
              </a:ext>
            </a:extLst>
          </p:cNvPr>
          <p:cNvSpPr>
            <a:spLocks noGrp="1"/>
          </p:cNvSpPr>
          <p:nvPr>
            <p:ph type="dt" sz="half" idx="10"/>
          </p:nvPr>
        </p:nvSpPr>
        <p:spPr/>
        <p:txBody>
          <a:bodyPr/>
          <a:lstStyle/>
          <a:p>
            <a:fld id="{ADF8C48A-2D7D-5344-98BF-B01A55B0361C}" type="datetimeFigureOut">
              <a:rPr lang="en-US" smtClean="0"/>
              <a:t>10/25/21</a:t>
            </a:fld>
            <a:endParaRPr lang="en-US"/>
          </a:p>
        </p:txBody>
      </p:sp>
      <p:sp>
        <p:nvSpPr>
          <p:cNvPr id="6" name="Footer Placeholder 5">
            <a:extLst>
              <a:ext uri="{FF2B5EF4-FFF2-40B4-BE49-F238E27FC236}">
                <a16:creationId xmlns:a16="http://schemas.microsoft.com/office/drawing/2014/main" id="{725DDB65-9DD4-594B-8296-1DE56D570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A84AA-B1C6-B949-BE93-67F8563D89B5}"/>
              </a:ext>
            </a:extLst>
          </p:cNvPr>
          <p:cNvSpPr>
            <a:spLocks noGrp="1"/>
          </p:cNvSpPr>
          <p:nvPr>
            <p:ph type="sldNum" sz="quarter" idx="12"/>
          </p:nvPr>
        </p:nvSpPr>
        <p:spPr/>
        <p:txBody>
          <a:bodyPr/>
          <a:lstStyle/>
          <a:p>
            <a:fld id="{D3C8BF19-94C1-734A-BA7F-1F10D639732E}" type="slidenum">
              <a:rPr lang="en-US" smtClean="0"/>
              <a:t>‹#›</a:t>
            </a:fld>
            <a:endParaRPr lang="en-US"/>
          </a:p>
        </p:txBody>
      </p:sp>
    </p:spTree>
    <p:extLst>
      <p:ext uri="{BB962C8B-B14F-4D97-AF65-F5344CB8AC3E}">
        <p14:creationId xmlns:p14="http://schemas.microsoft.com/office/powerpoint/2010/main" val="244158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A0049F-B819-4C4A-B5B8-C357CAD91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1088F8-04CF-024B-B12E-84312D0384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0A0EF4-C55A-8D43-9EE2-0F383C6989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8C48A-2D7D-5344-98BF-B01A55B0361C}" type="datetimeFigureOut">
              <a:rPr lang="en-US" smtClean="0"/>
              <a:t>10/25/21</a:t>
            </a:fld>
            <a:endParaRPr lang="en-US"/>
          </a:p>
        </p:txBody>
      </p:sp>
      <p:sp>
        <p:nvSpPr>
          <p:cNvPr id="5" name="Footer Placeholder 4">
            <a:extLst>
              <a:ext uri="{FF2B5EF4-FFF2-40B4-BE49-F238E27FC236}">
                <a16:creationId xmlns:a16="http://schemas.microsoft.com/office/drawing/2014/main" id="{795EA3AA-6CC0-AE4C-BCED-1EA84B30E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6DDB7F-0579-3F4E-830A-55E439D04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8BF19-94C1-734A-BA7F-1F10D639732E}" type="slidenum">
              <a:rPr lang="en-US" smtClean="0"/>
              <a:t>‹#›</a:t>
            </a:fld>
            <a:endParaRPr lang="en-US"/>
          </a:p>
        </p:txBody>
      </p:sp>
    </p:spTree>
    <p:extLst>
      <p:ext uri="{BB962C8B-B14F-4D97-AF65-F5344CB8AC3E}">
        <p14:creationId xmlns:p14="http://schemas.microsoft.com/office/powerpoint/2010/main" val="2126125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B6C1-A2FB-414D-9B91-4AD5045298F3}"/>
              </a:ext>
            </a:extLst>
          </p:cNvPr>
          <p:cNvSpPr>
            <a:spLocks noGrp="1"/>
          </p:cNvSpPr>
          <p:nvPr>
            <p:ph type="ctrTitle"/>
          </p:nvPr>
        </p:nvSpPr>
        <p:spPr/>
        <p:txBody>
          <a:bodyPr>
            <a:normAutofit fontScale="90000"/>
          </a:bodyPr>
          <a:lstStyle/>
          <a:p>
            <a:r>
              <a:rPr lang="en-US" dirty="0"/>
              <a:t>Safe Control Synthesis via Input Constrained Control Control Barrier Functions</a:t>
            </a:r>
          </a:p>
        </p:txBody>
      </p:sp>
      <p:sp>
        <p:nvSpPr>
          <p:cNvPr id="3" name="Subtitle 2">
            <a:extLst>
              <a:ext uri="{FF2B5EF4-FFF2-40B4-BE49-F238E27FC236}">
                <a16:creationId xmlns:a16="http://schemas.microsoft.com/office/drawing/2014/main" id="{4974D15B-7D9E-C740-B1CA-56D5D914E0B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739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AE04-4324-EF41-8022-CEB402EB92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3EE712-C8F0-6540-A071-7F04335FF8B7}"/>
              </a:ext>
            </a:extLst>
          </p:cNvPr>
          <p:cNvSpPr>
            <a:spLocks noGrp="1"/>
          </p:cNvSpPr>
          <p:nvPr>
            <p:ph idx="1"/>
          </p:nvPr>
        </p:nvSpPr>
        <p:spPr/>
        <p:txBody>
          <a:bodyPr/>
          <a:lstStyle/>
          <a:p>
            <a:r>
              <a:rPr lang="en-US" dirty="0"/>
              <a:t>We have shifted the requirement from S to be forward invariant to requiring C to be forward invariant – but critically we have removed the states from S that certainly cannot be forward invariant. </a:t>
            </a:r>
          </a:p>
          <a:p>
            <a:r>
              <a:rPr lang="en-US" dirty="0"/>
              <a:t>Notice that the approximation can be made tighter or looser by changing alpha</a:t>
            </a:r>
          </a:p>
          <a:p>
            <a:r>
              <a:rPr lang="en-US" dirty="0"/>
              <a:t>But how do we know that C can be forward invariant under control inputs?</a:t>
            </a:r>
          </a:p>
          <a:p>
            <a:r>
              <a:rPr lang="en-US" dirty="0"/>
              <a:t>If it isn’t, we can simply repeat this step: </a:t>
            </a:r>
          </a:p>
          <a:p>
            <a:pPr lvl="1"/>
            <a:r>
              <a:rPr lang="en-US" dirty="0"/>
              <a:t>Demonstrate in animation</a:t>
            </a:r>
          </a:p>
          <a:p>
            <a:pPr lvl="1"/>
            <a:r>
              <a:rPr lang="en-US" dirty="0"/>
              <a:t>And maybe C2 will be forward invariant. </a:t>
            </a:r>
          </a:p>
        </p:txBody>
      </p:sp>
    </p:spTree>
    <p:extLst>
      <p:ext uri="{BB962C8B-B14F-4D97-AF65-F5344CB8AC3E}">
        <p14:creationId xmlns:p14="http://schemas.microsoft.com/office/powerpoint/2010/main" val="34554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F1E2-CF9B-294E-8D10-25B48A999AE1}"/>
              </a:ext>
            </a:extLst>
          </p:cNvPr>
          <p:cNvSpPr>
            <a:spLocks noGrp="1"/>
          </p:cNvSpPr>
          <p:nvPr>
            <p:ph type="title"/>
          </p:nvPr>
        </p:nvSpPr>
        <p:spPr/>
        <p:txBody>
          <a:bodyPr/>
          <a:lstStyle/>
          <a:p>
            <a:r>
              <a:rPr lang="en-US" dirty="0"/>
              <a:t>Lets apply this to the 1D example:</a:t>
            </a:r>
          </a:p>
        </p:txBody>
      </p:sp>
      <p:sp>
        <p:nvSpPr>
          <p:cNvPr id="3" name="Content Placeholder 2">
            <a:extLst>
              <a:ext uri="{FF2B5EF4-FFF2-40B4-BE49-F238E27FC236}">
                <a16:creationId xmlns:a16="http://schemas.microsoft.com/office/drawing/2014/main" id="{3A3FEC94-3914-C642-B0C4-A1863058F36E}"/>
              </a:ext>
            </a:extLst>
          </p:cNvPr>
          <p:cNvSpPr>
            <a:spLocks noGrp="1"/>
          </p:cNvSpPr>
          <p:nvPr>
            <p:ph idx="1"/>
          </p:nvPr>
        </p:nvSpPr>
        <p:spPr/>
        <p:txBody>
          <a:bodyPr/>
          <a:lstStyle/>
          <a:p>
            <a:r>
              <a:rPr lang="en-US" dirty="0"/>
              <a:t>Work through the 1D example</a:t>
            </a:r>
          </a:p>
        </p:txBody>
      </p:sp>
    </p:spTree>
    <p:extLst>
      <p:ext uri="{BB962C8B-B14F-4D97-AF65-F5344CB8AC3E}">
        <p14:creationId xmlns:p14="http://schemas.microsoft.com/office/powerpoint/2010/main" val="152666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56BB-D3D4-A14F-9705-1F879A747DB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16919DD-5D8E-FD49-8859-40BACA7A2A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2990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DBB3-5F2E-ED42-BE1A-A4D1201A3EA3}"/>
              </a:ext>
            </a:extLst>
          </p:cNvPr>
          <p:cNvSpPr>
            <a:spLocks noGrp="1"/>
          </p:cNvSpPr>
          <p:nvPr>
            <p:ph type="title"/>
          </p:nvPr>
        </p:nvSpPr>
        <p:spPr/>
        <p:txBody>
          <a:bodyPr/>
          <a:lstStyle/>
          <a:p>
            <a:r>
              <a:rPr lang="en-US" dirty="0"/>
              <a:t>Formal Construction</a:t>
            </a:r>
          </a:p>
        </p:txBody>
      </p:sp>
      <p:sp>
        <p:nvSpPr>
          <p:cNvPr id="3" name="Content Placeholder 2">
            <a:extLst>
              <a:ext uri="{FF2B5EF4-FFF2-40B4-BE49-F238E27FC236}">
                <a16:creationId xmlns:a16="http://schemas.microsoft.com/office/drawing/2014/main" id="{7CCE531F-2034-DD41-B94B-812620DEC779}"/>
              </a:ext>
            </a:extLst>
          </p:cNvPr>
          <p:cNvSpPr>
            <a:spLocks noGrp="1"/>
          </p:cNvSpPr>
          <p:nvPr>
            <p:ph idx="1"/>
          </p:nvPr>
        </p:nvSpPr>
        <p:spPr/>
        <p:txBody>
          <a:bodyPr/>
          <a:lstStyle/>
          <a:p>
            <a:r>
              <a:rPr lang="en-US" dirty="0"/>
              <a:t>Work through the construction steps</a:t>
            </a:r>
          </a:p>
          <a:p>
            <a:r>
              <a:rPr lang="en-US" dirty="0"/>
              <a:t>Define the ICCBF</a:t>
            </a:r>
          </a:p>
          <a:p>
            <a:r>
              <a:rPr lang="en-US" dirty="0"/>
              <a:t>Claim the theorem</a:t>
            </a:r>
          </a:p>
          <a:p>
            <a:r>
              <a:rPr lang="en-US" dirty="0"/>
              <a:t>Proof is in the paper, but follows from the same arguments made above</a:t>
            </a:r>
          </a:p>
          <a:p>
            <a:endParaRPr lang="en-US" dirty="0"/>
          </a:p>
        </p:txBody>
      </p:sp>
    </p:spTree>
    <p:extLst>
      <p:ext uri="{BB962C8B-B14F-4D97-AF65-F5344CB8AC3E}">
        <p14:creationId xmlns:p14="http://schemas.microsoft.com/office/powerpoint/2010/main" val="3723297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FE80-B4CC-6B43-AF52-9EDAA4B0CC26}"/>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8610A2D5-B8B1-B54D-8414-4B9EA94A692D}"/>
              </a:ext>
            </a:extLst>
          </p:cNvPr>
          <p:cNvSpPr>
            <a:spLocks noGrp="1"/>
          </p:cNvSpPr>
          <p:nvPr>
            <p:ph idx="1"/>
          </p:nvPr>
        </p:nvSpPr>
        <p:spPr/>
        <p:txBody>
          <a:bodyPr/>
          <a:lstStyle/>
          <a:p>
            <a:r>
              <a:rPr lang="en-US" dirty="0"/>
              <a:t>We took any arbitrary h(x)</a:t>
            </a:r>
          </a:p>
          <a:p>
            <a:r>
              <a:rPr lang="en-US" dirty="0"/>
              <a:t>Recursively trimmed away the states we didn’t like until we got to one that we did like</a:t>
            </a:r>
          </a:p>
          <a:p>
            <a:r>
              <a:rPr lang="en-US" dirty="0"/>
              <a:t>How do we verify if a function is an ICCBF?</a:t>
            </a:r>
          </a:p>
          <a:p>
            <a:pPr lvl="1"/>
            <a:r>
              <a:rPr lang="en-US" dirty="0"/>
              <a:t>Analytically -  as we did in the 1d example</a:t>
            </a:r>
          </a:p>
          <a:p>
            <a:pPr lvl="1"/>
            <a:r>
              <a:rPr lang="en-US" dirty="0"/>
              <a:t>Approximately analytically -  demonstrate</a:t>
            </a:r>
          </a:p>
          <a:p>
            <a:pPr lvl="1"/>
            <a:r>
              <a:rPr lang="en-US" dirty="0"/>
              <a:t>Still an open question of under which conditions do inner safe sets exist? Does this process converge? </a:t>
            </a:r>
          </a:p>
          <a:p>
            <a:endParaRPr lang="en-US" dirty="0"/>
          </a:p>
        </p:txBody>
      </p:sp>
    </p:spTree>
    <p:extLst>
      <p:ext uri="{BB962C8B-B14F-4D97-AF65-F5344CB8AC3E}">
        <p14:creationId xmlns:p14="http://schemas.microsoft.com/office/powerpoint/2010/main" val="300052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4E7B-0CD0-5F4D-93FF-A37D75A9A14D}"/>
              </a:ext>
            </a:extLst>
          </p:cNvPr>
          <p:cNvSpPr>
            <a:spLocks noGrp="1"/>
          </p:cNvSpPr>
          <p:nvPr>
            <p:ph type="title"/>
          </p:nvPr>
        </p:nvSpPr>
        <p:spPr/>
        <p:txBody>
          <a:bodyPr/>
          <a:lstStyle/>
          <a:p>
            <a:r>
              <a:rPr lang="en-US" dirty="0"/>
              <a:t>Three remarks</a:t>
            </a:r>
          </a:p>
        </p:txBody>
      </p:sp>
      <p:sp>
        <p:nvSpPr>
          <p:cNvPr id="3" name="Content Placeholder 2">
            <a:extLst>
              <a:ext uri="{FF2B5EF4-FFF2-40B4-BE49-F238E27FC236}">
                <a16:creationId xmlns:a16="http://schemas.microsoft.com/office/drawing/2014/main" id="{508CD0A4-259E-D745-8E99-7F6F65878881}"/>
              </a:ext>
            </a:extLst>
          </p:cNvPr>
          <p:cNvSpPr>
            <a:spLocks noGrp="1"/>
          </p:cNvSpPr>
          <p:nvPr>
            <p:ph idx="1"/>
          </p:nvPr>
        </p:nvSpPr>
        <p:spPr/>
        <p:txBody>
          <a:bodyPr/>
          <a:lstStyle/>
          <a:p>
            <a:r>
              <a:rPr lang="en-US" dirty="0"/>
              <a:t>Quadratic Programs</a:t>
            </a:r>
          </a:p>
          <a:p>
            <a:r>
              <a:rPr lang="en-US" dirty="0"/>
              <a:t>Simple ICCBFs</a:t>
            </a:r>
          </a:p>
          <a:p>
            <a:r>
              <a:rPr lang="en-US" dirty="0" err="1"/>
              <a:t>Generalisation</a:t>
            </a:r>
            <a:r>
              <a:rPr lang="en-US" dirty="0"/>
              <a:t> of Higher Order CBFs</a:t>
            </a:r>
          </a:p>
        </p:txBody>
      </p:sp>
    </p:spTree>
    <p:extLst>
      <p:ext uri="{BB962C8B-B14F-4D97-AF65-F5344CB8AC3E}">
        <p14:creationId xmlns:p14="http://schemas.microsoft.com/office/powerpoint/2010/main" val="117722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674B-605A-264F-84E9-AAC0F4DF272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0A69459-A8A2-034B-BCE9-60E1B6B8B22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9272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9B61-BFA4-D946-9DBC-210849C2FE59}"/>
              </a:ext>
            </a:extLst>
          </p:cNvPr>
          <p:cNvSpPr>
            <a:spLocks noGrp="1"/>
          </p:cNvSpPr>
          <p:nvPr>
            <p:ph type="title"/>
          </p:nvPr>
        </p:nvSpPr>
        <p:spPr/>
        <p:txBody>
          <a:bodyPr/>
          <a:lstStyle/>
          <a:p>
            <a:r>
              <a:rPr lang="en-US" dirty="0"/>
              <a:t>Simulation Results</a:t>
            </a:r>
          </a:p>
        </p:txBody>
      </p:sp>
      <p:sp>
        <p:nvSpPr>
          <p:cNvPr id="3" name="Content Placeholder 2">
            <a:extLst>
              <a:ext uri="{FF2B5EF4-FFF2-40B4-BE49-F238E27FC236}">
                <a16:creationId xmlns:a16="http://schemas.microsoft.com/office/drawing/2014/main" id="{FBABAACA-1321-A843-B699-A77AB68E8986}"/>
              </a:ext>
            </a:extLst>
          </p:cNvPr>
          <p:cNvSpPr>
            <a:spLocks noGrp="1"/>
          </p:cNvSpPr>
          <p:nvPr>
            <p:ph idx="1"/>
          </p:nvPr>
        </p:nvSpPr>
        <p:spPr/>
        <p:txBody>
          <a:bodyPr/>
          <a:lstStyle/>
          <a:p>
            <a:r>
              <a:rPr lang="en-US" dirty="0"/>
              <a:t>Adaptive Cruise Control</a:t>
            </a:r>
          </a:p>
          <a:p>
            <a:endParaRPr lang="en-US" dirty="0"/>
          </a:p>
        </p:txBody>
      </p:sp>
    </p:spTree>
    <p:extLst>
      <p:ext uri="{BB962C8B-B14F-4D97-AF65-F5344CB8AC3E}">
        <p14:creationId xmlns:p14="http://schemas.microsoft.com/office/powerpoint/2010/main" val="22433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76B1-5AF5-5C41-919A-6B9C26FCB763}"/>
              </a:ext>
            </a:extLst>
          </p:cNvPr>
          <p:cNvSpPr>
            <a:spLocks noGrp="1"/>
          </p:cNvSpPr>
          <p:nvPr>
            <p:ph type="title"/>
          </p:nvPr>
        </p:nvSpPr>
        <p:spPr/>
        <p:txBody>
          <a:bodyPr/>
          <a:lstStyle/>
          <a:p>
            <a:r>
              <a:rPr lang="en-US" dirty="0"/>
              <a:t>Simulation Results</a:t>
            </a:r>
          </a:p>
        </p:txBody>
      </p:sp>
      <p:sp>
        <p:nvSpPr>
          <p:cNvPr id="3" name="Content Placeholder 2">
            <a:extLst>
              <a:ext uri="{FF2B5EF4-FFF2-40B4-BE49-F238E27FC236}">
                <a16:creationId xmlns:a16="http://schemas.microsoft.com/office/drawing/2014/main" id="{D8081981-CFC6-BC4A-834C-E49C89F0A6D1}"/>
              </a:ext>
            </a:extLst>
          </p:cNvPr>
          <p:cNvSpPr>
            <a:spLocks noGrp="1"/>
          </p:cNvSpPr>
          <p:nvPr>
            <p:ph idx="1"/>
          </p:nvPr>
        </p:nvSpPr>
        <p:spPr/>
        <p:txBody>
          <a:bodyPr/>
          <a:lstStyle/>
          <a:p>
            <a:r>
              <a:rPr lang="en-US" dirty="0"/>
              <a:t>ISS chaser</a:t>
            </a:r>
          </a:p>
        </p:txBody>
      </p:sp>
    </p:spTree>
    <p:extLst>
      <p:ext uri="{BB962C8B-B14F-4D97-AF65-F5344CB8AC3E}">
        <p14:creationId xmlns:p14="http://schemas.microsoft.com/office/powerpoint/2010/main" val="2241423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9CDC-BB8D-9F4B-A017-B595DE38474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BDD4EB5-02AF-B243-91D5-A0491201EFE0}"/>
              </a:ext>
            </a:extLst>
          </p:cNvPr>
          <p:cNvSpPr>
            <a:spLocks noGrp="1"/>
          </p:cNvSpPr>
          <p:nvPr>
            <p:ph idx="1"/>
          </p:nvPr>
        </p:nvSpPr>
        <p:spPr/>
        <p:txBody>
          <a:bodyPr/>
          <a:lstStyle/>
          <a:p>
            <a:r>
              <a:rPr lang="en-US" dirty="0"/>
              <a:t>Key Contributions</a:t>
            </a:r>
          </a:p>
          <a:p>
            <a:r>
              <a:rPr lang="en-US" dirty="0"/>
              <a:t>Code is open sourced</a:t>
            </a:r>
          </a:p>
          <a:p>
            <a:endParaRPr lang="en-US" dirty="0"/>
          </a:p>
        </p:txBody>
      </p:sp>
    </p:spTree>
    <p:extLst>
      <p:ext uri="{BB962C8B-B14F-4D97-AF65-F5344CB8AC3E}">
        <p14:creationId xmlns:p14="http://schemas.microsoft.com/office/powerpoint/2010/main" val="410576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AC5C-B270-474E-88A7-1632C75CFC0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9D42BF6-6D04-5D46-8356-FFC3FE16CD19}"/>
              </a:ext>
            </a:extLst>
          </p:cNvPr>
          <p:cNvSpPr>
            <a:spLocks noGrp="1"/>
          </p:cNvSpPr>
          <p:nvPr>
            <p:ph idx="1"/>
          </p:nvPr>
        </p:nvSpPr>
        <p:spPr/>
        <p:txBody>
          <a:bodyPr/>
          <a:lstStyle/>
          <a:p>
            <a:r>
              <a:rPr lang="en-US" dirty="0"/>
              <a:t>Background and Problem Statement</a:t>
            </a:r>
          </a:p>
          <a:p>
            <a:r>
              <a:rPr lang="en-US" dirty="0"/>
              <a:t>Motivating Idea</a:t>
            </a:r>
          </a:p>
          <a:p>
            <a:r>
              <a:rPr lang="en-US" dirty="0"/>
              <a:t>Formal Construction</a:t>
            </a:r>
          </a:p>
          <a:p>
            <a:r>
              <a:rPr lang="en-US" dirty="0"/>
              <a:t>Simulation Results</a:t>
            </a:r>
          </a:p>
          <a:p>
            <a:r>
              <a:rPr lang="en-US" dirty="0"/>
              <a:t>Conclusions</a:t>
            </a:r>
          </a:p>
        </p:txBody>
      </p:sp>
    </p:spTree>
    <p:extLst>
      <p:ext uri="{BB962C8B-B14F-4D97-AF65-F5344CB8AC3E}">
        <p14:creationId xmlns:p14="http://schemas.microsoft.com/office/powerpoint/2010/main" val="184850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F427-5F36-DD4B-9EDC-8C2A1EA2D5E8}"/>
              </a:ext>
            </a:extLst>
          </p:cNvPr>
          <p:cNvSpPr>
            <a:spLocks noGrp="1"/>
          </p:cNvSpPr>
          <p:nvPr>
            <p:ph type="title"/>
          </p:nvPr>
        </p:nvSpPr>
        <p:spPr/>
        <p:txBody>
          <a:bodyPr/>
          <a:lstStyle/>
          <a:p>
            <a:r>
              <a:rPr lang="en-US" dirty="0"/>
              <a:t>Fin.</a:t>
            </a:r>
          </a:p>
        </p:txBody>
      </p:sp>
      <p:sp>
        <p:nvSpPr>
          <p:cNvPr id="3" name="Content Placeholder 2">
            <a:extLst>
              <a:ext uri="{FF2B5EF4-FFF2-40B4-BE49-F238E27FC236}">
                <a16:creationId xmlns:a16="http://schemas.microsoft.com/office/drawing/2014/main" id="{3723A771-8D04-814C-98E0-5DD3038162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134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FA8D-75EF-AF4B-AB7F-C57F0BC18CED}"/>
              </a:ext>
            </a:extLst>
          </p:cNvPr>
          <p:cNvSpPr>
            <a:spLocks noGrp="1"/>
          </p:cNvSpPr>
          <p:nvPr>
            <p:ph type="title"/>
          </p:nvPr>
        </p:nvSpPr>
        <p:spPr/>
        <p:txBody>
          <a:bodyPr/>
          <a:lstStyle/>
          <a:p>
            <a:r>
              <a:rPr lang="en-US" dirty="0"/>
              <a:t>Background and Problem Statement</a:t>
            </a:r>
          </a:p>
        </p:txBody>
      </p:sp>
      <p:sp>
        <p:nvSpPr>
          <p:cNvPr id="3" name="Content Placeholder 2">
            <a:extLst>
              <a:ext uri="{FF2B5EF4-FFF2-40B4-BE49-F238E27FC236}">
                <a16:creationId xmlns:a16="http://schemas.microsoft.com/office/drawing/2014/main" id="{55562B86-9832-B541-9DC5-D9B2CF55F879}"/>
              </a:ext>
            </a:extLst>
          </p:cNvPr>
          <p:cNvSpPr>
            <a:spLocks noGrp="1"/>
          </p:cNvSpPr>
          <p:nvPr>
            <p:ph idx="1"/>
          </p:nvPr>
        </p:nvSpPr>
        <p:spPr/>
        <p:txBody>
          <a:bodyPr/>
          <a:lstStyle/>
          <a:p>
            <a:r>
              <a:rPr lang="en-US" dirty="0"/>
              <a:t>Safety Critical Controls</a:t>
            </a:r>
          </a:p>
          <a:p>
            <a:pPr lvl="1"/>
            <a:r>
              <a:rPr lang="en-US" dirty="0"/>
              <a:t>What is it?</a:t>
            </a:r>
          </a:p>
          <a:p>
            <a:pPr lvl="1"/>
            <a:r>
              <a:rPr lang="en-US" dirty="0"/>
              <a:t>Motivate it in terms of the ISS?</a:t>
            </a:r>
          </a:p>
          <a:p>
            <a:r>
              <a:rPr lang="en-US" dirty="0"/>
              <a:t>Overall objective:</a:t>
            </a:r>
          </a:p>
          <a:p>
            <a:pPr lvl="1"/>
            <a:r>
              <a:rPr lang="en-US" dirty="0"/>
              <a:t>Given some nonlinear dynamical system </a:t>
            </a:r>
            <a:r>
              <a:rPr lang="en-US" b="1" dirty="0" err="1"/>
              <a:t>xdot</a:t>
            </a:r>
            <a:r>
              <a:rPr lang="en-US" b="1" dirty="0"/>
              <a:t> = f(x, u) =&gt; </a:t>
            </a:r>
            <a:r>
              <a:rPr lang="en-US" b="1" dirty="0" err="1"/>
              <a:t>xdot</a:t>
            </a:r>
            <a:r>
              <a:rPr lang="en-US" b="1" dirty="0"/>
              <a:t> = f(x) + g(x) u</a:t>
            </a:r>
          </a:p>
          <a:p>
            <a:pPr lvl="1"/>
            <a:r>
              <a:rPr lang="en-US" dirty="0"/>
              <a:t>And a set of safe sets </a:t>
            </a:r>
            <a:r>
              <a:rPr lang="en-US" b="1" dirty="0"/>
              <a:t>S = { x | h(x) </a:t>
            </a:r>
            <a:r>
              <a:rPr lang="en-US" b="1" dirty="0" err="1"/>
              <a:t>geq</a:t>
            </a:r>
            <a:r>
              <a:rPr lang="en-US" b="1" dirty="0"/>
              <a:t> 0}</a:t>
            </a:r>
          </a:p>
          <a:p>
            <a:pPr lvl="1"/>
            <a:r>
              <a:rPr lang="en-US" dirty="0"/>
              <a:t>What control inputs can we apply such that the system never exits the safe set?</a:t>
            </a:r>
          </a:p>
        </p:txBody>
      </p:sp>
    </p:spTree>
    <p:extLst>
      <p:ext uri="{BB962C8B-B14F-4D97-AF65-F5344CB8AC3E}">
        <p14:creationId xmlns:p14="http://schemas.microsoft.com/office/powerpoint/2010/main" val="111582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2C18-0E1F-2E4E-BB1B-50C7DA5BCF2A}"/>
              </a:ext>
            </a:extLst>
          </p:cNvPr>
          <p:cNvSpPr>
            <a:spLocks noGrp="1"/>
          </p:cNvSpPr>
          <p:nvPr>
            <p:ph type="title"/>
          </p:nvPr>
        </p:nvSpPr>
        <p:spPr/>
        <p:txBody>
          <a:bodyPr/>
          <a:lstStyle/>
          <a:p>
            <a:r>
              <a:rPr lang="en-US" dirty="0"/>
              <a:t>The Control Barrier Function Approach</a:t>
            </a:r>
          </a:p>
        </p:txBody>
      </p:sp>
      <p:sp>
        <p:nvSpPr>
          <p:cNvPr id="3" name="Content Placeholder 2">
            <a:extLst>
              <a:ext uri="{FF2B5EF4-FFF2-40B4-BE49-F238E27FC236}">
                <a16:creationId xmlns:a16="http://schemas.microsoft.com/office/drawing/2014/main" id="{5CE0B35E-205F-E149-BFD2-28593A6D2A92}"/>
              </a:ext>
            </a:extLst>
          </p:cNvPr>
          <p:cNvSpPr>
            <a:spLocks noGrp="1"/>
          </p:cNvSpPr>
          <p:nvPr>
            <p:ph idx="1"/>
          </p:nvPr>
        </p:nvSpPr>
        <p:spPr/>
        <p:txBody>
          <a:bodyPr>
            <a:normAutofit lnSpcReduction="10000"/>
          </a:bodyPr>
          <a:lstStyle/>
          <a:p>
            <a:r>
              <a:rPr lang="en-US" dirty="0"/>
              <a:t>Simple and elegant solution:</a:t>
            </a:r>
          </a:p>
          <a:p>
            <a:r>
              <a:rPr lang="en-US" dirty="0"/>
              <a:t>Suppose for some h(t), we knew that </a:t>
            </a:r>
            <a:r>
              <a:rPr lang="en-US" dirty="0" err="1"/>
              <a:t>hdot</a:t>
            </a:r>
            <a:r>
              <a:rPr lang="en-US" dirty="0"/>
              <a:t> &gt;= -\alpha h</a:t>
            </a:r>
          </a:p>
          <a:p>
            <a:r>
              <a:rPr lang="en-US" dirty="0"/>
              <a:t>Then we know that </a:t>
            </a:r>
          </a:p>
          <a:p>
            <a:r>
              <a:rPr lang="en-US" dirty="0"/>
              <a:t>h(t) \</a:t>
            </a:r>
            <a:r>
              <a:rPr lang="en-US" dirty="0" err="1"/>
              <a:t>geq</a:t>
            </a:r>
            <a:r>
              <a:rPr lang="en-US" dirty="0"/>
              <a:t> h(t_0) exp(-\alpha t)  and h(t_0) &gt; 0, then =&gt; h(t) \</a:t>
            </a:r>
            <a:r>
              <a:rPr lang="en-US" dirty="0" err="1"/>
              <a:t>geq</a:t>
            </a:r>
            <a:r>
              <a:rPr lang="en-US" dirty="0"/>
              <a:t> 0 for all t. </a:t>
            </a:r>
          </a:p>
          <a:p>
            <a:r>
              <a:rPr lang="en-US" dirty="0"/>
              <a:t>If we apply this to our control system:</a:t>
            </a:r>
          </a:p>
          <a:p>
            <a:r>
              <a:rPr lang="en-US" dirty="0"/>
              <a:t>Suppose </a:t>
            </a:r>
            <a:r>
              <a:rPr lang="en-US" dirty="0" err="1"/>
              <a:t>hdot</a:t>
            </a:r>
            <a:r>
              <a:rPr lang="en-US" dirty="0"/>
              <a:t> … then we know that the system never exits the safe set (a few additional assumptions are needed, but will be covered in our paper when we get there, for the CBFs refer to the cited paper)</a:t>
            </a:r>
          </a:p>
          <a:p>
            <a:r>
              <a:rPr lang="en-US" dirty="0" err="1"/>
              <a:t>Generalise</a:t>
            </a:r>
            <a:r>
              <a:rPr lang="en-US" dirty="0"/>
              <a:t> to any class-K function (animate a few options)</a:t>
            </a:r>
          </a:p>
          <a:p>
            <a:endParaRPr lang="en-US" dirty="0"/>
          </a:p>
        </p:txBody>
      </p:sp>
      <p:sp>
        <p:nvSpPr>
          <p:cNvPr id="4" name="TextBox 3">
            <a:extLst>
              <a:ext uri="{FF2B5EF4-FFF2-40B4-BE49-F238E27FC236}">
                <a16:creationId xmlns:a16="http://schemas.microsoft.com/office/drawing/2014/main" id="{EE762726-F210-5F4A-8CB1-FACF601A1375}"/>
              </a:ext>
            </a:extLst>
          </p:cNvPr>
          <p:cNvSpPr txBox="1"/>
          <p:nvPr/>
        </p:nvSpPr>
        <p:spPr>
          <a:xfrm>
            <a:off x="536027" y="6433598"/>
            <a:ext cx="1742015" cy="369332"/>
          </a:xfrm>
          <a:prstGeom prst="rect">
            <a:avLst/>
          </a:prstGeom>
          <a:noFill/>
        </p:spPr>
        <p:txBody>
          <a:bodyPr wrap="none" rtlCol="0">
            <a:spAutoFit/>
          </a:bodyPr>
          <a:lstStyle/>
          <a:p>
            <a:r>
              <a:rPr lang="en-US" dirty="0"/>
              <a:t>Citation to Ames</a:t>
            </a:r>
          </a:p>
        </p:txBody>
      </p:sp>
    </p:spTree>
    <p:extLst>
      <p:ext uri="{BB962C8B-B14F-4D97-AF65-F5344CB8AC3E}">
        <p14:creationId xmlns:p14="http://schemas.microsoft.com/office/powerpoint/2010/main" val="101421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EFF7-7FF9-7640-B775-6E3B93D89607}"/>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E8ED9AEA-78A6-774B-BD6E-C0AAD1F4C431}"/>
              </a:ext>
            </a:extLst>
          </p:cNvPr>
          <p:cNvSpPr>
            <a:spLocks noGrp="1"/>
          </p:cNvSpPr>
          <p:nvPr>
            <p:ph idx="1"/>
          </p:nvPr>
        </p:nvSpPr>
        <p:spPr/>
        <p:txBody>
          <a:bodyPr/>
          <a:lstStyle/>
          <a:p>
            <a:r>
              <a:rPr lang="en-US" dirty="0"/>
              <a:t>Look at the requirements for h:</a:t>
            </a:r>
          </a:p>
          <a:p>
            <a:r>
              <a:rPr lang="en-US" dirty="0"/>
              <a:t>We need it to satisfy the definition, which includes input constraints.</a:t>
            </a:r>
          </a:p>
          <a:p>
            <a:r>
              <a:rPr lang="en-US" dirty="0"/>
              <a:t>But what if that cant happen? </a:t>
            </a:r>
          </a:p>
          <a:p>
            <a:endParaRPr lang="en-US" dirty="0"/>
          </a:p>
          <a:p>
            <a:r>
              <a:rPr lang="en-US" dirty="0"/>
              <a:t>Toy Example with the 1D system</a:t>
            </a:r>
          </a:p>
          <a:p>
            <a:endParaRPr lang="en-US" dirty="0"/>
          </a:p>
          <a:p>
            <a:r>
              <a:rPr lang="en-US" dirty="0"/>
              <a:t>This paper introduces a method to convert a safety condition h(x) to a barrier function b(x) that respects the input constraints</a:t>
            </a:r>
          </a:p>
        </p:txBody>
      </p:sp>
    </p:spTree>
    <p:extLst>
      <p:ext uri="{BB962C8B-B14F-4D97-AF65-F5344CB8AC3E}">
        <p14:creationId xmlns:p14="http://schemas.microsoft.com/office/powerpoint/2010/main" val="1773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2693-4C79-9148-A223-0EE0B43B8837}"/>
              </a:ext>
            </a:extLst>
          </p:cNvPr>
          <p:cNvSpPr>
            <a:spLocks noGrp="1"/>
          </p:cNvSpPr>
          <p:nvPr>
            <p:ph type="title"/>
          </p:nvPr>
        </p:nvSpPr>
        <p:spPr/>
        <p:txBody>
          <a:bodyPr/>
          <a:lstStyle/>
          <a:p>
            <a:r>
              <a:rPr lang="en-US" dirty="0"/>
              <a:t>Formal Problem Statement</a:t>
            </a:r>
          </a:p>
        </p:txBody>
      </p:sp>
      <p:sp>
        <p:nvSpPr>
          <p:cNvPr id="3" name="Content Placeholder 2">
            <a:extLst>
              <a:ext uri="{FF2B5EF4-FFF2-40B4-BE49-F238E27FC236}">
                <a16:creationId xmlns:a16="http://schemas.microsoft.com/office/drawing/2014/main" id="{ABD733EC-19D0-7E4B-ABE0-789514DEBB98}"/>
              </a:ext>
            </a:extLst>
          </p:cNvPr>
          <p:cNvSpPr>
            <a:spLocks noGrp="1"/>
          </p:cNvSpPr>
          <p:nvPr>
            <p:ph idx="1"/>
          </p:nvPr>
        </p:nvSpPr>
        <p:spPr/>
        <p:txBody>
          <a:bodyPr>
            <a:normAutofit fontScale="92500" lnSpcReduction="20000"/>
          </a:bodyPr>
          <a:lstStyle/>
          <a:p>
            <a:r>
              <a:rPr lang="en-US" dirty="0"/>
              <a:t>Given: (give dimensions, compactness </a:t>
            </a:r>
            <a:r>
              <a:rPr lang="en-US" dirty="0" err="1"/>
              <a:t>etc</a:t>
            </a:r>
            <a:r>
              <a:rPr lang="en-US" dirty="0"/>
              <a:t>)</a:t>
            </a:r>
          </a:p>
          <a:p>
            <a:pPr lvl="1"/>
            <a:r>
              <a:rPr lang="en-US" dirty="0"/>
              <a:t>Dynamics </a:t>
            </a:r>
            <a:r>
              <a:rPr lang="en-US" dirty="0" err="1"/>
              <a:t>xdot</a:t>
            </a:r>
            <a:r>
              <a:rPr lang="en-US" dirty="0"/>
              <a:t> = f(x) + g(x) u</a:t>
            </a:r>
          </a:p>
          <a:p>
            <a:pPr lvl="1"/>
            <a:r>
              <a:rPr lang="en-US" dirty="0"/>
              <a:t>Input Constraints U</a:t>
            </a:r>
          </a:p>
          <a:p>
            <a:pPr lvl="1"/>
            <a:r>
              <a:rPr lang="en-US" dirty="0"/>
              <a:t>Safe Set S = { x : h(x) &gt; 0}</a:t>
            </a:r>
          </a:p>
          <a:p>
            <a:r>
              <a:rPr lang="en-US" dirty="0"/>
              <a:t>Find:</a:t>
            </a:r>
          </a:p>
          <a:p>
            <a:pPr lvl="1"/>
            <a:r>
              <a:rPr lang="en-US" dirty="0"/>
              <a:t>A new inner safe set C* =  { x : b(x) </a:t>
            </a:r>
            <a:r>
              <a:rPr lang="en-US" dirty="0" err="1"/>
              <a:t>geq</a:t>
            </a:r>
            <a:r>
              <a:rPr lang="en-US" dirty="0"/>
              <a:t> 0} (has been called other things recently, control invariant set)</a:t>
            </a:r>
          </a:p>
          <a:p>
            <a:pPr lvl="1"/>
            <a:r>
              <a:rPr lang="en-US" dirty="0"/>
              <a:t>A set of allowable control inputs K_{ICCBF}(x) </a:t>
            </a:r>
          </a:p>
          <a:p>
            <a:r>
              <a:rPr lang="en-US" dirty="0"/>
              <a:t>Such that </a:t>
            </a:r>
          </a:p>
          <a:p>
            <a:pPr lvl="1"/>
            <a:r>
              <a:rPr lang="en-US" dirty="0"/>
              <a:t>If x(t_0) \in C* and u(x) \in K_{ICCBF}(x) =&gt; x(t) \in C* \</a:t>
            </a:r>
            <a:r>
              <a:rPr lang="en-US" dirty="0" err="1"/>
              <a:t>forall</a:t>
            </a:r>
            <a:r>
              <a:rPr lang="en-US" dirty="0"/>
              <a:t> t &gt; 0</a:t>
            </a:r>
          </a:p>
          <a:p>
            <a:r>
              <a:rPr lang="en-US" dirty="0"/>
              <a:t>Ignores:</a:t>
            </a:r>
          </a:p>
          <a:p>
            <a:pPr lvl="1"/>
            <a:r>
              <a:rPr lang="en-US" dirty="0"/>
              <a:t>State Estimation and Noise</a:t>
            </a:r>
          </a:p>
          <a:p>
            <a:r>
              <a:rPr lang="en-US" dirty="0"/>
              <a:t>Focus: cases where its known that h(x) is not a valid CBF.</a:t>
            </a:r>
          </a:p>
        </p:txBody>
      </p:sp>
    </p:spTree>
    <p:extLst>
      <p:ext uri="{BB962C8B-B14F-4D97-AF65-F5344CB8AC3E}">
        <p14:creationId xmlns:p14="http://schemas.microsoft.com/office/powerpoint/2010/main" val="184575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7259-5E7E-3641-AC16-A98693520B1D}"/>
              </a:ext>
            </a:extLst>
          </p:cNvPr>
          <p:cNvSpPr>
            <a:spLocks noGrp="1"/>
          </p:cNvSpPr>
          <p:nvPr>
            <p:ph type="title"/>
          </p:nvPr>
        </p:nvSpPr>
        <p:spPr/>
        <p:txBody>
          <a:bodyPr/>
          <a:lstStyle/>
          <a:p>
            <a:r>
              <a:rPr lang="en-US" dirty="0"/>
              <a:t>Outline Slide</a:t>
            </a:r>
          </a:p>
        </p:txBody>
      </p:sp>
      <p:sp>
        <p:nvSpPr>
          <p:cNvPr id="3" name="Content Placeholder 2">
            <a:extLst>
              <a:ext uri="{FF2B5EF4-FFF2-40B4-BE49-F238E27FC236}">
                <a16:creationId xmlns:a16="http://schemas.microsoft.com/office/drawing/2014/main" id="{0E61E05F-7D33-4647-8792-AA1BC94D88C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4701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3103-C7F7-2B47-93E9-CF6CFBB013FE}"/>
              </a:ext>
            </a:extLst>
          </p:cNvPr>
          <p:cNvSpPr>
            <a:spLocks noGrp="1"/>
          </p:cNvSpPr>
          <p:nvPr>
            <p:ph type="title"/>
          </p:nvPr>
        </p:nvSpPr>
        <p:spPr/>
        <p:txBody>
          <a:bodyPr/>
          <a:lstStyle/>
          <a:p>
            <a:r>
              <a:rPr lang="en-US" dirty="0"/>
              <a:t>Motivating Idea</a:t>
            </a:r>
          </a:p>
        </p:txBody>
      </p:sp>
      <p:sp>
        <p:nvSpPr>
          <p:cNvPr id="3" name="Content Placeholder 2">
            <a:extLst>
              <a:ext uri="{FF2B5EF4-FFF2-40B4-BE49-F238E27FC236}">
                <a16:creationId xmlns:a16="http://schemas.microsoft.com/office/drawing/2014/main" id="{A9BE4467-17C8-234A-9DEF-68D2F682430A}"/>
              </a:ext>
            </a:extLst>
          </p:cNvPr>
          <p:cNvSpPr>
            <a:spLocks noGrp="1"/>
          </p:cNvSpPr>
          <p:nvPr>
            <p:ph sz="half" idx="1"/>
          </p:nvPr>
        </p:nvSpPr>
        <p:spPr/>
        <p:txBody>
          <a:bodyPr>
            <a:normAutofit/>
          </a:bodyPr>
          <a:lstStyle/>
          <a:p>
            <a:r>
              <a:rPr lang="en-US" dirty="0"/>
              <a:t>Draw the safe set</a:t>
            </a:r>
          </a:p>
          <a:p>
            <a:r>
              <a:rPr lang="en-US" dirty="0"/>
              <a:t>Draw that some point on this boundary will exit the safe set</a:t>
            </a:r>
          </a:p>
          <a:p>
            <a:r>
              <a:rPr lang="en-US" dirty="0"/>
              <a:t>Draw that we want to remove these states from the safe set</a:t>
            </a:r>
          </a:p>
        </p:txBody>
      </p:sp>
      <p:sp>
        <p:nvSpPr>
          <p:cNvPr id="4" name="Content Placeholder 3">
            <a:extLst>
              <a:ext uri="{FF2B5EF4-FFF2-40B4-BE49-F238E27FC236}">
                <a16:creationId xmlns:a16="http://schemas.microsoft.com/office/drawing/2014/main" id="{BD23FDFE-F836-FF4A-97CF-8417D0E5D331}"/>
              </a:ext>
            </a:extLst>
          </p:cNvPr>
          <p:cNvSpPr>
            <a:spLocks noGrp="1"/>
          </p:cNvSpPr>
          <p:nvPr>
            <p:ph sz="half" idx="2"/>
          </p:nvPr>
        </p:nvSpPr>
        <p:spPr/>
        <p:txBody>
          <a:bodyPr>
            <a:normAutofit/>
          </a:bodyPr>
          <a:lstStyle/>
          <a:p>
            <a:endParaRPr lang="en-US" dirty="0"/>
          </a:p>
          <a:p>
            <a:r>
              <a:rPr lang="en-US" dirty="0"/>
              <a:t>Suggest a formula:</a:t>
            </a:r>
          </a:p>
          <a:p>
            <a:r>
              <a:rPr lang="en-US" dirty="0"/>
              <a:t>b(x) = inf_{u \in U) (</a:t>
            </a:r>
            <a:r>
              <a:rPr lang="en-US" dirty="0" err="1"/>
              <a:t>Lfh</a:t>
            </a:r>
            <a:r>
              <a:rPr lang="en-US" dirty="0"/>
              <a:t>(x)  + </a:t>
            </a:r>
            <a:r>
              <a:rPr lang="en-US" dirty="0" err="1"/>
              <a:t>Lgh</a:t>
            </a:r>
            <a:r>
              <a:rPr lang="en-US" dirty="0"/>
              <a:t>(x) u + \alpha h(x))</a:t>
            </a:r>
          </a:p>
          <a:p>
            <a:r>
              <a:rPr lang="en-US" dirty="0"/>
              <a:t>In words:</a:t>
            </a:r>
          </a:p>
          <a:p>
            <a:r>
              <a:rPr lang="en-US" dirty="0"/>
              <a:t>b(x) =the smallest (</a:t>
            </a:r>
            <a:r>
              <a:rPr lang="en-US" dirty="0" err="1"/>
              <a:t>hdot</a:t>
            </a:r>
            <a:r>
              <a:rPr lang="en-US" dirty="0"/>
              <a:t> + alpha h) over all u \in U</a:t>
            </a:r>
          </a:p>
        </p:txBody>
      </p:sp>
    </p:spTree>
    <p:extLst>
      <p:ext uri="{BB962C8B-B14F-4D97-AF65-F5344CB8AC3E}">
        <p14:creationId xmlns:p14="http://schemas.microsoft.com/office/powerpoint/2010/main" val="31106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ADF6-FA47-F641-815B-635CC56E4409}"/>
              </a:ext>
            </a:extLst>
          </p:cNvPr>
          <p:cNvSpPr>
            <a:spLocks noGrp="1"/>
          </p:cNvSpPr>
          <p:nvPr>
            <p:ph type="title"/>
          </p:nvPr>
        </p:nvSpPr>
        <p:spPr/>
        <p:txBody>
          <a:bodyPr/>
          <a:lstStyle/>
          <a:p>
            <a:r>
              <a:rPr lang="en-US" dirty="0"/>
              <a:t>Motivating Idea</a:t>
            </a:r>
          </a:p>
        </p:txBody>
      </p:sp>
      <p:sp>
        <p:nvSpPr>
          <p:cNvPr id="3" name="Content Placeholder 2">
            <a:extLst>
              <a:ext uri="{FF2B5EF4-FFF2-40B4-BE49-F238E27FC236}">
                <a16:creationId xmlns:a16="http://schemas.microsoft.com/office/drawing/2014/main" id="{438B0E16-1CC4-FA42-ABF2-622EDF7192DF}"/>
              </a:ext>
            </a:extLst>
          </p:cNvPr>
          <p:cNvSpPr>
            <a:spLocks noGrp="1"/>
          </p:cNvSpPr>
          <p:nvPr>
            <p:ph idx="1"/>
          </p:nvPr>
        </p:nvSpPr>
        <p:spPr/>
        <p:txBody>
          <a:bodyPr>
            <a:normAutofit/>
          </a:bodyPr>
          <a:lstStyle/>
          <a:p>
            <a:r>
              <a:rPr lang="en-US" dirty="0"/>
              <a:t>This function b has a really useful property:</a:t>
            </a:r>
          </a:p>
          <a:p>
            <a:r>
              <a:rPr lang="en-US" dirty="0"/>
              <a:t>(demonstrate)</a:t>
            </a:r>
          </a:p>
          <a:p>
            <a:r>
              <a:rPr lang="en-US" dirty="0"/>
              <a:t>For the moment, assume C can be forward invariant. Then we are done. </a:t>
            </a:r>
          </a:p>
          <a:p>
            <a:endParaRPr lang="en-US" dirty="0"/>
          </a:p>
        </p:txBody>
      </p:sp>
    </p:spTree>
    <p:extLst>
      <p:ext uri="{BB962C8B-B14F-4D97-AF65-F5344CB8AC3E}">
        <p14:creationId xmlns:p14="http://schemas.microsoft.com/office/powerpoint/2010/main" val="4170861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793</Words>
  <Application>Microsoft Macintosh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Safe Control Synthesis via Input Constrained Control Control Barrier Functions</vt:lpstr>
      <vt:lpstr>Outline</vt:lpstr>
      <vt:lpstr>Background and Problem Statement</vt:lpstr>
      <vt:lpstr>The Control Barrier Function Approach</vt:lpstr>
      <vt:lpstr>Challenges?</vt:lpstr>
      <vt:lpstr>Formal Problem Statement</vt:lpstr>
      <vt:lpstr>Outline Slide</vt:lpstr>
      <vt:lpstr>Motivating Idea</vt:lpstr>
      <vt:lpstr>Motivating Idea</vt:lpstr>
      <vt:lpstr>PowerPoint Presentation</vt:lpstr>
      <vt:lpstr>Lets apply this to the 1D example:</vt:lpstr>
      <vt:lpstr>Outline</vt:lpstr>
      <vt:lpstr>Formal Construction</vt:lpstr>
      <vt:lpstr>Recap</vt:lpstr>
      <vt:lpstr>Three remarks</vt:lpstr>
      <vt:lpstr>Outline</vt:lpstr>
      <vt:lpstr>Simulation Results</vt:lpstr>
      <vt:lpstr>Simulation Results</vt:lpstr>
      <vt:lpstr>Conclusions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Control Synthesis via Input Constrained Control Control Barrier Functions</dc:title>
  <dc:creator>Agrawal, Devansh</dc:creator>
  <cp:lastModifiedBy>Agrawal, Devansh</cp:lastModifiedBy>
  <cp:revision>2</cp:revision>
  <dcterms:created xsi:type="dcterms:W3CDTF">2021-10-25T21:33:51Z</dcterms:created>
  <dcterms:modified xsi:type="dcterms:W3CDTF">2021-10-27T03:58:08Z</dcterms:modified>
</cp:coreProperties>
</file>