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74"/>
  </p:notesMasterIdLst>
  <p:sldIdLst>
    <p:sldId id="256" r:id="rId2"/>
    <p:sldId id="257" r:id="rId3"/>
    <p:sldId id="595" r:id="rId4"/>
    <p:sldId id="533" r:id="rId5"/>
    <p:sldId id="570" r:id="rId6"/>
    <p:sldId id="535" r:id="rId7"/>
    <p:sldId id="596" r:id="rId8"/>
    <p:sldId id="538" r:id="rId9"/>
    <p:sldId id="571" r:id="rId10"/>
    <p:sldId id="518" r:id="rId11"/>
    <p:sldId id="572" r:id="rId12"/>
    <p:sldId id="519" r:id="rId13"/>
    <p:sldId id="573" r:id="rId14"/>
    <p:sldId id="597" r:id="rId15"/>
    <p:sldId id="520" r:id="rId16"/>
    <p:sldId id="592" r:id="rId17"/>
    <p:sldId id="545" r:id="rId18"/>
    <p:sldId id="521" r:id="rId19"/>
    <p:sldId id="522" r:id="rId20"/>
    <p:sldId id="523" r:id="rId21"/>
    <p:sldId id="549" r:id="rId22"/>
    <p:sldId id="548" r:id="rId23"/>
    <p:sldId id="550" r:id="rId24"/>
    <p:sldId id="527" r:id="rId25"/>
    <p:sldId id="551" r:id="rId26"/>
    <p:sldId id="574" r:id="rId27"/>
    <p:sldId id="575" r:id="rId28"/>
    <p:sldId id="576" r:id="rId29"/>
    <p:sldId id="577" r:id="rId30"/>
    <p:sldId id="552" r:id="rId31"/>
    <p:sldId id="578" r:id="rId32"/>
    <p:sldId id="579" r:id="rId33"/>
    <p:sldId id="580" r:id="rId34"/>
    <p:sldId id="581" r:id="rId35"/>
    <p:sldId id="582" r:id="rId36"/>
    <p:sldId id="583" r:id="rId37"/>
    <p:sldId id="584" r:id="rId38"/>
    <p:sldId id="591" r:id="rId39"/>
    <p:sldId id="598" r:id="rId40"/>
    <p:sldId id="599" r:id="rId41"/>
    <p:sldId id="600" r:id="rId42"/>
    <p:sldId id="601" r:id="rId43"/>
    <p:sldId id="602" r:id="rId44"/>
    <p:sldId id="604" r:id="rId45"/>
    <p:sldId id="603" r:id="rId46"/>
    <p:sldId id="605" r:id="rId47"/>
    <p:sldId id="606" r:id="rId48"/>
    <p:sldId id="607" r:id="rId49"/>
    <p:sldId id="608" r:id="rId50"/>
    <p:sldId id="609" r:id="rId51"/>
    <p:sldId id="610" r:id="rId52"/>
    <p:sldId id="620" r:id="rId53"/>
    <p:sldId id="611" r:id="rId54"/>
    <p:sldId id="612" r:id="rId55"/>
    <p:sldId id="613" r:id="rId56"/>
    <p:sldId id="614" r:id="rId57"/>
    <p:sldId id="615" r:id="rId58"/>
    <p:sldId id="616" r:id="rId59"/>
    <p:sldId id="617" r:id="rId60"/>
    <p:sldId id="618" r:id="rId61"/>
    <p:sldId id="619" r:id="rId62"/>
    <p:sldId id="555" r:id="rId63"/>
    <p:sldId id="556" r:id="rId64"/>
    <p:sldId id="567" r:id="rId65"/>
    <p:sldId id="569" r:id="rId66"/>
    <p:sldId id="557" r:id="rId67"/>
    <p:sldId id="621" r:id="rId68"/>
    <p:sldId id="622" r:id="rId69"/>
    <p:sldId id="623" r:id="rId70"/>
    <p:sldId id="593" r:id="rId71"/>
    <p:sldId id="594" r:id="rId72"/>
    <p:sldId id="370" r:id="rId7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0000"/>
    <a:srgbClr val="99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3F9BCB-0B62-408A-920E-F8105FAD512F}" v="3" dt="2024-06-06T18:25:43.14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660"/>
  </p:normalViewPr>
  <p:slideViewPr>
    <p:cSldViewPr>
      <p:cViewPr varScale="1">
        <p:scale>
          <a:sx n="82" d="100"/>
          <a:sy n="82" d="100"/>
        </p:scale>
        <p:origin x="1435"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 Kancharla" userId="206ac2cfee7eea64" providerId="LiveId" clId="{993F9BCB-0B62-408A-920E-F8105FAD512F}"/>
    <pc:docChg chg="undo custSel modSld">
      <pc:chgData name="Shivani Kancharla" userId="206ac2cfee7eea64" providerId="LiveId" clId="{993F9BCB-0B62-408A-920E-F8105FAD512F}" dt="2024-06-07T16:47:58.417" v="110" actId="20577"/>
      <pc:docMkLst>
        <pc:docMk/>
      </pc:docMkLst>
      <pc:sldChg chg="modSp mod">
        <pc:chgData name="Shivani Kancharla" userId="206ac2cfee7eea64" providerId="LiveId" clId="{993F9BCB-0B62-408A-920E-F8105FAD512F}" dt="2024-06-07T16:47:58.417" v="110" actId="20577"/>
        <pc:sldMkLst>
          <pc:docMk/>
          <pc:sldMk cId="0" sldId="256"/>
        </pc:sldMkLst>
        <pc:spChg chg="mod">
          <ac:chgData name="Shivani Kancharla" userId="206ac2cfee7eea64" providerId="LiveId" clId="{993F9BCB-0B62-408A-920E-F8105FAD512F}" dt="2024-06-07T16:47:58.417" v="110" actId="20577"/>
          <ac:spMkLst>
            <pc:docMk/>
            <pc:sldMk cId="0" sldId="256"/>
            <ac:spMk id="2" creationId="{00000000-0000-0000-0000-000000000000}"/>
          </ac:spMkLst>
        </pc:spChg>
      </pc:sldChg>
      <pc:sldChg chg="modSp mod">
        <pc:chgData name="Shivani Kancharla" userId="206ac2cfee7eea64" providerId="LiveId" clId="{993F9BCB-0B62-408A-920E-F8105FAD512F}" dt="2024-06-06T18:24:17.283" v="0" actId="20577"/>
        <pc:sldMkLst>
          <pc:docMk/>
          <pc:sldMk cId="0" sldId="257"/>
        </pc:sldMkLst>
        <pc:spChg chg="mod">
          <ac:chgData name="Shivani Kancharla" userId="206ac2cfee7eea64" providerId="LiveId" clId="{993F9BCB-0B62-408A-920E-F8105FAD512F}" dt="2024-06-06T18:24:17.283" v="0" actId="20577"/>
          <ac:spMkLst>
            <pc:docMk/>
            <pc:sldMk cId="0" sldId="257"/>
            <ac:spMk id="4" creationId="{00000000-0000-0000-0000-000000000000}"/>
          </ac:spMkLst>
        </pc:spChg>
      </pc:sldChg>
      <pc:sldChg chg="modSp mod">
        <pc:chgData name="Shivani Kancharla" userId="206ac2cfee7eea64" providerId="LiveId" clId="{993F9BCB-0B62-408A-920E-F8105FAD512F}" dt="2024-06-06T18:25:46.762" v="80" actId="20577"/>
        <pc:sldMkLst>
          <pc:docMk/>
          <pc:sldMk cId="2790198745" sldId="595"/>
        </pc:sldMkLst>
        <pc:spChg chg="mod">
          <ac:chgData name="Shivani Kancharla" userId="206ac2cfee7eea64" providerId="LiveId" clId="{993F9BCB-0B62-408A-920E-F8105FAD512F}" dt="2024-06-06T18:25:46.762" v="80" actId="20577"/>
          <ac:spMkLst>
            <pc:docMk/>
            <pc:sldMk cId="2790198745" sldId="595"/>
            <ac:spMk id="2" creationId="{4DCAEB8C-68D8-AD7B-4B9B-88F236D6B129}"/>
          </ac:spMkLst>
        </pc:spChg>
      </pc:sldChg>
      <pc:sldChg chg="modSp mod">
        <pc:chgData name="Shivani Kancharla" userId="206ac2cfee7eea64" providerId="LiveId" clId="{993F9BCB-0B62-408A-920E-F8105FAD512F}" dt="2024-06-06T18:27:14.584" v="92" actId="368"/>
        <pc:sldMkLst>
          <pc:docMk/>
          <pc:sldMk cId="4235686229" sldId="621"/>
        </pc:sldMkLst>
        <pc:spChg chg="mod">
          <ac:chgData name="Shivani Kancharla" userId="206ac2cfee7eea64" providerId="LiveId" clId="{993F9BCB-0B62-408A-920E-F8105FAD512F}" dt="2024-06-06T18:27:14.584" v="92" actId="368"/>
          <ac:spMkLst>
            <pc:docMk/>
            <pc:sldMk cId="4235686229" sldId="621"/>
            <ac:spMk id="2" creationId="{4731C32C-703F-994A-DBB1-59DEFFEDAD14}"/>
          </ac:spMkLst>
        </pc:spChg>
      </pc:sldChg>
      <pc:sldChg chg="modSp mod">
        <pc:chgData name="Shivani Kancharla" userId="206ac2cfee7eea64" providerId="LiveId" clId="{993F9BCB-0B62-408A-920E-F8105FAD512F}" dt="2024-06-06T18:27:57.542" v="99" actId="207"/>
        <pc:sldMkLst>
          <pc:docMk/>
          <pc:sldMk cId="309009140" sldId="622"/>
        </pc:sldMkLst>
        <pc:spChg chg="mod">
          <ac:chgData name="Shivani Kancharla" userId="206ac2cfee7eea64" providerId="LiveId" clId="{993F9BCB-0B62-408A-920E-F8105FAD512F}" dt="2024-06-06T18:27:57.542" v="99" actId="207"/>
          <ac:spMkLst>
            <pc:docMk/>
            <pc:sldMk cId="309009140" sldId="622"/>
            <ac:spMk id="3" creationId="{411BD14C-1AA3-30AA-10CB-4CDDF5D7481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3BDFC27-25DD-40A5-8378-01AC1A9975D1}" type="datetimeFigureOut">
              <a:rPr lang="en-IN" smtClean="0"/>
              <a:t>07-06-2024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84374F4-2032-43FF-ABD6-671E69ACD760}" type="slidenum">
              <a:rPr lang="en-IN" smtClean="0"/>
              <a:t>‹#›</a:t>
            </a:fld>
            <a:endParaRPr lang="en-IN"/>
          </a:p>
        </p:txBody>
      </p:sp>
    </p:spTree>
    <p:extLst>
      <p:ext uri="{BB962C8B-B14F-4D97-AF65-F5344CB8AC3E}">
        <p14:creationId xmlns:p14="http://schemas.microsoft.com/office/powerpoint/2010/main" val="524748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140" y="233171"/>
            <a:ext cx="8681719" cy="732155"/>
          </a:xfrm>
          <a:prstGeom prst="rect">
            <a:avLst/>
          </a:prstGeom>
        </p:spPr>
        <p:txBody>
          <a:bodyPr wrap="square" lIns="0" tIns="0" rIns="0" bIns="0">
            <a:spAutoFit/>
          </a:bodyPr>
          <a:lstStyle>
            <a:lvl1pPr>
              <a:defRPr sz="2400" b="1" i="0" u="heavy">
                <a:solidFill>
                  <a:srgbClr val="C00000"/>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07-Jun-24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heavy">
                <a:solidFill>
                  <a:srgbClr val="C0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rgbClr val="001F5F"/>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07-Jun-24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heavy">
                <a:solidFill>
                  <a:srgbClr val="C00000"/>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07-Jun-24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heavy">
                <a:solidFill>
                  <a:srgbClr val="C0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07-Jun-24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07-Jun-24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4007" y="70103"/>
            <a:ext cx="9013190" cy="6693534"/>
          </a:xfrm>
          <a:custGeom>
            <a:avLst/>
            <a:gdLst/>
            <a:ahLst/>
            <a:cxnLst/>
            <a:rect l="l" t="t" r="r" b="b"/>
            <a:pathLst>
              <a:path w="901319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8682990" y="0"/>
                </a:lnTo>
                <a:lnTo>
                  <a:pt x="8731751" y="3576"/>
                </a:lnTo>
                <a:lnTo>
                  <a:pt x="8778290" y="13967"/>
                </a:lnTo>
                <a:lnTo>
                  <a:pt x="8822095" y="30662"/>
                </a:lnTo>
                <a:lnTo>
                  <a:pt x="8862658" y="53151"/>
                </a:lnTo>
                <a:lnTo>
                  <a:pt x="8899467" y="80923"/>
                </a:lnTo>
                <a:lnTo>
                  <a:pt x="8932012" y="113468"/>
                </a:lnTo>
                <a:lnTo>
                  <a:pt x="8959784" y="150277"/>
                </a:lnTo>
                <a:lnTo>
                  <a:pt x="8982273" y="190840"/>
                </a:lnTo>
                <a:lnTo>
                  <a:pt x="8998968" y="234645"/>
                </a:lnTo>
                <a:lnTo>
                  <a:pt x="9009359" y="281184"/>
                </a:lnTo>
                <a:lnTo>
                  <a:pt x="9012936" y="329946"/>
                </a:lnTo>
                <a:lnTo>
                  <a:pt x="9012936" y="6363487"/>
                </a:lnTo>
                <a:lnTo>
                  <a:pt x="9009359" y="6412239"/>
                </a:lnTo>
                <a:lnTo>
                  <a:pt x="8998968" y="6458771"/>
                </a:lnTo>
                <a:lnTo>
                  <a:pt x="8982273" y="6502571"/>
                </a:lnTo>
                <a:lnTo>
                  <a:pt x="8959784" y="6543130"/>
                </a:lnTo>
                <a:lnTo>
                  <a:pt x="8932012" y="6579937"/>
                </a:lnTo>
                <a:lnTo>
                  <a:pt x="8899467" y="6612482"/>
                </a:lnTo>
                <a:lnTo>
                  <a:pt x="8862658" y="6640254"/>
                </a:lnTo>
                <a:lnTo>
                  <a:pt x="8822095" y="6662742"/>
                </a:lnTo>
                <a:lnTo>
                  <a:pt x="8778290" y="6679438"/>
                </a:lnTo>
                <a:lnTo>
                  <a:pt x="8731751" y="6689829"/>
                </a:lnTo>
                <a:lnTo>
                  <a:pt x="8682990" y="6693406"/>
                </a:lnTo>
                <a:lnTo>
                  <a:pt x="329920" y="6693406"/>
                </a:lnTo>
                <a:lnTo>
                  <a:pt x="281168" y="6689829"/>
                </a:lnTo>
                <a:lnTo>
                  <a:pt x="234636" y="6679438"/>
                </a:lnTo>
                <a:lnTo>
                  <a:pt x="190835" y="6662742"/>
                </a:lnTo>
                <a:lnTo>
                  <a:pt x="150276" y="6640254"/>
                </a:lnTo>
                <a:lnTo>
                  <a:pt x="113469" y="6612482"/>
                </a:lnTo>
                <a:lnTo>
                  <a:pt x="80925" y="6579937"/>
                </a:lnTo>
                <a:lnTo>
                  <a:pt x="53153" y="6543130"/>
                </a:lnTo>
                <a:lnTo>
                  <a:pt x="30664" y="6502571"/>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a:p>
        </p:txBody>
      </p:sp>
      <p:sp>
        <p:nvSpPr>
          <p:cNvPr id="2" name="Holder 2"/>
          <p:cNvSpPr>
            <a:spLocks noGrp="1"/>
          </p:cNvSpPr>
          <p:nvPr>
            <p:ph type="title"/>
          </p:nvPr>
        </p:nvSpPr>
        <p:spPr>
          <a:xfrm>
            <a:off x="231140" y="99948"/>
            <a:ext cx="8681719" cy="731519"/>
          </a:xfrm>
          <a:prstGeom prst="rect">
            <a:avLst/>
          </a:prstGeom>
        </p:spPr>
        <p:txBody>
          <a:bodyPr wrap="square" lIns="0" tIns="0" rIns="0" bIns="0">
            <a:spAutoFit/>
          </a:bodyPr>
          <a:lstStyle>
            <a:lvl1pPr>
              <a:defRPr sz="2400" b="1" i="0" u="heavy">
                <a:solidFill>
                  <a:srgbClr val="C00000"/>
                </a:solidFill>
                <a:latin typeface="Times New Roman"/>
                <a:cs typeface="Times New Roman"/>
              </a:defRPr>
            </a:lvl1pPr>
          </a:lstStyle>
          <a:p>
            <a:endParaRPr/>
          </a:p>
        </p:txBody>
      </p:sp>
      <p:sp>
        <p:nvSpPr>
          <p:cNvPr id="3" name="Holder 3"/>
          <p:cNvSpPr>
            <a:spLocks noGrp="1"/>
          </p:cNvSpPr>
          <p:nvPr>
            <p:ph type="body" idx="1"/>
          </p:nvPr>
        </p:nvSpPr>
        <p:spPr>
          <a:xfrm>
            <a:off x="262534" y="1485138"/>
            <a:ext cx="8531860" cy="4509135"/>
          </a:xfrm>
          <a:prstGeom prst="rect">
            <a:avLst/>
          </a:prstGeom>
        </p:spPr>
        <p:txBody>
          <a:bodyPr wrap="square" lIns="0" tIns="0" rIns="0" bIns="0">
            <a:spAutoFit/>
          </a:bodyPr>
          <a:lstStyle>
            <a:lvl1pPr>
              <a:defRPr sz="2000" b="0" i="0">
                <a:solidFill>
                  <a:srgbClr val="001F5F"/>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07-Jun-24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d1wqtxts1xzle7.cloudfront.net/95292672/1399392619_P100-103-libre.pdf?1670249800=&amp;response-content-disposition=inline%3B+filename%3DPassword_Based_Security_Lock_System.pdf&amp;Expires=1715337724&amp;Signature=IbFn8ji6POoX-Yr8d9WI5PBeGYPKBVaAhO0WUVLdbrW~i0TZS4CozeO891B~KrcEXCnoCyzX1HgRPnT2OBlDoF1BljFFyzJKKhKeqRP8Z-436ArXGjsNW36PF4XV67b7tXcmjVijDeZ3Og5r-DjmlEGQCUA6~WnOVmv7ah6XJ57kKgQjF7VOkobNZK6Q~sJZ3Kfjms2SaDLvrIX4vW4mh3TVYtxcx0EvEGMyqhc9whxS3eUo8QemBbQMfD6UOqU8wYSwMRpTgIBJ22xvhCz3yC2puocWt8qjr3mfXVbSiK8HG2xLyaqO56RnSCnSXUAg-bUNyZmwvGnQEAmcAnTpJA__&amp;Key-Pair-Id=APKAJLOHF5GGSLRBV4ZA" TargetMode="External"/><Relationship Id="rId2" Type="http://schemas.openxmlformats.org/officeDocument/2006/relationships/hyperlink" Target="https://www.inderscienceonline.com/doi/epdf/10.1504/IJMEI.2014.063175" TargetMode="External"/><Relationship Id="rId1" Type="http://schemas.openxmlformats.org/officeDocument/2006/relationships/slideLayout" Target="../slideLayouts/slideLayout2.xml"/><Relationship Id="rId6" Type="http://schemas.openxmlformats.org/officeDocument/2006/relationships/hyperlink" Target="https://www.pramanaresearch.org/gallery/prj-s216.pdf" TargetMode="External"/><Relationship Id="rId5" Type="http://schemas.openxmlformats.org/officeDocument/2006/relationships/hyperlink" Target="https://d1wqtxts1xzle7.cloudfront.net/66706168/android_based_smart_door_locking_IJERTCONV6IS13199-libre.pdf?1619595318=&amp;response-content-disposition=inline%3B+filename%3DIJERT_Android_Based_Smart_Door_Locking_S.pdf&amp;Expires=1715337831&amp;Signature=gpf3M0zKICCytUz8xut7BxPZQ~OM7NApV37PZh~2s-1bhW8YKurAR0l3sEVGxuHzwdzC1FGuL0mDtYnXyrQhb192BgskT1QXr4QbDSnykrpkAmhp4aPcB8VPY55uxRb-TFyvnU3n3s-v5CTTroI7FoVy~MgOToNSwz6Chq2przFSdEZsWnae61451R2qMsWZMzVNjDLJyI9zyb~6V-2IB3blR2CmOJS80vdvCMZcrvuJsAzc~eADxc6selxGVOTbYdNmCuygs9xFzAsbGoDb3kO-CI80TlnBzjfNkZObxjga5X96~QSZLMTkNWYuMsB8rBdYwu5aSZ11gKw3jRuBJw__&amp;Key-Pair-Id=APKAJLOHF5GGSLRBV4ZA" TargetMode="External"/><Relationship Id="rId4" Type="http://schemas.openxmlformats.org/officeDocument/2006/relationships/hyperlink" Target="http://annalsofrscb.ro/index.php/journal/article/view/4301/3444"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s://www.researchgate.net/profile/Jae-Young-Pyun/publication/224107049_Smart_digital_door_lock_for_the_home_automation/links/5b6243cd458515c4b2592788/Smart-digital-door-lock-for-the-home-automation.pdf" TargetMode="External"/><Relationship Id="rId2" Type="http://schemas.openxmlformats.org/officeDocument/2006/relationships/hyperlink" Target="https://www.irjmets.com/uploadedfiles/paper/volume_3/issue_11_november_2021/17233/final/fin_irjmets1638184198.pdf" TargetMode="External"/><Relationship Id="rId1" Type="http://schemas.openxmlformats.org/officeDocument/2006/relationships/slideLayout" Target="../slideLayouts/slideLayout2.xml"/><Relationship Id="rId6" Type="http://schemas.openxmlformats.org/officeDocument/2006/relationships/hyperlink" Target="https://d1wqtxts1xzle7.cloudfront.net/102253612/jeas_1014_1247.pdf?1684170882=&amp;response-content-disposition=inline%3B+filename%3DDOOR_AUTOMATION_SYSTEM_USING_BLUETOOTH_B.pdf&amp;Expires=1715338240&amp;Signature=AD2oopJ52aOYUHPoLTRXWF-0XzQU56H04Fn8K2HIctqs376XdVBDkWP3YAYA5zardjQ8AW0S8n841154GnIIFU-BQKD3dWg1QVC~WNUmbFoxm9feOYEFKqVta5GB4DXW70l6-lBNPyNJJc6OK8F0Gyrr6wOZzc-tQsLr-OdKYUaqe4pB-Gi0IUlOtBQBmAUnu3gBYAOEpPPrRwWXSY88Hkzf6qaRgLx6qxSgk6OcCBA2va5BFndgSG7A0~zIxlqOW3pXI-H37h-z7gdIu0dsoedrrS3KHPu~4pHbnsB4SjxE4GX8r5WF3luHXQ5Fexb5gOAeNZLUX4rXMYUIZL7xrg__&amp;Key-Pair-Id=APKAJLOHF5GGSLRBV4ZA" TargetMode="External"/><Relationship Id="rId5" Type="http://schemas.openxmlformats.org/officeDocument/2006/relationships/hyperlink" Target="https://jurnal.itscience.org/index.php/CNAPC/article/view/929" TargetMode="External"/><Relationship Id="rId4" Type="http://schemas.openxmlformats.org/officeDocument/2006/relationships/hyperlink" Target="https://ieeexplore.ieee.org/abstract/document/756014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50711"/>
            <a:ext cx="8305800" cy="892552"/>
          </a:xfrm>
          <a:prstGeom prst="rect">
            <a:avLst/>
          </a:prstGeom>
        </p:spPr>
        <p:txBody>
          <a:bodyPr vert="horz" wrap="square" lIns="0" tIns="0" rIns="0" bIns="0" rtlCol="0">
            <a:spAutoFit/>
          </a:bodyPr>
          <a:lstStyle/>
          <a:p>
            <a:pPr marL="12065" marR="5080" algn="ctr">
              <a:lnSpc>
                <a:spcPct val="100000"/>
              </a:lnSpc>
            </a:pPr>
            <a:r>
              <a:rPr lang="en-US" sz="2900" b="0" u="sng" dirty="0"/>
              <a:t>OMNILOCK-SMART </a:t>
            </a:r>
            <a:r>
              <a:rPr lang="en-US" sz="2900" b="0" u="sng"/>
              <a:t>DOOR LOCKING </a:t>
            </a:r>
            <a:r>
              <a:rPr lang="en-US" sz="2900" b="0" u="sng" dirty="0"/>
              <a:t>SYSTEMS</a:t>
            </a:r>
            <a:br>
              <a:rPr lang="en-US" sz="3000" b="0" u="sng" dirty="0"/>
            </a:br>
            <a:endParaRPr lang="en-US" sz="2900" u="sng" dirty="0">
              <a:latin typeface="Times New Roman"/>
              <a:cs typeface="Times New Roman"/>
            </a:endParaRPr>
          </a:p>
        </p:txBody>
      </p:sp>
      <p:sp>
        <p:nvSpPr>
          <p:cNvPr id="3" name="object 3"/>
          <p:cNvSpPr txBox="1"/>
          <p:nvPr/>
        </p:nvSpPr>
        <p:spPr>
          <a:xfrm>
            <a:off x="2743200" y="1371600"/>
            <a:ext cx="4038600" cy="1600438"/>
          </a:xfrm>
          <a:prstGeom prst="rect">
            <a:avLst/>
          </a:prstGeom>
        </p:spPr>
        <p:txBody>
          <a:bodyPr vert="horz" wrap="square" lIns="0" tIns="0" rIns="0" bIns="0" rtlCol="0" anchor="t">
            <a:spAutoFit/>
          </a:bodyPr>
          <a:lstStyle/>
          <a:p>
            <a:pPr marR="31750" algn="ctr">
              <a:lnSpc>
                <a:spcPct val="100000"/>
              </a:lnSpc>
            </a:pPr>
            <a:r>
              <a:rPr sz="2000" b="1" spc="-20" dirty="0">
                <a:latin typeface="Perpetua"/>
                <a:cs typeface="Perpetua"/>
              </a:rPr>
              <a:t>by</a:t>
            </a:r>
            <a:endParaRPr sz="2000" dirty="0">
              <a:latin typeface="Perpetua"/>
              <a:cs typeface="Perpetua"/>
            </a:endParaRPr>
          </a:p>
          <a:p>
            <a:pPr marL="145415" marR="176530" indent="-1270" algn="just">
              <a:lnSpc>
                <a:spcPct val="105000"/>
              </a:lnSpc>
            </a:pPr>
            <a:r>
              <a:rPr lang="en-US" sz="2000" b="1" spc="-10" dirty="0">
                <a:solidFill>
                  <a:srgbClr val="FF0000"/>
                </a:solidFill>
                <a:latin typeface="Perpetua"/>
                <a:cs typeface="Perpetua"/>
              </a:rPr>
              <a:t>2211CS050023  - </a:t>
            </a:r>
            <a:r>
              <a:rPr lang="en-US" sz="2000" b="1" spc="-10" dirty="0" err="1">
                <a:solidFill>
                  <a:srgbClr val="FF0000"/>
                </a:solidFill>
                <a:latin typeface="Perpetua"/>
                <a:cs typeface="Perpetua"/>
              </a:rPr>
              <a:t>Devansh</a:t>
            </a:r>
            <a:r>
              <a:rPr lang="en-US" sz="2000" b="1" spc="-10" dirty="0">
                <a:solidFill>
                  <a:srgbClr val="FF0000"/>
                </a:solidFill>
                <a:latin typeface="Perpetua"/>
                <a:cs typeface="Perpetua"/>
              </a:rPr>
              <a:t> Mishra</a:t>
            </a:r>
          </a:p>
          <a:p>
            <a:pPr marL="145415" marR="176530" indent="-1270" algn="just">
              <a:lnSpc>
                <a:spcPct val="105000"/>
              </a:lnSpc>
            </a:pPr>
            <a:r>
              <a:rPr lang="en-US" sz="2000" b="1" spc="-10" dirty="0">
                <a:solidFill>
                  <a:srgbClr val="FF0000"/>
                </a:solidFill>
                <a:latin typeface="Perpetua"/>
                <a:cs typeface="Perpetua"/>
              </a:rPr>
              <a:t>2211CS050040  - </a:t>
            </a:r>
            <a:r>
              <a:rPr lang="en-US" sz="2000" b="1" spc="-10" dirty="0" err="1">
                <a:solidFill>
                  <a:srgbClr val="FF0000"/>
                </a:solidFill>
                <a:latin typeface="Perpetua"/>
                <a:cs typeface="Perpetua"/>
              </a:rPr>
              <a:t>K.Thanmai</a:t>
            </a:r>
            <a:r>
              <a:rPr lang="en-US" sz="2000" b="1" spc="-10" dirty="0">
                <a:solidFill>
                  <a:srgbClr val="FF0000"/>
                </a:solidFill>
                <a:latin typeface="Perpetua"/>
                <a:cs typeface="Perpetua"/>
              </a:rPr>
              <a:t> Reddy</a:t>
            </a:r>
          </a:p>
          <a:p>
            <a:pPr marL="145415" marR="176530" indent="-1270" algn="just">
              <a:lnSpc>
                <a:spcPct val="105000"/>
              </a:lnSpc>
            </a:pPr>
            <a:r>
              <a:rPr lang="en-US" sz="2000" b="1" spc="-10" dirty="0">
                <a:solidFill>
                  <a:srgbClr val="FF0000"/>
                </a:solidFill>
                <a:latin typeface="Perpetua"/>
                <a:cs typeface="Perpetua"/>
              </a:rPr>
              <a:t>2211CS050046  - </a:t>
            </a:r>
            <a:r>
              <a:rPr lang="en-US" sz="2000" b="1" spc="-10" dirty="0" err="1">
                <a:solidFill>
                  <a:srgbClr val="FF0000"/>
                </a:solidFill>
                <a:latin typeface="Perpetua"/>
                <a:cs typeface="Perpetua"/>
              </a:rPr>
              <a:t>K.Shivani</a:t>
            </a:r>
            <a:endParaRPr lang="en-US" sz="2000" b="1" spc="-10" dirty="0">
              <a:solidFill>
                <a:srgbClr val="FF0000"/>
              </a:solidFill>
              <a:latin typeface="Perpetua"/>
              <a:cs typeface="Perpetua"/>
            </a:endParaRPr>
          </a:p>
          <a:p>
            <a:pPr marL="145415" marR="176530" indent="-1270" algn="ctr">
              <a:lnSpc>
                <a:spcPct val="105000"/>
              </a:lnSpc>
            </a:pPr>
            <a:endParaRPr lang="en-US" sz="2000" b="1" spc="-10" dirty="0">
              <a:solidFill>
                <a:srgbClr val="FF0000"/>
              </a:solidFill>
              <a:latin typeface="Perpetua"/>
              <a:cs typeface="Perpetua"/>
            </a:endParaRPr>
          </a:p>
        </p:txBody>
      </p:sp>
      <p:sp>
        <p:nvSpPr>
          <p:cNvPr id="4" name="object 4"/>
          <p:cNvSpPr txBox="1"/>
          <p:nvPr/>
        </p:nvSpPr>
        <p:spPr>
          <a:xfrm>
            <a:off x="3352800" y="3505200"/>
            <a:ext cx="2514600" cy="1590179"/>
          </a:xfrm>
          <a:prstGeom prst="rect">
            <a:avLst/>
          </a:prstGeom>
        </p:spPr>
        <p:txBody>
          <a:bodyPr vert="horz" wrap="square" lIns="0" tIns="0" rIns="0" bIns="0" rtlCol="0">
            <a:spAutoFit/>
          </a:bodyPr>
          <a:lstStyle/>
          <a:p>
            <a:pPr marL="12700" algn="ctr">
              <a:spcBef>
                <a:spcPts val="120"/>
              </a:spcBef>
            </a:pPr>
            <a:r>
              <a:rPr lang="en-US" sz="2000" b="1" dirty="0">
                <a:latin typeface="Perpetua"/>
                <a:cs typeface="Perpetua"/>
              </a:rPr>
              <a:t>Under </a:t>
            </a:r>
            <a:r>
              <a:rPr lang="en-US" sz="2000" b="1" spc="-5" dirty="0">
                <a:latin typeface="Perpetua"/>
                <a:cs typeface="Perpetua"/>
              </a:rPr>
              <a:t>the guidanc</a:t>
            </a:r>
            <a:r>
              <a:rPr lang="en-US" sz="2000" b="1" dirty="0">
                <a:latin typeface="Perpetua"/>
                <a:cs typeface="Perpetua"/>
              </a:rPr>
              <a:t>e</a:t>
            </a:r>
            <a:r>
              <a:rPr lang="en-US" sz="2000" b="1" spc="-105" dirty="0">
                <a:latin typeface="Perpetua"/>
                <a:cs typeface="Perpetua"/>
              </a:rPr>
              <a:t> </a:t>
            </a:r>
            <a:r>
              <a:rPr lang="en-US" sz="2000" b="1" dirty="0">
                <a:latin typeface="Perpetua"/>
                <a:cs typeface="Perpetua"/>
              </a:rPr>
              <a:t>of</a:t>
            </a:r>
            <a:endParaRPr lang="en-US" sz="2000" b="1" spc="-40" dirty="0">
              <a:solidFill>
                <a:srgbClr val="FF0000"/>
              </a:solidFill>
              <a:latin typeface="Perpetua"/>
              <a:cs typeface="Perpetua"/>
            </a:endParaRPr>
          </a:p>
          <a:p>
            <a:pPr marL="12700" algn="ctr">
              <a:lnSpc>
                <a:spcPct val="100000"/>
              </a:lnSpc>
              <a:spcBef>
                <a:spcPts val="120"/>
              </a:spcBef>
            </a:pPr>
            <a:r>
              <a:rPr lang="en-IN" sz="2000" b="1" spc="-40" dirty="0">
                <a:solidFill>
                  <a:srgbClr val="FF0000"/>
                </a:solidFill>
                <a:latin typeface="Perpetua"/>
                <a:cs typeface="Perpetua"/>
              </a:rPr>
              <a:t>Dr. G. Anand Kumar</a:t>
            </a:r>
          </a:p>
          <a:p>
            <a:pPr marL="12700" algn="ctr">
              <a:lnSpc>
                <a:spcPct val="100000"/>
              </a:lnSpc>
              <a:spcBef>
                <a:spcPts val="120"/>
              </a:spcBef>
            </a:pPr>
            <a:r>
              <a:rPr lang="en-IN" sz="2000" b="1" spc="-40" dirty="0">
                <a:solidFill>
                  <a:srgbClr val="FF0000"/>
                </a:solidFill>
                <a:latin typeface="Perpetua"/>
                <a:cs typeface="Perpetua"/>
              </a:rPr>
              <a:t>Associate professor</a:t>
            </a:r>
          </a:p>
          <a:p>
            <a:pPr marL="12700" algn="ctr">
              <a:lnSpc>
                <a:spcPct val="100000"/>
              </a:lnSpc>
              <a:spcBef>
                <a:spcPts val="120"/>
              </a:spcBef>
            </a:pPr>
            <a:endParaRPr sz="2000" dirty="0">
              <a:latin typeface="Perpetua"/>
              <a:cs typeface="Perpetua"/>
            </a:endParaRPr>
          </a:p>
          <a:p>
            <a:pPr marL="12700" algn="ctr">
              <a:lnSpc>
                <a:spcPct val="100000"/>
              </a:lnSpc>
              <a:spcBef>
                <a:spcPts val="120"/>
              </a:spcBef>
            </a:pPr>
            <a:endParaRPr lang="en-IN" sz="2000" spc="-5" dirty="0">
              <a:solidFill>
                <a:srgbClr val="FF0000"/>
              </a:solidFill>
              <a:latin typeface="Perpetua"/>
              <a:cs typeface="Perpetua"/>
            </a:endParaRPr>
          </a:p>
        </p:txBody>
      </p:sp>
      <p:sp>
        <p:nvSpPr>
          <p:cNvPr id="6" name="object 6"/>
          <p:cNvSpPr txBox="1"/>
          <p:nvPr/>
        </p:nvSpPr>
        <p:spPr>
          <a:xfrm>
            <a:off x="2743200" y="5177278"/>
            <a:ext cx="4038600" cy="1228028"/>
          </a:xfrm>
          <a:prstGeom prst="rect">
            <a:avLst/>
          </a:prstGeom>
        </p:spPr>
        <p:txBody>
          <a:bodyPr vert="horz" wrap="square" lIns="0" tIns="0" rIns="0" bIns="0" rtlCol="0">
            <a:spAutoFit/>
          </a:bodyPr>
          <a:lstStyle/>
          <a:p>
            <a:pPr marL="12700" marR="5080" indent="-635" algn="ctr">
              <a:lnSpc>
                <a:spcPct val="104900"/>
              </a:lnSpc>
            </a:pPr>
            <a:r>
              <a:rPr lang="en-IN" sz="1800" b="1" spc="-5" dirty="0">
                <a:solidFill>
                  <a:srgbClr val="0004A1"/>
                </a:solidFill>
                <a:latin typeface="Perpetua"/>
                <a:cs typeface="Perpetua"/>
              </a:rPr>
              <a:t>Department of </a:t>
            </a:r>
            <a:r>
              <a:rPr lang="en-IN" b="1" spc="-5" dirty="0">
                <a:solidFill>
                  <a:srgbClr val="0004A1"/>
                </a:solidFill>
                <a:latin typeface="Perpetua"/>
                <a:cs typeface="Perpetua"/>
              </a:rPr>
              <a:t>Internet of Things(IOT)</a:t>
            </a:r>
            <a:r>
              <a:rPr lang="en-IN" sz="1800" b="1" spc="-5" dirty="0">
                <a:solidFill>
                  <a:srgbClr val="0004A1"/>
                </a:solidFill>
                <a:latin typeface="Perpetua"/>
                <a:cs typeface="Perpetua"/>
              </a:rPr>
              <a:t> </a:t>
            </a:r>
          </a:p>
          <a:p>
            <a:pPr marL="12700" marR="5080" indent="-635" algn="ctr">
              <a:lnSpc>
                <a:spcPct val="104900"/>
              </a:lnSpc>
            </a:pPr>
            <a:r>
              <a:rPr lang="en-IN" sz="1800" b="1" spc="-5" dirty="0">
                <a:solidFill>
                  <a:srgbClr val="0004A1"/>
                </a:solidFill>
                <a:latin typeface="Perpetua"/>
                <a:cs typeface="Perpetua"/>
              </a:rPr>
              <a:t>School of Engineering</a:t>
            </a:r>
          </a:p>
          <a:p>
            <a:pPr marL="12700" marR="5080" indent="-635" algn="ctr">
              <a:lnSpc>
                <a:spcPct val="104900"/>
              </a:lnSpc>
            </a:pPr>
            <a:r>
              <a:rPr lang="en-US" sz="2000" b="1" spc="-15" dirty="0" err="1">
                <a:solidFill>
                  <a:srgbClr val="0004A1"/>
                </a:solidFill>
                <a:latin typeface="Perpetua"/>
                <a:cs typeface="Perpetua"/>
              </a:rPr>
              <a:t>Malla</a:t>
            </a:r>
            <a:r>
              <a:rPr lang="en-US" sz="2000" b="1" spc="-15" dirty="0">
                <a:solidFill>
                  <a:srgbClr val="0004A1"/>
                </a:solidFill>
                <a:latin typeface="Perpetua"/>
                <a:cs typeface="Perpetua"/>
              </a:rPr>
              <a:t> Reddy University</a:t>
            </a:r>
          </a:p>
          <a:p>
            <a:pPr marL="12700" marR="5080" indent="-635" algn="ctr">
              <a:lnSpc>
                <a:spcPct val="104900"/>
              </a:lnSpc>
            </a:pPr>
            <a:r>
              <a:rPr lang="en-US" sz="2000" b="1" spc="-5" dirty="0">
                <a:solidFill>
                  <a:srgbClr val="0004A1"/>
                </a:solidFill>
                <a:latin typeface="Perpetua"/>
                <a:cs typeface="Perpetua"/>
              </a:rPr>
              <a:t>Hyderabad</a:t>
            </a:r>
            <a:r>
              <a:rPr sz="2000" b="1" spc="-5" dirty="0">
                <a:solidFill>
                  <a:srgbClr val="0004A1"/>
                </a:solidFill>
                <a:latin typeface="Perpetua"/>
                <a:cs typeface="Perpetua"/>
              </a:rPr>
              <a:t>, </a:t>
            </a:r>
            <a:r>
              <a:rPr lang="en-IN" sz="2000" b="1" spc="-70" dirty="0">
                <a:solidFill>
                  <a:srgbClr val="0004A1"/>
                </a:solidFill>
                <a:latin typeface="Perpetua"/>
                <a:cs typeface="Perpetua"/>
              </a:rPr>
              <a:t>Telangana</a:t>
            </a:r>
            <a:r>
              <a:rPr sz="2000" b="1" spc="-70" dirty="0">
                <a:solidFill>
                  <a:srgbClr val="0004A1"/>
                </a:solidFill>
                <a:latin typeface="Perpetua"/>
                <a:cs typeface="Perpetua"/>
              </a:rPr>
              <a:t>,</a:t>
            </a:r>
            <a:r>
              <a:rPr sz="2000" b="1" spc="-305" dirty="0">
                <a:solidFill>
                  <a:srgbClr val="0004A1"/>
                </a:solidFill>
                <a:latin typeface="Perpetua"/>
                <a:cs typeface="Perpetua"/>
              </a:rPr>
              <a:t> </a:t>
            </a:r>
            <a:r>
              <a:rPr lang="en-US" sz="2000" b="1" spc="-305" dirty="0">
                <a:solidFill>
                  <a:srgbClr val="0004A1"/>
                </a:solidFill>
                <a:latin typeface="Perpetua"/>
                <a:cs typeface="Perpetua"/>
              </a:rPr>
              <a:t> </a:t>
            </a:r>
            <a:r>
              <a:rPr sz="2000" b="1" spc="-5" dirty="0">
                <a:solidFill>
                  <a:srgbClr val="0004A1"/>
                </a:solidFill>
                <a:latin typeface="Perpetua"/>
                <a:cs typeface="Perpetua"/>
              </a:rPr>
              <a:t>INDIA</a:t>
            </a:r>
            <a:endParaRPr sz="2000" dirty="0">
              <a:latin typeface="Perpetua"/>
              <a:cs typeface="Perpetua"/>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4785967"/>
            <a:ext cx="1752600" cy="16807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71F1-E75A-3DDD-C705-BE3C23BADDF1}"/>
              </a:ext>
            </a:extLst>
          </p:cNvPr>
          <p:cNvSpPr>
            <a:spLocks noGrp="1"/>
          </p:cNvSpPr>
          <p:nvPr>
            <p:ph type="title"/>
          </p:nvPr>
        </p:nvSpPr>
        <p:spPr>
          <a:xfrm>
            <a:off x="231140" y="228600"/>
            <a:ext cx="8681719" cy="533400"/>
          </a:xfrm>
        </p:spPr>
        <p:txBody>
          <a:bodyPr/>
          <a:lstStyle/>
          <a:p>
            <a:r>
              <a:rPr lang="en-IN" sz="2800" u="none" spc="-5" dirty="0">
                <a:latin typeface="Times New Roman"/>
                <a:cs typeface="Times New Roman"/>
              </a:rPr>
              <a:t>3. </a:t>
            </a:r>
            <a:r>
              <a:rPr lang="en-IN" sz="2800" u="sng" spc="-5" dirty="0">
                <a:latin typeface="Times New Roman"/>
                <a:cs typeface="Times New Roman"/>
              </a:rPr>
              <a:t>Architectural Design:</a:t>
            </a:r>
            <a:br>
              <a:rPr lang="en-IN" sz="2400" spc="-5" dirty="0">
                <a:latin typeface="Times New Roman"/>
                <a:cs typeface="Times New Roman"/>
              </a:rPr>
            </a:br>
            <a:endParaRPr lang="en-IN" dirty="0"/>
          </a:p>
        </p:txBody>
      </p:sp>
      <p:sp>
        <p:nvSpPr>
          <p:cNvPr id="3" name="Text Placeholder 2">
            <a:extLst>
              <a:ext uri="{FF2B5EF4-FFF2-40B4-BE49-F238E27FC236}">
                <a16:creationId xmlns:a16="http://schemas.microsoft.com/office/drawing/2014/main" id="{20CB6F6D-B31F-678C-E5DB-0CA54EEBD14D}"/>
              </a:ext>
            </a:extLst>
          </p:cNvPr>
          <p:cNvSpPr>
            <a:spLocks noGrp="1"/>
          </p:cNvSpPr>
          <p:nvPr>
            <p:ph type="body" idx="1"/>
          </p:nvPr>
        </p:nvSpPr>
        <p:spPr>
          <a:xfrm>
            <a:off x="231140" y="762000"/>
            <a:ext cx="8531860" cy="6617196"/>
          </a:xfrm>
        </p:spPr>
        <p:txBody>
          <a:bodyPr/>
          <a:lstStyle/>
          <a:p>
            <a:pPr algn="just"/>
            <a:r>
              <a:rPr lang="en-US" b="1" dirty="0"/>
              <a:t>3.1 Modules Design</a:t>
            </a: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3.1.1 User Interface Module</a:t>
            </a:r>
            <a:r>
              <a:rPr lang="en-US" sz="18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Responsible for providing an interface for users to interact with the system.</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Includes functionalities such as user authentication, access request submission, and viewing system status.</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Designed with a user-friendly interface for ease of use and accessibility.</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3.1.2 Access Controller Module</a:t>
            </a:r>
            <a:r>
              <a:rPr lang="en-US" sz="18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Manages access requests from users and coordinates the authentication process.</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Acts as an intermediary between the user interface and the security system.</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Responsible for initiating the authentication process and handling access control decisions based on authentication results.</a:t>
            </a:r>
          </a:p>
          <a:p>
            <a:pPr marL="742950" lvl="1" indent="-285750" algn="just">
              <a:buFont typeface="Arial" panose="020B0604020202020204" pitchFamily="34" charset="0"/>
              <a:buChar char="•"/>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3.1.3 Security System Module</a:t>
            </a:r>
            <a:r>
              <a:rPr lang="en-US" sz="18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Central component responsible for authentication and access control.</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Consists of sub-modules for various authentication methods such as fingerprint recognition, facial recognition, PIN authentication, and keycard authentication.</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Implements access control policies based on authentication results and grants or denies access accordingly.</a:t>
            </a:r>
          </a:p>
          <a:p>
            <a:pPr algn="l"/>
            <a:endParaRPr lang="en-US" dirty="0"/>
          </a:p>
          <a:p>
            <a:pPr lvl="1" algn="l"/>
            <a:endParaRPr lang="en-US"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185697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C6AED0-05F2-206F-4060-C7B21C525F24}"/>
              </a:ext>
            </a:extLst>
          </p:cNvPr>
          <p:cNvSpPr>
            <a:spLocks noGrp="1"/>
          </p:cNvSpPr>
          <p:nvPr>
            <p:ph type="body" idx="1"/>
          </p:nvPr>
        </p:nvSpPr>
        <p:spPr>
          <a:xfrm>
            <a:off x="262534" y="609600"/>
            <a:ext cx="8531860" cy="5539978"/>
          </a:xfrm>
        </p:spPr>
        <p:txBody>
          <a:bodyPr/>
          <a:lstStyle/>
          <a:p>
            <a:r>
              <a:rPr lang="en-US" sz="1800" b="1" dirty="0">
                <a:latin typeface="Times New Roman" panose="02020603050405020304" pitchFamily="18" charset="0"/>
                <a:cs typeface="Times New Roman" panose="02020603050405020304" pitchFamily="18" charset="0"/>
              </a:rPr>
              <a:t>3.1.4</a:t>
            </a:r>
            <a:r>
              <a:rPr lang="en-US" sz="1800" b="1" i="0" dirty="0">
                <a:solidFill>
                  <a:srgbClr val="000000"/>
                </a:solidFill>
                <a:effectLst/>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Authentication Module</a:t>
            </a:r>
            <a:r>
              <a:rPr lang="en-US" sz="1800"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Handles the authentication process for verifying the identity of users.</a:t>
            </a:r>
          </a:p>
          <a:p>
            <a:pPr marL="800100" lvl="1" indent="-342900" algn="just">
              <a:buFont typeface="Arial" panose="020B0604020202020204" pitchFamily="34" charset="0"/>
              <a:buChar char="•"/>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Includes sub-modules for different authentication methods, such as biometric authentication (fingerprint and facial recognition) and traditional methods (PIN and keycard authentication).</a:t>
            </a:r>
          </a:p>
          <a:p>
            <a:pPr algn="just"/>
            <a:endParaRPr lang="en-US" sz="1800" dirty="0">
              <a:solidFill>
                <a:srgbClr val="000000"/>
              </a:solidFill>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3.1.5</a:t>
            </a:r>
            <a:r>
              <a:rPr lang="en-US" sz="1800" b="1" i="0" dirty="0">
                <a:solidFill>
                  <a:srgbClr val="000000"/>
                </a:solidFill>
                <a:effectLst/>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Access Control Module</a:t>
            </a:r>
            <a:r>
              <a:rPr lang="en-US" sz="18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Implements access control policies based on authentication results.</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Determines whether users are granted or denied access to secured areas based on authentication outcomes.</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Interfaces with the security system to enforce access control decisions and manage access permissions.</a:t>
            </a:r>
          </a:p>
          <a:p>
            <a:pPr marL="742950" lvl="1" indent="-285750">
              <a:buFont typeface="Arial" panose="020B0604020202020204" pitchFamily="34" charset="0"/>
              <a:buChar char="•"/>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3.1.6</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Logging &amp; Notification Module</a:t>
            </a:r>
            <a:r>
              <a:rPr lang="en-US" sz="18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Responsible for logging system events and generating notifications/alerts.</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Records access control activities, authentication attempts, and system errors for audit and monitoring purposes.</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Notifies administrators or users about security-related events, such as unauthorized access attempts or system malfunctions.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662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F5E409-5FFF-6EC7-9C9F-52F55BE51F55}"/>
              </a:ext>
            </a:extLst>
          </p:cNvPr>
          <p:cNvSpPr>
            <a:spLocks noGrp="1"/>
          </p:cNvSpPr>
          <p:nvPr>
            <p:ph type="body" idx="1"/>
          </p:nvPr>
        </p:nvSpPr>
        <p:spPr>
          <a:xfrm>
            <a:off x="266700" y="152400"/>
            <a:ext cx="8610600" cy="8340745"/>
          </a:xfrm>
        </p:spPr>
        <p:txBody>
          <a:bodyPr/>
          <a:lstStyle/>
          <a:p>
            <a:pPr algn="just"/>
            <a:r>
              <a:rPr lang="en-US" b="1" dirty="0"/>
              <a:t>3.2 Methods and Algorithm Design:</a:t>
            </a:r>
          </a:p>
          <a:p>
            <a:pPr lvl="1"/>
            <a:endParaRPr lang="en-US" sz="20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3.2.1</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PIN Authentication Method</a:t>
            </a:r>
            <a:r>
              <a:rPr lang="en-US" sz="1800" dirty="0">
                <a:latin typeface="Times New Roman" panose="02020603050405020304" pitchFamily="18" charset="0"/>
                <a:cs typeface="Times New Roman" panose="02020603050405020304" pitchFamily="18" charset="0"/>
              </a:rPr>
              <a:t>:</a:t>
            </a:r>
          </a:p>
          <a:p>
            <a:pPr algn="just"/>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Omnilock provides a familiar and user-friendly keypad for PIN entry, allowing customers to create unique PINs during setup for a fast and dependable approach to unlocking the door. The LCD displays the lock state, which adds an added layer of security. The technology allows you to customize the length of your PIN, balancing security with user convenience. If an erroneous PIN is entered, a buzzer will sound to warn potential intruders.</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3.2.3 Fingerprint Authentication Method:</a:t>
            </a:r>
          </a:p>
          <a:p>
            <a:pPr algn="just"/>
            <a:r>
              <a:rPr lang="en-US" sz="1800" b="1"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Omnilock has a fingerprint scanner that uses optical or capacitive sensors to collect an individual's unique biometrics. During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enrollment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customers scan their fingerprints several times to generate a comprehensive blueprint for proper identification. Omnilock may additionally include liveness detecting technologies to ensure that only a real finger is used, preventing attempts to spoof the system with fake fingerprints. In the event of a failed fingerprint recognition attempt, the buzzer will sound to prevent unauthorized entry.</a:t>
            </a:r>
          </a:p>
          <a:p>
            <a:pPr algn="just"/>
            <a:endPar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3.2.3 Remote Access via Web Server:</a:t>
            </a:r>
          </a:p>
          <a:p>
            <a:pPr algn="just"/>
            <a:r>
              <a:rPr lang="en-US" sz="1800" b="1" dirty="0">
                <a:latin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Omnilock offers the convenience of remote access via a web server, which connects to a central server and allows authorized users to lock or unlock doors through a secure web application. The interface typically displays the current lock state and allows users to send locking or unlocking instructions remotely. Secure communication protocols encrypt data and prevent unauthorized access while in remote control. In addition, the system provides notification alerts when the door is opened and closed.</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b="1" dirty="0"/>
          </a:p>
          <a:p>
            <a:pPr algn="just"/>
            <a:endParaRPr lang="en-US" sz="1800" dirty="0">
              <a:solidFill>
                <a:srgbClr val="000000"/>
              </a:solidFill>
              <a:effectLst/>
              <a:latin typeface="Times New Roman" panose="02020603050405020304" pitchFamily="18" charset="0"/>
              <a:ea typeface="Times New Roman" panose="02020603050405020304" pitchFamily="18" charset="0"/>
            </a:endParaRPr>
          </a:p>
          <a:p>
            <a:pPr algn="just"/>
            <a:endParaRPr lang="en-US" dirty="0">
              <a:solidFill>
                <a:schemeClr val="tx1">
                  <a:lumMod val="65000"/>
                  <a:lumOff val="35000"/>
                </a:schemeClr>
              </a:solidFill>
              <a:effectLst/>
              <a:latin typeface="YAD1aU3sLnI 0"/>
            </a:endParaRPr>
          </a:p>
          <a:p>
            <a:pPr marL="457200" indent="-457200" algn="just">
              <a:buFont typeface="Wingdings" panose="05000000000000000000" pitchFamily="2" charset="2"/>
              <a:buChar char="q"/>
            </a:pPr>
            <a:endParaRPr lang="en-US" dirty="0"/>
          </a:p>
          <a:p>
            <a:pPr algn="just"/>
            <a:endParaRPr lang="en-IN" dirty="0"/>
          </a:p>
        </p:txBody>
      </p:sp>
    </p:spTree>
    <p:extLst>
      <p:ext uri="{BB962C8B-B14F-4D97-AF65-F5344CB8AC3E}">
        <p14:creationId xmlns:p14="http://schemas.microsoft.com/office/powerpoint/2010/main" val="373857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A49836-6B48-728C-728C-AB79363B3133}"/>
              </a:ext>
            </a:extLst>
          </p:cNvPr>
          <p:cNvSpPr>
            <a:spLocks noGrp="1"/>
          </p:cNvSpPr>
          <p:nvPr>
            <p:ph type="body" idx="1"/>
          </p:nvPr>
        </p:nvSpPr>
        <p:spPr>
          <a:xfrm>
            <a:off x="228600" y="381000"/>
            <a:ext cx="8563254" cy="5539978"/>
          </a:xfrm>
        </p:spPr>
        <p:txBody>
          <a:bodyPr/>
          <a:lstStyle/>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3.2.4</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Fingerprint Verification Algorithm:</a:t>
            </a:r>
          </a:p>
          <a:p>
            <a:pPr algn="just"/>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The technology used in fingerprint sensors does more than just take a picture of your fingers. </a:t>
            </a:r>
          </a:p>
          <a:p>
            <a:pPr marL="342900" indent="-342900" algn="just">
              <a:buFont typeface="Arial" panose="020B0604020202020204" pitchFamily="34" charset="0"/>
              <a:buChar char="•"/>
            </a:pP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The actual magic of user identification is carried out by complex algorithms that are included in these sensors. </a:t>
            </a:r>
          </a:p>
          <a:p>
            <a:pPr marL="342900" indent="-342900" algn="just">
              <a:buFont typeface="Arial" panose="020B0604020202020204" pitchFamily="34" charset="0"/>
              <a:buChar char="•"/>
            </a:pP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These exclusive algorithms function directly on the sensor, guaranteeing a safe and effective procedure. </a:t>
            </a:r>
            <a:endParaRPr lang="en-US" sz="1800" dirty="0">
              <a:solidFill>
                <a:schemeClr val="tx1">
                  <a:lumMod val="65000"/>
                  <a:lumOff val="3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buFont typeface="Arial" panose="020B0604020202020204" pitchFamily="34" charset="0"/>
              <a:buChar char="•"/>
            </a:pP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Since the sensor vendor closely guards the specifics of these algorithms, they are frequently private , because it becomes harder for potential hackers to exploit the underlying workings of the algorithms, this strategy maintains security. </a:t>
            </a:r>
          </a:p>
          <a:p>
            <a:pPr marL="342900" indent="-342900" algn="just">
              <a:buFont typeface="Arial" panose="020B0604020202020204" pitchFamily="34" charset="0"/>
              <a:buChar char="•"/>
            </a:pP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These sensor-specific algorithms also take advantage of the hardware's capabilities to optimize processing times and power consumption. </a:t>
            </a:r>
          </a:p>
          <a:p>
            <a:pPr marL="342900" indent="-342900" algn="just">
              <a:buFont typeface="Arial" panose="020B0604020202020204" pitchFamily="34" charset="0"/>
              <a:buChar char="•"/>
            </a:pP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The sensor's fingerprint verification algorithms serve as the gatekeepers, carefully examining each characteristic of your fingerprint to provide safe and practical user identification.</a:t>
            </a:r>
            <a:endParaRPr lang="en-US" sz="1800" b="1" dirty="0">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62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1C16F1-F7A5-F4C1-E143-B1C7081D41D7}"/>
              </a:ext>
            </a:extLst>
          </p:cNvPr>
          <p:cNvSpPr>
            <a:spLocks noGrp="1"/>
          </p:cNvSpPr>
          <p:nvPr>
            <p:ph type="body" idx="1"/>
          </p:nvPr>
        </p:nvSpPr>
        <p:spPr>
          <a:xfrm>
            <a:off x="228600" y="609600"/>
            <a:ext cx="8686800" cy="3600986"/>
          </a:xfrm>
        </p:spPr>
        <p:txBody>
          <a:bodyPr/>
          <a:lstStyle/>
          <a:p>
            <a:r>
              <a:rPr lang="en-US" sz="1800" b="1" dirty="0">
                <a:latin typeface="Times New Roman" panose="02020603050405020304" pitchFamily="18" charset="0"/>
                <a:cs typeface="Times New Roman" panose="02020603050405020304" pitchFamily="18" charset="0"/>
              </a:rPr>
              <a:t>3.2.4</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String Comparison Algorithm:</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PIN code protection is just one more way that Omnilock puts the security of its users first. </a:t>
            </a:r>
          </a:p>
          <a:p>
            <a:pPr marL="342900" indent="-342900" algn="just">
              <a:buFont typeface="Arial" panose="020B0604020202020204" pitchFamily="34" charset="0"/>
              <a:buChar char="•"/>
            </a:pP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An important vulnerability would be a straightforward string comparison between the entered PIN and a stored PIN code. </a:t>
            </a:r>
          </a:p>
          <a:p>
            <a:pPr marL="342900" indent="-342900" algn="just">
              <a:buFont typeface="Arial" panose="020B0604020202020204" pitchFamily="34" charset="0"/>
              <a:buChar char="•"/>
            </a:pP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 hacker might simply open the door if they managed to get the stored PIN codes Omnilock uses hashing functions to solve this issue.</a:t>
            </a:r>
            <a:b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b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These cryptographic functions create a unique, fixed-length string of characters termed a hash using the user's PIN code as input.</a:t>
            </a:r>
          </a:p>
          <a:p>
            <a:pPr marL="342900" indent="-342900" algn="just">
              <a:buFont typeface="Arial" panose="020B0604020202020204" pitchFamily="34" charset="0"/>
              <a:buChar char="•"/>
            </a:pP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The original PIN is securely represented by this hash. It's crucial to remember that the hashing function is one-way; the original PIN code cannot be recovered by mathematically reversing the hash. </a:t>
            </a:r>
          </a:p>
          <a:p>
            <a:endParaRPr lang="en-US" sz="1800" dirty="0"/>
          </a:p>
        </p:txBody>
      </p:sp>
    </p:spTree>
    <p:extLst>
      <p:ext uri="{BB962C8B-B14F-4D97-AF65-F5344CB8AC3E}">
        <p14:creationId xmlns:p14="http://schemas.microsoft.com/office/powerpoint/2010/main" val="1602020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A14F13-B868-A77A-D74E-AC3FF99B32E5}"/>
              </a:ext>
            </a:extLst>
          </p:cNvPr>
          <p:cNvSpPr>
            <a:spLocks noGrp="1"/>
          </p:cNvSpPr>
          <p:nvPr>
            <p:ph type="body" idx="1"/>
          </p:nvPr>
        </p:nvSpPr>
        <p:spPr>
          <a:xfrm>
            <a:off x="228600" y="271701"/>
            <a:ext cx="8458200" cy="2215991"/>
          </a:xfrm>
        </p:spPr>
        <p:txBody>
          <a:bodyPr/>
          <a:lstStyle/>
          <a:p>
            <a:pPr algn="just"/>
            <a:r>
              <a:rPr lang="en-US" b="1" dirty="0"/>
              <a:t>3.3 Project Architecture:</a:t>
            </a:r>
          </a:p>
          <a:p>
            <a:pPr algn="just"/>
            <a:endParaRPr lang="en-US" sz="2200" b="1" dirty="0"/>
          </a:p>
          <a:p>
            <a:pPr algn="just"/>
            <a:r>
              <a:rPr lang="en-US" sz="1800" b="1" dirty="0">
                <a:latin typeface="Times New Roman" panose="02020603050405020304" pitchFamily="18" charset="0"/>
                <a:cs typeface="Times New Roman" panose="02020603050405020304" pitchFamily="18" charset="0"/>
              </a:rPr>
              <a:t>3.3.1 Architecture Diagram:</a:t>
            </a:r>
          </a:p>
          <a:p>
            <a:pPr algn="just"/>
            <a:endParaRPr lang="en-US" dirty="0"/>
          </a:p>
          <a:p>
            <a:pPr algn="just"/>
            <a:endParaRPr lang="en-US" dirty="0"/>
          </a:p>
          <a:p>
            <a:pPr algn="just"/>
            <a:endParaRPr lang="en-US" dirty="0"/>
          </a:p>
          <a:p>
            <a:pPr algn="just"/>
            <a:endParaRPr lang="en-IN" dirty="0"/>
          </a:p>
        </p:txBody>
      </p:sp>
      <p:sp>
        <p:nvSpPr>
          <p:cNvPr id="5" name="TextBox 4">
            <a:extLst>
              <a:ext uri="{FF2B5EF4-FFF2-40B4-BE49-F238E27FC236}">
                <a16:creationId xmlns:a16="http://schemas.microsoft.com/office/drawing/2014/main" id="{CBFB2917-053A-89ED-E9EB-8B4EF174C6B5}"/>
              </a:ext>
            </a:extLst>
          </p:cNvPr>
          <p:cNvSpPr txBox="1"/>
          <p:nvPr/>
        </p:nvSpPr>
        <p:spPr>
          <a:xfrm>
            <a:off x="106680" y="2286000"/>
            <a:ext cx="5628640" cy="393954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Component Breakdown</a:t>
            </a:r>
            <a:r>
              <a:rPr lang="en-US" dirty="0">
                <a:latin typeface="Times New Roman" panose="02020603050405020304" pitchFamily="18" charset="0"/>
                <a:ea typeface="Cambria" panose="020405030504060302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User Interface: Allows users to interact with the system.</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Access Controller: Manages access requests and coordinates with the Security System.</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Security System: Central component responsible for authentication and access control.</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Authentication Module: Handles biometric and PIN authentication.</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Access Control Module: Implements access policies based on authentication results.</a:t>
            </a:r>
            <a:r>
              <a:rPr lang="en-US" b="1" dirty="0">
                <a:latin typeface="Times New Roman" panose="02020603050405020304" pitchFamily="18" charset="0"/>
                <a:ea typeface="Cambria" panose="02040503050406030204" pitchFamily="18" charset="0"/>
                <a:cs typeface="Times New Roman" panose="02020603050405020304" pitchFamily="18" charset="0"/>
              </a:rPr>
              <a:t> </a:t>
            </a: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endParaRPr lang="en-IN" sz="1600" dirty="0">
              <a:solidFill>
                <a:srgbClr val="00206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320" y="2133600"/>
            <a:ext cx="3342735" cy="3267671"/>
          </a:xfrm>
          <a:prstGeom prst="rect">
            <a:avLst/>
          </a:prstGeom>
        </p:spPr>
      </p:pic>
      <p:sp>
        <p:nvSpPr>
          <p:cNvPr id="4" name="TextBox 3">
            <a:extLst>
              <a:ext uri="{FF2B5EF4-FFF2-40B4-BE49-F238E27FC236}">
                <a16:creationId xmlns:a16="http://schemas.microsoft.com/office/drawing/2014/main" id="{0F98A563-17F6-2AB6-9A81-E4F92753F505}"/>
              </a:ext>
            </a:extLst>
          </p:cNvPr>
          <p:cNvSpPr txBox="1"/>
          <p:nvPr/>
        </p:nvSpPr>
        <p:spPr>
          <a:xfrm>
            <a:off x="106680" y="1468608"/>
            <a:ext cx="8846820" cy="646331"/>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System Overview</a:t>
            </a:r>
            <a:r>
              <a:rPr lang="en-US" dirty="0">
                <a:latin typeface="Times New Roman" panose="02020603050405020304" pitchFamily="18" charset="0"/>
                <a:ea typeface="Cambria" panose="02040503050406030204" pitchFamily="18" charset="0"/>
                <a:cs typeface="Times New Roman" panose="02020603050405020304" pitchFamily="18" charset="0"/>
              </a:rPr>
              <a:t>: Omnilock is a security system designed for access control, ensuring secure entry to facilities through advanced authentication methods.</a:t>
            </a:r>
          </a:p>
        </p:txBody>
      </p:sp>
    </p:spTree>
    <p:extLst>
      <p:ext uri="{BB962C8B-B14F-4D97-AF65-F5344CB8AC3E}">
        <p14:creationId xmlns:p14="http://schemas.microsoft.com/office/powerpoint/2010/main" val="395826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B79712-75CB-6AE0-73C9-7FDCD8E819CF}"/>
              </a:ext>
            </a:extLst>
          </p:cNvPr>
          <p:cNvSpPr>
            <a:spLocks noGrp="1"/>
          </p:cNvSpPr>
          <p:nvPr>
            <p:ph type="body" idx="1"/>
          </p:nvPr>
        </p:nvSpPr>
        <p:spPr>
          <a:xfrm>
            <a:off x="251003" y="609600"/>
            <a:ext cx="8641994" cy="3077766"/>
          </a:xfrm>
        </p:spPr>
        <p:txBody>
          <a:bodyPr/>
          <a:lstStyle/>
          <a:p>
            <a:pPr marL="285750" indent="-285750" algn="just">
              <a:buFont typeface="Arial" panose="020B0604020202020204" pitchFamily="34" charset="0"/>
              <a:buChar char="•"/>
            </a:pP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Communication Flow</a:t>
            </a: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Requests for access from users are processed through the Access Controller, which interacts with the Security System for authentication and access control.</a:t>
            </a:r>
          </a:p>
          <a:p>
            <a:pPr marL="285750" indent="-285750" algn="just">
              <a:buFont typeface="Arial" panose="020B0604020202020204" pitchFamily="34" charset="0"/>
              <a:buChar char="•"/>
            </a:pPr>
            <a:endPar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Scalability and Integration</a:t>
            </a: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8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Omnilock's</a:t>
            </a: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modular architecture allows for scalability and integration with other security systems, accommodating various environments and security needs.</a:t>
            </a: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Benefits</a:t>
            </a: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The architectural design of Omnilock ensures enhanced security, user convenience, and ease of management, making it a robust solution for access control requirements.</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40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124DD0-82B0-50C2-4700-531FD9FACD05}"/>
              </a:ext>
            </a:extLst>
          </p:cNvPr>
          <p:cNvSpPr>
            <a:spLocks noGrp="1"/>
          </p:cNvSpPr>
          <p:nvPr>
            <p:ph type="body" idx="1"/>
          </p:nvPr>
        </p:nvSpPr>
        <p:spPr>
          <a:xfrm>
            <a:off x="152400" y="216292"/>
            <a:ext cx="8531860" cy="276999"/>
          </a:xfrm>
        </p:spPr>
        <p:txBody>
          <a:bodyPr/>
          <a:lstStyle/>
          <a:p>
            <a:r>
              <a:rPr lang="en-US" sz="1800" b="1" dirty="0"/>
              <a:t>3.3.2  Data Flow Diagram: </a:t>
            </a:r>
            <a:endParaRPr lang="en-IN" sz="1800" b="1" dirty="0"/>
          </a:p>
        </p:txBody>
      </p:sp>
      <p:sp>
        <p:nvSpPr>
          <p:cNvPr id="5" name="TextBox 4">
            <a:extLst>
              <a:ext uri="{FF2B5EF4-FFF2-40B4-BE49-F238E27FC236}">
                <a16:creationId xmlns:a16="http://schemas.microsoft.com/office/drawing/2014/main" id="{517F2713-30E3-6A87-B626-C12F6735910E}"/>
              </a:ext>
            </a:extLst>
          </p:cNvPr>
          <p:cNvSpPr txBox="1"/>
          <p:nvPr/>
        </p:nvSpPr>
        <p:spPr>
          <a:xfrm>
            <a:off x="3810000" y="2362200"/>
            <a:ext cx="5071240"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Data Transformation</a:t>
            </a:r>
            <a:r>
              <a:rPr lang="en-US" dirty="0">
                <a:latin typeface="Times New Roman" panose="02020603050405020304" pitchFamily="18" charset="0"/>
                <a:ea typeface="Cambria" panose="02040503050406030204" pitchFamily="18" charset="0"/>
                <a:cs typeface="Times New Roman" panose="02020603050405020304" pitchFamily="18" charset="0"/>
              </a:rPr>
              <a:t>: The DFD highlights how data is transformed as it moves through the system, such as user access requests being processed and authenticated by the Security System.</a:t>
            </a:r>
          </a:p>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Boundary Identification</a:t>
            </a:r>
            <a:r>
              <a:rPr lang="en-US" dirty="0">
                <a:latin typeface="Times New Roman" panose="02020603050405020304" pitchFamily="18" charset="0"/>
                <a:ea typeface="Cambria" panose="02040503050406030204" pitchFamily="18" charset="0"/>
                <a:cs typeface="Times New Roman" panose="02020603050405020304" pitchFamily="18" charset="0"/>
              </a:rPr>
              <a:t>: It helps identify the boundaries of the system by illustrating external entities (e.g., users) interacting with internal components (e.g., Access Controller and Security System).</a:t>
            </a:r>
          </a:p>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System Functionality</a:t>
            </a:r>
            <a:r>
              <a:rPr lang="en-US" dirty="0">
                <a:latin typeface="Times New Roman" panose="02020603050405020304" pitchFamily="18" charset="0"/>
                <a:ea typeface="Cambria" panose="02040503050406030204" pitchFamily="18" charset="0"/>
                <a:cs typeface="Times New Roman" panose="02020603050405020304" pitchFamily="18" charset="0"/>
              </a:rPr>
              <a:t>: By visualizing the flow of data between components, the DFD provides insight into the functionality of Omnilock, emphasizing its role in ensuring secure access control for various environments.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69" y="2362200"/>
            <a:ext cx="3319463" cy="4076700"/>
          </a:xfrm>
          <a:prstGeom prst="rect">
            <a:avLst/>
          </a:prstGeom>
        </p:spPr>
      </p:pic>
      <p:sp>
        <p:nvSpPr>
          <p:cNvPr id="6" name="TextBox 5">
            <a:extLst>
              <a:ext uri="{FF2B5EF4-FFF2-40B4-BE49-F238E27FC236}">
                <a16:creationId xmlns:a16="http://schemas.microsoft.com/office/drawing/2014/main" id="{6AB5BA48-6BBE-E134-43FF-01552916D0C4}"/>
              </a:ext>
            </a:extLst>
          </p:cNvPr>
          <p:cNvSpPr txBox="1"/>
          <p:nvPr/>
        </p:nvSpPr>
        <p:spPr>
          <a:xfrm>
            <a:off x="152400" y="608198"/>
            <a:ext cx="8915400" cy="2031325"/>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Data Flow Visualization</a:t>
            </a:r>
            <a:r>
              <a:rPr lang="en-US" dirty="0">
                <a:latin typeface="Times New Roman" panose="02020603050405020304" pitchFamily="18" charset="0"/>
                <a:ea typeface="Cambria" panose="02040503050406030204" pitchFamily="18" charset="0"/>
                <a:cs typeface="Times New Roman" panose="02020603050405020304" pitchFamily="18" charset="0"/>
              </a:rPr>
              <a:t>: The DFD provides a visual representation of how data flows within the Omnilock system, showing inputs, outputs, and processes involved in access control.</a:t>
            </a:r>
          </a:p>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Component Interaction</a:t>
            </a:r>
            <a:r>
              <a:rPr lang="en-US" dirty="0">
                <a:latin typeface="Times New Roman" panose="02020603050405020304" pitchFamily="18" charset="0"/>
                <a:ea typeface="Cambria" panose="02040503050406030204" pitchFamily="18" charset="0"/>
                <a:cs typeface="Times New Roman" panose="02020603050405020304" pitchFamily="18" charset="0"/>
              </a:rPr>
              <a:t>: It illustrates how different components of Omnilock, such as the User, Access Controller, and Security System, interact by exchanging data during the access control process</a:t>
            </a:r>
            <a:r>
              <a:rPr lang="en-US" dirty="0">
                <a:latin typeface="Cambria" panose="02040503050406030204" pitchFamily="18" charset="0"/>
                <a:ea typeface="Cambria" panose="02040503050406030204" pitchFamily="18" charset="0"/>
              </a:rPr>
              <a:t>.</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09574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7DEBC2-1DDE-D19F-8EDA-821160FAD18D}"/>
              </a:ext>
            </a:extLst>
          </p:cNvPr>
          <p:cNvSpPr>
            <a:spLocks noGrp="1"/>
          </p:cNvSpPr>
          <p:nvPr>
            <p:ph type="body" idx="1"/>
          </p:nvPr>
        </p:nvSpPr>
        <p:spPr>
          <a:xfrm>
            <a:off x="218699" y="228600"/>
            <a:ext cx="8531860" cy="276999"/>
          </a:xfrm>
        </p:spPr>
        <p:txBody>
          <a:bodyPr/>
          <a:lstStyle/>
          <a:p>
            <a:r>
              <a:rPr lang="en-IN" sz="1800" b="1" dirty="0"/>
              <a:t>3.2.3  Class Diagram:</a:t>
            </a:r>
          </a:p>
        </p:txBody>
      </p:sp>
      <p:sp>
        <p:nvSpPr>
          <p:cNvPr id="4" name="TextBox 3">
            <a:extLst>
              <a:ext uri="{FF2B5EF4-FFF2-40B4-BE49-F238E27FC236}">
                <a16:creationId xmlns:a16="http://schemas.microsoft.com/office/drawing/2014/main" id="{1EC4699B-EEE8-3541-B12A-E842FC1A2765}"/>
              </a:ext>
            </a:extLst>
          </p:cNvPr>
          <p:cNvSpPr txBox="1"/>
          <p:nvPr/>
        </p:nvSpPr>
        <p:spPr>
          <a:xfrm>
            <a:off x="3962399" y="685800"/>
            <a:ext cx="4962901" cy="4216539"/>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Structural Representation</a:t>
            </a:r>
            <a:r>
              <a:rPr lang="en-US" dirty="0">
                <a:latin typeface="Times New Roman" panose="02020603050405020304" pitchFamily="18" charset="0"/>
                <a:ea typeface="Cambria" panose="02040503050406030204" pitchFamily="18" charset="0"/>
                <a:cs typeface="Times New Roman" panose="02020603050405020304" pitchFamily="18" charset="0"/>
              </a:rPr>
              <a:t>: The Class Diagram provides a structural representation of the Omnilock system, illustrating the classes (components) and their relationships.</a:t>
            </a:r>
          </a:p>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Component Identification</a:t>
            </a:r>
            <a:r>
              <a:rPr lang="en-US" dirty="0">
                <a:latin typeface="Times New Roman" panose="02020603050405020304" pitchFamily="18" charset="0"/>
                <a:ea typeface="Cambria" panose="02040503050406030204" pitchFamily="18" charset="0"/>
                <a:cs typeface="Times New Roman" panose="02020603050405020304" pitchFamily="18" charset="0"/>
              </a:rPr>
              <a:t>: It identifies key components of Omnilock, such as the User, Access Controller, Security System, and Authentication Module, along with their attributes and methods.</a:t>
            </a:r>
          </a:p>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Relationships</a:t>
            </a:r>
            <a:r>
              <a:rPr lang="en-US" dirty="0">
                <a:latin typeface="Times New Roman" panose="02020603050405020304" pitchFamily="18" charset="0"/>
                <a:ea typeface="Cambria" panose="02040503050406030204" pitchFamily="18" charset="0"/>
                <a:cs typeface="Times New Roman" panose="02020603050405020304" pitchFamily="18" charset="0"/>
              </a:rPr>
              <a:t>: The Class Diagram depicts relationships between components, such as associations, dependencies, and composition, highlighting how different parts of the system interact.</a:t>
            </a:r>
          </a:p>
          <a:p>
            <a:endParaRPr lang="en-US"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18699" y="4990237"/>
            <a:ext cx="8849101" cy="1754326"/>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Abstraction of System</a:t>
            </a:r>
            <a:r>
              <a:rPr lang="en-US" dirty="0">
                <a:latin typeface="Times New Roman" panose="02020603050405020304" pitchFamily="18" charset="0"/>
                <a:ea typeface="Cambria" panose="02040503050406030204" pitchFamily="18" charset="0"/>
                <a:cs typeface="Times New Roman" panose="02020603050405020304" pitchFamily="18" charset="0"/>
              </a:rPr>
              <a:t>: By abstracting complex system architecture into manageable components and relationships, the Class Diagram facilitates understanding and communication among stakeholders.</a:t>
            </a:r>
          </a:p>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Design Documentation</a:t>
            </a:r>
            <a:r>
              <a:rPr lang="en-US" dirty="0">
                <a:latin typeface="Times New Roman" panose="02020603050405020304" pitchFamily="18" charset="0"/>
                <a:ea typeface="Cambria" panose="02040503050406030204" pitchFamily="18" charset="0"/>
                <a:cs typeface="Times New Roman" panose="02020603050405020304" pitchFamily="18" charset="0"/>
              </a:rPr>
              <a:t>: It serves as a valuable documentation tool for system design, aiding in development, maintenance, and communication of design decisions among developers and stakeholders.</a:t>
            </a:r>
          </a:p>
        </p:txBody>
      </p:sp>
      <p:pic>
        <p:nvPicPr>
          <p:cNvPr id="2" name="Picture 1" descr="PlantUML Diagram">
            <a:extLst>
              <a:ext uri="{FF2B5EF4-FFF2-40B4-BE49-F238E27FC236}">
                <a16:creationId xmlns:a16="http://schemas.microsoft.com/office/drawing/2014/main" id="{3377F293-087A-187A-6B87-CF65CE2503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2286000" cy="4155014"/>
          </a:xfrm>
          <a:prstGeom prst="rect">
            <a:avLst/>
          </a:prstGeom>
          <a:noFill/>
          <a:ln>
            <a:noFill/>
          </a:ln>
        </p:spPr>
      </p:pic>
    </p:spTree>
    <p:extLst>
      <p:ext uri="{BB962C8B-B14F-4D97-AF65-F5344CB8AC3E}">
        <p14:creationId xmlns:p14="http://schemas.microsoft.com/office/powerpoint/2010/main" val="1246342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28FE-7868-527A-4764-F4D07BB0B3E9}"/>
              </a:ext>
            </a:extLst>
          </p:cNvPr>
          <p:cNvSpPr>
            <a:spLocks noGrp="1"/>
          </p:cNvSpPr>
          <p:nvPr>
            <p:ph type="title"/>
          </p:nvPr>
        </p:nvSpPr>
        <p:spPr>
          <a:xfrm>
            <a:off x="231140" y="99948"/>
            <a:ext cx="8681719" cy="738664"/>
          </a:xfrm>
        </p:spPr>
        <p:txBody>
          <a:bodyPr/>
          <a:lstStyle/>
          <a:p>
            <a:br>
              <a:rPr lang="en-US" dirty="0"/>
            </a:br>
            <a:endParaRPr lang="en-IN" dirty="0"/>
          </a:p>
        </p:txBody>
      </p:sp>
      <p:sp>
        <p:nvSpPr>
          <p:cNvPr id="3" name="Text Placeholder 2">
            <a:extLst>
              <a:ext uri="{FF2B5EF4-FFF2-40B4-BE49-F238E27FC236}">
                <a16:creationId xmlns:a16="http://schemas.microsoft.com/office/drawing/2014/main" id="{0B78D0C0-AD9B-4586-3F53-A67C74CF5A24}"/>
              </a:ext>
            </a:extLst>
          </p:cNvPr>
          <p:cNvSpPr>
            <a:spLocks noGrp="1"/>
          </p:cNvSpPr>
          <p:nvPr>
            <p:ph type="body" idx="1"/>
          </p:nvPr>
        </p:nvSpPr>
        <p:spPr>
          <a:xfrm>
            <a:off x="88265" y="202239"/>
            <a:ext cx="8531860" cy="553998"/>
          </a:xfrm>
        </p:spPr>
        <p:txBody>
          <a:bodyPr/>
          <a:lstStyle/>
          <a:p>
            <a:pPr algn="just"/>
            <a:r>
              <a:rPr lang="en-US" sz="1800" b="1" dirty="0"/>
              <a:t>  3.2.4 Use Case Diagram:</a:t>
            </a:r>
          </a:p>
          <a:p>
            <a:pPr algn="just"/>
            <a:endParaRPr lang="en-US" sz="1800" b="1" dirty="0"/>
          </a:p>
        </p:txBody>
      </p:sp>
      <p:sp>
        <p:nvSpPr>
          <p:cNvPr id="6" name="TextBox 5"/>
          <p:cNvSpPr txBox="1"/>
          <p:nvPr/>
        </p:nvSpPr>
        <p:spPr>
          <a:xfrm>
            <a:off x="231139" y="3358522"/>
            <a:ext cx="8681719"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Functional Overview</a:t>
            </a:r>
            <a:r>
              <a:rPr lang="en-US" dirty="0">
                <a:latin typeface="Times New Roman" panose="02020603050405020304" pitchFamily="18" charset="0"/>
                <a:ea typeface="Cambria" panose="02040503050406030204" pitchFamily="18" charset="0"/>
                <a:cs typeface="Times New Roman" panose="02020603050405020304" pitchFamily="18" charset="0"/>
              </a:rPr>
              <a:t>: The Use Case Diagram provides a functional overview of the Omnilock system, showcasing the interactions between external actors (users) and the system.</a:t>
            </a:r>
          </a:p>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User Actions</a:t>
            </a:r>
            <a:r>
              <a:rPr lang="en-US" dirty="0">
                <a:latin typeface="Times New Roman" panose="02020603050405020304" pitchFamily="18" charset="0"/>
                <a:ea typeface="Cambria" panose="02040503050406030204" pitchFamily="18" charset="0"/>
                <a:cs typeface="Times New Roman" panose="02020603050405020304" pitchFamily="18" charset="0"/>
              </a:rPr>
              <a:t>: It identifies the actions or functionalities that users can perform within the system, such as requesting access, authentication, and receiving access grants.</a:t>
            </a:r>
          </a:p>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System Components</a:t>
            </a:r>
            <a:r>
              <a:rPr lang="en-US" dirty="0">
                <a:latin typeface="Times New Roman" panose="02020603050405020304" pitchFamily="18" charset="0"/>
                <a:ea typeface="Cambria" panose="02040503050406030204" pitchFamily="18" charset="0"/>
                <a:cs typeface="Times New Roman" panose="02020603050405020304" pitchFamily="18" charset="0"/>
              </a:rPr>
              <a:t>: The Use Case Diagram highlights the major system components or actors involved in the use cases, such as the User, Access Controller, and Security System.</a:t>
            </a:r>
          </a:p>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Interaction Flow</a:t>
            </a:r>
            <a:r>
              <a:rPr lang="en-US" dirty="0">
                <a:latin typeface="Times New Roman" panose="02020603050405020304" pitchFamily="18" charset="0"/>
                <a:ea typeface="Cambria" panose="02040503050406030204" pitchFamily="18" charset="0"/>
                <a:cs typeface="Times New Roman" panose="02020603050405020304" pitchFamily="18" charset="0"/>
              </a:rPr>
              <a:t>: It illustrates the flow of interactions between users and the system, showcasing how users initiate actions and receive responses from the system.</a:t>
            </a:r>
          </a:p>
        </p:txBody>
      </p:sp>
      <p:pic>
        <p:nvPicPr>
          <p:cNvPr id="4" name="Picture 3" descr="PlantUML Diagram">
            <a:extLst>
              <a:ext uri="{FF2B5EF4-FFF2-40B4-BE49-F238E27FC236}">
                <a16:creationId xmlns:a16="http://schemas.microsoft.com/office/drawing/2014/main" id="{ED6D4F7F-5E6D-E336-6294-0970DF8E05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9942" y="609600"/>
            <a:ext cx="4548505" cy="2418080"/>
          </a:xfrm>
          <a:prstGeom prst="rect">
            <a:avLst/>
          </a:prstGeom>
          <a:noFill/>
          <a:ln>
            <a:noFill/>
          </a:ln>
        </p:spPr>
      </p:pic>
    </p:spTree>
    <p:extLst>
      <p:ext uri="{BB962C8B-B14F-4D97-AF65-F5344CB8AC3E}">
        <p14:creationId xmlns:p14="http://schemas.microsoft.com/office/powerpoint/2010/main" val="201783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152400"/>
            <a:ext cx="8681719" cy="717504"/>
          </a:xfrm>
          <a:prstGeom prst="rect">
            <a:avLst/>
          </a:prstGeom>
        </p:spPr>
        <p:txBody>
          <a:bodyPr vert="horz" wrap="square" lIns="0" tIns="283845" rIns="0" bIns="0" rtlCol="0">
            <a:spAutoFit/>
          </a:bodyPr>
          <a:lstStyle/>
          <a:p>
            <a:pPr marL="241300">
              <a:lnSpc>
                <a:spcPct val="100000"/>
              </a:lnSpc>
            </a:pPr>
            <a:r>
              <a:rPr sz="2800" u="none" spc="-5" dirty="0"/>
              <a:t>Contents</a:t>
            </a:r>
            <a:r>
              <a:rPr lang="en-IN" sz="2800" u="none" spc="-5" dirty="0"/>
              <a:t> :</a:t>
            </a:r>
            <a:endParaRPr sz="2800" u="none" dirty="0"/>
          </a:p>
        </p:txBody>
      </p:sp>
      <p:sp>
        <p:nvSpPr>
          <p:cNvPr id="4" name="object 3"/>
          <p:cNvSpPr txBox="1"/>
          <p:nvPr/>
        </p:nvSpPr>
        <p:spPr>
          <a:xfrm>
            <a:off x="231141" y="582196"/>
            <a:ext cx="8531860" cy="6217087"/>
          </a:xfrm>
          <a:prstGeom prst="rect">
            <a:avLst/>
          </a:prstGeom>
        </p:spPr>
        <p:txBody>
          <a:bodyPr vert="horz" wrap="square" lIns="0" tIns="0" rIns="0" bIns="0" rtlCol="0">
            <a:spAutoFit/>
          </a:bodyPr>
          <a:lstStyle/>
          <a:p>
            <a:pPr marL="12700" algn="just">
              <a:lnSpc>
                <a:spcPct val="100000"/>
              </a:lnSpc>
              <a:tabLst>
                <a:tab pos="512445" algn="l"/>
              </a:tabLst>
            </a:pPr>
            <a:r>
              <a:rPr lang="en-IN" sz="2000" b="1" dirty="0">
                <a:solidFill>
                  <a:srgbClr val="C00000"/>
                </a:solidFill>
                <a:latin typeface="Times New Roman"/>
                <a:cs typeface="Times New Roman"/>
              </a:rPr>
              <a:t>I </a:t>
            </a:r>
            <a:r>
              <a:rPr lang="en-IN" sz="2000" dirty="0">
                <a:solidFill>
                  <a:srgbClr val="990000"/>
                </a:solidFill>
                <a:latin typeface="Times New Roman"/>
                <a:cs typeface="Times New Roman"/>
              </a:rPr>
              <a:t>   </a:t>
            </a:r>
            <a:r>
              <a:rPr lang="en-IN" sz="2400" b="1" dirty="0">
                <a:solidFill>
                  <a:srgbClr val="990000"/>
                </a:solidFill>
                <a:latin typeface="Cambria" panose="02040503050406030204" pitchFamily="18" charset="0"/>
                <a:ea typeface="Cambria" panose="02040503050406030204" pitchFamily="18" charset="0"/>
                <a:cs typeface="Times New Roman"/>
              </a:rPr>
              <a:t>Abstract</a:t>
            </a:r>
          </a:p>
          <a:p>
            <a:pPr marL="469900" indent="-457200" algn="just">
              <a:lnSpc>
                <a:spcPct val="100000"/>
              </a:lnSpc>
              <a:buAutoNum type="arabicPeriod"/>
              <a:tabLst>
                <a:tab pos="512445" algn="l"/>
              </a:tabLst>
            </a:pPr>
            <a:r>
              <a:rPr lang="en-IN" sz="2400" b="1" dirty="0">
                <a:solidFill>
                  <a:srgbClr val="990000"/>
                </a:solidFill>
                <a:latin typeface="Cambria" panose="02040503050406030204" pitchFamily="18" charset="0"/>
                <a:ea typeface="Cambria" panose="02040503050406030204" pitchFamily="18" charset="0"/>
                <a:cs typeface="Times New Roman"/>
              </a:rPr>
              <a:t>Introduction</a:t>
            </a:r>
          </a:p>
          <a:p>
            <a:pPr algn="just"/>
            <a:r>
              <a:rPr lang="en-US" sz="2000" dirty="0"/>
              <a:t>1.1 Problem Definition &amp; Description</a:t>
            </a:r>
          </a:p>
          <a:p>
            <a:pPr algn="just"/>
            <a:r>
              <a:rPr lang="en-US" sz="2000" dirty="0"/>
              <a:t>1.2 Objective of the Project </a:t>
            </a:r>
          </a:p>
          <a:p>
            <a:pPr algn="just"/>
            <a:r>
              <a:rPr lang="en-US" sz="2000" dirty="0"/>
              <a:t>1.3 Scope of the Project</a:t>
            </a:r>
          </a:p>
          <a:p>
            <a:pPr marL="12700" algn="just">
              <a:lnSpc>
                <a:spcPct val="100000"/>
              </a:lnSpc>
              <a:tabLst>
                <a:tab pos="512445" algn="l"/>
              </a:tabLst>
            </a:pPr>
            <a:r>
              <a:rPr lang="en-IN" sz="2400" b="1" dirty="0">
                <a:solidFill>
                  <a:srgbClr val="C00000"/>
                </a:solidFill>
                <a:latin typeface="Cambria" panose="02040503050406030204" pitchFamily="18" charset="0"/>
                <a:ea typeface="Cambria" panose="02040503050406030204" pitchFamily="18" charset="0"/>
                <a:cs typeface="Times New Roman"/>
              </a:rPr>
              <a:t>2. </a:t>
            </a:r>
            <a:r>
              <a:rPr lang="en-IN" sz="2400" b="1" dirty="0">
                <a:solidFill>
                  <a:srgbClr val="990000"/>
                </a:solidFill>
                <a:latin typeface="Cambria" panose="02040503050406030204" pitchFamily="18" charset="0"/>
                <a:ea typeface="Cambria" panose="02040503050406030204" pitchFamily="18" charset="0"/>
                <a:cs typeface="Times New Roman"/>
              </a:rPr>
              <a:t>System Analysis</a:t>
            </a:r>
          </a:p>
          <a:p>
            <a:pPr marL="12700" algn="just">
              <a:tabLst>
                <a:tab pos="512445" algn="l"/>
              </a:tabLst>
            </a:pPr>
            <a:r>
              <a:rPr lang="en-US" sz="2000" dirty="0"/>
              <a:t>2.1 Existing System</a:t>
            </a:r>
          </a:p>
          <a:p>
            <a:pPr marL="12700" algn="just">
              <a:tabLst>
                <a:tab pos="512445" algn="l"/>
              </a:tabLst>
            </a:pPr>
            <a:r>
              <a:rPr lang="en-US" sz="2000" dirty="0"/>
              <a:t>2.2 Proposed System</a:t>
            </a:r>
          </a:p>
          <a:p>
            <a:pPr marL="12700" algn="just">
              <a:lnSpc>
                <a:spcPct val="100000"/>
              </a:lnSpc>
              <a:tabLst>
                <a:tab pos="512445" algn="l"/>
              </a:tabLst>
            </a:pPr>
            <a:r>
              <a:rPr lang="en-US" sz="2000" dirty="0"/>
              <a:t>2.3 Software &amp; Hardware Requirements</a:t>
            </a:r>
          </a:p>
          <a:p>
            <a:pPr marL="12700" algn="just">
              <a:lnSpc>
                <a:spcPct val="100000"/>
              </a:lnSpc>
              <a:tabLst>
                <a:tab pos="512445" algn="l"/>
              </a:tabLst>
            </a:pPr>
            <a:r>
              <a:rPr lang="en-US" sz="2000" dirty="0"/>
              <a:t>2.4Feasibility Study</a:t>
            </a:r>
            <a:endParaRPr lang="en-IN" sz="2000" dirty="0">
              <a:latin typeface="Cambria" panose="02040503050406030204" pitchFamily="18" charset="0"/>
              <a:ea typeface="Cambria" panose="02040503050406030204" pitchFamily="18" charset="0"/>
              <a:cs typeface="Times New Roman"/>
            </a:endParaRPr>
          </a:p>
          <a:p>
            <a:pPr marL="12700" algn="just">
              <a:lnSpc>
                <a:spcPct val="100000"/>
              </a:lnSpc>
              <a:tabLst>
                <a:tab pos="512445" algn="l"/>
              </a:tabLst>
            </a:pPr>
            <a:r>
              <a:rPr lang="en-IN" sz="2400" b="1" dirty="0">
                <a:solidFill>
                  <a:srgbClr val="C00000"/>
                </a:solidFill>
                <a:latin typeface="Cambria" panose="02040503050406030204" pitchFamily="18" charset="0"/>
                <a:ea typeface="Cambria" panose="02040503050406030204" pitchFamily="18" charset="0"/>
                <a:cs typeface="Times New Roman"/>
              </a:rPr>
              <a:t>3. </a:t>
            </a:r>
            <a:r>
              <a:rPr lang="en-IN" sz="2400" b="1" dirty="0">
                <a:solidFill>
                  <a:srgbClr val="990000"/>
                </a:solidFill>
                <a:latin typeface="Cambria" panose="02040503050406030204" pitchFamily="18" charset="0"/>
                <a:ea typeface="Cambria" panose="02040503050406030204" pitchFamily="18" charset="0"/>
                <a:cs typeface="Times New Roman"/>
              </a:rPr>
              <a:t>Architectural Design</a:t>
            </a:r>
          </a:p>
          <a:p>
            <a:pPr marL="12700" algn="just">
              <a:tabLst>
                <a:tab pos="512445" algn="l"/>
              </a:tabLst>
            </a:pPr>
            <a:r>
              <a:rPr lang="en-US" sz="2000" dirty="0"/>
              <a:t>3.1 Modules Design</a:t>
            </a:r>
          </a:p>
          <a:p>
            <a:pPr marL="12700" algn="just">
              <a:tabLst>
                <a:tab pos="512445" algn="l"/>
              </a:tabLst>
            </a:pPr>
            <a:r>
              <a:rPr lang="en-US" sz="2000" dirty="0"/>
              <a:t>3.2 Methods and Algorithm Design</a:t>
            </a:r>
          </a:p>
          <a:p>
            <a:pPr marL="12700" algn="just">
              <a:tabLst>
                <a:tab pos="512445" algn="l"/>
              </a:tabLst>
            </a:pPr>
            <a:r>
              <a:rPr lang="en-US" sz="2000" dirty="0"/>
              <a:t>3.3 Project Architecture</a:t>
            </a:r>
          </a:p>
          <a:p>
            <a:pPr algn="just"/>
            <a:r>
              <a:rPr lang="en-IN" sz="2400" b="1" dirty="0">
                <a:solidFill>
                  <a:srgbClr val="C00000"/>
                </a:solidFill>
                <a:latin typeface="Cambria" panose="02040503050406030204" pitchFamily="18" charset="0"/>
                <a:ea typeface="Cambria" panose="02040503050406030204" pitchFamily="18" charset="0"/>
                <a:cs typeface="Times New Roman"/>
              </a:rPr>
              <a:t>4. </a:t>
            </a:r>
            <a:r>
              <a:rPr lang="en-IN" sz="2400" b="1" dirty="0">
                <a:solidFill>
                  <a:srgbClr val="990000"/>
                </a:solidFill>
                <a:latin typeface="Cambria" panose="02040503050406030204" pitchFamily="18" charset="0"/>
                <a:ea typeface="Cambria" panose="02040503050406030204" pitchFamily="18" charset="0"/>
                <a:cs typeface="Times New Roman"/>
              </a:rPr>
              <a:t>Implementation</a:t>
            </a:r>
          </a:p>
          <a:p>
            <a:pPr algn="just"/>
            <a:r>
              <a:rPr lang="en-US" sz="2000" dirty="0"/>
              <a:t>4.1 Coding Blocks</a:t>
            </a:r>
          </a:p>
          <a:p>
            <a:pPr algn="just"/>
            <a:r>
              <a:rPr lang="en-US" sz="2000" dirty="0"/>
              <a:t>4.2 Execution Flow</a:t>
            </a:r>
          </a:p>
          <a:p>
            <a:pPr algn="just"/>
            <a:r>
              <a:rPr lang="en-US" sz="2000" dirty="0"/>
              <a:t>4.3 Test Cases</a:t>
            </a:r>
          </a:p>
          <a:p>
            <a:pPr marL="12700" algn="just">
              <a:lnSpc>
                <a:spcPct val="100000"/>
              </a:lnSpc>
              <a:tabLst>
                <a:tab pos="512445" algn="l"/>
              </a:tabLst>
            </a:pPr>
            <a:endParaRPr lang="en-IN" sz="2400" b="1" dirty="0">
              <a:solidFill>
                <a:srgbClr val="990000"/>
              </a:solidFill>
              <a:latin typeface="Cambria" panose="02040503050406030204" pitchFamily="18" charset="0"/>
              <a:ea typeface="Cambria" panose="02040503050406030204" pitchFamily="18" charset="0"/>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971A01-1BD6-2245-DC17-4A74CEC2267D}"/>
              </a:ext>
            </a:extLst>
          </p:cNvPr>
          <p:cNvSpPr>
            <a:spLocks noGrp="1"/>
          </p:cNvSpPr>
          <p:nvPr>
            <p:ph type="body" idx="1"/>
          </p:nvPr>
        </p:nvSpPr>
        <p:spPr>
          <a:xfrm>
            <a:off x="152400" y="257770"/>
            <a:ext cx="8610182" cy="553998"/>
          </a:xfrm>
        </p:spPr>
        <p:txBody>
          <a:bodyPr/>
          <a:lstStyle/>
          <a:p>
            <a:r>
              <a:rPr lang="en-US" sz="1800" b="1" dirty="0"/>
              <a:t>  3.2.5 Sequence Diagram:</a:t>
            </a:r>
          </a:p>
          <a:p>
            <a:endParaRPr lang="en-US" sz="1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180" y="1143000"/>
            <a:ext cx="5259640" cy="2895600"/>
          </a:xfrm>
          <a:prstGeom prst="rect">
            <a:avLst/>
          </a:prstGeom>
        </p:spPr>
      </p:pic>
      <p:sp>
        <p:nvSpPr>
          <p:cNvPr id="5" name="TextBox 4"/>
          <p:cNvSpPr txBox="1"/>
          <p:nvPr/>
        </p:nvSpPr>
        <p:spPr>
          <a:xfrm>
            <a:off x="152400" y="4572000"/>
            <a:ext cx="883920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Interaction Visualization</a:t>
            </a:r>
            <a:r>
              <a:rPr lang="en-US" dirty="0">
                <a:latin typeface="Times New Roman" panose="02020603050405020304" pitchFamily="18" charset="0"/>
                <a:ea typeface="Cambria" panose="02040503050406030204" pitchFamily="18" charset="0"/>
                <a:cs typeface="Times New Roman" panose="02020603050405020304" pitchFamily="18" charset="0"/>
              </a:rPr>
              <a:t>: The Sequence Diagram provides a visual representation of the interactions between different components of the Omnilock system, illustrating the flow of messages and actions over time.</a:t>
            </a:r>
          </a:p>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Behavioral Understanding</a:t>
            </a:r>
            <a:r>
              <a:rPr lang="en-US" dirty="0">
                <a:latin typeface="Times New Roman" panose="02020603050405020304" pitchFamily="18" charset="0"/>
                <a:ea typeface="Cambria" panose="02040503050406030204" pitchFamily="18" charset="0"/>
                <a:cs typeface="Times New Roman" panose="02020603050405020304" pitchFamily="18" charset="0"/>
              </a:rPr>
              <a:t>: It helps in understanding the dynamic behavior of the system by showing the sequence of steps and communication exchanges between actors and system components during specific scenarios, such as the authentication process.</a:t>
            </a:r>
          </a:p>
        </p:txBody>
      </p:sp>
    </p:spTree>
    <p:extLst>
      <p:ext uri="{BB962C8B-B14F-4D97-AF65-F5344CB8AC3E}">
        <p14:creationId xmlns:p14="http://schemas.microsoft.com/office/powerpoint/2010/main" val="2130560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8C19B4-8089-E82E-E402-CCA87C39CBE4}"/>
              </a:ext>
            </a:extLst>
          </p:cNvPr>
          <p:cNvSpPr>
            <a:spLocks noGrp="1"/>
          </p:cNvSpPr>
          <p:nvPr>
            <p:ph type="body" idx="1"/>
          </p:nvPr>
        </p:nvSpPr>
        <p:spPr>
          <a:xfrm>
            <a:off x="228600" y="533400"/>
            <a:ext cx="8531860" cy="5970865"/>
          </a:xfrm>
        </p:spPr>
        <p:txBody>
          <a:bodyPr/>
          <a:lstStyle/>
          <a:p>
            <a:pPr algn="just"/>
            <a:r>
              <a:rPr lang="en-US" sz="1800" b="1" dirty="0">
                <a:latin typeface="Times New Roman" panose="02020603050405020304" pitchFamily="18" charset="0"/>
                <a:cs typeface="Times New Roman" panose="02020603050405020304" pitchFamily="18" charset="0"/>
              </a:rPr>
              <a:t> 3.2.5 Sequence Diagram:</a:t>
            </a:r>
          </a:p>
          <a:p>
            <a:pPr algn="just"/>
            <a:endPar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Temporal Ordering</a:t>
            </a: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The Sequence Diagram depicts the temporal ordering of messages exchanged between actors and system components, providing insights into the chronological flow of interactions.</a:t>
            </a:r>
          </a:p>
          <a:p>
            <a:pPr marL="285750" indent="-285750" algn="just">
              <a:buFont typeface="Arial" panose="020B0604020202020204" pitchFamily="34" charset="0"/>
              <a:buChar char="•"/>
            </a:pP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Detailed Communication</a:t>
            </a: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It offers a detailed view of the communication between different components, including the types of messages exchanged and the sequence of method invocations.</a:t>
            </a:r>
          </a:p>
          <a:p>
            <a:pPr marL="285750" indent="-285750" algn="just">
              <a:buFont typeface="Arial" panose="020B0604020202020204" pitchFamily="34" charset="0"/>
              <a:buChar char="•"/>
            </a:pP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Error Handling</a:t>
            </a: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The Sequence Diagram can illustrate error handling and exception scenarios, showing how the system responds to unexpected events or errors during the execution of a sequence of actions.</a:t>
            </a:r>
          </a:p>
          <a:p>
            <a:pPr marL="285750" indent="-285750" algn="just">
              <a:buFont typeface="Arial" panose="020B0604020202020204" pitchFamily="34" charset="0"/>
              <a:buChar char="•"/>
            </a:pP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Collaboration Visualization</a:t>
            </a: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It visualizes the collaboration between actors and objects, helping stakeholders understand how different parts of the system work together to achieve specific tasks or objectives.</a:t>
            </a:r>
          </a:p>
          <a:p>
            <a:pPr marL="285750" indent="-285750" algn="just">
              <a:buFont typeface="Arial" panose="020B0604020202020204" pitchFamily="34" charset="0"/>
              <a:buChar char="•"/>
            </a:pP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Design Validation</a:t>
            </a: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Sequence Diagrams can be used to validate the design of the system by ensuring that the sequence of interactions aligns with the expected behavior and requirements of the system.</a:t>
            </a:r>
          </a:p>
          <a:p>
            <a:pPr algn="just"/>
            <a:endParaRPr lang="en-US" sz="1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932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346A13-83FF-1BC0-4F35-147AE6A4A378}"/>
              </a:ext>
            </a:extLst>
          </p:cNvPr>
          <p:cNvSpPr>
            <a:spLocks noGrp="1"/>
          </p:cNvSpPr>
          <p:nvPr>
            <p:ph type="body" idx="1"/>
          </p:nvPr>
        </p:nvSpPr>
        <p:spPr>
          <a:xfrm>
            <a:off x="184487" y="228600"/>
            <a:ext cx="8531860" cy="553998"/>
          </a:xfrm>
        </p:spPr>
        <p:txBody>
          <a:bodyPr/>
          <a:lstStyle/>
          <a:p>
            <a:r>
              <a:rPr lang="en-US" sz="1800" b="1" dirty="0"/>
              <a:t>3.2.6 Activity Diagram:</a:t>
            </a:r>
          </a:p>
          <a:p>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90600"/>
            <a:ext cx="7239000" cy="4921316"/>
          </a:xfrm>
          <a:prstGeom prst="rect">
            <a:avLst/>
          </a:prstGeom>
        </p:spPr>
      </p:pic>
    </p:spTree>
    <p:extLst>
      <p:ext uri="{BB962C8B-B14F-4D97-AF65-F5344CB8AC3E}">
        <p14:creationId xmlns:p14="http://schemas.microsoft.com/office/powerpoint/2010/main" val="2905471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F77AA1-A855-28B6-BC07-8B3C7A8F7C4F}"/>
              </a:ext>
            </a:extLst>
          </p:cNvPr>
          <p:cNvSpPr>
            <a:spLocks noGrp="1"/>
          </p:cNvSpPr>
          <p:nvPr>
            <p:ph type="body" idx="1"/>
          </p:nvPr>
        </p:nvSpPr>
        <p:spPr>
          <a:xfrm>
            <a:off x="228600" y="379452"/>
            <a:ext cx="8610600" cy="5293757"/>
          </a:xfrm>
        </p:spPr>
        <p:txBody>
          <a:bodyPr/>
          <a:lstStyle/>
          <a:p>
            <a:pPr algn="just"/>
            <a:r>
              <a:rPr lang="en-US" sz="1800" b="1" dirty="0">
                <a:latin typeface="Times New Roman" panose="02020603050405020304" pitchFamily="18" charset="0"/>
                <a:cs typeface="Times New Roman" panose="02020603050405020304" pitchFamily="18" charset="0"/>
              </a:rPr>
              <a:t>3.2.6 Activity Diagram:</a:t>
            </a:r>
          </a:p>
          <a:p>
            <a:pPr algn="just"/>
            <a:endParaRPr lang="en-US" sz="18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Process Visualization</a:t>
            </a: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The Activity Diagram provides a visual representation of the workflow or processes involved in the access control system of Omnilock, showcasing the sequence of activities and decision points.</a:t>
            </a:r>
          </a:p>
          <a:p>
            <a:pPr marL="342900" indent="-342900" algn="just">
              <a:buFont typeface="Arial" panose="020B0604020202020204" pitchFamily="34" charset="0"/>
              <a:buChar char="•"/>
            </a:pP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Activity Identification</a:t>
            </a: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It identifies the various activities or tasks performed within the system, such as user access requests, authentication processes, and access grants.</a:t>
            </a:r>
          </a:p>
          <a:p>
            <a:pPr marL="342900" indent="-342900" algn="just">
              <a:buFont typeface="Arial" panose="020B0604020202020204" pitchFamily="34" charset="0"/>
              <a:buChar char="•"/>
            </a:pP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Control Flow</a:t>
            </a: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The Activity Diagram illustrates the control flow between activities, including decision points, branching, and parallel activities, helping stakeholders understand the logical flow of operations.</a:t>
            </a:r>
          </a:p>
          <a:p>
            <a:pPr marL="342900" indent="-342900" algn="just">
              <a:buFont typeface="Arial" panose="020B0604020202020204" pitchFamily="34" charset="0"/>
              <a:buChar char="•"/>
            </a:pP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Concurrency and Synchronization</a:t>
            </a: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It can depict concurrent activities and synchronization points within the system, highlighting how multiple tasks can be performed simultaneously or synchronized at specific points.</a:t>
            </a:r>
          </a:p>
          <a:p>
            <a:pPr marL="342900" indent="-342900" algn="just">
              <a:buFont typeface="Arial" panose="020B0604020202020204" pitchFamily="34" charset="0"/>
              <a:buChar char="•"/>
            </a:pP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User Interaction</a:t>
            </a:r>
            <a:r>
              <a:rPr lang="en-US"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The Activity Diagram shows the interaction between users and the system, illustrating how users initiate actions and navigate through different activities to accomplish specific goals, such as gaining access to secured areas.</a:t>
            </a:r>
          </a:p>
          <a:p>
            <a:pPr algn="just"/>
            <a:endParaRPr lang="en-US" sz="1800" b="1"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949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8E7D-3BC6-11A7-4308-2DEF7BEFE52D}"/>
              </a:ext>
            </a:extLst>
          </p:cNvPr>
          <p:cNvSpPr>
            <a:spLocks noGrp="1"/>
          </p:cNvSpPr>
          <p:nvPr>
            <p:ph type="title"/>
          </p:nvPr>
        </p:nvSpPr>
        <p:spPr>
          <a:xfrm>
            <a:off x="175156" y="304800"/>
            <a:ext cx="8681719" cy="430887"/>
          </a:xfrm>
        </p:spPr>
        <p:txBody>
          <a:bodyPr/>
          <a:lstStyle/>
          <a:p>
            <a:r>
              <a:rPr lang="en-US" sz="2800" u="none" dirty="0"/>
              <a:t>4. </a:t>
            </a:r>
            <a:r>
              <a:rPr lang="en-US" sz="2800" u="sng" dirty="0"/>
              <a:t>Implementation &amp; Testing</a:t>
            </a:r>
            <a:endParaRPr lang="en-IN" sz="2800" u="sng" dirty="0"/>
          </a:p>
        </p:txBody>
      </p:sp>
      <p:sp>
        <p:nvSpPr>
          <p:cNvPr id="3" name="Text Placeholder 2">
            <a:extLst>
              <a:ext uri="{FF2B5EF4-FFF2-40B4-BE49-F238E27FC236}">
                <a16:creationId xmlns:a16="http://schemas.microsoft.com/office/drawing/2014/main" id="{30B915D4-7F58-5681-3602-9B505485C9F9}"/>
              </a:ext>
            </a:extLst>
          </p:cNvPr>
          <p:cNvSpPr>
            <a:spLocks noGrp="1"/>
          </p:cNvSpPr>
          <p:nvPr>
            <p:ph type="body" idx="1"/>
          </p:nvPr>
        </p:nvSpPr>
        <p:spPr>
          <a:xfrm>
            <a:off x="250085" y="762000"/>
            <a:ext cx="8531860" cy="6217087"/>
          </a:xfrm>
        </p:spPr>
        <p:txBody>
          <a:bodyPr/>
          <a:lstStyle/>
          <a:p>
            <a:pPr algn="just"/>
            <a:r>
              <a:rPr lang="en-US" b="1" dirty="0"/>
              <a:t>4.1 Coding Blocks:</a:t>
            </a:r>
          </a:p>
          <a:p>
            <a:pPr algn="just"/>
            <a:endParaRPr lang="en-US" sz="2200" b="1" dirty="0"/>
          </a:p>
          <a:p>
            <a:pPr algn="just"/>
            <a:r>
              <a:rPr lang="en-US" sz="1800" b="1" dirty="0"/>
              <a:t>4.1.1 Servo Motor:</a:t>
            </a:r>
          </a:p>
          <a:p>
            <a:pPr algn="just"/>
            <a:endParaRPr lang="en-US" b="1" dirty="0"/>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void ServoOpen(Servo s)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("Opening servo...");</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for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pos</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s.read</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pos</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&lt;=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servoMax</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pos</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1)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s.write</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pos</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 position: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pos</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delay(15);</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void ServoClose(Servo s)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("Closing servo...");</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for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pos</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s.read</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pos</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&gt;=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servoMin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pos</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1)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s.write</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pos</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 position: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pos</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delay(15);</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endParaRPr lang="en-US" dirty="0"/>
          </a:p>
        </p:txBody>
      </p:sp>
    </p:spTree>
    <p:extLst>
      <p:ext uri="{BB962C8B-B14F-4D97-AF65-F5344CB8AC3E}">
        <p14:creationId xmlns:p14="http://schemas.microsoft.com/office/powerpoint/2010/main" val="563697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ED5019-EC34-5E7D-36E4-D6344194F118}"/>
              </a:ext>
            </a:extLst>
          </p:cNvPr>
          <p:cNvSpPr>
            <a:spLocks noGrp="1"/>
          </p:cNvSpPr>
          <p:nvPr>
            <p:ph type="body" idx="1"/>
          </p:nvPr>
        </p:nvSpPr>
        <p:spPr>
          <a:xfrm>
            <a:off x="219684" y="304800"/>
            <a:ext cx="8531860" cy="6432530"/>
          </a:xfrm>
        </p:spPr>
        <p:txBody>
          <a:bodyPr/>
          <a:lstStyle/>
          <a:p>
            <a:r>
              <a:rPr lang="en-US" sz="1800" b="1" dirty="0"/>
              <a:t>4.1.2 Fingerprint code:</a:t>
            </a:r>
          </a:p>
          <a:p>
            <a:endParaRPr lang="en-US" sz="1600" b="1" dirty="0">
              <a:latin typeface="Cambria" panose="02040503050406030204" pitchFamily="18" charset="0"/>
              <a:ea typeface="Cambria" panose="020405030504060302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#include &lt;</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Adafruit_Fingerprint.h</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&gt;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#include &lt;</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SoftwareSerial.h</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&gt;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#include &lt;</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Servo.h</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&gt; //Add servo library</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int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getFingerprintIDez</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 servo1; //Define servo name / object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#define servoPin 9 //Define pin number to which servo motor is connected</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#define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durationTime</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3000 //Define the time it remains in the open position of the door lock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miliseconds</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#define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servoMin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0 //Open position</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#define servoMax 90 // Closed position</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SoftwareSerial</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mySerial</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(12,13);</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Adafruit_Fingerprint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finger =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Adafruit_Fingerprint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(&amp;</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mySerial</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void setup()</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while (!Serial); // For Yun/Leo/Micro/Zero/...</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Serial.begin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(9600);</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Serial.println("Adafruit finger detect test");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servo1.attach(servoPin); //Define pin number of the servo</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servo1.write(servoMax); //The position of the servo at the start of the program</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set the data rate for the sensor serial port</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finger.begin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(57600);</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if (finger.verifyPassword())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Serial.println("Found fingerprint sensor!");</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100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ED5019-EC34-5E7D-36E4-D6344194F118}"/>
              </a:ext>
            </a:extLst>
          </p:cNvPr>
          <p:cNvSpPr>
            <a:spLocks noGrp="1"/>
          </p:cNvSpPr>
          <p:nvPr>
            <p:ph type="body" idx="1"/>
          </p:nvPr>
        </p:nvSpPr>
        <p:spPr>
          <a:xfrm>
            <a:off x="219684" y="304801"/>
            <a:ext cx="8531860" cy="6248399"/>
          </a:xfrm>
        </p:spPr>
        <p:txBody>
          <a:bodyPr/>
          <a:lstStyle/>
          <a:p>
            <a:r>
              <a:rPr lang="en-US" sz="1800" b="1" dirty="0">
                <a:latin typeface="Times New Roman" panose="02020603050405020304" pitchFamily="18" charset="0"/>
                <a:cs typeface="Times New Roman" panose="02020603050405020304" pitchFamily="18" charset="0"/>
              </a:rPr>
              <a:t>4.1.2 Fingerprint code:</a:t>
            </a:r>
          </a:p>
          <a:p>
            <a:endParaRPr lang="en-US" sz="1600" b="1" dirty="0">
              <a:latin typeface="Times New Roman" panose="020206030504050203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else {</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("Did not find fingerprint sensor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while (1);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("Waiting for valid finger...");</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void loop() // run over and over again</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getFingerprintIDez</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delay(50); //don't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ned</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to run this at full speed.</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uint8_t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getFingerprintID</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uint8_t p =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finger.getImage</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switch (p)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case FINGERPRINT_OK:</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("Image taken");</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break;</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case FINGERPRINT_NOFINGER:</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("No finger detected");</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return p;</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case FINGERPRINT_PACKETRECIEVEERR:</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("Communication error");</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return p;</a:t>
            </a:r>
          </a:p>
          <a:p>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989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ED5019-EC34-5E7D-36E4-D6344194F118}"/>
              </a:ext>
            </a:extLst>
          </p:cNvPr>
          <p:cNvSpPr>
            <a:spLocks noGrp="1"/>
          </p:cNvSpPr>
          <p:nvPr>
            <p:ph type="body" idx="1"/>
          </p:nvPr>
        </p:nvSpPr>
        <p:spPr>
          <a:xfrm>
            <a:off x="219684" y="304801"/>
            <a:ext cx="8531860" cy="6647974"/>
          </a:xfrm>
        </p:spPr>
        <p:txBody>
          <a:bodyPr/>
          <a:lstStyle/>
          <a:p>
            <a:r>
              <a:rPr lang="en-US" sz="1800" b="1" dirty="0">
                <a:latin typeface="Times New Roman" panose="02020603050405020304" pitchFamily="18" charset="0"/>
                <a:cs typeface="Times New Roman" panose="02020603050405020304" pitchFamily="18" charset="0"/>
              </a:rPr>
              <a:t>4.1.2 Fingerprint code:</a:t>
            </a:r>
          </a:p>
          <a:p>
            <a:endParaRPr lang="en-US" sz="1600" b="1" dirty="0">
              <a:latin typeface="Times New Roman" panose="020206030504050203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case FINGERPRINT_IMAGEFAIL:</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("Imaging error");</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return p;</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default:</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("Unknown error");</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return p;</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OK success!</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 = finger.image2Tz();</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switch (p)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case FINGERPRINT_OK:</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("Image converted");</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break;</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case FINGERPRINT_IMAGEMESS:</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("Image too messy");</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return p;</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case FINGERPRINT_PACKETRECIEVEERR:</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("Communication error");</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return p;</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case FINGERPRINT_FEATUREFAIL:</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("Could not find fingerprint features");</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return p;</a:t>
            </a:r>
          </a:p>
          <a:p>
            <a:pPr algn="just"/>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120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ED5019-EC34-5E7D-36E4-D6344194F118}"/>
              </a:ext>
            </a:extLst>
          </p:cNvPr>
          <p:cNvSpPr>
            <a:spLocks noGrp="1"/>
          </p:cNvSpPr>
          <p:nvPr>
            <p:ph type="body" idx="1"/>
          </p:nvPr>
        </p:nvSpPr>
        <p:spPr>
          <a:xfrm>
            <a:off x="228600" y="304800"/>
            <a:ext cx="8531860" cy="6401753"/>
          </a:xfrm>
        </p:spPr>
        <p:txBody>
          <a:bodyPr/>
          <a:lstStyle/>
          <a:p>
            <a:r>
              <a:rPr lang="en-US" sz="1800" b="1" dirty="0">
                <a:latin typeface="Times New Roman" panose="02020603050405020304" pitchFamily="18" charset="0"/>
                <a:cs typeface="Times New Roman" panose="02020603050405020304" pitchFamily="18" charset="0"/>
              </a:rPr>
              <a:t>4.1.2 Fingerprint code:</a:t>
            </a:r>
          </a:p>
          <a:p>
            <a:endParaRPr lang="en-US" sz="1600" b="1" dirty="0">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case FINGERPRINT_INVALIDIMAGE:</a:t>
            </a:r>
          </a:p>
          <a:p>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("Could not find fingerprint features");</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return p;</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default:</a:t>
            </a:r>
          </a:p>
          <a:p>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("Unknown error");</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return p;</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OK converted!</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 =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finger.fingerFastSearch</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if (p == FINGERPRINT_OK) {</a:t>
            </a:r>
          </a:p>
          <a:p>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("Found a print match!");</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else if (p == FINGERPRINT_PACKETRECIEVEERR) {</a:t>
            </a:r>
          </a:p>
          <a:p>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("Communication error");</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return p;</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else if (p == FINGERPRINT_NOTFOUND) {</a:t>
            </a:r>
          </a:p>
          <a:p>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("Did not find a match");</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return p;</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else {</a:t>
            </a:r>
          </a:p>
          <a:p>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("Unknown error");</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return p;</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22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ED5019-EC34-5E7D-36E4-D6344194F118}"/>
              </a:ext>
            </a:extLst>
          </p:cNvPr>
          <p:cNvSpPr>
            <a:spLocks noGrp="1"/>
          </p:cNvSpPr>
          <p:nvPr>
            <p:ph type="body" idx="1"/>
          </p:nvPr>
        </p:nvSpPr>
        <p:spPr>
          <a:xfrm>
            <a:off x="228600" y="304800"/>
            <a:ext cx="8531860" cy="5693866"/>
          </a:xfrm>
        </p:spPr>
        <p:txBody>
          <a:bodyPr/>
          <a:lstStyle/>
          <a:p>
            <a:r>
              <a:rPr lang="en-US" sz="1800" b="1" dirty="0">
                <a:latin typeface="Times New Roman" panose="02020603050405020304" pitchFamily="18" charset="0"/>
                <a:cs typeface="Times New Roman" panose="02020603050405020304" pitchFamily="18" charset="0"/>
              </a:rPr>
              <a:t>4.1.2 Fingerprint code:</a:t>
            </a:r>
          </a:p>
          <a:p>
            <a:endParaRPr lang="en-US" sz="1600" b="1" dirty="0">
              <a:latin typeface="Times New Roman" panose="020206030504050203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found a match!</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("Door is Open");</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("Found ID #");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finger.fingerID</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with confidence of ");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finger.confidence</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returns -1 if failed, otherwise returns ID #</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getFingerprintIDez()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uint8_t p =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finger.getImage</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if (p != FINGERPRINT_OK) return -1;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 = finger.image2Tz();</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if (p != FINGERPRINT_OK) return -1;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 =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finger.fingerFastSearch</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if (p != FINGERPRINT_OK) return -1;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servo1.write(</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servoMin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//If the fingerprint is correct open the door lock</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delay(</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durationTime</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//Keep the lock open for the defined duration</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servo1.write(</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servoMax</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//take the lock OFF again</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found a match!</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("Found ID #");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finger.fingerID</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with confidence of ");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Serial.println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finger.confidence</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return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finger.fingerID</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52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AEB8C-68D8-AD7B-4B9B-88F236D6B129}"/>
              </a:ext>
            </a:extLst>
          </p:cNvPr>
          <p:cNvSpPr>
            <a:spLocks noGrp="1"/>
          </p:cNvSpPr>
          <p:nvPr>
            <p:ph type="title"/>
          </p:nvPr>
        </p:nvSpPr>
        <p:spPr>
          <a:xfrm>
            <a:off x="304800" y="381000"/>
            <a:ext cx="8608059" cy="1785104"/>
          </a:xfrm>
        </p:spPr>
        <p:txBody>
          <a:bodyPr/>
          <a:lstStyle/>
          <a:p>
            <a:r>
              <a:rPr lang="en-US" u="none" dirty="0"/>
              <a:t>5. Result</a:t>
            </a:r>
            <a:br>
              <a:rPr lang="en-US" u="none" dirty="0"/>
            </a:br>
            <a:r>
              <a:rPr lang="en-US" u="none" dirty="0"/>
              <a:t>6. Conclusion &amp; Future Work</a:t>
            </a:r>
            <a:br>
              <a:rPr lang="en-US" u="none" dirty="0"/>
            </a:br>
            <a:r>
              <a:rPr lang="en-US" sz="2000" b="0" u="none" dirty="0">
                <a:solidFill>
                  <a:schemeClr val="tx1"/>
                </a:solidFill>
                <a:latin typeface="+mn-lt"/>
                <a:cs typeface="Times New Roman" panose="02020603050405020304" pitchFamily="18" charset="0"/>
              </a:rPr>
              <a:t>6.1 Conclusion</a:t>
            </a:r>
            <a:br>
              <a:rPr lang="en-US" sz="2000" b="0" u="none" dirty="0">
                <a:solidFill>
                  <a:schemeClr val="tx1"/>
                </a:solidFill>
                <a:latin typeface="+mn-lt"/>
                <a:cs typeface="Times New Roman" panose="02020603050405020304" pitchFamily="18" charset="0"/>
              </a:rPr>
            </a:br>
            <a:r>
              <a:rPr lang="en-US" sz="2000" b="0" u="none" dirty="0">
                <a:solidFill>
                  <a:schemeClr val="tx1"/>
                </a:solidFill>
                <a:latin typeface="+mn-lt"/>
                <a:cs typeface="Times New Roman" panose="02020603050405020304" pitchFamily="18" charset="0"/>
              </a:rPr>
              <a:t>6.2 Future  Work</a:t>
            </a:r>
            <a:br>
              <a:rPr lang="en-US" sz="2000" b="0" u="none" dirty="0">
                <a:solidFill>
                  <a:schemeClr val="tx1"/>
                </a:solidFill>
                <a:latin typeface="+mn-lt"/>
                <a:cs typeface="Times New Roman" panose="02020603050405020304" pitchFamily="18" charset="0"/>
              </a:rPr>
            </a:br>
            <a:r>
              <a:rPr lang="en-US" sz="2800" u="none" dirty="0"/>
              <a:t>Bibliography</a:t>
            </a:r>
            <a:endParaRPr lang="en-US" sz="2800" u="none" dirty="0">
              <a:solidFill>
                <a:schemeClr val="tx1"/>
              </a:solidFill>
              <a:latin typeface="+mn-lt"/>
              <a:cs typeface="Times New Roman" panose="02020603050405020304" pitchFamily="18" charset="0"/>
            </a:endParaRPr>
          </a:p>
        </p:txBody>
      </p:sp>
    </p:spTree>
    <p:extLst>
      <p:ext uri="{BB962C8B-B14F-4D97-AF65-F5344CB8AC3E}">
        <p14:creationId xmlns:p14="http://schemas.microsoft.com/office/powerpoint/2010/main" val="2790198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2D1FDF-E136-FE2D-863D-885643B0EA4E}"/>
              </a:ext>
            </a:extLst>
          </p:cNvPr>
          <p:cNvSpPr>
            <a:spLocks noGrp="1"/>
          </p:cNvSpPr>
          <p:nvPr>
            <p:ph type="body" idx="1"/>
          </p:nvPr>
        </p:nvSpPr>
        <p:spPr>
          <a:xfrm>
            <a:off x="228600" y="228600"/>
            <a:ext cx="8531860" cy="6678751"/>
          </a:xfrm>
        </p:spPr>
        <p:txBody>
          <a:bodyPr/>
          <a:lstStyle/>
          <a:p>
            <a:r>
              <a:rPr lang="en-US" sz="1800" b="1" dirty="0"/>
              <a:t>4.1.3 Keypad Code:</a:t>
            </a:r>
          </a:p>
          <a:p>
            <a:pPr algn="just"/>
            <a:endParaRPr lang="en-US" sz="1600" dirty="0">
              <a:latin typeface="Cambria" panose="02040503050406030204" pitchFamily="18" charset="0"/>
              <a:ea typeface="Cambria" panose="020405030504060302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#include &lt;</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Keypad.h</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&gt; // the library for the 4x4 keypad</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#include &lt;LiquidCrystal_I2C.h&gt; // the library for the i2c 1602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a:t>
            </a:r>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#include &lt;</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Servo.h</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&gt; // the library to control the servo motor</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LiquidCrystal_I2C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(0x20,16,2); // gets the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#define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Password_Length</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5 // the length of the password, if the password is 4 digits long set this to 5</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Position = 0; // position of the servo</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char Particular[</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Password_Length</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the password length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char Specific[</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Password_Length</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"1234"; // the password which is called specific in the code, change this to anything you want with the numbers 0-9 and the letters A-D</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byte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Particular_Count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0,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Specific_Count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0; // counts the amount of digits and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and</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checks to see if the password is correct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char Key; </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const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byte ROWS = 4; // the amount of rows on the keypad</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const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byte COLS = 4; // the amount of columns on the keypad</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char keys[ROWS][COLS] = { // sets the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rowns</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and columns</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sets the keypad digits</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{'1','2','3','A'}, </a:t>
            </a:r>
          </a:p>
          <a:p>
            <a:pPr algn="just"/>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{'4','5','6','B'},</a:t>
            </a:r>
          </a:p>
          <a:p>
            <a:pPr algn="just"/>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{'7','8','9','C'},</a:t>
            </a:r>
          </a:p>
          <a:p>
            <a:endParaRPr lang="en-US" sz="1600" dirty="0"/>
          </a:p>
          <a:p>
            <a:r>
              <a:rPr lang="en-US" sz="1600" dirty="0"/>
              <a:t>  </a:t>
            </a:r>
          </a:p>
        </p:txBody>
      </p:sp>
    </p:spTree>
    <p:extLst>
      <p:ext uri="{BB962C8B-B14F-4D97-AF65-F5344CB8AC3E}">
        <p14:creationId xmlns:p14="http://schemas.microsoft.com/office/powerpoint/2010/main" val="296188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2D1FDF-E136-FE2D-863D-885643B0EA4E}"/>
              </a:ext>
            </a:extLst>
          </p:cNvPr>
          <p:cNvSpPr>
            <a:spLocks noGrp="1"/>
          </p:cNvSpPr>
          <p:nvPr>
            <p:ph type="body" idx="1"/>
          </p:nvPr>
        </p:nvSpPr>
        <p:spPr>
          <a:xfrm>
            <a:off x="228600" y="228600"/>
            <a:ext cx="8531860" cy="6401753"/>
          </a:xfrm>
        </p:spPr>
        <p:txBody>
          <a:bodyPr/>
          <a:lstStyle/>
          <a:p>
            <a:r>
              <a:rPr lang="en-US" sz="1800" b="1" dirty="0">
                <a:latin typeface="Times New Roman" panose="02020603050405020304" pitchFamily="18" charset="0"/>
                <a:cs typeface="Times New Roman" panose="02020603050405020304" pitchFamily="18" charset="0"/>
              </a:rPr>
              <a:t>4.1.3 Keypad Code:</a:t>
            </a:r>
          </a:p>
          <a:p>
            <a:endParaRPr lang="en-US" sz="1600" dirty="0">
              <a:latin typeface="Times New Roman" panose="020206030504050203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{'*','0','#','D'}</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bool</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SmartDoor = true; // the servo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the pins to plug the keypad into</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byte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rowPins</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[ROWS] = {2, 3, 4, 5};</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byte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colPins</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[COLS] = {6, 8, 9, 10};</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Keypad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myKeypad</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makeKeymap</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(keys),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rowPins</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colPins</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ROWS, COLS); // gets the data from the keypad</a:t>
            </a:r>
          </a:p>
          <a:p>
            <a:pPr algn="just"/>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locked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charcater</a:t>
            </a:r>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byte Locked[8] = {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B01110,</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B10001,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B10001,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B11111,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B11011,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B11011,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B11011,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B11111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open character</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02357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2D1FDF-E136-FE2D-863D-885643B0EA4E}"/>
              </a:ext>
            </a:extLst>
          </p:cNvPr>
          <p:cNvSpPr>
            <a:spLocks noGrp="1"/>
          </p:cNvSpPr>
          <p:nvPr>
            <p:ph type="body" idx="1"/>
          </p:nvPr>
        </p:nvSpPr>
        <p:spPr>
          <a:xfrm>
            <a:off x="228600" y="228600"/>
            <a:ext cx="8531860" cy="6463308"/>
          </a:xfrm>
        </p:spPr>
        <p:txBody>
          <a:bodyPr/>
          <a:lstStyle/>
          <a:p>
            <a:r>
              <a:rPr lang="en-US" b="1" dirty="0">
                <a:latin typeface="Times New Roman" panose="02020603050405020304" pitchFamily="18" charset="0"/>
                <a:cs typeface="Times New Roman" panose="02020603050405020304" pitchFamily="18" charset="0"/>
              </a:rPr>
              <a:t>4.1.3 Keypad Code:</a:t>
            </a:r>
          </a:p>
          <a:p>
            <a:endParaRPr lang="en-US" sz="1600" dirty="0">
              <a:latin typeface="Times New Roman" panose="020206030504050203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byte Opened[8] =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B01110,</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B00001,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B00001,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B11111,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B11011,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B11011,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B11011,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B11111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void setup()</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servo.attach</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(11); // attaches the servo to pin 10</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ServoClose</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closes the servo when you say this function</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lcd.init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initializes the lcd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lcd.backlight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turns on the backlight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(0,0); // sets the cursor on the lcd</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("Vector X"); // prints the text/</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charater</a:t>
            </a:r>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(0,1); // sets the cursor on the lcd</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("Arduino Lock!!!"); // prints text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delay(4000); // waits 4 seconds</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lcd.clear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clears the lcd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diplay</a:t>
            </a:r>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69882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2D1FDF-E136-FE2D-863D-885643B0EA4E}"/>
              </a:ext>
            </a:extLst>
          </p:cNvPr>
          <p:cNvSpPr>
            <a:spLocks noGrp="1"/>
          </p:cNvSpPr>
          <p:nvPr>
            <p:ph type="body" idx="1"/>
          </p:nvPr>
        </p:nvSpPr>
        <p:spPr>
          <a:xfrm>
            <a:off x="228600" y="228600"/>
            <a:ext cx="8531860" cy="5909310"/>
          </a:xfrm>
        </p:spPr>
        <p:txBody>
          <a:bodyPr/>
          <a:lstStyle/>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void loop()</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if (SmartDoor == 0) // opens the smart door</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Key =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myKeypad.getKey</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the word key = myKeypad which gets the value</a:t>
            </a:r>
          </a:p>
          <a:p>
            <a:pPr algn="just"/>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if (Key == '#') // when the '#' key is pressed</a:t>
            </a:r>
          </a:p>
          <a:p>
            <a:pPr algn="just"/>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lcd.clear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clears the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diplay</a:t>
            </a:r>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ServoClose(); // closes the servo motor</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(2,0); // sets the cursor on the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a:t>
            </a:r>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("Door Closed"); // prints the text to the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a:t>
            </a:r>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lcd.createChar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(0, Locked); // prints the locked character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(14,0); // sets the cursor on the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a:t>
            </a:r>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lcd.write</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(0); // prints the first character when you are on the door closed page</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delay(3000); // waits 3 seconds</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SmartDoor = 1; // closes the door</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else Open(); // keeps the door open</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274596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2D1FDF-E136-FE2D-863D-885643B0EA4E}"/>
              </a:ext>
            </a:extLst>
          </p:cNvPr>
          <p:cNvSpPr>
            <a:spLocks noGrp="1"/>
          </p:cNvSpPr>
          <p:nvPr>
            <p:ph type="body" idx="1"/>
          </p:nvPr>
        </p:nvSpPr>
        <p:spPr>
          <a:xfrm>
            <a:off x="228600" y="228600"/>
            <a:ext cx="8531860" cy="6401753"/>
          </a:xfrm>
        </p:spPr>
        <p:txBody>
          <a:bodyPr/>
          <a:lstStyle/>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void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clearData</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clears the data</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while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Particular_Count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0) // counts the digits pressed</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Particular[</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Particular_Count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0; // counts how many digits</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return; // returns the data</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void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ServoOpen</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opens the servo</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for (Position = 180; Position &gt;= 0; Position -= 5) { // moves from 0 to 180 degrees</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servo.write</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(Position); // moves to the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postion</a:t>
            </a:r>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delay(15); // waits 15 milliseconds</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void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ServoClose</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closes the servo</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for (Position = 0; Position &lt;= 90; Position += 5) { // moves from position 0 to 180 degrees</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servo.write</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(Position); // moves to the position</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delay(15); // waits 15 milliseconds</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algn="just"/>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038207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2D1FDF-E136-FE2D-863D-885643B0EA4E}"/>
              </a:ext>
            </a:extLst>
          </p:cNvPr>
          <p:cNvSpPr>
            <a:spLocks noGrp="1"/>
          </p:cNvSpPr>
          <p:nvPr>
            <p:ph type="body" idx="1"/>
          </p:nvPr>
        </p:nvSpPr>
        <p:spPr>
          <a:xfrm>
            <a:off x="228600" y="228601"/>
            <a:ext cx="8531860" cy="6894195"/>
          </a:xfrm>
        </p:spPr>
        <p:txBody>
          <a:bodyPr/>
          <a:lstStyle/>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void Open() // function declarations</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(1,0); // sets the cursor on the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a:t>
            </a:r>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("Enter Password:"); // prints the text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Key =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myKeypad.getKey</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gets the keys you press from the keypad</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if (Key)</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Particular[</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Particular_Count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Key;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Particular_Count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1); // sets the cursor on the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a:t>
            </a:r>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prints '*' instead of the password</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Particular_Count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counts the length of the password</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if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Particular_Count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Password_Length</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- 1) // gets the length of the password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if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strcmp</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(Particular, Specific)) // counts the length and checks to see if the password is correct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lcd.clear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ServoOpen(); // moves the servo 180 degrees</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(2,0); // sets the cursor on the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a:t>
            </a:r>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("Door Opened");</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lcd.createChar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 Opened);</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(14,0); // sets the cursor on the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a:t>
            </a:r>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lcd.write</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(0,1); // sets the cursor on the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a:t>
            </a:r>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334476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2D1FDF-E136-FE2D-863D-885643B0EA4E}"/>
              </a:ext>
            </a:extLst>
          </p:cNvPr>
          <p:cNvSpPr>
            <a:spLocks noGrp="1"/>
          </p:cNvSpPr>
          <p:nvPr>
            <p:ph type="body" idx="1"/>
          </p:nvPr>
        </p:nvSpPr>
        <p:spPr>
          <a:xfrm>
            <a:off x="228600" y="228601"/>
            <a:ext cx="8531860" cy="6894195"/>
          </a:xfrm>
        </p:spPr>
        <p:txBody>
          <a:bodyPr/>
          <a:lstStyle/>
          <a:p>
            <a:pPr algn="just"/>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("Press # to Close");</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SmartDoor = 0;</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else</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lcd.clear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(0,0); // sets the cursor on the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a:t>
            </a:r>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("Wrong Password"); // prints the text/character</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(0,1);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("Try Again In");</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(13,1);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("10");</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delay(1000);</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(13,1);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("09");</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delay(1000);</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(13,1);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("08");</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delay(1000);</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(13,1);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("07");</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delay(1000);</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(13,1);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("06");</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delay(1000);</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(13,1);</a:t>
            </a:r>
          </a:p>
          <a:p>
            <a:pPr algn="just"/>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0780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2D1FDF-E136-FE2D-863D-885643B0EA4E}"/>
              </a:ext>
            </a:extLst>
          </p:cNvPr>
          <p:cNvSpPr>
            <a:spLocks noGrp="1"/>
          </p:cNvSpPr>
          <p:nvPr>
            <p:ph type="body" idx="1"/>
          </p:nvPr>
        </p:nvSpPr>
        <p:spPr>
          <a:xfrm>
            <a:off x="228600" y="228601"/>
            <a:ext cx="8531860" cy="5909310"/>
          </a:xfrm>
        </p:spPr>
        <p:txBody>
          <a:bodyPr/>
          <a:lstStyle/>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("05");</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delay(1000);</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(13,1);</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("04");</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delay(1000);</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(13,1);</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("03");</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delay(1000);</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(13,1);</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("02");</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delay(1000);</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(13,1);</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("01");</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delay(1000);</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lcd.setCursor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(13,1);</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lcd.print</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("00");</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delay(1000);</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6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lcd.clear</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SmartDoor = 1; // closes the smart door</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clearData(); // clears the data</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910741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02B1E8-0519-0BEA-94E4-621D7F5BA8E3}"/>
              </a:ext>
            </a:extLst>
          </p:cNvPr>
          <p:cNvSpPr>
            <a:spLocks noGrp="1"/>
          </p:cNvSpPr>
          <p:nvPr>
            <p:ph type="body" idx="1"/>
          </p:nvPr>
        </p:nvSpPr>
        <p:spPr>
          <a:xfrm>
            <a:off x="228600" y="152400"/>
            <a:ext cx="8531860" cy="7386638"/>
          </a:xfrm>
        </p:spPr>
        <p:txBody>
          <a:bodyPr/>
          <a:lstStyle/>
          <a:p>
            <a:r>
              <a:rPr lang="en-IN" sz="1600" b="1" dirty="0"/>
              <a:t>4.1.4 Remote Access</a:t>
            </a:r>
          </a:p>
          <a:p>
            <a:endParaRPr lang="en-IN" sz="1600" b="1" dirty="0"/>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#include &lt;</a:t>
            </a:r>
            <a:r>
              <a:rPr lang="en-US" sz="1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WiFi.h</a:t>
            </a: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#include &lt;ESP32Servo.h&gt;</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Servo </a:t>
            </a:r>
            <a:r>
              <a:rPr lang="en-US" sz="1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myservo</a:t>
            </a: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Create servo object to control a servo</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GPIO the servo is attached to</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static const int servoPin = 13;</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Replace with your network credentials</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const char* </a:t>
            </a:r>
            <a:r>
              <a:rPr lang="en-US" sz="1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ssid</a:t>
            </a: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"Laptop";</a:t>
            </a: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const char* password = "#dev11oc04";</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Set web server port number to 80</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WiFiServer</a:t>
            </a: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server(80);</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Variable to store the HTTP request</a:t>
            </a:r>
            <a:endParaRPr lang="en-IN" sz="16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String header;</a:t>
            </a: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Decode HTTP GET value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int </a:t>
            </a:r>
            <a:r>
              <a:rPr lang="en-IN" sz="1600" dirty="0" err="1">
                <a:solidFill>
                  <a:srgbClr val="000000"/>
                </a:solidFill>
                <a:effectLst/>
                <a:latin typeface="Times New Roman" panose="02020603050405020304" pitchFamily="18" charset="0"/>
                <a:ea typeface="Times New Roman" panose="02020603050405020304" pitchFamily="18" charset="0"/>
              </a:rPr>
              <a:t>servoPosition</a:t>
            </a:r>
            <a:r>
              <a:rPr lang="en-IN" sz="1600" dirty="0">
                <a:solidFill>
                  <a:srgbClr val="000000"/>
                </a:solidFill>
                <a:effectLst/>
                <a:latin typeface="Times New Roman" panose="02020603050405020304" pitchFamily="18" charset="0"/>
                <a:ea typeface="Times New Roman" panose="02020603050405020304" pitchFamily="18" charset="0"/>
              </a:rPr>
              <a:t> = 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Current time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unsigned long </a:t>
            </a:r>
            <a:r>
              <a:rPr lang="en-IN" sz="1600" dirty="0" err="1">
                <a:solidFill>
                  <a:srgbClr val="000000"/>
                </a:solidFill>
                <a:effectLst/>
                <a:latin typeface="Times New Roman" panose="02020603050405020304" pitchFamily="18" charset="0"/>
                <a:ea typeface="Times New Roman" panose="02020603050405020304" pitchFamily="18" charset="0"/>
              </a:rPr>
              <a:t>currentTime</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millis</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Previous time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unsigned long </a:t>
            </a:r>
            <a:r>
              <a:rPr lang="en-IN" sz="1600" dirty="0" err="1">
                <a:solidFill>
                  <a:srgbClr val="000000"/>
                </a:solidFill>
                <a:effectLst/>
                <a:latin typeface="Times New Roman" panose="02020603050405020304" pitchFamily="18" charset="0"/>
                <a:ea typeface="Times New Roman" panose="02020603050405020304" pitchFamily="18" charset="0"/>
              </a:rPr>
              <a:t>previousTime</a:t>
            </a:r>
            <a:r>
              <a:rPr lang="en-IN" sz="1600" dirty="0">
                <a:solidFill>
                  <a:srgbClr val="000000"/>
                </a:solidFill>
                <a:effectLst/>
                <a:latin typeface="Times New Roman" panose="02020603050405020304" pitchFamily="18" charset="0"/>
                <a:ea typeface="Times New Roman" panose="02020603050405020304" pitchFamily="18" charset="0"/>
              </a:rPr>
              <a:t> = 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Define timeout time in milliseconds (example: 2000ms = 2s)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err="1">
                <a:solidFill>
                  <a:srgbClr val="000000"/>
                </a:solidFill>
                <a:effectLst/>
                <a:latin typeface="Times New Roman" panose="02020603050405020304" pitchFamily="18" charset="0"/>
                <a:ea typeface="Times New Roman" panose="02020603050405020304" pitchFamily="18" charset="0"/>
              </a:rPr>
              <a:t>const</a:t>
            </a:r>
            <a:r>
              <a:rPr lang="en-IN" sz="1600" dirty="0">
                <a:solidFill>
                  <a:srgbClr val="000000"/>
                </a:solidFill>
                <a:effectLst/>
                <a:latin typeface="Times New Roman" panose="02020603050405020304" pitchFamily="18" charset="0"/>
                <a:ea typeface="Times New Roman" panose="02020603050405020304" pitchFamily="18" charset="0"/>
              </a:rPr>
              <a:t> long </a:t>
            </a:r>
            <a:r>
              <a:rPr lang="en-IN" sz="1600" dirty="0" err="1">
                <a:solidFill>
                  <a:srgbClr val="000000"/>
                </a:solidFill>
                <a:effectLst/>
                <a:latin typeface="Times New Roman" panose="02020603050405020304" pitchFamily="18" charset="0"/>
                <a:ea typeface="Times New Roman" panose="02020603050405020304" pitchFamily="18" charset="0"/>
              </a:rPr>
              <a:t>timeoutTime</a:t>
            </a:r>
            <a:r>
              <a:rPr lang="en-IN" sz="1600" dirty="0">
                <a:solidFill>
                  <a:srgbClr val="000000"/>
                </a:solidFill>
                <a:effectLst/>
                <a:latin typeface="Times New Roman" panose="02020603050405020304" pitchFamily="18" charset="0"/>
                <a:ea typeface="Times New Roman" panose="02020603050405020304" pitchFamily="18" charset="0"/>
              </a:rPr>
              <a:t> = 2000;</a:t>
            </a:r>
            <a:endParaRPr lang="en-US" sz="1600" dirty="0">
              <a:solidFill>
                <a:srgbClr val="000000"/>
              </a:solidFill>
              <a:effectLst/>
              <a:latin typeface="Times New Roman" panose="02020603050405020304" pitchFamily="18" charset="0"/>
              <a:ea typeface="Times New Roman" panose="02020603050405020304" pitchFamily="18" charset="0"/>
            </a:endParaRPr>
          </a:p>
          <a:p>
            <a:pPr algn="just">
              <a:spcAft>
                <a:spcPts val="800"/>
              </a:spcAft>
            </a:pPr>
            <a:endParaRPr lang="en-IN" sz="1600" dirty="0"/>
          </a:p>
        </p:txBody>
      </p:sp>
    </p:spTree>
    <p:extLst>
      <p:ext uri="{BB962C8B-B14F-4D97-AF65-F5344CB8AC3E}">
        <p14:creationId xmlns:p14="http://schemas.microsoft.com/office/powerpoint/2010/main" val="622788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503D94-6376-5A88-1F59-044BF596C26B}"/>
              </a:ext>
            </a:extLst>
          </p:cNvPr>
          <p:cNvSpPr>
            <a:spLocks noGrp="1"/>
          </p:cNvSpPr>
          <p:nvPr>
            <p:ph type="body" idx="1"/>
          </p:nvPr>
        </p:nvSpPr>
        <p:spPr>
          <a:xfrm>
            <a:off x="152400" y="152400"/>
            <a:ext cx="8531860" cy="6791603"/>
          </a:xfrm>
        </p:spPr>
        <p:txBody>
          <a:bodyPr/>
          <a:lstStyle/>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Decode HTTP GET value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int </a:t>
            </a:r>
            <a:r>
              <a:rPr lang="en-IN" sz="1600" dirty="0" err="1">
                <a:solidFill>
                  <a:srgbClr val="000000"/>
                </a:solidFill>
                <a:effectLst/>
                <a:latin typeface="Times New Roman" panose="02020603050405020304" pitchFamily="18" charset="0"/>
                <a:ea typeface="Times New Roman" panose="02020603050405020304" pitchFamily="18" charset="0"/>
              </a:rPr>
              <a:t>servoPosition</a:t>
            </a:r>
            <a:r>
              <a:rPr lang="en-IN" sz="1600" dirty="0">
                <a:solidFill>
                  <a:srgbClr val="000000"/>
                </a:solidFill>
                <a:effectLst/>
                <a:latin typeface="Times New Roman" panose="02020603050405020304" pitchFamily="18" charset="0"/>
                <a:ea typeface="Times New Roman" panose="02020603050405020304" pitchFamily="18" charset="0"/>
              </a:rPr>
              <a:t> = 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Current time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unsigned long </a:t>
            </a:r>
            <a:r>
              <a:rPr lang="en-IN" sz="1600" dirty="0" err="1">
                <a:solidFill>
                  <a:srgbClr val="000000"/>
                </a:solidFill>
                <a:effectLst/>
                <a:latin typeface="Times New Roman" panose="02020603050405020304" pitchFamily="18" charset="0"/>
                <a:ea typeface="Times New Roman" panose="02020603050405020304" pitchFamily="18" charset="0"/>
              </a:rPr>
              <a:t>currentTime</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millis</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Previous time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unsigned long </a:t>
            </a:r>
            <a:r>
              <a:rPr lang="en-IN" sz="1600" dirty="0" err="1">
                <a:solidFill>
                  <a:srgbClr val="000000"/>
                </a:solidFill>
                <a:effectLst/>
                <a:latin typeface="Times New Roman" panose="02020603050405020304" pitchFamily="18" charset="0"/>
                <a:ea typeface="Times New Roman" panose="02020603050405020304" pitchFamily="18" charset="0"/>
              </a:rPr>
              <a:t>previousTime</a:t>
            </a:r>
            <a:r>
              <a:rPr lang="en-IN" sz="1600" dirty="0">
                <a:solidFill>
                  <a:srgbClr val="000000"/>
                </a:solidFill>
                <a:effectLst/>
                <a:latin typeface="Times New Roman" panose="02020603050405020304" pitchFamily="18" charset="0"/>
                <a:ea typeface="Times New Roman" panose="02020603050405020304" pitchFamily="18" charset="0"/>
              </a:rPr>
              <a:t> = 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Define timeout time in milliseconds (example: 2000ms = 2s)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err="1">
                <a:solidFill>
                  <a:srgbClr val="000000"/>
                </a:solidFill>
                <a:effectLst/>
                <a:latin typeface="Times New Roman" panose="02020603050405020304" pitchFamily="18" charset="0"/>
                <a:ea typeface="Times New Roman" panose="02020603050405020304" pitchFamily="18" charset="0"/>
              </a:rPr>
              <a:t>const</a:t>
            </a:r>
            <a:r>
              <a:rPr lang="en-IN" sz="1600" dirty="0">
                <a:solidFill>
                  <a:srgbClr val="000000"/>
                </a:solidFill>
                <a:effectLst/>
                <a:latin typeface="Times New Roman" panose="02020603050405020304" pitchFamily="18" charset="0"/>
                <a:ea typeface="Times New Roman" panose="02020603050405020304" pitchFamily="18" charset="0"/>
              </a:rPr>
              <a:t> long </a:t>
            </a:r>
            <a:r>
              <a:rPr lang="en-IN" sz="1600" dirty="0" err="1">
                <a:solidFill>
                  <a:srgbClr val="000000"/>
                </a:solidFill>
                <a:effectLst/>
                <a:latin typeface="Times New Roman" panose="02020603050405020304" pitchFamily="18" charset="0"/>
                <a:ea typeface="Times New Roman" panose="02020603050405020304" pitchFamily="18" charset="0"/>
              </a:rPr>
              <a:t>timeoutTime</a:t>
            </a:r>
            <a:r>
              <a:rPr lang="en-IN" sz="1600" dirty="0">
                <a:solidFill>
                  <a:srgbClr val="000000"/>
                </a:solidFill>
                <a:effectLst/>
                <a:latin typeface="Times New Roman" panose="02020603050405020304" pitchFamily="18" charset="0"/>
                <a:ea typeface="Times New Roman" panose="02020603050405020304" pitchFamily="18" charset="0"/>
              </a:rPr>
              <a:t> = 2000;</a:t>
            </a: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Previous time</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unsigned long </a:t>
            </a:r>
            <a:r>
              <a:rPr lang="en-US" sz="1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previousTime</a:t>
            </a: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0;</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Define timeout time in milliseconds (example: 2000ms = 2s)</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const long </a:t>
            </a:r>
            <a:r>
              <a:rPr lang="en-US" sz="1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timeoutTime</a:t>
            </a: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2000;</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void setup() {</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Serial.begin</a:t>
            </a: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(115200); // Set baud rate to 115200 for the serial monitor</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myservo.attach</a:t>
            </a: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(servoPin); // Attaches the servo on the servoPin to the servo object</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3180" marR="81915" indent="-6350" algn="just">
              <a:spcBef>
                <a:spcPts val="0"/>
              </a:spcBef>
              <a:spcAft>
                <a:spcPts val="0"/>
              </a:spcAft>
            </a:pPr>
            <a:endParaRPr lang="en-US" sz="1600" dirty="0">
              <a:solidFill>
                <a:srgbClr val="000000"/>
              </a:solidFill>
              <a:effectLst/>
              <a:latin typeface="Times New Roman" panose="02020603050405020304" pitchFamily="18" charset="0"/>
              <a:ea typeface="Times New Roman" panose="02020603050405020304" pitchFamily="18" charset="0"/>
            </a:endParaRP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Connect to Wi-Fi network with SSID and password</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Serial.print("Connecting to ");</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Serial.println(</a:t>
            </a:r>
            <a:r>
              <a:rPr lang="en-US" sz="1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ssid</a:t>
            </a: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WiFi.begin</a:t>
            </a: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ssid</a:t>
            </a:r>
            <a:r>
              <a:rPr lang="en-US"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password);</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132146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CA713-E1C1-694A-5476-0AEA16F1FD38}"/>
              </a:ext>
            </a:extLst>
          </p:cNvPr>
          <p:cNvSpPr>
            <a:spLocks noGrp="1"/>
          </p:cNvSpPr>
          <p:nvPr>
            <p:ph type="title"/>
          </p:nvPr>
        </p:nvSpPr>
        <p:spPr>
          <a:xfrm>
            <a:off x="228599" y="381000"/>
            <a:ext cx="8605520" cy="430887"/>
          </a:xfrm>
        </p:spPr>
        <p:txBody>
          <a:bodyPr/>
          <a:lstStyle/>
          <a:p>
            <a:r>
              <a:rPr lang="en-IN" sz="2800" u="none" spc="-5" dirty="0"/>
              <a:t>I. </a:t>
            </a:r>
            <a:r>
              <a:rPr lang="en-IN" sz="2800" u="sng" spc="-5" dirty="0"/>
              <a:t>Abstract:</a:t>
            </a:r>
            <a:endParaRPr lang="en-IN" sz="2800" u="sng" dirty="0"/>
          </a:p>
        </p:txBody>
      </p:sp>
      <p:sp>
        <p:nvSpPr>
          <p:cNvPr id="3" name="Text Placeholder 2">
            <a:extLst>
              <a:ext uri="{FF2B5EF4-FFF2-40B4-BE49-F238E27FC236}">
                <a16:creationId xmlns:a16="http://schemas.microsoft.com/office/drawing/2014/main" id="{2AE0F0CF-5BCE-A470-1E68-75988090DD34}"/>
              </a:ext>
            </a:extLst>
          </p:cNvPr>
          <p:cNvSpPr>
            <a:spLocks noGrp="1"/>
          </p:cNvSpPr>
          <p:nvPr>
            <p:ph type="body" idx="1"/>
          </p:nvPr>
        </p:nvSpPr>
        <p:spPr>
          <a:xfrm>
            <a:off x="260645" y="1066800"/>
            <a:ext cx="8681719" cy="3832781"/>
          </a:xfrm>
        </p:spPr>
        <p:txBody>
          <a:bodyPr/>
          <a:lstStyle/>
          <a:p>
            <a:pPr marL="34290" marR="0" indent="0" algn="just">
              <a:lnSpc>
                <a:spcPct val="107000"/>
              </a:lnSpc>
              <a:spcBef>
                <a:spcPts val="0"/>
              </a:spcBef>
              <a:spcAft>
                <a:spcPts val="1370"/>
              </a:spcAft>
            </a:pPr>
            <a:r>
              <a:rPr lang="en-IN" sz="1800" dirty="0">
                <a:solidFill>
                  <a:srgbClr val="000000"/>
                </a:solidFill>
                <a:effectLst/>
                <a:latin typeface="Times New Roman" panose="02020603050405020304" pitchFamily="18" charset="0"/>
                <a:ea typeface="Times New Roman" panose="02020603050405020304" pitchFamily="18" charset="0"/>
              </a:rPr>
              <a:t>By integrating cutting-edge biometrics with the capabilities of the Internet of Things (IoT), Omnilock enhances access control. This creative solution uses an Arduino microcontroller and ESP32 combination to produce a reliable, easy-to-use smart lock application. With its integration of touchpad entry, fingerprint authentication, and remote access through the Web server. Omnilock goes beyond traditional methods to provide unmatched security and convenience. Each feature of the system may operate independently due to its modular architecture, which guarantees optimal performance and a consistent user interface. Omnilock places security first, users can choose from secure login methods like a fingerprint sensor or a simple touchpad for convenient access. Additionally, Omnilock offers remote access, allowing you to unlock the door for specified individuals even when you are not physically present. A buzzer that sounds when entry is denied serves as a barrier to unwanted attempts. In the end, Omnilock bills itself as a safe access control system that can be used in homes and other locations, giving consumers a smooth and adaptable interface.</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955548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DAD74C-7D38-AF7D-3853-9C19F42E6558}"/>
              </a:ext>
            </a:extLst>
          </p:cNvPr>
          <p:cNvSpPr>
            <a:spLocks noGrp="1"/>
          </p:cNvSpPr>
          <p:nvPr>
            <p:ph type="body" idx="1"/>
          </p:nvPr>
        </p:nvSpPr>
        <p:spPr>
          <a:xfrm>
            <a:off x="228600" y="152400"/>
            <a:ext cx="8565794" cy="6894195"/>
          </a:xfrm>
        </p:spPr>
        <p:txBody>
          <a:bodyPr/>
          <a:lstStyle/>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Improved connection feedback</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unsigned long </a:t>
            </a:r>
            <a:r>
              <a:rPr lang="en-IN" sz="1600" dirty="0" err="1">
                <a:solidFill>
                  <a:srgbClr val="000000"/>
                </a:solidFill>
                <a:effectLst/>
                <a:latin typeface="Times New Roman" panose="02020603050405020304" pitchFamily="18" charset="0"/>
                <a:ea typeface="Times New Roman" panose="02020603050405020304" pitchFamily="18" charset="0"/>
              </a:rPr>
              <a:t>startTime</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millis</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while (</a:t>
            </a:r>
            <a:r>
              <a:rPr lang="en-IN" sz="1600" dirty="0" err="1">
                <a:solidFill>
                  <a:srgbClr val="000000"/>
                </a:solidFill>
                <a:effectLst/>
                <a:latin typeface="Times New Roman" panose="02020603050405020304" pitchFamily="18" charset="0"/>
                <a:ea typeface="Times New Roman" panose="02020603050405020304" pitchFamily="18" charset="0"/>
              </a:rPr>
              <a:t>WiFi.status</a:t>
            </a:r>
            <a:r>
              <a:rPr lang="en-IN" sz="1600" dirty="0">
                <a:solidFill>
                  <a:srgbClr val="000000"/>
                </a:solidFill>
                <a:effectLst/>
                <a:latin typeface="Times New Roman" panose="02020603050405020304" pitchFamily="18" charset="0"/>
                <a:ea typeface="Times New Roman" panose="02020603050405020304" pitchFamily="18" charset="0"/>
              </a:rPr>
              <a:t>() != WL_CONNECTED)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delay(500);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Optional: You can add a timeout for connection attempts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a:t>
            </a:r>
            <a:r>
              <a:rPr lang="en-IN" sz="1600" dirty="0" err="1">
                <a:solidFill>
                  <a:srgbClr val="000000"/>
                </a:solidFill>
                <a:effectLst/>
                <a:latin typeface="Times New Roman" panose="02020603050405020304" pitchFamily="18" charset="0"/>
                <a:ea typeface="Times New Roman" panose="02020603050405020304" pitchFamily="18" charset="0"/>
              </a:rPr>
              <a:t>millis</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startTime</a:t>
            </a:r>
            <a:r>
              <a:rPr lang="en-IN" sz="1600" dirty="0">
                <a:solidFill>
                  <a:srgbClr val="000000"/>
                </a:solidFill>
                <a:effectLst/>
                <a:latin typeface="Times New Roman" panose="02020603050405020304" pitchFamily="18" charset="0"/>
                <a:ea typeface="Times New Roman" panose="02020603050405020304" pitchFamily="18" charset="0"/>
              </a:rPr>
              <a:t> &gt; 10000) { // 10 seconds timeout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a:t>
            </a:r>
            <a:r>
              <a:rPr lang="en-IN" sz="1600" dirty="0" err="1">
                <a:solidFill>
                  <a:srgbClr val="000000"/>
                </a:solidFill>
                <a:effectLst/>
                <a:latin typeface="Times New Roman" panose="02020603050405020304" pitchFamily="18" charset="0"/>
                <a:ea typeface="Times New Roman" panose="02020603050405020304" pitchFamily="18" charset="0"/>
              </a:rPr>
              <a:t>nFailed</a:t>
            </a:r>
            <a:r>
              <a:rPr lang="en-IN" sz="1600" dirty="0">
                <a:solidFill>
                  <a:srgbClr val="000000"/>
                </a:solidFill>
                <a:effectLst/>
                <a:latin typeface="Times New Roman" panose="02020603050405020304" pitchFamily="18" charset="0"/>
                <a:ea typeface="Times New Roman" panose="02020603050405020304" pitchFamily="18" charset="0"/>
              </a:rPr>
              <a:t> to connect to </a:t>
            </a:r>
            <a:r>
              <a:rPr lang="en-IN" sz="1600" dirty="0" err="1">
                <a:solidFill>
                  <a:srgbClr val="000000"/>
                </a:solidFill>
                <a:effectLst/>
                <a:latin typeface="Times New Roman" panose="02020603050405020304" pitchFamily="18" charset="0"/>
                <a:ea typeface="Times New Roman" panose="02020603050405020304" pitchFamily="18" charset="0"/>
              </a:rPr>
              <a:t>WiFi</a:t>
            </a:r>
            <a:r>
              <a:rPr lang="en-IN" sz="1600" dirty="0">
                <a:solidFill>
                  <a:srgbClr val="000000"/>
                </a:solidFill>
                <a:effectLst/>
                <a:latin typeface="Times New Roman" panose="02020603050405020304" pitchFamily="18" charset="0"/>
                <a:ea typeface="Times New Roman" panose="02020603050405020304" pitchFamily="18" charset="0"/>
              </a:rPr>
              <a:t>, restarting...");</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ESP.restart</a:t>
            </a:r>
            <a:r>
              <a:rPr lang="en-IN" sz="1600" dirty="0">
                <a:solidFill>
                  <a:srgbClr val="000000"/>
                </a:solidFill>
                <a:effectLst/>
                <a:latin typeface="Times New Roman" panose="02020603050405020304" pitchFamily="18" charset="0"/>
                <a:ea typeface="Times New Roman" panose="02020603050405020304" pitchFamily="18" charset="0"/>
              </a:rPr>
              <a:t>(); // Restart the ESP32</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Print local IP address and start web server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a:t>
            </a:r>
            <a:r>
              <a:rPr lang="en-IN" sz="1600" dirty="0" err="1">
                <a:solidFill>
                  <a:srgbClr val="000000"/>
                </a:solidFill>
                <a:effectLst/>
                <a:latin typeface="Times New Roman" panose="02020603050405020304" pitchFamily="18" charset="0"/>
                <a:ea typeface="Times New Roman" panose="02020603050405020304" pitchFamily="18" charset="0"/>
              </a:rPr>
              <a:t>WiFi</a:t>
            </a:r>
            <a:r>
              <a:rPr lang="en-IN" sz="1600" dirty="0">
                <a:solidFill>
                  <a:srgbClr val="000000"/>
                </a:solidFill>
                <a:effectLst/>
                <a:latin typeface="Times New Roman" panose="02020603050405020304" pitchFamily="18" charset="0"/>
                <a:ea typeface="Times New Roman" panose="02020603050405020304" pitchFamily="18" charset="0"/>
              </a:rPr>
              <a:t> connected.");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Serial.print("IP address: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a:t>
            </a:r>
            <a:r>
              <a:rPr lang="en-IN" sz="1600" dirty="0" err="1">
                <a:solidFill>
                  <a:srgbClr val="000000"/>
                </a:solidFill>
                <a:effectLst/>
                <a:latin typeface="Times New Roman" panose="02020603050405020304" pitchFamily="18" charset="0"/>
                <a:ea typeface="Times New Roman" panose="02020603050405020304" pitchFamily="18" charset="0"/>
              </a:rPr>
              <a:t>WiFi.localIP</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server.begin</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a:t>
            </a: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void loop()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WiFiClient</a:t>
            </a:r>
            <a:r>
              <a:rPr lang="en-IN" sz="1600" dirty="0">
                <a:solidFill>
                  <a:srgbClr val="000000"/>
                </a:solidFill>
                <a:effectLst/>
                <a:latin typeface="Times New Roman" panose="02020603050405020304" pitchFamily="18" charset="0"/>
                <a:ea typeface="Times New Roman" panose="02020603050405020304" pitchFamily="18" charset="0"/>
              </a:rPr>
              <a:t> client = </a:t>
            </a:r>
            <a:r>
              <a:rPr lang="en-IN" sz="1600" dirty="0" err="1">
                <a:solidFill>
                  <a:srgbClr val="000000"/>
                </a:solidFill>
                <a:effectLst/>
                <a:latin typeface="Times New Roman" panose="02020603050405020304" pitchFamily="18" charset="0"/>
                <a:ea typeface="Times New Roman" panose="02020603050405020304" pitchFamily="18" charset="0"/>
              </a:rPr>
              <a:t>server.available</a:t>
            </a:r>
            <a:r>
              <a:rPr lang="en-IN" sz="1600" dirty="0">
                <a:solidFill>
                  <a:srgbClr val="000000"/>
                </a:solidFill>
                <a:effectLst/>
                <a:latin typeface="Times New Roman" panose="02020603050405020304" pitchFamily="18" charset="0"/>
                <a:ea typeface="Times New Roman" panose="02020603050405020304" pitchFamily="18" charset="0"/>
              </a:rPr>
              <a:t>(); // Listen for incoming clients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(client) { // If a new client connects,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currentTime</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millis</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previousTime</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currentTime</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Serial.println("New Client."); // Print a message out in the serial port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String </a:t>
            </a:r>
            <a:r>
              <a:rPr lang="en-IN" sz="1600" dirty="0" err="1">
                <a:solidFill>
                  <a:srgbClr val="000000"/>
                </a:solidFill>
                <a:effectLst/>
                <a:latin typeface="Times New Roman" panose="02020603050405020304" pitchFamily="18" charset="0"/>
                <a:ea typeface="Times New Roman" panose="02020603050405020304" pitchFamily="18" charset="0"/>
              </a:rPr>
              <a:t>currentLine</a:t>
            </a:r>
            <a:r>
              <a:rPr lang="en-IN" sz="1600" dirty="0">
                <a:solidFill>
                  <a:srgbClr val="000000"/>
                </a:solidFill>
                <a:effectLst/>
                <a:latin typeface="Times New Roman" panose="02020603050405020304" pitchFamily="18" charset="0"/>
                <a:ea typeface="Times New Roman" panose="02020603050405020304" pitchFamily="18" charset="0"/>
              </a:rPr>
              <a:t> = ""; // Make a String to hold incoming data from the client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endParaRPr lang="en-US" sz="1600" dirty="0"/>
          </a:p>
        </p:txBody>
      </p:sp>
    </p:spTree>
    <p:extLst>
      <p:ext uri="{BB962C8B-B14F-4D97-AF65-F5344CB8AC3E}">
        <p14:creationId xmlns:p14="http://schemas.microsoft.com/office/powerpoint/2010/main" val="61015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3DA1BB-0649-DC1E-FC61-07E8F16FCA3F}"/>
              </a:ext>
            </a:extLst>
          </p:cNvPr>
          <p:cNvSpPr>
            <a:spLocks noGrp="1"/>
          </p:cNvSpPr>
          <p:nvPr>
            <p:ph type="body" idx="1"/>
          </p:nvPr>
        </p:nvSpPr>
        <p:spPr>
          <a:xfrm>
            <a:off x="190500" y="114300"/>
            <a:ext cx="8763000" cy="6629400"/>
          </a:xfrm>
        </p:spPr>
        <p:txBody>
          <a:bodyPr/>
          <a:lstStyle/>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while (</a:t>
            </a:r>
            <a:r>
              <a:rPr lang="en-IN" sz="1600" dirty="0" err="1">
                <a:solidFill>
                  <a:srgbClr val="000000"/>
                </a:solidFill>
                <a:effectLst/>
                <a:latin typeface="Times New Roman" panose="02020603050405020304" pitchFamily="18" charset="0"/>
                <a:ea typeface="Times New Roman" panose="02020603050405020304" pitchFamily="18" charset="0"/>
              </a:rPr>
              <a:t>client.connected</a:t>
            </a:r>
            <a:r>
              <a:rPr lang="en-IN" sz="1600" dirty="0">
                <a:solidFill>
                  <a:srgbClr val="000000"/>
                </a:solidFill>
                <a:effectLst/>
                <a:latin typeface="Times New Roman" panose="02020603050405020304" pitchFamily="18" charset="0"/>
                <a:ea typeface="Times New Roman" panose="02020603050405020304" pitchFamily="18" charset="0"/>
              </a:rPr>
              <a:t>() &amp;&amp; </a:t>
            </a:r>
            <a:r>
              <a:rPr lang="en-IN" sz="1600" dirty="0" err="1">
                <a:solidFill>
                  <a:srgbClr val="000000"/>
                </a:solidFill>
                <a:effectLst/>
                <a:latin typeface="Times New Roman" panose="02020603050405020304" pitchFamily="18" charset="0"/>
                <a:ea typeface="Times New Roman" panose="02020603050405020304" pitchFamily="18" charset="0"/>
              </a:rPr>
              <a:t>currentTime</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previousTime</a:t>
            </a:r>
            <a:r>
              <a:rPr lang="en-IN" sz="1600" dirty="0">
                <a:solidFill>
                  <a:srgbClr val="000000"/>
                </a:solidFill>
                <a:effectLst/>
                <a:latin typeface="Times New Roman" panose="02020603050405020304" pitchFamily="18" charset="0"/>
                <a:ea typeface="Times New Roman" panose="02020603050405020304" pitchFamily="18" charset="0"/>
              </a:rPr>
              <a:t> &lt;= </a:t>
            </a:r>
            <a:r>
              <a:rPr lang="en-IN" sz="1600" dirty="0" err="1">
                <a:solidFill>
                  <a:srgbClr val="000000"/>
                </a:solidFill>
                <a:effectLst/>
                <a:latin typeface="Times New Roman" panose="02020603050405020304" pitchFamily="18" charset="0"/>
                <a:ea typeface="Times New Roman" panose="02020603050405020304" pitchFamily="18" charset="0"/>
              </a:rPr>
              <a:t>timeoutTime</a:t>
            </a:r>
            <a:r>
              <a:rPr lang="en-IN" sz="1600" dirty="0">
                <a:solidFill>
                  <a:srgbClr val="000000"/>
                </a:solidFill>
                <a:effectLst/>
                <a:latin typeface="Times New Roman" panose="02020603050405020304" pitchFamily="18" charset="0"/>
                <a:ea typeface="Times New Roman" panose="02020603050405020304" pitchFamily="18" charset="0"/>
              </a:rPr>
              <a:t>) { // Loop while the client's connected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currentTime</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millis</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a:t>
            </a:r>
            <a:r>
              <a:rPr lang="en-IN" sz="1600" dirty="0" err="1">
                <a:solidFill>
                  <a:srgbClr val="000000"/>
                </a:solidFill>
                <a:effectLst/>
                <a:latin typeface="Times New Roman" panose="02020603050405020304" pitchFamily="18" charset="0"/>
                <a:ea typeface="Times New Roman" panose="02020603050405020304" pitchFamily="18" charset="0"/>
              </a:rPr>
              <a:t>client.available</a:t>
            </a:r>
            <a:r>
              <a:rPr lang="en-IN" sz="1600" dirty="0">
                <a:solidFill>
                  <a:srgbClr val="000000"/>
                </a:solidFill>
                <a:effectLst/>
                <a:latin typeface="Times New Roman" panose="02020603050405020304" pitchFamily="18" charset="0"/>
                <a:ea typeface="Times New Roman" panose="02020603050405020304" pitchFamily="18" charset="0"/>
              </a:rPr>
              <a:t>()) { // If there's bytes to read from the client,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char c = </a:t>
            </a:r>
            <a:r>
              <a:rPr lang="en-IN" sz="1600" dirty="0" err="1">
                <a:solidFill>
                  <a:srgbClr val="000000"/>
                </a:solidFill>
                <a:effectLst/>
                <a:latin typeface="Times New Roman" panose="02020603050405020304" pitchFamily="18" charset="0"/>
                <a:ea typeface="Times New Roman" panose="02020603050405020304" pitchFamily="18" charset="0"/>
              </a:rPr>
              <a:t>client.read</a:t>
            </a:r>
            <a:r>
              <a:rPr lang="en-IN" sz="1600" dirty="0">
                <a:solidFill>
                  <a:srgbClr val="000000"/>
                </a:solidFill>
                <a:effectLst/>
                <a:latin typeface="Times New Roman" panose="02020603050405020304" pitchFamily="18" charset="0"/>
                <a:ea typeface="Times New Roman" panose="02020603050405020304" pitchFamily="18" charset="0"/>
              </a:rPr>
              <a:t>(); // Read a byte, then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Serial.write</a:t>
            </a:r>
            <a:r>
              <a:rPr lang="en-IN" sz="1600" dirty="0">
                <a:solidFill>
                  <a:srgbClr val="000000"/>
                </a:solidFill>
                <a:effectLst/>
                <a:latin typeface="Times New Roman" panose="02020603050405020304" pitchFamily="18" charset="0"/>
                <a:ea typeface="Times New Roman" panose="02020603050405020304" pitchFamily="18" charset="0"/>
              </a:rPr>
              <a:t>(c); // Print it out the serial monitor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header += 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(c == '\n') { // If the byte is a newline character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If the current line is blank, you got two newline characters in a row.</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That's the end of the client HTTP request, so send a response: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a:t>
            </a:r>
            <a:r>
              <a:rPr lang="en-IN" sz="1600" dirty="0" err="1">
                <a:solidFill>
                  <a:srgbClr val="000000"/>
                </a:solidFill>
                <a:effectLst/>
                <a:latin typeface="Times New Roman" panose="02020603050405020304" pitchFamily="18" charset="0"/>
                <a:ea typeface="Times New Roman" panose="02020603050405020304" pitchFamily="18" charset="0"/>
              </a:rPr>
              <a:t>currentLine.length</a:t>
            </a:r>
            <a:r>
              <a:rPr lang="en-IN" sz="1600" dirty="0">
                <a:solidFill>
                  <a:srgbClr val="000000"/>
                </a:solidFill>
                <a:effectLst/>
                <a:latin typeface="Times New Roman" panose="02020603050405020304" pitchFamily="18" charset="0"/>
                <a:ea typeface="Times New Roman" panose="02020603050405020304" pitchFamily="18" charset="0"/>
              </a:rPr>
              <a:t>() == 0)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Parse GET request before sending the response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bool </a:t>
            </a:r>
            <a:r>
              <a:rPr lang="en-IN" sz="1600" dirty="0" err="1">
                <a:solidFill>
                  <a:srgbClr val="000000"/>
                </a:solidFill>
                <a:effectLst/>
                <a:latin typeface="Times New Roman" panose="02020603050405020304" pitchFamily="18" charset="0"/>
                <a:ea typeface="Times New Roman" panose="02020603050405020304" pitchFamily="18" charset="0"/>
              </a:rPr>
              <a:t>servoActionTaken</a:t>
            </a:r>
            <a:r>
              <a:rPr lang="en-IN" sz="1600" dirty="0">
                <a:solidFill>
                  <a:srgbClr val="000000"/>
                </a:solidFill>
                <a:effectLst/>
                <a:latin typeface="Times New Roman" panose="02020603050405020304" pitchFamily="18" charset="0"/>
                <a:ea typeface="Times New Roman" panose="02020603050405020304" pitchFamily="18" charset="0"/>
              </a:rPr>
              <a:t> = false;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String action;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a:t>
            </a:r>
            <a:r>
              <a:rPr lang="en-IN" sz="1600" dirty="0" err="1">
                <a:solidFill>
                  <a:srgbClr val="000000"/>
                </a:solidFill>
                <a:effectLst/>
                <a:latin typeface="Times New Roman" panose="02020603050405020304" pitchFamily="18" charset="0"/>
                <a:ea typeface="Times New Roman" panose="02020603050405020304" pitchFamily="18" charset="0"/>
              </a:rPr>
              <a:t>header.indexOf</a:t>
            </a:r>
            <a:r>
              <a:rPr lang="en-IN" sz="1600" dirty="0">
                <a:solidFill>
                  <a:srgbClr val="000000"/>
                </a:solidFill>
                <a:effectLst/>
                <a:latin typeface="Times New Roman" panose="02020603050405020304" pitchFamily="18" charset="0"/>
                <a:ea typeface="Times New Roman" panose="02020603050405020304" pitchFamily="18" charset="0"/>
              </a:rPr>
              <a:t>("GET /open") &gt;= 0)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servoPosition</a:t>
            </a:r>
            <a:r>
              <a:rPr lang="en-IN" sz="1600" dirty="0">
                <a:solidFill>
                  <a:srgbClr val="000000"/>
                </a:solidFill>
                <a:effectLst/>
                <a:latin typeface="Times New Roman" panose="02020603050405020304" pitchFamily="18" charset="0"/>
                <a:ea typeface="Times New Roman" panose="02020603050405020304" pitchFamily="18" charset="0"/>
              </a:rPr>
              <a:t> = 0; // Change to the closed position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myservo.write</a:t>
            </a:r>
            <a:r>
              <a:rPr lang="en-IN" sz="1600" dirty="0">
                <a:solidFill>
                  <a:srgbClr val="000000"/>
                </a:solidFill>
                <a:effectLst/>
                <a:latin typeface="Times New Roman" panose="02020603050405020304" pitchFamily="18" charset="0"/>
                <a:ea typeface="Times New Roman" panose="02020603050405020304" pitchFamily="18" charset="0"/>
              </a:rPr>
              <a:t>(</a:t>
            </a:r>
            <a:r>
              <a:rPr lang="en-IN" sz="1600" dirty="0" err="1">
                <a:solidFill>
                  <a:srgbClr val="000000"/>
                </a:solidFill>
                <a:effectLst/>
                <a:latin typeface="Times New Roman" panose="02020603050405020304" pitchFamily="18" charset="0"/>
                <a:ea typeface="Times New Roman" panose="02020603050405020304" pitchFamily="18" charset="0"/>
              </a:rPr>
              <a:t>servoPosition</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Serial.println("Door Opened");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servoActionTaken</a:t>
            </a:r>
            <a:r>
              <a:rPr lang="en-IN" sz="1600" dirty="0">
                <a:solidFill>
                  <a:srgbClr val="000000"/>
                </a:solidFill>
                <a:effectLst/>
                <a:latin typeface="Times New Roman" panose="02020603050405020304" pitchFamily="18" charset="0"/>
                <a:ea typeface="Times New Roman" panose="02020603050405020304" pitchFamily="18" charset="0"/>
              </a:rPr>
              <a:t> = true;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action = "open";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a:t>
            </a:r>
            <a:r>
              <a:rPr lang="en-IN" sz="1600" dirty="0" err="1">
                <a:solidFill>
                  <a:srgbClr val="000000"/>
                </a:solidFill>
                <a:effectLst/>
                <a:latin typeface="Times New Roman" panose="02020603050405020304" pitchFamily="18" charset="0"/>
                <a:ea typeface="Times New Roman" panose="02020603050405020304" pitchFamily="18" charset="0"/>
              </a:rPr>
              <a:t>header.indexOf</a:t>
            </a:r>
            <a:r>
              <a:rPr lang="en-IN" sz="1600" dirty="0">
                <a:solidFill>
                  <a:srgbClr val="000000"/>
                </a:solidFill>
                <a:effectLst/>
                <a:latin typeface="Times New Roman" panose="02020603050405020304" pitchFamily="18" charset="0"/>
                <a:ea typeface="Times New Roman" panose="02020603050405020304" pitchFamily="18" charset="0"/>
              </a:rPr>
              <a:t>("GET /close") &gt;= 0)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servoPosition</a:t>
            </a:r>
            <a:r>
              <a:rPr lang="en-IN" sz="1600" dirty="0">
                <a:solidFill>
                  <a:srgbClr val="000000"/>
                </a:solidFill>
                <a:effectLst/>
                <a:latin typeface="Times New Roman" panose="02020603050405020304" pitchFamily="18" charset="0"/>
                <a:ea typeface="Times New Roman" panose="02020603050405020304" pitchFamily="18" charset="0"/>
              </a:rPr>
              <a:t> = 90; // Change to the open position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myservo.write</a:t>
            </a:r>
            <a:r>
              <a:rPr lang="en-IN" sz="1600" dirty="0">
                <a:solidFill>
                  <a:srgbClr val="000000"/>
                </a:solidFill>
                <a:effectLst/>
                <a:latin typeface="Times New Roman" panose="02020603050405020304" pitchFamily="18" charset="0"/>
                <a:ea typeface="Times New Roman" panose="02020603050405020304" pitchFamily="18" charset="0"/>
              </a:rPr>
              <a:t>(</a:t>
            </a:r>
            <a:r>
              <a:rPr lang="en-IN" sz="1600" dirty="0" err="1">
                <a:solidFill>
                  <a:srgbClr val="000000"/>
                </a:solidFill>
                <a:effectLst/>
                <a:latin typeface="Times New Roman" panose="02020603050405020304" pitchFamily="18" charset="0"/>
                <a:ea typeface="Times New Roman" panose="02020603050405020304" pitchFamily="18" charset="0"/>
              </a:rPr>
              <a:t>servoPosition</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Serial.println("Door Closed");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servoActionTaken</a:t>
            </a:r>
            <a:r>
              <a:rPr lang="en-IN" sz="1600" dirty="0">
                <a:solidFill>
                  <a:srgbClr val="000000"/>
                </a:solidFill>
                <a:effectLst/>
                <a:latin typeface="Times New Roman" panose="02020603050405020304" pitchFamily="18" charset="0"/>
                <a:ea typeface="Times New Roman" panose="02020603050405020304" pitchFamily="18" charset="0"/>
              </a:rPr>
              <a:t> = true;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action = "close"; </a:t>
            </a:r>
            <a:r>
              <a:rPr lang="en-US" sz="1600" dirty="0">
                <a:solidFill>
                  <a:srgbClr val="000000"/>
                </a:solidFill>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468441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DA9E97-0CF2-4B45-9681-9782F7993525}"/>
              </a:ext>
            </a:extLst>
          </p:cNvPr>
          <p:cNvSpPr>
            <a:spLocks noGrp="1"/>
          </p:cNvSpPr>
          <p:nvPr>
            <p:ph type="body" idx="1"/>
          </p:nvPr>
        </p:nvSpPr>
        <p:spPr>
          <a:xfrm>
            <a:off x="262534" y="152400"/>
            <a:ext cx="8531860" cy="6401753"/>
          </a:xfrm>
        </p:spPr>
        <p:txBody>
          <a:bodyPr/>
          <a:lstStyle/>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HTTP headers always start with a response code (e.g. HTTP/1.1 200 OK)</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and a content-type so the client knows what's coming, then a blank line: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client.println("HTTP/1.1 200 OK");</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a:t>
            </a:r>
            <a:r>
              <a:rPr lang="en-IN" sz="1600" dirty="0" err="1">
                <a:solidFill>
                  <a:srgbClr val="000000"/>
                </a:solidFill>
                <a:effectLst/>
                <a:latin typeface="Times New Roman" panose="02020603050405020304" pitchFamily="18" charset="0"/>
                <a:ea typeface="Times New Roman" panose="02020603050405020304" pitchFamily="18" charset="0"/>
              </a:rPr>
              <a:t>Content-type:text</a:t>
            </a:r>
            <a:r>
              <a:rPr lang="en-IN" sz="1600" dirty="0">
                <a:solidFill>
                  <a:srgbClr val="000000"/>
                </a:solidFill>
                <a:effectLst/>
                <a:latin typeface="Times New Roman" panose="02020603050405020304" pitchFamily="18" charset="0"/>
                <a:ea typeface="Times New Roman" panose="02020603050405020304" pitchFamily="18" charset="0"/>
              </a:rPr>
              <a:t>/html");</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client.println("Connection: close");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Display the HTML web page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client.println("&lt;!DOCTYPE html&gt;&lt;html&gt;");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client.println("&lt;head&gt;&lt;meta name=\"viewport\" content=\"width=device-width, initial-scale=1\"&gt;");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client.println("&lt;link </a:t>
            </a:r>
            <a:r>
              <a:rPr lang="en-IN" sz="1600" dirty="0" err="1">
                <a:solidFill>
                  <a:srgbClr val="000000"/>
                </a:solidFill>
                <a:effectLst/>
                <a:latin typeface="Times New Roman" panose="02020603050405020304" pitchFamily="18" charset="0"/>
                <a:ea typeface="Times New Roman" panose="02020603050405020304" pitchFamily="18" charset="0"/>
              </a:rPr>
              <a:t>rel</a:t>
            </a:r>
            <a:r>
              <a:rPr lang="en-IN" sz="1600" dirty="0">
                <a:solidFill>
                  <a:srgbClr val="000000"/>
                </a:solidFill>
                <a:effectLst/>
                <a:latin typeface="Times New Roman" panose="02020603050405020304" pitchFamily="18" charset="0"/>
                <a:ea typeface="Times New Roman" panose="02020603050405020304" pitchFamily="18" charset="0"/>
              </a:rPr>
              <a:t>=\"icon\" </a:t>
            </a:r>
            <a:r>
              <a:rPr lang="en-IN" sz="1600" dirty="0" err="1">
                <a:solidFill>
                  <a:srgbClr val="000000"/>
                </a:solidFill>
                <a:effectLst/>
                <a:latin typeface="Times New Roman" panose="02020603050405020304" pitchFamily="18" charset="0"/>
                <a:ea typeface="Times New Roman" panose="02020603050405020304" pitchFamily="18" charset="0"/>
              </a:rPr>
              <a:t>href</a:t>
            </a:r>
            <a:r>
              <a:rPr lang="en-IN" sz="1600" dirty="0">
                <a:solidFill>
                  <a:srgbClr val="000000"/>
                </a:solidFill>
                <a:effectLst/>
                <a:latin typeface="Times New Roman" panose="02020603050405020304" pitchFamily="18" charset="0"/>
                <a:ea typeface="Times New Roman" panose="02020603050405020304" pitchFamily="18" charset="0"/>
              </a:rPr>
              <a:t>=\"data:,\"&gt;");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CSS to style the on/off buttons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client.println("&lt;style&gt;body { text-align: </a:t>
            </a:r>
            <a:r>
              <a:rPr lang="en-IN" sz="1600" dirty="0" err="1">
                <a:solidFill>
                  <a:srgbClr val="000000"/>
                </a:solidFill>
                <a:effectLst/>
                <a:latin typeface="Times New Roman" panose="02020603050405020304" pitchFamily="18" charset="0"/>
                <a:ea typeface="Times New Roman" panose="02020603050405020304" pitchFamily="18" charset="0"/>
              </a:rPr>
              <a:t>center</a:t>
            </a:r>
            <a:r>
              <a:rPr lang="en-IN" sz="1600" dirty="0">
                <a:solidFill>
                  <a:srgbClr val="000000"/>
                </a:solidFill>
                <a:effectLst/>
                <a:latin typeface="Times New Roman" panose="02020603050405020304" pitchFamily="18" charset="0"/>
                <a:ea typeface="Times New Roman" panose="02020603050405020304" pitchFamily="18" charset="0"/>
              </a:rPr>
              <a:t>; font-family: 'Trebuchet MS', Arial; background-</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#f7f7f7; </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#333; margin-left: auto; margin-right: auto; padding: 0 10px;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client.println(".button { display: inline-block; padding: 15px 25px; font-size: 24px; cursor: pointer; text-align: </a:t>
            </a:r>
            <a:r>
              <a:rPr lang="en-IN" sz="1600" dirty="0" err="1">
                <a:solidFill>
                  <a:srgbClr val="000000"/>
                </a:solidFill>
                <a:effectLst/>
                <a:latin typeface="Times New Roman" panose="02020603050405020304" pitchFamily="18" charset="0"/>
                <a:ea typeface="Times New Roman" panose="02020603050405020304" pitchFamily="18" charset="0"/>
              </a:rPr>
              <a:t>center</a:t>
            </a:r>
            <a:r>
              <a:rPr lang="en-IN" sz="1600" dirty="0">
                <a:solidFill>
                  <a:srgbClr val="000000"/>
                </a:solidFill>
                <a:effectLst/>
                <a:latin typeface="Times New Roman" panose="02020603050405020304" pitchFamily="18" charset="0"/>
                <a:ea typeface="Times New Roman" panose="02020603050405020304" pitchFamily="18" charset="0"/>
              </a:rPr>
              <a:t>; text-decoration: none; outline: none; </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#fff; background-</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#4CAF50; border: none; border-radius: 15px; box-shadow: 0 9px #999; margin: 10px;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a:t>
            </a:r>
            <a:r>
              <a:rPr lang="en-IN" sz="1600" dirty="0" err="1">
                <a:solidFill>
                  <a:srgbClr val="000000"/>
                </a:solidFill>
                <a:effectLst/>
                <a:latin typeface="Times New Roman" panose="02020603050405020304" pitchFamily="18" charset="0"/>
                <a:ea typeface="Times New Roman" panose="02020603050405020304" pitchFamily="18" charset="0"/>
              </a:rPr>
              <a:t>button:hover</a:t>
            </a:r>
            <a:r>
              <a:rPr lang="en-IN" sz="1600" dirty="0">
                <a:solidFill>
                  <a:srgbClr val="000000"/>
                </a:solidFill>
                <a:effectLst/>
                <a:latin typeface="Times New Roman" panose="02020603050405020304" pitchFamily="18" charset="0"/>
                <a:ea typeface="Times New Roman" panose="02020603050405020304" pitchFamily="18" charset="0"/>
              </a:rPr>
              <a:t> { background-</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#3e8e41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a:t>
            </a:r>
            <a:r>
              <a:rPr lang="en-IN" sz="1600" dirty="0" err="1">
                <a:solidFill>
                  <a:srgbClr val="000000"/>
                </a:solidFill>
                <a:effectLst/>
                <a:latin typeface="Times New Roman" panose="02020603050405020304" pitchFamily="18" charset="0"/>
                <a:ea typeface="Times New Roman" panose="02020603050405020304" pitchFamily="18" charset="0"/>
              </a:rPr>
              <a:t>button:active</a:t>
            </a:r>
            <a:r>
              <a:rPr lang="en-IN" sz="1600" dirty="0">
                <a:solidFill>
                  <a:srgbClr val="000000"/>
                </a:solidFill>
                <a:effectLst/>
                <a:latin typeface="Times New Roman" panose="02020603050405020304" pitchFamily="18" charset="0"/>
                <a:ea typeface="Times New Roman" panose="02020603050405020304" pitchFamily="18" charset="0"/>
              </a:rPr>
              <a:t> { background-</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#3e8e41; box-shadow: 0 5px #666; transform: </a:t>
            </a:r>
            <a:r>
              <a:rPr lang="en-IN" sz="1600" dirty="0" err="1">
                <a:solidFill>
                  <a:srgbClr val="000000"/>
                </a:solidFill>
                <a:effectLst/>
                <a:latin typeface="Times New Roman" panose="02020603050405020304" pitchFamily="18" charset="0"/>
                <a:ea typeface="Times New Roman" panose="02020603050405020304" pitchFamily="18" charset="0"/>
              </a:rPr>
              <a:t>translateY</a:t>
            </a:r>
            <a:r>
              <a:rPr lang="en-IN" sz="1600" dirty="0">
                <a:solidFill>
                  <a:srgbClr val="000000"/>
                </a:solidFill>
                <a:effectLst/>
                <a:latin typeface="Times New Roman" panose="02020603050405020304" pitchFamily="18" charset="0"/>
                <a:ea typeface="Times New Roman" panose="02020603050405020304" pitchFamily="18" charset="0"/>
              </a:rPr>
              <a:t>(4px); }"); client.println(".button-red { background-</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#f44336;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a:t>
            </a:r>
            <a:r>
              <a:rPr lang="en-IN" sz="1600" dirty="0" err="1">
                <a:solidFill>
                  <a:srgbClr val="000000"/>
                </a:solidFill>
                <a:effectLst/>
                <a:latin typeface="Times New Roman" panose="02020603050405020304" pitchFamily="18" charset="0"/>
                <a:ea typeface="Times New Roman" panose="02020603050405020304" pitchFamily="18" charset="0"/>
              </a:rPr>
              <a:t>button-red:hover</a:t>
            </a:r>
            <a:r>
              <a:rPr lang="en-IN" sz="1600" dirty="0">
                <a:solidFill>
                  <a:srgbClr val="000000"/>
                </a:solidFill>
                <a:effectLst/>
                <a:latin typeface="Times New Roman" panose="02020603050405020304" pitchFamily="18" charset="0"/>
                <a:ea typeface="Times New Roman" panose="02020603050405020304" pitchFamily="18" charset="0"/>
              </a:rPr>
              <a:t> { background-</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#da190b;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a:t>
            </a:r>
            <a:r>
              <a:rPr lang="en-IN" sz="1600" dirty="0" err="1">
                <a:solidFill>
                  <a:srgbClr val="000000"/>
                </a:solidFill>
                <a:effectLst/>
                <a:latin typeface="Times New Roman" panose="02020603050405020304" pitchFamily="18" charset="0"/>
                <a:ea typeface="Times New Roman" panose="02020603050405020304" pitchFamily="18" charset="0"/>
              </a:rPr>
              <a:t>button-red:active</a:t>
            </a:r>
            <a:r>
              <a:rPr lang="en-IN" sz="1600" dirty="0">
                <a:solidFill>
                  <a:srgbClr val="000000"/>
                </a:solidFill>
                <a:effectLst/>
                <a:latin typeface="Times New Roman" panose="02020603050405020304" pitchFamily="18" charset="0"/>
                <a:ea typeface="Times New Roman" panose="02020603050405020304" pitchFamily="18" charset="0"/>
              </a:rPr>
              <a:t> { background-</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#da190b; box-shadow: 0 5px #666; transform: </a:t>
            </a:r>
            <a:r>
              <a:rPr lang="en-IN" sz="1600" dirty="0" err="1">
                <a:solidFill>
                  <a:srgbClr val="000000"/>
                </a:solidFill>
                <a:effectLst/>
                <a:latin typeface="Times New Roman" panose="02020603050405020304" pitchFamily="18" charset="0"/>
                <a:ea typeface="Times New Roman" panose="02020603050405020304" pitchFamily="18" charset="0"/>
              </a:rPr>
              <a:t>translateY</a:t>
            </a:r>
            <a:r>
              <a:rPr lang="en-IN" sz="1600" dirty="0">
                <a:solidFill>
                  <a:srgbClr val="000000"/>
                </a:solidFill>
                <a:effectLst/>
                <a:latin typeface="Times New Roman" panose="02020603050405020304" pitchFamily="18" charset="0"/>
                <a:ea typeface="Times New Roman" panose="02020603050405020304" pitchFamily="18" charset="0"/>
              </a:rPr>
              <a:t>(4px);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client.println(".container { background-</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#fff; padding: 20px; border-radius: 10px; box-shadow: 0 2px 4px </a:t>
            </a:r>
            <a:r>
              <a:rPr lang="en-IN" sz="1600" dirty="0" err="1">
                <a:solidFill>
                  <a:srgbClr val="000000"/>
                </a:solidFill>
                <a:effectLst/>
                <a:latin typeface="Times New Roman" panose="02020603050405020304" pitchFamily="18" charset="0"/>
                <a:ea typeface="Times New Roman" panose="02020603050405020304" pitchFamily="18" charset="0"/>
              </a:rPr>
              <a:t>rgba</a:t>
            </a:r>
            <a:r>
              <a:rPr lang="en-IN" sz="1600" dirty="0">
                <a:solidFill>
                  <a:srgbClr val="000000"/>
                </a:solidFill>
                <a:effectLst/>
                <a:latin typeface="Times New Roman" panose="02020603050405020304" pitchFamily="18" charset="0"/>
                <a:ea typeface="Times New Roman" panose="02020603050405020304" pitchFamily="18" charset="0"/>
              </a:rPr>
              <a:t>(0,0,0,0.1); display: inline-block; margin-top: 50px; }");</a:t>
            </a:r>
            <a:endParaRPr lang="en-US" sz="1600" dirty="0"/>
          </a:p>
        </p:txBody>
      </p:sp>
    </p:spTree>
    <p:extLst>
      <p:ext uri="{BB962C8B-B14F-4D97-AF65-F5344CB8AC3E}">
        <p14:creationId xmlns:p14="http://schemas.microsoft.com/office/powerpoint/2010/main" val="31754967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FA5F42-E6BF-8C9E-5672-808D17D6D76E}"/>
              </a:ext>
            </a:extLst>
          </p:cNvPr>
          <p:cNvSpPr>
            <a:spLocks noGrp="1"/>
          </p:cNvSpPr>
          <p:nvPr>
            <p:ph type="body" idx="1"/>
          </p:nvPr>
        </p:nvSpPr>
        <p:spPr>
          <a:xfrm>
            <a:off x="228600" y="228600"/>
            <a:ext cx="8686800" cy="6647974"/>
          </a:xfrm>
        </p:spPr>
        <p:txBody>
          <a:bodyPr/>
          <a:lstStyle/>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client.println("h1 { </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#5D6D7E;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client.println("&lt;/style&gt;");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client.println("&lt;/head&gt;");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client.println("&lt;body&gt;");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client.println("&lt;div class=\"container\"&gt;");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client.println("&lt;h1&gt;</a:t>
            </a:r>
            <a:r>
              <a:rPr lang="en-IN" sz="1600" dirty="0" err="1">
                <a:solidFill>
                  <a:srgbClr val="000000"/>
                </a:solidFill>
                <a:effectLst/>
                <a:latin typeface="Times New Roman" panose="02020603050405020304" pitchFamily="18" charset="0"/>
                <a:ea typeface="Times New Roman" panose="02020603050405020304" pitchFamily="18" charset="0"/>
              </a:rPr>
              <a:t>OmniLock</a:t>
            </a:r>
            <a:r>
              <a:rPr lang="en-IN" sz="1600" dirty="0">
                <a:solidFill>
                  <a:srgbClr val="000000"/>
                </a:solidFill>
                <a:effectLst/>
                <a:latin typeface="Times New Roman" panose="02020603050405020304" pitchFamily="18" charset="0"/>
                <a:ea typeface="Times New Roman" panose="02020603050405020304" pitchFamily="18" charset="0"/>
              </a:rPr>
              <a:t>&lt;/h1&gt;");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client.println("&lt;button class=\"button\" onclick=\"</a:t>
            </a:r>
            <a:r>
              <a:rPr lang="en-IN" sz="1600" dirty="0" err="1">
                <a:solidFill>
                  <a:srgbClr val="000000"/>
                </a:solidFill>
                <a:effectLst/>
                <a:latin typeface="Times New Roman" panose="02020603050405020304" pitchFamily="18" charset="0"/>
                <a:ea typeface="Times New Roman" panose="02020603050405020304" pitchFamily="18" charset="0"/>
              </a:rPr>
              <a:t>sendData</a:t>
            </a:r>
            <a:r>
              <a:rPr lang="en-IN" sz="1600" dirty="0">
                <a:solidFill>
                  <a:srgbClr val="000000"/>
                </a:solidFill>
                <a:effectLst/>
                <a:latin typeface="Times New Roman" panose="02020603050405020304" pitchFamily="18" charset="0"/>
                <a:ea typeface="Times New Roman" panose="02020603050405020304" pitchFamily="18" charset="0"/>
              </a:rPr>
              <a:t>('open')\"&gt;Open&lt;/button&gt;");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client.println("&lt;button class=\"button button-red\" onclick=\"</a:t>
            </a:r>
            <a:r>
              <a:rPr lang="en-IN" sz="1600" dirty="0" err="1">
                <a:solidFill>
                  <a:srgbClr val="000000"/>
                </a:solidFill>
                <a:effectLst/>
                <a:latin typeface="Times New Roman" panose="02020603050405020304" pitchFamily="18" charset="0"/>
                <a:ea typeface="Times New Roman" panose="02020603050405020304" pitchFamily="18" charset="0"/>
              </a:rPr>
              <a:t>sendData</a:t>
            </a:r>
            <a:r>
              <a:rPr lang="en-IN" sz="1600" dirty="0">
                <a:solidFill>
                  <a:srgbClr val="000000"/>
                </a:solidFill>
                <a:effectLst/>
                <a:latin typeface="Times New Roman" panose="02020603050405020304" pitchFamily="18" charset="0"/>
                <a:ea typeface="Times New Roman" panose="02020603050405020304" pitchFamily="18" charset="0"/>
              </a:rPr>
              <a:t>('close')\"&gt;Close&lt;/button&gt;");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client.println("&lt;/div&gt;");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client.println("&lt;script&gt;");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client.println("function </a:t>
            </a:r>
            <a:r>
              <a:rPr lang="en-IN" sz="1600" dirty="0" err="1">
                <a:solidFill>
                  <a:srgbClr val="000000"/>
                </a:solidFill>
                <a:effectLst/>
                <a:latin typeface="Times New Roman" panose="02020603050405020304" pitchFamily="18" charset="0"/>
                <a:ea typeface="Times New Roman" panose="02020603050405020304" pitchFamily="18" charset="0"/>
              </a:rPr>
              <a:t>sendData</a:t>
            </a:r>
            <a:r>
              <a:rPr lang="en-IN" sz="1600" dirty="0">
                <a:solidFill>
                  <a:srgbClr val="000000"/>
                </a:solidFill>
                <a:effectLst/>
                <a:latin typeface="Times New Roman" panose="02020603050405020304" pitchFamily="18" charset="0"/>
                <a:ea typeface="Times New Roman" panose="02020603050405020304" pitchFamily="18" charset="0"/>
              </a:rPr>
              <a:t>(action)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  var </a:t>
            </a:r>
            <a:r>
              <a:rPr lang="en-IN" sz="1600" dirty="0" err="1">
                <a:solidFill>
                  <a:srgbClr val="000000"/>
                </a:solidFill>
                <a:effectLst/>
                <a:latin typeface="Times New Roman" panose="02020603050405020304" pitchFamily="18" charset="0"/>
                <a:ea typeface="Times New Roman" panose="02020603050405020304" pitchFamily="18" charset="0"/>
              </a:rPr>
              <a:t>xhttp</a:t>
            </a:r>
            <a:r>
              <a:rPr lang="en-IN" sz="1600" dirty="0">
                <a:solidFill>
                  <a:srgbClr val="000000"/>
                </a:solidFill>
                <a:effectLst/>
                <a:latin typeface="Times New Roman" panose="02020603050405020304" pitchFamily="18" charset="0"/>
                <a:ea typeface="Times New Roman" panose="02020603050405020304" pitchFamily="18" charset="0"/>
              </a:rPr>
              <a:t> = new </a:t>
            </a:r>
            <a:r>
              <a:rPr lang="en-IN" sz="1600" dirty="0" err="1">
                <a:solidFill>
                  <a:srgbClr val="000000"/>
                </a:solidFill>
                <a:effectLst/>
                <a:latin typeface="Times New Roman" panose="02020603050405020304" pitchFamily="18" charset="0"/>
                <a:ea typeface="Times New Roman" panose="02020603050405020304" pitchFamily="18" charset="0"/>
              </a:rPr>
              <a:t>XMLHttpRequest</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  </a:t>
            </a:r>
            <a:r>
              <a:rPr lang="en-IN" sz="1600" dirty="0" err="1">
                <a:solidFill>
                  <a:srgbClr val="000000"/>
                </a:solidFill>
                <a:effectLst/>
                <a:latin typeface="Times New Roman" panose="02020603050405020304" pitchFamily="18" charset="0"/>
                <a:ea typeface="Times New Roman" panose="02020603050405020304" pitchFamily="18" charset="0"/>
              </a:rPr>
              <a:t>xhttp.open</a:t>
            </a:r>
            <a:r>
              <a:rPr lang="en-IN" sz="1600" dirty="0">
                <a:solidFill>
                  <a:srgbClr val="000000"/>
                </a:solidFill>
                <a:effectLst/>
                <a:latin typeface="Times New Roman" panose="02020603050405020304" pitchFamily="18" charset="0"/>
                <a:ea typeface="Times New Roman" panose="02020603050405020304" pitchFamily="18" charset="0"/>
              </a:rPr>
              <a:t>('GET', '/' + action, true);");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  </a:t>
            </a:r>
            <a:r>
              <a:rPr lang="en-IN" sz="1600" dirty="0" err="1">
                <a:solidFill>
                  <a:srgbClr val="000000"/>
                </a:solidFill>
                <a:effectLst/>
                <a:latin typeface="Times New Roman" panose="02020603050405020304" pitchFamily="18" charset="0"/>
                <a:ea typeface="Times New Roman" panose="02020603050405020304" pitchFamily="18" charset="0"/>
              </a:rPr>
              <a:t>xhttp.send</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  if (action == 'open') { alert('Door is Opened');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  if (action == 'close') { alert('Door is Closed');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client.println("&lt;/script&gt;");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client.println("&lt;/body&gt;");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client.println("&lt;/html&gt;");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The HTTP response ends with another blank line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Break out of the while loop</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break;</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31634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FA5F42-E6BF-8C9E-5672-808D17D6D76E}"/>
              </a:ext>
            </a:extLst>
          </p:cNvPr>
          <p:cNvSpPr>
            <a:spLocks noGrp="1"/>
          </p:cNvSpPr>
          <p:nvPr>
            <p:ph type="body" idx="1"/>
          </p:nvPr>
        </p:nvSpPr>
        <p:spPr>
          <a:xfrm>
            <a:off x="228600" y="228600"/>
            <a:ext cx="8686800" cy="4431983"/>
          </a:xfrm>
        </p:spPr>
        <p:txBody>
          <a:bodyPr/>
          <a:lstStyle/>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else { // If you got a newline, then clear </a:t>
            </a:r>
            <a:r>
              <a:rPr lang="en-IN" sz="1600" dirty="0" err="1">
                <a:solidFill>
                  <a:srgbClr val="000000"/>
                </a:solidFill>
                <a:effectLst/>
                <a:latin typeface="Times New Roman" panose="02020603050405020304" pitchFamily="18" charset="0"/>
                <a:ea typeface="Times New Roman" panose="02020603050405020304" pitchFamily="18" charset="0"/>
              </a:rPr>
              <a:t>currentLine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currentLine</a:t>
            </a:r>
            <a:r>
              <a:rPr lang="en-IN" sz="1600" dirty="0">
                <a:solidFill>
                  <a:srgbClr val="000000"/>
                </a:solidFill>
                <a:effectLst/>
                <a:latin typeface="Times New Roman" panose="02020603050405020304" pitchFamily="18" charset="0"/>
                <a:ea typeface="Times New Roman" panose="02020603050405020304" pitchFamily="18" charset="0"/>
              </a:rPr>
              <a:t> =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else if (c != '\r') {  // If you got anything else but a carriage return character,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currentLine</a:t>
            </a:r>
            <a:r>
              <a:rPr lang="en-IN" sz="1600" dirty="0">
                <a:solidFill>
                  <a:srgbClr val="000000"/>
                </a:solidFill>
                <a:effectLst/>
                <a:latin typeface="Times New Roman" panose="02020603050405020304" pitchFamily="18" charset="0"/>
                <a:ea typeface="Times New Roman" panose="02020603050405020304" pitchFamily="18" charset="0"/>
              </a:rPr>
              <a:t> += c;      // Add it to the end of the </a:t>
            </a:r>
            <a:r>
              <a:rPr lang="en-IN" sz="1600" dirty="0" err="1">
                <a:solidFill>
                  <a:srgbClr val="000000"/>
                </a:solidFill>
                <a:effectLst/>
                <a:latin typeface="Times New Roman" panose="02020603050405020304" pitchFamily="18" charset="0"/>
                <a:ea typeface="Times New Roman" panose="02020603050405020304" pitchFamily="18" charset="0"/>
              </a:rPr>
              <a:t>currentLine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Clear the header variable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header = "";</a:t>
            </a: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Close the connection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client.stop</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Serial.println("Client disconnected.");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endParaRPr lang="en-US" sz="1600" dirty="0"/>
          </a:p>
          <a:p>
            <a:endParaRPr lang="en-US" sz="1600" dirty="0"/>
          </a:p>
        </p:txBody>
      </p:sp>
    </p:spTree>
    <p:extLst>
      <p:ext uri="{BB962C8B-B14F-4D97-AF65-F5344CB8AC3E}">
        <p14:creationId xmlns:p14="http://schemas.microsoft.com/office/powerpoint/2010/main" val="14317281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FA5F42-E6BF-8C9E-5672-808D17D6D76E}"/>
              </a:ext>
            </a:extLst>
          </p:cNvPr>
          <p:cNvSpPr>
            <a:spLocks noGrp="1"/>
          </p:cNvSpPr>
          <p:nvPr>
            <p:ph type="body" idx="1"/>
          </p:nvPr>
        </p:nvSpPr>
        <p:spPr>
          <a:xfrm>
            <a:off x="228600" y="228600"/>
            <a:ext cx="8686800" cy="6678751"/>
          </a:xfrm>
        </p:spPr>
        <p:txBody>
          <a:bodyPr/>
          <a:lstStyle/>
          <a:p>
            <a:r>
              <a:rPr lang="en-US" sz="1800" b="1" dirty="0"/>
              <a:t>4.1.5 Integration of Fingerprint, Keypad, and Remote Access</a:t>
            </a: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#include &lt;</a:t>
            </a:r>
            <a:r>
              <a:rPr lang="en-IN" sz="1600" dirty="0" err="1">
                <a:solidFill>
                  <a:srgbClr val="000000"/>
                </a:solidFill>
                <a:effectLst/>
                <a:latin typeface="Times New Roman" panose="02020603050405020304" pitchFamily="18" charset="0"/>
                <a:ea typeface="Times New Roman" panose="02020603050405020304" pitchFamily="18" charset="0"/>
              </a:rPr>
              <a:t>Adafruit_Fingerprint.h</a:t>
            </a:r>
            <a:r>
              <a:rPr lang="en-IN" sz="1600" dirty="0">
                <a:solidFill>
                  <a:srgbClr val="000000"/>
                </a:solidFill>
                <a:effectLst/>
                <a:latin typeface="Times New Roman" panose="02020603050405020304" pitchFamily="18" charset="0"/>
                <a:ea typeface="Times New Roman" panose="02020603050405020304" pitchFamily="18" charset="0"/>
              </a:rPr>
              <a:t>&gt;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#include &lt;</a:t>
            </a:r>
            <a:r>
              <a:rPr lang="en-IN" sz="1600" dirty="0" err="1">
                <a:solidFill>
                  <a:srgbClr val="000000"/>
                </a:solidFill>
                <a:effectLst/>
                <a:latin typeface="Times New Roman" panose="02020603050405020304" pitchFamily="18" charset="0"/>
                <a:ea typeface="Times New Roman" panose="02020603050405020304" pitchFamily="18" charset="0"/>
              </a:rPr>
              <a:t>SoftwareSerial.h</a:t>
            </a:r>
            <a:r>
              <a:rPr lang="en-IN" sz="1600" dirty="0">
                <a:solidFill>
                  <a:srgbClr val="000000"/>
                </a:solidFill>
                <a:effectLst/>
                <a:latin typeface="Times New Roman" panose="02020603050405020304" pitchFamily="18" charset="0"/>
                <a:ea typeface="Times New Roman" panose="02020603050405020304" pitchFamily="18" charset="0"/>
              </a:rPr>
              <a:t>&gt;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#include &lt;</a:t>
            </a:r>
            <a:r>
              <a:rPr lang="en-IN" sz="1600" dirty="0" err="1">
                <a:solidFill>
                  <a:srgbClr val="000000"/>
                </a:solidFill>
                <a:effectLst/>
                <a:latin typeface="Times New Roman" panose="02020603050405020304" pitchFamily="18" charset="0"/>
                <a:ea typeface="Times New Roman" panose="02020603050405020304" pitchFamily="18" charset="0"/>
              </a:rPr>
              <a:t>Keypad.h</a:t>
            </a:r>
            <a:r>
              <a:rPr lang="en-IN" sz="1600" dirty="0">
                <a:solidFill>
                  <a:srgbClr val="000000"/>
                </a:solidFill>
                <a:effectLst/>
                <a:latin typeface="Times New Roman" panose="02020603050405020304" pitchFamily="18" charset="0"/>
                <a:ea typeface="Times New Roman" panose="02020603050405020304" pitchFamily="18" charset="0"/>
              </a:rPr>
              <a:t>&gt;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#include &lt;</a:t>
            </a:r>
            <a:r>
              <a:rPr lang="en-IN" sz="1600" dirty="0" err="1">
                <a:solidFill>
                  <a:srgbClr val="000000"/>
                </a:solidFill>
                <a:effectLst/>
                <a:latin typeface="Times New Roman" panose="02020603050405020304" pitchFamily="18" charset="0"/>
                <a:ea typeface="Times New Roman" panose="02020603050405020304" pitchFamily="18" charset="0"/>
              </a:rPr>
              <a:t>Wire.h</a:t>
            </a:r>
            <a:r>
              <a:rPr lang="en-IN" sz="1600" dirty="0">
                <a:solidFill>
                  <a:srgbClr val="000000"/>
                </a:solidFill>
                <a:effectLst/>
                <a:latin typeface="Times New Roman" panose="02020603050405020304" pitchFamily="18" charset="0"/>
                <a:ea typeface="Times New Roman" panose="02020603050405020304" pitchFamily="18" charset="0"/>
              </a:rPr>
              <a:t>&gt;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#include &lt;LiquidCrystal_I2C.h&gt;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#include &lt;</a:t>
            </a:r>
            <a:r>
              <a:rPr lang="en-IN" sz="1600" dirty="0" err="1">
                <a:solidFill>
                  <a:srgbClr val="000000"/>
                </a:solidFill>
                <a:effectLst/>
                <a:latin typeface="Times New Roman" panose="02020603050405020304" pitchFamily="18" charset="0"/>
                <a:ea typeface="Times New Roman" panose="02020603050405020304" pitchFamily="18" charset="0"/>
              </a:rPr>
              <a:t>Servo.h</a:t>
            </a:r>
            <a:r>
              <a:rPr lang="en-IN" sz="1600" dirty="0">
                <a:solidFill>
                  <a:srgbClr val="000000"/>
                </a:solidFill>
                <a:effectLst/>
                <a:latin typeface="Times New Roman" panose="02020603050405020304" pitchFamily="18" charset="0"/>
                <a:ea typeface="Times New Roman" panose="02020603050405020304" pitchFamily="18" charset="0"/>
              </a:rPr>
              <a:t>&gt;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#define </a:t>
            </a:r>
            <a:r>
              <a:rPr lang="en-IN" sz="1600" dirty="0" err="1">
                <a:solidFill>
                  <a:srgbClr val="000000"/>
                </a:solidFill>
                <a:effectLst/>
                <a:latin typeface="Times New Roman" panose="02020603050405020304" pitchFamily="18" charset="0"/>
                <a:ea typeface="Times New Roman" panose="02020603050405020304" pitchFamily="18" charset="0"/>
              </a:rPr>
              <a:t>Password_Length</a:t>
            </a:r>
            <a:r>
              <a:rPr lang="en-IN" sz="1600" dirty="0">
                <a:solidFill>
                  <a:srgbClr val="000000"/>
                </a:solidFill>
                <a:effectLst/>
                <a:latin typeface="Times New Roman" panose="02020603050405020304" pitchFamily="18" charset="0"/>
                <a:ea typeface="Times New Roman" panose="02020603050405020304" pitchFamily="18" charset="0"/>
              </a:rPr>
              <a:t> 5</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#define servoPin 13 // Define pin number to which servo motor is connected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#define </a:t>
            </a:r>
            <a:r>
              <a:rPr lang="en-IN" sz="1600" dirty="0" err="1">
                <a:solidFill>
                  <a:srgbClr val="000000"/>
                </a:solidFill>
                <a:effectLst/>
                <a:latin typeface="Times New Roman" panose="02020603050405020304" pitchFamily="18" charset="0"/>
                <a:ea typeface="Times New Roman" panose="02020603050405020304" pitchFamily="18" charset="0"/>
              </a:rPr>
              <a:t>durationTime</a:t>
            </a:r>
            <a:r>
              <a:rPr lang="en-IN" sz="1600" dirty="0">
                <a:solidFill>
                  <a:srgbClr val="000000"/>
                </a:solidFill>
                <a:effectLst/>
                <a:latin typeface="Times New Roman" panose="02020603050405020304" pitchFamily="18" charset="0"/>
                <a:ea typeface="Times New Roman" panose="02020603050405020304" pitchFamily="18" charset="0"/>
              </a:rPr>
              <a:t> 3000 // Define the time it remains in the open position of the door lock (milliseconds)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#define </a:t>
            </a:r>
            <a:r>
              <a:rPr lang="en-IN" sz="1600" dirty="0" err="1">
                <a:solidFill>
                  <a:srgbClr val="000000"/>
                </a:solidFill>
                <a:effectLst/>
                <a:latin typeface="Times New Roman" panose="02020603050405020304" pitchFamily="18" charset="0"/>
                <a:ea typeface="Times New Roman" panose="02020603050405020304" pitchFamily="18" charset="0"/>
              </a:rPr>
              <a:t>servoMin</a:t>
            </a:r>
            <a:r>
              <a:rPr lang="en-IN" sz="1600" dirty="0">
                <a:solidFill>
                  <a:srgbClr val="000000"/>
                </a:solidFill>
                <a:effectLst/>
                <a:latin typeface="Times New Roman" panose="02020603050405020304" pitchFamily="18" charset="0"/>
                <a:ea typeface="Times New Roman" panose="02020603050405020304" pitchFamily="18" charset="0"/>
              </a:rPr>
              <a:t> 0 // Open position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#define servoMax 90 // Closed position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err="1">
                <a:solidFill>
                  <a:srgbClr val="000000"/>
                </a:solidFill>
                <a:effectLst/>
                <a:latin typeface="Times New Roman" panose="02020603050405020304" pitchFamily="18" charset="0"/>
                <a:ea typeface="Times New Roman" panose="02020603050405020304" pitchFamily="18" charset="0"/>
              </a:rPr>
              <a:t>SoftwareSerial</a:t>
            </a: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mySerial</a:t>
            </a:r>
            <a:r>
              <a:rPr lang="en-IN" sz="1600" dirty="0">
                <a:solidFill>
                  <a:srgbClr val="000000"/>
                </a:solidFill>
                <a:effectLst/>
                <a:latin typeface="Times New Roman" panose="02020603050405020304" pitchFamily="18" charset="0"/>
                <a:ea typeface="Times New Roman" panose="02020603050405020304" pitchFamily="18" charset="0"/>
              </a:rPr>
              <a:t>(9, 12);</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err="1">
                <a:solidFill>
                  <a:srgbClr val="000000"/>
                </a:solidFill>
                <a:effectLst/>
                <a:latin typeface="Times New Roman" panose="02020603050405020304" pitchFamily="18" charset="0"/>
                <a:ea typeface="Times New Roman" panose="02020603050405020304" pitchFamily="18" charset="0"/>
              </a:rPr>
              <a:t>Adafruit_Fingerprint</a:t>
            </a:r>
            <a:r>
              <a:rPr lang="en-IN" sz="1600" dirty="0">
                <a:solidFill>
                  <a:srgbClr val="000000"/>
                </a:solidFill>
                <a:effectLst/>
                <a:latin typeface="Times New Roman" panose="02020603050405020304" pitchFamily="18" charset="0"/>
                <a:ea typeface="Times New Roman" panose="02020603050405020304" pitchFamily="18" charset="0"/>
              </a:rPr>
              <a:t> finger = </a:t>
            </a:r>
            <a:r>
              <a:rPr lang="en-IN" sz="1600" dirty="0" err="1">
                <a:solidFill>
                  <a:srgbClr val="000000"/>
                </a:solidFill>
                <a:effectLst/>
                <a:latin typeface="Times New Roman" panose="02020603050405020304" pitchFamily="18" charset="0"/>
                <a:ea typeface="Times New Roman" panose="02020603050405020304" pitchFamily="18" charset="0"/>
              </a:rPr>
              <a:t>Adafruit_Fingerprint</a:t>
            </a:r>
            <a:r>
              <a:rPr lang="en-IN" sz="1600" dirty="0">
                <a:solidFill>
                  <a:srgbClr val="000000"/>
                </a:solidFill>
                <a:effectLst/>
                <a:latin typeface="Times New Roman" panose="02020603050405020304" pitchFamily="18" charset="0"/>
                <a:ea typeface="Times New Roman" panose="02020603050405020304" pitchFamily="18" charset="0"/>
              </a:rPr>
              <a:t>(&amp;</a:t>
            </a:r>
            <a:r>
              <a:rPr lang="en-IN" sz="1600" dirty="0" err="1">
                <a:solidFill>
                  <a:srgbClr val="000000"/>
                </a:solidFill>
                <a:effectLst/>
                <a:latin typeface="Times New Roman" panose="02020603050405020304" pitchFamily="18" charset="0"/>
                <a:ea typeface="Times New Roman" panose="02020603050405020304" pitchFamily="18" charset="0"/>
              </a:rPr>
              <a:t>mySerial</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Servo servo1; // Define servo name / object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LiquidCrystal_I2C lcd(0x27, 16, 2); // Change the address to match your I2C address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char Data[</a:t>
            </a:r>
            <a:r>
              <a:rPr lang="en-IN" sz="1600" dirty="0" err="1">
                <a:solidFill>
                  <a:srgbClr val="000000"/>
                </a:solidFill>
                <a:effectLst/>
                <a:latin typeface="Times New Roman" panose="02020603050405020304" pitchFamily="18" charset="0"/>
                <a:ea typeface="Times New Roman" panose="02020603050405020304" pitchFamily="18" charset="0"/>
              </a:rPr>
              <a:t>Password_Length</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char Master[</a:t>
            </a:r>
            <a:r>
              <a:rPr lang="en-IN" sz="1600" dirty="0" err="1">
                <a:solidFill>
                  <a:srgbClr val="000000"/>
                </a:solidFill>
                <a:effectLst/>
                <a:latin typeface="Times New Roman" panose="02020603050405020304" pitchFamily="18" charset="0"/>
                <a:ea typeface="Times New Roman" panose="02020603050405020304" pitchFamily="18" charset="0"/>
              </a:rPr>
              <a:t>Password_Length</a:t>
            </a:r>
            <a:r>
              <a:rPr lang="en-IN" sz="1600" dirty="0">
                <a:solidFill>
                  <a:srgbClr val="000000"/>
                </a:solidFill>
                <a:effectLst/>
                <a:latin typeface="Times New Roman" panose="02020603050405020304" pitchFamily="18" charset="0"/>
                <a:ea typeface="Times New Roman" panose="02020603050405020304" pitchFamily="18" charset="0"/>
              </a:rPr>
              <a:t>] = "5555";</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byte </a:t>
            </a:r>
            <a:r>
              <a:rPr lang="en-IN" sz="1600" dirty="0" err="1">
                <a:solidFill>
                  <a:srgbClr val="000000"/>
                </a:solidFill>
                <a:effectLst/>
                <a:latin typeface="Times New Roman" panose="02020603050405020304" pitchFamily="18" charset="0"/>
                <a:ea typeface="Times New Roman" panose="02020603050405020304" pitchFamily="18" charset="0"/>
              </a:rPr>
              <a:t>data_count</a:t>
            </a:r>
            <a:r>
              <a:rPr lang="en-IN" sz="1600" dirty="0">
                <a:solidFill>
                  <a:srgbClr val="000000"/>
                </a:solidFill>
                <a:effectLst/>
                <a:latin typeface="Times New Roman" panose="02020603050405020304" pitchFamily="18" charset="0"/>
                <a:ea typeface="Times New Roman" panose="02020603050405020304" pitchFamily="18" charset="0"/>
              </a:rPr>
              <a:t> = 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bool door = false;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endParaRPr lang="en-US" sz="1600" b="1" dirty="0"/>
          </a:p>
        </p:txBody>
      </p:sp>
    </p:spTree>
    <p:extLst>
      <p:ext uri="{BB962C8B-B14F-4D97-AF65-F5344CB8AC3E}">
        <p14:creationId xmlns:p14="http://schemas.microsoft.com/office/powerpoint/2010/main" val="2194424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FA5F42-E6BF-8C9E-5672-808D17D6D76E}"/>
              </a:ext>
            </a:extLst>
          </p:cNvPr>
          <p:cNvSpPr>
            <a:spLocks noGrp="1"/>
          </p:cNvSpPr>
          <p:nvPr>
            <p:ph type="body" idx="1"/>
          </p:nvPr>
        </p:nvSpPr>
        <p:spPr>
          <a:xfrm>
            <a:off x="228600" y="228600"/>
            <a:ext cx="8686800" cy="6401753"/>
          </a:xfrm>
        </p:spPr>
        <p:txBody>
          <a:bodyPr/>
          <a:lstStyle/>
          <a:p>
            <a:pPr marL="43180" marR="81915" indent="-6350" algn="just">
              <a:spcBef>
                <a:spcPts val="0"/>
              </a:spcBef>
              <a:spcAft>
                <a:spcPts val="0"/>
              </a:spcAft>
            </a:pPr>
            <a:r>
              <a:rPr lang="en-IN" sz="1600" dirty="0" err="1">
                <a:solidFill>
                  <a:srgbClr val="000000"/>
                </a:solidFill>
                <a:effectLst/>
                <a:latin typeface="Times New Roman" panose="02020603050405020304" pitchFamily="18" charset="0"/>
                <a:ea typeface="Times New Roman" panose="02020603050405020304" pitchFamily="18" charset="0"/>
              </a:rPr>
              <a:t>const</a:t>
            </a:r>
            <a:r>
              <a:rPr lang="en-IN" sz="1600" dirty="0">
                <a:solidFill>
                  <a:srgbClr val="000000"/>
                </a:solidFill>
                <a:effectLst/>
                <a:latin typeface="Times New Roman" panose="02020603050405020304" pitchFamily="18" charset="0"/>
                <a:ea typeface="Times New Roman" panose="02020603050405020304" pitchFamily="18" charset="0"/>
              </a:rPr>
              <a:t> int buzzer = 8;</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err="1">
                <a:solidFill>
                  <a:srgbClr val="000000"/>
                </a:solidFill>
                <a:effectLst/>
                <a:latin typeface="Times New Roman" panose="02020603050405020304" pitchFamily="18" charset="0"/>
                <a:ea typeface="Times New Roman" panose="02020603050405020304" pitchFamily="18" charset="0"/>
              </a:rPr>
              <a:t>const</a:t>
            </a:r>
            <a:r>
              <a:rPr lang="en-IN" sz="1600" dirty="0">
                <a:solidFill>
                  <a:srgbClr val="000000"/>
                </a:solidFill>
                <a:effectLst/>
                <a:latin typeface="Times New Roman" panose="02020603050405020304" pitchFamily="18" charset="0"/>
                <a:ea typeface="Times New Roman" panose="02020603050405020304" pitchFamily="18" charset="0"/>
              </a:rPr>
              <a:t> byte ROWS = 4;</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err="1">
                <a:solidFill>
                  <a:srgbClr val="000000"/>
                </a:solidFill>
                <a:effectLst/>
                <a:latin typeface="Times New Roman" panose="02020603050405020304" pitchFamily="18" charset="0"/>
                <a:ea typeface="Times New Roman" panose="02020603050405020304" pitchFamily="18" charset="0"/>
              </a:rPr>
              <a:t>const</a:t>
            </a:r>
            <a:r>
              <a:rPr lang="en-IN" sz="1600" dirty="0">
                <a:solidFill>
                  <a:srgbClr val="000000"/>
                </a:solidFill>
                <a:effectLst/>
                <a:latin typeface="Times New Roman" panose="02020603050405020304" pitchFamily="18" charset="0"/>
                <a:ea typeface="Times New Roman" panose="02020603050405020304" pitchFamily="18" charset="0"/>
              </a:rPr>
              <a:t> byte COLS = 4;</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char keys[ROWS][COLS] =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{'1', '2', '3', 'A'},</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{'4', '5', '6', 'B'},</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{'7', '8', '9', 'C'},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'0', '#', 'D'}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byte </a:t>
            </a:r>
            <a:r>
              <a:rPr lang="en-IN" sz="1600" dirty="0" err="1">
                <a:solidFill>
                  <a:srgbClr val="000000"/>
                </a:solidFill>
                <a:effectLst/>
                <a:latin typeface="Times New Roman" panose="02020603050405020304" pitchFamily="18" charset="0"/>
                <a:ea typeface="Times New Roman" panose="02020603050405020304" pitchFamily="18" charset="0"/>
              </a:rPr>
              <a:t>rowPins</a:t>
            </a:r>
            <a:r>
              <a:rPr lang="en-IN" sz="1600" dirty="0">
                <a:solidFill>
                  <a:srgbClr val="000000"/>
                </a:solidFill>
                <a:effectLst/>
                <a:latin typeface="Times New Roman" panose="02020603050405020304" pitchFamily="18" charset="0"/>
                <a:ea typeface="Times New Roman" panose="02020603050405020304" pitchFamily="18" charset="0"/>
              </a:rPr>
              <a:t>[ROWS] = {7, 6, 5, 4};</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byte </a:t>
            </a:r>
            <a:r>
              <a:rPr lang="en-IN" sz="1600" dirty="0" err="1">
                <a:solidFill>
                  <a:srgbClr val="000000"/>
                </a:solidFill>
                <a:effectLst/>
                <a:latin typeface="Times New Roman" panose="02020603050405020304" pitchFamily="18" charset="0"/>
                <a:ea typeface="Times New Roman" panose="02020603050405020304" pitchFamily="18" charset="0"/>
              </a:rPr>
              <a:t>colPins</a:t>
            </a:r>
            <a:r>
              <a:rPr lang="en-IN" sz="1600" dirty="0">
                <a:solidFill>
                  <a:srgbClr val="000000"/>
                </a:solidFill>
                <a:effectLst/>
                <a:latin typeface="Times New Roman" panose="02020603050405020304" pitchFamily="18" charset="0"/>
                <a:ea typeface="Times New Roman" panose="02020603050405020304" pitchFamily="18" charset="0"/>
              </a:rPr>
              <a:t>[COLS] = {3, 2, 1, 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Keypad </a:t>
            </a:r>
            <a:r>
              <a:rPr lang="en-IN" sz="1600" dirty="0" err="1">
                <a:solidFill>
                  <a:srgbClr val="000000"/>
                </a:solidFill>
                <a:effectLst/>
                <a:latin typeface="Times New Roman" panose="02020603050405020304" pitchFamily="18" charset="0"/>
                <a:ea typeface="Times New Roman" panose="02020603050405020304" pitchFamily="18" charset="0"/>
              </a:rPr>
              <a:t>customKeypad</a:t>
            </a:r>
            <a:r>
              <a:rPr lang="en-IN" sz="1600" dirty="0">
                <a:solidFill>
                  <a:srgbClr val="000000"/>
                </a:solidFill>
                <a:effectLst/>
                <a:latin typeface="Times New Roman" panose="02020603050405020304" pitchFamily="18" charset="0"/>
                <a:ea typeface="Times New Roman" panose="02020603050405020304" pitchFamily="18" charset="0"/>
              </a:rPr>
              <a:t>(</a:t>
            </a:r>
            <a:r>
              <a:rPr lang="en-IN" sz="1600" dirty="0" err="1">
                <a:solidFill>
                  <a:srgbClr val="000000"/>
                </a:solidFill>
                <a:effectLst/>
                <a:latin typeface="Times New Roman" panose="02020603050405020304" pitchFamily="18" charset="0"/>
                <a:ea typeface="Times New Roman" panose="02020603050405020304" pitchFamily="18" charset="0"/>
              </a:rPr>
              <a:t>makeKeymap</a:t>
            </a:r>
            <a:r>
              <a:rPr lang="en-IN" sz="1600" dirty="0">
                <a:solidFill>
                  <a:srgbClr val="000000"/>
                </a:solidFill>
                <a:effectLst/>
                <a:latin typeface="Times New Roman" panose="02020603050405020304" pitchFamily="18" charset="0"/>
                <a:ea typeface="Times New Roman" panose="02020603050405020304" pitchFamily="18" charset="0"/>
              </a:rPr>
              <a:t>(keys), </a:t>
            </a:r>
            <a:r>
              <a:rPr lang="en-IN" sz="1600" dirty="0" err="1">
                <a:solidFill>
                  <a:srgbClr val="000000"/>
                </a:solidFill>
                <a:effectLst/>
                <a:latin typeface="Times New Roman" panose="02020603050405020304" pitchFamily="18" charset="0"/>
                <a:ea typeface="Times New Roman" panose="02020603050405020304" pitchFamily="18" charset="0"/>
              </a:rPr>
              <a:t>rowPins</a:t>
            </a: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colPins</a:t>
            </a:r>
            <a:r>
              <a:rPr lang="en-IN" sz="1600" dirty="0">
                <a:solidFill>
                  <a:srgbClr val="000000"/>
                </a:solidFill>
                <a:effectLst/>
                <a:latin typeface="Times New Roman" panose="02020603050405020304" pitchFamily="18" charset="0"/>
                <a:ea typeface="Times New Roman" panose="02020603050405020304" pitchFamily="18" charset="0"/>
              </a:rPr>
              <a:t>, ROWS, COLS);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void setup()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pinMode</a:t>
            </a:r>
            <a:r>
              <a:rPr lang="en-IN" sz="1600" dirty="0">
                <a:solidFill>
                  <a:srgbClr val="000000"/>
                </a:solidFill>
                <a:effectLst/>
                <a:latin typeface="Times New Roman" panose="02020603050405020304" pitchFamily="18" charset="0"/>
                <a:ea typeface="Times New Roman" panose="02020603050405020304" pitchFamily="18" charset="0"/>
              </a:rPr>
              <a:t>(buzzer, OUTPUT);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servo1.attach(servoPin); // Define pin number of the servo</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servo1.write(servoMax); // The position of the servo at the start of the program</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lcd.init</a:t>
            </a:r>
            <a:r>
              <a:rPr lang="en-IN" sz="1600" dirty="0">
                <a:solidFill>
                  <a:srgbClr val="000000"/>
                </a:solidFill>
                <a:effectLst/>
                <a:latin typeface="Times New Roman" panose="02020603050405020304" pitchFamily="18" charset="0"/>
                <a:ea typeface="Times New Roman" panose="02020603050405020304" pitchFamily="18" charset="0"/>
              </a:rPr>
              <a:t>(); // Initialize the I2C LCD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lcd.backlight</a:t>
            </a:r>
            <a:r>
              <a:rPr lang="en-IN" sz="1600" dirty="0">
                <a:solidFill>
                  <a:srgbClr val="000000"/>
                </a:solidFill>
                <a:effectLst/>
                <a:latin typeface="Times New Roman" panose="02020603050405020304" pitchFamily="18" charset="0"/>
                <a:ea typeface="Times New Roman" panose="02020603050405020304" pitchFamily="18" charset="0"/>
              </a:rPr>
              <a:t>(); // Turn on the backlight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lcd.print</a:t>
            </a:r>
            <a:r>
              <a:rPr lang="en-IN" sz="1600" dirty="0">
                <a:solidFill>
                  <a:srgbClr val="000000"/>
                </a:solidFill>
                <a:effectLst/>
                <a:latin typeface="Times New Roman" panose="02020603050405020304" pitchFamily="18" charset="0"/>
                <a:ea typeface="Times New Roman" panose="02020603050405020304" pitchFamily="18" charset="0"/>
              </a:rPr>
              <a:t>("Protected Door");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loading("Loading");</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lcd.clear</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p>
        </p:txBody>
      </p:sp>
    </p:spTree>
    <p:extLst>
      <p:ext uri="{BB962C8B-B14F-4D97-AF65-F5344CB8AC3E}">
        <p14:creationId xmlns:p14="http://schemas.microsoft.com/office/powerpoint/2010/main" val="3698208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FA5F42-E6BF-8C9E-5672-808D17D6D76E}"/>
              </a:ext>
            </a:extLst>
          </p:cNvPr>
          <p:cNvSpPr>
            <a:spLocks noGrp="1"/>
          </p:cNvSpPr>
          <p:nvPr>
            <p:ph type="body" idx="1"/>
          </p:nvPr>
        </p:nvSpPr>
        <p:spPr>
          <a:xfrm>
            <a:off x="228600" y="228600"/>
            <a:ext cx="8686800" cy="6155531"/>
          </a:xfrm>
        </p:spPr>
        <p:txBody>
          <a:bodyPr/>
          <a:lstStyle/>
          <a:p>
            <a:pPr marL="43180" marR="81915" indent="-6350" algn="just">
              <a:spcBef>
                <a:spcPts val="0"/>
              </a:spcBef>
              <a:spcAft>
                <a:spcPts val="0"/>
              </a:spcAft>
            </a:pP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Serial.begin</a:t>
            </a:r>
            <a:r>
              <a:rPr lang="en-IN" sz="1600" dirty="0">
                <a:solidFill>
                  <a:srgbClr val="000000"/>
                </a:solidFill>
                <a:effectLst/>
                <a:latin typeface="Times New Roman" panose="02020603050405020304" pitchFamily="18" charset="0"/>
                <a:ea typeface="Times New Roman" panose="02020603050405020304" pitchFamily="18" charset="0"/>
              </a:rPr>
              <a:t>(9600);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Serial.println("Adafruit finger detect test");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set the data rate for the sensor serial port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finger.begin</a:t>
            </a:r>
            <a:r>
              <a:rPr lang="en-IN" sz="1600" dirty="0">
                <a:solidFill>
                  <a:srgbClr val="000000"/>
                </a:solidFill>
                <a:effectLst/>
                <a:latin typeface="Times New Roman" panose="02020603050405020304" pitchFamily="18" charset="0"/>
                <a:ea typeface="Times New Roman" panose="02020603050405020304" pitchFamily="18" charset="0"/>
              </a:rPr>
              <a:t>(57600);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(finger.verifyPassword())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Serial.println("Found fingerprint sensor!");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else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Serial.println("Did not find fingerprint sensor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while (1);</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Serial.println("Waiting for valid finger...");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void loop()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(door == true)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char </a:t>
            </a:r>
            <a:r>
              <a:rPr lang="en-IN" sz="1600" dirty="0" err="1">
                <a:solidFill>
                  <a:srgbClr val="000000"/>
                </a:solidFill>
                <a:effectLst/>
                <a:latin typeface="Times New Roman" panose="02020603050405020304" pitchFamily="18" charset="0"/>
                <a:ea typeface="Times New Roman" panose="02020603050405020304" pitchFamily="18" charset="0"/>
              </a:rPr>
              <a:t>customKey</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customKeypad.getKey</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a:t>
            </a:r>
            <a:r>
              <a:rPr lang="en-IN" sz="1600" dirty="0" err="1">
                <a:solidFill>
                  <a:srgbClr val="000000"/>
                </a:solidFill>
                <a:effectLst/>
                <a:latin typeface="Times New Roman" panose="02020603050405020304" pitchFamily="18" charset="0"/>
                <a:ea typeface="Times New Roman" panose="02020603050405020304" pitchFamily="18" charset="0"/>
              </a:rPr>
              <a:t>customKey</a:t>
            </a:r>
            <a:r>
              <a:rPr lang="en-IN" sz="1600" dirty="0">
                <a:solidFill>
                  <a:srgbClr val="000000"/>
                </a:solidFill>
                <a:effectLst/>
                <a:latin typeface="Times New Roman" panose="02020603050405020304" pitchFamily="18" charset="0"/>
                <a:ea typeface="Times New Roman" panose="02020603050405020304" pitchFamily="18" charset="0"/>
              </a:rPr>
              <a:t> == '#')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lcd.clear</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ServoClose</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lcd.print</a:t>
            </a:r>
            <a:r>
              <a:rPr lang="en-IN" sz="1600" dirty="0">
                <a:solidFill>
                  <a:srgbClr val="000000"/>
                </a:solidFill>
                <a:effectLst/>
                <a:latin typeface="Times New Roman" panose="02020603050405020304" pitchFamily="18" charset="0"/>
                <a:ea typeface="Times New Roman" panose="02020603050405020304" pitchFamily="18" charset="0"/>
              </a:rPr>
              <a:t>("Door is closed");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delay(3000);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door = false;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p>
        </p:txBody>
      </p:sp>
    </p:spTree>
    <p:extLst>
      <p:ext uri="{BB962C8B-B14F-4D97-AF65-F5344CB8AC3E}">
        <p14:creationId xmlns:p14="http://schemas.microsoft.com/office/powerpoint/2010/main" val="2194098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FA5F42-E6BF-8C9E-5672-808D17D6D76E}"/>
              </a:ext>
            </a:extLst>
          </p:cNvPr>
          <p:cNvSpPr>
            <a:spLocks noGrp="1"/>
          </p:cNvSpPr>
          <p:nvPr>
            <p:ph type="body" idx="1"/>
          </p:nvPr>
        </p:nvSpPr>
        <p:spPr>
          <a:xfrm>
            <a:off x="228600" y="228600"/>
            <a:ext cx="8686800" cy="6894195"/>
          </a:xfrm>
        </p:spPr>
        <p:txBody>
          <a:bodyPr/>
          <a:lstStyle/>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else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char </a:t>
            </a:r>
            <a:r>
              <a:rPr lang="en-IN" sz="1600" dirty="0" err="1">
                <a:solidFill>
                  <a:srgbClr val="000000"/>
                </a:solidFill>
                <a:effectLst/>
                <a:latin typeface="Times New Roman" panose="02020603050405020304" pitchFamily="18" charset="0"/>
                <a:ea typeface="Times New Roman" panose="02020603050405020304" pitchFamily="18" charset="0"/>
              </a:rPr>
              <a:t>fingerprintID</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getFingerprintIDez</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a:t>
            </a:r>
            <a:r>
              <a:rPr lang="en-IN" sz="1600" dirty="0" err="1">
                <a:solidFill>
                  <a:srgbClr val="000000"/>
                </a:solidFill>
                <a:effectLst/>
                <a:latin typeface="Times New Roman" panose="02020603050405020304" pitchFamily="18" charset="0"/>
                <a:ea typeface="Times New Roman" panose="02020603050405020304" pitchFamily="18" charset="0"/>
              </a:rPr>
              <a:t>fingerprintID</a:t>
            </a:r>
            <a:r>
              <a:rPr lang="en-IN" sz="1600" dirty="0">
                <a:solidFill>
                  <a:srgbClr val="000000"/>
                </a:solidFill>
                <a:effectLst/>
                <a:latin typeface="Times New Roman" panose="02020603050405020304" pitchFamily="18" charset="0"/>
                <a:ea typeface="Times New Roman" panose="02020603050405020304" pitchFamily="18" charset="0"/>
              </a:rPr>
              <a:t> != -1)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lcd.clear</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ServoOpen</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lcd.print</a:t>
            </a:r>
            <a:r>
              <a:rPr lang="en-IN" sz="1600" dirty="0">
                <a:solidFill>
                  <a:srgbClr val="000000"/>
                </a:solidFill>
                <a:effectLst/>
                <a:latin typeface="Times New Roman" panose="02020603050405020304" pitchFamily="18" charset="0"/>
                <a:ea typeface="Times New Roman" panose="02020603050405020304" pitchFamily="18" charset="0"/>
              </a:rPr>
              <a:t>("Door is Open");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door = true;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delay(5000);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loading("Waiting");</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lcd.clear</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lcd.print</a:t>
            </a:r>
            <a:r>
              <a:rPr lang="en-IN" sz="1600" dirty="0">
                <a:solidFill>
                  <a:srgbClr val="000000"/>
                </a:solidFill>
                <a:effectLst/>
                <a:latin typeface="Times New Roman" panose="02020603050405020304" pitchFamily="18" charset="0"/>
                <a:ea typeface="Times New Roman" panose="02020603050405020304" pitchFamily="18" charset="0"/>
              </a:rPr>
              <a:t>("Time is up!");</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lcd.print</a:t>
            </a:r>
            <a:r>
              <a:rPr lang="en-IN" sz="1600" dirty="0">
                <a:solidFill>
                  <a:srgbClr val="000000"/>
                </a:solidFill>
                <a:effectLst/>
                <a:latin typeface="Times New Roman" panose="02020603050405020304" pitchFamily="18" charset="0"/>
                <a:ea typeface="Times New Roman" panose="02020603050405020304" pitchFamily="18" charset="0"/>
              </a:rPr>
              <a:t>("Door is closed");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delay(1000);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ServoClose</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door = false;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else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Open();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void loading(char </a:t>
            </a:r>
            <a:r>
              <a:rPr lang="en-IN" sz="1600" dirty="0" err="1">
                <a:solidFill>
                  <a:srgbClr val="000000"/>
                </a:solidFill>
                <a:effectLst/>
                <a:latin typeface="Times New Roman" panose="02020603050405020304" pitchFamily="18" charset="0"/>
                <a:ea typeface="Times New Roman" panose="02020603050405020304" pitchFamily="18" charset="0"/>
              </a:rPr>
              <a:t>msg</a:t>
            </a: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lcd.setCursor</a:t>
            </a:r>
            <a:r>
              <a:rPr lang="en-IN" sz="1600" dirty="0">
                <a:solidFill>
                  <a:srgbClr val="000000"/>
                </a:solidFill>
                <a:effectLst/>
                <a:latin typeface="Times New Roman" panose="02020603050405020304" pitchFamily="18" charset="0"/>
                <a:ea typeface="Times New Roman" panose="02020603050405020304" pitchFamily="18" charset="0"/>
              </a:rPr>
              <a:t>(0, 1);</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lcd.print</a:t>
            </a:r>
            <a:r>
              <a:rPr lang="en-IN" sz="1600" dirty="0">
                <a:solidFill>
                  <a:srgbClr val="000000"/>
                </a:solidFill>
                <a:effectLst/>
                <a:latin typeface="Times New Roman" panose="02020603050405020304" pitchFamily="18" charset="0"/>
                <a:ea typeface="Times New Roman" panose="02020603050405020304" pitchFamily="18" charset="0"/>
              </a:rPr>
              <a:t>(</a:t>
            </a:r>
            <a:r>
              <a:rPr lang="en-IN" sz="1600" dirty="0" err="1">
                <a:solidFill>
                  <a:srgbClr val="000000"/>
                </a:solidFill>
                <a:effectLst/>
                <a:latin typeface="Times New Roman" panose="02020603050405020304" pitchFamily="18" charset="0"/>
                <a:ea typeface="Times New Roman" panose="02020603050405020304" pitchFamily="18" charset="0"/>
              </a:rPr>
              <a:t>msg</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for (int </a:t>
            </a:r>
            <a:r>
              <a:rPr lang="en-IN" sz="1600" dirty="0" err="1">
                <a:solidFill>
                  <a:srgbClr val="000000"/>
                </a:solidFill>
                <a:effectLst/>
                <a:latin typeface="Times New Roman" panose="02020603050405020304" pitchFamily="18" charset="0"/>
                <a:ea typeface="Times New Roman" panose="02020603050405020304" pitchFamily="18" charset="0"/>
              </a:rPr>
              <a:t>i</a:t>
            </a:r>
            <a:r>
              <a:rPr lang="en-IN" sz="1600" dirty="0">
                <a:solidFill>
                  <a:srgbClr val="000000"/>
                </a:solidFill>
                <a:effectLst/>
                <a:latin typeface="Times New Roman" panose="02020603050405020304" pitchFamily="18" charset="0"/>
                <a:ea typeface="Times New Roman" panose="02020603050405020304" pitchFamily="18" charset="0"/>
              </a:rPr>
              <a:t> = 0; </a:t>
            </a:r>
            <a:r>
              <a:rPr lang="en-IN" sz="1600" dirty="0" err="1">
                <a:solidFill>
                  <a:srgbClr val="000000"/>
                </a:solidFill>
                <a:effectLst/>
                <a:latin typeface="Times New Roman" panose="02020603050405020304" pitchFamily="18" charset="0"/>
                <a:ea typeface="Times New Roman" panose="02020603050405020304" pitchFamily="18" charset="0"/>
              </a:rPr>
              <a:t>i</a:t>
            </a:r>
            <a:r>
              <a:rPr lang="en-IN" sz="1600" dirty="0">
                <a:solidFill>
                  <a:srgbClr val="000000"/>
                </a:solidFill>
                <a:effectLst/>
                <a:latin typeface="Times New Roman" panose="02020603050405020304" pitchFamily="18" charset="0"/>
                <a:ea typeface="Times New Roman" panose="02020603050405020304" pitchFamily="18" charset="0"/>
              </a:rPr>
              <a:t> &lt; 9; </a:t>
            </a:r>
            <a:r>
              <a:rPr lang="en-IN" sz="1600" dirty="0" err="1">
                <a:solidFill>
                  <a:srgbClr val="000000"/>
                </a:solidFill>
                <a:effectLst/>
                <a:latin typeface="Times New Roman" panose="02020603050405020304" pitchFamily="18" charset="0"/>
                <a:ea typeface="Times New Roman" panose="02020603050405020304" pitchFamily="18" charset="0"/>
              </a:rPr>
              <a:t>i</a:t>
            </a: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delay(1000);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p>
        </p:txBody>
      </p:sp>
    </p:spTree>
    <p:extLst>
      <p:ext uri="{BB962C8B-B14F-4D97-AF65-F5344CB8AC3E}">
        <p14:creationId xmlns:p14="http://schemas.microsoft.com/office/powerpoint/2010/main" val="34364596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FA5F42-E6BF-8C9E-5672-808D17D6D76E}"/>
              </a:ext>
            </a:extLst>
          </p:cNvPr>
          <p:cNvSpPr>
            <a:spLocks noGrp="1"/>
          </p:cNvSpPr>
          <p:nvPr>
            <p:ph type="body" idx="1"/>
          </p:nvPr>
        </p:nvSpPr>
        <p:spPr>
          <a:xfrm>
            <a:off x="228600" y="228600"/>
            <a:ext cx="8686800" cy="6647974"/>
          </a:xfrm>
        </p:spPr>
        <p:txBody>
          <a:bodyPr/>
          <a:lstStyle/>
          <a:p>
            <a:pPr marL="43180" marR="81915" indent="-6350" algn="just">
              <a:spcBef>
                <a:spcPts val="0"/>
              </a:spcBef>
              <a:spcAft>
                <a:spcPts val="0"/>
              </a:spcAft>
            </a:pPr>
            <a:r>
              <a:rPr lang="en-IN" sz="1600" dirty="0" err="1">
                <a:solidFill>
                  <a:srgbClr val="000000"/>
                </a:solidFill>
                <a:effectLst/>
                <a:latin typeface="Times New Roman" panose="02020603050405020304" pitchFamily="18" charset="0"/>
                <a:ea typeface="Times New Roman" panose="02020603050405020304" pitchFamily="18" charset="0"/>
              </a:rPr>
              <a:t>lcd.print</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void </a:t>
            </a:r>
            <a:r>
              <a:rPr lang="en-IN" sz="1600" dirty="0" err="1">
                <a:solidFill>
                  <a:srgbClr val="000000"/>
                </a:solidFill>
                <a:effectLst/>
                <a:latin typeface="Times New Roman" panose="02020603050405020304" pitchFamily="18" charset="0"/>
                <a:ea typeface="Times New Roman" panose="02020603050405020304" pitchFamily="18" charset="0"/>
              </a:rPr>
              <a:t>clearData</a:t>
            </a: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while (</a:t>
            </a:r>
            <a:r>
              <a:rPr lang="en-IN" sz="1600" dirty="0" err="1">
                <a:solidFill>
                  <a:srgbClr val="000000"/>
                </a:solidFill>
                <a:effectLst/>
                <a:latin typeface="Times New Roman" panose="02020603050405020304" pitchFamily="18" charset="0"/>
                <a:ea typeface="Times New Roman" panose="02020603050405020304" pitchFamily="18" charset="0"/>
              </a:rPr>
              <a:t>data_count</a:t>
            </a:r>
            <a:r>
              <a:rPr lang="en-IN" sz="1600" dirty="0">
                <a:solidFill>
                  <a:srgbClr val="000000"/>
                </a:solidFill>
                <a:effectLst/>
                <a:latin typeface="Times New Roman" panose="02020603050405020304" pitchFamily="18" charset="0"/>
                <a:ea typeface="Times New Roman" panose="02020603050405020304" pitchFamily="18" charset="0"/>
              </a:rPr>
              <a:t> != 0)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Data[</a:t>
            </a:r>
            <a:r>
              <a:rPr lang="en-IN" sz="1600" dirty="0" err="1">
                <a:solidFill>
                  <a:srgbClr val="000000"/>
                </a:solidFill>
                <a:effectLst/>
                <a:latin typeface="Times New Roman" panose="02020603050405020304" pitchFamily="18" charset="0"/>
                <a:ea typeface="Times New Roman" panose="02020603050405020304" pitchFamily="18" charset="0"/>
              </a:rPr>
              <a:t>data_count</a:t>
            </a:r>
            <a:r>
              <a:rPr lang="en-IN" sz="1600" dirty="0">
                <a:solidFill>
                  <a:srgbClr val="000000"/>
                </a:solidFill>
                <a:effectLst/>
                <a:latin typeface="Times New Roman" panose="02020603050405020304" pitchFamily="18" charset="0"/>
                <a:ea typeface="Times New Roman" panose="02020603050405020304" pitchFamily="18" charset="0"/>
              </a:rPr>
              <a:t>--] = 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return;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void </a:t>
            </a:r>
            <a:r>
              <a:rPr lang="en-IN" sz="1600" dirty="0" err="1">
                <a:solidFill>
                  <a:srgbClr val="000000"/>
                </a:solidFill>
                <a:effectLst/>
                <a:latin typeface="Times New Roman" panose="02020603050405020304" pitchFamily="18" charset="0"/>
                <a:ea typeface="Times New Roman" panose="02020603050405020304" pitchFamily="18" charset="0"/>
              </a:rPr>
              <a:t>ServoClose</a:t>
            </a: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servo1.write(servoMax); // Closed position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void </a:t>
            </a:r>
            <a:r>
              <a:rPr lang="en-IN" sz="1600" dirty="0" err="1">
                <a:solidFill>
                  <a:srgbClr val="000000"/>
                </a:solidFill>
                <a:effectLst/>
                <a:latin typeface="Times New Roman" panose="02020603050405020304" pitchFamily="18" charset="0"/>
                <a:ea typeface="Times New Roman" panose="02020603050405020304" pitchFamily="18" charset="0"/>
              </a:rPr>
              <a:t>ServoOpen</a:t>
            </a: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servo1.write(</a:t>
            </a:r>
            <a:r>
              <a:rPr lang="en-IN" sz="1600" dirty="0" err="1">
                <a:solidFill>
                  <a:srgbClr val="000000"/>
                </a:solidFill>
                <a:effectLst/>
                <a:latin typeface="Times New Roman" panose="02020603050405020304" pitchFamily="18" charset="0"/>
                <a:ea typeface="Times New Roman" panose="02020603050405020304" pitchFamily="18" charset="0"/>
              </a:rPr>
              <a:t>servoMin</a:t>
            </a:r>
            <a:r>
              <a:rPr lang="en-IN" sz="1600" dirty="0">
                <a:solidFill>
                  <a:srgbClr val="000000"/>
                </a:solidFill>
                <a:effectLst/>
                <a:latin typeface="Times New Roman" panose="02020603050405020304" pitchFamily="18" charset="0"/>
                <a:ea typeface="Times New Roman" panose="02020603050405020304" pitchFamily="18" charset="0"/>
              </a:rPr>
              <a:t>); // Open position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void Open()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lcd.setCursor</a:t>
            </a:r>
            <a:r>
              <a:rPr lang="en-IN" sz="1600" dirty="0">
                <a:solidFill>
                  <a:srgbClr val="000000"/>
                </a:solidFill>
                <a:effectLst/>
                <a:latin typeface="Times New Roman" panose="02020603050405020304" pitchFamily="18" charset="0"/>
                <a:ea typeface="Times New Roman" panose="02020603050405020304" pitchFamily="18" charset="0"/>
              </a:rPr>
              <a:t>(0, 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lcd.print</a:t>
            </a:r>
            <a:r>
              <a:rPr lang="en-IN" sz="1600" dirty="0">
                <a:solidFill>
                  <a:srgbClr val="000000"/>
                </a:solidFill>
                <a:effectLst/>
                <a:latin typeface="Times New Roman" panose="02020603050405020304" pitchFamily="18" charset="0"/>
                <a:ea typeface="Times New Roman" panose="02020603050405020304" pitchFamily="18" charset="0"/>
              </a:rPr>
              <a:t>("Enter Password or Scan Fingerprint:");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char </a:t>
            </a:r>
            <a:r>
              <a:rPr lang="en-IN" sz="1600" dirty="0" err="1">
                <a:solidFill>
                  <a:srgbClr val="000000"/>
                </a:solidFill>
                <a:effectLst/>
                <a:latin typeface="Times New Roman" panose="02020603050405020304" pitchFamily="18" charset="0"/>
                <a:ea typeface="Times New Roman" panose="02020603050405020304" pitchFamily="18" charset="0"/>
              </a:rPr>
              <a:t>customKey</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customKeypad.getKey</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a:t>
            </a:r>
            <a:r>
              <a:rPr lang="en-IN" sz="1600" dirty="0" err="1">
                <a:solidFill>
                  <a:srgbClr val="000000"/>
                </a:solidFill>
                <a:effectLst/>
                <a:latin typeface="Times New Roman" panose="02020603050405020304" pitchFamily="18" charset="0"/>
                <a:ea typeface="Times New Roman" panose="02020603050405020304" pitchFamily="18" charset="0"/>
              </a:rPr>
              <a:t>customKey</a:t>
            </a: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Data[</a:t>
            </a:r>
            <a:r>
              <a:rPr lang="en-IN" sz="1600" dirty="0" err="1">
                <a:solidFill>
                  <a:srgbClr val="000000"/>
                </a:solidFill>
                <a:effectLst/>
                <a:latin typeface="Times New Roman" panose="02020603050405020304" pitchFamily="18" charset="0"/>
                <a:ea typeface="Times New Roman" panose="02020603050405020304" pitchFamily="18" charset="0"/>
              </a:rPr>
              <a:t>data_count</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customKey</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p>
        </p:txBody>
      </p:sp>
    </p:spTree>
    <p:extLst>
      <p:ext uri="{BB962C8B-B14F-4D97-AF65-F5344CB8AC3E}">
        <p14:creationId xmlns:p14="http://schemas.microsoft.com/office/powerpoint/2010/main" val="161854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4F52-CCB2-E277-C01A-BB87AD031A40}"/>
              </a:ext>
            </a:extLst>
          </p:cNvPr>
          <p:cNvSpPr>
            <a:spLocks noGrp="1"/>
          </p:cNvSpPr>
          <p:nvPr>
            <p:ph type="ctrTitle"/>
          </p:nvPr>
        </p:nvSpPr>
        <p:spPr>
          <a:xfrm rot="10800000" flipV="1">
            <a:off x="191381" y="332869"/>
            <a:ext cx="8681719" cy="430887"/>
          </a:xfrm>
        </p:spPr>
        <p:txBody>
          <a:bodyPr/>
          <a:lstStyle/>
          <a:p>
            <a:r>
              <a:rPr lang="en-IN" sz="2800" u="none" dirty="0"/>
              <a:t>1. </a:t>
            </a:r>
            <a:r>
              <a:rPr lang="en-IN" sz="2800" u="sng" dirty="0"/>
              <a:t>Introduction:</a:t>
            </a:r>
          </a:p>
        </p:txBody>
      </p:sp>
      <p:sp>
        <p:nvSpPr>
          <p:cNvPr id="3" name="Subtitle 2">
            <a:extLst>
              <a:ext uri="{FF2B5EF4-FFF2-40B4-BE49-F238E27FC236}">
                <a16:creationId xmlns:a16="http://schemas.microsoft.com/office/drawing/2014/main" id="{DC244C23-25AC-7BA8-F9C7-49C6BD85206E}"/>
              </a:ext>
            </a:extLst>
          </p:cNvPr>
          <p:cNvSpPr>
            <a:spLocks noGrp="1"/>
          </p:cNvSpPr>
          <p:nvPr>
            <p:ph type="subTitle" idx="4"/>
          </p:nvPr>
        </p:nvSpPr>
        <p:spPr>
          <a:xfrm>
            <a:off x="231140" y="990600"/>
            <a:ext cx="8641962" cy="5324535"/>
          </a:xfrm>
        </p:spPr>
        <p:txBody>
          <a:bodyPr/>
          <a:lstStyle/>
          <a:p>
            <a:pPr algn="just"/>
            <a:r>
              <a:rPr lang="en-US" b="1" dirty="0">
                <a:latin typeface="Times New Roman" panose="02020603050405020304" pitchFamily="18" charset="0"/>
                <a:cs typeface="Times New Roman" panose="02020603050405020304" pitchFamily="18" charset="0"/>
              </a:rPr>
              <a:t>1.1 Problem Definition &amp; Description: </a:t>
            </a:r>
          </a:p>
          <a:p>
            <a:pPr algn="just"/>
            <a:r>
              <a:rPr lang="en-US" sz="1800" b="0" i="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Traditional methods like physical keys can be easily lost or stolen, and key management can be cumbersome. Additionally, they lack features like remote access and access control for different users.</a:t>
            </a:r>
          </a:p>
          <a:p>
            <a:pPr algn="just">
              <a:buFont typeface="Arial" panose="020B0604020202020204" pitchFamily="34" charset="0"/>
              <a:buChar char="•"/>
            </a:pPr>
            <a:r>
              <a:rPr lang="en-US" sz="1800" b="0" i="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Managing and distributing physical keys, especially for multiple individuals, can be a logistical nightmare.</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sz="1800" b="0" i="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Keeping track of who has which key and ensuring everyone has the necessary access can be challenging.</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sz="1800" b="0" i="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Resulting in inconvenience, cost of replacement, and potential security risks.</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sz="1800" b="0" i="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Traditional locks can be susceptible to picking or forced entry.</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sz="1800" b="0" i="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Traditional locks cannot be controlled remotely, making it impossible to grant or revoke access from afar.</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lgn="just"/>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1.2 Objective of the Project:</a:t>
            </a:r>
            <a:r>
              <a:rPr lang="en-US" dirty="0">
                <a:latin typeface="Times New Roman" panose="02020603050405020304" pitchFamily="18" charset="0"/>
                <a:cs typeface="Times New Roman" panose="02020603050405020304" pitchFamily="18" charset="0"/>
              </a:rPr>
              <a:t> </a:t>
            </a:r>
          </a:p>
          <a:p>
            <a:pPr algn="just"/>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The primary objective of the Omnilock project is to develop an advanced Smart Door Lock System that leverages cutting-edge biometric technologies and the capabilities of the ESP32 and Arduino microcontroller to provide unparalleled security and convenience. By integrating fingerprint scanning, keypad entry, and remote access into a cohesive system, Omnilock aims to offer robust identity verification, significantly reducing the risk of unauthorized access. </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229515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D02784-CE38-AD24-F6BC-60D8170A38F8}"/>
              </a:ext>
            </a:extLst>
          </p:cNvPr>
          <p:cNvSpPr>
            <a:spLocks noGrp="1"/>
          </p:cNvSpPr>
          <p:nvPr>
            <p:ph type="body" idx="1"/>
          </p:nvPr>
        </p:nvSpPr>
        <p:spPr>
          <a:xfrm>
            <a:off x="304800" y="152400"/>
            <a:ext cx="8610600" cy="6894195"/>
          </a:xfrm>
        </p:spPr>
        <p:txBody>
          <a:bodyPr/>
          <a:lstStyle/>
          <a:p>
            <a:pPr marL="43180" marR="81915" indent="-6350" algn="just">
              <a:spcBef>
                <a:spcPts val="0"/>
              </a:spcBef>
              <a:spcAft>
                <a:spcPts val="0"/>
              </a:spcAft>
            </a:pPr>
            <a:r>
              <a:rPr lang="en-IN" sz="1600" dirty="0" err="1">
                <a:solidFill>
                  <a:srgbClr val="000000"/>
                </a:solidFill>
                <a:effectLst/>
                <a:latin typeface="Times New Roman" panose="02020603050405020304" pitchFamily="18" charset="0"/>
                <a:ea typeface="Times New Roman" panose="02020603050405020304" pitchFamily="18" charset="0"/>
              </a:rPr>
              <a:t>lcd.setCursor</a:t>
            </a:r>
            <a:r>
              <a:rPr lang="en-IN" sz="1600" dirty="0">
                <a:solidFill>
                  <a:srgbClr val="000000"/>
                </a:solidFill>
                <a:effectLst/>
                <a:latin typeface="Times New Roman" panose="02020603050405020304" pitchFamily="18" charset="0"/>
                <a:ea typeface="Times New Roman" panose="02020603050405020304" pitchFamily="18" charset="0"/>
              </a:rPr>
              <a:t>(</a:t>
            </a:r>
            <a:r>
              <a:rPr lang="en-IN" sz="1600" dirty="0" err="1">
                <a:solidFill>
                  <a:srgbClr val="000000"/>
                </a:solidFill>
                <a:effectLst/>
                <a:latin typeface="Times New Roman" panose="02020603050405020304" pitchFamily="18" charset="0"/>
                <a:ea typeface="Times New Roman" panose="02020603050405020304" pitchFamily="18" charset="0"/>
              </a:rPr>
              <a:t>data_count</a:t>
            </a:r>
            <a:r>
              <a:rPr lang="en-IN" sz="1600" dirty="0">
                <a:solidFill>
                  <a:srgbClr val="000000"/>
                </a:solidFill>
                <a:effectLst/>
                <a:latin typeface="Times New Roman" panose="02020603050405020304" pitchFamily="18" charset="0"/>
                <a:ea typeface="Times New Roman" panose="02020603050405020304" pitchFamily="18" charset="0"/>
              </a:rPr>
              <a:t>, 1);</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lcd.print</a:t>
            </a:r>
            <a:r>
              <a:rPr lang="en-IN" sz="1600" dirty="0">
                <a:solidFill>
                  <a:srgbClr val="000000"/>
                </a:solidFill>
                <a:effectLst/>
                <a:latin typeface="Times New Roman" panose="02020603050405020304" pitchFamily="18" charset="0"/>
                <a:ea typeface="Times New Roman" panose="02020603050405020304" pitchFamily="18" charset="0"/>
              </a:rPr>
              <a:t>(Data[</a:t>
            </a:r>
            <a:r>
              <a:rPr lang="en-IN" sz="1600" dirty="0" err="1">
                <a:solidFill>
                  <a:srgbClr val="000000"/>
                </a:solidFill>
                <a:effectLst/>
                <a:latin typeface="Times New Roman" panose="02020603050405020304" pitchFamily="18" charset="0"/>
                <a:ea typeface="Times New Roman" panose="02020603050405020304" pitchFamily="18" charset="0"/>
              </a:rPr>
              <a:t>data_count</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data_count</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a:t>
            </a:r>
            <a:r>
              <a:rPr lang="en-IN" sz="1600" dirty="0" err="1">
                <a:solidFill>
                  <a:srgbClr val="000000"/>
                </a:solidFill>
                <a:effectLst/>
                <a:latin typeface="Times New Roman" panose="02020603050405020304" pitchFamily="18" charset="0"/>
                <a:ea typeface="Times New Roman" panose="02020603050405020304" pitchFamily="18" charset="0"/>
              </a:rPr>
              <a:t>data_count</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Password_Length</a:t>
            </a:r>
            <a:r>
              <a:rPr lang="en-IN" sz="1600" dirty="0">
                <a:solidFill>
                  <a:srgbClr val="000000"/>
                </a:solidFill>
                <a:effectLst/>
                <a:latin typeface="Times New Roman" panose="02020603050405020304" pitchFamily="18" charset="0"/>
                <a:ea typeface="Times New Roman" panose="02020603050405020304" pitchFamily="18" charset="0"/>
              </a:rPr>
              <a:t> - 1)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a:t>
            </a:r>
            <a:r>
              <a:rPr lang="en-IN" sz="1600" dirty="0" err="1">
                <a:solidFill>
                  <a:srgbClr val="000000"/>
                </a:solidFill>
                <a:effectLst/>
                <a:latin typeface="Times New Roman" panose="02020603050405020304" pitchFamily="18" charset="0"/>
                <a:ea typeface="Times New Roman" panose="02020603050405020304" pitchFamily="18" charset="0"/>
              </a:rPr>
              <a:t>strcmp</a:t>
            </a:r>
            <a:r>
              <a:rPr lang="en-IN" sz="1600" dirty="0">
                <a:solidFill>
                  <a:srgbClr val="000000"/>
                </a:solidFill>
                <a:effectLst/>
                <a:latin typeface="Times New Roman" panose="02020603050405020304" pitchFamily="18" charset="0"/>
                <a:ea typeface="Times New Roman" panose="02020603050405020304" pitchFamily="18" charset="0"/>
              </a:rPr>
              <a:t>(Data, Master))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lcd.clear</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ServoOpen</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lcd.print</a:t>
            </a:r>
            <a:r>
              <a:rPr lang="en-IN" sz="1600" dirty="0">
                <a:solidFill>
                  <a:srgbClr val="000000"/>
                </a:solidFill>
                <a:effectLst/>
                <a:latin typeface="Times New Roman" panose="02020603050405020304" pitchFamily="18" charset="0"/>
                <a:ea typeface="Times New Roman" panose="02020603050405020304" pitchFamily="18" charset="0"/>
              </a:rPr>
              <a:t>(" Door is Open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door = true;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delay(5000);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loading("Waiting");</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lcd.clear</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lcd.print</a:t>
            </a:r>
            <a:r>
              <a:rPr lang="en-IN" sz="1600" dirty="0">
                <a:solidFill>
                  <a:srgbClr val="000000"/>
                </a:solidFill>
                <a:effectLst/>
                <a:latin typeface="Times New Roman" panose="02020603050405020304" pitchFamily="18" charset="0"/>
                <a:ea typeface="Times New Roman" panose="02020603050405020304" pitchFamily="18" charset="0"/>
              </a:rPr>
              <a:t>(" Time is up!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lcd.print</a:t>
            </a:r>
            <a:r>
              <a:rPr lang="en-IN" sz="1600" dirty="0">
                <a:solidFill>
                  <a:srgbClr val="000000"/>
                </a:solidFill>
                <a:effectLst/>
                <a:latin typeface="Times New Roman" panose="02020603050405020304" pitchFamily="18" charset="0"/>
                <a:ea typeface="Times New Roman" panose="02020603050405020304" pitchFamily="18" charset="0"/>
              </a:rPr>
              <a:t>("Door is closed");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delay(1000);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ServoClose</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door = false;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else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lcd.clear</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lcd.print</a:t>
            </a:r>
            <a:r>
              <a:rPr lang="en-IN" sz="1600" dirty="0">
                <a:solidFill>
                  <a:srgbClr val="000000"/>
                </a:solidFill>
                <a:effectLst/>
                <a:latin typeface="Times New Roman" panose="02020603050405020304" pitchFamily="18" charset="0"/>
                <a:ea typeface="Times New Roman" panose="02020603050405020304" pitchFamily="18" charset="0"/>
              </a:rPr>
              <a:t>(" Wrong Password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lcd.print</a:t>
            </a:r>
            <a:r>
              <a:rPr lang="en-IN" sz="1600" dirty="0">
                <a:solidFill>
                  <a:srgbClr val="000000"/>
                </a:solidFill>
                <a:effectLst/>
                <a:latin typeface="Times New Roman" panose="02020603050405020304" pitchFamily="18" charset="0"/>
                <a:ea typeface="Times New Roman" panose="02020603050405020304" pitchFamily="18" charset="0"/>
              </a:rPr>
              <a:t>("Access Denied");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activateBuzzer</a:t>
            </a:r>
            <a:r>
              <a:rPr lang="en-IN" sz="1600" dirty="0">
                <a:solidFill>
                  <a:srgbClr val="000000"/>
                </a:solidFill>
                <a:effectLst/>
                <a:latin typeface="Times New Roman" panose="02020603050405020304" pitchFamily="18" charset="0"/>
                <a:ea typeface="Times New Roman" panose="02020603050405020304" pitchFamily="18" charset="0"/>
              </a:rPr>
              <a:t>(); // Access Denied, activate buzzer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door = false;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delay(1000);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p>
        </p:txBody>
      </p:sp>
    </p:spTree>
    <p:extLst>
      <p:ext uri="{BB962C8B-B14F-4D97-AF65-F5344CB8AC3E}">
        <p14:creationId xmlns:p14="http://schemas.microsoft.com/office/powerpoint/2010/main" val="2676488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349F59-F44C-2754-5B56-609AC9EBD836}"/>
              </a:ext>
            </a:extLst>
          </p:cNvPr>
          <p:cNvSpPr>
            <a:spLocks noGrp="1"/>
          </p:cNvSpPr>
          <p:nvPr>
            <p:ph type="body" idx="1"/>
          </p:nvPr>
        </p:nvSpPr>
        <p:spPr>
          <a:xfrm>
            <a:off x="228600" y="228600"/>
            <a:ext cx="8686800" cy="6894195"/>
          </a:xfrm>
        </p:spPr>
        <p:txBody>
          <a:bodyPr/>
          <a:lstStyle/>
          <a:p>
            <a:pPr marL="43180" marR="81915" indent="-6350" algn="just">
              <a:spcBef>
                <a:spcPts val="0"/>
              </a:spcBef>
              <a:spcAft>
                <a:spcPts val="0"/>
              </a:spcAft>
            </a:pPr>
            <a:r>
              <a:rPr lang="en-IN" sz="1600" dirty="0" err="1">
                <a:solidFill>
                  <a:srgbClr val="000000"/>
                </a:solidFill>
                <a:effectLst/>
                <a:latin typeface="Times New Roman" panose="02020603050405020304" pitchFamily="18" charset="0"/>
                <a:ea typeface="Times New Roman" panose="02020603050405020304" pitchFamily="18" charset="0"/>
              </a:rPr>
              <a:t>lcd.clear</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clearData</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void </a:t>
            </a:r>
            <a:r>
              <a:rPr lang="en-IN" sz="1600" dirty="0" err="1">
                <a:solidFill>
                  <a:srgbClr val="000000"/>
                </a:solidFill>
                <a:effectLst/>
                <a:latin typeface="Times New Roman" panose="02020603050405020304" pitchFamily="18" charset="0"/>
                <a:ea typeface="Times New Roman" panose="02020603050405020304" pitchFamily="18" charset="0"/>
              </a:rPr>
              <a:t>activateBuzzer</a:t>
            </a: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tone(buzzer, 1000); // Activate the buzzer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delay(1000);        // Buzz for 1 second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noTone</a:t>
            </a:r>
            <a:r>
              <a:rPr lang="en-IN" sz="1600" dirty="0">
                <a:solidFill>
                  <a:srgbClr val="000000"/>
                </a:solidFill>
                <a:effectLst/>
                <a:latin typeface="Times New Roman" panose="02020603050405020304" pitchFamily="18" charset="0"/>
                <a:ea typeface="Times New Roman" panose="02020603050405020304" pitchFamily="18" charset="0"/>
              </a:rPr>
              <a:t>(buzzer);     // Stop the buzzer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uint8_t </a:t>
            </a:r>
            <a:r>
              <a:rPr lang="en-IN" sz="1600" dirty="0" err="1">
                <a:solidFill>
                  <a:srgbClr val="000000"/>
                </a:solidFill>
                <a:effectLst/>
                <a:latin typeface="Times New Roman" panose="02020603050405020304" pitchFamily="18" charset="0"/>
                <a:ea typeface="Times New Roman" panose="02020603050405020304" pitchFamily="18" charset="0"/>
              </a:rPr>
              <a:t>getFingerprintID</a:t>
            </a: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uint8_t p = </a:t>
            </a:r>
            <a:r>
              <a:rPr lang="en-IN" sz="1600" dirty="0" err="1">
                <a:solidFill>
                  <a:srgbClr val="000000"/>
                </a:solidFill>
                <a:effectLst/>
                <a:latin typeface="Times New Roman" panose="02020603050405020304" pitchFamily="18" charset="0"/>
                <a:ea typeface="Times New Roman" panose="02020603050405020304" pitchFamily="18" charset="0"/>
              </a:rPr>
              <a:t>finger.getImage</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switch (p)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case FINGERPRINT_OK:</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Serial.println("Image taken");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break;</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case FINGERPRINT_NOFINGER: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Serial.println("No finger detected");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return p;</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case FINGERPRINT_PACKETRECIEVEERR: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Serial.println("Communication error");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return p;</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case FINGERPRINT_IMAGEFAIL:</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Serial.println("Imaging error");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return p;</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default: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p>
        </p:txBody>
      </p:sp>
    </p:spTree>
    <p:extLst>
      <p:ext uri="{BB962C8B-B14F-4D97-AF65-F5344CB8AC3E}">
        <p14:creationId xmlns:p14="http://schemas.microsoft.com/office/powerpoint/2010/main" val="14878133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349F59-F44C-2754-5B56-609AC9EBD836}"/>
              </a:ext>
            </a:extLst>
          </p:cNvPr>
          <p:cNvSpPr>
            <a:spLocks noGrp="1"/>
          </p:cNvSpPr>
          <p:nvPr>
            <p:ph type="body" idx="1"/>
          </p:nvPr>
        </p:nvSpPr>
        <p:spPr>
          <a:xfrm>
            <a:off x="228600" y="228600"/>
            <a:ext cx="8686800" cy="6647974"/>
          </a:xfrm>
        </p:spPr>
        <p:txBody>
          <a:bodyPr/>
          <a:lstStyle/>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Serial.println("Unknown error");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return p;</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OK success!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p = finger.image2Tz();</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switch (p)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case FINGERPRINT_OK:</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Serial.println("Image converted");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break;</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case FINGERPRINT_IMAGEMESS: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Serial.println("Image too messy");</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return p;</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case FINGERPRINT_PACKETRECIEVEERR: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Serial.println("Communication error");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return p;</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case FINGERPRINT_FEATUREFAIL:</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Serial.println("Could not find fingerprint features");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return p;</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case FINGERPRINT_INVALIDIMAGE: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Serial.println("Could not find fingerprint features");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return p;</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default: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Serial.println("Unknown error");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return p;</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OK converted!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p>
        </p:txBody>
      </p:sp>
    </p:spTree>
    <p:extLst>
      <p:ext uri="{BB962C8B-B14F-4D97-AF65-F5344CB8AC3E}">
        <p14:creationId xmlns:p14="http://schemas.microsoft.com/office/powerpoint/2010/main" val="552794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349F59-F44C-2754-5B56-609AC9EBD836}"/>
              </a:ext>
            </a:extLst>
          </p:cNvPr>
          <p:cNvSpPr>
            <a:spLocks noGrp="1"/>
          </p:cNvSpPr>
          <p:nvPr>
            <p:ph type="body" idx="1"/>
          </p:nvPr>
        </p:nvSpPr>
        <p:spPr>
          <a:xfrm>
            <a:off x="228600" y="228600"/>
            <a:ext cx="8686800" cy="6647974"/>
          </a:xfrm>
        </p:spPr>
        <p:txBody>
          <a:bodyPr/>
          <a:lstStyle/>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p = </a:t>
            </a:r>
            <a:r>
              <a:rPr lang="en-IN" sz="1600" dirty="0" err="1">
                <a:solidFill>
                  <a:srgbClr val="000000"/>
                </a:solidFill>
                <a:effectLst/>
                <a:latin typeface="Times New Roman" panose="02020603050405020304" pitchFamily="18" charset="0"/>
                <a:ea typeface="Times New Roman" panose="02020603050405020304" pitchFamily="18" charset="0"/>
              </a:rPr>
              <a:t>finger.fingerFastSearch</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(p == FINGERPRINT_OK)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Serial.println("Found a print match!");</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else if (p == FINGERPRINT_PACKETRECIEVEERR)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Serial.println("Communication error");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return p;</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else if (p == FINGERPRINT_NOTFOUND)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Serial.println("Did not find a match");</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return p;</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else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Serial.println("Unknown error");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return p;</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found a match!</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Serial.print("Door is Open");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Serial.print("Found ID #"); Serial.print(</a:t>
            </a:r>
            <a:r>
              <a:rPr lang="en-IN" sz="1600" dirty="0" err="1">
                <a:solidFill>
                  <a:srgbClr val="000000"/>
                </a:solidFill>
                <a:effectLst/>
                <a:latin typeface="Times New Roman" panose="02020603050405020304" pitchFamily="18" charset="0"/>
                <a:ea typeface="Times New Roman" panose="02020603050405020304" pitchFamily="18" charset="0"/>
              </a:rPr>
              <a:t>finger.fingerID</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 with confidence of "); Serial.println(</a:t>
            </a:r>
            <a:r>
              <a:rPr lang="en-IN" sz="1600" dirty="0" err="1">
                <a:solidFill>
                  <a:srgbClr val="000000"/>
                </a:solidFill>
                <a:effectLst/>
                <a:latin typeface="Times New Roman" panose="02020603050405020304" pitchFamily="18" charset="0"/>
                <a:ea typeface="Times New Roman" panose="02020603050405020304" pitchFamily="18" charset="0"/>
              </a:rPr>
              <a:t>finger.confidence</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int </a:t>
            </a:r>
            <a:r>
              <a:rPr lang="en-IN" sz="1600" dirty="0" err="1">
                <a:solidFill>
                  <a:srgbClr val="000000"/>
                </a:solidFill>
                <a:effectLst/>
                <a:latin typeface="Times New Roman" panose="02020603050405020304" pitchFamily="18" charset="0"/>
                <a:ea typeface="Times New Roman" panose="02020603050405020304" pitchFamily="18" charset="0"/>
              </a:rPr>
              <a:t>getFingerprintIDez</a:t>
            </a: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uint8_t p = </a:t>
            </a:r>
            <a:r>
              <a:rPr lang="en-IN" sz="1600" dirty="0" err="1">
                <a:solidFill>
                  <a:srgbClr val="000000"/>
                </a:solidFill>
                <a:effectLst/>
                <a:latin typeface="Times New Roman" panose="02020603050405020304" pitchFamily="18" charset="0"/>
                <a:ea typeface="Times New Roman" panose="02020603050405020304" pitchFamily="18" charset="0"/>
              </a:rPr>
              <a:t>finger.getImage</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(p != FINGERPRINT_OK) return -1;</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p = finger.image2Tz();</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(p != FINGERPRINT_OK) return -1;</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p = </a:t>
            </a:r>
            <a:r>
              <a:rPr lang="en-IN" sz="1600" dirty="0" err="1">
                <a:solidFill>
                  <a:srgbClr val="000000"/>
                </a:solidFill>
                <a:effectLst/>
                <a:latin typeface="Times New Roman" panose="02020603050405020304" pitchFamily="18" charset="0"/>
                <a:ea typeface="Times New Roman" panose="02020603050405020304" pitchFamily="18" charset="0"/>
              </a:rPr>
              <a:t>finger.fingerFastSearch</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(p != FINGERPRINT_OK)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p>
        </p:txBody>
      </p:sp>
    </p:spTree>
    <p:extLst>
      <p:ext uri="{BB962C8B-B14F-4D97-AF65-F5344CB8AC3E}">
        <p14:creationId xmlns:p14="http://schemas.microsoft.com/office/powerpoint/2010/main" val="10814544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349F59-F44C-2754-5B56-609AC9EBD836}"/>
              </a:ext>
            </a:extLst>
          </p:cNvPr>
          <p:cNvSpPr>
            <a:spLocks noGrp="1"/>
          </p:cNvSpPr>
          <p:nvPr>
            <p:ph type="body" idx="1"/>
          </p:nvPr>
        </p:nvSpPr>
        <p:spPr>
          <a:xfrm>
            <a:off x="228600" y="228600"/>
            <a:ext cx="8686800" cy="6647974"/>
          </a:xfrm>
        </p:spPr>
        <p:txBody>
          <a:bodyPr/>
          <a:lstStyle/>
          <a:p>
            <a:pPr marL="43180" marR="81915" indent="-6350" algn="just">
              <a:spcBef>
                <a:spcPts val="0"/>
              </a:spcBef>
              <a:spcAft>
                <a:spcPts val="0"/>
              </a:spcAft>
            </a:pPr>
            <a:r>
              <a:rPr lang="en-IN" sz="1600" dirty="0" err="1">
                <a:solidFill>
                  <a:srgbClr val="000000"/>
                </a:solidFill>
                <a:effectLst/>
                <a:latin typeface="Times New Roman" panose="02020603050405020304" pitchFamily="18" charset="0"/>
                <a:ea typeface="Times New Roman" panose="02020603050405020304" pitchFamily="18" charset="0"/>
              </a:rPr>
              <a:t>activateBuzzer</a:t>
            </a:r>
            <a:r>
              <a:rPr lang="en-IN" sz="1600" dirty="0">
                <a:solidFill>
                  <a:srgbClr val="000000"/>
                </a:solidFill>
                <a:effectLst/>
                <a:latin typeface="Times New Roman" panose="02020603050405020304" pitchFamily="18" charset="0"/>
                <a:ea typeface="Times New Roman" panose="02020603050405020304" pitchFamily="18" charset="0"/>
              </a:rPr>
              <a:t>(); // Access Denied, activate buzzer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return -1;</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ServoOpen</a:t>
            </a:r>
            <a:r>
              <a:rPr lang="en-IN" sz="1600" dirty="0">
                <a:solidFill>
                  <a:srgbClr val="000000"/>
                </a:solidFill>
                <a:effectLst/>
                <a:latin typeface="Times New Roman" panose="02020603050405020304" pitchFamily="18" charset="0"/>
                <a:ea typeface="Times New Roman" panose="02020603050405020304" pitchFamily="18" charset="0"/>
              </a:rPr>
              <a:t>(); // If the fingerprint is correct open the door lock</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delay(</a:t>
            </a:r>
            <a:r>
              <a:rPr lang="en-IN" sz="1600" dirty="0" err="1">
                <a:solidFill>
                  <a:srgbClr val="000000"/>
                </a:solidFill>
                <a:effectLst/>
                <a:latin typeface="Times New Roman" panose="02020603050405020304" pitchFamily="18" charset="0"/>
                <a:ea typeface="Times New Roman" panose="02020603050405020304" pitchFamily="18" charset="0"/>
              </a:rPr>
              <a:t>durationTime</a:t>
            </a:r>
            <a:r>
              <a:rPr lang="en-IN" sz="1600" dirty="0">
                <a:solidFill>
                  <a:srgbClr val="000000"/>
                </a:solidFill>
                <a:effectLst/>
                <a:latin typeface="Times New Roman" panose="02020603050405020304" pitchFamily="18" charset="0"/>
                <a:ea typeface="Times New Roman" panose="02020603050405020304" pitchFamily="18" charset="0"/>
              </a:rPr>
              <a:t>); // Keep the lock open for the defined duration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ServoClose</a:t>
            </a:r>
            <a:r>
              <a:rPr lang="en-IN" sz="1600" dirty="0">
                <a:solidFill>
                  <a:srgbClr val="000000"/>
                </a:solidFill>
                <a:effectLst/>
                <a:latin typeface="Times New Roman" panose="02020603050405020304" pitchFamily="18" charset="0"/>
                <a:ea typeface="Times New Roman" panose="02020603050405020304" pitchFamily="18" charset="0"/>
              </a:rPr>
              <a:t>(); // take the lock OFF again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found a match!</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Serial.print("Found ID #"); Serial.print(</a:t>
            </a:r>
            <a:r>
              <a:rPr lang="en-IN" sz="1600" dirty="0" err="1">
                <a:solidFill>
                  <a:srgbClr val="000000"/>
                </a:solidFill>
                <a:effectLst/>
                <a:latin typeface="Times New Roman" panose="02020603050405020304" pitchFamily="18" charset="0"/>
                <a:ea typeface="Times New Roman" panose="02020603050405020304" pitchFamily="18" charset="0"/>
              </a:rPr>
              <a:t>finger.fingerID</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 with confidence of "); Serial.println(</a:t>
            </a:r>
            <a:r>
              <a:rPr lang="en-IN" sz="1600" dirty="0" err="1">
                <a:solidFill>
                  <a:srgbClr val="000000"/>
                </a:solidFill>
                <a:effectLst/>
                <a:latin typeface="Times New Roman" panose="02020603050405020304" pitchFamily="18" charset="0"/>
                <a:ea typeface="Times New Roman" panose="02020603050405020304" pitchFamily="18" charset="0"/>
              </a:rPr>
              <a:t>finger.confidence</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return </a:t>
            </a:r>
            <a:r>
              <a:rPr lang="en-IN" sz="1600" dirty="0" err="1">
                <a:solidFill>
                  <a:srgbClr val="000000"/>
                </a:solidFill>
                <a:effectLst/>
                <a:latin typeface="Times New Roman" panose="02020603050405020304" pitchFamily="18" charset="0"/>
                <a:ea typeface="Times New Roman" panose="02020603050405020304" pitchFamily="18" charset="0"/>
              </a:rPr>
              <a:t>finger.fingerID</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#include &lt;</a:t>
            </a:r>
            <a:r>
              <a:rPr lang="en-IN" sz="1600" dirty="0" err="1">
                <a:solidFill>
                  <a:srgbClr val="000000"/>
                </a:solidFill>
                <a:effectLst/>
                <a:latin typeface="Times New Roman" panose="02020603050405020304" pitchFamily="18" charset="0"/>
                <a:ea typeface="Times New Roman" panose="02020603050405020304" pitchFamily="18" charset="0"/>
              </a:rPr>
              <a:t>WiFi.h</a:t>
            </a:r>
            <a:r>
              <a:rPr lang="en-IN" sz="1600" dirty="0">
                <a:solidFill>
                  <a:srgbClr val="000000"/>
                </a:solidFill>
                <a:effectLst/>
                <a:latin typeface="Times New Roman" panose="02020603050405020304" pitchFamily="18" charset="0"/>
                <a:ea typeface="Times New Roman" panose="02020603050405020304" pitchFamily="18" charset="0"/>
              </a:rPr>
              <a:t>&gt;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#include &lt;ESP32Servo.h&gt;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Servo </a:t>
            </a:r>
            <a:r>
              <a:rPr lang="en-IN" sz="1600" dirty="0" err="1">
                <a:solidFill>
                  <a:srgbClr val="000000"/>
                </a:solidFill>
                <a:effectLst/>
                <a:latin typeface="Times New Roman" panose="02020603050405020304" pitchFamily="18" charset="0"/>
                <a:ea typeface="Times New Roman" panose="02020603050405020304" pitchFamily="18" charset="0"/>
              </a:rPr>
              <a:t>myservo</a:t>
            </a:r>
            <a:r>
              <a:rPr lang="en-IN" sz="1600" dirty="0">
                <a:solidFill>
                  <a:srgbClr val="000000"/>
                </a:solidFill>
                <a:effectLst/>
                <a:latin typeface="Times New Roman" panose="02020603050405020304" pitchFamily="18" charset="0"/>
                <a:ea typeface="Times New Roman" panose="02020603050405020304" pitchFamily="18" charset="0"/>
              </a:rPr>
              <a:t>;  // Create a servo object to control a servo</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GPIO the servo is attached to</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static </a:t>
            </a:r>
            <a:r>
              <a:rPr lang="en-IN" sz="1600" dirty="0" err="1">
                <a:solidFill>
                  <a:srgbClr val="000000"/>
                </a:solidFill>
                <a:effectLst/>
                <a:latin typeface="Times New Roman" panose="02020603050405020304" pitchFamily="18" charset="0"/>
                <a:ea typeface="Times New Roman" panose="02020603050405020304" pitchFamily="18" charset="0"/>
              </a:rPr>
              <a:t>const</a:t>
            </a:r>
            <a:r>
              <a:rPr lang="en-IN" sz="1600" dirty="0">
                <a:solidFill>
                  <a:srgbClr val="000000"/>
                </a:solidFill>
                <a:effectLst/>
                <a:latin typeface="Times New Roman" panose="02020603050405020304" pitchFamily="18" charset="0"/>
                <a:ea typeface="Times New Roman" panose="02020603050405020304" pitchFamily="18" charset="0"/>
              </a:rPr>
              <a:t> int servoPin = 13;</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Replace with your network credentials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err="1">
                <a:solidFill>
                  <a:srgbClr val="000000"/>
                </a:solidFill>
                <a:effectLst/>
                <a:latin typeface="Times New Roman" panose="02020603050405020304" pitchFamily="18" charset="0"/>
                <a:ea typeface="Times New Roman" panose="02020603050405020304" pitchFamily="18" charset="0"/>
              </a:rPr>
              <a:t>const</a:t>
            </a:r>
            <a:r>
              <a:rPr lang="en-IN" sz="1600" dirty="0">
                <a:solidFill>
                  <a:srgbClr val="000000"/>
                </a:solidFill>
                <a:effectLst/>
                <a:latin typeface="Times New Roman" panose="02020603050405020304" pitchFamily="18" charset="0"/>
                <a:ea typeface="Times New Roman" panose="02020603050405020304" pitchFamily="18" charset="0"/>
              </a:rPr>
              <a:t> char* </a:t>
            </a:r>
            <a:r>
              <a:rPr lang="en-IN" sz="1600" dirty="0" err="1">
                <a:solidFill>
                  <a:srgbClr val="000000"/>
                </a:solidFill>
                <a:effectLst/>
                <a:latin typeface="Times New Roman" panose="02020603050405020304" pitchFamily="18" charset="0"/>
                <a:ea typeface="Times New Roman" panose="02020603050405020304" pitchFamily="18" charset="0"/>
              </a:rPr>
              <a:t>ssid</a:t>
            </a:r>
            <a:r>
              <a:rPr lang="en-IN" sz="1600" dirty="0">
                <a:solidFill>
                  <a:srgbClr val="000000"/>
                </a:solidFill>
                <a:effectLst/>
                <a:latin typeface="Times New Roman" panose="02020603050405020304" pitchFamily="18" charset="0"/>
                <a:ea typeface="Times New Roman" panose="02020603050405020304" pitchFamily="18" charset="0"/>
              </a:rPr>
              <a:t> = "Laptop";</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err="1">
                <a:solidFill>
                  <a:srgbClr val="000000"/>
                </a:solidFill>
                <a:effectLst/>
                <a:latin typeface="Times New Roman" panose="02020603050405020304" pitchFamily="18" charset="0"/>
                <a:ea typeface="Times New Roman" panose="02020603050405020304" pitchFamily="18" charset="0"/>
              </a:rPr>
              <a:t>const</a:t>
            </a:r>
            <a:r>
              <a:rPr lang="en-IN" sz="1600" dirty="0">
                <a:solidFill>
                  <a:srgbClr val="000000"/>
                </a:solidFill>
                <a:effectLst/>
                <a:latin typeface="Times New Roman" panose="02020603050405020304" pitchFamily="18" charset="0"/>
                <a:ea typeface="Times New Roman" panose="02020603050405020304" pitchFamily="18" charset="0"/>
              </a:rPr>
              <a:t> char* password = "#dev11oc04";</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Set web server port number to 80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err="1">
                <a:solidFill>
                  <a:srgbClr val="000000"/>
                </a:solidFill>
                <a:effectLst/>
                <a:latin typeface="Times New Roman" panose="02020603050405020304" pitchFamily="18" charset="0"/>
                <a:ea typeface="Times New Roman" panose="02020603050405020304" pitchFamily="18" charset="0"/>
              </a:rPr>
              <a:t>WiFiServer</a:t>
            </a:r>
            <a:r>
              <a:rPr lang="en-IN" sz="1600" dirty="0">
                <a:solidFill>
                  <a:srgbClr val="000000"/>
                </a:solidFill>
                <a:effectLst/>
                <a:latin typeface="Times New Roman" panose="02020603050405020304" pitchFamily="18" charset="0"/>
                <a:ea typeface="Times New Roman" panose="02020603050405020304" pitchFamily="18" charset="0"/>
              </a:rPr>
              <a:t> server(80);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endParaRPr lang="en-US" sz="1600" dirty="0"/>
          </a:p>
        </p:txBody>
      </p:sp>
    </p:spTree>
    <p:extLst>
      <p:ext uri="{BB962C8B-B14F-4D97-AF65-F5344CB8AC3E}">
        <p14:creationId xmlns:p14="http://schemas.microsoft.com/office/powerpoint/2010/main" val="14855375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349F59-F44C-2754-5B56-609AC9EBD836}"/>
              </a:ext>
            </a:extLst>
          </p:cNvPr>
          <p:cNvSpPr>
            <a:spLocks noGrp="1"/>
          </p:cNvSpPr>
          <p:nvPr>
            <p:ph type="body" idx="1"/>
          </p:nvPr>
        </p:nvSpPr>
        <p:spPr>
          <a:xfrm>
            <a:off x="228600" y="228600"/>
            <a:ext cx="8686800" cy="6894195"/>
          </a:xfrm>
        </p:spPr>
        <p:txBody>
          <a:bodyPr/>
          <a:lstStyle/>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Variable to store the HTTP request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String header;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Decode HTTP GET value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int </a:t>
            </a:r>
            <a:r>
              <a:rPr lang="en-IN" sz="1600" dirty="0" err="1">
                <a:solidFill>
                  <a:srgbClr val="000000"/>
                </a:solidFill>
                <a:effectLst/>
                <a:latin typeface="Times New Roman" panose="02020603050405020304" pitchFamily="18" charset="0"/>
                <a:ea typeface="Times New Roman" panose="02020603050405020304" pitchFamily="18" charset="0"/>
              </a:rPr>
              <a:t>servoPosition</a:t>
            </a:r>
            <a:r>
              <a:rPr lang="en-IN" sz="1600" dirty="0">
                <a:solidFill>
                  <a:srgbClr val="000000"/>
                </a:solidFill>
                <a:effectLst/>
                <a:latin typeface="Times New Roman" panose="02020603050405020304" pitchFamily="18" charset="0"/>
                <a:ea typeface="Times New Roman" panose="02020603050405020304" pitchFamily="18" charset="0"/>
              </a:rPr>
              <a:t> = 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Current time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unsigned long </a:t>
            </a:r>
            <a:r>
              <a:rPr lang="en-IN" sz="1600" dirty="0" err="1">
                <a:solidFill>
                  <a:srgbClr val="000000"/>
                </a:solidFill>
                <a:effectLst/>
                <a:latin typeface="Times New Roman" panose="02020603050405020304" pitchFamily="18" charset="0"/>
                <a:ea typeface="Times New Roman" panose="02020603050405020304" pitchFamily="18" charset="0"/>
              </a:rPr>
              <a:t>currentTime</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millis</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Previous time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unsigned long </a:t>
            </a:r>
            <a:r>
              <a:rPr lang="en-IN" sz="1600" dirty="0" err="1">
                <a:solidFill>
                  <a:srgbClr val="000000"/>
                </a:solidFill>
                <a:effectLst/>
                <a:latin typeface="Times New Roman" panose="02020603050405020304" pitchFamily="18" charset="0"/>
                <a:ea typeface="Times New Roman" panose="02020603050405020304" pitchFamily="18" charset="0"/>
              </a:rPr>
              <a:t>previousTime</a:t>
            </a:r>
            <a:r>
              <a:rPr lang="en-IN" sz="1600" dirty="0">
                <a:solidFill>
                  <a:srgbClr val="000000"/>
                </a:solidFill>
                <a:effectLst/>
                <a:latin typeface="Times New Roman" panose="02020603050405020304" pitchFamily="18" charset="0"/>
                <a:ea typeface="Times New Roman" panose="02020603050405020304" pitchFamily="18" charset="0"/>
              </a:rPr>
              <a:t> = 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Define timeout time in milliseconds (example: 2000ms = 2s)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err="1">
                <a:solidFill>
                  <a:srgbClr val="000000"/>
                </a:solidFill>
                <a:effectLst/>
                <a:latin typeface="Times New Roman" panose="02020603050405020304" pitchFamily="18" charset="0"/>
                <a:ea typeface="Times New Roman" panose="02020603050405020304" pitchFamily="18" charset="0"/>
              </a:rPr>
              <a:t>const</a:t>
            </a:r>
            <a:r>
              <a:rPr lang="en-IN" sz="1600" dirty="0">
                <a:solidFill>
                  <a:srgbClr val="000000"/>
                </a:solidFill>
                <a:effectLst/>
                <a:latin typeface="Times New Roman" panose="02020603050405020304" pitchFamily="18" charset="0"/>
                <a:ea typeface="Times New Roman" panose="02020603050405020304" pitchFamily="18" charset="0"/>
              </a:rPr>
              <a:t> long </a:t>
            </a:r>
            <a:r>
              <a:rPr lang="en-IN" sz="1600" dirty="0" err="1">
                <a:solidFill>
                  <a:srgbClr val="000000"/>
                </a:solidFill>
                <a:effectLst/>
                <a:latin typeface="Times New Roman" panose="02020603050405020304" pitchFamily="18" charset="0"/>
                <a:ea typeface="Times New Roman" panose="02020603050405020304" pitchFamily="18" charset="0"/>
              </a:rPr>
              <a:t>timeoutTime</a:t>
            </a:r>
            <a:r>
              <a:rPr lang="en-IN" sz="1600" dirty="0">
                <a:solidFill>
                  <a:srgbClr val="000000"/>
                </a:solidFill>
                <a:effectLst/>
                <a:latin typeface="Times New Roman" panose="02020603050405020304" pitchFamily="18" charset="0"/>
                <a:ea typeface="Times New Roman" panose="02020603050405020304" pitchFamily="18" charset="0"/>
              </a:rPr>
              <a:t> = 2000;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void setup() {</a:t>
            </a: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Serial.begin</a:t>
            </a:r>
            <a:r>
              <a:rPr lang="en-IN" sz="1600" dirty="0">
                <a:solidFill>
                  <a:srgbClr val="000000"/>
                </a:solidFill>
                <a:effectLst/>
                <a:latin typeface="Times New Roman" panose="02020603050405020304" pitchFamily="18" charset="0"/>
                <a:ea typeface="Times New Roman" panose="02020603050405020304" pitchFamily="18" charset="0"/>
              </a:rPr>
              <a:t>(115200); // Set baud rate to 115200 for the serial monitor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myservo.attach</a:t>
            </a:r>
            <a:r>
              <a:rPr lang="en-IN" sz="1600" dirty="0">
                <a:solidFill>
                  <a:srgbClr val="000000"/>
                </a:solidFill>
                <a:effectLst/>
                <a:latin typeface="Times New Roman" panose="02020603050405020304" pitchFamily="18" charset="0"/>
                <a:ea typeface="Times New Roman" panose="02020603050405020304" pitchFamily="18" charset="0"/>
              </a:rPr>
              <a:t>(servoPin); // Attaches the servo on the servoPin to the servo object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Connect to Wi-Fi network with SSID and password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Serial.print("Connecting to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a:t>
            </a:r>
            <a:r>
              <a:rPr lang="en-IN" sz="1600" dirty="0" err="1">
                <a:solidFill>
                  <a:srgbClr val="000000"/>
                </a:solidFill>
                <a:effectLst/>
                <a:latin typeface="Times New Roman" panose="02020603050405020304" pitchFamily="18" charset="0"/>
                <a:ea typeface="Times New Roman" panose="02020603050405020304" pitchFamily="18" charset="0"/>
              </a:rPr>
              <a:t>ssid</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WiFi.begin</a:t>
            </a:r>
            <a:r>
              <a:rPr lang="en-IN" sz="1600" dirty="0">
                <a:solidFill>
                  <a:srgbClr val="000000"/>
                </a:solidFill>
                <a:effectLst/>
                <a:latin typeface="Times New Roman" panose="02020603050405020304" pitchFamily="18" charset="0"/>
                <a:ea typeface="Times New Roman" panose="02020603050405020304" pitchFamily="18" charset="0"/>
              </a:rPr>
              <a:t>(</a:t>
            </a:r>
            <a:r>
              <a:rPr lang="en-IN" sz="1600" dirty="0" err="1">
                <a:solidFill>
                  <a:srgbClr val="000000"/>
                </a:solidFill>
                <a:effectLst/>
                <a:latin typeface="Times New Roman" panose="02020603050405020304" pitchFamily="18" charset="0"/>
                <a:ea typeface="Times New Roman" panose="02020603050405020304" pitchFamily="18" charset="0"/>
              </a:rPr>
              <a:t>ssid</a:t>
            </a:r>
            <a:r>
              <a:rPr lang="en-IN" sz="1600" dirty="0">
                <a:solidFill>
                  <a:srgbClr val="000000"/>
                </a:solidFill>
                <a:effectLst/>
                <a:latin typeface="Times New Roman" panose="02020603050405020304" pitchFamily="18" charset="0"/>
                <a:ea typeface="Times New Roman" panose="02020603050405020304" pitchFamily="18" charset="0"/>
              </a:rPr>
              <a:t>, password);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Improved connection feedback</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unsigned long </a:t>
            </a:r>
            <a:r>
              <a:rPr lang="en-IN" sz="1600" dirty="0" err="1">
                <a:solidFill>
                  <a:srgbClr val="000000"/>
                </a:solidFill>
                <a:effectLst/>
                <a:latin typeface="Times New Roman" panose="02020603050405020304" pitchFamily="18" charset="0"/>
                <a:ea typeface="Times New Roman" panose="02020603050405020304" pitchFamily="18" charset="0"/>
              </a:rPr>
              <a:t>startTime</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millis</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while (</a:t>
            </a:r>
            <a:r>
              <a:rPr lang="en-IN" sz="1600" dirty="0" err="1">
                <a:solidFill>
                  <a:srgbClr val="000000"/>
                </a:solidFill>
                <a:effectLst/>
                <a:latin typeface="Times New Roman" panose="02020603050405020304" pitchFamily="18" charset="0"/>
                <a:ea typeface="Times New Roman" panose="02020603050405020304" pitchFamily="18" charset="0"/>
              </a:rPr>
              <a:t>WiFi.status</a:t>
            </a:r>
            <a:r>
              <a:rPr lang="en-IN" sz="1600" dirty="0">
                <a:solidFill>
                  <a:srgbClr val="000000"/>
                </a:solidFill>
                <a:effectLst/>
                <a:latin typeface="Times New Roman" panose="02020603050405020304" pitchFamily="18" charset="0"/>
                <a:ea typeface="Times New Roman" panose="02020603050405020304" pitchFamily="18" charset="0"/>
              </a:rPr>
              <a:t>() != WL_CONNECTED)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delay(500);</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p>
        </p:txBody>
      </p:sp>
    </p:spTree>
    <p:extLst>
      <p:ext uri="{BB962C8B-B14F-4D97-AF65-F5344CB8AC3E}">
        <p14:creationId xmlns:p14="http://schemas.microsoft.com/office/powerpoint/2010/main" val="2079758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349F59-F44C-2754-5B56-609AC9EBD836}"/>
              </a:ext>
            </a:extLst>
          </p:cNvPr>
          <p:cNvSpPr>
            <a:spLocks noGrp="1"/>
          </p:cNvSpPr>
          <p:nvPr>
            <p:ph type="body" idx="1"/>
          </p:nvPr>
        </p:nvSpPr>
        <p:spPr>
          <a:xfrm>
            <a:off x="228600" y="228600"/>
            <a:ext cx="8686800" cy="6894195"/>
          </a:xfrm>
        </p:spPr>
        <p:txBody>
          <a:bodyPr/>
          <a:lstStyle/>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Serial.print(".");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Optional: You can add a timeout for connection attempts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a:t>
            </a:r>
            <a:r>
              <a:rPr lang="en-IN" sz="1600" dirty="0" err="1">
                <a:solidFill>
                  <a:srgbClr val="000000"/>
                </a:solidFill>
                <a:effectLst/>
                <a:latin typeface="Times New Roman" panose="02020603050405020304" pitchFamily="18" charset="0"/>
                <a:ea typeface="Times New Roman" panose="02020603050405020304" pitchFamily="18" charset="0"/>
              </a:rPr>
              <a:t>millis</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startTime</a:t>
            </a:r>
            <a:r>
              <a:rPr lang="en-IN" sz="1600" dirty="0">
                <a:solidFill>
                  <a:srgbClr val="000000"/>
                </a:solidFill>
                <a:effectLst/>
                <a:latin typeface="Times New Roman" panose="02020603050405020304" pitchFamily="18" charset="0"/>
                <a:ea typeface="Times New Roman" panose="02020603050405020304" pitchFamily="18" charset="0"/>
              </a:rPr>
              <a:t> &gt; 10000) { // 10 seconds timeout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a:t>
            </a:r>
            <a:r>
              <a:rPr lang="en-IN" sz="1600" dirty="0" err="1">
                <a:solidFill>
                  <a:srgbClr val="000000"/>
                </a:solidFill>
                <a:effectLst/>
                <a:latin typeface="Times New Roman" panose="02020603050405020304" pitchFamily="18" charset="0"/>
                <a:ea typeface="Times New Roman" panose="02020603050405020304" pitchFamily="18" charset="0"/>
              </a:rPr>
              <a:t>nFailed</a:t>
            </a:r>
            <a:r>
              <a:rPr lang="en-IN" sz="1600" dirty="0">
                <a:solidFill>
                  <a:srgbClr val="000000"/>
                </a:solidFill>
                <a:effectLst/>
                <a:latin typeface="Times New Roman" panose="02020603050405020304" pitchFamily="18" charset="0"/>
                <a:ea typeface="Times New Roman" panose="02020603050405020304" pitchFamily="18" charset="0"/>
              </a:rPr>
              <a:t> to connect to </a:t>
            </a:r>
            <a:r>
              <a:rPr lang="en-IN" sz="1600" dirty="0" err="1">
                <a:solidFill>
                  <a:srgbClr val="000000"/>
                </a:solidFill>
                <a:effectLst/>
                <a:latin typeface="Times New Roman" panose="02020603050405020304" pitchFamily="18" charset="0"/>
                <a:ea typeface="Times New Roman" panose="02020603050405020304" pitchFamily="18" charset="0"/>
              </a:rPr>
              <a:t>WiFi</a:t>
            </a:r>
            <a:r>
              <a:rPr lang="en-IN" sz="1600" dirty="0">
                <a:solidFill>
                  <a:srgbClr val="000000"/>
                </a:solidFill>
                <a:effectLst/>
                <a:latin typeface="Times New Roman" panose="02020603050405020304" pitchFamily="18" charset="0"/>
                <a:ea typeface="Times New Roman" panose="02020603050405020304" pitchFamily="18" charset="0"/>
              </a:rPr>
              <a:t>, restarting...");</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ESP.restart</a:t>
            </a:r>
            <a:r>
              <a:rPr lang="en-IN" sz="1600" dirty="0">
                <a:solidFill>
                  <a:srgbClr val="000000"/>
                </a:solidFill>
                <a:effectLst/>
                <a:latin typeface="Times New Roman" panose="02020603050405020304" pitchFamily="18" charset="0"/>
                <a:ea typeface="Times New Roman" panose="02020603050405020304" pitchFamily="18" charset="0"/>
              </a:rPr>
              <a:t>(); // Restart the ESP32</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Print local IP address and start web server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a:t>
            </a:r>
            <a:r>
              <a:rPr lang="en-IN" sz="1600" dirty="0" err="1">
                <a:solidFill>
                  <a:srgbClr val="000000"/>
                </a:solidFill>
                <a:effectLst/>
                <a:latin typeface="Times New Roman" panose="02020603050405020304" pitchFamily="18" charset="0"/>
                <a:ea typeface="Times New Roman" panose="02020603050405020304" pitchFamily="18" charset="0"/>
              </a:rPr>
              <a:t>WiFi</a:t>
            </a:r>
            <a:r>
              <a:rPr lang="en-IN" sz="1600" dirty="0">
                <a:solidFill>
                  <a:srgbClr val="000000"/>
                </a:solidFill>
                <a:effectLst/>
                <a:latin typeface="Times New Roman" panose="02020603050405020304" pitchFamily="18" charset="0"/>
                <a:ea typeface="Times New Roman" panose="02020603050405020304" pitchFamily="18" charset="0"/>
              </a:rPr>
              <a:t> connected.");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Serial.print("IP address: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a:t>
            </a:r>
            <a:r>
              <a:rPr lang="en-IN" sz="1600" dirty="0" err="1">
                <a:solidFill>
                  <a:srgbClr val="000000"/>
                </a:solidFill>
                <a:effectLst/>
                <a:latin typeface="Times New Roman" panose="02020603050405020304" pitchFamily="18" charset="0"/>
                <a:ea typeface="Times New Roman" panose="02020603050405020304" pitchFamily="18" charset="0"/>
              </a:rPr>
              <a:t>WiFi.localIP</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server.begin</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void loop()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WiFiClient</a:t>
            </a:r>
            <a:r>
              <a:rPr lang="en-IN" sz="1600" dirty="0">
                <a:solidFill>
                  <a:srgbClr val="000000"/>
                </a:solidFill>
                <a:effectLst/>
                <a:latin typeface="Times New Roman" panose="02020603050405020304" pitchFamily="18" charset="0"/>
                <a:ea typeface="Times New Roman" panose="02020603050405020304" pitchFamily="18" charset="0"/>
              </a:rPr>
              <a:t> client = </a:t>
            </a:r>
            <a:r>
              <a:rPr lang="en-IN" sz="1600" dirty="0" err="1">
                <a:solidFill>
                  <a:srgbClr val="000000"/>
                </a:solidFill>
                <a:effectLst/>
                <a:latin typeface="Times New Roman" panose="02020603050405020304" pitchFamily="18" charset="0"/>
                <a:ea typeface="Times New Roman" panose="02020603050405020304" pitchFamily="18" charset="0"/>
              </a:rPr>
              <a:t>server.available</a:t>
            </a:r>
            <a:r>
              <a:rPr lang="en-IN" sz="1600" dirty="0">
                <a:solidFill>
                  <a:srgbClr val="000000"/>
                </a:solidFill>
                <a:effectLst/>
                <a:latin typeface="Times New Roman" panose="02020603050405020304" pitchFamily="18" charset="0"/>
                <a:ea typeface="Times New Roman" panose="02020603050405020304" pitchFamily="18" charset="0"/>
              </a:rPr>
              <a:t>(); // Listen for incoming clients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(client) { // If a new client connects,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currentTime</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millis</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previousTime</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currentTime</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Serial.println("New Client."); // Print a message out in the serial port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String </a:t>
            </a:r>
            <a:r>
              <a:rPr lang="en-IN" sz="1600" dirty="0" err="1">
                <a:solidFill>
                  <a:srgbClr val="000000"/>
                </a:solidFill>
                <a:effectLst/>
                <a:latin typeface="Times New Roman" panose="02020603050405020304" pitchFamily="18" charset="0"/>
                <a:ea typeface="Times New Roman" panose="02020603050405020304" pitchFamily="18" charset="0"/>
              </a:rPr>
              <a:t>currentLine</a:t>
            </a:r>
            <a:r>
              <a:rPr lang="en-IN" sz="1600" dirty="0">
                <a:solidFill>
                  <a:srgbClr val="000000"/>
                </a:solidFill>
                <a:effectLst/>
                <a:latin typeface="Times New Roman" panose="02020603050405020304" pitchFamily="18" charset="0"/>
                <a:ea typeface="Times New Roman" panose="02020603050405020304" pitchFamily="18" charset="0"/>
              </a:rPr>
              <a:t> = ""; // Make a String to hold incoming data from the client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while (</a:t>
            </a:r>
            <a:r>
              <a:rPr lang="en-IN" sz="1600" dirty="0" err="1">
                <a:solidFill>
                  <a:srgbClr val="000000"/>
                </a:solidFill>
                <a:effectLst/>
                <a:latin typeface="Times New Roman" panose="02020603050405020304" pitchFamily="18" charset="0"/>
                <a:ea typeface="Times New Roman" panose="02020603050405020304" pitchFamily="18" charset="0"/>
              </a:rPr>
              <a:t>client.connected</a:t>
            </a:r>
            <a:r>
              <a:rPr lang="en-IN" sz="1600" dirty="0">
                <a:solidFill>
                  <a:srgbClr val="000000"/>
                </a:solidFill>
                <a:effectLst/>
                <a:latin typeface="Times New Roman" panose="02020603050405020304" pitchFamily="18" charset="0"/>
                <a:ea typeface="Times New Roman" panose="02020603050405020304" pitchFamily="18" charset="0"/>
              </a:rPr>
              <a:t>() &amp;&amp; </a:t>
            </a:r>
            <a:r>
              <a:rPr lang="en-IN" sz="1600" dirty="0" err="1">
                <a:solidFill>
                  <a:srgbClr val="000000"/>
                </a:solidFill>
                <a:effectLst/>
                <a:latin typeface="Times New Roman" panose="02020603050405020304" pitchFamily="18" charset="0"/>
                <a:ea typeface="Times New Roman" panose="02020603050405020304" pitchFamily="18" charset="0"/>
              </a:rPr>
              <a:t>currentTime</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previousTime</a:t>
            </a:r>
            <a:r>
              <a:rPr lang="en-IN" sz="1600" dirty="0">
                <a:solidFill>
                  <a:srgbClr val="000000"/>
                </a:solidFill>
                <a:effectLst/>
                <a:latin typeface="Times New Roman" panose="02020603050405020304" pitchFamily="18" charset="0"/>
                <a:ea typeface="Times New Roman" panose="02020603050405020304" pitchFamily="18" charset="0"/>
              </a:rPr>
              <a:t> &lt;= </a:t>
            </a:r>
            <a:r>
              <a:rPr lang="en-IN" sz="1600" dirty="0" err="1">
                <a:solidFill>
                  <a:srgbClr val="000000"/>
                </a:solidFill>
                <a:effectLst/>
                <a:latin typeface="Times New Roman" panose="02020603050405020304" pitchFamily="18" charset="0"/>
                <a:ea typeface="Times New Roman" panose="02020603050405020304" pitchFamily="18" charset="0"/>
              </a:rPr>
              <a:t>timeoutTime</a:t>
            </a:r>
            <a:r>
              <a:rPr lang="en-IN" sz="1600" dirty="0">
                <a:solidFill>
                  <a:srgbClr val="000000"/>
                </a:solidFill>
                <a:effectLst/>
                <a:latin typeface="Times New Roman" panose="02020603050405020304" pitchFamily="18" charset="0"/>
                <a:ea typeface="Times New Roman" panose="02020603050405020304" pitchFamily="18" charset="0"/>
              </a:rPr>
              <a:t>) { // Loop while the client's connected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currentTime</a:t>
            </a:r>
            <a:r>
              <a:rPr lang="en-IN" sz="1600" dirty="0">
                <a:solidFill>
                  <a:srgbClr val="000000"/>
                </a:solidFill>
                <a:effectLst/>
                <a:latin typeface="Times New Roman" panose="02020603050405020304" pitchFamily="18" charset="0"/>
                <a:ea typeface="Times New Roman" panose="02020603050405020304" pitchFamily="18" charset="0"/>
              </a:rPr>
              <a:t> = </a:t>
            </a:r>
            <a:r>
              <a:rPr lang="en-IN" sz="1600" dirty="0" err="1">
                <a:solidFill>
                  <a:srgbClr val="000000"/>
                </a:solidFill>
                <a:effectLst/>
                <a:latin typeface="Times New Roman" panose="02020603050405020304" pitchFamily="18" charset="0"/>
                <a:ea typeface="Times New Roman" panose="02020603050405020304" pitchFamily="18" charset="0"/>
              </a:rPr>
              <a:t>millis</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endParaRPr lang="en-US" sz="1600" dirty="0"/>
          </a:p>
        </p:txBody>
      </p:sp>
    </p:spTree>
    <p:extLst>
      <p:ext uri="{BB962C8B-B14F-4D97-AF65-F5344CB8AC3E}">
        <p14:creationId xmlns:p14="http://schemas.microsoft.com/office/powerpoint/2010/main" val="17958668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349F59-F44C-2754-5B56-609AC9EBD836}"/>
              </a:ext>
            </a:extLst>
          </p:cNvPr>
          <p:cNvSpPr>
            <a:spLocks noGrp="1"/>
          </p:cNvSpPr>
          <p:nvPr>
            <p:ph type="body" idx="1"/>
          </p:nvPr>
        </p:nvSpPr>
        <p:spPr>
          <a:xfrm>
            <a:off x="228600" y="228600"/>
            <a:ext cx="8686800" cy="6401753"/>
          </a:xfrm>
        </p:spPr>
        <p:txBody>
          <a:bodyPr/>
          <a:lstStyle/>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a:t>
            </a:r>
            <a:r>
              <a:rPr lang="en-IN" sz="1600" dirty="0" err="1">
                <a:solidFill>
                  <a:srgbClr val="000000"/>
                </a:solidFill>
                <a:effectLst/>
                <a:latin typeface="Times New Roman" panose="02020603050405020304" pitchFamily="18" charset="0"/>
                <a:ea typeface="Times New Roman" panose="02020603050405020304" pitchFamily="18" charset="0"/>
              </a:rPr>
              <a:t>client.available</a:t>
            </a:r>
            <a:r>
              <a:rPr lang="en-IN" sz="1600" dirty="0">
                <a:solidFill>
                  <a:srgbClr val="000000"/>
                </a:solidFill>
                <a:effectLst/>
                <a:latin typeface="Times New Roman" panose="02020603050405020304" pitchFamily="18" charset="0"/>
                <a:ea typeface="Times New Roman" panose="02020603050405020304" pitchFamily="18" charset="0"/>
              </a:rPr>
              <a:t>()) { // If there are bytes to read from the client,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char c = </a:t>
            </a:r>
            <a:r>
              <a:rPr lang="en-IN" sz="1600" dirty="0" err="1">
                <a:solidFill>
                  <a:srgbClr val="000000"/>
                </a:solidFill>
                <a:effectLst/>
                <a:latin typeface="Times New Roman" panose="02020603050405020304" pitchFamily="18" charset="0"/>
                <a:ea typeface="Times New Roman" panose="02020603050405020304" pitchFamily="18" charset="0"/>
              </a:rPr>
              <a:t>client.read</a:t>
            </a:r>
            <a:r>
              <a:rPr lang="en-IN" sz="1600" dirty="0">
                <a:solidFill>
                  <a:srgbClr val="000000"/>
                </a:solidFill>
                <a:effectLst/>
                <a:latin typeface="Times New Roman" panose="02020603050405020304" pitchFamily="18" charset="0"/>
                <a:ea typeface="Times New Roman" panose="02020603050405020304" pitchFamily="18" charset="0"/>
              </a:rPr>
              <a:t>(); // Read a byte, then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Serial.write</a:t>
            </a:r>
            <a:r>
              <a:rPr lang="en-IN" sz="1600" dirty="0">
                <a:solidFill>
                  <a:srgbClr val="000000"/>
                </a:solidFill>
                <a:effectLst/>
                <a:latin typeface="Times New Roman" panose="02020603050405020304" pitchFamily="18" charset="0"/>
                <a:ea typeface="Times New Roman" panose="02020603050405020304" pitchFamily="18" charset="0"/>
              </a:rPr>
              <a:t>(c); // Print it out the serial monitor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header += c;</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(c == '\n') { // If the byte is a newline character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If the current line is blank, you got two newline characters in a row.</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That's the end of the client HTTP request, so send a response: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a:t>
            </a:r>
            <a:r>
              <a:rPr lang="en-IN" sz="1600" dirty="0" err="1">
                <a:solidFill>
                  <a:srgbClr val="000000"/>
                </a:solidFill>
                <a:effectLst/>
                <a:latin typeface="Times New Roman" panose="02020603050405020304" pitchFamily="18" charset="0"/>
                <a:ea typeface="Times New Roman" panose="02020603050405020304" pitchFamily="18" charset="0"/>
              </a:rPr>
              <a:t>currentLine.length</a:t>
            </a:r>
            <a:r>
              <a:rPr lang="en-IN" sz="1600" dirty="0">
                <a:solidFill>
                  <a:srgbClr val="000000"/>
                </a:solidFill>
                <a:effectLst/>
                <a:latin typeface="Times New Roman" panose="02020603050405020304" pitchFamily="18" charset="0"/>
                <a:ea typeface="Times New Roman" panose="02020603050405020304" pitchFamily="18" charset="0"/>
              </a:rPr>
              <a:t>() == 0)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Parse GET request before sending the response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bool </a:t>
            </a:r>
            <a:r>
              <a:rPr lang="en-IN" sz="1600" dirty="0" err="1">
                <a:solidFill>
                  <a:srgbClr val="000000"/>
                </a:solidFill>
                <a:effectLst/>
                <a:latin typeface="Times New Roman" panose="02020603050405020304" pitchFamily="18" charset="0"/>
                <a:ea typeface="Times New Roman" panose="02020603050405020304" pitchFamily="18" charset="0"/>
              </a:rPr>
              <a:t>servoActionTaken</a:t>
            </a:r>
            <a:r>
              <a:rPr lang="en-IN" sz="1600" dirty="0">
                <a:solidFill>
                  <a:srgbClr val="000000"/>
                </a:solidFill>
                <a:effectLst/>
                <a:latin typeface="Times New Roman" panose="02020603050405020304" pitchFamily="18" charset="0"/>
                <a:ea typeface="Times New Roman" panose="02020603050405020304" pitchFamily="18" charset="0"/>
              </a:rPr>
              <a:t> = false;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String action;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a:t>
            </a:r>
            <a:r>
              <a:rPr lang="en-IN" sz="1600" dirty="0" err="1">
                <a:solidFill>
                  <a:srgbClr val="000000"/>
                </a:solidFill>
                <a:effectLst/>
                <a:latin typeface="Times New Roman" panose="02020603050405020304" pitchFamily="18" charset="0"/>
                <a:ea typeface="Times New Roman" panose="02020603050405020304" pitchFamily="18" charset="0"/>
              </a:rPr>
              <a:t>header.indexOf</a:t>
            </a:r>
            <a:r>
              <a:rPr lang="en-IN" sz="1600" dirty="0">
                <a:solidFill>
                  <a:srgbClr val="000000"/>
                </a:solidFill>
                <a:effectLst/>
                <a:latin typeface="Times New Roman" panose="02020603050405020304" pitchFamily="18" charset="0"/>
                <a:ea typeface="Times New Roman" panose="02020603050405020304" pitchFamily="18" charset="0"/>
              </a:rPr>
              <a:t>("GET /open") &gt;= 0)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servoPosition</a:t>
            </a:r>
            <a:r>
              <a:rPr lang="en-IN" sz="1600" dirty="0">
                <a:solidFill>
                  <a:srgbClr val="000000"/>
                </a:solidFill>
                <a:effectLst/>
                <a:latin typeface="Times New Roman" panose="02020603050405020304" pitchFamily="18" charset="0"/>
                <a:ea typeface="Times New Roman" panose="02020603050405020304" pitchFamily="18" charset="0"/>
              </a:rPr>
              <a:t> = 0; // Change to the closed position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myservo.write</a:t>
            </a:r>
            <a:r>
              <a:rPr lang="en-IN" sz="1600" dirty="0">
                <a:solidFill>
                  <a:srgbClr val="000000"/>
                </a:solidFill>
                <a:effectLst/>
                <a:latin typeface="Times New Roman" panose="02020603050405020304" pitchFamily="18" charset="0"/>
                <a:ea typeface="Times New Roman" panose="02020603050405020304" pitchFamily="18" charset="0"/>
              </a:rPr>
              <a:t>(</a:t>
            </a:r>
            <a:r>
              <a:rPr lang="en-IN" sz="1600" dirty="0" err="1">
                <a:solidFill>
                  <a:srgbClr val="000000"/>
                </a:solidFill>
                <a:effectLst/>
                <a:latin typeface="Times New Roman" panose="02020603050405020304" pitchFamily="18" charset="0"/>
                <a:ea typeface="Times New Roman" panose="02020603050405020304" pitchFamily="18" charset="0"/>
              </a:rPr>
              <a:t>servoPosition</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Serial.println("Door Opened");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servoActionTaken</a:t>
            </a:r>
            <a:r>
              <a:rPr lang="en-IN" sz="1600" dirty="0">
                <a:solidFill>
                  <a:srgbClr val="000000"/>
                </a:solidFill>
                <a:effectLst/>
                <a:latin typeface="Times New Roman" panose="02020603050405020304" pitchFamily="18" charset="0"/>
                <a:ea typeface="Times New Roman" panose="02020603050405020304" pitchFamily="18" charset="0"/>
              </a:rPr>
              <a:t> = true;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action = "open";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if (</a:t>
            </a:r>
            <a:r>
              <a:rPr lang="en-IN" sz="1600" dirty="0" err="1">
                <a:solidFill>
                  <a:srgbClr val="000000"/>
                </a:solidFill>
                <a:effectLst/>
                <a:latin typeface="Times New Roman" panose="02020603050405020304" pitchFamily="18" charset="0"/>
                <a:ea typeface="Times New Roman" panose="02020603050405020304" pitchFamily="18" charset="0"/>
              </a:rPr>
              <a:t>header.indexOf</a:t>
            </a:r>
            <a:r>
              <a:rPr lang="en-IN" sz="1600" dirty="0">
                <a:solidFill>
                  <a:srgbClr val="000000"/>
                </a:solidFill>
                <a:effectLst/>
                <a:latin typeface="Times New Roman" panose="02020603050405020304" pitchFamily="18" charset="0"/>
                <a:ea typeface="Times New Roman" panose="02020603050405020304" pitchFamily="18" charset="0"/>
              </a:rPr>
              <a:t>("GET /close") &gt;= 0)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servoPosition</a:t>
            </a:r>
            <a:r>
              <a:rPr lang="en-IN" sz="1600" dirty="0">
                <a:solidFill>
                  <a:srgbClr val="000000"/>
                </a:solidFill>
                <a:effectLst/>
                <a:latin typeface="Times New Roman" panose="02020603050405020304" pitchFamily="18" charset="0"/>
                <a:ea typeface="Times New Roman" panose="02020603050405020304" pitchFamily="18" charset="0"/>
              </a:rPr>
              <a:t> = 90; // Change to the open position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myservo.write</a:t>
            </a:r>
            <a:r>
              <a:rPr lang="en-IN" sz="1600" dirty="0">
                <a:solidFill>
                  <a:srgbClr val="000000"/>
                </a:solidFill>
                <a:effectLst/>
                <a:latin typeface="Times New Roman" panose="02020603050405020304" pitchFamily="18" charset="0"/>
                <a:ea typeface="Times New Roman" panose="02020603050405020304" pitchFamily="18" charset="0"/>
              </a:rPr>
              <a:t>(</a:t>
            </a:r>
            <a:r>
              <a:rPr lang="en-IN" sz="1600" dirty="0" err="1">
                <a:solidFill>
                  <a:srgbClr val="000000"/>
                </a:solidFill>
                <a:effectLst/>
                <a:latin typeface="Times New Roman" panose="02020603050405020304" pitchFamily="18" charset="0"/>
                <a:ea typeface="Times New Roman" panose="02020603050405020304" pitchFamily="18" charset="0"/>
              </a:rPr>
              <a:t>servoPosition</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Serial.println("Door Closed");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servoActionTaken</a:t>
            </a:r>
            <a:r>
              <a:rPr lang="en-IN" sz="1600" dirty="0">
                <a:solidFill>
                  <a:srgbClr val="000000"/>
                </a:solidFill>
                <a:effectLst/>
                <a:latin typeface="Times New Roman" panose="02020603050405020304" pitchFamily="18" charset="0"/>
                <a:ea typeface="Times New Roman" panose="02020603050405020304" pitchFamily="18" charset="0"/>
              </a:rPr>
              <a:t> = true;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action = "close";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9182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349F59-F44C-2754-5B56-609AC9EBD836}"/>
              </a:ext>
            </a:extLst>
          </p:cNvPr>
          <p:cNvSpPr>
            <a:spLocks noGrp="1"/>
          </p:cNvSpPr>
          <p:nvPr>
            <p:ph type="body" idx="1"/>
          </p:nvPr>
        </p:nvSpPr>
        <p:spPr>
          <a:xfrm>
            <a:off x="228600" y="228600"/>
            <a:ext cx="8686800" cy="6647974"/>
          </a:xfrm>
        </p:spPr>
        <p:txBody>
          <a:bodyPr/>
          <a:lstStyle/>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HTTP headers always start with a response code (e.g. HTTP/1.1 200 OK)</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and a content-type so the client knows what's coming, then a blank line: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client.println("HTTP/1.1 200 OK");</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a:t>
            </a:r>
            <a:r>
              <a:rPr lang="en-IN" sz="1600" dirty="0" err="1">
                <a:solidFill>
                  <a:srgbClr val="000000"/>
                </a:solidFill>
                <a:effectLst/>
                <a:latin typeface="Times New Roman" panose="02020603050405020304" pitchFamily="18" charset="0"/>
                <a:ea typeface="Times New Roman" panose="02020603050405020304" pitchFamily="18" charset="0"/>
              </a:rPr>
              <a:t>Content-type:text</a:t>
            </a:r>
            <a:r>
              <a:rPr lang="en-IN" sz="1600" dirty="0">
                <a:solidFill>
                  <a:srgbClr val="000000"/>
                </a:solidFill>
                <a:effectLst/>
                <a:latin typeface="Times New Roman" panose="02020603050405020304" pitchFamily="18" charset="0"/>
                <a:ea typeface="Times New Roman" panose="02020603050405020304" pitchFamily="18" charset="0"/>
              </a:rPr>
              <a:t>/html");</a:t>
            </a: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client.println("Connection: close");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Display the HTML web page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client.println("&lt;!DOCTYPE html&gt;&lt;html&gt;");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client.println("&lt;head&gt;&lt;meta name=\"viewport\" content=\"width=device-width, initial-scale=1\"&gt;");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client.println("&lt;link </a:t>
            </a:r>
            <a:r>
              <a:rPr lang="en-IN" sz="1600" dirty="0" err="1">
                <a:solidFill>
                  <a:srgbClr val="000000"/>
                </a:solidFill>
                <a:effectLst/>
                <a:latin typeface="Times New Roman" panose="02020603050405020304" pitchFamily="18" charset="0"/>
                <a:ea typeface="Times New Roman" panose="02020603050405020304" pitchFamily="18" charset="0"/>
              </a:rPr>
              <a:t>rel</a:t>
            </a:r>
            <a:r>
              <a:rPr lang="en-IN" sz="1600" dirty="0">
                <a:solidFill>
                  <a:srgbClr val="000000"/>
                </a:solidFill>
                <a:effectLst/>
                <a:latin typeface="Times New Roman" panose="02020603050405020304" pitchFamily="18" charset="0"/>
                <a:ea typeface="Times New Roman" panose="02020603050405020304" pitchFamily="18" charset="0"/>
              </a:rPr>
              <a:t>=\"icon\" </a:t>
            </a:r>
            <a:r>
              <a:rPr lang="en-IN" sz="1600" dirty="0" err="1">
                <a:solidFill>
                  <a:srgbClr val="000000"/>
                </a:solidFill>
                <a:effectLst/>
                <a:latin typeface="Times New Roman" panose="02020603050405020304" pitchFamily="18" charset="0"/>
                <a:ea typeface="Times New Roman" panose="02020603050405020304" pitchFamily="18" charset="0"/>
              </a:rPr>
              <a:t>href</a:t>
            </a:r>
            <a:r>
              <a:rPr lang="en-IN" sz="1600" dirty="0">
                <a:solidFill>
                  <a:srgbClr val="000000"/>
                </a:solidFill>
                <a:effectLst/>
                <a:latin typeface="Times New Roman" panose="02020603050405020304" pitchFamily="18" charset="0"/>
                <a:ea typeface="Times New Roman" panose="02020603050405020304" pitchFamily="18" charset="0"/>
              </a:rPr>
              <a:t>=\"data:,\"&gt;");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CSS to style the on/off buttons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client.println("&lt;style&gt;body { text-align: </a:t>
            </a:r>
            <a:r>
              <a:rPr lang="en-IN" sz="1600" dirty="0" err="1">
                <a:solidFill>
                  <a:srgbClr val="000000"/>
                </a:solidFill>
                <a:effectLst/>
                <a:latin typeface="Times New Roman" panose="02020603050405020304" pitchFamily="18" charset="0"/>
                <a:ea typeface="Times New Roman" panose="02020603050405020304" pitchFamily="18" charset="0"/>
              </a:rPr>
              <a:t>center</a:t>
            </a:r>
            <a:r>
              <a:rPr lang="en-IN" sz="1600" dirty="0">
                <a:solidFill>
                  <a:srgbClr val="000000"/>
                </a:solidFill>
                <a:effectLst/>
                <a:latin typeface="Times New Roman" panose="02020603050405020304" pitchFamily="18" charset="0"/>
                <a:ea typeface="Times New Roman" panose="02020603050405020304" pitchFamily="18" charset="0"/>
              </a:rPr>
              <a:t>; font-family: 'Trebuchet MS', Arial; background-</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#f7f7f7; </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#333; margin-left: auto; margin-right: auto; padding: 0 10px;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client.println(".button { display: inline-block; padding: 15px 25px; font-size: 24px; cursor: pointer; text-align: </a:t>
            </a:r>
            <a:r>
              <a:rPr lang="en-IN" sz="1600" dirty="0" err="1">
                <a:solidFill>
                  <a:srgbClr val="000000"/>
                </a:solidFill>
                <a:effectLst/>
                <a:latin typeface="Times New Roman" panose="02020603050405020304" pitchFamily="18" charset="0"/>
                <a:ea typeface="Times New Roman" panose="02020603050405020304" pitchFamily="18" charset="0"/>
              </a:rPr>
              <a:t>center</a:t>
            </a:r>
            <a:r>
              <a:rPr lang="en-IN" sz="1600" dirty="0">
                <a:solidFill>
                  <a:srgbClr val="000000"/>
                </a:solidFill>
                <a:effectLst/>
                <a:latin typeface="Times New Roman" panose="02020603050405020304" pitchFamily="18" charset="0"/>
                <a:ea typeface="Times New Roman" panose="02020603050405020304" pitchFamily="18" charset="0"/>
              </a:rPr>
              <a:t>; text-decoration: none; outline: none; </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#fff; background-</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#4CAF50; border: none; border-radius: 15px; box-shadow: 0 9px #999; margin: 10px;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a:t>
            </a:r>
            <a:r>
              <a:rPr lang="en-IN" sz="1600" dirty="0" err="1">
                <a:solidFill>
                  <a:srgbClr val="000000"/>
                </a:solidFill>
                <a:effectLst/>
                <a:latin typeface="Times New Roman" panose="02020603050405020304" pitchFamily="18" charset="0"/>
                <a:ea typeface="Times New Roman" panose="02020603050405020304" pitchFamily="18" charset="0"/>
              </a:rPr>
              <a:t>button:hover</a:t>
            </a:r>
            <a:r>
              <a:rPr lang="en-IN" sz="1600" dirty="0">
                <a:solidFill>
                  <a:srgbClr val="000000"/>
                </a:solidFill>
                <a:effectLst/>
                <a:latin typeface="Times New Roman" panose="02020603050405020304" pitchFamily="18" charset="0"/>
                <a:ea typeface="Times New Roman" panose="02020603050405020304" pitchFamily="18" charset="0"/>
              </a:rPr>
              <a:t> { background-</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#3e8e41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a:t>
            </a:r>
            <a:r>
              <a:rPr lang="en-IN" sz="1600" dirty="0" err="1">
                <a:solidFill>
                  <a:srgbClr val="000000"/>
                </a:solidFill>
                <a:effectLst/>
                <a:latin typeface="Times New Roman" panose="02020603050405020304" pitchFamily="18" charset="0"/>
                <a:ea typeface="Times New Roman" panose="02020603050405020304" pitchFamily="18" charset="0"/>
              </a:rPr>
              <a:t>button:active</a:t>
            </a:r>
            <a:r>
              <a:rPr lang="en-IN" sz="1600" dirty="0">
                <a:solidFill>
                  <a:srgbClr val="000000"/>
                </a:solidFill>
                <a:effectLst/>
                <a:latin typeface="Times New Roman" panose="02020603050405020304" pitchFamily="18" charset="0"/>
                <a:ea typeface="Times New Roman" panose="02020603050405020304" pitchFamily="18" charset="0"/>
              </a:rPr>
              <a:t> { background-</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#3e8e41; box-shadow: 0 5px #666; transform: </a:t>
            </a:r>
            <a:r>
              <a:rPr lang="en-IN" sz="1600" dirty="0" err="1">
                <a:solidFill>
                  <a:srgbClr val="000000"/>
                </a:solidFill>
                <a:effectLst/>
                <a:latin typeface="Times New Roman" panose="02020603050405020304" pitchFamily="18" charset="0"/>
                <a:ea typeface="Times New Roman" panose="02020603050405020304" pitchFamily="18" charset="0"/>
              </a:rPr>
              <a:t>translateY</a:t>
            </a:r>
            <a:r>
              <a:rPr lang="en-IN" sz="1600" dirty="0">
                <a:solidFill>
                  <a:srgbClr val="000000"/>
                </a:solidFill>
                <a:effectLst/>
                <a:latin typeface="Times New Roman" panose="02020603050405020304" pitchFamily="18" charset="0"/>
                <a:ea typeface="Times New Roman" panose="02020603050405020304" pitchFamily="18" charset="0"/>
              </a:rPr>
              <a:t>(4px);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client.println(".button-red { background-</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#f44336;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a:t>
            </a:r>
            <a:r>
              <a:rPr lang="en-IN" sz="1600" dirty="0" err="1">
                <a:solidFill>
                  <a:srgbClr val="000000"/>
                </a:solidFill>
                <a:effectLst/>
                <a:latin typeface="Times New Roman" panose="02020603050405020304" pitchFamily="18" charset="0"/>
                <a:ea typeface="Times New Roman" panose="02020603050405020304" pitchFamily="18" charset="0"/>
              </a:rPr>
              <a:t>button-red:hover</a:t>
            </a:r>
            <a:r>
              <a:rPr lang="en-IN" sz="1600" dirty="0">
                <a:solidFill>
                  <a:srgbClr val="000000"/>
                </a:solidFill>
                <a:effectLst/>
                <a:latin typeface="Times New Roman" panose="02020603050405020304" pitchFamily="18" charset="0"/>
                <a:ea typeface="Times New Roman" panose="02020603050405020304" pitchFamily="18" charset="0"/>
              </a:rPr>
              <a:t> { background-</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#da190b;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a:t>
            </a:r>
            <a:r>
              <a:rPr lang="en-IN" sz="1600" dirty="0" err="1">
                <a:solidFill>
                  <a:srgbClr val="000000"/>
                </a:solidFill>
                <a:effectLst/>
                <a:latin typeface="Times New Roman" panose="02020603050405020304" pitchFamily="18" charset="0"/>
                <a:ea typeface="Times New Roman" panose="02020603050405020304" pitchFamily="18" charset="0"/>
              </a:rPr>
              <a:t>button-red:active</a:t>
            </a:r>
            <a:r>
              <a:rPr lang="en-IN" sz="1600" dirty="0">
                <a:solidFill>
                  <a:srgbClr val="000000"/>
                </a:solidFill>
                <a:effectLst/>
                <a:latin typeface="Times New Roman" panose="02020603050405020304" pitchFamily="18" charset="0"/>
                <a:ea typeface="Times New Roman" panose="02020603050405020304" pitchFamily="18" charset="0"/>
              </a:rPr>
              <a:t> { background-</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#da190b; box-shadow: 0 5px #666; transform: </a:t>
            </a:r>
            <a:r>
              <a:rPr lang="en-IN" sz="1600" dirty="0" err="1">
                <a:solidFill>
                  <a:srgbClr val="000000"/>
                </a:solidFill>
                <a:effectLst/>
                <a:latin typeface="Times New Roman" panose="02020603050405020304" pitchFamily="18" charset="0"/>
                <a:ea typeface="Times New Roman" panose="02020603050405020304" pitchFamily="18" charset="0"/>
              </a:rPr>
              <a:t>translateY</a:t>
            </a:r>
            <a:r>
              <a:rPr lang="en-IN" sz="1600" dirty="0">
                <a:solidFill>
                  <a:srgbClr val="000000"/>
                </a:solidFill>
                <a:effectLst/>
                <a:latin typeface="Times New Roman" panose="02020603050405020304" pitchFamily="18" charset="0"/>
                <a:ea typeface="Times New Roman" panose="02020603050405020304" pitchFamily="18" charset="0"/>
              </a:rPr>
              <a:t>(4px);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client.println(".container { background-</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#fff; padding: 20px; border-radius: 10px; box-shadow: 0 2px 4px </a:t>
            </a:r>
            <a:r>
              <a:rPr lang="en-IN" sz="1600" dirty="0" err="1">
                <a:solidFill>
                  <a:srgbClr val="000000"/>
                </a:solidFill>
                <a:effectLst/>
                <a:latin typeface="Times New Roman" panose="02020603050405020304" pitchFamily="18" charset="0"/>
                <a:ea typeface="Times New Roman" panose="02020603050405020304" pitchFamily="18" charset="0"/>
              </a:rPr>
              <a:t>rgba</a:t>
            </a:r>
            <a:r>
              <a:rPr lang="en-IN" sz="1600" dirty="0">
                <a:solidFill>
                  <a:srgbClr val="000000"/>
                </a:solidFill>
                <a:effectLst/>
                <a:latin typeface="Times New Roman" panose="02020603050405020304" pitchFamily="18" charset="0"/>
                <a:ea typeface="Times New Roman" panose="02020603050405020304" pitchFamily="18" charset="0"/>
              </a:rPr>
              <a:t>(0,0,0,0.1); display: inline-block; margin-top: 50px; }");</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133183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349F59-F44C-2754-5B56-609AC9EBD836}"/>
              </a:ext>
            </a:extLst>
          </p:cNvPr>
          <p:cNvSpPr>
            <a:spLocks noGrp="1"/>
          </p:cNvSpPr>
          <p:nvPr>
            <p:ph type="body" idx="1"/>
          </p:nvPr>
        </p:nvSpPr>
        <p:spPr>
          <a:xfrm>
            <a:off x="228600" y="228600"/>
            <a:ext cx="8686800" cy="6647974"/>
          </a:xfrm>
        </p:spPr>
        <p:txBody>
          <a:bodyPr/>
          <a:lstStyle/>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client.println("h1 { </a:t>
            </a:r>
            <a:r>
              <a:rPr lang="en-IN" sz="1600" dirty="0" err="1">
                <a:solidFill>
                  <a:srgbClr val="000000"/>
                </a:solidFill>
                <a:effectLst/>
                <a:latin typeface="Times New Roman" panose="02020603050405020304" pitchFamily="18" charset="0"/>
                <a:ea typeface="Times New Roman" panose="02020603050405020304" pitchFamily="18" charset="0"/>
              </a:rPr>
              <a:t>color</a:t>
            </a:r>
            <a:r>
              <a:rPr lang="en-IN" sz="1600" dirty="0">
                <a:solidFill>
                  <a:srgbClr val="000000"/>
                </a:solidFill>
                <a:effectLst/>
                <a:latin typeface="Times New Roman" panose="02020603050405020304" pitchFamily="18" charset="0"/>
                <a:ea typeface="Times New Roman" panose="02020603050405020304" pitchFamily="18" charset="0"/>
              </a:rPr>
              <a:t>: #5D6D7E;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client.println("&lt;/style&gt;");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client.println("&lt;/head&gt;");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client.println("&lt;body&gt;");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client.println("&lt;div class=\"container\"&gt;");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client.println("&lt;h1&gt;</a:t>
            </a:r>
            <a:r>
              <a:rPr lang="en-IN" sz="1600" dirty="0" err="1">
                <a:solidFill>
                  <a:srgbClr val="000000"/>
                </a:solidFill>
                <a:effectLst/>
                <a:latin typeface="Times New Roman" panose="02020603050405020304" pitchFamily="18" charset="0"/>
                <a:ea typeface="Times New Roman" panose="02020603050405020304" pitchFamily="18" charset="0"/>
              </a:rPr>
              <a:t>OmniLock</a:t>
            </a:r>
            <a:r>
              <a:rPr lang="en-IN" sz="1600" dirty="0">
                <a:solidFill>
                  <a:srgbClr val="000000"/>
                </a:solidFill>
                <a:effectLst/>
                <a:latin typeface="Times New Roman" panose="02020603050405020304" pitchFamily="18" charset="0"/>
                <a:ea typeface="Times New Roman" panose="02020603050405020304" pitchFamily="18" charset="0"/>
              </a:rPr>
              <a:t>&lt;/h1&gt;");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client.println("&lt;button class=\"button\" onclick=\"</a:t>
            </a:r>
            <a:r>
              <a:rPr lang="en-IN" sz="1600" dirty="0" err="1">
                <a:solidFill>
                  <a:srgbClr val="000000"/>
                </a:solidFill>
                <a:effectLst/>
                <a:latin typeface="Times New Roman" panose="02020603050405020304" pitchFamily="18" charset="0"/>
                <a:ea typeface="Times New Roman" panose="02020603050405020304" pitchFamily="18" charset="0"/>
              </a:rPr>
              <a:t>sendData</a:t>
            </a:r>
            <a:r>
              <a:rPr lang="en-IN" sz="1600" dirty="0">
                <a:solidFill>
                  <a:srgbClr val="000000"/>
                </a:solidFill>
                <a:effectLst/>
                <a:latin typeface="Times New Roman" panose="02020603050405020304" pitchFamily="18" charset="0"/>
                <a:ea typeface="Times New Roman" panose="02020603050405020304" pitchFamily="18" charset="0"/>
              </a:rPr>
              <a:t>('open')\"&gt;Open&lt;/button&gt;");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client.println("&lt;button class=\"button button-red\" onclick=\"</a:t>
            </a:r>
            <a:r>
              <a:rPr lang="en-IN" sz="1600" dirty="0" err="1">
                <a:solidFill>
                  <a:srgbClr val="000000"/>
                </a:solidFill>
                <a:effectLst/>
                <a:latin typeface="Times New Roman" panose="02020603050405020304" pitchFamily="18" charset="0"/>
                <a:ea typeface="Times New Roman" panose="02020603050405020304" pitchFamily="18" charset="0"/>
              </a:rPr>
              <a:t>sendData</a:t>
            </a:r>
            <a:r>
              <a:rPr lang="en-IN" sz="1600" dirty="0">
                <a:solidFill>
                  <a:srgbClr val="000000"/>
                </a:solidFill>
                <a:effectLst/>
                <a:latin typeface="Times New Roman" panose="02020603050405020304" pitchFamily="18" charset="0"/>
                <a:ea typeface="Times New Roman" panose="02020603050405020304" pitchFamily="18" charset="0"/>
              </a:rPr>
              <a:t>('close')\"&gt;Close&lt;/button&gt;");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client.println("&lt;/div&gt;");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client.println("&lt;script&gt;");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client.println("function </a:t>
            </a:r>
            <a:r>
              <a:rPr lang="en-IN" sz="1600" dirty="0" err="1">
                <a:solidFill>
                  <a:srgbClr val="000000"/>
                </a:solidFill>
                <a:effectLst/>
                <a:latin typeface="Times New Roman" panose="02020603050405020304" pitchFamily="18" charset="0"/>
                <a:ea typeface="Times New Roman" panose="02020603050405020304" pitchFamily="18" charset="0"/>
              </a:rPr>
              <a:t>sendData</a:t>
            </a:r>
            <a:r>
              <a:rPr lang="en-IN" sz="1600" dirty="0">
                <a:solidFill>
                  <a:srgbClr val="000000"/>
                </a:solidFill>
                <a:effectLst/>
                <a:latin typeface="Times New Roman" panose="02020603050405020304" pitchFamily="18" charset="0"/>
                <a:ea typeface="Times New Roman" panose="02020603050405020304" pitchFamily="18" charset="0"/>
              </a:rPr>
              <a:t>(action)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  var </a:t>
            </a:r>
            <a:r>
              <a:rPr lang="en-IN" sz="1600" dirty="0" err="1">
                <a:solidFill>
                  <a:srgbClr val="000000"/>
                </a:solidFill>
                <a:effectLst/>
                <a:latin typeface="Times New Roman" panose="02020603050405020304" pitchFamily="18" charset="0"/>
                <a:ea typeface="Times New Roman" panose="02020603050405020304" pitchFamily="18" charset="0"/>
              </a:rPr>
              <a:t>xhttp</a:t>
            </a:r>
            <a:r>
              <a:rPr lang="en-IN" sz="1600" dirty="0">
                <a:solidFill>
                  <a:srgbClr val="000000"/>
                </a:solidFill>
                <a:effectLst/>
                <a:latin typeface="Times New Roman" panose="02020603050405020304" pitchFamily="18" charset="0"/>
                <a:ea typeface="Times New Roman" panose="02020603050405020304" pitchFamily="18" charset="0"/>
              </a:rPr>
              <a:t> = new </a:t>
            </a:r>
            <a:r>
              <a:rPr lang="en-IN" sz="1600" dirty="0" err="1">
                <a:solidFill>
                  <a:srgbClr val="000000"/>
                </a:solidFill>
                <a:effectLst/>
                <a:latin typeface="Times New Roman" panose="02020603050405020304" pitchFamily="18" charset="0"/>
                <a:ea typeface="Times New Roman" panose="02020603050405020304" pitchFamily="18" charset="0"/>
              </a:rPr>
              <a:t>XMLHttpRequest</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  </a:t>
            </a:r>
            <a:r>
              <a:rPr lang="en-IN" sz="1600" dirty="0" err="1">
                <a:solidFill>
                  <a:srgbClr val="000000"/>
                </a:solidFill>
                <a:effectLst/>
                <a:latin typeface="Times New Roman" panose="02020603050405020304" pitchFamily="18" charset="0"/>
                <a:ea typeface="Times New Roman" panose="02020603050405020304" pitchFamily="18" charset="0"/>
              </a:rPr>
              <a:t>xhttp.open</a:t>
            </a:r>
            <a:r>
              <a:rPr lang="en-IN" sz="1600" dirty="0">
                <a:solidFill>
                  <a:srgbClr val="000000"/>
                </a:solidFill>
                <a:effectLst/>
                <a:latin typeface="Times New Roman" panose="02020603050405020304" pitchFamily="18" charset="0"/>
                <a:ea typeface="Times New Roman" panose="02020603050405020304" pitchFamily="18" charset="0"/>
              </a:rPr>
              <a:t>('GET', '/' + action, true);");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  </a:t>
            </a:r>
            <a:r>
              <a:rPr lang="en-IN" sz="1600" dirty="0" err="1">
                <a:solidFill>
                  <a:srgbClr val="000000"/>
                </a:solidFill>
                <a:effectLst/>
                <a:latin typeface="Times New Roman" panose="02020603050405020304" pitchFamily="18" charset="0"/>
                <a:ea typeface="Times New Roman" panose="02020603050405020304" pitchFamily="18" charset="0"/>
              </a:rPr>
              <a:t>xhttp.send</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  if (action == 'open') { alert('Door is Opened');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  if (action == 'close') { alert('Door is Closed');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client.println("&lt;/script&gt;");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client.println("&lt;/body&gt;");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client.println("&lt;/html&gt;");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The HTTP response ends with another blank line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client.println();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Break out of the while loop</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break;</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endParaRPr lang="en-US" sz="1600" dirty="0"/>
          </a:p>
        </p:txBody>
      </p:sp>
    </p:spTree>
    <p:extLst>
      <p:ext uri="{BB962C8B-B14F-4D97-AF65-F5344CB8AC3E}">
        <p14:creationId xmlns:p14="http://schemas.microsoft.com/office/powerpoint/2010/main" val="348734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8EFD59-127B-A68F-EB06-F3C52C268B29}"/>
              </a:ext>
            </a:extLst>
          </p:cNvPr>
          <p:cNvSpPr>
            <a:spLocks noGrp="1"/>
          </p:cNvSpPr>
          <p:nvPr>
            <p:ph type="body" idx="1"/>
          </p:nvPr>
        </p:nvSpPr>
        <p:spPr>
          <a:xfrm>
            <a:off x="228601" y="533401"/>
            <a:ext cx="8686800" cy="5381025"/>
          </a:xfrm>
        </p:spPr>
        <p:txBody>
          <a:bodyPr/>
          <a:lstStyle/>
          <a:p>
            <a:pPr algn="just"/>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The project seeks to address the shortcomings of traditional access control methods by delivering a comprehensive solution that is both secure and user-friendly.</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1.3 Scope of the Project:</a:t>
            </a:r>
          </a:p>
          <a:p>
            <a:pPr algn="just"/>
            <a:r>
              <a:rPr lang="en-US" sz="1800" dirty="0">
                <a:latin typeface="Times New Roman" panose="02020603050405020304" pitchFamily="18" charset="0"/>
                <a:ea typeface="Cambria" panose="020405030504060302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The scope of the Omnilock project encompasses the design, development, and implementation of a multi-modal authentication Smart Door Lock System. The key components and features to be included in the system are:</a:t>
            </a:r>
          </a:p>
          <a:p>
            <a:pPr marL="30480" marR="81915" indent="-6350" algn="just">
              <a:lnSpc>
                <a:spcPct val="111000"/>
              </a:lnSpc>
              <a:spcAft>
                <a:spcPts val="1325"/>
              </a:spcAft>
            </a:pPr>
            <a:r>
              <a:rPr lang="en-IN" sz="1800" b="1"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1. </a:t>
            </a:r>
            <a:r>
              <a:rPr lang="en-IN" sz="1800" b="1" u="sng"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Fingerprint Sensor</a:t>
            </a:r>
            <a:r>
              <a:rPr lang="en-IN" sz="1800" b="1"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 high-accuracy fingerprint sensor for quick and reliable individual identification.</a:t>
            </a:r>
          </a:p>
          <a:p>
            <a:pPr marL="30480" marR="81915" indent="-6350" algn="just">
              <a:lnSpc>
                <a:spcPct val="111000"/>
              </a:lnSpc>
              <a:spcAft>
                <a:spcPts val="1325"/>
              </a:spcAft>
            </a:pPr>
            <a:r>
              <a:rPr lang="en-IN" sz="1800" b="1"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2.</a:t>
            </a:r>
            <a:r>
              <a:rPr lang="en-IN" sz="1800" b="1" dirty="0">
                <a:solidFill>
                  <a:schemeClr val="tx2">
                    <a:lumMod val="50000"/>
                  </a:schemeClr>
                </a:solidFill>
                <a:latin typeface="Times New Roman" panose="02020603050405020304" pitchFamily="18" charset="0"/>
                <a:ea typeface="Cambria" panose="02040503050406030204" pitchFamily="18" charset="0"/>
                <a:cs typeface="Times New Roman" panose="02020603050405020304" pitchFamily="18" charset="0"/>
              </a:rPr>
              <a:t> </a:t>
            </a:r>
            <a:r>
              <a:rPr lang="en-IN" sz="1800" b="1" u="sng"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Keypad Entry</a:t>
            </a:r>
            <a:r>
              <a:rPr lang="en-IN" sz="1800" b="1" dirty="0">
                <a:solidFill>
                  <a:schemeClr val="tx2">
                    <a:lumMod val="50000"/>
                  </a:schemeClr>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 secure keypad interface for code-based access, offering an alternative method for users who prefer a traditional approach.</a:t>
            </a:r>
          </a:p>
          <a:p>
            <a:pPr marL="30480" marR="81915" indent="-6350" algn="just">
              <a:lnSpc>
                <a:spcPct val="111000"/>
              </a:lnSpc>
              <a:spcAft>
                <a:spcPts val="1325"/>
              </a:spcAft>
            </a:pP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3</a:t>
            </a:r>
            <a:r>
              <a:rPr lang="en-US" sz="1800" b="1" i="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a:t>
            </a: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800" b="1" i="0" u="sng"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Remote Access Control</a:t>
            </a:r>
            <a:r>
              <a:rPr lang="en-US" sz="1800" b="1" i="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Web-based interface enabling users to manage access permissions and monitor activity remotely.</a:t>
            </a:r>
          </a:p>
          <a:p>
            <a:pPr marL="30480" marR="81915" indent="-6350" algn="just">
              <a:lnSpc>
                <a:spcPct val="111000"/>
              </a:lnSpc>
              <a:spcAft>
                <a:spcPts val="1325"/>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a:t>
            </a:r>
            <a:r>
              <a:rPr lang="en-IN"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Buzzer</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Audible alert system activated upon detecting unauthorized access attempts, enhancing security measures.</a:t>
            </a:r>
            <a:endPar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p>
            <a:pPr marL="30480" marR="81915" indent="-6350" algn="just">
              <a:lnSpc>
                <a:spcPct val="111000"/>
              </a:lnSpc>
              <a:spcAft>
                <a:spcPts val="1325"/>
              </a:spcAft>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006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349F59-F44C-2754-5B56-609AC9EBD836}"/>
              </a:ext>
            </a:extLst>
          </p:cNvPr>
          <p:cNvSpPr>
            <a:spLocks noGrp="1"/>
          </p:cNvSpPr>
          <p:nvPr>
            <p:ph type="body" idx="1"/>
          </p:nvPr>
        </p:nvSpPr>
        <p:spPr>
          <a:xfrm>
            <a:off x="228600" y="228600"/>
            <a:ext cx="8686800" cy="3939540"/>
          </a:xfrm>
        </p:spPr>
        <p:txBody>
          <a:bodyPr/>
          <a:lstStyle/>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else { // If you got a newline, then clear </a:t>
            </a:r>
            <a:r>
              <a:rPr lang="en-IN" sz="1600" dirty="0" err="1">
                <a:solidFill>
                  <a:srgbClr val="000000"/>
                </a:solidFill>
                <a:effectLst/>
                <a:latin typeface="Times New Roman" panose="02020603050405020304" pitchFamily="18" charset="0"/>
                <a:ea typeface="Times New Roman" panose="02020603050405020304" pitchFamily="18" charset="0"/>
              </a:rPr>
              <a:t>currentLine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currentLine</a:t>
            </a:r>
            <a:r>
              <a:rPr lang="en-IN" sz="1600" dirty="0">
                <a:solidFill>
                  <a:srgbClr val="000000"/>
                </a:solidFill>
                <a:effectLst/>
                <a:latin typeface="Times New Roman" panose="02020603050405020304" pitchFamily="18" charset="0"/>
                <a:ea typeface="Times New Roman" panose="02020603050405020304" pitchFamily="18" charset="0"/>
              </a:rPr>
              <a:t> =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else if (c != '\r') {  // If you got anything else but a carriage return character,</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currentLine</a:t>
            </a:r>
            <a:r>
              <a:rPr lang="en-IN" sz="1600" dirty="0">
                <a:solidFill>
                  <a:srgbClr val="000000"/>
                </a:solidFill>
                <a:effectLst/>
                <a:latin typeface="Times New Roman" panose="02020603050405020304" pitchFamily="18" charset="0"/>
                <a:ea typeface="Times New Roman" panose="02020603050405020304" pitchFamily="18" charset="0"/>
              </a:rPr>
              <a:t> += c;      // Add it to the end of the </a:t>
            </a:r>
            <a:r>
              <a:rPr lang="en-IN" sz="1600" dirty="0" err="1">
                <a:solidFill>
                  <a:srgbClr val="000000"/>
                </a:solidFill>
                <a:effectLst/>
                <a:latin typeface="Times New Roman" panose="02020603050405020304" pitchFamily="18" charset="0"/>
                <a:ea typeface="Times New Roman" panose="02020603050405020304" pitchFamily="18" charset="0"/>
              </a:rPr>
              <a:t>currentLine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Clear the header variable</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header =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 Close the connection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client.stop</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Serial.println("Client disconnected.");</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Serial.println("");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43180" marR="81915" indent="-6350" algn="just">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1600" dirty="0"/>
          </a:p>
        </p:txBody>
      </p:sp>
    </p:spTree>
    <p:extLst>
      <p:ext uri="{BB962C8B-B14F-4D97-AF65-F5344CB8AC3E}">
        <p14:creationId xmlns:p14="http://schemas.microsoft.com/office/powerpoint/2010/main" val="18810925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349F59-F44C-2754-5B56-609AC9EBD836}"/>
              </a:ext>
            </a:extLst>
          </p:cNvPr>
          <p:cNvSpPr>
            <a:spLocks noGrp="1"/>
          </p:cNvSpPr>
          <p:nvPr>
            <p:ph type="body" idx="1"/>
          </p:nvPr>
        </p:nvSpPr>
        <p:spPr>
          <a:xfrm>
            <a:off x="228600" y="228600"/>
            <a:ext cx="8686800" cy="6324600"/>
          </a:xfrm>
        </p:spPr>
        <p:txBody>
          <a:bodyPr/>
          <a:lstStyle/>
          <a:p>
            <a:endParaRPr lang="en-US" dirty="0"/>
          </a:p>
        </p:txBody>
      </p:sp>
    </p:spTree>
    <p:extLst>
      <p:ext uri="{BB962C8B-B14F-4D97-AF65-F5344CB8AC3E}">
        <p14:creationId xmlns:p14="http://schemas.microsoft.com/office/powerpoint/2010/main" val="23004664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A91424-FD22-51F1-08D6-23D9DF3CB136}"/>
              </a:ext>
            </a:extLst>
          </p:cNvPr>
          <p:cNvSpPr>
            <a:spLocks noGrp="1"/>
          </p:cNvSpPr>
          <p:nvPr>
            <p:ph type="body" idx="1"/>
          </p:nvPr>
        </p:nvSpPr>
        <p:spPr>
          <a:xfrm>
            <a:off x="152400" y="304800"/>
            <a:ext cx="8531860" cy="6463308"/>
          </a:xfrm>
        </p:spPr>
        <p:txBody>
          <a:bodyPr/>
          <a:lstStyle/>
          <a:p>
            <a:pPr algn="just"/>
            <a:r>
              <a:rPr lang="en-US" b="1" dirty="0">
                <a:latin typeface="Times New Roman" panose="02020603050405020304" pitchFamily="18" charset="0"/>
                <a:cs typeface="Times New Roman" panose="02020603050405020304" pitchFamily="18" charset="0"/>
              </a:rPr>
              <a:t>4.2 Execution Flow:</a:t>
            </a:r>
          </a:p>
          <a:p>
            <a:pPr algn="just"/>
            <a:endParaRPr lang="en-US" sz="22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4.2.1 User Interaction</a:t>
            </a:r>
            <a:r>
              <a:rPr lang="en-US" sz="18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The execution flow begins when a user approaches a secured area and interacts with the Omnilock system, typically through a user interface such as a touchscreen or keypad.</a:t>
            </a:r>
          </a:p>
          <a:p>
            <a:pPr algn="just"/>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4.2.2 Access Request</a:t>
            </a:r>
            <a:r>
              <a:rPr lang="en-US" sz="1800" dirty="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The user initiates the access request by providing their credentials, which may include biometric data (e.g., fingerprint), or a personal identification number (PIN)</a:t>
            </a:r>
          </a:p>
          <a:p>
            <a:pPr algn="just"/>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4.2.3 Input Processing</a:t>
            </a:r>
            <a:r>
              <a:rPr lang="en-US" sz="18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err="1">
                <a:latin typeface="Times New Roman" panose="02020603050405020304" pitchFamily="18" charset="0"/>
                <a:ea typeface="Cambria" panose="02040503050406030204" pitchFamily="18" charset="0"/>
                <a:cs typeface="Times New Roman" panose="02020603050405020304" pitchFamily="18" charset="0"/>
              </a:rPr>
              <a:t>Omnilock's</a:t>
            </a:r>
            <a:r>
              <a:rPr lang="en-US" dirty="0">
                <a:latin typeface="Times New Roman" panose="02020603050405020304" pitchFamily="18" charset="0"/>
                <a:ea typeface="Cambria" panose="02040503050406030204" pitchFamily="18" charset="0"/>
                <a:cs typeface="Times New Roman" panose="02020603050405020304" pitchFamily="18" charset="0"/>
              </a:rPr>
              <a:t> access controller receives and processes the input provided by the user, which may involve capturing biometric data, validating PINs, or decoding keycard information.</a:t>
            </a:r>
          </a:p>
          <a:p>
            <a:pPr algn="just"/>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4.2.4 Authentication</a:t>
            </a:r>
            <a:r>
              <a:rPr lang="en-US" sz="18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The system authenticates the user's credentials using the appropriate authentication method(s) configured for the access control system.</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Biometric authentication involves matching the captured biometric data with stored templates or reference data.</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7494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329D43-99AA-8F17-F8AB-A1FD64B4906B}"/>
              </a:ext>
            </a:extLst>
          </p:cNvPr>
          <p:cNvSpPr>
            <a:spLocks noGrp="1"/>
          </p:cNvSpPr>
          <p:nvPr>
            <p:ph type="body" idx="1"/>
          </p:nvPr>
        </p:nvSpPr>
        <p:spPr>
          <a:xfrm>
            <a:off x="152400" y="304800"/>
            <a:ext cx="8641994" cy="5693866"/>
          </a:xfrm>
        </p:spPr>
        <p:txBody>
          <a:bodyPr/>
          <a:lstStyle/>
          <a:p>
            <a:pPr marL="742950" lvl="1" indent="-285750" algn="just">
              <a:buFont typeface="Arial" panose="020B0604020202020204" pitchFamily="34" charset="0"/>
              <a:buChar char="•"/>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PIN authentication verifies the correctness of the entered PIN against the stored user credentials.</a:t>
            </a:r>
          </a:p>
          <a:p>
            <a:pPr marL="742950" lvl="1" indent="-285750" algn="just">
              <a:buFont typeface="Arial" panose="020B0604020202020204" pitchFamily="34" charset="0"/>
              <a:buChar char="•"/>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Keycard authentication validates the data stored on the keycard and verifies its authenticity.</a:t>
            </a:r>
          </a:p>
          <a:p>
            <a:pPr algn="just"/>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4.2.5 Access Control Decision</a:t>
            </a:r>
            <a:r>
              <a:rPr lang="en-US" sz="18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Based on the authentication results, the system makes an access control decision to either grant or deny access to the secured area.</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If the user's credentials are successfully authenticated, access is granted, and the user is allowed entry.</a:t>
            </a:r>
          </a:p>
          <a:p>
            <a:pPr marL="742950" lvl="1"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If authentication fails or if the user's credentials do not meet the access control criteria, access is denied, and the user is prevented from entering the secured area</a:t>
            </a:r>
            <a:r>
              <a:rPr lang="en-US" dirty="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4.2.6 Logging and Notification</a:t>
            </a:r>
            <a:r>
              <a:rPr lang="en-US" sz="1800"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The system logs the access control event, recording details such as the user's identity, the outcome of the access control decision, and the timestamp of the event.</a:t>
            </a:r>
          </a:p>
          <a:p>
            <a:pPr marL="800100" lvl="1" indent="-342900" algn="just">
              <a:buFont typeface="Arial" panose="020B0604020202020204" pitchFamily="34" charset="0"/>
              <a:buChar char="•"/>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Notifications or alerts may be generated to inform administrators or security personnel about access control events, especially in the case of unauthorized access attempts or security breaches.</a:t>
            </a:r>
          </a:p>
          <a:p>
            <a:pPr algn="just"/>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7934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A7D8EE-6B0B-94E4-7112-970A8706B947}"/>
              </a:ext>
            </a:extLst>
          </p:cNvPr>
          <p:cNvSpPr>
            <a:spLocks noGrp="1"/>
          </p:cNvSpPr>
          <p:nvPr>
            <p:ph type="body" idx="1"/>
          </p:nvPr>
        </p:nvSpPr>
        <p:spPr>
          <a:xfrm>
            <a:off x="231140" y="465707"/>
            <a:ext cx="8531860" cy="1600438"/>
          </a:xfrm>
        </p:spPr>
        <p:txBody>
          <a:bodyPr/>
          <a:lstStyle/>
          <a:p>
            <a:r>
              <a:rPr lang="en-US" sz="2200" b="1" dirty="0"/>
              <a:t>4.3 Test Cases:</a:t>
            </a:r>
          </a:p>
          <a:p>
            <a:endParaRPr lang="en-US" sz="2200" b="1" dirty="0"/>
          </a:p>
          <a:p>
            <a:r>
              <a:rPr lang="en-US" b="1" dirty="0"/>
              <a:t>4.3.1 Test Case1 : Fingerprint Image</a:t>
            </a:r>
          </a:p>
          <a:p>
            <a:endParaRPr lang="en-US" dirty="0"/>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72427"/>
            <a:ext cx="6858000" cy="4294974"/>
          </a:xfrm>
          <a:prstGeom prst="rect">
            <a:avLst/>
          </a:prstGeom>
        </p:spPr>
      </p:pic>
    </p:spTree>
    <p:extLst>
      <p:ext uri="{BB962C8B-B14F-4D97-AF65-F5344CB8AC3E}">
        <p14:creationId xmlns:p14="http://schemas.microsoft.com/office/powerpoint/2010/main" val="31870624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9B69EF-D0F9-C2E9-5D7E-DE621BAB3FC2}"/>
              </a:ext>
            </a:extLst>
          </p:cNvPr>
          <p:cNvSpPr>
            <a:spLocks noGrp="1"/>
          </p:cNvSpPr>
          <p:nvPr>
            <p:ph type="body" idx="1"/>
          </p:nvPr>
        </p:nvSpPr>
        <p:spPr>
          <a:xfrm>
            <a:off x="231140" y="609600"/>
            <a:ext cx="8531860" cy="1231106"/>
          </a:xfrm>
        </p:spPr>
        <p:txBody>
          <a:bodyPr/>
          <a:lstStyle/>
          <a:p>
            <a:pPr algn="just"/>
            <a:r>
              <a:rPr lang="en-US" b="1" dirty="0"/>
              <a:t>4.3.2 Test Case 2: Keypad Image</a:t>
            </a:r>
          </a:p>
          <a:p>
            <a:pPr algn="just"/>
            <a:endParaRPr lang="en-US" dirty="0"/>
          </a:p>
          <a:p>
            <a:pPr algn="just"/>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600200"/>
            <a:ext cx="4549914" cy="4291457"/>
          </a:xfrm>
          <a:prstGeom prst="rect">
            <a:avLst/>
          </a:prstGeom>
        </p:spPr>
      </p:pic>
    </p:spTree>
    <p:extLst>
      <p:ext uri="{BB962C8B-B14F-4D97-AF65-F5344CB8AC3E}">
        <p14:creationId xmlns:p14="http://schemas.microsoft.com/office/powerpoint/2010/main" val="29402471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7DC6E55-8084-C6EC-47AE-B8FBFD0B2226}"/>
              </a:ext>
            </a:extLst>
          </p:cNvPr>
          <p:cNvSpPr txBox="1"/>
          <p:nvPr/>
        </p:nvSpPr>
        <p:spPr>
          <a:xfrm>
            <a:off x="297023" y="415793"/>
            <a:ext cx="7018177" cy="400110"/>
          </a:xfrm>
          <a:prstGeom prst="rect">
            <a:avLst/>
          </a:prstGeom>
          <a:noFill/>
        </p:spPr>
        <p:txBody>
          <a:bodyPr wrap="square" rtlCol="0">
            <a:spAutoFit/>
          </a:bodyPr>
          <a:lstStyle/>
          <a:p>
            <a:r>
              <a:rPr lang="en-US" sz="2000" b="1" dirty="0">
                <a:solidFill>
                  <a:srgbClr val="002060"/>
                </a:solidFill>
                <a:latin typeface="Times New Roman" panose="02020603050405020304" pitchFamily="18" charset="0"/>
                <a:cs typeface="Times New Roman" panose="02020603050405020304" pitchFamily="18" charset="0"/>
              </a:rPr>
              <a:t>4.3.2 Test Case 3: Remote Access </a:t>
            </a:r>
            <a:endParaRPr lang="en-IN" sz="2000" b="1" dirty="0">
              <a:solidFill>
                <a:srgbClr val="00206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6525F04-459E-EAD2-6BF5-A908CC28CDB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4106" y="914400"/>
            <a:ext cx="3632867" cy="2438400"/>
          </a:xfrm>
          <a:prstGeom prst="rect">
            <a:avLst/>
          </a:prstGeom>
          <a:noFill/>
          <a:ln>
            <a:noFill/>
          </a:ln>
        </p:spPr>
      </p:pic>
      <p:pic>
        <p:nvPicPr>
          <p:cNvPr id="5" name="Picture 4">
            <a:extLst>
              <a:ext uri="{FF2B5EF4-FFF2-40B4-BE49-F238E27FC236}">
                <a16:creationId xmlns:a16="http://schemas.microsoft.com/office/drawing/2014/main" id="{3C407278-60D1-7960-E566-4165128C0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8771" y="3810000"/>
            <a:ext cx="3546456" cy="2805037"/>
          </a:xfrm>
          <a:prstGeom prst="rect">
            <a:avLst/>
          </a:prstGeom>
        </p:spPr>
      </p:pic>
    </p:spTree>
    <p:extLst>
      <p:ext uri="{BB962C8B-B14F-4D97-AF65-F5344CB8AC3E}">
        <p14:creationId xmlns:p14="http://schemas.microsoft.com/office/powerpoint/2010/main" val="1415922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C32C-703F-994A-DBB1-59DEFFEDAD14}"/>
              </a:ext>
            </a:extLst>
          </p:cNvPr>
          <p:cNvSpPr>
            <a:spLocks noGrp="1"/>
          </p:cNvSpPr>
          <p:nvPr>
            <p:ph type="title"/>
          </p:nvPr>
        </p:nvSpPr>
        <p:spPr>
          <a:xfrm>
            <a:off x="231140" y="99948"/>
            <a:ext cx="8681719" cy="430887"/>
          </a:xfrm>
        </p:spPr>
        <p:txBody>
          <a:bodyPr/>
          <a:lstStyle/>
          <a:p>
            <a:r>
              <a:rPr lang="en-US" sz="2800" u="none" dirty="0"/>
              <a:t>6. </a:t>
            </a:r>
            <a:r>
              <a:rPr lang="en-US" sz="2800" u="sng" dirty="0"/>
              <a:t>Conclusion &amp; Future Work</a:t>
            </a:r>
          </a:p>
        </p:txBody>
      </p:sp>
      <p:sp>
        <p:nvSpPr>
          <p:cNvPr id="3" name="Text Placeholder 2">
            <a:extLst>
              <a:ext uri="{FF2B5EF4-FFF2-40B4-BE49-F238E27FC236}">
                <a16:creationId xmlns:a16="http://schemas.microsoft.com/office/drawing/2014/main" id="{60CFC599-927C-CEE9-CFC6-00035C52E85A}"/>
              </a:ext>
            </a:extLst>
          </p:cNvPr>
          <p:cNvSpPr>
            <a:spLocks noGrp="1"/>
          </p:cNvSpPr>
          <p:nvPr>
            <p:ph type="body" idx="1"/>
          </p:nvPr>
        </p:nvSpPr>
        <p:spPr>
          <a:xfrm>
            <a:off x="306069" y="838200"/>
            <a:ext cx="8531860" cy="6155531"/>
          </a:xfrm>
        </p:spPr>
        <p:txBody>
          <a:bodyPr/>
          <a:lstStyle/>
          <a:p>
            <a:pPr>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6.1 Conclusions</a:t>
            </a:r>
          </a:p>
          <a:p>
            <a:pPr algn="just">
              <a:spcAft>
                <a:spcPts val="800"/>
              </a:spcAft>
            </a:pP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 overcoming the drawbacks of conventional keys and single-factor authentication, Omnilock transforms access control. With its multi-modal approach, customers can select their favorite technique, be it a fingerprint scanner or secure keypad. Compared to readily misplaced, stolen, or duplicated keys or RFID cards that are susceptible to interception, this greatly improves security.</a:t>
            </a: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Another level of comfort comes with the possibility of remote access control provided through the web server. Omnilock markets itself as a user-friendly, flexible, and safe access control system. With the use of potent microcontrollers, state-of-the-art biometrics, and the possibility of smart home integration, Omnilock users are in a new era of smart and practical door locks for homes and other locations.</a:t>
            </a:r>
          </a:p>
          <a:p>
            <a:pPr algn="just">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6.2 Future  Work</a:t>
            </a:r>
          </a:p>
          <a:p>
            <a:pPr algn="just">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rPr>
              <a:t>Encouraging possibilities exist for enhanced security and user-friendliness in the future. Visualize a scenario where high-security regions require access to both a PIN code and a fingerprint scan as part of multi-factor authentication. When you get closer, geofencing might open the door for you, and time-based access might only allow certain users in during particular times. Voice authentication may even be made available as a convenient hands-free option.</a:t>
            </a:r>
            <a:endParaRPr lang="en-US" sz="1800" dirty="0">
              <a:solidFill>
                <a:srgbClr val="000000"/>
              </a:solidFill>
              <a:effectLst/>
              <a:latin typeface="Times New Roman" panose="02020603050405020304" pitchFamily="18" charset="0"/>
              <a:ea typeface="Times New Roman" panose="02020603050405020304" pitchFamily="18" charset="0"/>
            </a:endParaRPr>
          </a:p>
          <a:p>
            <a:pPr algn="just">
              <a:spcAft>
                <a:spcPts val="800"/>
              </a:spcAft>
            </a:pPr>
            <a:endPar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800"/>
              </a:spcAft>
            </a:pP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42356862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1BD14C-1AA3-30AA-10CB-4CDDF5D74815}"/>
              </a:ext>
            </a:extLst>
          </p:cNvPr>
          <p:cNvSpPr>
            <a:spLocks noGrp="1"/>
          </p:cNvSpPr>
          <p:nvPr>
            <p:ph type="body" idx="1"/>
          </p:nvPr>
        </p:nvSpPr>
        <p:spPr>
          <a:xfrm>
            <a:off x="152400" y="165286"/>
            <a:ext cx="8685530" cy="6527428"/>
          </a:xfrm>
        </p:spPr>
        <p:txBody>
          <a:bodyPr/>
          <a:lstStyle/>
          <a:p>
            <a:r>
              <a:rPr lang="en-US" sz="2800" b="1" dirty="0">
                <a:solidFill>
                  <a:srgbClr val="CC0000"/>
                </a:solidFill>
              </a:rPr>
              <a:t>Bibliography</a:t>
            </a:r>
          </a:p>
          <a:p>
            <a:endParaRPr lang="en-US" sz="1800" b="1" dirty="0"/>
          </a:p>
          <a:p>
            <a:pPr marL="30480" marR="81915" indent="-6350" algn="just">
              <a:spcBef>
                <a:spcPts val="0"/>
              </a:spcBef>
              <a:spcAft>
                <a:spcPts val="1325"/>
              </a:spcAft>
            </a:pPr>
            <a:r>
              <a:rPr lang="en-IN" sz="1800" dirty="0">
                <a:solidFill>
                  <a:schemeClr val="tx1"/>
                </a:solidFill>
                <a:effectLst/>
                <a:latin typeface="Times New Roman" panose="02020603050405020304" pitchFamily="18" charset="0"/>
                <a:ea typeface="Times New Roman" panose="02020603050405020304" pitchFamily="18" charset="0"/>
              </a:rPr>
              <a:t>[1] Anu and Bhatia, </a:t>
            </a:r>
            <a:r>
              <a:rPr lang="en-IN" sz="1800" dirty="0">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 smart door access system using fingerprint biometric system”</a:t>
            </a:r>
            <a:r>
              <a:rPr lang="en-IN" sz="1800" dirty="0">
                <a:solidFill>
                  <a:schemeClr val="tx1"/>
                </a:solidFill>
                <a:effectLst/>
                <a:latin typeface="Times New Roman" panose="02020603050405020304" pitchFamily="18" charset="0"/>
                <a:ea typeface="Times New Roman" panose="02020603050405020304" pitchFamily="18" charset="0"/>
              </a:rPr>
              <a:t> International Journal of Medical Engineering and Informatics www.inderscience.com Volume No.06, Issue No.03,7 July 2014.</a:t>
            </a:r>
            <a:endParaRPr lang="en-US" sz="1800" dirty="0">
              <a:solidFill>
                <a:schemeClr val="tx1"/>
              </a:solidFill>
              <a:effectLst/>
              <a:latin typeface="Times New Roman" panose="02020603050405020304" pitchFamily="18" charset="0"/>
              <a:ea typeface="Times New Roman" panose="02020603050405020304" pitchFamily="18" charset="0"/>
            </a:endParaRPr>
          </a:p>
          <a:p>
            <a:pPr marL="30480" marR="81915" indent="-6350" algn="just">
              <a:spcBef>
                <a:spcPts val="0"/>
              </a:spcBef>
              <a:spcAft>
                <a:spcPts val="1325"/>
              </a:spcAft>
            </a:pPr>
            <a:r>
              <a:rPr lang="en-IN" sz="1800" dirty="0">
                <a:solidFill>
                  <a:schemeClr val="tx1"/>
                </a:solidFill>
                <a:effectLst/>
                <a:latin typeface="Times New Roman" panose="02020603050405020304" pitchFamily="18" charset="0"/>
                <a:ea typeface="Times New Roman" panose="02020603050405020304" pitchFamily="18" charset="0"/>
              </a:rPr>
              <a:t>[2] Arpita Mishra, Siddharth Sharma, Sachin Dubey, S. K. Dubey</a:t>
            </a:r>
            <a:r>
              <a:rPr lang="en-IN" sz="1800" dirty="0">
                <a:solidFill>
                  <a:schemeClr val="tx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 “PASSWORD BASED SECURITY LOCK SYSTEM”</a:t>
            </a:r>
            <a:r>
              <a:rPr lang="en-IN" sz="1800" dirty="0">
                <a:solidFill>
                  <a:schemeClr val="tx1"/>
                </a:solidFill>
                <a:effectLst/>
                <a:latin typeface="Times New Roman" panose="02020603050405020304" pitchFamily="18" charset="0"/>
                <a:ea typeface="Times New Roman" panose="02020603050405020304" pitchFamily="18" charset="0"/>
              </a:rPr>
              <a:t> International Journal of Advanced Technology in Engineering and Science www.ijates.com Volume No.02, Issue No. 05, May 2014 ISSN (online): 2348 – 7550.</a:t>
            </a:r>
            <a:endParaRPr lang="en-US" sz="1800" dirty="0">
              <a:solidFill>
                <a:schemeClr val="tx1"/>
              </a:solidFill>
              <a:effectLst/>
              <a:latin typeface="Times New Roman" panose="02020603050405020304" pitchFamily="18" charset="0"/>
              <a:ea typeface="Times New Roman" panose="02020603050405020304" pitchFamily="18" charset="0"/>
            </a:endParaRPr>
          </a:p>
          <a:p>
            <a:pPr marL="30480" marR="81915" indent="-6350" algn="just">
              <a:spcBef>
                <a:spcPts val="0"/>
              </a:spcBef>
              <a:spcAft>
                <a:spcPts val="1325"/>
              </a:spcAft>
            </a:pPr>
            <a:r>
              <a:rPr lang="en-IN" sz="1800" dirty="0">
                <a:solidFill>
                  <a:schemeClr val="tx1"/>
                </a:solidFill>
                <a:effectLst/>
                <a:latin typeface="Times New Roman" panose="02020603050405020304" pitchFamily="18" charset="0"/>
                <a:ea typeface="Times New Roman" panose="02020603050405020304" pitchFamily="18" charset="0"/>
              </a:rPr>
              <a:t>[3] Dr. M. </a:t>
            </a:r>
            <a:r>
              <a:rPr lang="en-IN" sz="1800" dirty="0" err="1">
                <a:solidFill>
                  <a:schemeClr val="tx1"/>
                </a:solidFill>
                <a:effectLst/>
                <a:latin typeface="Times New Roman" panose="02020603050405020304" pitchFamily="18" charset="0"/>
                <a:ea typeface="Times New Roman" panose="02020603050405020304" pitchFamily="18" charset="0"/>
              </a:rPr>
              <a:t>SivaSangari</a:t>
            </a:r>
            <a:r>
              <a:rPr lang="en-IN" sz="1800" dirty="0">
                <a:solidFill>
                  <a:schemeClr val="tx1"/>
                </a:solidFill>
                <a:effectLst/>
                <a:latin typeface="Times New Roman" panose="02020603050405020304" pitchFamily="18" charset="0"/>
                <a:ea typeface="Times New Roman" panose="02020603050405020304" pitchFamily="18" charset="0"/>
              </a:rPr>
              <a:t>, Dhivakar. E, </a:t>
            </a:r>
            <a:r>
              <a:rPr lang="en-IN" sz="1800" dirty="0" err="1">
                <a:solidFill>
                  <a:schemeClr val="tx1"/>
                </a:solidFill>
                <a:effectLst/>
                <a:latin typeface="Times New Roman" panose="02020603050405020304" pitchFamily="18" charset="0"/>
                <a:ea typeface="Times New Roman" panose="02020603050405020304" pitchFamily="18" charset="0"/>
              </a:rPr>
              <a:t>Gowthaam</a:t>
            </a:r>
            <a:r>
              <a:rPr lang="en-IN" sz="1800" dirty="0">
                <a:solidFill>
                  <a:schemeClr val="tx1"/>
                </a:solidFill>
                <a:effectLst/>
                <a:latin typeface="Times New Roman" panose="02020603050405020304" pitchFamily="18" charset="0"/>
                <a:ea typeface="Times New Roman" panose="02020603050405020304" pitchFamily="18" charset="0"/>
              </a:rPr>
              <a:t>. K, </a:t>
            </a:r>
            <a:r>
              <a:rPr lang="en-IN" sz="1800" dirty="0">
                <a:solidFill>
                  <a:schemeClr val="tx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“Secret Knock Detecting Door Lock”</a:t>
            </a:r>
            <a:r>
              <a:rPr lang="en-IN" sz="1800" dirty="0">
                <a:solidFill>
                  <a:schemeClr val="tx1"/>
                </a:solidFill>
                <a:effectLst/>
                <a:latin typeface="Times New Roman" panose="02020603050405020304" pitchFamily="18" charset="0"/>
                <a:ea typeface="Times New Roman" panose="02020603050405020304" pitchFamily="18" charset="0"/>
              </a:rPr>
              <a:t> Annals of R.S.C.B., ISSN:1583-6258, Vol. 25, Issue 5, 2021, Pages. 406-410 Received 15 April 2021; Accepted 05 May 2021.</a:t>
            </a:r>
            <a:endParaRPr lang="en-US" sz="1800" dirty="0">
              <a:solidFill>
                <a:schemeClr val="tx1"/>
              </a:solidFill>
              <a:effectLst/>
              <a:latin typeface="Times New Roman" panose="02020603050405020304" pitchFamily="18" charset="0"/>
              <a:ea typeface="Times New Roman" panose="02020603050405020304" pitchFamily="18" charset="0"/>
            </a:endParaRPr>
          </a:p>
          <a:p>
            <a:pPr marL="30480" marR="81915" indent="-6350" algn="just">
              <a:spcBef>
                <a:spcPts val="0"/>
              </a:spcBef>
              <a:spcAft>
                <a:spcPts val="1325"/>
              </a:spcAft>
            </a:pPr>
            <a:r>
              <a:rPr lang="en-IN" sz="1800" dirty="0">
                <a:solidFill>
                  <a:schemeClr val="tx1"/>
                </a:solidFill>
                <a:effectLst/>
                <a:latin typeface="Times New Roman" panose="02020603050405020304" pitchFamily="18" charset="0"/>
                <a:ea typeface="Times New Roman" panose="02020603050405020304" pitchFamily="18" charset="0"/>
              </a:rPr>
              <a:t>[4] Adarsh V Patil, </a:t>
            </a:r>
            <a:r>
              <a:rPr lang="en-IN" sz="1800" dirty="0" err="1">
                <a:solidFill>
                  <a:schemeClr val="tx1"/>
                </a:solidFill>
                <a:effectLst/>
                <a:latin typeface="Times New Roman" panose="02020603050405020304" pitchFamily="18" charset="0"/>
                <a:ea typeface="Times New Roman" panose="02020603050405020304" pitchFamily="18" charset="0"/>
              </a:rPr>
              <a:t>Sreevarsha</a:t>
            </a:r>
            <a:r>
              <a:rPr lang="en-IN" sz="1800" dirty="0">
                <a:solidFill>
                  <a:schemeClr val="tx1"/>
                </a:solidFill>
                <a:effectLst/>
                <a:latin typeface="Times New Roman" panose="02020603050405020304" pitchFamily="18" charset="0"/>
                <a:ea typeface="Times New Roman" panose="02020603050405020304" pitchFamily="18" charset="0"/>
              </a:rPr>
              <a:t> Prakash, Akshay S, Mahadeva Swamy, Chandan B </a:t>
            </a:r>
            <a:r>
              <a:rPr lang="en-IN" sz="1800" dirty="0" err="1">
                <a:solidFill>
                  <a:schemeClr val="tx1"/>
                </a:solidFill>
                <a:effectLst/>
                <a:latin typeface="Times New Roman" panose="02020603050405020304" pitchFamily="18" charset="0"/>
                <a:ea typeface="Times New Roman" panose="02020603050405020304" pitchFamily="18" charset="0"/>
              </a:rPr>
              <a:t>Patgar</a:t>
            </a:r>
            <a:r>
              <a:rPr lang="en-IN" sz="1800" dirty="0">
                <a:solidFill>
                  <a:schemeClr val="tx1"/>
                </a:solidFill>
                <a:effectLst/>
                <a:latin typeface="Times New Roman" panose="02020603050405020304" pitchFamily="18" charset="0"/>
                <a:ea typeface="Times New Roman" panose="02020603050405020304" pitchFamily="18" charset="0"/>
              </a:rPr>
              <a:t>, Sharath Kumar A J, </a:t>
            </a:r>
            <a:r>
              <a:rPr lang="en-IN" sz="1800" dirty="0">
                <a:solidFill>
                  <a:schemeClr val="tx1"/>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“Android Based Smart Door Locking System”</a:t>
            </a:r>
            <a:r>
              <a:rPr lang="en-IN" sz="1800" dirty="0">
                <a:solidFill>
                  <a:schemeClr val="tx1"/>
                </a:solidFill>
                <a:effectLst/>
                <a:latin typeface="Times New Roman" panose="02020603050405020304" pitchFamily="18" charset="0"/>
                <a:ea typeface="Times New Roman" panose="02020603050405020304" pitchFamily="18" charset="0"/>
              </a:rPr>
              <a:t> International Journal of Engineering Research &amp; Technology (IJERT) ISSN: 2278-0181 Published by, www.ijert.org NCESC - 2018 Conference Proceedings.</a:t>
            </a:r>
            <a:endParaRPr lang="en-US" sz="1800" dirty="0">
              <a:solidFill>
                <a:schemeClr val="tx1"/>
              </a:solidFill>
              <a:effectLst/>
              <a:latin typeface="Times New Roman" panose="02020603050405020304" pitchFamily="18" charset="0"/>
              <a:ea typeface="Times New Roman" panose="02020603050405020304" pitchFamily="18" charset="0"/>
            </a:endParaRPr>
          </a:p>
          <a:p>
            <a:pPr marL="30480" marR="81915" indent="-6350" algn="just">
              <a:spcBef>
                <a:spcPts val="0"/>
              </a:spcBef>
              <a:spcAft>
                <a:spcPts val="1325"/>
              </a:spcAft>
            </a:pPr>
            <a:r>
              <a:rPr lang="en-IN" sz="1800" dirty="0">
                <a:solidFill>
                  <a:schemeClr val="tx1"/>
                </a:solidFill>
                <a:effectLst/>
                <a:latin typeface="Times New Roman" panose="02020603050405020304" pitchFamily="18" charset="0"/>
                <a:ea typeface="Times New Roman" panose="02020603050405020304" pitchFamily="18" charset="0"/>
              </a:rPr>
              <a:t>[5] K. Rajesh, ASST. PROFESSOR, B. Venkata Rao, P. AV. S. K. Chaitanya, A. </a:t>
            </a:r>
            <a:r>
              <a:rPr lang="en-IN" sz="1800" dirty="0" err="1">
                <a:solidFill>
                  <a:schemeClr val="tx1"/>
                </a:solidFill>
                <a:effectLst/>
                <a:latin typeface="Times New Roman" panose="02020603050405020304" pitchFamily="18" charset="0"/>
                <a:ea typeface="Times New Roman" panose="02020603050405020304" pitchFamily="18" charset="0"/>
              </a:rPr>
              <a:t>Ruchitha</a:t>
            </a:r>
            <a:r>
              <a:rPr lang="en-IN" sz="1800" dirty="0">
                <a:solidFill>
                  <a:schemeClr val="tx1"/>
                </a:solidFill>
                <a:effectLst/>
                <a:latin typeface="Times New Roman" panose="02020603050405020304" pitchFamily="18" charset="0"/>
                <a:ea typeface="Times New Roman" panose="02020603050405020304" pitchFamily="18" charset="0"/>
              </a:rPr>
              <a:t> Reddy, </a:t>
            </a:r>
            <a:r>
              <a:rPr lang="en-IN" sz="1800" dirty="0">
                <a:solidFill>
                  <a:schemeClr val="tx1"/>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“SMART DOOR UNLOCK SYSTEM USING FINGERPRINT”</a:t>
            </a:r>
            <a:r>
              <a:rPr lang="en-IN" sz="1800" dirty="0">
                <a:solidFill>
                  <a:schemeClr val="tx1"/>
                </a:solidFill>
                <a:effectLst/>
                <a:latin typeface="Times New Roman" panose="02020603050405020304" pitchFamily="18" charset="0"/>
                <a:ea typeface="Times New Roman" panose="02020603050405020304" pitchFamily="18" charset="0"/>
              </a:rPr>
              <a:t> Pramana Research Journal Volume 9, Issue 3, 2019 ISSN NO: 2249-2976.</a:t>
            </a:r>
            <a:endParaRPr lang="en-US" sz="1800" dirty="0">
              <a:solidFill>
                <a:schemeClr val="tx1"/>
              </a:solidFill>
              <a:effectLst/>
              <a:latin typeface="Times New Roman" panose="02020603050405020304" pitchFamily="18" charset="0"/>
              <a:ea typeface="Times New Roman" panose="02020603050405020304" pitchFamily="18" charset="0"/>
            </a:endParaRPr>
          </a:p>
          <a:p>
            <a:endParaRPr lang="en-US" sz="1800" b="1" dirty="0"/>
          </a:p>
        </p:txBody>
      </p:sp>
    </p:spTree>
    <p:extLst>
      <p:ext uri="{BB962C8B-B14F-4D97-AF65-F5344CB8AC3E}">
        <p14:creationId xmlns:p14="http://schemas.microsoft.com/office/powerpoint/2010/main" val="3090091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5FF29D-286D-94AC-EADF-B93AC2548E47}"/>
              </a:ext>
            </a:extLst>
          </p:cNvPr>
          <p:cNvSpPr>
            <a:spLocks noGrp="1"/>
          </p:cNvSpPr>
          <p:nvPr>
            <p:ph type="body" idx="1"/>
          </p:nvPr>
        </p:nvSpPr>
        <p:spPr>
          <a:xfrm>
            <a:off x="228600" y="381000"/>
            <a:ext cx="8531860" cy="6263253"/>
          </a:xfrm>
        </p:spPr>
        <p:txBody>
          <a:bodyPr/>
          <a:lstStyle/>
          <a:p>
            <a:pPr marL="30480" marR="81915" indent="-6350" algn="just">
              <a:spcBef>
                <a:spcPts val="0"/>
              </a:spcBef>
              <a:spcAft>
                <a:spcPts val="1325"/>
              </a:spcAft>
            </a:pPr>
            <a:r>
              <a:rPr lang="en-IN" sz="1800" dirty="0">
                <a:solidFill>
                  <a:schemeClr val="tx1"/>
                </a:solidFill>
                <a:effectLst/>
                <a:latin typeface="Times New Roman" panose="02020603050405020304" pitchFamily="18" charset="0"/>
                <a:ea typeface="Times New Roman" panose="02020603050405020304" pitchFamily="18" charset="0"/>
              </a:rPr>
              <a:t>[6] </a:t>
            </a:r>
            <a:r>
              <a:rPr lang="en-IN" sz="1800" dirty="0" err="1">
                <a:solidFill>
                  <a:schemeClr val="tx1"/>
                </a:solidFill>
                <a:effectLst/>
                <a:highlight>
                  <a:srgbClr val="FFFFFF"/>
                </a:highlight>
                <a:latin typeface="Times New Roman" panose="02020603050405020304" pitchFamily="18" charset="0"/>
                <a:ea typeface="Times New Roman" panose="02020603050405020304" pitchFamily="18" charset="0"/>
              </a:rPr>
              <a:t>A.Vadakkan</a:t>
            </a:r>
            <a:r>
              <a:rPr lang="en-IN" sz="1800" dirty="0">
                <a:solidFill>
                  <a:schemeClr val="tx1"/>
                </a:solidFill>
                <a:effectLst/>
                <a:highlight>
                  <a:srgbClr val="FFFFFF"/>
                </a:highlight>
                <a:latin typeface="Times New Roman" panose="02020603050405020304" pitchFamily="18" charset="0"/>
                <a:ea typeface="Times New Roman" panose="02020603050405020304" pitchFamily="18" charset="0"/>
              </a:rPr>
              <a:t>, </a:t>
            </a:r>
            <a:r>
              <a:rPr lang="en-IN" sz="1800" dirty="0" err="1">
                <a:solidFill>
                  <a:schemeClr val="tx1"/>
                </a:solidFill>
                <a:effectLst/>
                <a:highlight>
                  <a:srgbClr val="FFFFFF"/>
                </a:highlight>
                <a:latin typeface="Times New Roman" panose="02020603050405020304" pitchFamily="18" charset="0"/>
                <a:ea typeface="Times New Roman" panose="02020603050405020304" pitchFamily="18" charset="0"/>
              </a:rPr>
              <a:t>A.Babu.V.K</a:t>
            </a:r>
            <a:r>
              <a:rPr lang="en-IN" sz="1800" dirty="0">
                <a:solidFill>
                  <a:schemeClr val="tx1"/>
                </a:solidFill>
                <a:effectLst/>
                <a:highlight>
                  <a:srgbClr val="FFFFFF"/>
                </a:highlight>
                <a:latin typeface="Times New Roman" panose="02020603050405020304" pitchFamily="18" charset="0"/>
                <a:ea typeface="Times New Roman" panose="02020603050405020304" pitchFamily="18" charset="0"/>
              </a:rPr>
              <a:t> and </a:t>
            </a:r>
            <a:r>
              <a:rPr lang="en-IN" sz="1800" dirty="0" err="1">
                <a:solidFill>
                  <a:schemeClr val="tx1"/>
                </a:solidFill>
                <a:effectLst/>
                <a:highlight>
                  <a:srgbClr val="FFFFFF"/>
                </a:highlight>
                <a:latin typeface="Times New Roman" panose="02020603050405020304" pitchFamily="18" charset="0"/>
                <a:ea typeface="Times New Roman" panose="02020603050405020304" pitchFamily="18" charset="0"/>
              </a:rPr>
              <a:t>C.Pappachan</a:t>
            </a:r>
            <a:r>
              <a:rPr lang="en-IN" sz="1800" dirty="0">
                <a:solidFill>
                  <a:schemeClr val="tx1"/>
                </a:solidFill>
                <a:effectLst/>
                <a:highlight>
                  <a:srgbClr val="FFFFFF"/>
                </a:highlight>
                <a:latin typeface="Times New Roman" panose="02020603050405020304" pitchFamily="18" charset="0"/>
                <a:ea typeface="Times New Roman" panose="02020603050405020304" pitchFamily="18" charset="0"/>
              </a:rPr>
              <a:t>, </a:t>
            </a:r>
            <a:r>
              <a:rPr lang="en-IN" sz="1800" dirty="0">
                <a:solidFill>
                  <a:schemeClr val="tx1"/>
                </a:solidFill>
                <a:effectLst/>
                <a:highlight>
                  <a:srgbClr val="FFFFFF"/>
                </a:highligh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"DOOR LOCKING USING KEYPAD AND ARDUINO,"</a:t>
            </a:r>
            <a:r>
              <a:rPr lang="en-IN" sz="1800" dirty="0">
                <a:solidFill>
                  <a:schemeClr val="tx1"/>
                </a:solidFill>
                <a:effectLst/>
                <a:highlight>
                  <a:srgbClr val="FFFFFF"/>
                </a:highlight>
                <a:latin typeface="Times New Roman" panose="02020603050405020304" pitchFamily="18" charset="0"/>
                <a:ea typeface="Times New Roman" panose="02020603050405020304" pitchFamily="18" charset="0"/>
              </a:rPr>
              <a:t> International Research Journal of Modernization in Engineering Technology and Science, vol. 3, no. 11, p. 783, 2021.</a:t>
            </a:r>
            <a:endParaRPr lang="en-US" sz="1800" dirty="0">
              <a:solidFill>
                <a:schemeClr val="tx1"/>
              </a:solidFill>
              <a:effectLst/>
              <a:latin typeface="Times New Roman" panose="02020603050405020304" pitchFamily="18" charset="0"/>
              <a:ea typeface="Times New Roman" panose="02020603050405020304" pitchFamily="18" charset="0"/>
            </a:endParaRPr>
          </a:p>
          <a:p>
            <a:pPr marL="30480" marR="81915" indent="-6350" algn="just">
              <a:spcBef>
                <a:spcPts val="0"/>
              </a:spcBef>
              <a:spcAft>
                <a:spcPts val="1325"/>
              </a:spcAft>
            </a:pPr>
            <a:r>
              <a:rPr lang="en-IN" sz="1800" dirty="0">
                <a:solidFill>
                  <a:schemeClr val="tx1"/>
                </a:solidFill>
                <a:effectLst/>
                <a:latin typeface="Times New Roman" panose="02020603050405020304" pitchFamily="18" charset="0"/>
                <a:ea typeface="Times New Roman" panose="02020603050405020304" pitchFamily="18" charset="0"/>
              </a:rPr>
              <a:t>[7] Park, Yong Tae, </a:t>
            </a:r>
            <a:r>
              <a:rPr lang="en-IN" sz="1800" dirty="0" err="1">
                <a:solidFill>
                  <a:schemeClr val="tx1"/>
                </a:solidFill>
                <a:effectLst/>
                <a:latin typeface="Times New Roman" panose="02020603050405020304" pitchFamily="18" charset="0"/>
                <a:ea typeface="Times New Roman" panose="02020603050405020304" pitchFamily="18" charset="0"/>
              </a:rPr>
              <a:t>Pranesh</a:t>
            </a:r>
            <a:r>
              <a:rPr lang="en-IN" sz="1800" dirty="0">
                <a:solidFill>
                  <a:schemeClr val="tx1"/>
                </a:solidFill>
                <a:effectLst/>
                <a:latin typeface="Times New Roman" panose="02020603050405020304" pitchFamily="18" charset="0"/>
                <a:ea typeface="Times New Roman" panose="02020603050405020304" pitchFamily="18" charset="0"/>
              </a:rPr>
              <a:t> </a:t>
            </a:r>
            <a:r>
              <a:rPr lang="en-IN" sz="1800" dirty="0" err="1">
                <a:solidFill>
                  <a:schemeClr val="tx1"/>
                </a:solidFill>
                <a:effectLst/>
                <a:latin typeface="Times New Roman" panose="02020603050405020304" pitchFamily="18" charset="0"/>
                <a:ea typeface="Times New Roman" panose="02020603050405020304" pitchFamily="18" charset="0"/>
              </a:rPr>
              <a:t>Sthapit</a:t>
            </a:r>
            <a:r>
              <a:rPr lang="en-IN" sz="1800" dirty="0">
                <a:solidFill>
                  <a:schemeClr val="tx1"/>
                </a:solidFill>
                <a:effectLst/>
                <a:latin typeface="Times New Roman" panose="02020603050405020304" pitchFamily="18" charset="0"/>
                <a:ea typeface="Times New Roman" panose="02020603050405020304" pitchFamily="18" charset="0"/>
              </a:rPr>
              <a:t>, and Jae-Young </a:t>
            </a:r>
            <a:r>
              <a:rPr lang="en-IN" sz="1800" dirty="0" err="1">
                <a:solidFill>
                  <a:schemeClr val="tx1"/>
                </a:solidFill>
                <a:effectLst/>
                <a:latin typeface="Times New Roman" panose="02020603050405020304" pitchFamily="18" charset="0"/>
                <a:ea typeface="Times New Roman" panose="02020603050405020304" pitchFamily="18" charset="0"/>
              </a:rPr>
              <a:t>Pyun</a:t>
            </a:r>
            <a:r>
              <a:rPr lang="en-IN" sz="1800"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"Smart digital door lock for the home automation."</a:t>
            </a:r>
            <a:r>
              <a:rPr lang="en-IN" sz="1800" dirty="0">
                <a:solidFill>
                  <a:schemeClr val="tx1"/>
                </a:solidFill>
                <a:effectLst/>
                <a:latin typeface="Times New Roman" panose="02020603050405020304" pitchFamily="18" charset="0"/>
                <a:ea typeface="Times New Roman" panose="02020603050405020304" pitchFamily="18" charset="0"/>
              </a:rPr>
              <a:t> In TENCON 2009-2009 IEEE Region 10 Conference, pp. 1-6. IEEE, 2009.</a:t>
            </a:r>
            <a:endParaRPr lang="en-US" sz="1800" dirty="0">
              <a:solidFill>
                <a:schemeClr val="tx1"/>
              </a:solidFill>
              <a:effectLst/>
              <a:latin typeface="Times New Roman" panose="02020603050405020304" pitchFamily="18" charset="0"/>
              <a:ea typeface="Times New Roman" panose="02020603050405020304" pitchFamily="18" charset="0"/>
            </a:endParaRPr>
          </a:p>
          <a:p>
            <a:pPr marL="30480" marR="81915" indent="-6350" algn="just">
              <a:spcBef>
                <a:spcPts val="0"/>
              </a:spcBef>
              <a:spcAft>
                <a:spcPts val="1325"/>
              </a:spcAft>
            </a:pPr>
            <a:r>
              <a:rPr lang="en-IN" sz="1800" dirty="0">
                <a:solidFill>
                  <a:schemeClr val="tx1"/>
                </a:solidFill>
                <a:effectLst/>
                <a:latin typeface="Times New Roman" panose="02020603050405020304" pitchFamily="18" charset="0"/>
                <a:ea typeface="Times New Roman" panose="02020603050405020304" pitchFamily="18" charset="0"/>
              </a:rPr>
              <a:t>[8] Kassem, Abdallah, Sami El </a:t>
            </a:r>
            <a:r>
              <a:rPr lang="en-IN" sz="1800" dirty="0" err="1">
                <a:solidFill>
                  <a:schemeClr val="tx1"/>
                </a:solidFill>
                <a:effectLst/>
                <a:latin typeface="Times New Roman" panose="02020603050405020304" pitchFamily="18" charset="0"/>
                <a:ea typeface="Times New Roman" panose="02020603050405020304" pitchFamily="18" charset="0"/>
              </a:rPr>
              <a:t>Murr</a:t>
            </a:r>
            <a:r>
              <a:rPr lang="en-IN" sz="1800" dirty="0">
                <a:solidFill>
                  <a:schemeClr val="tx1"/>
                </a:solidFill>
                <a:effectLst/>
                <a:latin typeface="Times New Roman" panose="02020603050405020304" pitchFamily="18" charset="0"/>
                <a:ea typeface="Times New Roman" panose="02020603050405020304" pitchFamily="18" charset="0"/>
              </a:rPr>
              <a:t>, Georges </a:t>
            </a:r>
            <a:r>
              <a:rPr lang="en-IN" sz="1800" dirty="0" err="1">
                <a:solidFill>
                  <a:schemeClr val="tx1"/>
                </a:solidFill>
                <a:effectLst/>
                <a:latin typeface="Times New Roman" panose="02020603050405020304" pitchFamily="18" charset="0"/>
                <a:ea typeface="Times New Roman" panose="02020603050405020304" pitchFamily="18" charset="0"/>
              </a:rPr>
              <a:t>Jamous</a:t>
            </a:r>
            <a:r>
              <a:rPr lang="en-IN" sz="1800" dirty="0">
                <a:solidFill>
                  <a:schemeClr val="tx1"/>
                </a:solidFill>
                <a:effectLst/>
                <a:latin typeface="Times New Roman" panose="02020603050405020304" pitchFamily="18" charset="0"/>
                <a:ea typeface="Times New Roman" panose="02020603050405020304" pitchFamily="18" charset="0"/>
              </a:rPr>
              <a:t>, Elie Saad, and Marybelle </a:t>
            </a:r>
            <a:r>
              <a:rPr lang="en-IN" sz="1800" dirty="0" err="1">
                <a:solidFill>
                  <a:schemeClr val="tx1"/>
                </a:solidFill>
                <a:effectLst/>
                <a:latin typeface="Times New Roman" panose="02020603050405020304" pitchFamily="18" charset="0"/>
                <a:ea typeface="Times New Roman" panose="02020603050405020304" pitchFamily="18" charset="0"/>
              </a:rPr>
              <a:t>Geagea</a:t>
            </a:r>
            <a:r>
              <a:rPr lang="en-IN" sz="1800"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"A smart lock system using Wi-Fi security."</a:t>
            </a:r>
            <a:r>
              <a:rPr lang="en-IN" sz="1800" dirty="0">
                <a:solidFill>
                  <a:schemeClr val="tx1"/>
                </a:solidFill>
                <a:effectLst/>
                <a:latin typeface="Times New Roman" panose="02020603050405020304" pitchFamily="18" charset="0"/>
                <a:ea typeface="Times New Roman" panose="02020603050405020304" pitchFamily="18" charset="0"/>
              </a:rPr>
              <a:t> In Advances in Computational Tools for Engineering Applications (ACTEA), 2016 3rd International Conference on, pp. 222-225. IEEE, 2016.</a:t>
            </a:r>
            <a:endParaRPr lang="en-US" sz="1800" dirty="0">
              <a:solidFill>
                <a:schemeClr val="tx1"/>
              </a:solidFill>
              <a:effectLst/>
              <a:latin typeface="Times New Roman" panose="02020603050405020304" pitchFamily="18" charset="0"/>
              <a:ea typeface="Times New Roman" panose="02020603050405020304" pitchFamily="18" charset="0"/>
            </a:endParaRPr>
          </a:p>
          <a:p>
            <a:pPr marL="30480" marR="81915" indent="-6350" algn="just">
              <a:spcBef>
                <a:spcPts val="0"/>
              </a:spcBef>
              <a:spcAft>
                <a:spcPts val="1325"/>
              </a:spcAft>
            </a:pPr>
            <a:r>
              <a:rPr lang="en-IN" sz="1800" dirty="0">
                <a:solidFill>
                  <a:schemeClr val="tx1"/>
                </a:solidFill>
                <a:effectLst/>
                <a:latin typeface="Times New Roman" panose="02020603050405020304" pitchFamily="18" charset="0"/>
                <a:ea typeface="Times New Roman" panose="02020603050405020304" pitchFamily="18" charset="0"/>
              </a:rPr>
              <a:t>[9] </a:t>
            </a:r>
            <a:r>
              <a:rPr lang="en-IN" sz="1800" dirty="0" err="1">
                <a:solidFill>
                  <a:schemeClr val="tx1"/>
                </a:solidFill>
                <a:effectLst/>
                <a:latin typeface="Times New Roman" panose="02020603050405020304" pitchFamily="18" charset="0"/>
                <a:ea typeface="Times New Roman" panose="02020603050405020304" pitchFamily="18" charset="0"/>
              </a:rPr>
              <a:t>Manurung</a:t>
            </a:r>
            <a:r>
              <a:rPr lang="en-IN" sz="1800" dirty="0">
                <a:solidFill>
                  <a:schemeClr val="tx1"/>
                </a:solidFill>
                <a:effectLst/>
                <a:latin typeface="Times New Roman" panose="02020603050405020304" pitchFamily="18" charset="0"/>
                <a:ea typeface="Times New Roman" panose="02020603050405020304" pitchFamily="18" charset="0"/>
              </a:rPr>
              <a:t>, M. J., </a:t>
            </a:r>
            <a:r>
              <a:rPr lang="en-IN" sz="1800" dirty="0" err="1">
                <a:solidFill>
                  <a:schemeClr val="tx1"/>
                </a:solidFill>
                <a:effectLst/>
                <a:latin typeface="Times New Roman" panose="02020603050405020304" pitchFamily="18" charset="0"/>
                <a:ea typeface="Times New Roman" panose="02020603050405020304" pitchFamily="18" charset="0"/>
              </a:rPr>
              <a:t>Poningsih</a:t>
            </a:r>
            <a:r>
              <a:rPr lang="en-IN" sz="1800" dirty="0">
                <a:solidFill>
                  <a:schemeClr val="tx1"/>
                </a:solidFill>
                <a:effectLst/>
                <a:latin typeface="Times New Roman" panose="02020603050405020304" pitchFamily="18" charset="0"/>
                <a:ea typeface="Times New Roman" panose="02020603050405020304" pitchFamily="18" charset="0"/>
              </a:rPr>
              <a:t>, P., </a:t>
            </a:r>
            <a:r>
              <a:rPr lang="en-IN" sz="1800" dirty="0" err="1">
                <a:solidFill>
                  <a:schemeClr val="tx1"/>
                </a:solidFill>
                <a:effectLst/>
                <a:latin typeface="Times New Roman" panose="02020603050405020304" pitchFamily="18" charset="0"/>
                <a:ea typeface="Times New Roman" panose="02020603050405020304" pitchFamily="18" charset="0"/>
              </a:rPr>
              <a:t>Andani</a:t>
            </a:r>
            <a:r>
              <a:rPr lang="en-IN" sz="1800" dirty="0">
                <a:solidFill>
                  <a:schemeClr val="tx1"/>
                </a:solidFill>
                <a:effectLst/>
                <a:latin typeface="Times New Roman" panose="02020603050405020304" pitchFamily="18" charset="0"/>
                <a:ea typeface="Times New Roman" panose="02020603050405020304" pitchFamily="18" charset="0"/>
              </a:rPr>
              <a:t>, S. R., </a:t>
            </a:r>
            <a:r>
              <a:rPr lang="en-IN" sz="1800" dirty="0" err="1">
                <a:solidFill>
                  <a:schemeClr val="tx1"/>
                </a:solidFill>
                <a:effectLst/>
                <a:latin typeface="Times New Roman" panose="02020603050405020304" pitchFamily="18" charset="0"/>
                <a:ea typeface="Times New Roman" panose="02020603050405020304" pitchFamily="18" charset="0"/>
              </a:rPr>
              <a:t>Safii</a:t>
            </a:r>
            <a:r>
              <a:rPr lang="en-IN" sz="1800" dirty="0">
                <a:solidFill>
                  <a:schemeClr val="tx1"/>
                </a:solidFill>
                <a:effectLst/>
                <a:latin typeface="Times New Roman" panose="02020603050405020304" pitchFamily="18" charset="0"/>
                <a:ea typeface="Times New Roman" panose="02020603050405020304" pitchFamily="18" charset="0"/>
              </a:rPr>
              <a:t>, M., &amp; </a:t>
            </a:r>
            <a:r>
              <a:rPr lang="en-IN" sz="1800" dirty="0" err="1">
                <a:solidFill>
                  <a:schemeClr val="tx1"/>
                </a:solidFill>
                <a:effectLst/>
                <a:latin typeface="Times New Roman" panose="02020603050405020304" pitchFamily="18" charset="0"/>
                <a:ea typeface="Times New Roman" panose="02020603050405020304" pitchFamily="18" charset="0"/>
              </a:rPr>
              <a:t>Irawan</a:t>
            </a:r>
            <a:r>
              <a:rPr lang="en-IN" sz="1800" dirty="0">
                <a:solidFill>
                  <a:schemeClr val="tx1"/>
                </a:solidFill>
                <a:effectLst/>
                <a:latin typeface="Times New Roman" panose="02020603050405020304" pitchFamily="18" charset="0"/>
                <a:ea typeface="Times New Roman" panose="02020603050405020304" pitchFamily="18" charset="0"/>
              </a:rPr>
              <a:t>, I. (2021). “</a:t>
            </a:r>
            <a:r>
              <a:rPr lang="en-IN" sz="1800" dirty="0">
                <a:solidFill>
                  <a:schemeClr val="tx1"/>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Door Security Design Using Fingerprint and Buzzer Alarm Based on Arduino”. </a:t>
            </a:r>
            <a:r>
              <a:rPr lang="en-IN" sz="1800" i="1" dirty="0">
                <a:solidFill>
                  <a:schemeClr val="tx1"/>
                </a:solidFill>
                <a:effectLst/>
                <a:latin typeface="Times New Roman" panose="02020603050405020304" pitchFamily="18" charset="0"/>
                <a:ea typeface="Times New Roman" panose="02020603050405020304" pitchFamily="18" charset="0"/>
              </a:rPr>
              <a:t>Journal of Computer Networks, Architecture and High Performance Computing</a:t>
            </a:r>
            <a:r>
              <a:rPr lang="en-IN" sz="1800" dirty="0">
                <a:solidFill>
                  <a:schemeClr val="tx1"/>
                </a:solidFill>
                <a:effectLst/>
                <a:latin typeface="Times New Roman" panose="02020603050405020304" pitchFamily="18" charset="0"/>
                <a:ea typeface="Times New Roman" panose="02020603050405020304" pitchFamily="18" charset="0"/>
              </a:rPr>
              <a:t>, </a:t>
            </a:r>
            <a:r>
              <a:rPr lang="en-IN" sz="1800" i="1" dirty="0">
                <a:solidFill>
                  <a:schemeClr val="tx1"/>
                </a:solidFill>
                <a:effectLst/>
                <a:latin typeface="Times New Roman" panose="02020603050405020304" pitchFamily="18" charset="0"/>
                <a:ea typeface="Times New Roman" panose="02020603050405020304" pitchFamily="18" charset="0"/>
              </a:rPr>
              <a:t>3</a:t>
            </a:r>
            <a:r>
              <a:rPr lang="en-IN" sz="1800" dirty="0">
                <a:solidFill>
                  <a:schemeClr val="tx1"/>
                </a:solidFill>
                <a:effectLst/>
                <a:latin typeface="Times New Roman" panose="02020603050405020304" pitchFamily="18" charset="0"/>
                <a:ea typeface="Times New Roman" panose="02020603050405020304" pitchFamily="18" charset="0"/>
              </a:rPr>
              <a:t>(1), 42-51.</a:t>
            </a:r>
            <a:endParaRPr lang="en-US" sz="1800" dirty="0">
              <a:solidFill>
                <a:schemeClr val="tx1"/>
              </a:solidFill>
              <a:effectLst/>
              <a:latin typeface="Times New Roman" panose="02020603050405020304" pitchFamily="18" charset="0"/>
              <a:ea typeface="Times New Roman" panose="02020603050405020304" pitchFamily="18" charset="0"/>
            </a:endParaRPr>
          </a:p>
          <a:p>
            <a:pPr marL="30480" marR="81915" indent="-6350" algn="just">
              <a:spcBef>
                <a:spcPts val="0"/>
              </a:spcBef>
              <a:spcAft>
                <a:spcPts val="1325"/>
              </a:spcAft>
            </a:pPr>
            <a:r>
              <a:rPr lang="en-IN" sz="1800" dirty="0">
                <a:solidFill>
                  <a:schemeClr val="tx1"/>
                </a:solidFill>
                <a:effectLst/>
                <a:latin typeface="Times New Roman" panose="02020603050405020304" pitchFamily="18" charset="0"/>
                <a:ea typeface="Times New Roman" panose="02020603050405020304" pitchFamily="18" charset="0"/>
              </a:rPr>
              <a:t>[10] </a:t>
            </a:r>
            <a:r>
              <a:rPr lang="en-IN" sz="1800" dirty="0" err="1">
                <a:solidFill>
                  <a:schemeClr val="tx1"/>
                </a:solidFill>
                <a:effectLst/>
                <a:latin typeface="Times New Roman" panose="02020603050405020304" pitchFamily="18" charset="0"/>
                <a:ea typeface="Times New Roman" panose="02020603050405020304" pitchFamily="18" charset="0"/>
              </a:rPr>
              <a:t>LiaKamelia</a:t>
            </a:r>
            <a:r>
              <a:rPr lang="en-IN" sz="1800" dirty="0">
                <a:solidFill>
                  <a:schemeClr val="tx1"/>
                </a:solidFill>
                <a:effectLst/>
                <a:latin typeface="Times New Roman" panose="02020603050405020304" pitchFamily="18" charset="0"/>
                <a:ea typeface="Times New Roman" panose="02020603050405020304" pitchFamily="18" charset="0"/>
              </a:rPr>
              <a:t>, </a:t>
            </a:r>
            <a:r>
              <a:rPr lang="en-IN" sz="1800" dirty="0" err="1">
                <a:solidFill>
                  <a:schemeClr val="tx1"/>
                </a:solidFill>
                <a:effectLst/>
                <a:latin typeface="Times New Roman" panose="02020603050405020304" pitchFamily="18" charset="0"/>
                <a:ea typeface="Times New Roman" panose="02020603050405020304" pitchFamily="18" charset="0"/>
              </a:rPr>
              <a:t>AlfinNoorhassan</a:t>
            </a:r>
            <a:r>
              <a:rPr lang="en-IN" sz="1800" dirty="0">
                <a:solidFill>
                  <a:schemeClr val="tx1"/>
                </a:solidFill>
                <a:effectLst/>
                <a:latin typeface="Times New Roman" panose="02020603050405020304" pitchFamily="18" charset="0"/>
                <a:ea typeface="Times New Roman" panose="02020603050405020304" pitchFamily="18" charset="0"/>
              </a:rPr>
              <a:t> S.R, </a:t>
            </a:r>
            <a:r>
              <a:rPr lang="en-IN" sz="1800" dirty="0" err="1">
                <a:solidFill>
                  <a:schemeClr val="tx1"/>
                </a:solidFill>
                <a:effectLst/>
                <a:latin typeface="Times New Roman" panose="02020603050405020304" pitchFamily="18" charset="0"/>
                <a:ea typeface="Times New Roman" panose="02020603050405020304" pitchFamily="18" charset="0"/>
              </a:rPr>
              <a:t>MadaSanjaya</a:t>
            </a:r>
            <a:r>
              <a:rPr lang="en-IN" sz="1800" dirty="0">
                <a:solidFill>
                  <a:schemeClr val="tx1"/>
                </a:solidFill>
                <a:effectLst/>
                <a:latin typeface="Times New Roman" panose="02020603050405020304" pitchFamily="18" charset="0"/>
                <a:ea typeface="Times New Roman" panose="02020603050405020304" pitchFamily="18" charset="0"/>
              </a:rPr>
              <a:t> and W.S., Edi Mulyana, </a:t>
            </a:r>
            <a:r>
              <a:rPr lang="en-IN" sz="1800" dirty="0">
                <a:solidFill>
                  <a:schemeClr val="tx1"/>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“DOOR-AUTOMATION SYSTEM USING BLUETOOTH-BASED ANDROID FOR MOBILE PHONE” VOL.</a:t>
            </a:r>
            <a:r>
              <a:rPr lang="en-IN" sz="1800" dirty="0">
                <a:solidFill>
                  <a:schemeClr val="tx1"/>
                </a:solidFill>
                <a:effectLst/>
                <a:latin typeface="Times New Roman" panose="02020603050405020304" pitchFamily="18" charset="0"/>
                <a:ea typeface="Times New Roman" panose="02020603050405020304" pitchFamily="18" charset="0"/>
              </a:rPr>
              <a:t> 9, NO. 10, OCTOBER 2014 ISSN 1819-6608 ARPN Journal of Engineering and Applied Sciences.</a:t>
            </a:r>
            <a:endParaRPr lang="en-US" sz="1800" dirty="0">
              <a:solidFill>
                <a:schemeClr val="tx1"/>
              </a:solidFill>
              <a:effectLst/>
              <a:latin typeface="Times New Roman" panose="02020603050405020304" pitchFamily="18" charset="0"/>
              <a:ea typeface="Times New Roman" panose="02020603050405020304" pitchFamily="18" charset="0"/>
            </a:endParaRPr>
          </a:p>
          <a:p>
            <a:pPr marL="30480" marR="81915" indent="-6350" algn="just">
              <a:spcBef>
                <a:spcPts val="0"/>
              </a:spcBef>
              <a:spcAft>
                <a:spcPts val="1325"/>
              </a:spcAft>
            </a:pPr>
            <a:r>
              <a:rPr lang="en-IN" sz="1800" dirty="0">
                <a:solidFill>
                  <a:schemeClr val="tx1"/>
                </a:solidFill>
                <a:effectLst/>
                <a:latin typeface="Times New Roman" panose="02020603050405020304" pitchFamily="18" charset="0"/>
                <a:ea typeface="Times New Roman" panose="02020603050405020304" pitchFamily="18" charset="0"/>
              </a:rPr>
              <a:t> </a:t>
            </a:r>
            <a:endParaRPr lang="en-US" sz="1800" dirty="0">
              <a:solidFill>
                <a:schemeClr val="tx1"/>
              </a:solidFill>
              <a:effectLst/>
              <a:latin typeface="Times New Roman" panose="02020603050405020304" pitchFamily="18" charset="0"/>
              <a:ea typeface="Times New Roman" panose="02020603050405020304" pitchFamily="18" charset="0"/>
            </a:endParaRPr>
          </a:p>
          <a:p>
            <a:endParaRPr lang="en-US" sz="1800" dirty="0"/>
          </a:p>
        </p:txBody>
      </p:sp>
    </p:spTree>
    <p:extLst>
      <p:ext uri="{BB962C8B-B14F-4D97-AF65-F5344CB8AC3E}">
        <p14:creationId xmlns:p14="http://schemas.microsoft.com/office/powerpoint/2010/main" val="3959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A205-877B-0A60-D738-00A4EA0B2415}"/>
              </a:ext>
            </a:extLst>
          </p:cNvPr>
          <p:cNvSpPr>
            <a:spLocks noGrp="1"/>
          </p:cNvSpPr>
          <p:nvPr>
            <p:ph type="title"/>
          </p:nvPr>
        </p:nvSpPr>
        <p:spPr>
          <a:xfrm>
            <a:off x="246983" y="228600"/>
            <a:ext cx="8681719" cy="430887"/>
          </a:xfrm>
        </p:spPr>
        <p:txBody>
          <a:bodyPr/>
          <a:lstStyle/>
          <a:p>
            <a:r>
              <a:rPr lang="en-IN" sz="2800" u="none" dirty="0"/>
              <a:t>2. </a:t>
            </a:r>
            <a:r>
              <a:rPr lang="en-IN" sz="2800" u="sng" dirty="0"/>
              <a:t>System Analysis:</a:t>
            </a:r>
            <a:endParaRPr lang="en-US" sz="2800" dirty="0"/>
          </a:p>
        </p:txBody>
      </p:sp>
      <p:sp>
        <p:nvSpPr>
          <p:cNvPr id="3" name="Text Placeholder 2">
            <a:extLst>
              <a:ext uri="{FF2B5EF4-FFF2-40B4-BE49-F238E27FC236}">
                <a16:creationId xmlns:a16="http://schemas.microsoft.com/office/drawing/2014/main" id="{96CD7328-FFFD-12AA-8FB4-C316723DF715}"/>
              </a:ext>
            </a:extLst>
          </p:cNvPr>
          <p:cNvSpPr>
            <a:spLocks noGrp="1"/>
          </p:cNvSpPr>
          <p:nvPr>
            <p:ph type="body" idx="1"/>
          </p:nvPr>
        </p:nvSpPr>
        <p:spPr>
          <a:xfrm>
            <a:off x="248539" y="1152899"/>
            <a:ext cx="8681718" cy="5464060"/>
          </a:xfrm>
        </p:spPr>
        <p:txBody>
          <a:bodyPr/>
          <a:lstStyle/>
          <a:p>
            <a:pPr algn="just"/>
            <a:r>
              <a:rPr lang="en-US" b="1" dirty="0">
                <a:latin typeface="Times New Roman" panose="02020603050405020304" pitchFamily="18" charset="0"/>
                <a:cs typeface="Times New Roman" panose="02020603050405020304" pitchFamily="18" charset="0"/>
              </a:rPr>
              <a:t>2.1 Existing System:</a:t>
            </a:r>
          </a:p>
          <a:p>
            <a:pPr algn="just"/>
            <a:r>
              <a:rPr lang="en-US" sz="1800" b="1" dirty="0">
                <a:latin typeface="Times New Roman" panose="02020603050405020304" pitchFamily="18" charset="0"/>
                <a:cs typeface="Times New Roman" panose="02020603050405020304" pitchFamily="18" charset="0"/>
              </a:rPr>
              <a:t> </a:t>
            </a:r>
          </a:p>
          <a:p>
            <a:pPr algn="just"/>
            <a:r>
              <a:rPr lang="en-US" sz="1800" b="1" dirty="0">
                <a:latin typeface="Times New Roman" panose="02020603050405020304" pitchFamily="18" charset="0"/>
                <a:cs typeface="Times New Roman" panose="02020603050405020304" pitchFamily="18" charset="0"/>
              </a:rPr>
              <a:t>2.1.1 Background &amp; Literature Survey:</a:t>
            </a:r>
          </a:p>
          <a:p>
            <a:pPr marL="30480" marR="81915" indent="-6350" algn="just">
              <a:lnSpc>
                <a:spcPct val="107000"/>
              </a:lnSpc>
              <a:spcAft>
                <a:spcPts val="575"/>
              </a:spcAft>
            </a:pP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Omnilock redefines door access with biometric authentication and remote control, meeting demands for heightened security and convenience. Recent research underscores the growing interest in smart locks, particularly in biometrics and wireless communication, positioning solutions like Omnilock at the forefront of access control innovation.</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2.1.2 Limitations of Existing System:</a:t>
            </a:r>
          </a:p>
          <a:p>
            <a:pPr marL="30480" marR="81915" indent="-6350" algn="just">
              <a:lnSpc>
                <a:spcPct val="107000"/>
              </a:lnSpc>
              <a:spcAft>
                <a:spcPts val="575"/>
              </a:spcAft>
            </a:pP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The existing system relies on physical keys, lacks remote access, and has security vulnerabilities. Omnilock solves these with advanced authentication, remote control, and enhanced security, offering a comprehensive modern door access solution.</a:t>
            </a:r>
          </a:p>
          <a:p>
            <a:pPr marL="30480" marR="81915" indent="-6350" algn="just">
              <a:lnSpc>
                <a:spcPct val="107000"/>
              </a:lnSpc>
              <a:spcAft>
                <a:spcPts val="575"/>
              </a:spcAft>
            </a:pP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2.2 Proposed System:</a:t>
            </a:r>
          </a:p>
          <a:p>
            <a:pPr algn="just"/>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The proposed system, Omnilock, introduces biometric authentication, remote access control, and enhanced security. Advantages include heightened security, convenient remote management, and reduced reliance on physical keys. Omnilock offers a comprehensive solution for modern door access control, ensuring both security and convenience.</a:t>
            </a:r>
          </a:p>
        </p:txBody>
      </p:sp>
    </p:spTree>
    <p:extLst>
      <p:ext uri="{BB962C8B-B14F-4D97-AF65-F5344CB8AC3E}">
        <p14:creationId xmlns:p14="http://schemas.microsoft.com/office/powerpoint/2010/main" val="12992330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FFFFFF"/>
          </a:solidFill>
        </p:spPr>
        <p:txBody>
          <a:bodyPr wrap="square" lIns="0" tIns="0" rIns="0" bIns="0" rtlCol="0"/>
          <a:lstStyle/>
          <a:p>
            <a:endParaRPr/>
          </a:p>
        </p:txBody>
      </p:sp>
      <p:sp>
        <p:nvSpPr>
          <p:cNvPr id="4" name="object 4"/>
          <p:cNvSpPr/>
          <p:nvPr/>
        </p:nvSpPr>
        <p:spPr>
          <a:xfrm>
            <a:off x="64007" y="70103"/>
            <a:ext cx="9013190" cy="6693534"/>
          </a:xfrm>
          <a:custGeom>
            <a:avLst/>
            <a:gdLst/>
            <a:ahLst/>
            <a:cxnLst/>
            <a:rect l="l" t="t" r="r" b="b"/>
            <a:pathLst>
              <a:path w="9013190" h="6693534">
                <a:moveTo>
                  <a:pt x="8682990" y="0"/>
                </a:moveTo>
                <a:lnTo>
                  <a:pt x="329920" y="0"/>
                </a:lnTo>
                <a:lnTo>
                  <a:pt x="281168" y="3576"/>
                </a:lnTo>
                <a:lnTo>
                  <a:pt x="234636" y="13967"/>
                </a:lnTo>
                <a:lnTo>
                  <a:pt x="190835" y="30662"/>
                </a:lnTo>
                <a:lnTo>
                  <a:pt x="150276" y="53151"/>
                </a:lnTo>
                <a:lnTo>
                  <a:pt x="113469" y="80923"/>
                </a:lnTo>
                <a:lnTo>
                  <a:pt x="80925" y="113468"/>
                </a:lnTo>
                <a:lnTo>
                  <a:pt x="53153" y="150277"/>
                </a:lnTo>
                <a:lnTo>
                  <a:pt x="30664" y="190840"/>
                </a:lnTo>
                <a:lnTo>
                  <a:pt x="13968" y="234645"/>
                </a:lnTo>
                <a:lnTo>
                  <a:pt x="3577" y="281184"/>
                </a:lnTo>
                <a:lnTo>
                  <a:pt x="0" y="329946"/>
                </a:lnTo>
                <a:lnTo>
                  <a:pt x="0" y="6363487"/>
                </a:lnTo>
                <a:lnTo>
                  <a:pt x="3577" y="6412239"/>
                </a:lnTo>
                <a:lnTo>
                  <a:pt x="13968" y="6458771"/>
                </a:lnTo>
                <a:lnTo>
                  <a:pt x="30664" y="6502571"/>
                </a:lnTo>
                <a:lnTo>
                  <a:pt x="53153" y="6543130"/>
                </a:lnTo>
                <a:lnTo>
                  <a:pt x="80925" y="6579937"/>
                </a:lnTo>
                <a:lnTo>
                  <a:pt x="113469" y="6612482"/>
                </a:lnTo>
                <a:lnTo>
                  <a:pt x="150276" y="6640254"/>
                </a:lnTo>
                <a:lnTo>
                  <a:pt x="190835" y="6662742"/>
                </a:lnTo>
                <a:lnTo>
                  <a:pt x="234636" y="6679438"/>
                </a:lnTo>
                <a:lnTo>
                  <a:pt x="281168" y="6689829"/>
                </a:lnTo>
                <a:lnTo>
                  <a:pt x="329920" y="6693406"/>
                </a:lnTo>
                <a:lnTo>
                  <a:pt x="8682990" y="6693406"/>
                </a:lnTo>
                <a:lnTo>
                  <a:pt x="8731751" y="6689829"/>
                </a:lnTo>
                <a:lnTo>
                  <a:pt x="8778290" y="6679438"/>
                </a:lnTo>
                <a:lnTo>
                  <a:pt x="8822095" y="6662742"/>
                </a:lnTo>
                <a:lnTo>
                  <a:pt x="8862658" y="6640254"/>
                </a:lnTo>
                <a:lnTo>
                  <a:pt x="8899467" y="6612482"/>
                </a:lnTo>
                <a:lnTo>
                  <a:pt x="8932012" y="6579937"/>
                </a:lnTo>
                <a:lnTo>
                  <a:pt x="8959784" y="6543130"/>
                </a:lnTo>
                <a:lnTo>
                  <a:pt x="8982273" y="6502571"/>
                </a:lnTo>
                <a:lnTo>
                  <a:pt x="8998968" y="6458771"/>
                </a:lnTo>
                <a:lnTo>
                  <a:pt x="9009359" y="6412239"/>
                </a:lnTo>
                <a:lnTo>
                  <a:pt x="9012936" y="6363487"/>
                </a:lnTo>
                <a:lnTo>
                  <a:pt x="9012936" y="329946"/>
                </a:lnTo>
                <a:lnTo>
                  <a:pt x="9009359" y="281184"/>
                </a:lnTo>
                <a:lnTo>
                  <a:pt x="8998968" y="234645"/>
                </a:lnTo>
                <a:lnTo>
                  <a:pt x="8982273" y="190840"/>
                </a:lnTo>
                <a:lnTo>
                  <a:pt x="8959784" y="150277"/>
                </a:lnTo>
                <a:lnTo>
                  <a:pt x="8932012" y="113468"/>
                </a:lnTo>
                <a:lnTo>
                  <a:pt x="8899467" y="80923"/>
                </a:lnTo>
                <a:lnTo>
                  <a:pt x="8862658" y="53151"/>
                </a:lnTo>
                <a:lnTo>
                  <a:pt x="8822095" y="30662"/>
                </a:lnTo>
                <a:lnTo>
                  <a:pt x="8778290" y="13967"/>
                </a:lnTo>
                <a:lnTo>
                  <a:pt x="8731751" y="3576"/>
                </a:lnTo>
                <a:lnTo>
                  <a:pt x="8682990" y="0"/>
                </a:lnTo>
                <a:close/>
              </a:path>
            </a:pathLst>
          </a:custGeom>
          <a:solidFill>
            <a:srgbClr val="FFFFFF"/>
          </a:solidFill>
        </p:spPr>
        <p:txBody>
          <a:bodyPr wrap="square" lIns="0" tIns="0" rIns="0" bIns="0" rtlCol="0"/>
          <a:lstStyle/>
          <a:p>
            <a:endParaRPr/>
          </a:p>
        </p:txBody>
      </p:sp>
      <p:sp>
        <p:nvSpPr>
          <p:cNvPr id="5" name="object 5"/>
          <p:cNvSpPr/>
          <p:nvPr/>
        </p:nvSpPr>
        <p:spPr>
          <a:xfrm>
            <a:off x="64007" y="70103"/>
            <a:ext cx="9013190" cy="6693534"/>
          </a:xfrm>
          <a:custGeom>
            <a:avLst/>
            <a:gdLst/>
            <a:ahLst/>
            <a:cxnLst/>
            <a:rect l="l" t="t" r="r" b="b"/>
            <a:pathLst>
              <a:path w="901319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8682990" y="0"/>
                </a:lnTo>
                <a:lnTo>
                  <a:pt x="8731751" y="3576"/>
                </a:lnTo>
                <a:lnTo>
                  <a:pt x="8778290" y="13967"/>
                </a:lnTo>
                <a:lnTo>
                  <a:pt x="8822095" y="30662"/>
                </a:lnTo>
                <a:lnTo>
                  <a:pt x="8862658" y="53151"/>
                </a:lnTo>
                <a:lnTo>
                  <a:pt x="8899467" y="80923"/>
                </a:lnTo>
                <a:lnTo>
                  <a:pt x="8932012" y="113468"/>
                </a:lnTo>
                <a:lnTo>
                  <a:pt x="8959784" y="150277"/>
                </a:lnTo>
                <a:lnTo>
                  <a:pt x="8982273" y="190840"/>
                </a:lnTo>
                <a:lnTo>
                  <a:pt x="8998968" y="234645"/>
                </a:lnTo>
                <a:lnTo>
                  <a:pt x="9009359" y="281184"/>
                </a:lnTo>
                <a:lnTo>
                  <a:pt x="9012936" y="329946"/>
                </a:lnTo>
                <a:lnTo>
                  <a:pt x="9012936" y="6363487"/>
                </a:lnTo>
                <a:lnTo>
                  <a:pt x="9009359" y="6412239"/>
                </a:lnTo>
                <a:lnTo>
                  <a:pt x="8998968" y="6458771"/>
                </a:lnTo>
                <a:lnTo>
                  <a:pt x="8982273" y="6502571"/>
                </a:lnTo>
                <a:lnTo>
                  <a:pt x="8959784" y="6543130"/>
                </a:lnTo>
                <a:lnTo>
                  <a:pt x="8932012" y="6579937"/>
                </a:lnTo>
                <a:lnTo>
                  <a:pt x="8899467" y="6612482"/>
                </a:lnTo>
                <a:lnTo>
                  <a:pt x="8862658" y="6640254"/>
                </a:lnTo>
                <a:lnTo>
                  <a:pt x="8822095" y="6662742"/>
                </a:lnTo>
                <a:lnTo>
                  <a:pt x="8778290" y="6679438"/>
                </a:lnTo>
                <a:lnTo>
                  <a:pt x="8731751" y="6689829"/>
                </a:lnTo>
                <a:lnTo>
                  <a:pt x="8682990" y="6693406"/>
                </a:lnTo>
                <a:lnTo>
                  <a:pt x="329920" y="6693406"/>
                </a:lnTo>
                <a:lnTo>
                  <a:pt x="281168" y="6689829"/>
                </a:lnTo>
                <a:lnTo>
                  <a:pt x="234636" y="6679438"/>
                </a:lnTo>
                <a:lnTo>
                  <a:pt x="190835" y="6662742"/>
                </a:lnTo>
                <a:lnTo>
                  <a:pt x="150276" y="6640254"/>
                </a:lnTo>
                <a:lnTo>
                  <a:pt x="113469" y="6612482"/>
                </a:lnTo>
                <a:lnTo>
                  <a:pt x="80925" y="6579937"/>
                </a:lnTo>
                <a:lnTo>
                  <a:pt x="53153" y="6543130"/>
                </a:lnTo>
                <a:lnTo>
                  <a:pt x="30664" y="6502571"/>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a:p>
        </p:txBody>
      </p:sp>
      <p:sp>
        <p:nvSpPr>
          <p:cNvPr id="7" name="Title 6"/>
          <p:cNvSpPr>
            <a:spLocks noGrp="1"/>
          </p:cNvSpPr>
          <p:nvPr>
            <p:ph type="title"/>
          </p:nvPr>
        </p:nvSpPr>
        <p:spPr>
          <a:xfrm>
            <a:off x="231140" y="99948"/>
            <a:ext cx="8681719" cy="1477328"/>
          </a:xfrm>
        </p:spPr>
        <p:txBody>
          <a:bodyPr/>
          <a:lstStyle/>
          <a:p>
            <a:r>
              <a:rPr lang="en-US" dirty="0"/>
              <a:t>Appendix</a:t>
            </a:r>
            <a:br>
              <a:rPr lang="en-US" dirty="0"/>
            </a:br>
            <a:br>
              <a:rPr lang="en-US" dirty="0"/>
            </a:br>
            <a:r>
              <a:rPr lang="en-US" dirty="0"/>
              <a:t>Block Diagram:</a:t>
            </a:r>
            <a:br>
              <a:rPr lang="en-US" dirty="0"/>
            </a:br>
            <a:endParaRPr lang="en-US" dirty="0"/>
          </a:p>
        </p:txBody>
      </p:sp>
      <p:pic>
        <p:nvPicPr>
          <p:cNvPr id="8" name="Picture 7"/>
          <p:cNvPicPr>
            <a:picLocks noChangeAspect="1"/>
          </p:cNvPicPr>
          <p:nvPr/>
        </p:nvPicPr>
        <p:blipFill>
          <a:blip r:embed="rId3"/>
          <a:stretch>
            <a:fillRect/>
          </a:stretch>
        </p:blipFill>
        <p:spPr>
          <a:xfrm>
            <a:off x="1227327" y="1551906"/>
            <a:ext cx="6686550" cy="4829175"/>
          </a:xfrm>
          <a:prstGeom prst="rect">
            <a:avLst/>
          </a:prstGeom>
        </p:spPr>
      </p:pic>
    </p:spTree>
    <p:extLst>
      <p:ext uri="{BB962C8B-B14F-4D97-AF65-F5344CB8AC3E}">
        <p14:creationId xmlns:p14="http://schemas.microsoft.com/office/powerpoint/2010/main" val="13446377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FFFFFF"/>
          </a:solidFill>
        </p:spPr>
        <p:txBody>
          <a:bodyPr wrap="square" lIns="0" tIns="0" rIns="0" bIns="0" rtlCol="0"/>
          <a:lstStyle/>
          <a:p>
            <a:endParaRPr/>
          </a:p>
        </p:txBody>
      </p:sp>
      <p:sp>
        <p:nvSpPr>
          <p:cNvPr id="4" name="object 4"/>
          <p:cNvSpPr/>
          <p:nvPr/>
        </p:nvSpPr>
        <p:spPr>
          <a:xfrm>
            <a:off x="64007" y="70103"/>
            <a:ext cx="9013190" cy="6693534"/>
          </a:xfrm>
          <a:custGeom>
            <a:avLst/>
            <a:gdLst/>
            <a:ahLst/>
            <a:cxnLst/>
            <a:rect l="l" t="t" r="r" b="b"/>
            <a:pathLst>
              <a:path w="9013190" h="6693534">
                <a:moveTo>
                  <a:pt x="8682990" y="0"/>
                </a:moveTo>
                <a:lnTo>
                  <a:pt x="329920" y="0"/>
                </a:lnTo>
                <a:lnTo>
                  <a:pt x="281168" y="3576"/>
                </a:lnTo>
                <a:lnTo>
                  <a:pt x="234636" y="13967"/>
                </a:lnTo>
                <a:lnTo>
                  <a:pt x="190835" y="30662"/>
                </a:lnTo>
                <a:lnTo>
                  <a:pt x="150276" y="53151"/>
                </a:lnTo>
                <a:lnTo>
                  <a:pt x="113469" y="80923"/>
                </a:lnTo>
                <a:lnTo>
                  <a:pt x="80925" y="113468"/>
                </a:lnTo>
                <a:lnTo>
                  <a:pt x="53153" y="150277"/>
                </a:lnTo>
                <a:lnTo>
                  <a:pt x="30664" y="190840"/>
                </a:lnTo>
                <a:lnTo>
                  <a:pt x="13968" y="234645"/>
                </a:lnTo>
                <a:lnTo>
                  <a:pt x="3577" y="281184"/>
                </a:lnTo>
                <a:lnTo>
                  <a:pt x="0" y="329946"/>
                </a:lnTo>
                <a:lnTo>
                  <a:pt x="0" y="6363487"/>
                </a:lnTo>
                <a:lnTo>
                  <a:pt x="3577" y="6412239"/>
                </a:lnTo>
                <a:lnTo>
                  <a:pt x="13968" y="6458771"/>
                </a:lnTo>
                <a:lnTo>
                  <a:pt x="30664" y="6502571"/>
                </a:lnTo>
                <a:lnTo>
                  <a:pt x="53153" y="6543130"/>
                </a:lnTo>
                <a:lnTo>
                  <a:pt x="80925" y="6579937"/>
                </a:lnTo>
                <a:lnTo>
                  <a:pt x="113469" y="6612482"/>
                </a:lnTo>
                <a:lnTo>
                  <a:pt x="150276" y="6640254"/>
                </a:lnTo>
                <a:lnTo>
                  <a:pt x="190835" y="6662742"/>
                </a:lnTo>
                <a:lnTo>
                  <a:pt x="234636" y="6679438"/>
                </a:lnTo>
                <a:lnTo>
                  <a:pt x="281168" y="6689829"/>
                </a:lnTo>
                <a:lnTo>
                  <a:pt x="329920" y="6693406"/>
                </a:lnTo>
                <a:lnTo>
                  <a:pt x="8682990" y="6693406"/>
                </a:lnTo>
                <a:lnTo>
                  <a:pt x="8731751" y="6689829"/>
                </a:lnTo>
                <a:lnTo>
                  <a:pt x="8778290" y="6679438"/>
                </a:lnTo>
                <a:lnTo>
                  <a:pt x="8822095" y="6662742"/>
                </a:lnTo>
                <a:lnTo>
                  <a:pt x="8862658" y="6640254"/>
                </a:lnTo>
                <a:lnTo>
                  <a:pt x="8899467" y="6612482"/>
                </a:lnTo>
                <a:lnTo>
                  <a:pt x="8932012" y="6579937"/>
                </a:lnTo>
                <a:lnTo>
                  <a:pt x="8959784" y="6543130"/>
                </a:lnTo>
                <a:lnTo>
                  <a:pt x="8982273" y="6502571"/>
                </a:lnTo>
                <a:lnTo>
                  <a:pt x="8998968" y="6458771"/>
                </a:lnTo>
                <a:lnTo>
                  <a:pt x="9009359" y="6412239"/>
                </a:lnTo>
                <a:lnTo>
                  <a:pt x="9012936" y="6363487"/>
                </a:lnTo>
                <a:lnTo>
                  <a:pt x="9012936" y="329946"/>
                </a:lnTo>
                <a:lnTo>
                  <a:pt x="9009359" y="281184"/>
                </a:lnTo>
                <a:lnTo>
                  <a:pt x="8998968" y="234645"/>
                </a:lnTo>
                <a:lnTo>
                  <a:pt x="8982273" y="190840"/>
                </a:lnTo>
                <a:lnTo>
                  <a:pt x="8959784" y="150277"/>
                </a:lnTo>
                <a:lnTo>
                  <a:pt x="8932012" y="113468"/>
                </a:lnTo>
                <a:lnTo>
                  <a:pt x="8899467" y="80923"/>
                </a:lnTo>
                <a:lnTo>
                  <a:pt x="8862658" y="53151"/>
                </a:lnTo>
                <a:lnTo>
                  <a:pt x="8822095" y="30662"/>
                </a:lnTo>
                <a:lnTo>
                  <a:pt x="8778290" y="13967"/>
                </a:lnTo>
                <a:lnTo>
                  <a:pt x="8731751" y="3576"/>
                </a:lnTo>
                <a:lnTo>
                  <a:pt x="8682990" y="0"/>
                </a:lnTo>
                <a:close/>
              </a:path>
            </a:pathLst>
          </a:custGeom>
          <a:solidFill>
            <a:srgbClr val="FFFFFF"/>
          </a:solidFill>
        </p:spPr>
        <p:txBody>
          <a:bodyPr wrap="square" lIns="0" tIns="0" rIns="0" bIns="0" rtlCol="0"/>
          <a:lstStyle/>
          <a:p>
            <a:endParaRPr/>
          </a:p>
        </p:txBody>
      </p:sp>
      <p:sp>
        <p:nvSpPr>
          <p:cNvPr id="5" name="object 5"/>
          <p:cNvSpPr/>
          <p:nvPr/>
        </p:nvSpPr>
        <p:spPr>
          <a:xfrm>
            <a:off x="64007" y="70103"/>
            <a:ext cx="9013190" cy="6693534"/>
          </a:xfrm>
          <a:custGeom>
            <a:avLst/>
            <a:gdLst/>
            <a:ahLst/>
            <a:cxnLst/>
            <a:rect l="l" t="t" r="r" b="b"/>
            <a:pathLst>
              <a:path w="901319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8682990" y="0"/>
                </a:lnTo>
                <a:lnTo>
                  <a:pt x="8731751" y="3576"/>
                </a:lnTo>
                <a:lnTo>
                  <a:pt x="8778290" y="13967"/>
                </a:lnTo>
                <a:lnTo>
                  <a:pt x="8822095" y="30662"/>
                </a:lnTo>
                <a:lnTo>
                  <a:pt x="8862658" y="53151"/>
                </a:lnTo>
                <a:lnTo>
                  <a:pt x="8899467" y="80923"/>
                </a:lnTo>
                <a:lnTo>
                  <a:pt x="8932012" y="113468"/>
                </a:lnTo>
                <a:lnTo>
                  <a:pt x="8959784" y="150277"/>
                </a:lnTo>
                <a:lnTo>
                  <a:pt x="8982273" y="190840"/>
                </a:lnTo>
                <a:lnTo>
                  <a:pt x="8998968" y="234645"/>
                </a:lnTo>
                <a:lnTo>
                  <a:pt x="9009359" y="281184"/>
                </a:lnTo>
                <a:lnTo>
                  <a:pt x="9012936" y="329946"/>
                </a:lnTo>
                <a:lnTo>
                  <a:pt x="9012936" y="6363487"/>
                </a:lnTo>
                <a:lnTo>
                  <a:pt x="9009359" y="6412239"/>
                </a:lnTo>
                <a:lnTo>
                  <a:pt x="8998968" y="6458771"/>
                </a:lnTo>
                <a:lnTo>
                  <a:pt x="8982273" y="6502571"/>
                </a:lnTo>
                <a:lnTo>
                  <a:pt x="8959784" y="6543130"/>
                </a:lnTo>
                <a:lnTo>
                  <a:pt x="8932012" y="6579937"/>
                </a:lnTo>
                <a:lnTo>
                  <a:pt x="8899467" y="6612482"/>
                </a:lnTo>
                <a:lnTo>
                  <a:pt x="8862658" y="6640254"/>
                </a:lnTo>
                <a:lnTo>
                  <a:pt x="8822095" y="6662742"/>
                </a:lnTo>
                <a:lnTo>
                  <a:pt x="8778290" y="6679438"/>
                </a:lnTo>
                <a:lnTo>
                  <a:pt x="8731751" y="6689829"/>
                </a:lnTo>
                <a:lnTo>
                  <a:pt x="8682990" y="6693406"/>
                </a:lnTo>
                <a:lnTo>
                  <a:pt x="329920" y="6693406"/>
                </a:lnTo>
                <a:lnTo>
                  <a:pt x="281168" y="6689829"/>
                </a:lnTo>
                <a:lnTo>
                  <a:pt x="234636" y="6679438"/>
                </a:lnTo>
                <a:lnTo>
                  <a:pt x="190835" y="6662742"/>
                </a:lnTo>
                <a:lnTo>
                  <a:pt x="150276" y="6640254"/>
                </a:lnTo>
                <a:lnTo>
                  <a:pt x="113469" y="6612482"/>
                </a:lnTo>
                <a:lnTo>
                  <a:pt x="80925" y="6579937"/>
                </a:lnTo>
                <a:lnTo>
                  <a:pt x="53153" y="6543130"/>
                </a:lnTo>
                <a:lnTo>
                  <a:pt x="30664" y="6502571"/>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a:p>
        </p:txBody>
      </p:sp>
      <p:sp>
        <p:nvSpPr>
          <p:cNvPr id="7" name="Title 6"/>
          <p:cNvSpPr>
            <a:spLocks noGrp="1"/>
          </p:cNvSpPr>
          <p:nvPr>
            <p:ph type="title"/>
          </p:nvPr>
        </p:nvSpPr>
        <p:spPr>
          <a:xfrm>
            <a:off x="231140" y="99948"/>
            <a:ext cx="8681719" cy="1477328"/>
          </a:xfrm>
        </p:spPr>
        <p:txBody>
          <a:bodyPr/>
          <a:lstStyle/>
          <a:p>
            <a:r>
              <a:rPr lang="en-US" dirty="0"/>
              <a:t>Appendix</a:t>
            </a:r>
            <a:br>
              <a:rPr lang="en-US" dirty="0"/>
            </a:br>
            <a:br>
              <a:rPr lang="en-US" dirty="0"/>
            </a:br>
            <a:r>
              <a:rPr lang="en-US" dirty="0"/>
              <a:t>Circuit Diagram:</a:t>
            </a:r>
            <a:br>
              <a:rPr lang="en-US" dirty="0"/>
            </a:br>
            <a:endParaRPr lang="en-US" dirty="0"/>
          </a:p>
        </p:txBody>
      </p:sp>
      <p:pic>
        <p:nvPicPr>
          <p:cNvPr id="9" name="Picture 8"/>
          <p:cNvPicPr>
            <a:picLocks noChangeAspect="1"/>
          </p:cNvPicPr>
          <p:nvPr/>
        </p:nvPicPr>
        <p:blipFill>
          <a:blip r:embed="rId3"/>
          <a:stretch>
            <a:fillRect/>
          </a:stretch>
        </p:blipFill>
        <p:spPr>
          <a:xfrm>
            <a:off x="1066800" y="1752600"/>
            <a:ext cx="6753225" cy="3829050"/>
          </a:xfrm>
          <a:prstGeom prst="rect">
            <a:avLst/>
          </a:prstGeom>
        </p:spPr>
      </p:pic>
    </p:spTree>
    <p:extLst>
      <p:ext uri="{BB962C8B-B14F-4D97-AF65-F5344CB8AC3E}">
        <p14:creationId xmlns:p14="http://schemas.microsoft.com/office/powerpoint/2010/main" val="30968072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FFFFFF"/>
          </a:solidFill>
        </p:spPr>
        <p:txBody>
          <a:bodyPr wrap="square" lIns="0" tIns="0" rIns="0" bIns="0" rtlCol="0"/>
          <a:lstStyle/>
          <a:p>
            <a:endParaRPr/>
          </a:p>
        </p:txBody>
      </p:sp>
      <p:sp>
        <p:nvSpPr>
          <p:cNvPr id="4" name="object 4"/>
          <p:cNvSpPr/>
          <p:nvPr/>
        </p:nvSpPr>
        <p:spPr>
          <a:xfrm>
            <a:off x="64007" y="70103"/>
            <a:ext cx="9013190" cy="6693534"/>
          </a:xfrm>
          <a:custGeom>
            <a:avLst/>
            <a:gdLst/>
            <a:ahLst/>
            <a:cxnLst/>
            <a:rect l="l" t="t" r="r" b="b"/>
            <a:pathLst>
              <a:path w="9013190" h="6693534">
                <a:moveTo>
                  <a:pt x="8682990" y="0"/>
                </a:moveTo>
                <a:lnTo>
                  <a:pt x="329920" y="0"/>
                </a:lnTo>
                <a:lnTo>
                  <a:pt x="281168" y="3576"/>
                </a:lnTo>
                <a:lnTo>
                  <a:pt x="234636" y="13967"/>
                </a:lnTo>
                <a:lnTo>
                  <a:pt x="190835" y="30662"/>
                </a:lnTo>
                <a:lnTo>
                  <a:pt x="150276" y="53151"/>
                </a:lnTo>
                <a:lnTo>
                  <a:pt x="113469" y="80923"/>
                </a:lnTo>
                <a:lnTo>
                  <a:pt x="80925" y="113468"/>
                </a:lnTo>
                <a:lnTo>
                  <a:pt x="53153" y="150277"/>
                </a:lnTo>
                <a:lnTo>
                  <a:pt x="30664" y="190840"/>
                </a:lnTo>
                <a:lnTo>
                  <a:pt x="13968" y="234645"/>
                </a:lnTo>
                <a:lnTo>
                  <a:pt x="3577" y="281184"/>
                </a:lnTo>
                <a:lnTo>
                  <a:pt x="0" y="329946"/>
                </a:lnTo>
                <a:lnTo>
                  <a:pt x="0" y="6363487"/>
                </a:lnTo>
                <a:lnTo>
                  <a:pt x="3577" y="6412239"/>
                </a:lnTo>
                <a:lnTo>
                  <a:pt x="13968" y="6458771"/>
                </a:lnTo>
                <a:lnTo>
                  <a:pt x="30664" y="6502571"/>
                </a:lnTo>
                <a:lnTo>
                  <a:pt x="53153" y="6543130"/>
                </a:lnTo>
                <a:lnTo>
                  <a:pt x="80925" y="6579937"/>
                </a:lnTo>
                <a:lnTo>
                  <a:pt x="113469" y="6612482"/>
                </a:lnTo>
                <a:lnTo>
                  <a:pt x="150276" y="6640254"/>
                </a:lnTo>
                <a:lnTo>
                  <a:pt x="190835" y="6662742"/>
                </a:lnTo>
                <a:lnTo>
                  <a:pt x="234636" y="6679438"/>
                </a:lnTo>
                <a:lnTo>
                  <a:pt x="281168" y="6689829"/>
                </a:lnTo>
                <a:lnTo>
                  <a:pt x="329920" y="6693406"/>
                </a:lnTo>
                <a:lnTo>
                  <a:pt x="8682990" y="6693406"/>
                </a:lnTo>
                <a:lnTo>
                  <a:pt x="8731751" y="6689829"/>
                </a:lnTo>
                <a:lnTo>
                  <a:pt x="8778290" y="6679438"/>
                </a:lnTo>
                <a:lnTo>
                  <a:pt x="8822095" y="6662742"/>
                </a:lnTo>
                <a:lnTo>
                  <a:pt x="8862658" y="6640254"/>
                </a:lnTo>
                <a:lnTo>
                  <a:pt x="8899467" y="6612482"/>
                </a:lnTo>
                <a:lnTo>
                  <a:pt x="8932012" y="6579937"/>
                </a:lnTo>
                <a:lnTo>
                  <a:pt x="8959784" y="6543130"/>
                </a:lnTo>
                <a:lnTo>
                  <a:pt x="8982273" y="6502571"/>
                </a:lnTo>
                <a:lnTo>
                  <a:pt x="8998968" y="6458771"/>
                </a:lnTo>
                <a:lnTo>
                  <a:pt x="9009359" y="6412239"/>
                </a:lnTo>
                <a:lnTo>
                  <a:pt x="9012936" y="6363487"/>
                </a:lnTo>
                <a:lnTo>
                  <a:pt x="9012936" y="329946"/>
                </a:lnTo>
                <a:lnTo>
                  <a:pt x="9009359" y="281184"/>
                </a:lnTo>
                <a:lnTo>
                  <a:pt x="8998968" y="234645"/>
                </a:lnTo>
                <a:lnTo>
                  <a:pt x="8982273" y="190840"/>
                </a:lnTo>
                <a:lnTo>
                  <a:pt x="8959784" y="150277"/>
                </a:lnTo>
                <a:lnTo>
                  <a:pt x="8932012" y="113468"/>
                </a:lnTo>
                <a:lnTo>
                  <a:pt x="8899467" y="80923"/>
                </a:lnTo>
                <a:lnTo>
                  <a:pt x="8862658" y="53151"/>
                </a:lnTo>
                <a:lnTo>
                  <a:pt x="8822095" y="30662"/>
                </a:lnTo>
                <a:lnTo>
                  <a:pt x="8778290" y="13967"/>
                </a:lnTo>
                <a:lnTo>
                  <a:pt x="8731751" y="3576"/>
                </a:lnTo>
                <a:lnTo>
                  <a:pt x="8682990" y="0"/>
                </a:lnTo>
                <a:close/>
              </a:path>
            </a:pathLst>
          </a:custGeom>
          <a:solidFill>
            <a:srgbClr val="FFFFFF"/>
          </a:solidFill>
        </p:spPr>
        <p:txBody>
          <a:bodyPr wrap="square" lIns="0" tIns="0" rIns="0" bIns="0" rtlCol="0"/>
          <a:lstStyle/>
          <a:p>
            <a:endParaRPr/>
          </a:p>
        </p:txBody>
      </p:sp>
      <p:sp>
        <p:nvSpPr>
          <p:cNvPr id="5" name="object 5"/>
          <p:cNvSpPr/>
          <p:nvPr/>
        </p:nvSpPr>
        <p:spPr>
          <a:xfrm>
            <a:off x="64007" y="70103"/>
            <a:ext cx="9013190" cy="6693534"/>
          </a:xfrm>
          <a:custGeom>
            <a:avLst/>
            <a:gdLst/>
            <a:ahLst/>
            <a:cxnLst/>
            <a:rect l="l" t="t" r="r" b="b"/>
            <a:pathLst>
              <a:path w="901319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8682990" y="0"/>
                </a:lnTo>
                <a:lnTo>
                  <a:pt x="8731751" y="3576"/>
                </a:lnTo>
                <a:lnTo>
                  <a:pt x="8778290" y="13967"/>
                </a:lnTo>
                <a:lnTo>
                  <a:pt x="8822095" y="30662"/>
                </a:lnTo>
                <a:lnTo>
                  <a:pt x="8862658" y="53151"/>
                </a:lnTo>
                <a:lnTo>
                  <a:pt x="8899467" y="80923"/>
                </a:lnTo>
                <a:lnTo>
                  <a:pt x="8932012" y="113468"/>
                </a:lnTo>
                <a:lnTo>
                  <a:pt x="8959784" y="150277"/>
                </a:lnTo>
                <a:lnTo>
                  <a:pt x="8982273" y="190840"/>
                </a:lnTo>
                <a:lnTo>
                  <a:pt x="8998968" y="234645"/>
                </a:lnTo>
                <a:lnTo>
                  <a:pt x="9009359" y="281184"/>
                </a:lnTo>
                <a:lnTo>
                  <a:pt x="9012936" y="329946"/>
                </a:lnTo>
                <a:lnTo>
                  <a:pt x="9012936" y="6363487"/>
                </a:lnTo>
                <a:lnTo>
                  <a:pt x="9009359" y="6412239"/>
                </a:lnTo>
                <a:lnTo>
                  <a:pt x="8998968" y="6458771"/>
                </a:lnTo>
                <a:lnTo>
                  <a:pt x="8982273" y="6502571"/>
                </a:lnTo>
                <a:lnTo>
                  <a:pt x="8959784" y="6543130"/>
                </a:lnTo>
                <a:lnTo>
                  <a:pt x="8932012" y="6579937"/>
                </a:lnTo>
                <a:lnTo>
                  <a:pt x="8899467" y="6612482"/>
                </a:lnTo>
                <a:lnTo>
                  <a:pt x="8862658" y="6640254"/>
                </a:lnTo>
                <a:lnTo>
                  <a:pt x="8822095" y="6662742"/>
                </a:lnTo>
                <a:lnTo>
                  <a:pt x="8778290" y="6679438"/>
                </a:lnTo>
                <a:lnTo>
                  <a:pt x="8731751" y="6689829"/>
                </a:lnTo>
                <a:lnTo>
                  <a:pt x="8682990" y="6693406"/>
                </a:lnTo>
                <a:lnTo>
                  <a:pt x="329920" y="6693406"/>
                </a:lnTo>
                <a:lnTo>
                  <a:pt x="281168" y="6689829"/>
                </a:lnTo>
                <a:lnTo>
                  <a:pt x="234636" y="6679438"/>
                </a:lnTo>
                <a:lnTo>
                  <a:pt x="190835" y="6662742"/>
                </a:lnTo>
                <a:lnTo>
                  <a:pt x="150276" y="6640254"/>
                </a:lnTo>
                <a:lnTo>
                  <a:pt x="113469" y="6612482"/>
                </a:lnTo>
                <a:lnTo>
                  <a:pt x="80925" y="6579937"/>
                </a:lnTo>
                <a:lnTo>
                  <a:pt x="53153" y="6543130"/>
                </a:lnTo>
                <a:lnTo>
                  <a:pt x="30664" y="6502571"/>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a:p>
        </p:txBody>
      </p:sp>
      <p:sp>
        <p:nvSpPr>
          <p:cNvPr id="6" name="object 6"/>
          <p:cNvSpPr txBox="1">
            <a:spLocks noGrp="1"/>
          </p:cNvSpPr>
          <p:nvPr>
            <p:ph type="title"/>
          </p:nvPr>
        </p:nvSpPr>
        <p:spPr>
          <a:xfrm>
            <a:off x="2209800" y="2438400"/>
            <a:ext cx="4930140" cy="1348740"/>
          </a:xfrm>
          <a:prstGeom prst="rect">
            <a:avLst/>
          </a:prstGeom>
        </p:spPr>
        <p:txBody>
          <a:bodyPr vert="horz" wrap="square" lIns="0" tIns="0" rIns="0" bIns="0" rtlCol="0">
            <a:spAutoFit/>
          </a:bodyPr>
          <a:lstStyle/>
          <a:p>
            <a:pPr marL="12700">
              <a:lnSpc>
                <a:spcPct val="100000"/>
              </a:lnSpc>
            </a:pPr>
            <a:r>
              <a:rPr sz="8800" b="0" u="none" spc="-5" dirty="0">
                <a:latin typeface="Times New Roman"/>
                <a:cs typeface="Times New Roman"/>
              </a:rPr>
              <a:t>Thank</a:t>
            </a:r>
            <a:r>
              <a:rPr sz="8800" b="0" u="none" spc="-420" dirty="0">
                <a:latin typeface="Times New Roman"/>
                <a:cs typeface="Times New Roman"/>
              </a:rPr>
              <a:t> </a:t>
            </a:r>
            <a:r>
              <a:rPr sz="8800" b="0" u="none" spc="-295" dirty="0">
                <a:latin typeface="Times New Roman"/>
                <a:cs typeface="Times New Roman"/>
              </a:rPr>
              <a:t>You</a:t>
            </a:r>
            <a:endParaRPr sz="88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807449-CAB1-B2DB-557D-D5BCB1AD82E3}"/>
              </a:ext>
            </a:extLst>
          </p:cNvPr>
          <p:cNvSpPr>
            <a:spLocks noGrp="1"/>
          </p:cNvSpPr>
          <p:nvPr>
            <p:ph type="body" idx="1"/>
          </p:nvPr>
        </p:nvSpPr>
        <p:spPr>
          <a:xfrm>
            <a:off x="306070" y="342900"/>
            <a:ext cx="8531860" cy="6155531"/>
          </a:xfrm>
        </p:spPr>
        <p:txBody>
          <a:bodyPr/>
          <a:lstStyle/>
          <a:p>
            <a:pPr algn="just"/>
            <a:r>
              <a:rPr lang="en-US" b="1" dirty="0"/>
              <a:t>2.3 Software &amp; Hardware Requirements:</a:t>
            </a:r>
          </a:p>
          <a:p>
            <a:pPr algn="just"/>
            <a:endParaRPr lang="en-US" b="1" dirty="0"/>
          </a:p>
          <a:p>
            <a:pPr algn="just"/>
            <a:r>
              <a:rPr lang="en-US" sz="1800" b="1" dirty="0">
                <a:latin typeface="Times New Roman" panose="02020603050405020304" pitchFamily="18" charset="0"/>
                <a:cs typeface="Times New Roman" panose="02020603050405020304" pitchFamily="18" charset="0"/>
              </a:rPr>
              <a:t>2.3.1 Software Requirements: </a:t>
            </a:r>
          </a:p>
          <a:p>
            <a:pPr algn="just">
              <a:buFont typeface="Arial" panose="020B0604020202020204" pitchFamily="34" charset="0"/>
              <a:buChar char="•"/>
            </a:pPr>
            <a:r>
              <a:rPr lang="en-US" sz="1800" b="0" i="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Windows </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sz="18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Web Server</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sz="1800" b="0" i="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Arduino IDE </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sz="18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Drivers</a:t>
            </a:r>
          </a:p>
          <a:p>
            <a:pPr algn="just">
              <a:buFont typeface="Arial" panose="020B0604020202020204" pitchFamily="34" charset="0"/>
              <a:buChar char="•"/>
            </a:pPr>
            <a:r>
              <a:rPr lang="en-US" sz="18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Programming Language</a:t>
            </a:r>
          </a:p>
          <a:p>
            <a:pPr algn="just">
              <a:buFont typeface="Arial" panose="020B0604020202020204" pitchFamily="34" charset="0"/>
              <a:buChar char="•"/>
            </a:pPr>
            <a:r>
              <a:rPr lang="en-US" sz="18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Security Libraries</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2.3.2 Hardware Requirements:</a:t>
            </a:r>
            <a:endParaRPr lang="en-IN" sz="1800" dirty="0">
              <a:solidFill>
                <a:srgbClr val="000000"/>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0" i="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Laptop with 8GB RAM</a:t>
            </a:r>
          </a:p>
          <a:p>
            <a:pPr>
              <a:buFont typeface="Arial" panose="020B0604020202020204" pitchFamily="34" charset="0"/>
              <a:buChar char="•"/>
            </a:pPr>
            <a:r>
              <a:rPr lang="en-IN" sz="1800" b="0" i="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Fingerprint scanner-r307s</a:t>
            </a: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a:p>
            <a:pPr>
              <a:buFont typeface="Arial" panose="020B0604020202020204" pitchFamily="34" charset="0"/>
              <a:buChar char="•"/>
            </a:pPr>
            <a:r>
              <a:rPr lang="en-IN" sz="18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Key</a:t>
            </a:r>
            <a:r>
              <a:rPr lang="en-IN" sz="1800" b="0" i="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pad</a:t>
            </a:r>
          </a:p>
          <a:p>
            <a:pPr>
              <a:buFont typeface="Arial" panose="020B0604020202020204" pitchFamily="34" charset="0"/>
              <a:buChar char="•"/>
            </a:pPr>
            <a:r>
              <a:rPr lang="en-IN" sz="18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Buzzer</a:t>
            </a:r>
          </a:p>
          <a:p>
            <a:pPr>
              <a:buFont typeface="Arial" panose="020B0604020202020204" pitchFamily="34" charset="0"/>
              <a:buChar char="•"/>
            </a:pPr>
            <a:r>
              <a:rPr lang="en-IN" sz="18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ESP 32</a:t>
            </a:r>
          </a:p>
          <a:p>
            <a:pPr>
              <a:buFont typeface="Arial" panose="020B0604020202020204" pitchFamily="34" charset="0"/>
              <a:buChar char="•"/>
            </a:pPr>
            <a:r>
              <a:rPr lang="en-IN" sz="18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Arduino Uno</a:t>
            </a:r>
          </a:p>
          <a:p>
            <a:pPr>
              <a:buFont typeface="Arial" panose="020B0604020202020204" pitchFamily="34" charset="0"/>
              <a:buChar char="•"/>
            </a:pPr>
            <a:r>
              <a:rPr lang="en-IN" sz="18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USB Cables</a:t>
            </a:r>
          </a:p>
          <a:p>
            <a:pPr>
              <a:buFont typeface="Arial" panose="020B0604020202020204" pitchFamily="34" charset="0"/>
              <a:buChar char="•"/>
            </a:pPr>
            <a:r>
              <a:rPr lang="en-IN" sz="18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LCD Display</a:t>
            </a:r>
          </a:p>
          <a:p>
            <a:pPr>
              <a:buFont typeface="Arial" panose="020B0604020202020204" pitchFamily="34" charset="0"/>
              <a:buChar char="•"/>
            </a:pPr>
            <a:r>
              <a:rPr lang="en-IN" sz="18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Jumper Wires</a:t>
            </a: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a:p>
            <a:pPr>
              <a:buFont typeface="Arial" panose="020B0604020202020204" pitchFamily="34" charset="0"/>
              <a:buChar char="•"/>
            </a:pPr>
            <a:r>
              <a:rPr lang="en-IN" sz="1800" b="0" i="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Servo motor</a:t>
            </a:r>
          </a:p>
          <a:p>
            <a:pPr>
              <a:buFont typeface="Arial" panose="020B0604020202020204" pitchFamily="34" charset="0"/>
              <a:buChar char="•"/>
            </a:pPr>
            <a:r>
              <a:rPr lang="en-IN" sz="18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Breadboard</a:t>
            </a:r>
            <a:endParaRPr lang="en-IN" sz="1800" dirty="0"/>
          </a:p>
        </p:txBody>
      </p:sp>
    </p:spTree>
    <p:extLst>
      <p:ext uri="{BB962C8B-B14F-4D97-AF65-F5344CB8AC3E}">
        <p14:creationId xmlns:p14="http://schemas.microsoft.com/office/powerpoint/2010/main" val="3517040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335E68-504A-F93A-95AA-49E1A6DA02C8}"/>
              </a:ext>
            </a:extLst>
          </p:cNvPr>
          <p:cNvSpPr>
            <a:spLocks noGrp="1"/>
          </p:cNvSpPr>
          <p:nvPr>
            <p:ph type="body" idx="1"/>
          </p:nvPr>
        </p:nvSpPr>
        <p:spPr>
          <a:xfrm>
            <a:off x="290373" y="408173"/>
            <a:ext cx="8563254" cy="5171159"/>
          </a:xfrm>
        </p:spPr>
        <p:txBody>
          <a:bodyPr/>
          <a:lstStyle/>
          <a:p>
            <a:pPr algn="just"/>
            <a:r>
              <a:rPr lang="en-US" b="1" dirty="0">
                <a:solidFill>
                  <a:srgbClr val="002060"/>
                </a:solidFill>
              </a:rPr>
              <a:t>2.4 Feasibility Study:</a:t>
            </a:r>
          </a:p>
          <a:p>
            <a:pPr algn="just"/>
            <a:endParaRPr lang="en-US" sz="1800" b="1" dirty="0">
              <a:solidFill>
                <a:srgbClr val="002060"/>
              </a:solidFill>
              <a:latin typeface="Times New Roman" panose="02020603050405020304" pitchFamily="18" charset="0"/>
              <a:cs typeface="Times New Roman" panose="02020603050405020304" pitchFamily="18" charset="0"/>
            </a:endParaRPr>
          </a:p>
          <a:p>
            <a:pPr algn="just"/>
            <a:r>
              <a:rPr lang="en-US" sz="1800" b="1" dirty="0">
                <a:solidFill>
                  <a:srgbClr val="002060"/>
                </a:solidFill>
                <a:latin typeface="Times New Roman" panose="02020603050405020304" pitchFamily="18" charset="0"/>
                <a:cs typeface="Times New Roman" panose="02020603050405020304" pitchFamily="18" charset="0"/>
              </a:rPr>
              <a:t>2.4.1 Technical Feasibility: </a:t>
            </a:r>
          </a:p>
          <a:p>
            <a:pPr marL="30480" marR="81915" indent="-6350" algn="just">
              <a:lnSpc>
                <a:spcPct val="107000"/>
              </a:lnSpc>
              <a:spcAft>
                <a:spcPts val="575"/>
              </a:spcAft>
            </a:pPr>
            <a:r>
              <a:rPr lang="en-IN" sz="1800"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Omnilock's</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technical feasibility is evident in its integration of proven technologies like fingerprint sensors and the ESP32CAM module, enabling remote access via mobile devices. Testing and validation procedures ensure reliability and security, affirming its technical viability.</a:t>
            </a:r>
          </a:p>
          <a:p>
            <a:pPr algn="just"/>
            <a:endParaRPr lang="en-US" sz="1800" dirty="0">
              <a:solidFill>
                <a:srgbClr val="002060"/>
              </a:solidFill>
              <a:latin typeface="Times New Roman" panose="02020603050405020304" pitchFamily="18" charset="0"/>
              <a:cs typeface="Times New Roman" panose="02020603050405020304" pitchFamily="18" charset="0"/>
            </a:endParaRPr>
          </a:p>
          <a:p>
            <a:pPr algn="just"/>
            <a:r>
              <a:rPr lang="en-US" sz="1800" b="1" dirty="0">
                <a:solidFill>
                  <a:srgbClr val="002060"/>
                </a:solidFill>
                <a:latin typeface="Times New Roman" panose="02020603050405020304" pitchFamily="18" charset="0"/>
                <a:cs typeface="Times New Roman" panose="02020603050405020304" pitchFamily="18" charset="0"/>
              </a:rPr>
              <a:t>2.4.2 Robustness &amp; Reliability: </a:t>
            </a:r>
          </a:p>
          <a:p>
            <a:pPr algn="just"/>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Omnilock guarantees reliability with stable performance, thorough error handling, and strong security measures. Rigorous testing and user feedback improve dependability, while regular updates maintain long-term reliability.</a:t>
            </a:r>
          </a:p>
          <a:p>
            <a:pPr algn="just"/>
            <a:endPar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b="1" dirty="0">
                <a:solidFill>
                  <a:srgbClr val="002060"/>
                </a:solidFill>
                <a:latin typeface="Times New Roman" panose="02020603050405020304" pitchFamily="18" charset="0"/>
                <a:cs typeface="Times New Roman" panose="02020603050405020304" pitchFamily="18" charset="0"/>
              </a:rPr>
              <a:t>2.4.3 Economic Feasibility: </a:t>
            </a:r>
          </a:p>
          <a:p>
            <a:pPr algn="just"/>
            <a:r>
              <a:rPr lang="en-IN" sz="1800" b="0"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Omnilock's</a:t>
            </a:r>
            <a:r>
              <a:rPr lang="en-IN" sz="1800" b="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economic feasibility lies in its cost-effectiveness, competitive pricing, and scalability. With growing market demand for smart security solutions, it offers a promising return on investment for homeowners and businesses alike.</a:t>
            </a:r>
            <a:endParaRPr lang="en-IN" sz="1800" b="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86995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10769</TotalTime>
  <Words>10737</Words>
  <Application>Microsoft Office PowerPoint</Application>
  <PresentationFormat>On-screen Show (4:3)</PresentationFormat>
  <Paragraphs>1180</Paragraphs>
  <Slides>72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Arial</vt:lpstr>
      <vt:lpstr>Calibri</vt:lpstr>
      <vt:lpstr>Cambria</vt:lpstr>
      <vt:lpstr>Perpetua</vt:lpstr>
      <vt:lpstr>Times New Roman</vt:lpstr>
      <vt:lpstr>Wingdings</vt:lpstr>
      <vt:lpstr>YAD1aU3sLnI 0</vt:lpstr>
      <vt:lpstr>Office Theme</vt:lpstr>
      <vt:lpstr>OMNILOCK-SMART DOOR LOCKING SYSTEMS </vt:lpstr>
      <vt:lpstr>Contents :</vt:lpstr>
      <vt:lpstr>5. Result 6. Conclusion &amp; Future Work 6.1 Conclusion 6.2 Future  Work Bibliography</vt:lpstr>
      <vt:lpstr>I. Abstract:</vt:lpstr>
      <vt:lpstr>1. Introduction:</vt:lpstr>
      <vt:lpstr>PowerPoint Presentation</vt:lpstr>
      <vt:lpstr>2. System Analysis:</vt:lpstr>
      <vt:lpstr>PowerPoint Presentation</vt:lpstr>
      <vt:lpstr>PowerPoint Presentation</vt:lpstr>
      <vt:lpstr>3. Architectural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4. Implementation &amp;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Conclusion &amp; Future Work</vt:lpstr>
      <vt:lpstr>PowerPoint Presentation</vt:lpstr>
      <vt:lpstr>PowerPoint Presentation</vt:lpstr>
      <vt:lpstr>Appendix  Block Diagram: </vt:lpstr>
      <vt:lpstr>Appendix  Circuit Diagram: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CMR</dc:creator>
  <cp:lastModifiedBy>Shivani Kancharla</cp:lastModifiedBy>
  <cp:revision>356</cp:revision>
  <dcterms:created xsi:type="dcterms:W3CDTF">2017-08-30T15:02:25Z</dcterms:created>
  <dcterms:modified xsi:type="dcterms:W3CDTF">2024-06-07T16:47:59Z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2017-08-30T00:00:00Z</vt:filetime>
  </property>
  <property fmtid="{D5CDD505-2E9C-101B-9397-08002B2CF9AE}" pid="3" name="Creator">
    <vt:lpwstr>Microsoft® PowerPoint® 2013</vt:lpwstr>
  </property>
  <property fmtid="{D5CDD505-2E9C-101B-9397-08002B2CF9AE}" pid="4" name="LastSaved">
    <vt:filetime>2017-08-30T00:00:00Z</vt:filetime>
  </property>
</Properties>
</file>