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Comfortaa Regular"/>
      <p:regular r:id="rId25"/>
      <p:bold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bold.fntdata"/><Relationship Id="rId25" Type="http://schemas.openxmlformats.org/officeDocument/2006/relationships/font" Target="fonts/ComfortaaRegular-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46bf534d8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46bf534d8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46bf534d8_3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46bf534d8_3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46bf534d8_3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46bf534d8_3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6bf534d8_3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6bf534d8_3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46bf534d8_3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46bf534d8_3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46bf534d8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46bf534d8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6bf534d8_3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46bf534d8_3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6bf534d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46bf534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6bf534d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6bf534d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46bf534d8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46bf534d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mt="60000"/>
          </a:blip>
          <a:srcRect b="0" l="33798" r="2251" t="0"/>
          <a:stretch/>
        </p:blipFill>
        <p:spPr>
          <a:xfrm>
            <a:off x="4291975" y="0"/>
            <a:ext cx="4850400" cy="5143501"/>
          </a:xfrm>
          <a:prstGeom prst="rect">
            <a:avLst/>
          </a:prstGeom>
          <a:noFill/>
          <a:ln>
            <a:noFill/>
          </a:ln>
        </p:spPr>
      </p:pic>
      <p:sp>
        <p:nvSpPr>
          <p:cNvPr id="135" name="Google Shape;135;p13"/>
          <p:cNvSpPr txBox="1"/>
          <p:nvPr/>
        </p:nvSpPr>
        <p:spPr>
          <a:xfrm>
            <a:off x="1489800" y="362000"/>
            <a:ext cx="5250000" cy="795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4100">
                <a:solidFill>
                  <a:srgbClr val="82C7A5"/>
                </a:solidFill>
                <a:latin typeface="Comfortaa"/>
                <a:ea typeface="Comfortaa"/>
                <a:cs typeface="Comfortaa"/>
                <a:sym typeface="Comfortaa"/>
              </a:rPr>
              <a:t>mone</a:t>
            </a:r>
            <a:r>
              <a:rPr b="1" lang="en-GB" sz="4100">
                <a:solidFill>
                  <a:schemeClr val="lt1"/>
                </a:solidFill>
                <a:latin typeface="Comfortaa"/>
                <a:ea typeface="Comfortaa"/>
                <a:cs typeface="Comfortaa"/>
                <a:sym typeface="Comfortaa"/>
              </a:rPr>
              <a:t>BOT</a:t>
            </a:r>
            <a:endParaRPr b="1" sz="1700">
              <a:solidFill>
                <a:schemeClr val="lt1"/>
              </a:solidFill>
              <a:latin typeface="Comfortaa"/>
              <a:ea typeface="Comfortaa"/>
              <a:cs typeface="Comfortaa"/>
              <a:sym typeface="Comfortaa"/>
            </a:endParaRPr>
          </a:p>
        </p:txBody>
      </p:sp>
      <p:sp>
        <p:nvSpPr>
          <p:cNvPr id="136" name="Google Shape;136;p13"/>
          <p:cNvSpPr txBox="1"/>
          <p:nvPr/>
        </p:nvSpPr>
        <p:spPr>
          <a:xfrm>
            <a:off x="4724400" y="1941950"/>
            <a:ext cx="3572700" cy="165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Ayushree Ghoshal     19BAI10022</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Dev Singh                   19BAI10093</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Akshat Bhardwaj       19BAI10188</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P. Yash Reddy             19BAI10190</a:t>
            </a:r>
            <a:endParaRPr sz="1500">
              <a:solidFill>
                <a:schemeClr val="lt1"/>
              </a:solidFill>
              <a:latin typeface="Comfortaa Regular"/>
              <a:ea typeface="Comfortaa Regular"/>
              <a:cs typeface="Comfortaa Regular"/>
              <a:sym typeface="Comfortaa Regular"/>
            </a:endParaRPr>
          </a:p>
        </p:txBody>
      </p:sp>
      <p:sp>
        <p:nvSpPr>
          <p:cNvPr id="137" name="Google Shape;137;p13"/>
          <p:cNvSpPr txBox="1"/>
          <p:nvPr/>
        </p:nvSpPr>
        <p:spPr>
          <a:xfrm>
            <a:off x="4291975" y="4076600"/>
            <a:ext cx="4850400" cy="795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solidFill>
                  <a:schemeClr val="lt1"/>
                </a:solidFill>
                <a:latin typeface="Comfortaa Regular"/>
                <a:ea typeface="Comfortaa Regular"/>
                <a:cs typeface="Comfortaa Regular"/>
                <a:sym typeface="Comfortaa Regular"/>
              </a:rPr>
              <a:t>SCSE - spl. Artificial Intelligence and Machine Learning (B.Tech)</a:t>
            </a:r>
            <a:endParaRPr sz="1300">
              <a:solidFill>
                <a:schemeClr val="lt1"/>
              </a:solidFill>
              <a:latin typeface="Comfortaa Regular"/>
              <a:ea typeface="Comfortaa Regular"/>
              <a:cs typeface="Comfortaa Regular"/>
              <a:sym typeface="Comfortaa Regular"/>
            </a:endParaRPr>
          </a:p>
        </p:txBody>
      </p:sp>
      <p:sp>
        <p:nvSpPr>
          <p:cNvPr id="138" name="Google Shape;138;p13"/>
          <p:cNvSpPr txBox="1"/>
          <p:nvPr/>
        </p:nvSpPr>
        <p:spPr>
          <a:xfrm>
            <a:off x="1566000" y="1025300"/>
            <a:ext cx="5250000" cy="592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GB" sz="1700">
                <a:solidFill>
                  <a:schemeClr val="lt1"/>
                </a:solidFill>
                <a:latin typeface="Comfortaa"/>
                <a:ea typeface="Comfortaa"/>
                <a:cs typeface="Comfortaa"/>
                <a:sym typeface="Comfortaa"/>
              </a:rPr>
              <a:t>TradeBot and Stock Price Predictor</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Steps To Be Followed</a:t>
            </a:r>
            <a:endParaRPr>
              <a:latin typeface="Comfortaa"/>
              <a:ea typeface="Comfortaa"/>
              <a:cs typeface="Comfortaa"/>
              <a:sym typeface="Comfortaa"/>
            </a:endParaRPr>
          </a:p>
        </p:txBody>
      </p:sp>
      <p:sp>
        <p:nvSpPr>
          <p:cNvPr id="193" name="Google Shape;193;p22"/>
          <p:cNvSpPr txBox="1"/>
          <p:nvPr>
            <p:ph idx="1" type="body"/>
          </p:nvPr>
        </p:nvSpPr>
        <p:spPr>
          <a:xfrm>
            <a:off x="1297500" y="1567550"/>
            <a:ext cx="7038900" cy="34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500">
                <a:latin typeface="Comfortaa Regular"/>
                <a:ea typeface="Comfortaa Regular"/>
                <a:cs typeface="Comfortaa Regular"/>
                <a:sym typeface="Comfortaa Regular"/>
              </a:rPr>
              <a:t>Step 7: Coding</a:t>
            </a:r>
            <a:endParaRPr i="1" sz="1500">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Goal in this should be to keep the code simple and </a:t>
            </a:r>
            <a:r>
              <a:rPr lang="en-GB">
                <a:latin typeface="Comfortaa Regular"/>
                <a:ea typeface="Comfortaa Regular"/>
                <a:cs typeface="Comfortaa Regular"/>
                <a:sym typeface="Comfortaa Regular"/>
              </a:rPr>
              <a:t>concise</a:t>
            </a:r>
            <a:r>
              <a:rPr lang="en-GB">
                <a:latin typeface="Comfortaa Regular"/>
                <a:ea typeface="Comfortaa Regular"/>
                <a:cs typeface="Comfortaa Regular"/>
                <a:sym typeface="Comfortaa Regular"/>
              </a:rPr>
              <a:t> so that it is easier to optimize and traverse. While building the bot make sure that the correct servers and APIs are used with all the </a:t>
            </a:r>
            <a:r>
              <a:rPr lang="en-GB">
                <a:latin typeface="Comfortaa Regular"/>
                <a:ea typeface="Comfortaa Regular"/>
                <a:cs typeface="Comfortaa Regular"/>
                <a:sym typeface="Comfortaa Regular"/>
              </a:rPr>
              <a:t>databases</a:t>
            </a:r>
            <a:r>
              <a:rPr lang="en-GB">
                <a:latin typeface="Comfortaa Regular"/>
                <a:ea typeface="Comfortaa Regular"/>
                <a:cs typeface="Comfortaa Regular"/>
                <a:sym typeface="Comfortaa Regular"/>
              </a:rPr>
              <a:t> (historical and live) are installed and good decision making flow is implemented.</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500">
                <a:latin typeface="Comfortaa Regular"/>
                <a:ea typeface="Comfortaa Regular"/>
                <a:cs typeface="Comfortaa Regular"/>
                <a:sym typeface="Comfortaa Regular"/>
              </a:rPr>
              <a:t>Step 8: Optimizing the bot</a:t>
            </a:r>
            <a:endParaRPr i="1" sz="1500">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Keeping logs is a fantastic way to keep your bot updated any kind of errors can be identified easily by the timestamps in the log file. Also identifying trends in the charts is one of the goals for a good trade bot as it should buy at a low price and sell and high price.</a:t>
            </a:r>
            <a:endParaRPr>
              <a:latin typeface="Comfortaa Regular"/>
              <a:ea typeface="Comfortaa Regular"/>
              <a:cs typeface="Comfortaa Regular"/>
              <a:sym typeface="Comfortaa Regul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2298600" y="4262425"/>
            <a:ext cx="4546800" cy="5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Comfortaa Regular"/>
                <a:ea typeface="Comfortaa Regular"/>
                <a:cs typeface="Comfortaa Regular"/>
                <a:sym typeface="Comfortaa Regular"/>
              </a:rPr>
              <a:t>Dr. Nilamadhav Mishra</a:t>
            </a:r>
            <a:endParaRPr sz="2000">
              <a:solidFill>
                <a:schemeClr val="lt1"/>
              </a:solidFill>
              <a:latin typeface="Comfortaa Regular"/>
              <a:ea typeface="Comfortaa Regular"/>
              <a:cs typeface="Comfortaa Regular"/>
              <a:sym typeface="Comfortaa Regular"/>
            </a:endParaRPr>
          </a:p>
        </p:txBody>
      </p:sp>
      <p:pic>
        <p:nvPicPr>
          <p:cNvPr id="199" name="Google Shape;199;p23"/>
          <p:cNvPicPr preferRelativeResize="0"/>
          <p:nvPr/>
        </p:nvPicPr>
        <p:blipFill rotWithShape="1">
          <a:blip r:embed="rId3">
            <a:alphaModFix/>
          </a:blip>
          <a:srcRect b="6428" l="0" r="0" t="0"/>
          <a:stretch/>
        </p:blipFill>
        <p:spPr>
          <a:xfrm>
            <a:off x="1895475" y="1323975"/>
            <a:ext cx="5353050" cy="249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4"/>
          <p:cNvPicPr preferRelativeResize="0"/>
          <p:nvPr/>
        </p:nvPicPr>
        <p:blipFill>
          <a:blip r:embed="rId3">
            <a:alphaModFix/>
          </a:blip>
          <a:stretch>
            <a:fillRect/>
          </a:stretch>
        </p:blipFill>
        <p:spPr>
          <a:xfrm>
            <a:off x="0" y="3248025"/>
            <a:ext cx="1895475" cy="1895475"/>
          </a:xfrm>
          <a:prstGeom prst="rect">
            <a:avLst/>
          </a:prstGeom>
          <a:noFill/>
          <a:ln>
            <a:noFill/>
          </a:ln>
        </p:spPr>
      </p:pic>
      <p:sp>
        <p:nvSpPr>
          <p:cNvPr id="144" name="Google Shape;144;p14"/>
          <p:cNvSpPr txBox="1"/>
          <p:nvPr/>
        </p:nvSpPr>
        <p:spPr>
          <a:xfrm>
            <a:off x="3565200" y="611975"/>
            <a:ext cx="20136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Objective</a:t>
            </a:r>
            <a:endParaRPr b="1" sz="2400">
              <a:solidFill>
                <a:schemeClr val="lt1"/>
              </a:solidFill>
              <a:latin typeface="Comfortaa"/>
              <a:ea typeface="Comfortaa"/>
              <a:cs typeface="Comfortaa"/>
              <a:sym typeface="Comfortaa"/>
            </a:endParaRPr>
          </a:p>
        </p:txBody>
      </p:sp>
      <p:sp>
        <p:nvSpPr>
          <p:cNvPr id="145" name="Google Shape;145;p14"/>
          <p:cNvSpPr txBox="1"/>
          <p:nvPr/>
        </p:nvSpPr>
        <p:spPr>
          <a:xfrm>
            <a:off x="1532925" y="1507575"/>
            <a:ext cx="6663600" cy="25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Comfortaa Regular"/>
                <a:ea typeface="Comfortaa Regular"/>
                <a:cs typeface="Comfortaa Regular"/>
                <a:sym typeface="Comfortaa Regular"/>
              </a:rPr>
              <a:t>TRADING BOT’s purpose is to automate actions that are either too complex, time-consuming, or difficult for humans to execute manually. The sophistication of these tasks ranges from automating a single trading strategy on a single trading pair to intelligently routing trades between any asset for a diverse portfolio.</a:t>
            </a:r>
            <a:endParaRPr sz="13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STOCK MARKET PREDICTION,  the objective is to predict the future value of financial stocks of a company.  The recent trend in the stock market prediction technologies is the use of machine learning which makes the prediction based on the values of the current stock market  indice by training on their previous values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151" name="Google Shape;151;p15"/>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500">
                <a:solidFill>
                  <a:srgbClr val="FFFFFF"/>
                </a:solidFill>
                <a:latin typeface="Comfortaa Regular"/>
                <a:ea typeface="Comfortaa Regular"/>
                <a:cs typeface="Comfortaa Regular"/>
                <a:sym typeface="Comfortaa Regular"/>
              </a:rPr>
              <a:t>24/7 Trading</a:t>
            </a:r>
            <a:endParaRPr i="1" sz="15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Unlike the human trader who is time restrained, a trading robot doesn’t take lunch breaks; go for frequent nature calls or sleep. In addition to this, they have no responsibilities to family and friends. This means that trading robots are able to trade for 24 straight hours, something that is impossible with human traders. This makes it possible to take advantage of the entry and exit opportunities that are available in different time sessions.</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157" name="Google Shape;157;p16"/>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500">
                <a:solidFill>
                  <a:schemeClr val="lt1"/>
                </a:solidFill>
                <a:latin typeface="Comfortaa Regular"/>
                <a:ea typeface="Comfortaa Regular"/>
                <a:cs typeface="Comfortaa Regular"/>
                <a:sym typeface="Comfortaa Regular"/>
              </a:rPr>
              <a:t>Trading Robots Are Quick To Act on Opportunities</a:t>
            </a:r>
            <a:endParaRPr i="1" sz="15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chemeClr val="lt1"/>
                </a:solidFill>
                <a:latin typeface="Comfortaa Regular"/>
                <a:ea typeface="Comfortaa Regular"/>
                <a:cs typeface="Comfortaa Regular"/>
                <a:sym typeface="Comfortaa Regular"/>
              </a:rPr>
              <a:t>The speed of the computer determines how fast the trading robot is able to identify an opportunity and execute it. This cannot be compared to the human trader who has to manually enter an order. This means that it would take so many great minds to achieve what a trading robot can in a single trading session.</a:t>
            </a:r>
            <a:endParaRPr sz="15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163" name="Google Shape;163;p17"/>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500">
                <a:solidFill>
                  <a:schemeClr val="lt1"/>
                </a:solidFill>
                <a:latin typeface="Comfortaa Regular"/>
                <a:ea typeface="Comfortaa Regular"/>
                <a:cs typeface="Comfortaa Regular"/>
                <a:sym typeface="Comfortaa Regular"/>
              </a:rPr>
              <a:t>Multitasking</a:t>
            </a:r>
            <a:endParaRPr i="1" sz="15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are able to monitor multiple currency pairs at a go. It eliminates the physical aspect of being glued to your screen tracking your currencies. You have the power to effortlessly monitor more currencies at once.</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have now made it possible to hold and run multi-account trading fund whenever you’d wish to do so. Automated trading has made it possible for traders to overcome trading challenges that result from time limitations, speed, diligence, and consist</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169" name="Google Shape;169;p18"/>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500">
                <a:solidFill>
                  <a:schemeClr val="lt1"/>
                </a:solidFill>
                <a:latin typeface="Comfortaa Regular"/>
                <a:ea typeface="Comfortaa Regular"/>
                <a:cs typeface="Comfortaa Regular"/>
                <a:sym typeface="Comfortaa Regular"/>
              </a:rPr>
              <a:t>Better, Faster and More Accurate</a:t>
            </a:r>
            <a:endParaRPr i="1" sz="15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Others disagree and those with this viewpoint possess myriad</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Prediction methodologies fall into three broad categories which can (and often do) overlap. They are fundamental analysis, technical analysis (charting) and technological methods.</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Steps To Be Followed</a:t>
            </a:r>
            <a:endParaRPr>
              <a:latin typeface="Comfortaa"/>
              <a:ea typeface="Comfortaa"/>
              <a:cs typeface="Comfortaa"/>
              <a:sym typeface="Comfortaa"/>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500">
                <a:latin typeface="Comfortaa Regular"/>
                <a:ea typeface="Comfortaa Regular"/>
                <a:cs typeface="Comfortaa Regular"/>
                <a:sym typeface="Comfortaa Regular"/>
              </a:rPr>
              <a:t>Step 1: To choose a language to write code for the bot</a:t>
            </a:r>
            <a:endParaRPr i="1" sz="1500">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Some languages like Python could be helpful if you want to later expand your bot to use Machine Learning, for example, but the main goal here is that you pick a language you’re comfortable with</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500">
                <a:latin typeface="Comfortaa Regular"/>
                <a:ea typeface="Comfortaa Regular"/>
                <a:cs typeface="Comfortaa Regular"/>
                <a:sym typeface="Comfortaa Regular"/>
              </a:rPr>
              <a:t>Step 2: To choose a platform on which to make the trade bot</a:t>
            </a:r>
            <a:endParaRPr i="1" sz="1500">
              <a:latin typeface="Comfortaa Regular"/>
              <a:ea typeface="Comfortaa Regular"/>
              <a:cs typeface="Comfortaa Regular"/>
              <a:sym typeface="Comfortaa Regular"/>
            </a:endParaRPr>
          </a:p>
          <a:p>
            <a:pPr indent="0" lvl="0" marL="0" rtl="0" algn="l">
              <a:spcBef>
                <a:spcPts val="1600"/>
              </a:spcBef>
              <a:spcAft>
                <a:spcPts val="1600"/>
              </a:spcAft>
              <a:buNone/>
            </a:pPr>
            <a:r>
              <a:rPr lang="en-GB">
                <a:latin typeface="Comfortaa Regular"/>
                <a:ea typeface="Comfortaa Regular"/>
                <a:cs typeface="Comfortaa Regular"/>
                <a:sym typeface="Comfortaa Regular"/>
              </a:rPr>
              <a:t>There are various platforms to choose from when working on the trading bot like Quantopian, QuantConnect, Backtrader. To choose from these platforms becomes a </a:t>
            </a:r>
            <a:r>
              <a:rPr lang="en-GB">
                <a:latin typeface="Comfortaa Regular"/>
                <a:ea typeface="Comfortaa Regular"/>
                <a:cs typeface="Comfortaa Regular"/>
                <a:sym typeface="Comfortaa Regular"/>
              </a:rPr>
              <a:t>necessity</a:t>
            </a:r>
            <a:r>
              <a:rPr lang="en-GB">
                <a:latin typeface="Comfortaa Regular"/>
                <a:ea typeface="Comfortaa Regular"/>
                <a:cs typeface="Comfortaa Regular"/>
                <a:sym typeface="Comfortaa Regular"/>
              </a:rPr>
              <a:t> as per the usage of the bot.</a:t>
            </a:r>
            <a:endParaRPr>
              <a:latin typeface="Comfortaa Regular"/>
              <a:ea typeface="Comfortaa Regular"/>
              <a:cs typeface="Comfortaa Regular"/>
              <a:sym typeface="Comfortaa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Steps To Be Followed</a:t>
            </a:r>
            <a:endParaRPr>
              <a:latin typeface="Comfortaa"/>
              <a:ea typeface="Comfortaa"/>
              <a:cs typeface="Comfortaa"/>
              <a:sym typeface="Comfortaa"/>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500">
                <a:latin typeface="Comfortaa Regular"/>
                <a:ea typeface="Comfortaa Regular"/>
                <a:cs typeface="Comfortaa Regular"/>
                <a:sym typeface="Comfortaa Regular"/>
              </a:rPr>
              <a:t>Step 3: Choosing servers and APIs</a:t>
            </a:r>
            <a:endParaRPr i="1" sz="1500">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You need a server to send requests to the exchange’s API. For testing purposes, you can obviously run the server from your own computer. However, if you want your bot to be operating constantly, your computer is definitely not a good choice.</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500">
                <a:latin typeface="Comfortaa Regular"/>
                <a:ea typeface="Comfortaa Regular"/>
                <a:cs typeface="Comfortaa Regular"/>
                <a:sym typeface="Comfortaa Regular"/>
              </a:rPr>
              <a:t>Step 4: Understanding the basic concepts of a trading bot</a:t>
            </a:r>
            <a:endParaRPr i="1" sz="1500">
              <a:latin typeface="Comfortaa Regular"/>
              <a:ea typeface="Comfortaa Regular"/>
              <a:cs typeface="Comfortaa Regular"/>
              <a:sym typeface="Comfortaa Regular"/>
            </a:endParaRPr>
          </a:p>
          <a:p>
            <a:pPr indent="0" lvl="0" marL="0" rtl="0" algn="l">
              <a:spcBef>
                <a:spcPts val="1600"/>
              </a:spcBef>
              <a:spcAft>
                <a:spcPts val="1600"/>
              </a:spcAft>
              <a:buNone/>
            </a:pPr>
            <a:r>
              <a:rPr lang="en-GB">
                <a:latin typeface="Comfortaa Regular"/>
                <a:ea typeface="Comfortaa Regular"/>
                <a:cs typeface="Comfortaa Regular"/>
                <a:sym typeface="Comfortaa Regular"/>
              </a:rPr>
              <a:t>When building a trading bot one should know the workarounds of such a </a:t>
            </a:r>
            <a:r>
              <a:rPr lang="en-GB">
                <a:latin typeface="Comfortaa Regular"/>
                <a:ea typeface="Comfortaa Regular"/>
                <a:cs typeface="Comfortaa Regular"/>
                <a:sym typeface="Comfortaa Regular"/>
              </a:rPr>
              <a:t>sophisticated</a:t>
            </a:r>
            <a:r>
              <a:rPr lang="en-GB">
                <a:latin typeface="Comfortaa Regular"/>
                <a:ea typeface="Comfortaa Regular"/>
                <a:cs typeface="Comfortaa Regular"/>
                <a:sym typeface="Comfortaa Regular"/>
              </a:rPr>
              <a:t> system. The bot basically acts one the users behalf to trade and gain substantial profits and save time.</a:t>
            </a:r>
            <a:endParaRPr>
              <a:latin typeface="Comfortaa Regular"/>
              <a:ea typeface="Comfortaa Regular"/>
              <a:cs typeface="Comfortaa Regular"/>
              <a:sym typeface="Comfortaa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Steps To Be Followed</a:t>
            </a:r>
            <a:endParaRPr>
              <a:latin typeface="Comfortaa"/>
              <a:ea typeface="Comfortaa"/>
              <a:cs typeface="Comfortaa"/>
              <a:sym typeface="Comfortaa"/>
            </a:endParaRPr>
          </a:p>
        </p:txBody>
      </p:sp>
      <p:sp>
        <p:nvSpPr>
          <p:cNvPr id="187" name="Google Shape;187;p21"/>
          <p:cNvSpPr txBox="1"/>
          <p:nvPr>
            <p:ph idx="1" type="body"/>
          </p:nvPr>
        </p:nvSpPr>
        <p:spPr>
          <a:xfrm>
            <a:off x="1297500" y="15976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500">
                <a:latin typeface="Comfortaa Regular"/>
                <a:ea typeface="Comfortaa Regular"/>
                <a:cs typeface="Comfortaa Regular"/>
                <a:sym typeface="Comfortaa Regular"/>
              </a:rPr>
              <a:t>Step 5: Getting hold of some knowledge in the stock markets</a:t>
            </a:r>
            <a:endParaRPr i="1" sz="1500">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To make an optimized trading bot one needs much information about the works of a stock market without this crucial aspect we cannot optimize our bot.</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500">
                <a:latin typeface="Comfortaa Regular"/>
                <a:ea typeface="Comfortaa Regular"/>
                <a:cs typeface="Comfortaa Regular"/>
                <a:sym typeface="Comfortaa Regular"/>
              </a:rPr>
              <a:t>Step 6: Understanding objective and capabilities of the bot</a:t>
            </a:r>
            <a:endParaRPr i="1" sz="1500">
              <a:latin typeface="Comfortaa Regular"/>
              <a:ea typeface="Comfortaa Regular"/>
              <a:cs typeface="Comfortaa Regular"/>
              <a:sym typeface="Comfortaa Regular"/>
            </a:endParaRPr>
          </a:p>
          <a:p>
            <a:pPr indent="0" lvl="0" marL="0" rtl="0" algn="l">
              <a:spcBef>
                <a:spcPts val="1600"/>
              </a:spcBef>
              <a:spcAft>
                <a:spcPts val="1600"/>
              </a:spcAft>
              <a:buNone/>
            </a:pPr>
            <a:r>
              <a:rPr lang="en-GB">
                <a:latin typeface="Comfortaa Regular"/>
                <a:ea typeface="Comfortaa Regular"/>
                <a:cs typeface="Comfortaa Regular"/>
                <a:sym typeface="Comfortaa Regular"/>
              </a:rPr>
              <a:t>This is also one of the most crucial aspects of our bot as the user should be clear about what can it do and what the bot is made to do. One of the main objectives of the trade bot is to gain profit and save time.</a:t>
            </a:r>
            <a:endParaRPr>
              <a:latin typeface="Comfortaa Regular"/>
              <a:ea typeface="Comfortaa Regular"/>
              <a:cs typeface="Comfortaa Regular"/>
              <a:sym typeface="Comfortaa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