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
      <p:font typeface="Comfortaa Regular"/>
      <p:regular r:id="rId40"/>
      <p:bold r:id="rId41"/>
    </p:embeddedFont>
    <p:embeddedFont>
      <p:font typeface="Merriweather"/>
      <p:regular r:id="rId42"/>
      <p:bold r:id="rId43"/>
      <p:italic r:id="rId44"/>
      <p:boldItalic r:id="rId45"/>
    </p:embeddedFont>
    <p:embeddedFont>
      <p:font typeface="Comfortaa"/>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mfortaaRegular-regular.fntdata"/><Relationship Id="rId20" Type="http://schemas.openxmlformats.org/officeDocument/2006/relationships/slide" Target="slides/slide15.xml"/><Relationship Id="rId42" Type="http://schemas.openxmlformats.org/officeDocument/2006/relationships/font" Target="fonts/Merriweather-regular.fntdata"/><Relationship Id="rId41" Type="http://schemas.openxmlformats.org/officeDocument/2006/relationships/font" Target="fonts/ComfortaaRegular-bold.fntdata"/><Relationship Id="rId22" Type="http://schemas.openxmlformats.org/officeDocument/2006/relationships/slide" Target="slides/slide17.xml"/><Relationship Id="rId44" Type="http://schemas.openxmlformats.org/officeDocument/2006/relationships/font" Target="fonts/Merriweather-italic.fntdata"/><Relationship Id="rId21" Type="http://schemas.openxmlformats.org/officeDocument/2006/relationships/slide" Target="slides/slide16.xml"/><Relationship Id="rId43" Type="http://schemas.openxmlformats.org/officeDocument/2006/relationships/font" Target="fonts/Merriweather-bold.fntdata"/><Relationship Id="rId24" Type="http://schemas.openxmlformats.org/officeDocument/2006/relationships/slide" Target="slides/slide19.xml"/><Relationship Id="rId46" Type="http://schemas.openxmlformats.org/officeDocument/2006/relationships/font" Target="fonts/Comfortaa-regular.fntdata"/><Relationship Id="rId23" Type="http://schemas.openxmlformats.org/officeDocument/2006/relationships/slide" Target="slides/slide18.xml"/><Relationship Id="rId45"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Comfortaa-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346cd693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346cd693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60216d8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60216d8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346cd693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346cd693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46bf534d8_3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46bf534d8_3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46bf534d8_3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46bf534d8_3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46bf534d8_3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46bf534d8_3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346cd693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346cd693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346cd693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346cd693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46bf534d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46bf534d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46bf534d8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46bf534d8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46bf534d8_3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46bf534d8_3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46bf534d8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46bf534d8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46bf534d8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46bf534d8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346cd693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346cd693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346cd6932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346cd693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346cd6932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346cd6932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346cd693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346cd693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60216d84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960216d84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60216d8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60216d8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60216d8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60216d8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60216d84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60216d8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60216d8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60216d8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60216d8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60216d8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60216d84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60216d84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46bf534d8_3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46bf534d8_3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rotWithShape="1">
          <a:blip r:embed="rId3">
            <a:alphaModFix amt="60000"/>
          </a:blip>
          <a:srcRect b="0" l="33798" r="2251" t="0"/>
          <a:stretch/>
        </p:blipFill>
        <p:spPr>
          <a:xfrm>
            <a:off x="4291975" y="0"/>
            <a:ext cx="4850400" cy="5143501"/>
          </a:xfrm>
          <a:prstGeom prst="rect">
            <a:avLst/>
          </a:prstGeom>
          <a:noFill/>
          <a:ln>
            <a:noFill/>
          </a:ln>
        </p:spPr>
      </p:pic>
      <p:sp>
        <p:nvSpPr>
          <p:cNvPr id="135" name="Google Shape;135;p13"/>
          <p:cNvSpPr txBox="1"/>
          <p:nvPr/>
        </p:nvSpPr>
        <p:spPr>
          <a:xfrm>
            <a:off x="1489800" y="362000"/>
            <a:ext cx="5250000" cy="795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4100">
                <a:solidFill>
                  <a:srgbClr val="82C7A5"/>
                </a:solidFill>
                <a:latin typeface="Comfortaa"/>
                <a:ea typeface="Comfortaa"/>
                <a:cs typeface="Comfortaa"/>
                <a:sym typeface="Comfortaa"/>
              </a:rPr>
              <a:t>mone</a:t>
            </a:r>
            <a:r>
              <a:rPr b="1" lang="en-GB" sz="4100">
                <a:solidFill>
                  <a:schemeClr val="lt1"/>
                </a:solidFill>
                <a:latin typeface="Comfortaa"/>
                <a:ea typeface="Comfortaa"/>
                <a:cs typeface="Comfortaa"/>
                <a:sym typeface="Comfortaa"/>
              </a:rPr>
              <a:t>BOT</a:t>
            </a:r>
            <a:endParaRPr b="1" sz="1700">
              <a:solidFill>
                <a:schemeClr val="lt1"/>
              </a:solidFill>
              <a:latin typeface="Comfortaa"/>
              <a:ea typeface="Comfortaa"/>
              <a:cs typeface="Comfortaa"/>
              <a:sym typeface="Comfortaa"/>
            </a:endParaRPr>
          </a:p>
        </p:txBody>
      </p:sp>
      <p:sp>
        <p:nvSpPr>
          <p:cNvPr id="136" name="Google Shape;136;p13"/>
          <p:cNvSpPr txBox="1"/>
          <p:nvPr/>
        </p:nvSpPr>
        <p:spPr>
          <a:xfrm>
            <a:off x="4724400" y="1941950"/>
            <a:ext cx="3572700" cy="165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Ayushree Ghoshal     19BAI10022</a:t>
            </a:r>
            <a:endParaRPr sz="1500">
              <a:solidFill>
                <a:schemeClr val="lt1"/>
              </a:solidFill>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Dev Singh                   19BAI10093</a:t>
            </a:r>
            <a:endParaRPr sz="1500">
              <a:solidFill>
                <a:schemeClr val="lt1"/>
              </a:solidFill>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Akshat Bhardwaj       19BAI10188</a:t>
            </a:r>
            <a:endParaRPr sz="1500">
              <a:solidFill>
                <a:schemeClr val="lt1"/>
              </a:solidFill>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P. Yash Reddy             19BAI10190</a:t>
            </a:r>
            <a:endParaRPr sz="1500">
              <a:solidFill>
                <a:schemeClr val="lt1"/>
              </a:solidFill>
              <a:latin typeface="Comfortaa Regular"/>
              <a:ea typeface="Comfortaa Regular"/>
              <a:cs typeface="Comfortaa Regular"/>
              <a:sym typeface="Comfortaa Regular"/>
            </a:endParaRPr>
          </a:p>
        </p:txBody>
      </p:sp>
      <p:sp>
        <p:nvSpPr>
          <p:cNvPr id="137" name="Google Shape;137;p13"/>
          <p:cNvSpPr txBox="1"/>
          <p:nvPr/>
        </p:nvSpPr>
        <p:spPr>
          <a:xfrm>
            <a:off x="4291975" y="4076600"/>
            <a:ext cx="4850400" cy="7953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300">
                <a:solidFill>
                  <a:schemeClr val="lt1"/>
                </a:solidFill>
                <a:latin typeface="Comfortaa Regular"/>
                <a:ea typeface="Comfortaa Regular"/>
                <a:cs typeface="Comfortaa Regular"/>
                <a:sym typeface="Comfortaa Regular"/>
              </a:rPr>
              <a:t>SCSE - spl. Artificial Intelligence and Machine Learning (B.Tech)</a:t>
            </a:r>
            <a:endParaRPr sz="1300">
              <a:solidFill>
                <a:schemeClr val="lt1"/>
              </a:solidFill>
              <a:latin typeface="Comfortaa Regular"/>
              <a:ea typeface="Comfortaa Regular"/>
              <a:cs typeface="Comfortaa Regular"/>
              <a:sym typeface="Comfortaa Regular"/>
            </a:endParaRPr>
          </a:p>
        </p:txBody>
      </p:sp>
      <p:sp>
        <p:nvSpPr>
          <p:cNvPr id="138" name="Google Shape;138;p13"/>
          <p:cNvSpPr txBox="1"/>
          <p:nvPr/>
        </p:nvSpPr>
        <p:spPr>
          <a:xfrm>
            <a:off x="1566000" y="1025300"/>
            <a:ext cx="5250000" cy="592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GB" sz="1700">
                <a:solidFill>
                  <a:schemeClr val="lt1"/>
                </a:solidFill>
                <a:latin typeface="Comfortaa"/>
                <a:ea typeface="Comfortaa"/>
                <a:cs typeface="Comfortaa"/>
                <a:sym typeface="Comfortaa"/>
              </a:rPr>
              <a:t>TradeBot and Stock Price Predictor</a:t>
            </a:r>
            <a:endParaRPr>
              <a:latin typeface="Lato"/>
              <a:ea typeface="Lato"/>
              <a:cs typeface="Lato"/>
              <a:sym typeface="Lato"/>
            </a:endParaRPr>
          </a:p>
        </p:txBody>
      </p:sp>
      <p:sp>
        <p:nvSpPr>
          <p:cNvPr id="139" name="Google Shape;139;p13"/>
          <p:cNvSpPr txBox="1"/>
          <p:nvPr/>
        </p:nvSpPr>
        <p:spPr>
          <a:xfrm>
            <a:off x="0" y="3576500"/>
            <a:ext cx="4292100" cy="5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latin typeface="Comfortaa Regular"/>
                <a:ea typeface="Comfortaa Regular"/>
                <a:cs typeface="Comfortaa Regular"/>
                <a:sym typeface="Comfortaa Regular"/>
              </a:rPr>
              <a:t>Guide:</a:t>
            </a:r>
            <a:endParaRPr sz="2000">
              <a:solidFill>
                <a:schemeClr val="lt1"/>
              </a:solidFill>
              <a:latin typeface="Comfortaa Regular"/>
              <a:ea typeface="Comfortaa Regular"/>
              <a:cs typeface="Comfortaa Regular"/>
              <a:sym typeface="Comfortaa Regular"/>
            </a:endParaRPr>
          </a:p>
          <a:p>
            <a:pPr indent="0" lvl="0" marL="0" rtl="0" algn="ctr">
              <a:spcBef>
                <a:spcPts val="0"/>
              </a:spcBef>
              <a:spcAft>
                <a:spcPts val="0"/>
              </a:spcAft>
              <a:buNone/>
            </a:pPr>
            <a:r>
              <a:rPr lang="en-GB" sz="2000">
                <a:solidFill>
                  <a:schemeClr val="lt1"/>
                </a:solidFill>
                <a:latin typeface="Comfortaa Regular"/>
                <a:ea typeface="Comfortaa Regular"/>
                <a:cs typeface="Comfortaa Regular"/>
                <a:sym typeface="Comfortaa Regular"/>
              </a:rPr>
              <a:t>Dr. </a:t>
            </a:r>
            <a:r>
              <a:rPr lang="en-GB" sz="2000">
                <a:solidFill>
                  <a:schemeClr val="lt1"/>
                </a:solidFill>
                <a:latin typeface="Comfortaa Regular"/>
                <a:ea typeface="Comfortaa Regular"/>
                <a:cs typeface="Comfortaa Regular"/>
                <a:sym typeface="Comfortaa Regular"/>
              </a:rPr>
              <a:t>Nilamadhab</a:t>
            </a:r>
            <a:r>
              <a:rPr lang="en-GB" sz="2000">
                <a:solidFill>
                  <a:schemeClr val="lt1"/>
                </a:solidFill>
                <a:latin typeface="Comfortaa Regular"/>
                <a:ea typeface="Comfortaa Regular"/>
                <a:cs typeface="Comfortaa Regular"/>
                <a:sym typeface="Comfortaa Regular"/>
              </a:rPr>
              <a:t> Mishra</a:t>
            </a:r>
            <a:endParaRPr sz="2000">
              <a:solidFill>
                <a:schemeClr val="lt1"/>
              </a:solidFill>
              <a:latin typeface="Comfortaa Regular"/>
              <a:ea typeface="Comfortaa Regular"/>
              <a:cs typeface="Comfortaa Regular"/>
              <a:sym typeface="Comfortaa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1284825" y="361650"/>
            <a:ext cx="7038900" cy="44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latin typeface="Comfortaa"/>
                <a:ea typeface="Comfortaa"/>
                <a:cs typeface="Comfortaa"/>
                <a:sym typeface="Comfortaa"/>
              </a:rPr>
              <a:t>OVER OPTIMIZATION</a:t>
            </a:r>
            <a:endParaRPr b="1" sz="1500">
              <a:latin typeface="Comfortaa"/>
              <a:ea typeface="Comfortaa"/>
              <a:cs typeface="Comfortaa"/>
              <a:sym typeface="Comfortaa"/>
            </a:endParaRPr>
          </a:p>
          <a:p>
            <a:pPr indent="0" lvl="0" marL="0" rtl="0" algn="just">
              <a:spcBef>
                <a:spcPts val="1600"/>
              </a:spcBef>
              <a:spcAft>
                <a:spcPts val="0"/>
              </a:spcAft>
              <a:buNone/>
            </a:pPr>
            <a:r>
              <a:rPr lang="en-GB">
                <a:latin typeface="Comfortaa"/>
                <a:ea typeface="Comfortaa"/>
                <a:cs typeface="Comfortaa"/>
                <a:sym typeface="Comfortaa"/>
              </a:rPr>
              <a:t>Traders who employ backtesting techniques can create systems that look great on paper and perform terribly in a live market. Over-optimization refers to excessive curve-fitting that produces a trading plan unreliable in live trading.</a:t>
            </a:r>
            <a:endParaRPr>
              <a:latin typeface="Comfortaa"/>
              <a:ea typeface="Comfortaa"/>
              <a:cs typeface="Comfortaa"/>
              <a:sym typeface="Comfortaa"/>
            </a:endParaRPr>
          </a:p>
          <a:p>
            <a:pPr indent="0" lvl="0" marL="0" rtl="0" algn="just">
              <a:spcBef>
                <a:spcPts val="1600"/>
              </a:spcBef>
              <a:spcAft>
                <a:spcPts val="0"/>
              </a:spcAft>
              <a:buNone/>
            </a:pPr>
            <a:r>
              <a:t/>
            </a:r>
            <a:endParaRPr>
              <a:latin typeface="Comfortaa"/>
              <a:ea typeface="Comfortaa"/>
              <a:cs typeface="Comfortaa"/>
              <a:sym typeface="Comfortaa"/>
            </a:endParaRPr>
          </a:p>
          <a:p>
            <a:pPr indent="0" lvl="0" marL="0" rtl="0" algn="just">
              <a:spcBef>
                <a:spcPts val="1600"/>
              </a:spcBef>
              <a:spcAft>
                <a:spcPts val="0"/>
              </a:spcAft>
              <a:buNone/>
            </a:pPr>
            <a:r>
              <a:rPr lang="en-GB" sz="1500">
                <a:latin typeface="Comfortaa Regular"/>
                <a:ea typeface="Comfortaa Regular"/>
                <a:cs typeface="Comfortaa Regular"/>
                <a:sym typeface="Comfortaa Regular"/>
              </a:rPr>
              <a:t>BOTTOM LINE</a:t>
            </a:r>
            <a:endParaRPr sz="1500">
              <a:latin typeface="Comfortaa Regular"/>
              <a:ea typeface="Comfortaa Regular"/>
              <a:cs typeface="Comfortaa Regular"/>
              <a:sym typeface="Comfortaa Regular"/>
            </a:endParaRPr>
          </a:p>
          <a:p>
            <a:pPr indent="0" lvl="0" marL="0" rtl="0" algn="just">
              <a:spcBef>
                <a:spcPts val="1600"/>
              </a:spcBef>
              <a:spcAft>
                <a:spcPts val="0"/>
              </a:spcAft>
              <a:buNone/>
            </a:pPr>
            <a:r>
              <a:rPr lang="en-GB">
                <a:latin typeface="Comfortaa"/>
                <a:ea typeface="Comfortaa"/>
                <a:cs typeface="Comfortaa"/>
                <a:sym typeface="Comfortaa"/>
              </a:rPr>
              <a:t>Although appealing for a variety of reasons, automated trading systems should not be considered a substitute for carefully executed trading. Technology failures can happen, and as such, these systems do require monitoring. Server-based platforms may provide a solution for traders wishing to minimize the risks of mechanical failures. Remember, you should have some trading experience and knowledge before you decide to use automated trading systems</a:t>
            </a:r>
            <a:endParaRPr>
              <a:latin typeface="Comfortaa"/>
              <a:ea typeface="Comfortaa"/>
              <a:cs typeface="Comfortaa"/>
              <a:sym typeface="Comfortaa"/>
            </a:endParaRPr>
          </a:p>
          <a:p>
            <a:pPr indent="0" lvl="0" marL="0" rtl="0" algn="just">
              <a:spcBef>
                <a:spcPts val="1600"/>
              </a:spcBef>
              <a:spcAft>
                <a:spcPts val="16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0" y="3248025"/>
            <a:ext cx="1895475" cy="1895475"/>
          </a:xfrm>
          <a:prstGeom prst="rect">
            <a:avLst/>
          </a:prstGeom>
          <a:noFill/>
          <a:ln>
            <a:noFill/>
          </a:ln>
        </p:spPr>
      </p:pic>
      <p:sp>
        <p:nvSpPr>
          <p:cNvPr id="196" name="Google Shape;196;p23"/>
          <p:cNvSpPr txBox="1"/>
          <p:nvPr/>
        </p:nvSpPr>
        <p:spPr>
          <a:xfrm>
            <a:off x="1633375" y="652975"/>
            <a:ext cx="6663600" cy="38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chemeClr val="lt1"/>
                </a:solidFill>
                <a:latin typeface="Comfortaa"/>
                <a:ea typeface="Comfortaa"/>
                <a:cs typeface="Comfortaa"/>
                <a:sym typeface="Comfortaa"/>
              </a:rPr>
              <a:t>                         </a:t>
            </a:r>
            <a:r>
              <a:rPr b="1" lang="en-GB" sz="2500">
                <a:solidFill>
                  <a:schemeClr val="lt1"/>
                </a:solidFill>
                <a:latin typeface="Comfortaa"/>
                <a:ea typeface="Comfortaa"/>
                <a:cs typeface="Comfortaa"/>
                <a:sym typeface="Comfortaa"/>
              </a:rPr>
              <a:t>    Objective </a:t>
            </a:r>
            <a:endParaRPr b="1" sz="3400" u="sng">
              <a:solidFill>
                <a:schemeClr val="lt1"/>
              </a:solidFill>
              <a:latin typeface="Comfortaa"/>
              <a:ea typeface="Comfortaa"/>
              <a:cs typeface="Comfortaa"/>
              <a:sym typeface="Comfortaa"/>
            </a:endParaRPr>
          </a:p>
          <a:p>
            <a:pPr indent="0" lvl="0" marL="0" rtl="0" algn="l">
              <a:spcBef>
                <a:spcPts val="0"/>
              </a:spcBef>
              <a:spcAft>
                <a:spcPts val="0"/>
              </a:spcAft>
              <a:buNone/>
            </a:pPr>
            <a:r>
              <a:t/>
            </a:r>
            <a:endParaRPr b="1" sz="21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3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rPr b="1" lang="en-GB" sz="1500">
                <a:solidFill>
                  <a:schemeClr val="lt1"/>
                </a:solidFill>
                <a:latin typeface="Comfortaa"/>
                <a:ea typeface="Comfortaa"/>
                <a:cs typeface="Comfortaa"/>
                <a:sym typeface="Comfortaa"/>
              </a:rPr>
              <a:t>TRADING BOT’s</a:t>
            </a:r>
            <a:r>
              <a:rPr lang="en-GB" sz="1300">
                <a:solidFill>
                  <a:schemeClr val="lt1"/>
                </a:solidFill>
                <a:latin typeface="Comfortaa Regular"/>
                <a:ea typeface="Comfortaa Regular"/>
                <a:cs typeface="Comfortaa Regular"/>
                <a:sym typeface="Comfortaa Regular"/>
              </a:rPr>
              <a:t> objective is to automate actions that are either too complex, time-consuming, or difficult for humans to execute manually. The sophistication of these tasks ranges from automating a single trading strategy on a single trading pair to intelligently routing trades between any asset for a diverse portfolio.</a:t>
            </a:r>
            <a:endParaRPr sz="13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b="1" sz="1500">
              <a:solidFill>
                <a:srgbClr val="FFFFFF"/>
              </a:solidFill>
              <a:latin typeface="Comfortaa"/>
              <a:ea typeface="Comfortaa"/>
              <a:cs typeface="Comfortaa"/>
              <a:sym typeface="Comfortaa"/>
            </a:endParaRPr>
          </a:p>
          <a:p>
            <a:pPr indent="0" lvl="0" marL="0" rtl="0" algn="l">
              <a:spcBef>
                <a:spcPts val="0"/>
              </a:spcBef>
              <a:spcAft>
                <a:spcPts val="0"/>
              </a:spcAft>
              <a:buNone/>
            </a:pPr>
            <a:r>
              <a:rPr b="1" lang="en-GB" sz="1500">
                <a:solidFill>
                  <a:srgbClr val="FFFFFF"/>
                </a:solidFill>
                <a:latin typeface="Comfortaa"/>
                <a:ea typeface="Comfortaa"/>
                <a:cs typeface="Comfortaa"/>
                <a:sym typeface="Comfortaa"/>
              </a:rPr>
              <a:t>STOCK MARKET PREDICTION,</a:t>
            </a:r>
            <a:r>
              <a:rPr lang="en-GB" sz="1300">
                <a:solidFill>
                  <a:srgbClr val="FFFFFF"/>
                </a:solidFill>
                <a:latin typeface="Comfortaa Regular"/>
                <a:ea typeface="Comfortaa Regular"/>
                <a:cs typeface="Comfortaa Regular"/>
                <a:sym typeface="Comfortaa Regular"/>
              </a:rPr>
              <a:t>  the objective is to predict the future value of financial stocks of a company.  The recent trend in the stock market prediction technologies is the use of machine learning which makes the prediction based on the values of the current stock market  indice by training on their previous values .</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rgbClr val="FFFFFF"/>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202" name="Google Shape;202;p24"/>
          <p:cNvSpPr txBox="1"/>
          <p:nvPr/>
        </p:nvSpPr>
        <p:spPr>
          <a:xfrm>
            <a:off x="1240200" y="1197200"/>
            <a:ext cx="4901100" cy="31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800">
                <a:solidFill>
                  <a:srgbClr val="FFFFFF"/>
                </a:solidFill>
                <a:latin typeface="Merriweather"/>
                <a:ea typeface="Merriweather"/>
                <a:cs typeface="Merriweather"/>
                <a:sym typeface="Merriweather"/>
              </a:rPr>
              <a:t>24/7 Trading</a:t>
            </a:r>
            <a:endParaRPr i="1" sz="18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Unlike the human trader who is time restrained, a trading robot doesn’t take lunch breaks; go for frequent nature calls or sleep. In addition to this, they have no responsibilities to family and friends. This means that trading robots are able to trade for 24 straight hours, something that is impossible with human traders. This makes it possible to take advantage of the entry and exit opportunities that are available in different time sessions.</a:t>
            </a:r>
            <a:endParaRPr sz="1300">
              <a:solidFill>
                <a:srgbClr val="FFFFFF"/>
              </a:solidFill>
              <a:latin typeface="Comfortaa Regular"/>
              <a:ea typeface="Comfortaa Regular"/>
              <a:cs typeface="Comfortaa Regular"/>
              <a:sym typeface="Comfortaa Regular"/>
            </a:endParaRPr>
          </a:p>
        </p:txBody>
      </p:sp>
      <p:pic>
        <p:nvPicPr>
          <p:cNvPr id="203" name="Google Shape;203;p24"/>
          <p:cNvPicPr preferRelativeResize="0"/>
          <p:nvPr/>
        </p:nvPicPr>
        <p:blipFill>
          <a:blip r:embed="rId3">
            <a:alphaModFix/>
          </a:blip>
          <a:stretch>
            <a:fillRect/>
          </a:stretch>
        </p:blipFill>
        <p:spPr>
          <a:xfrm>
            <a:off x="6141300" y="1806875"/>
            <a:ext cx="3002700" cy="271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209" name="Google Shape;209;p25"/>
          <p:cNvSpPr txBox="1"/>
          <p:nvPr/>
        </p:nvSpPr>
        <p:spPr>
          <a:xfrm>
            <a:off x="4467300" y="1795800"/>
            <a:ext cx="3868500" cy="28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700">
                <a:solidFill>
                  <a:schemeClr val="lt1"/>
                </a:solidFill>
                <a:latin typeface="Merriweather"/>
                <a:ea typeface="Merriweather"/>
                <a:cs typeface="Merriweather"/>
                <a:sym typeface="Merriweather"/>
              </a:rPr>
              <a:t>Trading Robots Are Quick To Act on Opportunities</a:t>
            </a:r>
            <a:endParaRPr i="1" sz="17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chemeClr val="lt1"/>
                </a:solidFill>
                <a:latin typeface="Comfortaa Regular"/>
                <a:ea typeface="Comfortaa Regular"/>
                <a:cs typeface="Comfortaa Regular"/>
                <a:sym typeface="Comfortaa Regular"/>
              </a:rPr>
              <a:t>The speed of the computer determines how fast the trading robot is able to identify an opportunity and execute it. This cannot be compared to the human trader who has to manually enter an order. This means that it would take so many great minds to achieve what a trading robot can in a single trading session.</a:t>
            </a:r>
            <a:endParaRPr sz="15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p:txBody>
      </p:sp>
      <p:pic>
        <p:nvPicPr>
          <p:cNvPr id="210" name="Google Shape;210;p25"/>
          <p:cNvPicPr preferRelativeResize="0"/>
          <p:nvPr/>
        </p:nvPicPr>
        <p:blipFill>
          <a:blip r:embed="rId3">
            <a:alphaModFix/>
          </a:blip>
          <a:stretch>
            <a:fillRect/>
          </a:stretch>
        </p:blipFill>
        <p:spPr>
          <a:xfrm>
            <a:off x="161350" y="1995325"/>
            <a:ext cx="3868500" cy="230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216" name="Google Shape;216;p26"/>
          <p:cNvSpPr txBox="1"/>
          <p:nvPr/>
        </p:nvSpPr>
        <p:spPr>
          <a:xfrm>
            <a:off x="1218025" y="1184225"/>
            <a:ext cx="7694400" cy="184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700">
                <a:solidFill>
                  <a:schemeClr val="lt1"/>
                </a:solidFill>
                <a:latin typeface="Merriweather"/>
                <a:ea typeface="Merriweather"/>
                <a:cs typeface="Merriweather"/>
                <a:sym typeface="Merriweather"/>
              </a:rPr>
              <a:t>Multitasking</a:t>
            </a:r>
            <a:endParaRPr i="1" sz="17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Trading robots are able to monitor multiple currency pairs at a go. It eliminates the physical aspect of being glued to your screen tracking your currencies. You have the power to effortlessly monitor more currencies at once.</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Trading robots have now made it possible to hold and run multi-account trading fund whenever you’d wish to do so. Automated trading has made it possible for traders to overcome trading challenges that result from time limitations, speed, diligence.</a:t>
            </a:r>
            <a:endParaRPr sz="1300">
              <a:solidFill>
                <a:srgbClr val="FFFFFF"/>
              </a:solidFill>
              <a:latin typeface="Comfortaa Regular"/>
              <a:ea typeface="Comfortaa Regular"/>
              <a:cs typeface="Comfortaa Regular"/>
              <a:sym typeface="Comfortaa Regular"/>
            </a:endParaRPr>
          </a:p>
        </p:txBody>
      </p:sp>
      <p:pic>
        <p:nvPicPr>
          <p:cNvPr id="217" name="Google Shape;217;p26"/>
          <p:cNvPicPr preferRelativeResize="0"/>
          <p:nvPr/>
        </p:nvPicPr>
        <p:blipFill rotWithShape="1">
          <a:blip r:embed="rId3">
            <a:alphaModFix/>
          </a:blip>
          <a:srcRect b="8850" l="0" r="2752" t="0"/>
          <a:stretch/>
        </p:blipFill>
        <p:spPr>
          <a:xfrm>
            <a:off x="1316025" y="2926475"/>
            <a:ext cx="7827975" cy="221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223" name="Google Shape;223;p27"/>
          <p:cNvSpPr txBox="1"/>
          <p:nvPr/>
        </p:nvSpPr>
        <p:spPr>
          <a:xfrm>
            <a:off x="1240200" y="1505700"/>
            <a:ext cx="6663600" cy="26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700">
                <a:solidFill>
                  <a:schemeClr val="lt1"/>
                </a:solidFill>
                <a:latin typeface="Merriweather"/>
                <a:ea typeface="Merriweather"/>
                <a:cs typeface="Merriweather"/>
                <a:sym typeface="Merriweather"/>
              </a:rPr>
              <a:t>Better, Faster and More Accurate</a:t>
            </a:r>
            <a:endParaRPr i="1" sz="17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Stock market prediction is the act of trying to determine the future value of a company stock or other financial instrument traded on an exchange. The successful prediction of a stock's future price could yield significant profit. The efficient-market hypothesis suggests that stock prices reflect all currently available information and any price changes that are not based on newly revealed information thus are inherently unpredictable. Others disagree and those with this viewpoint possess myriad</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Prediction methodologies fall into three broad categories which can (and often do) overlap. They are fundamental analysis, technical analysis (charting) and technological methods.</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nvSpPr>
        <p:spPr>
          <a:xfrm>
            <a:off x="1240200" y="611375"/>
            <a:ext cx="3399000" cy="48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400">
                <a:solidFill>
                  <a:schemeClr val="lt1"/>
                </a:solidFill>
                <a:latin typeface="Comfortaa"/>
                <a:ea typeface="Comfortaa"/>
                <a:cs typeface="Comfortaa"/>
                <a:sym typeface="Comfortaa"/>
              </a:rPr>
              <a:t> Novelty</a:t>
            </a:r>
            <a:endParaRPr b="1" sz="2400">
              <a:solidFill>
                <a:schemeClr val="lt1"/>
              </a:solidFill>
              <a:latin typeface="Comfortaa"/>
              <a:ea typeface="Comfortaa"/>
              <a:cs typeface="Comfortaa"/>
              <a:sym typeface="Comfortaa"/>
            </a:endParaRPr>
          </a:p>
        </p:txBody>
      </p:sp>
      <p:sp>
        <p:nvSpPr>
          <p:cNvPr id="229" name="Google Shape;229;p28"/>
          <p:cNvSpPr txBox="1"/>
          <p:nvPr/>
        </p:nvSpPr>
        <p:spPr>
          <a:xfrm>
            <a:off x="1240200" y="1426375"/>
            <a:ext cx="3903300" cy="9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Trade Bots which are already present in the market do not usually trade stocks in INR, those who do are quite expensive. This gives moneBOT a head-start in Indian Stock Market making it one of the few trading bots being deployed to trade stocks in INR.</a:t>
            </a:r>
            <a:endParaRPr sz="1300">
              <a:solidFill>
                <a:srgbClr val="FFFFFF"/>
              </a:solidFill>
              <a:latin typeface="Comfortaa Regular"/>
              <a:ea typeface="Comfortaa Regular"/>
              <a:cs typeface="Comfortaa Regular"/>
              <a:sym typeface="Comfortaa Regular"/>
            </a:endParaRPr>
          </a:p>
        </p:txBody>
      </p:sp>
      <p:sp>
        <p:nvSpPr>
          <p:cNvPr id="230" name="Google Shape;230;p28"/>
          <p:cNvSpPr txBox="1"/>
          <p:nvPr/>
        </p:nvSpPr>
        <p:spPr>
          <a:xfrm>
            <a:off x="1336100" y="2843000"/>
            <a:ext cx="3493500" cy="48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400">
                <a:solidFill>
                  <a:schemeClr val="lt1"/>
                </a:solidFill>
                <a:latin typeface="Comfortaa"/>
                <a:ea typeface="Comfortaa"/>
                <a:cs typeface="Comfortaa"/>
                <a:sym typeface="Comfortaa"/>
              </a:rPr>
              <a:t>Real Time Usage</a:t>
            </a:r>
            <a:endParaRPr b="1" sz="2400">
              <a:solidFill>
                <a:schemeClr val="lt1"/>
              </a:solidFill>
              <a:latin typeface="Comfortaa"/>
              <a:ea typeface="Comfortaa"/>
              <a:cs typeface="Comfortaa"/>
              <a:sym typeface="Comfortaa"/>
            </a:endParaRPr>
          </a:p>
        </p:txBody>
      </p:sp>
      <p:sp>
        <p:nvSpPr>
          <p:cNvPr id="231" name="Google Shape;231;p28"/>
          <p:cNvSpPr txBox="1"/>
          <p:nvPr/>
        </p:nvSpPr>
        <p:spPr>
          <a:xfrm>
            <a:off x="1336100" y="3365375"/>
            <a:ext cx="6567600" cy="112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GB" sz="1300">
                <a:solidFill>
                  <a:schemeClr val="lt1"/>
                </a:solidFill>
                <a:latin typeface="Comfortaa"/>
                <a:ea typeface="Comfortaa"/>
                <a:cs typeface="Comfortaa"/>
                <a:sym typeface="Comfortaa"/>
              </a:rPr>
              <a:t>Trading bots are used for real time buying and selling of stocks for a profit for the user. These are used to reduce the manual computing of patterns in the charts to benefit the user.</a:t>
            </a:r>
            <a:endParaRPr sz="1300">
              <a:solidFill>
                <a:schemeClr val="lt1"/>
              </a:solidFill>
              <a:latin typeface="Comfortaa"/>
              <a:ea typeface="Comfortaa"/>
              <a:cs typeface="Comfortaa"/>
              <a:sym typeface="Comfortaa"/>
            </a:endParaRPr>
          </a:p>
        </p:txBody>
      </p:sp>
      <p:pic>
        <p:nvPicPr>
          <p:cNvPr id="232" name="Google Shape;232;p28"/>
          <p:cNvPicPr preferRelativeResize="0"/>
          <p:nvPr/>
        </p:nvPicPr>
        <p:blipFill>
          <a:blip r:embed="rId3">
            <a:alphaModFix/>
          </a:blip>
          <a:stretch>
            <a:fillRect/>
          </a:stretch>
        </p:blipFill>
        <p:spPr>
          <a:xfrm>
            <a:off x="5065900" y="1076950"/>
            <a:ext cx="2219825" cy="1494800"/>
          </a:xfrm>
          <a:prstGeom prst="rect">
            <a:avLst/>
          </a:prstGeom>
          <a:noFill/>
          <a:ln>
            <a:noFill/>
          </a:ln>
        </p:spPr>
      </p:pic>
      <p:pic>
        <p:nvPicPr>
          <p:cNvPr id="233" name="Google Shape;233;p28"/>
          <p:cNvPicPr preferRelativeResize="0"/>
          <p:nvPr/>
        </p:nvPicPr>
        <p:blipFill rotWithShape="1">
          <a:blip r:embed="rId4">
            <a:alphaModFix/>
          </a:blip>
          <a:srcRect b="0" l="0" r="48073" t="0"/>
          <a:stretch/>
        </p:blipFill>
        <p:spPr>
          <a:xfrm>
            <a:off x="7285725" y="1076950"/>
            <a:ext cx="1858275" cy="149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nvSpPr>
        <p:spPr>
          <a:xfrm>
            <a:off x="2872500" y="243875"/>
            <a:ext cx="3399000" cy="62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Proposed Work and Methodology</a:t>
            </a:r>
            <a:endParaRPr b="1" sz="2400">
              <a:solidFill>
                <a:schemeClr val="lt1"/>
              </a:solidFill>
              <a:latin typeface="Comfortaa"/>
              <a:ea typeface="Comfortaa"/>
              <a:cs typeface="Comfortaa"/>
              <a:sym typeface="Comfortaa"/>
            </a:endParaRPr>
          </a:p>
        </p:txBody>
      </p:sp>
      <p:sp>
        <p:nvSpPr>
          <p:cNvPr id="239" name="Google Shape;239;p29"/>
          <p:cNvSpPr txBox="1"/>
          <p:nvPr/>
        </p:nvSpPr>
        <p:spPr>
          <a:xfrm>
            <a:off x="2926475" y="1330225"/>
            <a:ext cx="5609100" cy="35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GB" sz="1700">
                <a:solidFill>
                  <a:srgbClr val="F1F3F5"/>
                </a:solidFill>
                <a:latin typeface="Merriweather"/>
                <a:ea typeface="Merriweather"/>
                <a:cs typeface="Merriweather"/>
                <a:sym typeface="Merriweather"/>
              </a:rPr>
              <a:t>Proposed Work:</a:t>
            </a:r>
            <a:endParaRPr b="1" i="1" sz="1700">
              <a:solidFill>
                <a:srgbClr val="F1F3F5"/>
              </a:solidFill>
              <a:latin typeface="Merriweather"/>
              <a:ea typeface="Merriweather"/>
              <a:cs typeface="Merriweather"/>
              <a:sym typeface="Merriweather"/>
            </a:endParaRPr>
          </a:p>
          <a:p>
            <a:pPr indent="0" lvl="0" marL="0" rtl="0" algn="l">
              <a:spcBef>
                <a:spcPts val="0"/>
              </a:spcBef>
              <a:spcAft>
                <a:spcPts val="0"/>
              </a:spcAft>
              <a:buNone/>
            </a:pPr>
            <a:r>
              <a:t/>
            </a:r>
            <a:endParaRPr i="1" sz="1300">
              <a:solidFill>
                <a:srgbClr val="F1F3F5"/>
              </a:solidFill>
              <a:latin typeface="Comfortaa"/>
              <a:ea typeface="Comfortaa"/>
              <a:cs typeface="Comfortaa"/>
              <a:sym typeface="Comfortaa"/>
            </a:endParaRPr>
          </a:p>
          <a:p>
            <a:pPr indent="0" lvl="0" marL="0" rtl="0" algn="l">
              <a:spcBef>
                <a:spcPts val="0"/>
              </a:spcBef>
              <a:spcAft>
                <a:spcPts val="0"/>
              </a:spcAft>
              <a:buNone/>
            </a:pPr>
            <a:r>
              <a:rPr lang="en-GB" sz="1300">
                <a:solidFill>
                  <a:srgbClr val="F1F3F5"/>
                </a:solidFill>
                <a:latin typeface="Comfortaa"/>
                <a:ea typeface="Comfortaa"/>
                <a:cs typeface="Comfortaa"/>
                <a:sym typeface="Comfortaa"/>
              </a:rPr>
              <a:t>Trading bot which gathers information from the market and buys and sell stock on behalf of the user to gain a profit and conserve time.</a:t>
            </a:r>
            <a:endParaRPr sz="1300">
              <a:solidFill>
                <a:srgbClr val="F1F3F5"/>
              </a:solidFill>
              <a:latin typeface="Comfortaa"/>
              <a:ea typeface="Comfortaa"/>
              <a:cs typeface="Comfortaa"/>
              <a:sym typeface="Comfortaa"/>
            </a:endParaRPr>
          </a:p>
          <a:p>
            <a:pPr indent="0" lvl="0" marL="0" rtl="0" algn="l">
              <a:spcBef>
                <a:spcPts val="0"/>
              </a:spcBef>
              <a:spcAft>
                <a:spcPts val="0"/>
              </a:spcAft>
              <a:buNone/>
            </a:pPr>
            <a:r>
              <a:t/>
            </a:r>
            <a:endParaRPr sz="1300">
              <a:solidFill>
                <a:srgbClr val="F1F3F5"/>
              </a:solidFill>
              <a:latin typeface="Comfortaa"/>
              <a:ea typeface="Comfortaa"/>
              <a:cs typeface="Comfortaa"/>
              <a:sym typeface="Comfortaa"/>
            </a:endParaRPr>
          </a:p>
          <a:p>
            <a:pPr indent="0" lvl="0" marL="0" rtl="0" algn="l">
              <a:spcBef>
                <a:spcPts val="0"/>
              </a:spcBef>
              <a:spcAft>
                <a:spcPts val="0"/>
              </a:spcAft>
              <a:buNone/>
            </a:pPr>
            <a:r>
              <a:rPr lang="en-GB" sz="1300">
                <a:solidFill>
                  <a:srgbClr val="F1F3F5"/>
                </a:solidFill>
                <a:latin typeface="Comfortaa"/>
                <a:ea typeface="Comfortaa"/>
                <a:cs typeface="Comfortaa"/>
                <a:sym typeface="Comfortaa"/>
              </a:rPr>
              <a:t>Trading bots work by reacting to the market. They gather the data which is needed for the trade execution based on analysis of the trading platform. But stock trading platform can tell only the “half of the story” because many rises and falls are being based on other sources that cannot be programmed into any bot for analysis. This might serve as a limitation.</a:t>
            </a:r>
            <a:endParaRPr sz="1300">
              <a:solidFill>
                <a:srgbClr val="F1F3F5"/>
              </a:solidFill>
              <a:latin typeface="Comfortaa"/>
              <a:ea typeface="Comfortaa"/>
              <a:cs typeface="Comfortaa"/>
              <a:sym typeface="Comfortaa"/>
            </a:endParaRPr>
          </a:p>
          <a:p>
            <a:pPr indent="0" lvl="0" marL="0" rtl="0" algn="l">
              <a:spcBef>
                <a:spcPts val="0"/>
              </a:spcBef>
              <a:spcAft>
                <a:spcPts val="0"/>
              </a:spcAft>
              <a:buNone/>
            </a:pPr>
            <a:r>
              <a:t/>
            </a:r>
            <a:endParaRPr sz="1500">
              <a:solidFill>
                <a:srgbClr val="F1F3F5"/>
              </a:solidFill>
              <a:highlight>
                <a:srgbClr val="212428"/>
              </a:highlight>
            </a:endParaRPr>
          </a:p>
          <a:p>
            <a:pPr indent="0" lvl="0" marL="0" rtl="0" algn="l">
              <a:spcBef>
                <a:spcPts val="0"/>
              </a:spcBef>
              <a:spcAft>
                <a:spcPts val="0"/>
              </a:spcAft>
              <a:buNone/>
            </a:pPr>
            <a:r>
              <a:t/>
            </a:r>
            <a:endParaRPr sz="1500">
              <a:solidFill>
                <a:srgbClr val="F1F3F5"/>
              </a:solidFill>
              <a:highlight>
                <a:srgbClr val="212428"/>
              </a:highlight>
            </a:endParaRPr>
          </a:p>
          <a:p>
            <a:pPr indent="0" lvl="0" marL="0" rtl="0" algn="l">
              <a:spcBef>
                <a:spcPts val="0"/>
              </a:spcBef>
              <a:spcAft>
                <a:spcPts val="0"/>
              </a:spcAft>
              <a:buNone/>
            </a:pPr>
            <a:r>
              <a:t/>
            </a:r>
            <a:endParaRPr sz="1500">
              <a:solidFill>
                <a:srgbClr val="F1F3F5"/>
              </a:solidFill>
              <a:highlight>
                <a:srgbClr val="212428"/>
              </a:highlight>
            </a:endParaRPr>
          </a:p>
        </p:txBody>
      </p:sp>
      <p:pic>
        <p:nvPicPr>
          <p:cNvPr id="240" name="Google Shape;240;p29"/>
          <p:cNvPicPr preferRelativeResize="0"/>
          <p:nvPr/>
        </p:nvPicPr>
        <p:blipFill>
          <a:blip r:embed="rId3">
            <a:alphaModFix/>
          </a:blip>
          <a:stretch>
            <a:fillRect/>
          </a:stretch>
        </p:blipFill>
        <p:spPr>
          <a:xfrm>
            <a:off x="0" y="2649350"/>
            <a:ext cx="2872500" cy="2494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idx="1" type="body"/>
          </p:nvPr>
        </p:nvSpPr>
        <p:spPr>
          <a:xfrm>
            <a:off x="1297500" y="1019825"/>
            <a:ext cx="7038900" cy="3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Regular"/>
                <a:ea typeface="Comfortaa Regular"/>
                <a:cs typeface="Comfortaa Regular"/>
                <a:sym typeface="Comfortaa Regular"/>
              </a:rPr>
              <a:t>Mentioned below are the steps </a:t>
            </a:r>
            <a:r>
              <a:rPr lang="en-GB">
                <a:latin typeface="Comfortaa Regular"/>
                <a:ea typeface="Comfortaa Regular"/>
                <a:cs typeface="Comfortaa Regular"/>
                <a:sym typeface="Comfortaa Regular"/>
              </a:rPr>
              <a:t>that are</a:t>
            </a:r>
            <a:r>
              <a:rPr lang="en-GB">
                <a:latin typeface="Comfortaa Regular"/>
                <a:ea typeface="Comfortaa Regular"/>
                <a:cs typeface="Comfortaa Regular"/>
                <a:sym typeface="Comfortaa Regular"/>
              </a:rPr>
              <a:t> </a:t>
            </a:r>
            <a:r>
              <a:rPr lang="en-GB">
                <a:latin typeface="Comfortaa Regular"/>
                <a:ea typeface="Comfortaa Regular"/>
                <a:cs typeface="Comfortaa Regular"/>
                <a:sym typeface="Comfortaa Regular"/>
              </a:rPr>
              <a:t>required</a:t>
            </a:r>
            <a:r>
              <a:rPr lang="en-GB">
                <a:latin typeface="Comfortaa Regular"/>
                <a:ea typeface="Comfortaa Regular"/>
                <a:cs typeface="Comfortaa Regular"/>
                <a:sym typeface="Comfortaa Regular"/>
              </a:rPr>
              <a:t> to be followed to design our</a:t>
            </a:r>
            <a:r>
              <a:rPr lang="en-GB" sz="1500">
                <a:latin typeface="Comfortaa Regular"/>
                <a:ea typeface="Comfortaa Regular"/>
                <a:cs typeface="Comfortaa Regular"/>
                <a:sym typeface="Comfortaa Regular"/>
              </a:rPr>
              <a:t> </a:t>
            </a:r>
            <a:r>
              <a:rPr lang="en-GB">
                <a:latin typeface="Comfortaa Regular"/>
                <a:ea typeface="Comfortaa Regular"/>
                <a:cs typeface="Comfortaa Regular"/>
                <a:sym typeface="Comfortaa Regular"/>
              </a:rPr>
              <a:t>product.</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700" u="sng">
                <a:latin typeface="Merriweather"/>
                <a:ea typeface="Merriweather"/>
                <a:cs typeface="Merriweather"/>
                <a:sym typeface="Merriweather"/>
              </a:rPr>
              <a:t>Step 1: </a:t>
            </a:r>
            <a:r>
              <a:rPr i="1" lang="en-GB" sz="1500" u="sng">
                <a:latin typeface="Comfortaa Regular"/>
                <a:ea typeface="Comfortaa Regular"/>
                <a:cs typeface="Comfortaa Regular"/>
                <a:sym typeface="Comfortaa Regular"/>
              </a:rPr>
              <a:t>To choose a language to write code for the bot</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Some languages like Python could be helpful if you want to later expand your bot to use Machine Learning, for example, but the main goal here is that you pick a language you’re comfortable with</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700" u="sng">
                <a:latin typeface="Merriweather"/>
                <a:ea typeface="Merriweather"/>
                <a:cs typeface="Merriweather"/>
                <a:sym typeface="Merriweather"/>
              </a:rPr>
              <a:t>Step 2: </a:t>
            </a:r>
            <a:r>
              <a:rPr i="1" lang="en-GB" sz="1500" u="sng">
                <a:latin typeface="Comfortaa Regular"/>
                <a:ea typeface="Comfortaa Regular"/>
                <a:cs typeface="Comfortaa Regular"/>
                <a:sym typeface="Comfortaa Regular"/>
              </a:rPr>
              <a:t>To choose a platform on which to make the trade bot</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There are various platforms to choose from when working on the trading bot like Quantopian, QuantConnect, Backtrader. To choose from these platforms becomes a necessity as per the usage of the bot.</a:t>
            </a:r>
            <a:endParaRPr i="1" sz="1500">
              <a:latin typeface="Comfortaa Regular"/>
              <a:ea typeface="Comfortaa Regular"/>
              <a:cs typeface="Comfortaa Regular"/>
              <a:sym typeface="Comfortaa Regular"/>
            </a:endParaRPr>
          </a:p>
          <a:p>
            <a:pPr indent="0" lvl="0" marL="0" rtl="0" algn="l">
              <a:spcBef>
                <a:spcPts val="1600"/>
              </a:spcBef>
              <a:spcAft>
                <a:spcPts val="1600"/>
              </a:spcAft>
              <a:buNone/>
            </a:pPr>
            <a:r>
              <a:t/>
            </a:r>
            <a:endParaRPr>
              <a:latin typeface="Comfortaa Regular"/>
              <a:ea typeface="Comfortaa Regular"/>
              <a:cs typeface="Comfortaa Regular"/>
              <a:sym typeface="Comfortaa Regular"/>
            </a:endParaRPr>
          </a:p>
        </p:txBody>
      </p:sp>
      <p:sp>
        <p:nvSpPr>
          <p:cNvPr id="246" name="Google Shape;246;p30"/>
          <p:cNvSpPr txBox="1"/>
          <p:nvPr>
            <p:ph type="title"/>
          </p:nvPr>
        </p:nvSpPr>
        <p:spPr>
          <a:xfrm>
            <a:off x="1186650" y="2274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Steps To Be Followed</a:t>
            </a:r>
            <a:endParaRPr b="1">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idx="1" type="body"/>
          </p:nvPr>
        </p:nvSpPr>
        <p:spPr>
          <a:xfrm>
            <a:off x="1297500" y="1319125"/>
            <a:ext cx="7382100" cy="31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u="sng">
                <a:latin typeface="Merriweather"/>
                <a:ea typeface="Merriweather"/>
                <a:cs typeface="Merriweather"/>
                <a:sym typeface="Merriweather"/>
              </a:rPr>
              <a:t>Step 3: </a:t>
            </a:r>
            <a:r>
              <a:rPr i="1" lang="en-GB" sz="1500" u="sng">
                <a:latin typeface="Comfortaa Regular"/>
                <a:ea typeface="Comfortaa Regular"/>
                <a:cs typeface="Comfortaa Regular"/>
                <a:sym typeface="Comfortaa Regular"/>
              </a:rPr>
              <a:t>Choosing servers and APIs</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You need a server to send requests to the exchange’s API. For testing purposes, you can obviously run the server from your own computer. However, if you want your bot to be operating constantly, your computer is definitely not a good choice.</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700" u="sng">
                <a:latin typeface="Merriweather"/>
                <a:ea typeface="Merriweather"/>
                <a:cs typeface="Merriweather"/>
                <a:sym typeface="Merriweather"/>
              </a:rPr>
              <a:t>Step 4:</a:t>
            </a:r>
            <a:r>
              <a:rPr i="1" lang="en-GB" sz="1500" u="sng">
                <a:latin typeface="Comfortaa Regular"/>
                <a:ea typeface="Comfortaa Regular"/>
                <a:cs typeface="Comfortaa Regular"/>
                <a:sym typeface="Comfortaa Regular"/>
              </a:rPr>
              <a:t> Understanding the basic concepts of a trading bot</a:t>
            </a:r>
            <a:endParaRPr i="1" sz="1500" u="sng">
              <a:latin typeface="Comfortaa Regular"/>
              <a:ea typeface="Comfortaa Regular"/>
              <a:cs typeface="Comfortaa Regular"/>
              <a:sym typeface="Comfortaa Regular"/>
            </a:endParaRPr>
          </a:p>
          <a:p>
            <a:pPr indent="0" lvl="0" marL="0" rtl="0" algn="l">
              <a:spcBef>
                <a:spcPts val="1600"/>
              </a:spcBef>
              <a:spcAft>
                <a:spcPts val="1600"/>
              </a:spcAft>
              <a:buNone/>
            </a:pPr>
            <a:r>
              <a:rPr lang="en-GB">
                <a:latin typeface="Comfortaa Regular"/>
                <a:ea typeface="Comfortaa Regular"/>
                <a:cs typeface="Comfortaa Regular"/>
                <a:sym typeface="Comfortaa Regular"/>
              </a:rPr>
              <a:t>When building a trading bot one should know the workarounds of such a </a:t>
            </a:r>
            <a:r>
              <a:rPr lang="en-GB">
                <a:latin typeface="Comfortaa Regular"/>
                <a:ea typeface="Comfortaa Regular"/>
                <a:cs typeface="Comfortaa Regular"/>
                <a:sym typeface="Comfortaa Regular"/>
              </a:rPr>
              <a:t>sophisticated</a:t>
            </a:r>
            <a:r>
              <a:rPr lang="en-GB">
                <a:latin typeface="Comfortaa Regular"/>
                <a:ea typeface="Comfortaa Regular"/>
                <a:cs typeface="Comfortaa Regular"/>
                <a:sym typeface="Comfortaa Regular"/>
              </a:rPr>
              <a:t> system. The bot basically acts one the users behalf to trade and gain substantial profits and save time.</a:t>
            </a:r>
            <a:endParaRPr>
              <a:latin typeface="Comfortaa Regular"/>
              <a:ea typeface="Comfortaa Regular"/>
              <a:cs typeface="Comfortaa Regular"/>
              <a:sym typeface="Comfortaa Regular"/>
            </a:endParaRPr>
          </a:p>
        </p:txBody>
      </p:sp>
      <p:sp>
        <p:nvSpPr>
          <p:cNvPr id="252" name="Google Shape;252;p31"/>
          <p:cNvSpPr txBox="1"/>
          <p:nvPr>
            <p:ph type="title"/>
          </p:nvPr>
        </p:nvSpPr>
        <p:spPr>
          <a:xfrm>
            <a:off x="1469100" y="299300"/>
            <a:ext cx="7038900" cy="7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Steps To Be Followed</a:t>
            </a:r>
            <a:endParaRPr b="1">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nvSpPr>
        <p:spPr>
          <a:xfrm>
            <a:off x="3464400" y="80375"/>
            <a:ext cx="2215200" cy="40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Introduction</a:t>
            </a:r>
            <a:endParaRPr b="1" sz="2400">
              <a:solidFill>
                <a:schemeClr val="lt1"/>
              </a:solidFill>
              <a:latin typeface="Comfortaa"/>
              <a:ea typeface="Comfortaa"/>
              <a:cs typeface="Comfortaa"/>
              <a:sym typeface="Comfortaa"/>
            </a:endParaRPr>
          </a:p>
        </p:txBody>
      </p:sp>
      <p:sp>
        <p:nvSpPr>
          <p:cNvPr id="145" name="Google Shape;145;p14"/>
          <p:cNvSpPr txBox="1"/>
          <p:nvPr/>
        </p:nvSpPr>
        <p:spPr>
          <a:xfrm>
            <a:off x="1346150" y="592700"/>
            <a:ext cx="7403700" cy="46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solidFill>
                  <a:srgbClr val="FFFFFF"/>
                </a:solidFill>
                <a:latin typeface="Comfortaa"/>
                <a:ea typeface="Comfortaa"/>
                <a:cs typeface="Comfortaa"/>
                <a:sym typeface="Comfortaa"/>
              </a:rPr>
              <a:t>Artificial Intelligence is an interdisciplinary branch of computer science, however, a good part of it is commercialized now as a technology. It involves computers “learning” from a massive amount of data so that they can do tasks that normally require human intervention. Computer scientists and mathematicians have conducted decades of research and development on AI.</a:t>
            </a:r>
            <a:endParaRPr sz="1100">
              <a:solidFill>
                <a:srgbClr val="FFFFFF"/>
              </a:solidFill>
              <a:latin typeface="Comfortaa"/>
              <a:ea typeface="Comfortaa"/>
              <a:cs typeface="Comfortaa"/>
              <a:sym typeface="Comfortaa"/>
            </a:endParaRPr>
          </a:p>
          <a:p>
            <a:pPr indent="0" lvl="0" marL="0" rtl="0" algn="l">
              <a:lnSpc>
                <a:spcPct val="115000"/>
              </a:lnSpc>
              <a:spcBef>
                <a:spcPts val="1200"/>
              </a:spcBef>
              <a:spcAft>
                <a:spcPts val="0"/>
              </a:spcAft>
              <a:buNone/>
            </a:pPr>
            <a:r>
              <a:rPr lang="en-GB" sz="1100">
                <a:solidFill>
                  <a:srgbClr val="FFFFFF"/>
                </a:solidFill>
                <a:latin typeface="Comfortaa"/>
                <a:ea typeface="Comfortaa"/>
                <a:cs typeface="Comfortaa"/>
                <a:sym typeface="Comfortaa"/>
              </a:rPr>
              <a:t>If you are wondering why AI matters, then you only have to look at the wide range of use cases it has. A few examples of AI use cases are as follows :</a:t>
            </a:r>
            <a:endParaRPr sz="1100">
              <a:solidFill>
                <a:srgbClr val="FFFFFF"/>
              </a:solidFill>
              <a:latin typeface="Comfortaa"/>
              <a:ea typeface="Comfortaa"/>
              <a:cs typeface="Comfortaa"/>
              <a:sym typeface="Comfortaa"/>
            </a:endParaRPr>
          </a:p>
          <a:p>
            <a:pPr indent="-298450" lvl="0" marL="457200" rtl="0" algn="l">
              <a:lnSpc>
                <a:spcPct val="115000"/>
              </a:lnSpc>
              <a:spcBef>
                <a:spcPts val="1200"/>
              </a:spcBef>
              <a:spcAft>
                <a:spcPts val="0"/>
              </a:spcAft>
              <a:buClr>
                <a:srgbClr val="FFFFFF"/>
              </a:buClr>
              <a:buSzPts val="1100"/>
              <a:buFont typeface="Comfortaa"/>
              <a:buChar char="●"/>
            </a:pPr>
            <a:r>
              <a:rPr lang="en-GB" sz="1100">
                <a:solidFill>
                  <a:srgbClr val="FFFFFF"/>
                </a:solidFill>
                <a:latin typeface="Comfortaa"/>
                <a:ea typeface="Comfortaa"/>
                <a:cs typeface="Comfortaa"/>
                <a:sym typeface="Comfortaa"/>
              </a:rPr>
              <a:t>Static image recognition, classification, and tagging                       </a:t>
            </a:r>
            <a:endParaRPr sz="1100">
              <a:solidFill>
                <a:srgbClr val="FFFFFF"/>
              </a:solidFill>
              <a:latin typeface="Comfortaa"/>
              <a:ea typeface="Comfortaa"/>
              <a:cs typeface="Comfortaa"/>
              <a:sym typeface="Comfortaa"/>
            </a:endParaRPr>
          </a:p>
          <a:p>
            <a:pPr indent="-298450" lvl="0" marL="457200" rtl="0" algn="l">
              <a:lnSpc>
                <a:spcPct val="115000"/>
              </a:lnSpc>
              <a:spcBef>
                <a:spcPts val="0"/>
              </a:spcBef>
              <a:spcAft>
                <a:spcPts val="0"/>
              </a:spcAft>
              <a:buClr>
                <a:srgbClr val="FFFFFF"/>
              </a:buClr>
              <a:buSzPts val="1100"/>
              <a:buFont typeface="Comfortaa"/>
              <a:buChar char="●"/>
            </a:pPr>
            <a:r>
              <a:rPr lang="en-GB" sz="1100">
                <a:solidFill>
                  <a:srgbClr val="FFFFFF"/>
                </a:solidFill>
                <a:latin typeface="Comfortaa"/>
                <a:ea typeface="Comfortaa"/>
                <a:cs typeface="Comfortaa"/>
                <a:sym typeface="Comfortaa"/>
              </a:rPr>
              <a:t>Automated bots for customer support</a:t>
            </a:r>
            <a:endParaRPr sz="1100">
              <a:solidFill>
                <a:srgbClr val="FFFFFF"/>
              </a:solidFill>
              <a:latin typeface="Comfortaa"/>
              <a:ea typeface="Comfortaa"/>
              <a:cs typeface="Comfortaa"/>
              <a:sym typeface="Comfortaa"/>
            </a:endParaRPr>
          </a:p>
          <a:p>
            <a:pPr indent="-317500" lvl="0" marL="457200" rtl="0" algn="l">
              <a:lnSpc>
                <a:spcPct val="115000"/>
              </a:lnSpc>
              <a:spcBef>
                <a:spcPts val="0"/>
              </a:spcBef>
              <a:spcAft>
                <a:spcPts val="0"/>
              </a:spcAft>
              <a:buClr>
                <a:srgbClr val="FFFFFF"/>
              </a:buClr>
              <a:buSzPts val="1400"/>
              <a:buFont typeface="Comfortaa"/>
              <a:buChar char="●"/>
            </a:pPr>
            <a:r>
              <a:rPr lang="en-GB" sz="700">
                <a:solidFill>
                  <a:srgbClr val="FFFFFF"/>
                </a:solidFill>
                <a:latin typeface="Comfortaa"/>
                <a:ea typeface="Comfortaa"/>
                <a:cs typeface="Comfortaa"/>
                <a:sym typeface="Comfortaa"/>
              </a:rPr>
              <a:t> </a:t>
            </a:r>
            <a:r>
              <a:rPr lang="en-GB" sz="1100">
                <a:solidFill>
                  <a:srgbClr val="FFFFFF"/>
                </a:solidFill>
                <a:latin typeface="Comfortaa"/>
                <a:ea typeface="Comfortaa"/>
                <a:cs typeface="Comfortaa"/>
                <a:sym typeface="Comfortaa"/>
              </a:rPr>
              <a:t>Algorithmic trading (basically through Trading Bots)                   </a:t>
            </a:r>
            <a:endParaRPr sz="1100">
              <a:solidFill>
                <a:srgbClr val="FFFFFF"/>
              </a:solidFill>
              <a:latin typeface="Comfortaa"/>
              <a:ea typeface="Comfortaa"/>
              <a:cs typeface="Comfortaa"/>
              <a:sym typeface="Comfortaa"/>
            </a:endParaRPr>
          </a:p>
          <a:p>
            <a:pPr indent="-317500" lvl="0" marL="457200" rtl="0" algn="l">
              <a:lnSpc>
                <a:spcPct val="115000"/>
              </a:lnSpc>
              <a:spcBef>
                <a:spcPts val="0"/>
              </a:spcBef>
              <a:spcAft>
                <a:spcPts val="0"/>
              </a:spcAft>
              <a:buClr>
                <a:srgbClr val="FFFFFF"/>
              </a:buClr>
              <a:buSzPts val="1400"/>
              <a:buFont typeface="Comfortaa"/>
              <a:buChar char="●"/>
            </a:pPr>
            <a:r>
              <a:rPr lang="en-GB" sz="700">
                <a:solidFill>
                  <a:srgbClr val="FFFFFF"/>
                </a:solidFill>
                <a:latin typeface="Comfortaa"/>
                <a:ea typeface="Comfortaa"/>
                <a:cs typeface="Comfortaa"/>
                <a:sym typeface="Comfortaa"/>
              </a:rPr>
              <a:t> </a:t>
            </a:r>
            <a:r>
              <a:rPr lang="en-GB" sz="1100">
                <a:solidFill>
                  <a:srgbClr val="FFFFFF"/>
                </a:solidFill>
                <a:latin typeface="Comfortaa"/>
                <a:ea typeface="Comfortaa"/>
                <a:cs typeface="Comfortaa"/>
                <a:sym typeface="Comfortaa"/>
              </a:rPr>
              <a:t>Predictive maintenance of equipment in heavy industries</a:t>
            </a:r>
            <a:endParaRPr sz="1100">
              <a:solidFill>
                <a:srgbClr val="FFFFFF"/>
              </a:solidFill>
              <a:latin typeface="Comfortaa"/>
              <a:ea typeface="Comfortaa"/>
              <a:cs typeface="Comfortaa"/>
              <a:sym typeface="Comfortaa"/>
            </a:endParaRPr>
          </a:p>
          <a:p>
            <a:pPr indent="-298450" lvl="0" marL="457200" rtl="0" algn="l">
              <a:lnSpc>
                <a:spcPct val="115000"/>
              </a:lnSpc>
              <a:spcBef>
                <a:spcPts val="0"/>
              </a:spcBef>
              <a:spcAft>
                <a:spcPts val="0"/>
              </a:spcAft>
              <a:buClr>
                <a:srgbClr val="FFFFFF"/>
              </a:buClr>
              <a:buSzPts val="1100"/>
              <a:buFont typeface="Comfortaa"/>
              <a:buChar char="●"/>
            </a:pPr>
            <a:r>
              <a:rPr lang="en-GB" sz="1100">
                <a:solidFill>
                  <a:srgbClr val="FFFFFF"/>
                </a:solidFill>
                <a:latin typeface="Comfortaa"/>
                <a:ea typeface="Comfortaa"/>
                <a:cs typeface="Comfortaa"/>
                <a:sym typeface="Comfortaa"/>
              </a:rPr>
              <a:t>Processing patient data in an efficient and scalable manner           </a:t>
            </a:r>
            <a:endParaRPr sz="1100">
              <a:solidFill>
                <a:srgbClr val="FFFFFF"/>
              </a:solidFill>
              <a:latin typeface="Comfortaa"/>
              <a:ea typeface="Comfortaa"/>
              <a:cs typeface="Comfortaa"/>
              <a:sym typeface="Comfortaa"/>
            </a:endParaRPr>
          </a:p>
          <a:p>
            <a:pPr indent="0" lvl="0" marL="0" rtl="0" algn="l">
              <a:lnSpc>
                <a:spcPct val="115000"/>
              </a:lnSpc>
              <a:spcBef>
                <a:spcPts val="1200"/>
              </a:spcBef>
              <a:spcAft>
                <a:spcPts val="0"/>
              </a:spcAft>
              <a:buNone/>
            </a:pPr>
            <a:r>
              <a:rPr lang="en-GB" sz="1300">
                <a:solidFill>
                  <a:schemeClr val="lt1"/>
                </a:solidFill>
                <a:latin typeface="Comfortaa"/>
                <a:ea typeface="Comfortaa"/>
                <a:cs typeface="Comfortaa"/>
                <a:sym typeface="Comfortaa"/>
              </a:rPr>
              <a:t>A</a:t>
            </a:r>
            <a:r>
              <a:rPr lang="en-GB" sz="1200">
                <a:solidFill>
                  <a:schemeClr val="lt1"/>
                </a:solidFill>
                <a:latin typeface="Comfortaa"/>
                <a:ea typeface="Comfortaa"/>
                <a:cs typeface="Comfortaa"/>
                <a:sym typeface="Comfortaa"/>
              </a:rPr>
              <a:t>rtificial Intelligence “trains” computer systems using algorithms so that an AI-powered system can progressively improve its performance. One such application of this outstanding branch are the Trading Bots and the Stock Price Predictor (popularly known as Algorithmic Trading and Prediction) that has made the trading life easy,organised and efficient and this is the task that we are designing in our current project. </a:t>
            </a:r>
            <a:endParaRPr sz="1200">
              <a:solidFill>
                <a:schemeClr val="lt1"/>
              </a:solidFill>
              <a:latin typeface="Comfortaa"/>
              <a:ea typeface="Comfortaa"/>
              <a:cs typeface="Comfortaa"/>
              <a:sym typeface="Comfortaa"/>
            </a:endParaRPr>
          </a:p>
          <a:p>
            <a:pPr indent="-228600" lvl="0" marL="0" rtl="0" algn="l">
              <a:lnSpc>
                <a:spcPct val="115000"/>
              </a:lnSpc>
              <a:spcBef>
                <a:spcPts val="1200"/>
              </a:spcBef>
              <a:spcAft>
                <a:spcPts val="0"/>
              </a:spcAft>
              <a:buNone/>
            </a:pPr>
            <a:r>
              <a:t/>
            </a:r>
            <a:endParaRPr sz="1100">
              <a:solidFill>
                <a:srgbClr val="FFFFFF"/>
              </a:solidFill>
              <a:latin typeface="Comfortaa"/>
              <a:ea typeface="Comfortaa"/>
              <a:cs typeface="Comfortaa"/>
              <a:sym typeface="Comfortaa"/>
            </a:endParaRPr>
          </a:p>
          <a:p>
            <a:pPr indent="-228600" lvl="0" marL="0" rtl="0" algn="l">
              <a:lnSpc>
                <a:spcPct val="115000"/>
              </a:lnSpc>
              <a:spcBef>
                <a:spcPts val="1200"/>
              </a:spcBef>
              <a:spcAft>
                <a:spcPts val="0"/>
              </a:spcAft>
              <a:buNone/>
            </a:pPr>
            <a:r>
              <a:t/>
            </a:r>
            <a:endParaRPr sz="1100">
              <a:solidFill>
                <a:srgbClr val="FFFFFF"/>
              </a:solidFill>
              <a:latin typeface="Comfortaa"/>
              <a:ea typeface="Comfortaa"/>
              <a:cs typeface="Comfortaa"/>
              <a:sym typeface="Comfortaa"/>
            </a:endParaRPr>
          </a:p>
          <a:p>
            <a:pPr indent="-228600" lvl="0" marL="0" rtl="0" algn="l">
              <a:lnSpc>
                <a:spcPct val="115000"/>
              </a:lnSpc>
              <a:spcBef>
                <a:spcPts val="1200"/>
              </a:spcBef>
              <a:spcAft>
                <a:spcPts val="1200"/>
              </a:spcAft>
              <a:buNone/>
            </a:pPr>
            <a:r>
              <a:rPr lang="en-GB" sz="700">
                <a:solidFill>
                  <a:srgbClr val="FFFFFF"/>
                </a:solidFill>
                <a:latin typeface="Comfortaa"/>
                <a:ea typeface="Comfortaa"/>
                <a:cs typeface="Comfortaa"/>
                <a:sym typeface="Comfortaa"/>
              </a:rPr>
              <a:t>       </a:t>
            </a:r>
            <a:endParaRPr sz="1100">
              <a:solidFill>
                <a:srgbClr val="FFFFFF"/>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idx="1" type="body"/>
          </p:nvPr>
        </p:nvSpPr>
        <p:spPr>
          <a:xfrm>
            <a:off x="1297500" y="920075"/>
            <a:ext cx="7038900" cy="41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u="sng">
                <a:latin typeface="Merriweather"/>
                <a:ea typeface="Merriweather"/>
                <a:cs typeface="Merriweather"/>
                <a:sym typeface="Merriweather"/>
              </a:rPr>
              <a:t>Step 5: </a:t>
            </a:r>
            <a:r>
              <a:rPr i="1" lang="en-GB" sz="1500" u="sng">
                <a:latin typeface="Comfortaa Regular"/>
                <a:ea typeface="Comfortaa Regular"/>
                <a:cs typeface="Comfortaa Regular"/>
                <a:sym typeface="Comfortaa Regular"/>
              </a:rPr>
              <a:t>Getting hold of some knowledge in the stock markets</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To make an optimized trading bot one needs much information about the works of a stock market without this crucial aspect we cannot optimize our bot.</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700" u="sng">
                <a:latin typeface="Merriweather"/>
                <a:ea typeface="Merriweather"/>
                <a:cs typeface="Merriweather"/>
                <a:sym typeface="Merriweather"/>
              </a:rPr>
              <a:t>Step 6: </a:t>
            </a:r>
            <a:r>
              <a:rPr i="1" lang="en-GB" sz="1500" u="sng">
                <a:latin typeface="Comfortaa Regular"/>
                <a:ea typeface="Comfortaa Regular"/>
                <a:cs typeface="Comfortaa Regular"/>
                <a:sym typeface="Comfortaa Regular"/>
              </a:rPr>
              <a:t>Understanding objective and capabilities of the bot</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This is also one of the most crucial aspects of our bot as the user should be clear about what can it do and what the bot is made to do. One of the main objectives of the trade bot is to gain profit and save time.</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700" u="sng">
                <a:latin typeface="Merriweather"/>
                <a:ea typeface="Merriweather"/>
                <a:cs typeface="Merriweather"/>
                <a:sym typeface="Merriweather"/>
              </a:rPr>
              <a:t>Step 7: </a:t>
            </a:r>
            <a:r>
              <a:rPr i="1" lang="en-GB" sz="1500" u="sng">
                <a:latin typeface="Comfortaa Regular"/>
                <a:ea typeface="Comfortaa Regular"/>
                <a:cs typeface="Comfortaa Regular"/>
                <a:sym typeface="Comfortaa Regular"/>
              </a:rPr>
              <a:t>Coding</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Goal in this should be to keep the code simple and concise so that it is easier to optimize and traverse. While building the bot make sure that the correct servers and APIs are used with all the databases (historical and live) are installed and good decision making flow is implemented.</a:t>
            </a:r>
            <a:endParaRPr>
              <a:latin typeface="Comfortaa Regular"/>
              <a:ea typeface="Comfortaa Regular"/>
              <a:cs typeface="Comfortaa Regular"/>
              <a:sym typeface="Comfortaa Regular"/>
            </a:endParaRPr>
          </a:p>
          <a:p>
            <a:pPr indent="0" lvl="0" marL="0" rtl="0" algn="l">
              <a:spcBef>
                <a:spcPts val="1600"/>
              </a:spcBef>
              <a:spcAft>
                <a:spcPts val="1600"/>
              </a:spcAft>
              <a:buNone/>
            </a:pPr>
            <a:r>
              <a:t/>
            </a:r>
            <a:endParaRPr>
              <a:latin typeface="Comfortaa Regular"/>
              <a:ea typeface="Comfortaa Regular"/>
              <a:cs typeface="Comfortaa Regular"/>
              <a:sym typeface="Comfortaa Regular"/>
            </a:endParaRPr>
          </a:p>
        </p:txBody>
      </p:sp>
      <p:sp>
        <p:nvSpPr>
          <p:cNvPr id="258" name="Google Shape;258;p32"/>
          <p:cNvSpPr txBox="1"/>
          <p:nvPr>
            <p:ph type="title"/>
          </p:nvPr>
        </p:nvSpPr>
        <p:spPr>
          <a:xfrm>
            <a:off x="1297500" y="144100"/>
            <a:ext cx="7038900" cy="5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Steps To Be Followed</a:t>
            </a:r>
            <a:endParaRPr b="1">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Steps To Be Followed </a:t>
            </a:r>
            <a:endParaRPr b="1">
              <a:latin typeface="Comfortaa"/>
              <a:ea typeface="Comfortaa"/>
              <a:cs typeface="Comfortaa"/>
              <a:sym typeface="Comfortaa"/>
            </a:endParaRPr>
          </a:p>
        </p:txBody>
      </p:sp>
      <p:sp>
        <p:nvSpPr>
          <p:cNvPr id="264" name="Google Shape;264;p33"/>
          <p:cNvSpPr txBox="1"/>
          <p:nvPr>
            <p:ph idx="1" type="body"/>
          </p:nvPr>
        </p:nvSpPr>
        <p:spPr>
          <a:xfrm>
            <a:off x="1297500" y="964400"/>
            <a:ext cx="7260300" cy="16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u="sng">
                <a:latin typeface="Merriweather"/>
                <a:ea typeface="Merriweather"/>
                <a:cs typeface="Merriweather"/>
                <a:sym typeface="Merriweather"/>
              </a:rPr>
              <a:t>Step 8: </a:t>
            </a:r>
            <a:r>
              <a:rPr i="1" lang="en-GB" sz="1500" u="sng">
                <a:latin typeface="Comfortaa Regular"/>
                <a:ea typeface="Comfortaa Regular"/>
                <a:cs typeface="Comfortaa Regular"/>
                <a:sym typeface="Comfortaa Regular"/>
              </a:rPr>
              <a:t>Optimizing the bot</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Keeping logs is a fantastic way to keep your bot updated any kind of errors can be identified easily by the timestamps in the log file. Also identifying trends in the charts is one of the goals for a good trade bot as it should buy at a low price and sell and high price.</a:t>
            </a:r>
            <a:endParaRPr>
              <a:latin typeface="Comfortaa Regular"/>
              <a:ea typeface="Comfortaa Regular"/>
              <a:cs typeface="Comfortaa Regular"/>
              <a:sym typeface="Comfortaa Regular"/>
            </a:endParaRPr>
          </a:p>
          <a:p>
            <a:pPr indent="0" lvl="0" marL="0" rtl="0" algn="l">
              <a:spcBef>
                <a:spcPts val="1600"/>
              </a:spcBef>
              <a:spcAft>
                <a:spcPts val="1600"/>
              </a:spcAft>
              <a:buNone/>
            </a:pPr>
            <a:r>
              <a:t/>
            </a:r>
            <a:endParaRPr/>
          </a:p>
        </p:txBody>
      </p:sp>
      <p:pic>
        <p:nvPicPr>
          <p:cNvPr id="265" name="Google Shape;265;p33"/>
          <p:cNvPicPr preferRelativeResize="0"/>
          <p:nvPr/>
        </p:nvPicPr>
        <p:blipFill>
          <a:blip r:embed="rId3">
            <a:alphaModFix/>
          </a:blip>
          <a:stretch>
            <a:fillRect/>
          </a:stretch>
        </p:blipFill>
        <p:spPr>
          <a:xfrm>
            <a:off x="0" y="2525025"/>
            <a:ext cx="5974875" cy="2618475"/>
          </a:xfrm>
          <a:prstGeom prst="rect">
            <a:avLst/>
          </a:prstGeom>
          <a:noFill/>
          <a:ln>
            <a:noFill/>
          </a:ln>
        </p:spPr>
      </p:pic>
      <p:pic>
        <p:nvPicPr>
          <p:cNvPr id="266" name="Google Shape;266;p33"/>
          <p:cNvPicPr preferRelativeResize="0"/>
          <p:nvPr/>
        </p:nvPicPr>
        <p:blipFill>
          <a:blip r:embed="rId4">
            <a:alphaModFix/>
          </a:blip>
          <a:stretch>
            <a:fillRect/>
          </a:stretch>
        </p:blipFill>
        <p:spPr>
          <a:xfrm>
            <a:off x="6019225" y="2525025"/>
            <a:ext cx="3072731" cy="261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Hardware and Software Requirements (Windows) </a:t>
            </a:r>
            <a:endParaRPr b="1">
              <a:latin typeface="Comfortaa"/>
              <a:ea typeface="Comfortaa"/>
              <a:cs typeface="Comfortaa"/>
              <a:sym typeface="Comfortaa"/>
            </a:endParaRPr>
          </a:p>
        </p:txBody>
      </p:sp>
      <p:sp>
        <p:nvSpPr>
          <p:cNvPr id="272" name="Google Shape;272;p34"/>
          <p:cNvSpPr txBox="1"/>
          <p:nvPr>
            <p:ph idx="1" type="body"/>
          </p:nvPr>
        </p:nvSpPr>
        <p:spPr>
          <a:xfrm>
            <a:off x="1297500" y="1567550"/>
            <a:ext cx="7038900" cy="30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a:latin typeface="Merriweather"/>
                <a:ea typeface="Merriweather"/>
                <a:cs typeface="Merriweather"/>
                <a:sym typeface="Merriweather"/>
              </a:rPr>
              <a:t>Recommended </a:t>
            </a:r>
            <a:r>
              <a:rPr i="1" lang="en-GB" sz="1500">
                <a:latin typeface="Comfortaa"/>
                <a:ea typeface="Comfortaa"/>
                <a:cs typeface="Comfortaa"/>
                <a:sym typeface="Comfortaa"/>
              </a:rPr>
              <a:t>hardware specifications are</a:t>
            </a:r>
            <a:r>
              <a:rPr lang="en-GB" sz="1500">
                <a:latin typeface="Comfortaa"/>
                <a:ea typeface="Comfortaa"/>
                <a:cs typeface="Comfortaa"/>
                <a:sym typeface="Comfortaa"/>
              </a:rPr>
              <a:t>:</a:t>
            </a:r>
            <a:endParaRPr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Quad-core processor (2.0 GHz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4 GB memory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Stable wired internet connection (minimum 5mbit download)</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Minimum software specifications on Microsoft Windows</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Windows Vista, 7, 8 or 8.1 and 10 (32-bit and 64-bit)</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Windows Server 2003 SP2 and newer</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Microsoft .NET 4.5.2</a:t>
            </a:r>
            <a:endParaRPr>
              <a:latin typeface="Comfortaa"/>
              <a:ea typeface="Comfortaa"/>
              <a:cs typeface="Comfortaa"/>
              <a:sym typeface="Comfortaa"/>
            </a:endParaRPr>
          </a:p>
          <a:p>
            <a:pPr indent="0" lvl="0" marL="0" rtl="0" algn="l">
              <a:spcBef>
                <a:spcPts val="1600"/>
              </a:spcBef>
              <a:spcAft>
                <a:spcPts val="0"/>
              </a:spcAft>
              <a:buNone/>
            </a:pPr>
            <a:r>
              <a:rPr i="1" lang="en-GB" sz="1700">
                <a:latin typeface="Merriweather"/>
                <a:ea typeface="Merriweather"/>
                <a:cs typeface="Merriweather"/>
                <a:sym typeface="Merriweather"/>
              </a:rPr>
              <a:t>Recommended s</a:t>
            </a:r>
            <a:r>
              <a:rPr i="1" lang="en-GB" sz="1500">
                <a:latin typeface="Comfortaa"/>
                <a:ea typeface="Comfortaa"/>
                <a:cs typeface="Comfortaa"/>
                <a:sym typeface="Comfortaa"/>
              </a:rPr>
              <a:t>oftware are:</a:t>
            </a:r>
            <a:endParaRPr i="1"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NetTime</a:t>
            </a:r>
            <a:endParaRPr>
              <a:latin typeface="Comfortaa"/>
              <a:ea typeface="Comfortaa"/>
              <a:cs typeface="Comfortaa"/>
              <a:sym typeface="Comfortaa"/>
            </a:endParaRPr>
          </a:p>
          <a:p>
            <a:pPr indent="0" lvl="0" marL="0" rtl="0" algn="l">
              <a:spcBef>
                <a:spcPts val="1600"/>
              </a:spcBef>
              <a:spcAft>
                <a:spcPts val="1600"/>
              </a:spcAft>
              <a:buNone/>
            </a:pPr>
            <a:r>
              <a:t/>
            </a:r>
            <a:endParaRPr sz="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Hardware and Software Requirements (MacOS)</a:t>
            </a:r>
            <a:endParaRPr b="1">
              <a:latin typeface="Comfortaa"/>
              <a:ea typeface="Comfortaa"/>
              <a:cs typeface="Comfortaa"/>
              <a:sym typeface="Comfortaa"/>
            </a:endParaRPr>
          </a:p>
        </p:txBody>
      </p:sp>
      <p:sp>
        <p:nvSpPr>
          <p:cNvPr id="278" name="Google Shape;278;p35"/>
          <p:cNvSpPr txBox="1"/>
          <p:nvPr>
            <p:ph idx="1" type="body"/>
          </p:nvPr>
        </p:nvSpPr>
        <p:spPr>
          <a:xfrm>
            <a:off x="1297500" y="1717850"/>
            <a:ext cx="7038900" cy="26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a:latin typeface="Merriweather"/>
                <a:ea typeface="Merriweather"/>
                <a:cs typeface="Merriweather"/>
                <a:sym typeface="Merriweather"/>
              </a:rPr>
              <a:t>Recommended</a:t>
            </a:r>
            <a:r>
              <a:rPr i="1" lang="en-GB" sz="1500">
                <a:latin typeface="Comfortaa"/>
                <a:ea typeface="Comfortaa"/>
                <a:cs typeface="Comfortaa"/>
                <a:sym typeface="Comfortaa"/>
              </a:rPr>
              <a:t> hardware specifications are:</a:t>
            </a:r>
            <a:endParaRPr i="1"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Quad-core processor (2.0 GHz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4 GB memory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Stable wired internet connection (minimum 5mbit download)</a:t>
            </a:r>
            <a:endParaRPr>
              <a:latin typeface="Comfortaa"/>
              <a:ea typeface="Comfortaa"/>
              <a:cs typeface="Comfortaa"/>
              <a:sym typeface="Comfortaa"/>
            </a:endParaRPr>
          </a:p>
          <a:p>
            <a:pPr indent="0" lvl="0" marL="45720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rPr i="1" lang="en-GB" sz="1700">
                <a:latin typeface="Merriweather"/>
                <a:ea typeface="Merriweather"/>
                <a:cs typeface="Merriweather"/>
                <a:sym typeface="Merriweather"/>
              </a:rPr>
              <a:t>Required </a:t>
            </a:r>
            <a:r>
              <a:rPr i="1" lang="en-GB" sz="1500">
                <a:latin typeface="Comfortaa"/>
                <a:ea typeface="Comfortaa"/>
                <a:cs typeface="Comfortaa"/>
                <a:sym typeface="Comfortaa"/>
              </a:rPr>
              <a:t>software specifications on MacOS</a:t>
            </a:r>
            <a:r>
              <a:rPr lang="en-GB" sz="1500">
                <a:latin typeface="Comfortaa"/>
                <a:ea typeface="Comfortaa"/>
                <a:cs typeface="Comfortaa"/>
                <a:sym typeface="Comfortaa"/>
              </a:rPr>
              <a:t>:</a:t>
            </a:r>
            <a:endParaRPr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Mono framework</a:t>
            </a:r>
            <a:endParaRPr>
              <a:latin typeface="Comfortaa"/>
              <a:ea typeface="Comfortaa"/>
              <a:cs typeface="Comfortaa"/>
              <a:sym typeface="Comfortaa"/>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Hardware and Software Requirements (LINUX)</a:t>
            </a:r>
            <a:endParaRPr b="1">
              <a:latin typeface="Comfortaa"/>
              <a:ea typeface="Comfortaa"/>
              <a:cs typeface="Comfortaa"/>
              <a:sym typeface="Comfortaa"/>
            </a:endParaRPr>
          </a:p>
        </p:txBody>
      </p:sp>
      <p:sp>
        <p:nvSpPr>
          <p:cNvPr id="284" name="Google Shape;284;p36"/>
          <p:cNvSpPr txBox="1"/>
          <p:nvPr>
            <p:ph idx="1" type="body"/>
          </p:nvPr>
        </p:nvSpPr>
        <p:spPr>
          <a:xfrm>
            <a:off x="1297500" y="17483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a:latin typeface="Merriweather"/>
                <a:ea typeface="Merriweather"/>
                <a:cs typeface="Merriweather"/>
                <a:sym typeface="Merriweather"/>
              </a:rPr>
              <a:t>Recommended</a:t>
            </a:r>
            <a:r>
              <a:rPr i="1" lang="en-GB" sz="1500">
                <a:latin typeface="Comfortaa"/>
                <a:ea typeface="Comfortaa"/>
                <a:cs typeface="Comfortaa"/>
                <a:sym typeface="Comfortaa"/>
              </a:rPr>
              <a:t> hardware specifications are:</a:t>
            </a:r>
            <a:endParaRPr i="1"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Quad-core processor (2.0 GHz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4 GB memory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Stable wired internet connection (minimum 5mbit download)</a:t>
            </a:r>
            <a:endParaRPr>
              <a:latin typeface="Comfortaa"/>
              <a:ea typeface="Comfortaa"/>
              <a:cs typeface="Comfortaa"/>
              <a:sym typeface="Comfortaa"/>
            </a:endParaRPr>
          </a:p>
          <a:p>
            <a:pPr indent="0" lvl="0" marL="45720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rPr i="1" lang="en-GB" sz="1700">
                <a:latin typeface="Merriweather"/>
                <a:ea typeface="Merriweather"/>
                <a:cs typeface="Merriweather"/>
                <a:sym typeface="Merriweather"/>
              </a:rPr>
              <a:t>Required </a:t>
            </a:r>
            <a:r>
              <a:rPr i="1" lang="en-GB" sz="1500">
                <a:latin typeface="Comfortaa"/>
                <a:ea typeface="Comfortaa"/>
                <a:cs typeface="Comfortaa"/>
                <a:sym typeface="Comfortaa"/>
              </a:rPr>
              <a:t>software specifications on Linux:</a:t>
            </a:r>
            <a:endParaRPr i="1"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Mono framework</a:t>
            </a:r>
            <a:endParaRPr>
              <a:latin typeface="Comfortaa"/>
              <a:ea typeface="Comfortaa"/>
              <a:cs typeface="Comfortaa"/>
              <a:sym typeface="Comfortaa"/>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nvSpPr>
        <p:spPr>
          <a:xfrm>
            <a:off x="2133300" y="285725"/>
            <a:ext cx="48774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System Architecture Diagram</a:t>
            </a:r>
            <a:endParaRPr b="1" sz="2400">
              <a:solidFill>
                <a:schemeClr val="lt1"/>
              </a:solidFill>
              <a:latin typeface="Comfortaa"/>
              <a:ea typeface="Comfortaa"/>
              <a:cs typeface="Comfortaa"/>
              <a:sym typeface="Comfortaa"/>
            </a:endParaRPr>
          </a:p>
        </p:txBody>
      </p:sp>
      <p:pic>
        <p:nvPicPr>
          <p:cNvPr id="290" name="Google Shape;290;p37"/>
          <p:cNvPicPr preferRelativeResize="0"/>
          <p:nvPr/>
        </p:nvPicPr>
        <p:blipFill>
          <a:blip r:embed="rId3">
            <a:alphaModFix/>
          </a:blip>
          <a:stretch>
            <a:fillRect/>
          </a:stretch>
        </p:blipFill>
        <p:spPr>
          <a:xfrm>
            <a:off x="1045905" y="918125"/>
            <a:ext cx="7052191" cy="4072976"/>
          </a:xfrm>
          <a:prstGeom prst="rect">
            <a:avLst/>
          </a:prstGeom>
          <a:noFill/>
          <a:ln>
            <a:noFill/>
          </a:ln>
        </p:spPr>
      </p:pic>
      <p:cxnSp>
        <p:nvCxnSpPr>
          <p:cNvPr id="291" name="Google Shape;291;p37"/>
          <p:cNvCxnSpPr/>
          <p:nvPr/>
        </p:nvCxnSpPr>
        <p:spPr>
          <a:xfrm>
            <a:off x="5514975" y="1665900"/>
            <a:ext cx="319200" cy="0"/>
          </a:xfrm>
          <a:prstGeom prst="straightConnector1">
            <a:avLst/>
          </a:prstGeom>
          <a:noFill/>
          <a:ln cap="flat" cmpd="sng" w="9525">
            <a:solidFill>
              <a:srgbClr val="C92D39"/>
            </a:solidFill>
            <a:prstDash val="solid"/>
            <a:round/>
            <a:headEnd len="med" w="med" type="none"/>
            <a:tailEnd len="med" w="med" type="triangle"/>
          </a:ln>
          <a:effectLst>
            <a:reflection blurRad="0" dir="5400000" dist="38100" endA="0" endPos="30000" fadeDir="5400012" kx="0" rotWithShape="0" algn="bl" stPos="0" sy="-100000" ky="0"/>
          </a:effectLst>
        </p:spPr>
      </p:cxnSp>
      <p:cxnSp>
        <p:nvCxnSpPr>
          <p:cNvPr id="292" name="Google Shape;292;p37"/>
          <p:cNvCxnSpPr/>
          <p:nvPr/>
        </p:nvCxnSpPr>
        <p:spPr>
          <a:xfrm>
            <a:off x="6652000" y="1665900"/>
            <a:ext cx="319200" cy="0"/>
          </a:xfrm>
          <a:prstGeom prst="straightConnector1">
            <a:avLst/>
          </a:prstGeom>
          <a:noFill/>
          <a:ln cap="flat" cmpd="sng" w="9525">
            <a:solidFill>
              <a:srgbClr val="C92D39"/>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idx="1" type="body"/>
          </p:nvPr>
        </p:nvSpPr>
        <p:spPr>
          <a:xfrm>
            <a:off x="2050200" y="1751400"/>
            <a:ext cx="5043600" cy="1640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sz="3600"/>
              <a:t>THANK YOU !</a:t>
            </a:r>
            <a:endParaRPr b="1" sz="40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idx="1" type="body"/>
          </p:nvPr>
        </p:nvSpPr>
        <p:spPr>
          <a:xfrm>
            <a:off x="1516950" y="45150"/>
            <a:ext cx="7062300" cy="5053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GB" sz="2100" u="sng">
                <a:solidFill>
                  <a:srgbClr val="FFFFFF"/>
                </a:solidFill>
                <a:latin typeface="Comfortaa"/>
                <a:ea typeface="Comfortaa"/>
                <a:cs typeface="Comfortaa"/>
                <a:sym typeface="Comfortaa"/>
              </a:rPr>
              <a:t>Trading Bots </a:t>
            </a:r>
            <a:endParaRPr b="1" sz="2100" u="sng">
              <a:solidFill>
                <a:srgbClr val="FFFFFF"/>
              </a:solidFill>
              <a:latin typeface="Comfortaa"/>
              <a:ea typeface="Comfortaa"/>
              <a:cs typeface="Comfortaa"/>
              <a:sym typeface="Comfortaa"/>
            </a:endParaRPr>
          </a:p>
          <a:p>
            <a:pPr indent="0" lvl="0" marL="0" rtl="0" algn="l">
              <a:spcBef>
                <a:spcPts val="1800"/>
              </a:spcBef>
              <a:spcAft>
                <a:spcPts val="0"/>
              </a:spcAft>
              <a:buNone/>
            </a:pPr>
            <a:r>
              <a:rPr lang="en-GB">
                <a:solidFill>
                  <a:srgbClr val="FFFFFF"/>
                </a:solidFill>
                <a:latin typeface="Comfortaa"/>
                <a:ea typeface="Comfortaa"/>
                <a:cs typeface="Comfortaa"/>
                <a:sym typeface="Comfortaa"/>
              </a:rPr>
              <a:t>A little Background:</a:t>
            </a:r>
            <a:endParaRPr>
              <a:solidFill>
                <a:srgbClr val="FFFFFF"/>
              </a:solidFill>
              <a:latin typeface="Comfortaa"/>
              <a:ea typeface="Comfortaa"/>
              <a:cs typeface="Comfortaa"/>
              <a:sym typeface="Comfortaa"/>
            </a:endParaRPr>
          </a:p>
          <a:p>
            <a:pPr indent="0" lvl="0" marL="0" rtl="0" algn="l">
              <a:spcBef>
                <a:spcPts val="1800"/>
              </a:spcBef>
              <a:spcAft>
                <a:spcPts val="0"/>
              </a:spcAft>
              <a:buNone/>
            </a:pPr>
            <a:r>
              <a:rPr lang="en-GB" sz="1200">
                <a:solidFill>
                  <a:srgbClr val="FFFFFF"/>
                </a:solidFill>
                <a:latin typeface="Comfortaa"/>
                <a:ea typeface="Comfortaa"/>
                <a:cs typeface="Comfortaa"/>
                <a:sym typeface="Comfortaa"/>
              </a:rPr>
              <a:t>Back in 1949, Richard Dunchin came up with the concept of an automated trading system when he came up with a set of rules to buy and sell funds. Eventually, famous traders like John Henry began adopting the concept of “rule-based trading” in the 1980s. Since then, trading bots have been popular in the market in one form or another. However, these are usually pretty expensive and not available to average investors. The Bloomberg terminal can cost more than $10,000.</a:t>
            </a:r>
            <a:endParaRPr sz="1200">
              <a:solidFill>
                <a:srgbClr val="FFFFFF"/>
              </a:solidFill>
              <a:latin typeface="Comfortaa"/>
              <a:ea typeface="Comfortaa"/>
              <a:cs typeface="Comfortaa"/>
              <a:sym typeface="Comfortaa"/>
            </a:endParaRPr>
          </a:p>
          <a:p>
            <a:pPr indent="0" lvl="0" marL="0" rtl="0" algn="l">
              <a:spcBef>
                <a:spcPts val="1800"/>
              </a:spcBef>
              <a:spcAft>
                <a:spcPts val="0"/>
              </a:spcAft>
              <a:buNone/>
            </a:pPr>
            <a:r>
              <a:rPr lang="en-GB" sz="1200">
                <a:solidFill>
                  <a:srgbClr val="FFFFFF"/>
                </a:solidFill>
                <a:latin typeface="Comfortaa"/>
                <a:ea typeface="Comfortaa"/>
                <a:cs typeface="Comfortaa"/>
                <a:sym typeface="Comfortaa"/>
              </a:rPr>
              <a:t>There are two main use-cases for trading bots. Firstly, investors can use bots to make the whole process a lot simpler and streamlined. The bots can take care of factors such as portfolio diversification, index construction, portfolio rebalancing, etc.</a:t>
            </a:r>
            <a:endParaRPr sz="1200">
              <a:solidFill>
                <a:srgbClr val="FFFFFF"/>
              </a:solidFill>
              <a:latin typeface="Comfortaa"/>
              <a:ea typeface="Comfortaa"/>
              <a:cs typeface="Comfortaa"/>
              <a:sym typeface="Comfortaa"/>
            </a:endParaRPr>
          </a:p>
          <a:p>
            <a:pPr indent="0" lvl="0" marL="0" rtl="0" algn="l">
              <a:spcBef>
                <a:spcPts val="1800"/>
              </a:spcBef>
              <a:spcAft>
                <a:spcPts val="0"/>
              </a:spcAft>
              <a:buNone/>
            </a:pPr>
            <a:r>
              <a:rPr lang="en-GB" sz="1200">
                <a:solidFill>
                  <a:srgbClr val="FFFFFF"/>
                </a:solidFill>
                <a:latin typeface="Comfortaa"/>
                <a:ea typeface="Comfortaa"/>
                <a:cs typeface="Comfortaa"/>
                <a:sym typeface="Comfortaa"/>
              </a:rPr>
              <a:t>The second use-case is a lot more complicated and advanced. In this case, the bot will try to beat the market and consistently make profits.  However, this approach requires a lot of research to be done beforehand.</a:t>
            </a:r>
            <a:endParaRPr sz="1200">
              <a:solidFill>
                <a:srgbClr val="FFFFFF"/>
              </a:solidFill>
              <a:latin typeface="Comfortaa"/>
              <a:ea typeface="Comfortaa"/>
              <a:cs typeface="Comfortaa"/>
              <a:sym typeface="Comfortaa"/>
            </a:endParaRPr>
          </a:p>
          <a:p>
            <a:pPr indent="0" lvl="0" marL="0" rtl="0" algn="l">
              <a:spcBef>
                <a:spcPts val="1800"/>
              </a:spcBef>
              <a:spcAft>
                <a:spcPts val="0"/>
              </a:spcAft>
              <a:buNone/>
            </a:pPr>
            <a:r>
              <a:t/>
            </a:r>
            <a:endParaRPr>
              <a:solidFill>
                <a:srgbClr val="FFFFFF"/>
              </a:solidFill>
              <a:latin typeface="Comfortaa"/>
              <a:ea typeface="Comfortaa"/>
              <a:cs typeface="Comfortaa"/>
              <a:sym typeface="Comfortaa"/>
            </a:endParaRPr>
          </a:p>
          <a:p>
            <a:pPr indent="0" lvl="0" marL="0" rtl="0" algn="l">
              <a:spcBef>
                <a:spcPts val="1800"/>
              </a:spcBef>
              <a:spcAft>
                <a:spcPts val="0"/>
              </a:spcAft>
              <a:buNone/>
            </a:pPr>
            <a:r>
              <a:t/>
            </a:r>
            <a:endParaRPr>
              <a:solidFill>
                <a:srgbClr val="FFFFFF"/>
              </a:solidFill>
              <a:latin typeface="Comfortaa"/>
              <a:ea typeface="Comfortaa"/>
              <a:cs typeface="Comfortaa"/>
              <a:sym typeface="Comfortaa"/>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1600"/>
              </a:spcAft>
              <a:buNone/>
            </a:pPr>
            <a:r>
              <a:t/>
            </a:r>
            <a:endParaRPr b="1" sz="1100" u="sng">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idx="1" type="body"/>
          </p:nvPr>
        </p:nvSpPr>
        <p:spPr>
          <a:xfrm>
            <a:off x="1718200" y="576425"/>
            <a:ext cx="6961500" cy="3968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i="1" lang="en-GB" sz="1200">
                <a:solidFill>
                  <a:srgbClr val="FFFFFF"/>
                </a:solidFill>
                <a:latin typeface="Comfortaa"/>
                <a:ea typeface="Comfortaa"/>
                <a:cs typeface="Comfortaa"/>
                <a:sym typeface="Comfortaa"/>
              </a:rPr>
              <a:t>How has the world of financial trading accepted the modern intelligent solution?</a:t>
            </a:r>
            <a:endParaRPr i="1" sz="1200">
              <a:solidFill>
                <a:srgbClr val="FFFFFF"/>
              </a:solidFill>
              <a:latin typeface="Comfortaa"/>
              <a:ea typeface="Comfortaa"/>
              <a:cs typeface="Comfortaa"/>
              <a:sym typeface="Comfortaa"/>
            </a:endParaRPr>
          </a:p>
          <a:p>
            <a:pPr indent="-311150" lvl="0" marL="457200" rtl="0" algn="l">
              <a:spcBef>
                <a:spcPts val="1200"/>
              </a:spcBef>
              <a:spcAft>
                <a:spcPts val="0"/>
              </a:spcAft>
              <a:buClr>
                <a:srgbClr val="FFFFFF"/>
              </a:buClr>
              <a:buSzPts val="1300"/>
              <a:buFont typeface="Comfortaa"/>
              <a:buChar char="●"/>
            </a:pPr>
            <a:r>
              <a:rPr lang="en-GB" sz="1200">
                <a:solidFill>
                  <a:srgbClr val="FFFFFF"/>
                </a:solidFill>
                <a:latin typeface="Comfortaa"/>
                <a:ea typeface="Comfortaa"/>
                <a:cs typeface="Comfortaa"/>
                <a:sym typeface="Comfortaa"/>
              </a:rPr>
              <a:t> Algorithmic trading has now become the norm in the foreign exchange market.</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GB" sz="1200">
                <a:solidFill>
                  <a:srgbClr val="FFFFFF"/>
                </a:solidFill>
                <a:latin typeface="Comfortaa"/>
                <a:ea typeface="Comfortaa"/>
                <a:cs typeface="Comfortaa"/>
                <a:sym typeface="Comfortaa"/>
              </a:rPr>
              <a:t> Systems that use algorithmic trading solutions make millions of trades every day.</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GB" sz="1200">
                <a:solidFill>
                  <a:srgbClr val="FFFFFF"/>
                </a:solidFill>
                <a:latin typeface="Comfortaa"/>
                <a:ea typeface="Comfortaa"/>
                <a:cs typeface="Comfortaa"/>
                <a:sym typeface="Comfortaa"/>
              </a:rPr>
              <a:t> Companies like 8topuz, hiHedge, Neotic, and Trading Depth have already made a mark   in the world of trading with their AI-powered algorithmic trading solutions.</a:t>
            </a:r>
            <a:endParaRPr sz="1200">
              <a:solidFill>
                <a:srgbClr val="FFFFFF"/>
              </a:solidFill>
              <a:latin typeface="Comfortaa"/>
              <a:ea typeface="Comfortaa"/>
              <a:cs typeface="Comfortaa"/>
              <a:sym typeface="Comfortaa"/>
            </a:endParaRPr>
          </a:p>
          <a:p>
            <a:pPr indent="0" lvl="0" marL="0" rtl="0" algn="l">
              <a:spcBef>
                <a:spcPts val="1200"/>
              </a:spcBef>
              <a:spcAft>
                <a:spcPts val="0"/>
              </a:spcAft>
              <a:buNone/>
            </a:pPr>
            <a:r>
              <a:t/>
            </a:r>
            <a:endParaRPr sz="1100">
              <a:solidFill>
                <a:srgbClr val="FFFFFF"/>
              </a:solidFill>
              <a:latin typeface="Comfortaa"/>
              <a:ea typeface="Comfortaa"/>
              <a:cs typeface="Comfortaa"/>
              <a:sym typeface="Comfortaa"/>
            </a:endParaRPr>
          </a:p>
          <a:p>
            <a:pPr indent="-228600" lvl="0" marL="0" rtl="0" algn="l">
              <a:spcBef>
                <a:spcPts val="1200"/>
              </a:spcBef>
              <a:spcAft>
                <a:spcPts val="0"/>
              </a:spcAft>
              <a:buNone/>
            </a:pPr>
            <a:r>
              <a:rPr lang="en-GB" sz="1100">
                <a:solidFill>
                  <a:srgbClr val="FFFFFF"/>
                </a:solidFill>
                <a:latin typeface="Comfortaa"/>
                <a:ea typeface="Comfortaa"/>
                <a:cs typeface="Comfortaa"/>
                <a:sym typeface="Comfortaa"/>
              </a:rPr>
              <a:t>      </a:t>
            </a:r>
            <a:r>
              <a:rPr b="1" lang="en-GB">
                <a:solidFill>
                  <a:srgbClr val="FFFFFF"/>
                </a:solidFill>
                <a:latin typeface="Comfortaa"/>
                <a:ea typeface="Comfortaa"/>
                <a:cs typeface="Comfortaa"/>
                <a:sym typeface="Comfortaa"/>
              </a:rPr>
              <a:t>In Today's World </a:t>
            </a:r>
            <a:r>
              <a:rPr lang="en-GB">
                <a:solidFill>
                  <a:srgbClr val="FFFFFF"/>
                </a:solidFill>
                <a:latin typeface="Comfortaa"/>
                <a:ea typeface="Comfortaa"/>
                <a:cs typeface="Comfortaa"/>
                <a:sym typeface="Comfortaa"/>
              </a:rPr>
              <a:t>,</a:t>
            </a:r>
            <a:r>
              <a:rPr lang="en-GB" sz="1200">
                <a:solidFill>
                  <a:srgbClr val="FFFFFF"/>
                </a:solidFill>
                <a:latin typeface="Comfortaa"/>
                <a:ea typeface="Comfortaa"/>
                <a:cs typeface="Comfortaa"/>
                <a:sym typeface="Comfortaa"/>
              </a:rPr>
              <a:t>algorithmic trading, businesses use computer algorithms to make trading decisions automatically. Algorithmic trading software can submit orders and manage these orders post-submission.Such software might use structured or unstructured data, alternatively, they may use both. Algorithmic trading systems have models, which are representations of the world of financial trading.</a:t>
            </a:r>
            <a:endParaRPr sz="1200">
              <a:solidFill>
                <a:srgbClr val="FFFFFF"/>
              </a:solidFill>
              <a:latin typeface="Comfortaa"/>
              <a:ea typeface="Comfortaa"/>
              <a:cs typeface="Comfortaa"/>
              <a:sym typeface="Comfortaa"/>
            </a:endParaRPr>
          </a:p>
          <a:p>
            <a:pPr indent="0" lvl="0" marL="0" rtl="0" algn="l">
              <a:spcBef>
                <a:spcPts val="1200"/>
              </a:spcBef>
              <a:spcAft>
                <a:spcPts val="1600"/>
              </a:spcAft>
              <a:buNone/>
            </a:pPr>
            <a:r>
              <a:t/>
            </a:r>
            <a:endParaRPr/>
          </a:p>
        </p:txBody>
      </p:sp>
      <p:pic>
        <p:nvPicPr>
          <p:cNvPr id="156" name="Google Shape;156;p16"/>
          <p:cNvPicPr preferRelativeResize="0"/>
          <p:nvPr/>
        </p:nvPicPr>
        <p:blipFill>
          <a:blip r:embed="rId3">
            <a:alphaModFix/>
          </a:blip>
          <a:stretch>
            <a:fillRect/>
          </a:stretch>
        </p:blipFill>
        <p:spPr>
          <a:xfrm>
            <a:off x="0" y="2671525"/>
            <a:ext cx="1718200" cy="24719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1" type="body"/>
          </p:nvPr>
        </p:nvSpPr>
        <p:spPr>
          <a:xfrm>
            <a:off x="1267375" y="66500"/>
            <a:ext cx="5716200" cy="46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424D5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b="1" lang="en-GB" sz="2000">
                <a:solidFill>
                  <a:srgbClr val="FFFFFF"/>
                </a:solidFill>
                <a:latin typeface="Comfortaa"/>
                <a:ea typeface="Comfortaa"/>
                <a:cs typeface="Comfortaa"/>
                <a:sym typeface="Comfortaa"/>
              </a:rPr>
              <a:t>Stock Price Predictor</a:t>
            </a:r>
            <a:endParaRPr b="1" sz="2000">
              <a:solidFill>
                <a:srgbClr val="FFFFFF"/>
              </a:solidFill>
              <a:latin typeface="Comfortaa"/>
              <a:ea typeface="Comfortaa"/>
              <a:cs typeface="Comfortaa"/>
              <a:sym typeface="Comfortaa"/>
            </a:endParaRPr>
          </a:p>
          <a:p>
            <a:pPr indent="0" lvl="0" marL="0" rtl="0" algn="l">
              <a:spcBef>
                <a:spcPts val="1200"/>
              </a:spcBef>
              <a:spcAft>
                <a:spcPts val="0"/>
              </a:spcAft>
              <a:buNone/>
            </a:pPr>
            <a:r>
              <a:t/>
            </a:r>
            <a:endParaRPr b="1">
              <a:solidFill>
                <a:srgbClr val="FFFFFF"/>
              </a:solidFill>
              <a:latin typeface="Comfortaa"/>
              <a:ea typeface="Comfortaa"/>
              <a:cs typeface="Comfortaa"/>
              <a:sym typeface="Comfortaa"/>
            </a:endParaRPr>
          </a:p>
          <a:p>
            <a:pPr indent="0" lvl="0" marL="0" rtl="0" algn="l">
              <a:spcBef>
                <a:spcPts val="1200"/>
              </a:spcBef>
              <a:spcAft>
                <a:spcPts val="0"/>
              </a:spcAft>
              <a:buNone/>
            </a:pPr>
            <a:r>
              <a:rPr lang="en-GB">
                <a:solidFill>
                  <a:srgbClr val="FFFFFF"/>
                </a:solidFill>
                <a:latin typeface="Comfortaa"/>
                <a:ea typeface="Comfortaa"/>
                <a:cs typeface="Comfortaa"/>
                <a:sym typeface="Comfortaa"/>
              </a:rPr>
              <a:t>Accurate prediction of stock market returns is a very challenging task due to volatile and non-linear nature of the financial stock markets. With the introduction of artificial intelligence and increased computational capabilities, programmed methods of prediction have proved to be more efficient in predicting stock prices. In this work, Artificial Neural Network and Random Forest techniques have been utilized for predicting the next day closing price for five companies belonging to different sectors of operation. The financial data: Open, High, Low and Close prices of stock are used for creating new variables which are used as inputs to the model.</a:t>
            </a:r>
            <a:endParaRPr>
              <a:solidFill>
                <a:srgbClr val="FFFFFF"/>
              </a:solidFill>
              <a:latin typeface="Comfortaa"/>
              <a:ea typeface="Comfortaa"/>
              <a:cs typeface="Comfortaa"/>
              <a:sym typeface="Comfortaa"/>
            </a:endParaRPr>
          </a:p>
          <a:p>
            <a:pPr indent="0" lvl="0" marL="0" rtl="0" algn="l">
              <a:spcBef>
                <a:spcPts val="1200"/>
              </a:spcBef>
              <a:spcAft>
                <a:spcPts val="1600"/>
              </a:spcAft>
              <a:buNone/>
            </a:pPr>
            <a:r>
              <a:t/>
            </a:r>
            <a:endParaRPr/>
          </a:p>
        </p:txBody>
      </p:sp>
      <p:pic>
        <p:nvPicPr>
          <p:cNvPr id="162" name="Google Shape;162;p17"/>
          <p:cNvPicPr preferRelativeResize="0"/>
          <p:nvPr/>
        </p:nvPicPr>
        <p:blipFill>
          <a:blip r:embed="rId3">
            <a:alphaModFix/>
          </a:blip>
          <a:stretch>
            <a:fillRect/>
          </a:stretch>
        </p:blipFill>
        <p:spPr>
          <a:xfrm>
            <a:off x="6784100" y="2527400"/>
            <a:ext cx="2359900" cy="2616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306675" y="172725"/>
            <a:ext cx="31929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Existing Work</a:t>
            </a:r>
            <a:endParaRPr b="1">
              <a:latin typeface="Comfortaa"/>
              <a:ea typeface="Comfortaa"/>
              <a:cs typeface="Comfortaa"/>
              <a:sym typeface="Comfortaa"/>
            </a:endParaRPr>
          </a:p>
        </p:txBody>
      </p:sp>
      <p:sp>
        <p:nvSpPr>
          <p:cNvPr id="168" name="Google Shape;168;p18"/>
          <p:cNvSpPr txBox="1"/>
          <p:nvPr>
            <p:ph idx="1" type="body"/>
          </p:nvPr>
        </p:nvSpPr>
        <p:spPr>
          <a:xfrm>
            <a:off x="1297500" y="713250"/>
            <a:ext cx="7653300" cy="4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There are different kinds of Trading Bots in the Market :</a:t>
            </a:r>
            <a:endParaRPr>
              <a:latin typeface="Comfortaa"/>
              <a:ea typeface="Comfortaa"/>
              <a:cs typeface="Comfortaa"/>
              <a:sym typeface="Comfortaa"/>
            </a:endParaRPr>
          </a:p>
          <a:p>
            <a:pPr indent="0" lvl="0" marL="0" rtl="0" algn="l">
              <a:spcBef>
                <a:spcPts val="1600"/>
              </a:spcBef>
              <a:spcAft>
                <a:spcPts val="0"/>
              </a:spcAft>
              <a:buNone/>
            </a:pPr>
            <a:r>
              <a:rPr lang="en-GB" sz="1400">
                <a:solidFill>
                  <a:srgbClr val="FFFFFF"/>
                </a:solidFill>
                <a:latin typeface="Comfortaa"/>
                <a:ea typeface="Comfortaa"/>
                <a:cs typeface="Comfortaa"/>
                <a:sym typeface="Comfortaa"/>
              </a:rPr>
              <a:t>Arbitrage</a:t>
            </a:r>
            <a:endParaRPr sz="900">
              <a:solidFill>
                <a:srgbClr val="FFFFFF"/>
              </a:solidFill>
              <a:latin typeface="Comfortaa"/>
              <a:ea typeface="Comfortaa"/>
              <a:cs typeface="Comfortaa"/>
              <a:sym typeface="Comfortaa"/>
            </a:endParaRPr>
          </a:p>
          <a:p>
            <a:pPr indent="0" lvl="0" marL="0" rtl="0" algn="l">
              <a:lnSpc>
                <a:spcPct val="137500"/>
              </a:lnSpc>
              <a:spcBef>
                <a:spcPts val="1600"/>
              </a:spcBef>
              <a:spcAft>
                <a:spcPts val="0"/>
              </a:spcAft>
              <a:buNone/>
            </a:pPr>
            <a:r>
              <a:rPr lang="en-GB" sz="1200">
                <a:solidFill>
                  <a:srgbClr val="FFFFFF"/>
                </a:solidFill>
                <a:latin typeface="Comfortaa"/>
                <a:ea typeface="Comfortaa"/>
                <a:cs typeface="Comfortaa"/>
                <a:sym typeface="Comfortaa"/>
              </a:rPr>
              <a:t>Arbitrage strategy entails simultaneously buying a coin on one exchange and selling it on another. For example, if a bot notices LTC selling for $300 on Bittrex and for $312 on Coinbase Pro, the bot will buy LTC on the exchange where it’s cheaper and sell it on the other exchange for a profit. In the beginning of the cryptocurrency market, this was one of the first strategies crypto traders utilized to make quick, safe profits.</a:t>
            </a:r>
            <a:endParaRPr sz="1200">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b="1" lang="en-GB" sz="1400">
                <a:solidFill>
                  <a:srgbClr val="FFFFFF"/>
                </a:solidFill>
                <a:latin typeface="Comfortaa"/>
                <a:ea typeface="Comfortaa"/>
                <a:cs typeface="Comfortaa"/>
                <a:sym typeface="Comfortaa"/>
              </a:rPr>
              <a:t>Market Making</a:t>
            </a:r>
            <a:endParaRPr b="1" sz="1400">
              <a:solidFill>
                <a:srgbClr val="FFFFFF"/>
              </a:solidFill>
              <a:latin typeface="Comfortaa"/>
              <a:ea typeface="Comfortaa"/>
              <a:cs typeface="Comfortaa"/>
              <a:sym typeface="Comfortaa"/>
            </a:endParaRPr>
          </a:p>
          <a:p>
            <a:pPr indent="0" lvl="0" marL="0" rtl="0" algn="l">
              <a:spcBef>
                <a:spcPts val="1500"/>
              </a:spcBef>
              <a:spcAft>
                <a:spcPts val="0"/>
              </a:spcAft>
              <a:buNone/>
            </a:pPr>
            <a:r>
              <a:rPr lang="en-GB" sz="1200">
                <a:solidFill>
                  <a:srgbClr val="FFFFFF"/>
                </a:solidFill>
                <a:latin typeface="Comfortaa"/>
                <a:ea typeface="Comfortaa"/>
                <a:cs typeface="Comfortaa"/>
                <a:sym typeface="Comfortaa"/>
              </a:rPr>
              <a:t>Market makers both buy and sell a token in order to help the market discover a price. The advantage of market making is that it can help prevent large swings in price.This can involve making both buy and sell limit orders near the existing market price, and as prices fluctuate, the trading bot will automatically and continuously place limit orders in order to profit from the spread. Many market making bot traders are actually affiliated with the projects they’re trading.</a:t>
            </a:r>
            <a:endParaRPr sz="1200">
              <a:solidFill>
                <a:srgbClr val="FFFFFF"/>
              </a:solidFill>
              <a:latin typeface="Comfortaa"/>
              <a:ea typeface="Comfortaa"/>
              <a:cs typeface="Comfortaa"/>
              <a:sym typeface="Comfortaa"/>
            </a:endParaRPr>
          </a:p>
          <a:p>
            <a:pPr indent="0" lvl="0" marL="0" rtl="0" algn="l">
              <a:spcBef>
                <a:spcPts val="15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idx="1" type="body"/>
          </p:nvPr>
        </p:nvSpPr>
        <p:spPr>
          <a:xfrm>
            <a:off x="1136750" y="110500"/>
            <a:ext cx="7683600" cy="4902300"/>
          </a:xfrm>
          <a:prstGeom prst="rect">
            <a:avLst/>
          </a:prstGeom>
        </p:spPr>
        <p:txBody>
          <a:bodyPr anchorCtr="0" anchor="t" bIns="91425" lIns="91425" spcFirstLastPara="1" rIns="91425" wrap="square" tIns="91425">
            <a:noAutofit/>
          </a:bodyPr>
          <a:lstStyle/>
          <a:p>
            <a:pPr indent="0" lvl="0" marL="0" rtl="0" algn="l">
              <a:lnSpc>
                <a:spcPct val="137500"/>
              </a:lnSpc>
              <a:spcBef>
                <a:spcPts val="1800"/>
              </a:spcBef>
              <a:spcAft>
                <a:spcPts val="0"/>
              </a:spcAft>
              <a:buNone/>
            </a:pPr>
            <a:r>
              <a:rPr lang="en-GB" sz="1500">
                <a:solidFill>
                  <a:srgbClr val="FFFFFF"/>
                </a:solidFill>
                <a:latin typeface="Arial"/>
                <a:ea typeface="Arial"/>
                <a:cs typeface="Arial"/>
                <a:sym typeface="Arial"/>
              </a:rPr>
              <a:t>Presently we have crypto trading Bots (work for cryptocurrency) that are operating in the market and have a huge demand.</a:t>
            </a:r>
            <a:endParaRPr sz="1500">
              <a:solidFill>
                <a:srgbClr val="FFFFFF"/>
              </a:solidFill>
              <a:latin typeface="Arial"/>
              <a:ea typeface="Arial"/>
              <a:cs typeface="Arial"/>
              <a:sym typeface="Arial"/>
            </a:endParaRPr>
          </a:p>
          <a:p>
            <a:pPr indent="0" lvl="0" marL="0" rtl="0" algn="l">
              <a:lnSpc>
                <a:spcPct val="137500"/>
              </a:lnSpc>
              <a:spcBef>
                <a:spcPts val="1800"/>
              </a:spcBef>
              <a:spcAft>
                <a:spcPts val="0"/>
              </a:spcAft>
              <a:buNone/>
            </a:pPr>
            <a:r>
              <a:rPr lang="en-GB" sz="1400">
                <a:solidFill>
                  <a:srgbClr val="FFFFFF"/>
                </a:solidFill>
                <a:latin typeface="Comfortaa"/>
                <a:ea typeface="Comfortaa"/>
                <a:cs typeface="Comfortaa"/>
                <a:sym typeface="Comfortaa"/>
              </a:rPr>
              <a:t>The best FREE crypto trading bots :</a:t>
            </a:r>
            <a:endParaRPr sz="1400">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b="1" lang="en-GB" sz="1400">
                <a:solidFill>
                  <a:srgbClr val="FFFFFF"/>
                </a:solidFill>
                <a:latin typeface="Comfortaa"/>
                <a:ea typeface="Comfortaa"/>
                <a:cs typeface="Comfortaa"/>
                <a:sym typeface="Comfortaa"/>
              </a:rPr>
              <a:t>Blackbird Bitcoin Arbitrage</a:t>
            </a:r>
            <a:endParaRPr b="1" sz="1400">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lang="en-GB">
                <a:solidFill>
                  <a:srgbClr val="FFFFFF"/>
                </a:solidFill>
                <a:latin typeface="Comfortaa"/>
                <a:ea typeface="Comfortaa"/>
                <a:cs typeface="Comfortaa"/>
                <a:sym typeface="Comfortaa"/>
              </a:rPr>
              <a:t>Blackbird is a unique bitcoin trading bot that utilizes arbitrage deals. Arbitrage bots come with the advantage of not selling tokens that you own but rather looking to utilize the arbitrage strategy to find gaps in the market and take advantage of them.</a:t>
            </a:r>
            <a:endParaRPr sz="600">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b="1" lang="en-GB" sz="1400">
                <a:solidFill>
                  <a:srgbClr val="FFFFFF"/>
                </a:solidFill>
                <a:latin typeface="Comfortaa"/>
                <a:ea typeface="Comfortaa"/>
                <a:cs typeface="Comfortaa"/>
                <a:sym typeface="Comfortaa"/>
              </a:rPr>
              <a:t>Catalyst Enigma</a:t>
            </a:r>
            <a:endParaRPr b="1" sz="1400">
              <a:solidFill>
                <a:srgbClr val="FFFFFF"/>
              </a:solidFill>
              <a:latin typeface="Comfortaa"/>
              <a:ea typeface="Comfortaa"/>
              <a:cs typeface="Comfortaa"/>
              <a:sym typeface="Comfortaa"/>
            </a:endParaRPr>
          </a:p>
          <a:p>
            <a:pPr indent="0" lvl="0" marL="0" rtl="0" algn="l">
              <a:spcBef>
                <a:spcPts val="1500"/>
              </a:spcBef>
              <a:spcAft>
                <a:spcPts val="0"/>
              </a:spcAft>
              <a:buNone/>
            </a:pPr>
            <a:r>
              <a:rPr lang="en-GB">
                <a:solidFill>
                  <a:srgbClr val="FFFFFF"/>
                </a:solidFill>
                <a:latin typeface="Comfortaa"/>
                <a:ea typeface="Comfortaa"/>
                <a:cs typeface="Comfortaa"/>
                <a:sym typeface="Comfortaa"/>
              </a:rPr>
              <a:t>Catalyst is a bot built using the Python programming language. A major benefit of using Catalyst is that it's heavily customizable . Developers can build and test complex custom strategies and analyze them on Enigma's dashboard, which provides a number of valuable metrics about each strategy. Users can then share this data with other users and compare notes on which strategies are the most valuable.</a:t>
            </a:r>
            <a:endParaRPr>
              <a:solidFill>
                <a:schemeClr val="hlink"/>
              </a:solidFill>
              <a:latin typeface="Comfortaa"/>
              <a:ea typeface="Comfortaa"/>
              <a:cs typeface="Comfortaa"/>
              <a:sym typeface="Comfortaa"/>
            </a:endParaRPr>
          </a:p>
          <a:p>
            <a:pPr indent="0" lvl="0" marL="0" rtl="0" algn="l">
              <a:spcBef>
                <a:spcPts val="15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idx="1" type="body"/>
          </p:nvPr>
        </p:nvSpPr>
        <p:spPr>
          <a:xfrm>
            <a:off x="1074900" y="0"/>
            <a:ext cx="7845900" cy="5143500"/>
          </a:xfrm>
          <a:prstGeom prst="rect">
            <a:avLst/>
          </a:prstGeom>
        </p:spPr>
        <p:txBody>
          <a:bodyPr anchorCtr="0" anchor="t" bIns="91425" lIns="91425" spcFirstLastPara="1" rIns="91425" wrap="square" tIns="91425">
            <a:noAutofit/>
          </a:bodyPr>
          <a:lstStyle/>
          <a:p>
            <a:pPr indent="0" lvl="0" marL="0" rtl="0" algn="l">
              <a:lnSpc>
                <a:spcPct val="137500"/>
              </a:lnSpc>
              <a:spcBef>
                <a:spcPts val="1400"/>
              </a:spcBef>
              <a:spcAft>
                <a:spcPts val="0"/>
              </a:spcAft>
              <a:buNone/>
            </a:pPr>
            <a:r>
              <a:rPr b="1" lang="en-GB">
                <a:solidFill>
                  <a:srgbClr val="FFFFFF"/>
                </a:solidFill>
                <a:latin typeface="Comfortaa"/>
                <a:ea typeface="Comfortaa"/>
                <a:cs typeface="Comfortaa"/>
                <a:sym typeface="Comfortaa"/>
              </a:rPr>
              <a:t>ZenBot</a:t>
            </a:r>
            <a:endParaRPr b="1">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lang="en-GB" sz="1100">
                <a:solidFill>
                  <a:srgbClr val="FFFFFF"/>
                </a:solidFill>
                <a:latin typeface="Comfortaa"/>
                <a:ea typeface="Comfortaa"/>
                <a:cs typeface="Comfortaa"/>
                <a:sym typeface="Comfortaa"/>
              </a:rPr>
              <a:t>ZenBot is another bot service we would recommend to first time users. It has advanced features  including paper trading to test strategies in real-time, configurable order types, and a flexible sample period and trade frequency. Although the platform has not had as much maintenance as we would have hoped up to this point, there is a way to download and modify the code if needed..</a:t>
            </a:r>
            <a:endParaRPr sz="1100">
              <a:solidFill>
                <a:srgbClr val="FFFFFF"/>
              </a:solidFill>
              <a:latin typeface="Comfortaa"/>
              <a:ea typeface="Comfortaa"/>
              <a:cs typeface="Comfortaa"/>
              <a:sym typeface="Comfortaa"/>
            </a:endParaRPr>
          </a:p>
          <a:p>
            <a:pPr indent="0" lvl="0" marL="0" rtl="0" algn="l">
              <a:lnSpc>
                <a:spcPct val="137500"/>
              </a:lnSpc>
              <a:spcBef>
                <a:spcPts val="1800"/>
              </a:spcBef>
              <a:spcAft>
                <a:spcPts val="0"/>
              </a:spcAft>
              <a:buNone/>
            </a:pPr>
            <a:r>
              <a:rPr lang="en-GB">
                <a:solidFill>
                  <a:srgbClr val="FFFFFF"/>
                </a:solidFill>
                <a:latin typeface="Comfortaa"/>
                <a:ea typeface="Comfortaa"/>
                <a:cs typeface="Comfortaa"/>
                <a:sym typeface="Comfortaa"/>
              </a:rPr>
              <a:t>The best PAID</a:t>
            </a:r>
            <a:r>
              <a:rPr b="1" lang="en-GB">
                <a:solidFill>
                  <a:srgbClr val="FFFFFF"/>
                </a:solidFill>
                <a:latin typeface="Comfortaa"/>
                <a:ea typeface="Comfortaa"/>
                <a:cs typeface="Comfortaa"/>
                <a:sym typeface="Comfortaa"/>
              </a:rPr>
              <a:t> crypto trading bots </a:t>
            </a:r>
            <a:r>
              <a:rPr lang="en-GB">
                <a:solidFill>
                  <a:srgbClr val="FFFFFF"/>
                </a:solidFill>
                <a:latin typeface="Comfortaa"/>
                <a:ea typeface="Comfortaa"/>
                <a:cs typeface="Comfortaa"/>
                <a:sym typeface="Comfortaa"/>
              </a:rPr>
              <a:t>are :</a:t>
            </a:r>
            <a:endParaRPr>
              <a:solidFill>
                <a:srgbClr val="FFFFFF"/>
              </a:solidFill>
              <a:latin typeface="Comfortaa"/>
              <a:ea typeface="Comfortaa"/>
              <a:cs typeface="Comfortaa"/>
              <a:sym typeface="Comfortaa"/>
            </a:endParaRPr>
          </a:p>
          <a:p>
            <a:pPr indent="0" lvl="0" marL="0" rtl="0" algn="l">
              <a:lnSpc>
                <a:spcPct val="137500"/>
              </a:lnSpc>
              <a:spcBef>
                <a:spcPts val="1800"/>
              </a:spcBef>
              <a:spcAft>
                <a:spcPts val="0"/>
              </a:spcAft>
              <a:buNone/>
            </a:pPr>
            <a:r>
              <a:rPr b="1" lang="en-GB">
                <a:solidFill>
                  <a:srgbClr val="FFFFFF"/>
                </a:solidFill>
                <a:latin typeface="Comfortaa"/>
                <a:ea typeface="Comfortaa"/>
                <a:cs typeface="Comfortaa"/>
                <a:sym typeface="Comfortaa"/>
              </a:rPr>
              <a:t>Shrimpy</a:t>
            </a:r>
            <a:r>
              <a:rPr lang="en-GB">
                <a:solidFill>
                  <a:srgbClr val="FFFFFF"/>
                </a:solidFill>
                <a:latin typeface="Comfortaa"/>
                <a:ea typeface="Comfortaa"/>
                <a:cs typeface="Comfortaa"/>
                <a:sym typeface="Comfortaa"/>
              </a:rPr>
              <a:t> - </a:t>
            </a:r>
            <a:r>
              <a:rPr lang="en-GB" sz="1100">
                <a:solidFill>
                  <a:srgbClr val="FFFFFF"/>
                </a:solidFill>
                <a:latin typeface="Comfortaa"/>
                <a:ea typeface="Comfortaa"/>
                <a:cs typeface="Comfortaa"/>
                <a:sym typeface="Comfortaa"/>
              </a:rPr>
              <a:t>Unlike the other bots on this list so far, It costs money to use and for good reason. Shrimpy offers a number of advanced features including a focus on portfolio management, portfolio rebalancing and cross exchange performance monitoring. </a:t>
            </a:r>
            <a:endParaRPr sz="1100">
              <a:solidFill>
                <a:srgbClr val="FFFFFF"/>
              </a:solidFill>
              <a:latin typeface="Comfortaa"/>
              <a:ea typeface="Comfortaa"/>
              <a:cs typeface="Comfortaa"/>
              <a:sym typeface="Comfortaa"/>
            </a:endParaRPr>
          </a:p>
          <a:p>
            <a:pPr indent="0" lvl="0" marL="0" rtl="0" algn="l">
              <a:lnSpc>
                <a:spcPct val="137500"/>
              </a:lnSpc>
              <a:spcBef>
                <a:spcPts val="1800"/>
              </a:spcBef>
              <a:spcAft>
                <a:spcPts val="0"/>
              </a:spcAft>
              <a:buNone/>
            </a:pPr>
            <a:r>
              <a:rPr b="1" lang="en-GB">
                <a:solidFill>
                  <a:srgbClr val="FFFFFF"/>
                </a:solidFill>
                <a:latin typeface="Comfortaa"/>
                <a:ea typeface="Comfortaa"/>
                <a:cs typeface="Comfortaa"/>
                <a:sym typeface="Comfortaa"/>
              </a:rPr>
              <a:t>Haasbot </a:t>
            </a:r>
            <a:r>
              <a:rPr lang="en-GB">
                <a:solidFill>
                  <a:srgbClr val="FFFFFF"/>
                </a:solidFill>
                <a:latin typeface="Comfortaa"/>
                <a:ea typeface="Comfortaa"/>
                <a:cs typeface="Comfortaa"/>
                <a:sym typeface="Comfortaa"/>
              </a:rPr>
              <a:t>- </a:t>
            </a:r>
            <a:r>
              <a:rPr lang="en-GB" sz="1100">
                <a:solidFill>
                  <a:srgbClr val="FFFFFF"/>
                </a:solidFill>
                <a:latin typeface="Comfortaa"/>
                <a:ea typeface="Comfortaa"/>
                <a:cs typeface="Comfortaa"/>
                <a:sym typeface="Comfortaa"/>
              </a:rPr>
              <a:t>It  is a more advanced bot, reflected in its price starting at $254 per year</a:t>
            </a:r>
            <a:endParaRPr sz="100">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b="1" lang="en-GB">
                <a:solidFill>
                  <a:srgbClr val="FFFFFF"/>
                </a:solidFill>
                <a:latin typeface="Comfortaa"/>
                <a:ea typeface="Comfortaa"/>
                <a:cs typeface="Comfortaa"/>
                <a:sym typeface="Comfortaa"/>
              </a:rPr>
              <a:t>3Commas</a:t>
            </a:r>
            <a:r>
              <a:rPr lang="en-GB">
                <a:solidFill>
                  <a:srgbClr val="FFFFFF"/>
                </a:solidFill>
                <a:latin typeface="Comfortaa"/>
                <a:ea typeface="Comfortaa"/>
                <a:cs typeface="Comfortaa"/>
                <a:sym typeface="Comfortaa"/>
              </a:rPr>
              <a:t>- </a:t>
            </a:r>
            <a:r>
              <a:rPr lang="en-GB" sz="1100">
                <a:solidFill>
                  <a:srgbClr val="FFFFFF"/>
                </a:solidFill>
                <a:latin typeface="Comfortaa"/>
                <a:ea typeface="Comfortaa"/>
                <a:cs typeface="Comfortaa"/>
                <a:sym typeface="Comfortaa"/>
              </a:rPr>
              <a:t>It is a more advanced trading bot with a number of sophisticated trading options built in. While it may have similar features to Haasbot, there is one key feature that stands out: the ability to backtest trade strategies on other portfolios. This can give you some insight on the strategies of the platform’s most successful users, essentially allowing you to copy their strategies, see how they work, and possibly build on top of them.</a:t>
            </a:r>
            <a:endParaRPr sz="1100">
              <a:solidFill>
                <a:srgbClr val="FFFFFF"/>
              </a:solidFill>
              <a:latin typeface="Comfortaa"/>
              <a:ea typeface="Comfortaa"/>
              <a:cs typeface="Comfortaa"/>
              <a:sym typeface="Comfortaa"/>
            </a:endParaRPr>
          </a:p>
          <a:p>
            <a:pPr indent="0" lvl="0" marL="0" rtl="0" algn="l">
              <a:spcBef>
                <a:spcPts val="1500"/>
              </a:spcBef>
              <a:spcAft>
                <a:spcPts val="1500"/>
              </a:spcAft>
              <a:buNone/>
            </a:pPr>
            <a:r>
              <a:t/>
            </a:r>
            <a:endParaRPr sz="1100">
              <a:solidFill>
                <a:srgbClr val="FFFFFF"/>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2290475" y="502300"/>
            <a:ext cx="5967300" cy="58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200">
                <a:solidFill>
                  <a:schemeClr val="lt1"/>
                </a:solidFill>
                <a:latin typeface="Comfortaa"/>
                <a:ea typeface="Comfortaa"/>
                <a:cs typeface="Comfortaa"/>
                <a:sym typeface="Comfortaa"/>
              </a:rPr>
              <a:t>               </a:t>
            </a:r>
            <a:r>
              <a:rPr b="1" lang="en-GB" sz="2500">
                <a:solidFill>
                  <a:schemeClr val="lt1"/>
                </a:solidFill>
                <a:latin typeface="Comfortaa"/>
                <a:ea typeface="Comfortaa"/>
                <a:cs typeface="Comfortaa"/>
                <a:sym typeface="Comfortaa"/>
              </a:rPr>
              <a:t>  Limitations</a:t>
            </a:r>
            <a:endParaRPr b="1" sz="2500">
              <a:solidFill>
                <a:schemeClr val="lt1"/>
              </a:solidFill>
              <a:latin typeface="Comfortaa"/>
              <a:ea typeface="Comfortaa"/>
              <a:cs typeface="Comfortaa"/>
              <a:sym typeface="Comfortaa"/>
            </a:endParaRPr>
          </a:p>
        </p:txBody>
      </p:sp>
      <p:sp>
        <p:nvSpPr>
          <p:cNvPr id="184" name="Google Shape;184;p21"/>
          <p:cNvSpPr txBox="1"/>
          <p:nvPr/>
        </p:nvSpPr>
        <p:spPr>
          <a:xfrm>
            <a:off x="1240200" y="1505700"/>
            <a:ext cx="6663600" cy="26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p:txBody>
      </p:sp>
      <p:sp>
        <p:nvSpPr>
          <p:cNvPr id="185" name="Google Shape;185;p21"/>
          <p:cNvSpPr txBox="1"/>
          <p:nvPr/>
        </p:nvSpPr>
        <p:spPr>
          <a:xfrm>
            <a:off x="1469575" y="1348150"/>
            <a:ext cx="6841200" cy="322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1500">
                <a:solidFill>
                  <a:srgbClr val="FFFFFF"/>
                </a:solidFill>
                <a:latin typeface="Comfortaa"/>
                <a:ea typeface="Comfortaa"/>
                <a:cs typeface="Comfortaa"/>
                <a:sym typeface="Comfortaa"/>
              </a:rPr>
              <a:t>Mechanical failures</a:t>
            </a:r>
            <a:endParaRPr b="1" sz="1500">
              <a:solidFill>
                <a:srgbClr val="FFFFFF"/>
              </a:solidFill>
              <a:latin typeface="Comfortaa"/>
              <a:ea typeface="Comfortaa"/>
              <a:cs typeface="Comfortaa"/>
              <a:sym typeface="Comfortaa"/>
            </a:endParaRPr>
          </a:p>
          <a:p>
            <a:pPr indent="0" lvl="0" marL="0" rtl="0" algn="just">
              <a:spcBef>
                <a:spcPts val="0"/>
              </a:spcBef>
              <a:spcAft>
                <a:spcPts val="0"/>
              </a:spcAft>
              <a:buNone/>
            </a:pPr>
            <a:r>
              <a:t/>
            </a:r>
            <a:endParaRPr b="1" sz="1500">
              <a:solidFill>
                <a:srgbClr val="FFFFFF"/>
              </a:solidFill>
              <a:latin typeface="Comfortaa"/>
              <a:ea typeface="Comfortaa"/>
              <a:cs typeface="Comfortaa"/>
              <a:sym typeface="Comfortaa"/>
            </a:endParaRPr>
          </a:p>
          <a:p>
            <a:pPr indent="0" lvl="0" marL="0" rtl="0" algn="just">
              <a:spcBef>
                <a:spcPts val="0"/>
              </a:spcBef>
              <a:spcAft>
                <a:spcPts val="0"/>
              </a:spcAft>
              <a:buNone/>
            </a:pPr>
            <a:r>
              <a:rPr lang="en-GB" sz="1300">
                <a:solidFill>
                  <a:srgbClr val="FFFFFF"/>
                </a:solidFill>
                <a:latin typeface="Comfortaa"/>
                <a:ea typeface="Comfortaa"/>
                <a:cs typeface="Comfortaa"/>
                <a:sym typeface="Comfortaa"/>
              </a:rPr>
              <a:t>If an internet connection is lost, an order might not be sent to the market. There could also be a discrepancy between the "theoretical trades" generated by the strategy and the order entry platform component that turns them into real trades.</a:t>
            </a:r>
            <a:endParaRPr sz="1300">
              <a:solidFill>
                <a:srgbClr val="FFFFFF"/>
              </a:solidFill>
              <a:latin typeface="Comfortaa"/>
              <a:ea typeface="Comfortaa"/>
              <a:cs typeface="Comfortaa"/>
              <a:sym typeface="Comfortaa"/>
            </a:endParaRPr>
          </a:p>
          <a:p>
            <a:pPr indent="0" lvl="0" marL="0" rtl="0" algn="just">
              <a:spcBef>
                <a:spcPts val="0"/>
              </a:spcBef>
              <a:spcAft>
                <a:spcPts val="0"/>
              </a:spcAft>
              <a:buNone/>
            </a:pPr>
            <a:r>
              <a:t/>
            </a:r>
            <a:endParaRPr sz="1500">
              <a:solidFill>
                <a:srgbClr val="FFFFFF"/>
              </a:solidFill>
              <a:latin typeface="Lato"/>
              <a:ea typeface="Lato"/>
              <a:cs typeface="Lato"/>
              <a:sym typeface="Lato"/>
            </a:endParaRPr>
          </a:p>
          <a:p>
            <a:pPr indent="0" lvl="0" marL="0" rtl="0" algn="just">
              <a:spcBef>
                <a:spcPts val="0"/>
              </a:spcBef>
              <a:spcAft>
                <a:spcPts val="0"/>
              </a:spcAft>
              <a:buNone/>
            </a:pPr>
            <a:r>
              <a:t/>
            </a:r>
            <a:endParaRPr sz="1500">
              <a:solidFill>
                <a:srgbClr val="FFFFFF"/>
              </a:solidFill>
              <a:latin typeface="Lato"/>
              <a:ea typeface="Lato"/>
              <a:cs typeface="Lato"/>
              <a:sym typeface="Lato"/>
            </a:endParaRPr>
          </a:p>
          <a:p>
            <a:pPr indent="0" lvl="0" marL="0" rtl="0" algn="just">
              <a:spcBef>
                <a:spcPts val="0"/>
              </a:spcBef>
              <a:spcAft>
                <a:spcPts val="0"/>
              </a:spcAft>
              <a:buNone/>
            </a:pPr>
            <a:r>
              <a:rPr b="1" lang="en-GB" sz="1500">
                <a:solidFill>
                  <a:srgbClr val="FFFFFF"/>
                </a:solidFill>
                <a:latin typeface="Comfortaa"/>
                <a:ea typeface="Comfortaa"/>
                <a:cs typeface="Comfortaa"/>
                <a:sym typeface="Comfortaa"/>
              </a:rPr>
              <a:t>MONITORING</a:t>
            </a:r>
            <a:endParaRPr b="1" sz="1500">
              <a:solidFill>
                <a:srgbClr val="FFFFFF"/>
              </a:solidFill>
              <a:latin typeface="Comfortaa"/>
              <a:ea typeface="Comfortaa"/>
              <a:cs typeface="Comfortaa"/>
              <a:sym typeface="Comfortaa"/>
            </a:endParaRPr>
          </a:p>
          <a:p>
            <a:pPr indent="0" lvl="0" marL="0" rtl="0" algn="just">
              <a:spcBef>
                <a:spcPts val="0"/>
              </a:spcBef>
              <a:spcAft>
                <a:spcPts val="0"/>
              </a:spcAft>
              <a:buNone/>
            </a:pPr>
            <a:r>
              <a:t/>
            </a:r>
            <a:endParaRPr b="1" sz="1500">
              <a:solidFill>
                <a:srgbClr val="FFFFFF"/>
              </a:solidFill>
              <a:latin typeface="Comfortaa"/>
              <a:ea typeface="Comfortaa"/>
              <a:cs typeface="Comfortaa"/>
              <a:sym typeface="Comfortaa"/>
            </a:endParaRPr>
          </a:p>
          <a:p>
            <a:pPr indent="0" lvl="0" marL="0" rtl="0" algn="just">
              <a:spcBef>
                <a:spcPts val="0"/>
              </a:spcBef>
              <a:spcAft>
                <a:spcPts val="0"/>
              </a:spcAft>
              <a:buNone/>
            </a:pPr>
            <a:r>
              <a:rPr lang="en-GB" sz="1300">
                <a:solidFill>
                  <a:srgbClr val="FFFFFF"/>
                </a:solidFill>
                <a:latin typeface="Comfortaa"/>
                <a:ea typeface="Comfortaa"/>
                <a:cs typeface="Comfortaa"/>
                <a:sym typeface="Comfortaa"/>
              </a:rPr>
              <a:t>It is possible for an automated trading system to experience anomalies that could result in errant orders, missing orders or duplicate orders. If the system is monitored, these events can be identified and resolved quickly</a:t>
            </a:r>
            <a:endParaRPr sz="1300">
              <a:solidFill>
                <a:srgbClr val="FFFFFF"/>
              </a:solidFill>
              <a:latin typeface="Comfortaa"/>
              <a:ea typeface="Comfortaa"/>
              <a:cs typeface="Comfortaa"/>
              <a:sym typeface="Comfortaa"/>
            </a:endParaRPr>
          </a:p>
          <a:p>
            <a:pPr indent="0" lvl="0" marL="0" rtl="0" algn="just">
              <a:spcBef>
                <a:spcPts val="0"/>
              </a:spcBef>
              <a:spcAft>
                <a:spcPts val="0"/>
              </a:spcAft>
              <a:buNone/>
            </a:pPr>
            <a:r>
              <a:t/>
            </a:r>
            <a:endParaRPr sz="15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