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3" r:id="rId4"/>
    <p:sldId id="258" r:id="rId5"/>
    <p:sldId id="259" r:id="rId6"/>
    <p:sldId id="260" r:id="rId7"/>
    <p:sldId id="267" r:id="rId8"/>
    <p:sldId id="268" r:id="rId9"/>
    <p:sldId id="269" r:id="rId10"/>
    <p:sldId id="261" r:id="rId11"/>
    <p:sldId id="262" r:id="rId12"/>
    <p:sldId id="265" r:id="rId13"/>
    <p:sldId id="264"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4660"/>
  </p:normalViewPr>
  <p:slideViewPr>
    <p:cSldViewPr snapToGrid="0" showGuides="1">
      <p:cViewPr varScale="1">
        <p:scale>
          <a:sx n="89" d="100"/>
          <a:sy n="89" d="100"/>
        </p:scale>
        <p:origin x="7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Shah" userId="2572392daef1c75d" providerId="LiveId" clId="{0195B4B4-625F-4C05-8950-E39B97F25D94}"/>
    <pc:docChg chg="undo custSel modSld sldOrd">
      <pc:chgData name="Dev Shah" userId="2572392daef1c75d" providerId="LiveId" clId="{0195B4B4-625F-4C05-8950-E39B97F25D94}" dt="2024-07-22T08:15:08.550" v="95"/>
      <pc:docMkLst>
        <pc:docMk/>
      </pc:docMkLst>
      <pc:sldChg chg="modSp mod">
        <pc:chgData name="Dev Shah" userId="2572392daef1c75d" providerId="LiveId" clId="{0195B4B4-625F-4C05-8950-E39B97F25D94}" dt="2024-07-22T07:31:49.531" v="93" actId="20577"/>
        <pc:sldMkLst>
          <pc:docMk/>
          <pc:sldMk cId="3465475199" sldId="261"/>
        </pc:sldMkLst>
        <pc:spChg chg="mod">
          <ac:chgData name="Dev Shah" userId="2572392daef1c75d" providerId="LiveId" clId="{0195B4B4-625F-4C05-8950-E39B97F25D94}" dt="2024-07-22T07:31:49.531" v="93" actId="20577"/>
          <ac:spMkLst>
            <pc:docMk/>
            <pc:sldMk cId="3465475199" sldId="261"/>
            <ac:spMk id="3" creationId="{70BD05F5-4BD5-F980-CA4C-58A12F575F1C}"/>
          </ac:spMkLst>
        </pc:spChg>
      </pc:sldChg>
      <pc:sldChg chg="ord">
        <pc:chgData name="Dev Shah" userId="2572392daef1c75d" providerId="LiveId" clId="{0195B4B4-625F-4C05-8950-E39B97F25D94}" dt="2024-07-22T08:15:08.550" v="95"/>
        <pc:sldMkLst>
          <pc:docMk/>
          <pc:sldMk cId="2765100835" sldId="263"/>
        </pc:sldMkLst>
      </pc:sldChg>
      <pc:sldChg chg="addSp delSp modSp mod">
        <pc:chgData name="Dev Shah" userId="2572392daef1c75d" providerId="LiveId" clId="{0195B4B4-625F-4C05-8950-E39B97F25D94}" dt="2024-07-22T06:21:07.368" v="74" actId="1076"/>
        <pc:sldMkLst>
          <pc:docMk/>
          <pc:sldMk cId="1730540441" sldId="265"/>
        </pc:sldMkLst>
        <pc:spChg chg="add del mod">
          <ac:chgData name="Dev Shah" userId="2572392daef1c75d" providerId="LiveId" clId="{0195B4B4-625F-4C05-8950-E39B97F25D94}" dt="2024-07-22T06:18:43.444" v="12" actId="11529"/>
          <ac:spMkLst>
            <pc:docMk/>
            <pc:sldMk cId="1730540441" sldId="265"/>
            <ac:spMk id="3" creationId="{F6993FEF-99D8-8174-476E-3F8FC53D75B6}"/>
          </ac:spMkLst>
        </pc:spChg>
        <pc:spChg chg="add del mod">
          <ac:chgData name="Dev Shah" userId="2572392daef1c75d" providerId="LiveId" clId="{0195B4B4-625F-4C05-8950-E39B97F25D94}" dt="2024-07-22T06:21:07.368" v="74" actId="1076"/>
          <ac:spMkLst>
            <pc:docMk/>
            <pc:sldMk cId="1730540441" sldId="265"/>
            <ac:spMk id="4" creationId="{A0BAF50C-7375-7D3D-41CA-D268188365A3}"/>
          </ac:spMkLst>
        </pc:spChg>
        <pc:picChg chg="mod">
          <ac:chgData name="Dev Shah" userId="2572392daef1c75d" providerId="LiveId" clId="{0195B4B4-625F-4C05-8950-E39B97F25D94}" dt="2024-07-22T06:19:21.428" v="20" actId="1076"/>
          <ac:picMkLst>
            <pc:docMk/>
            <pc:sldMk cId="1730540441" sldId="265"/>
            <ac:picMk id="5" creationId="{A7A1E21A-42F6-028F-F1D9-5182933394D7}"/>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39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51567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908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5692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86875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7262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0216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6502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517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0139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1365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725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17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655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681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701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406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5052771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32956-405A-9123-C420-004E3B8CB6FB}"/>
              </a:ext>
            </a:extLst>
          </p:cNvPr>
          <p:cNvSpPr>
            <a:spLocks noGrp="1"/>
          </p:cNvSpPr>
          <p:nvPr>
            <p:ph type="ctrTitle"/>
          </p:nvPr>
        </p:nvSpPr>
        <p:spPr>
          <a:xfrm>
            <a:off x="1950497" y="1671639"/>
            <a:ext cx="8567735" cy="1152524"/>
          </a:xfrm>
          <a:ln>
            <a:solidFill>
              <a:schemeClr val="tx1"/>
            </a:solidFill>
          </a:ln>
        </p:spPr>
        <p:txBody>
          <a:bodyPr anchor="ctr">
            <a:normAutofit fontScale="90000"/>
          </a:bodyPr>
          <a:lstStyle/>
          <a:p>
            <a:pPr algn="ctr"/>
            <a:br>
              <a:rPr lang="en-GB" sz="3600" b="1" u="sng"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br>
            <a:r>
              <a:rPr lang="en-GB" sz="3600" b="1" u="sng"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Digit recognition using </a:t>
            </a:r>
            <a:r>
              <a:rPr lang="en-GB" sz="3600" b="1" u="sng" dirty="0" err="1">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tensorflow</a:t>
            </a:r>
            <a:br>
              <a:rPr lang="en-GB" sz="3600" b="1" u="sng"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br>
            <a:r>
              <a:rPr lang="en-GB" sz="3600" b="1" u="sng"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rPr>
              <a:t> </a:t>
            </a:r>
            <a:endParaRPr lang="en-IN" sz="3600" b="1" u="sng" dirty="0">
              <a:solidFill>
                <a:schemeClr val="tx1">
                  <a:lumMod val="9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B95049FF-6AE2-A2FD-11E3-7BF1BCA77E99}"/>
              </a:ext>
            </a:extLst>
          </p:cNvPr>
          <p:cNvSpPr>
            <a:spLocks noGrp="1"/>
          </p:cNvSpPr>
          <p:nvPr>
            <p:ph type="subTitle" idx="1"/>
          </p:nvPr>
        </p:nvSpPr>
        <p:spPr>
          <a:xfrm>
            <a:off x="3057525" y="3416300"/>
            <a:ext cx="6076949" cy="2355850"/>
          </a:xfrm>
          <a:ln>
            <a:solidFill>
              <a:schemeClr val="tx1"/>
            </a:solidFill>
          </a:ln>
        </p:spPr>
        <p:txBody>
          <a:bodyPr>
            <a:normAutofit lnSpcReduction="10000"/>
          </a:bodyPr>
          <a:lstStyle/>
          <a:p>
            <a:r>
              <a:rPr lang="en-GB" dirty="0">
                <a:solidFill>
                  <a:schemeClr val="tx1"/>
                </a:solidFill>
              </a:rPr>
              <a:t>Name – Dev </a:t>
            </a:r>
            <a:r>
              <a:rPr lang="en-GB" dirty="0" err="1">
                <a:solidFill>
                  <a:schemeClr val="tx1"/>
                </a:solidFill>
              </a:rPr>
              <a:t>abhaykumar</a:t>
            </a:r>
            <a:r>
              <a:rPr lang="en-GB" dirty="0">
                <a:solidFill>
                  <a:schemeClr val="tx1"/>
                </a:solidFill>
              </a:rPr>
              <a:t> shah</a:t>
            </a:r>
          </a:p>
          <a:p>
            <a:r>
              <a:rPr lang="en-IN" dirty="0">
                <a:solidFill>
                  <a:schemeClr val="tx1"/>
                </a:solidFill>
              </a:rPr>
              <a:t>Roll no. – 5</a:t>
            </a:r>
          </a:p>
          <a:p>
            <a:r>
              <a:rPr lang="en-IN" dirty="0" err="1">
                <a:solidFill>
                  <a:schemeClr val="tx1"/>
                </a:solidFill>
              </a:rPr>
              <a:t>Enrollment</a:t>
            </a:r>
            <a:r>
              <a:rPr lang="en-IN" dirty="0">
                <a:solidFill>
                  <a:schemeClr val="tx1"/>
                </a:solidFill>
              </a:rPr>
              <a:t> no. – 21002170110169</a:t>
            </a:r>
          </a:p>
          <a:p>
            <a:r>
              <a:rPr lang="en-IN" dirty="0">
                <a:solidFill>
                  <a:schemeClr val="tx1"/>
                </a:solidFill>
              </a:rPr>
              <a:t>Division – a1</a:t>
            </a:r>
          </a:p>
          <a:p>
            <a:r>
              <a:rPr lang="en-IN" dirty="0">
                <a:solidFill>
                  <a:schemeClr val="tx1"/>
                </a:solidFill>
              </a:rPr>
              <a:t>Branch - </a:t>
            </a:r>
            <a:r>
              <a:rPr lang="en-IN" dirty="0" err="1">
                <a:solidFill>
                  <a:schemeClr val="tx1"/>
                </a:solidFill>
              </a:rPr>
              <a:t>ce</a:t>
            </a:r>
            <a:endParaRPr lang="en-IN" dirty="0">
              <a:solidFill>
                <a:schemeClr val="tx1"/>
              </a:solidFill>
            </a:endParaRPr>
          </a:p>
        </p:txBody>
      </p:sp>
      <p:pic>
        <p:nvPicPr>
          <p:cNvPr id="4" name="Picture 3">
            <a:extLst>
              <a:ext uri="{FF2B5EF4-FFF2-40B4-BE49-F238E27FC236}">
                <a16:creationId xmlns:a16="http://schemas.microsoft.com/office/drawing/2014/main" id="{3C0F0B9B-4074-3E8C-703B-B34286AA32FF}"/>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941973" y="85725"/>
            <a:ext cx="3152518" cy="603849"/>
          </a:xfrm>
          <a:prstGeom prst="rect">
            <a:avLst/>
          </a:prstGeom>
        </p:spPr>
      </p:pic>
      <p:pic>
        <p:nvPicPr>
          <p:cNvPr id="5" name="Picture 4">
            <a:extLst>
              <a:ext uri="{FF2B5EF4-FFF2-40B4-BE49-F238E27FC236}">
                <a16:creationId xmlns:a16="http://schemas.microsoft.com/office/drawing/2014/main" id="{5E3BEAE6-FBEF-C330-7FF7-F1E0D71FB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145" y="85725"/>
            <a:ext cx="741512" cy="776377"/>
          </a:xfrm>
          <a:prstGeom prst="rect">
            <a:avLst/>
          </a:prstGeom>
        </p:spPr>
      </p:pic>
    </p:spTree>
    <p:extLst>
      <p:ext uri="{BB962C8B-B14F-4D97-AF65-F5344CB8AC3E}">
        <p14:creationId xmlns:p14="http://schemas.microsoft.com/office/powerpoint/2010/main" val="111087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27D6B-A794-1406-3B1F-282A70C94EDE}"/>
              </a:ext>
            </a:extLst>
          </p:cNvPr>
          <p:cNvSpPr>
            <a:spLocks noGrp="1"/>
          </p:cNvSpPr>
          <p:nvPr>
            <p:ph type="title"/>
          </p:nvPr>
        </p:nvSpPr>
        <p:spPr>
          <a:xfrm>
            <a:off x="2686844" y="414339"/>
            <a:ext cx="6818311" cy="664182"/>
          </a:xfr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GB" dirty="0">
                <a:solidFill>
                  <a:schemeClr val="tx1"/>
                </a:solidFill>
              </a:rPr>
              <a:t>Artificial neural network</a:t>
            </a:r>
            <a:endParaRPr lang="en-IN" dirty="0">
              <a:solidFill>
                <a:schemeClr val="tx1"/>
              </a:solidFill>
            </a:endParaRPr>
          </a:p>
        </p:txBody>
      </p:sp>
      <p:sp>
        <p:nvSpPr>
          <p:cNvPr id="3" name="Content Placeholder 2">
            <a:extLst>
              <a:ext uri="{FF2B5EF4-FFF2-40B4-BE49-F238E27FC236}">
                <a16:creationId xmlns:a16="http://schemas.microsoft.com/office/drawing/2014/main" id="{70BD05F5-4BD5-F980-CA4C-58A12F575F1C}"/>
              </a:ext>
            </a:extLst>
          </p:cNvPr>
          <p:cNvSpPr>
            <a:spLocks noGrp="1"/>
          </p:cNvSpPr>
          <p:nvPr>
            <p:ph idx="1"/>
          </p:nvPr>
        </p:nvSpPr>
        <p:spPr>
          <a:xfrm>
            <a:off x="1307306" y="1414463"/>
            <a:ext cx="9577387" cy="4981574"/>
          </a:xfrm>
          <a:ln>
            <a:solidFill>
              <a:schemeClr val="tx1"/>
            </a:solidFill>
          </a:ln>
        </p:spPr>
        <p:txBody>
          <a:bodyPr>
            <a:normAutofit fontScale="85000" lnSpcReduction="20000"/>
          </a:bodyPr>
          <a:lstStyle/>
          <a:p>
            <a:r>
              <a:rPr lang="en-GB" dirty="0"/>
              <a:t>In this digit recognition project, the artificial neural network (ANN) is constructed using TensorFlow's </a:t>
            </a:r>
            <a:r>
              <a:rPr lang="en-GB" dirty="0" err="1"/>
              <a:t>Keras</a:t>
            </a:r>
            <a:r>
              <a:rPr lang="en-GB" dirty="0"/>
              <a:t> API. </a:t>
            </a:r>
          </a:p>
          <a:p>
            <a:r>
              <a:rPr lang="en-GB" dirty="0"/>
              <a:t>The model is a Sequential neural network that begins with a Flatten layer, transforming the 28x28 pixel input images into a 784-element vector. </a:t>
            </a:r>
          </a:p>
          <a:p>
            <a:r>
              <a:rPr lang="en-GB" dirty="0"/>
              <a:t>This is followed by 4 Dense (fully connected) layers, each with 32, 64, 64 and 64 neurons and </a:t>
            </a:r>
            <a:r>
              <a:rPr lang="en-GB" dirty="0" err="1"/>
              <a:t>ReLU</a:t>
            </a:r>
            <a:r>
              <a:rPr lang="en-GB" dirty="0"/>
              <a:t> (Rectified Linear Unit) activation functions, which introduce non-linearity and allow the network to learn complex patterns in the data. </a:t>
            </a:r>
          </a:p>
          <a:p>
            <a:r>
              <a:rPr lang="en-GB" dirty="0"/>
              <a:t>The final Dense layer has 10 neurons with a </a:t>
            </a:r>
            <a:r>
              <a:rPr lang="en-GB" dirty="0" err="1"/>
              <a:t>softmax</a:t>
            </a:r>
            <a:r>
              <a:rPr lang="en-GB" dirty="0"/>
              <a:t> activation function, producing a probability distribution over the 10 digit classes (0-9). </a:t>
            </a:r>
          </a:p>
          <a:p>
            <a:r>
              <a:rPr lang="en-GB" dirty="0"/>
              <a:t>The model is compiled with the Adam optimizer and sparse categorical cross-entropy loss function, aiming to minimize the error during training. </a:t>
            </a:r>
          </a:p>
          <a:p>
            <a:r>
              <a:rPr lang="en-GB" dirty="0"/>
              <a:t>It is trained on the training dataset for 10 epochs, iteratively adjusting the weights to improve accuracy in recognizing handwritten digits.</a:t>
            </a:r>
            <a:endParaRPr lang="en-IN" dirty="0"/>
          </a:p>
        </p:txBody>
      </p:sp>
    </p:spTree>
    <p:extLst>
      <p:ext uri="{BB962C8B-B14F-4D97-AF65-F5344CB8AC3E}">
        <p14:creationId xmlns:p14="http://schemas.microsoft.com/office/powerpoint/2010/main" val="3465475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0B26D-6761-6765-0D5A-4905160DB9A8}"/>
              </a:ext>
            </a:extLst>
          </p:cNvPr>
          <p:cNvSpPr>
            <a:spLocks noGrp="1"/>
          </p:cNvSpPr>
          <p:nvPr>
            <p:ph type="title"/>
          </p:nvPr>
        </p:nvSpPr>
        <p:spPr>
          <a:xfrm>
            <a:off x="1972470" y="508982"/>
            <a:ext cx="8247060" cy="881670"/>
          </a:xfrm>
          <a:ln>
            <a:solidFill>
              <a:schemeClr val="tx1"/>
            </a:solidFill>
          </a:ln>
        </p:spPr>
        <p:txBody>
          <a:bodyPr/>
          <a:lstStyle/>
          <a:p>
            <a:pPr algn="ctr"/>
            <a:r>
              <a:rPr lang="en-GB" dirty="0"/>
              <a:t>Image pre-processing(while testing)</a:t>
            </a:r>
            <a:endParaRPr lang="en-IN" dirty="0"/>
          </a:p>
        </p:txBody>
      </p:sp>
      <p:sp>
        <p:nvSpPr>
          <p:cNvPr id="3" name="Content Placeholder 2">
            <a:extLst>
              <a:ext uri="{FF2B5EF4-FFF2-40B4-BE49-F238E27FC236}">
                <a16:creationId xmlns:a16="http://schemas.microsoft.com/office/drawing/2014/main" id="{6D03D0F5-3AB9-47F0-25C8-50B019451CF7}"/>
              </a:ext>
            </a:extLst>
          </p:cNvPr>
          <p:cNvSpPr>
            <a:spLocks noGrp="1"/>
          </p:cNvSpPr>
          <p:nvPr>
            <p:ph idx="1"/>
          </p:nvPr>
        </p:nvSpPr>
        <p:spPr>
          <a:xfrm>
            <a:off x="1235075" y="1801812"/>
            <a:ext cx="9721850" cy="4641852"/>
          </a:xfrm>
          <a:noFill/>
          <a:ln>
            <a:solidFill>
              <a:schemeClr val="tx1"/>
            </a:solidFill>
          </a:ln>
        </p:spPr>
        <p:style>
          <a:lnRef idx="0">
            <a:scrgbClr r="0" g="0" b="0"/>
          </a:lnRef>
          <a:fillRef idx="0">
            <a:scrgbClr r="0" g="0" b="0"/>
          </a:fillRef>
          <a:effectRef idx="0">
            <a:scrgbClr r="0" g="0" b="0"/>
          </a:effectRef>
          <a:fontRef idx="minor">
            <a:schemeClr val="dk1"/>
          </a:fontRef>
        </p:style>
        <p:txBody>
          <a:bodyPr>
            <a:normAutofit fontScale="85000" lnSpcReduction="20000"/>
          </a:bodyPr>
          <a:lstStyle/>
          <a:p>
            <a:r>
              <a:rPr lang="en-GB" dirty="0">
                <a:solidFill>
                  <a:schemeClr val="tx1"/>
                </a:solidFill>
              </a:rPr>
              <a:t>This code snippet implements a digit recognition function for an image of a handwritten digit using a pre-trained machine learning model. </a:t>
            </a:r>
          </a:p>
          <a:p>
            <a:r>
              <a:rPr lang="en-GB" dirty="0">
                <a:solidFill>
                  <a:schemeClr val="tx1"/>
                </a:solidFill>
              </a:rPr>
              <a:t>The "</a:t>
            </a:r>
            <a:r>
              <a:rPr lang="en-GB" dirty="0" err="1">
                <a:solidFill>
                  <a:schemeClr val="tx1"/>
                </a:solidFill>
              </a:rPr>
              <a:t>detect_and_invert</a:t>
            </a:r>
            <a:r>
              <a:rPr lang="en-GB" dirty="0">
                <a:solidFill>
                  <a:schemeClr val="tx1"/>
                </a:solidFill>
              </a:rPr>
              <a:t>" function first converts the input image to a binary image using a thresholding technique and checks if the image needs to be inverted based on the number of white pixels. </a:t>
            </a:r>
          </a:p>
          <a:p>
            <a:r>
              <a:rPr lang="en-GB" dirty="0">
                <a:solidFill>
                  <a:schemeClr val="tx1"/>
                </a:solidFill>
              </a:rPr>
              <a:t>If the image is deemed inverted, it inverts the pixel values.</a:t>
            </a:r>
          </a:p>
          <a:p>
            <a:r>
              <a:rPr lang="en-GB" dirty="0">
                <a:solidFill>
                  <a:schemeClr val="tx1"/>
                </a:solidFill>
              </a:rPr>
              <a:t> The “</a:t>
            </a:r>
            <a:r>
              <a:rPr lang="en-GB" dirty="0" err="1">
                <a:solidFill>
                  <a:schemeClr val="tx1"/>
                </a:solidFill>
              </a:rPr>
              <a:t>digit_recognizer_function</a:t>
            </a:r>
            <a:r>
              <a:rPr lang="en-GB" dirty="0">
                <a:solidFill>
                  <a:schemeClr val="tx1"/>
                </a:solidFill>
              </a:rPr>
              <a:t>” then loads the image from the specified path, converts it to grayscale, resizes it to 28x28 pixels, and converts it to a </a:t>
            </a:r>
            <a:r>
              <a:rPr lang="en-GB" dirty="0" err="1">
                <a:solidFill>
                  <a:schemeClr val="tx1"/>
                </a:solidFill>
              </a:rPr>
              <a:t>numpy</a:t>
            </a:r>
            <a:r>
              <a:rPr lang="en-GB" dirty="0">
                <a:solidFill>
                  <a:schemeClr val="tx1"/>
                </a:solidFill>
              </a:rPr>
              <a:t> array. </a:t>
            </a:r>
          </a:p>
          <a:p>
            <a:r>
              <a:rPr lang="en-GB" dirty="0">
                <a:solidFill>
                  <a:schemeClr val="tx1"/>
                </a:solidFill>
              </a:rPr>
              <a:t>The image is processed using the "</a:t>
            </a:r>
            <a:r>
              <a:rPr lang="en-GB" dirty="0" err="1">
                <a:solidFill>
                  <a:schemeClr val="tx1"/>
                </a:solidFill>
              </a:rPr>
              <a:t>detect_and_invert</a:t>
            </a:r>
            <a:r>
              <a:rPr lang="en-GB" dirty="0">
                <a:solidFill>
                  <a:schemeClr val="tx1"/>
                </a:solidFill>
              </a:rPr>
              <a:t>" function before being fed into the pre-trained model loaded with </a:t>
            </a:r>
            <a:r>
              <a:rPr lang="en-GB" dirty="0" err="1">
                <a:solidFill>
                  <a:schemeClr val="tx1"/>
                </a:solidFill>
              </a:rPr>
              <a:t>Joblib</a:t>
            </a:r>
            <a:r>
              <a:rPr lang="en-GB" dirty="0">
                <a:solidFill>
                  <a:schemeClr val="tx1"/>
                </a:solidFill>
              </a:rPr>
              <a:t>. </a:t>
            </a:r>
          </a:p>
          <a:p>
            <a:r>
              <a:rPr lang="en-GB" dirty="0">
                <a:solidFill>
                  <a:schemeClr val="tx1"/>
                </a:solidFill>
              </a:rPr>
              <a:t>The model predicts the digit in the image, and the predicted number is printed and displayed using Matplotlib.</a:t>
            </a:r>
            <a:endParaRPr lang="en-IN" dirty="0">
              <a:solidFill>
                <a:schemeClr val="tx1"/>
              </a:solidFill>
            </a:endParaRPr>
          </a:p>
        </p:txBody>
      </p:sp>
    </p:spTree>
    <p:extLst>
      <p:ext uri="{BB962C8B-B14F-4D97-AF65-F5344CB8AC3E}">
        <p14:creationId xmlns:p14="http://schemas.microsoft.com/office/powerpoint/2010/main" val="467062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8EEDD-7136-C399-F662-C096C394666F}"/>
              </a:ext>
            </a:extLst>
          </p:cNvPr>
          <p:cNvSpPr>
            <a:spLocks noGrp="1"/>
          </p:cNvSpPr>
          <p:nvPr>
            <p:ph type="title"/>
          </p:nvPr>
        </p:nvSpPr>
        <p:spPr>
          <a:xfrm>
            <a:off x="1562894" y="347662"/>
            <a:ext cx="9066211" cy="854074"/>
          </a:xfrm>
          <a:ln>
            <a:solidFill>
              <a:schemeClr val="tx1"/>
            </a:solidFill>
          </a:ln>
        </p:spPr>
        <p:txBody>
          <a:bodyPr>
            <a:normAutofit fontScale="90000"/>
          </a:bodyPr>
          <a:lstStyle/>
          <a:p>
            <a:pPr algn="ctr"/>
            <a:r>
              <a:rPr lang="en-GB" dirty="0"/>
              <a:t>Flowchart for single &amp; multi classification</a:t>
            </a:r>
            <a:br>
              <a:rPr lang="en-GB" dirty="0"/>
            </a:br>
            <a:r>
              <a:rPr lang="en-GB" dirty="0"/>
              <a:t>for "digit recognition" project</a:t>
            </a:r>
            <a:endParaRPr lang="en-IN" dirty="0"/>
          </a:p>
        </p:txBody>
      </p:sp>
      <p:pic>
        <p:nvPicPr>
          <p:cNvPr id="5" name="Content Placeholder 4">
            <a:extLst>
              <a:ext uri="{FF2B5EF4-FFF2-40B4-BE49-F238E27FC236}">
                <a16:creationId xmlns:a16="http://schemas.microsoft.com/office/drawing/2014/main" id="{A7A1E21A-42F6-028F-F1D9-5182933394D7}"/>
              </a:ext>
            </a:extLst>
          </p:cNvPr>
          <p:cNvPicPr>
            <a:picLocks noGrp="1" noChangeAspect="1"/>
          </p:cNvPicPr>
          <p:nvPr>
            <p:ph idx="1"/>
          </p:nvPr>
        </p:nvPicPr>
        <p:blipFill>
          <a:blip r:embed="rId2"/>
          <a:stretch>
            <a:fillRect/>
          </a:stretch>
        </p:blipFill>
        <p:spPr>
          <a:xfrm>
            <a:off x="3248600" y="1609725"/>
            <a:ext cx="5694800" cy="4862513"/>
          </a:xfrm>
          <a:ln>
            <a:solidFill>
              <a:schemeClr val="tx1"/>
            </a:solidFill>
          </a:ln>
        </p:spPr>
      </p:pic>
      <p:sp>
        <p:nvSpPr>
          <p:cNvPr id="4" name="TextBox 3">
            <a:extLst>
              <a:ext uri="{FF2B5EF4-FFF2-40B4-BE49-F238E27FC236}">
                <a16:creationId xmlns:a16="http://schemas.microsoft.com/office/drawing/2014/main" id="{A0BAF50C-7375-7D3D-41CA-D268188365A3}"/>
              </a:ext>
            </a:extLst>
          </p:cNvPr>
          <p:cNvSpPr txBox="1"/>
          <p:nvPr/>
        </p:nvSpPr>
        <p:spPr>
          <a:xfrm>
            <a:off x="6772275" y="1928814"/>
            <a:ext cx="1895475" cy="307777"/>
          </a:xfrm>
          <a:prstGeom prst="rect">
            <a:avLst/>
          </a:prstGeom>
          <a:solidFill>
            <a:schemeClr val="tx1"/>
          </a:solidFill>
        </p:spPr>
        <p:txBody>
          <a:bodyPr wrap="square" rtlCol="0">
            <a:spAutoFit/>
          </a:bodyPr>
          <a:lstStyle/>
          <a:p>
            <a:r>
              <a:rPr lang="en-GB" sz="1400" dirty="0">
                <a:solidFill>
                  <a:schemeClr val="bg1"/>
                </a:solidFill>
              </a:rPr>
              <a:t>Single Digit Recognition</a:t>
            </a:r>
            <a:endParaRPr lang="en-IN" sz="1400" dirty="0">
              <a:solidFill>
                <a:schemeClr val="bg1"/>
              </a:solidFill>
            </a:endParaRPr>
          </a:p>
        </p:txBody>
      </p:sp>
    </p:spTree>
    <p:extLst>
      <p:ext uri="{BB962C8B-B14F-4D97-AF65-F5344CB8AC3E}">
        <p14:creationId xmlns:p14="http://schemas.microsoft.com/office/powerpoint/2010/main" val="1730540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69E94-70C9-614E-9379-6D88489F07FB}"/>
              </a:ext>
            </a:extLst>
          </p:cNvPr>
          <p:cNvSpPr>
            <a:spLocks noGrp="1"/>
          </p:cNvSpPr>
          <p:nvPr>
            <p:ph type="title"/>
          </p:nvPr>
        </p:nvSpPr>
        <p:spPr>
          <a:xfrm>
            <a:off x="2605882" y="304192"/>
            <a:ext cx="6980236" cy="757845"/>
          </a:xfrm>
          <a:ln>
            <a:solidFill>
              <a:schemeClr val="tx1"/>
            </a:solidFill>
          </a:ln>
        </p:spPr>
        <p:txBody>
          <a:bodyPr/>
          <a:lstStyle/>
          <a:p>
            <a:pPr algn="ctr"/>
            <a:r>
              <a:rPr lang="en-GB" dirty="0"/>
              <a:t>Challenges that can be faced</a:t>
            </a:r>
            <a:endParaRPr lang="en-IN" dirty="0"/>
          </a:p>
        </p:txBody>
      </p:sp>
      <p:sp>
        <p:nvSpPr>
          <p:cNvPr id="3" name="Content Placeholder 2">
            <a:extLst>
              <a:ext uri="{FF2B5EF4-FFF2-40B4-BE49-F238E27FC236}">
                <a16:creationId xmlns:a16="http://schemas.microsoft.com/office/drawing/2014/main" id="{553DB0AA-58CA-F4D6-A461-F8A293889125}"/>
              </a:ext>
            </a:extLst>
          </p:cNvPr>
          <p:cNvSpPr>
            <a:spLocks noGrp="1"/>
          </p:cNvSpPr>
          <p:nvPr>
            <p:ph idx="1"/>
          </p:nvPr>
        </p:nvSpPr>
        <p:spPr>
          <a:xfrm>
            <a:off x="1313657" y="1414463"/>
            <a:ext cx="9564686" cy="5214937"/>
          </a:xfrm>
          <a:ln>
            <a:solidFill>
              <a:schemeClr val="tx1"/>
            </a:solidFill>
          </a:ln>
        </p:spPr>
        <p:txBody>
          <a:bodyPr>
            <a:normAutofit fontScale="70000" lnSpcReduction="20000"/>
          </a:bodyPr>
          <a:lstStyle/>
          <a:p>
            <a:pPr marL="0" indent="0">
              <a:buNone/>
            </a:pPr>
            <a:r>
              <a:rPr lang="en-GB" dirty="0"/>
              <a:t>1. "Variability in Handwriting": Handwritten digits can vary significantly between individuals due to differences in writing styles, slants, and pressure, making it challenging to develop a model that generalizes well across diverse handwriting.</a:t>
            </a:r>
          </a:p>
          <a:p>
            <a:pPr marL="0" indent="0">
              <a:buNone/>
            </a:pPr>
            <a:r>
              <a:rPr lang="en-GB" dirty="0"/>
              <a:t>2. "Image Quality": The quality of the input images can vary, with issues such as noise, blurriness, and varying lighting conditions potentially impacting the model's performance. Ensuring consistent image preprocessing is crucial.</a:t>
            </a:r>
          </a:p>
          <a:p>
            <a:pPr marL="0" indent="0">
              <a:buNone/>
            </a:pPr>
            <a:r>
              <a:rPr lang="en-GB" dirty="0"/>
              <a:t>3. "Inverted and Rotated Digits": Handling inverted or rotated digits requires additional preprocessing steps, such as detecting and correcting the orientation of the digits, which adds complexity to the pipeline.</a:t>
            </a:r>
          </a:p>
          <a:p>
            <a:pPr marL="0" indent="0">
              <a:buNone/>
            </a:pPr>
            <a:r>
              <a:rPr lang="en-GB" dirty="0"/>
              <a:t>4. "Data Imbalance": The MNIST dataset, while comprehensive, may still have imbalances in the distribution of different digit classes, leading to biased model performance. Addressing this requires careful data augmentation and sampling strategies.</a:t>
            </a:r>
          </a:p>
          <a:p>
            <a:pPr marL="0" indent="0">
              <a:buNone/>
            </a:pPr>
            <a:r>
              <a:rPr lang="en-GB" dirty="0"/>
              <a:t>5. "Overfitting": During training, the model may become too specialized to the training data and perform poorly on new, unseen data. Techniques such as regularization, dropout, and cross-validation are needed to mitigate overfitting.</a:t>
            </a:r>
          </a:p>
          <a:p>
            <a:pPr marL="0" indent="0">
              <a:buNone/>
            </a:pPr>
            <a:r>
              <a:rPr lang="en-GB" dirty="0"/>
              <a:t>6. "Computational Resources": Training deep learning models, especially with large datasets, can be resource-intensive, requiring significant computational power and memory. Efficient use of resources and potential use of cloud services may be necessary.</a:t>
            </a:r>
            <a:endParaRPr lang="en-IN" dirty="0"/>
          </a:p>
        </p:txBody>
      </p:sp>
    </p:spTree>
    <p:extLst>
      <p:ext uri="{BB962C8B-B14F-4D97-AF65-F5344CB8AC3E}">
        <p14:creationId xmlns:p14="http://schemas.microsoft.com/office/powerpoint/2010/main" val="786764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5DD5-EF5A-0E1E-D36E-EA3C3BF593CD}"/>
              </a:ext>
            </a:extLst>
          </p:cNvPr>
          <p:cNvSpPr>
            <a:spLocks noGrp="1"/>
          </p:cNvSpPr>
          <p:nvPr>
            <p:ph type="title"/>
          </p:nvPr>
        </p:nvSpPr>
        <p:spPr>
          <a:xfrm>
            <a:off x="771525" y="2542568"/>
            <a:ext cx="10771186" cy="1478570"/>
          </a:xfrm>
          <a:ln>
            <a:solidFill>
              <a:schemeClr val="tx1"/>
            </a:solidFill>
          </a:ln>
        </p:spPr>
        <p:txBody>
          <a:bodyPr>
            <a:normAutofit/>
          </a:bodyPr>
          <a:lstStyle/>
          <a:p>
            <a:pPr algn="ctr"/>
            <a:r>
              <a:rPr lang="en-GB" sz="4400" dirty="0"/>
              <a:t>Thank you for considering my project</a:t>
            </a:r>
            <a:endParaRPr lang="en-IN" sz="4400" dirty="0"/>
          </a:p>
        </p:txBody>
      </p:sp>
    </p:spTree>
    <p:extLst>
      <p:ext uri="{BB962C8B-B14F-4D97-AF65-F5344CB8AC3E}">
        <p14:creationId xmlns:p14="http://schemas.microsoft.com/office/powerpoint/2010/main" val="243511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0903F-0EE0-D206-27B6-F9B0554CF102}"/>
              </a:ext>
            </a:extLst>
          </p:cNvPr>
          <p:cNvSpPr>
            <a:spLocks noGrp="1"/>
          </p:cNvSpPr>
          <p:nvPr>
            <p:ph type="ctrTitle"/>
          </p:nvPr>
        </p:nvSpPr>
        <p:spPr>
          <a:xfrm>
            <a:off x="3364707" y="354012"/>
            <a:ext cx="5462586" cy="698500"/>
          </a:xfrm>
          <a:noFill/>
          <a:ln>
            <a:solidFill>
              <a:schemeClr val="tx1"/>
            </a:solidFill>
          </a:ln>
        </p:spPr>
        <p:style>
          <a:lnRef idx="0">
            <a:scrgbClr r="0" g="0" b="0"/>
          </a:lnRef>
          <a:fillRef idx="0">
            <a:scrgbClr r="0" g="0" b="0"/>
          </a:fillRef>
          <a:effectRef idx="0">
            <a:scrgbClr r="0" g="0" b="0"/>
          </a:effectRef>
          <a:fontRef idx="minor">
            <a:schemeClr val="dk1"/>
          </a:fontRef>
        </p:style>
        <p:txBody>
          <a:bodyPr>
            <a:normAutofit fontScale="90000"/>
          </a:bodyPr>
          <a:lstStyle/>
          <a:p>
            <a:pPr algn="ctr"/>
            <a:r>
              <a:rPr lang="en-GB" dirty="0">
                <a:solidFill>
                  <a:schemeClr val="tx1"/>
                </a:solidFill>
              </a:rPr>
              <a:t>introduction</a:t>
            </a:r>
            <a:endParaRPr lang="en-IN" dirty="0">
              <a:solidFill>
                <a:schemeClr val="tx1"/>
              </a:solidFill>
            </a:endParaRPr>
          </a:p>
        </p:txBody>
      </p:sp>
      <p:sp>
        <p:nvSpPr>
          <p:cNvPr id="3" name="Subtitle 2">
            <a:extLst>
              <a:ext uri="{FF2B5EF4-FFF2-40B4-BE49-F238E27FC236}">
                <a16:creationId xmlns:a16="http://schemas.microsoft.com/office/drawing/2014/main" id="{C491E734-24A2-3588-BFF7-846B551F062D}"/>
              </a:ext>
            </a:extLst>
          </p:cNvPr>
          <p:cNvSpPr>
            <a:spLocks noGrp="1"/>
          </p:cNvSpPr>
          <p:nvPr>
            <p:ph type="subTitle" idx="1"/>
          </p:nvPr>
        </p:nvSpPr>
        <p:spPr>
          <a:xfrm>
            <a:off x="1993106" y="1295399"/>
            <a:ext cx="8198643" cy="4924425"/>
          </a:xfrm>
          <a:ln>
            <a:solidFill>
              <a:schemeClr val="tx1"/>
            </a:solidFill>
          </a:ln>
        </p:spPr>
        <p:txBody>
          <a:bodyPr>
            <a:noAutofit/>
          </a:bodyPr>
          <a:lstStyle/>
          <a:p>
            <a:pPr marL="342900" indent="-342900">
              <a:buFont typeface="Arial" panose="020B0604020202020204" pitchFamily="34" charset="0"/>
              <a:buChar char="•"/>
            </a:pPr>
            <a:r>
              <a:rPr lang="en-GB" cap="none" dirty="0">
                <a:solidFill>
                  <a:schemeClr val="tx1">
                    <a:lumMod val="95000"/>
                  </a:schemeClr>
                </a:solidFill>
              </a:rPr>
              <a:t>My project, "Digit Recognition," leverages TensorFlow to develop a robust machine learning model capable of accurately identifying handwritten digits. Utilizing the widely-recognized MNIST dataset, which contains thousands of </a:t>
            </a:r>
            <a:r>
              <a:rPr lang="en-GB" cap="none" dirty="0" err="1">
                <a:solidFill>
                  <a:schemeClr val="tx1">
                    <a:lumMod val="95000"/>
                  </a:schemeClr>
                </a:solidFill>
              </a:rPr>
              <a:t>labeled</a:t>
            </a:r>
            <a:r>
              <a:rPr lang="en-GB" cap="none" dirty="0">
                <a:solidFill>
                  <a:schemeClr val="tx1">
                    <a:lumMod val="95000"/>
                  </a:schemeClr>
                </a:solidFill>
              </a:rPr>
              <a:t> digit images, this project explores various neural network architectures and optimization techniques to enhance the model's performance. </a:t>
            </a:r>
          </a:p>
          <a:p>
            <a:pPr marL="342900" indent="-342900">
              <a:buFont typeface="Arial" panose="020B0604020202020204" pitchFamily="34" charset="0"/>
              <a:buChar char="•"/>
            </a:pPr>
            <a:r>
              <a:rPr lang="en-GB" cap="none" dirty="0">
                <a:solidFill>
                  <a:schemeClr val="tx1">
                    <a:lumMod val="95000"/>
                  </a:schemeClr>
                </a:solidFill>
              </a:rPr>
              <a:t>The primary objective is to create a highly accurate and efficient digit recognition system that can be applied to various real-world applications, such as automated data entry and digit-based authentication systems. Through this project, I aim to deepen my understanding of neural networks, TensorFlow, and the broader field of machine learning, while also contributing to the advancement of automated digit recognition technologies.</a:t>
            </a:r>
          </a:p>
        </p:txBody>
      </p:sp>
    </p:spTree>
    <p:extLst>
      <p:ext uri="{BB962C8B-B14F-4D97-AF65-F5344CB8AC3E}">
        <p14:creationId xmlns:p14="http://schemas.microsoft.com/office/powerpoint/2010/main" val="2581047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6B994-C45C-F2BC-D5AD-DA36CBCE082C}"/>
              </a:ext>
            </a:extLst>
          </p:cNvPr>
          <p:cNvSpPr>
            <a:spLocks noGrp="1"/>
          </p:cNvSpPr>
          <p:nvPr>
            <p:ph type="title"/>
          </p:nvPr>
        </p:nvSpPr>
        <p:spPr>
          <a:xfrm>
            <a:off x="1293812" y="194656"/>
            <a:ext cx="9598025" cy="838807"/>
          </a:xfrm>
          <a:ln>
            <a:solidFill>
              <a:schemeClr val="tx1"/>
            </a:solidFill>
          </a:ln>
        </p:spPr>
        <p:txBody>
          <a:bodyPr>
            <a:normAutofit fontScale="90000"/>
          </a:bodyPr>
          <a:lstStyle/>
          <a:p>
            <a:pPr algn="ctr"/>
            <a:r>
              <a:rPr lang="en-GB" dirty="0"/>
              <a:t>Applications of “digit recognition” project</a:t>
            </a:r>
            <a:endParaRPr lang="en-IN" dirty="0"/>
          </a:p>
        </p:txBody>
      </p:sp>
      <p:sp>
        <p:nvSpPr>
          <p:cNvPr id="3" name="Content Placeholder 2">
            <a:extLst>
              <a:ext uri="{FF2B5EF4-FFF2-40B4-BE49-F238E27FC236}">
                <a16:creationId xmlns:a16="http://schemas.microsoft.com/office/drawing/2014/main" id="{19339B46-F381-4B72-D43D-4D3C9852C2A1}"/>
              </a:ext>
            </a:extLst>
          </p:cNvPr>
          <p:cNvSpPr>
            <a:spLocks noGrp="1"/>
          </p:cNvSpPr>
          <p:nvPr>
            <p:ph idx="1"/>
          </p:nvPr>
        </p:nvSpPr>
        <p:spPr>
          <a:xfrm>
            <a:off x="1233487" y="1281113"/>
            <a:ext cx="9725025" cy="5286375"/>
          </a:xfrm>
          <a:ln>
            <a:solidFill>
              <a:schemeClr val="tx1"/>
            </a:solidFill>
          </a:ln>
        </p:spPr>
        <p:txBody>
          <a:bodyPr>
            <a:normAutofit fontScale="70000" lnSpcReduction="20000"/>
          </a:bodyPr>
          <a:lstStyle/>
          <a:p>
            <a:pPr marL="0" indent="0">
              <a:buNone/>
            </a:pPr>
            <a:r>
              <a:rPr lang="en-GB" dirty="0"/>
              <a:t>1. "Automated Data Entry": Digit recognition can streamline data entry processes by automatically extracting numerical information from handwritten forms, reducing the need for manual input and minimizing errors.</a:t>
            </a:r>
          </a:p>
          <a:p>
            <a:pPr marL="0" indent="0">
              <a:buNone/>
            </a:pPr>
            <a:r>
              <a:rPr lang="en-GB" dirty="0"/>
              <a:t>2. "Banking and Finance": Banks can use digit recognition to process checks, bank slips, and other handwritten financial documents, enabling faster and more accurate transactions.</a:t>
            </a:r>
          </a:p>
          <a:p>
            <a:pPr marL="0" indent="0">
              <a:buNone/>
            </a:pPr>
            <a:r>
              <a:rPr lang="en-GB" dirty="0"/>
              <a:t>3. "Postal Services": Postal services can utilize digit recognition to automatically read and sort handwritten postal codes on envelopes and packages, enhancing the efficiency of mail sorting.</a:t>
            </a:r>
          </a:p>
          <a:p>
            <a:pPr marL="0" indent="0">
              <a:buNone/>
            </a:pPr>
            <a:r>
              <a:rPr lang="en-GB" dirty="0"/>
              <a:t>4. "Education": In educational settings, digit recognition can be employed for grading handwritten exams and assignments, saving time for educators and ensuring consistent and unbiased grading.</a:t>
            </a:r>
          </a:p>
          <a:p>
            <a:pPr marL="0" indent="0">
              <a:buNone/>
            </a:pPr>
            <a:r>
              <a:rPr lang="en-GB" dirty="0"/>
              <a:t>5. "Healthcare": Digit recognition can assist in digitizing handwritten medical records, prescriptions, and notes, improving record-keeping accuracy and facilitating better data management in healthcare facilities.</a:t>
            </a:r>
          </a:p>
          <a:p>
            <a:pPr marL="0" indent="0">
              <a:buNone/>
            </a:pPr>
            <a:r>
              <a:rPr lang="en-GB" dirty="0"/>
              <a:t>6. "Retail": Retailers can use digit recognition for inventory management by recognizing handwritten numbers on labels, tags, or invoices, thus improving stock tracking and inventory control.</a:t>
            </a:r>
          </a:p>
          <a:p>
            <a:pPr marL="0" indent="0">
              <a:buNone/>
            </a:pPr>
            <a:r>
              <a:rPr lang="en-GB" dirty="0"/>
              <a:t>7. "Digital Archiving": Historical documents and manuscripts containing handwritten digits can be digitized and made searchable, preserving valuable information and making it accessible for research and analysis.</a:t>
            </a:r>
          </a:p>
          <a:p>
            <a:pPr marL="0" indent="0">
              <a:buNone/>
            </a:pPr>
            <a:r>
              <a:rPr lang="en-GB" dirty="0"/>
              <a:t>8. "Authentication Systems": Digit recognition can be used in authentication systems that require handwritten digit input, such as digital signature verification and secure login processes.</a:t>
            </a:r>
            <a:endParaRPr lang="en-IN" dirty="0"/>
          </a:p>
        </p:txBody>
      </p:sp>
    </p:spTree>
    <p:extLst>
      <p:ext uri="{BB962C8B-B14F-4D97-AF65-F5344CB8AC3E}">
        <p14:creationId xmlns:p14="http://schemas.microsoft.com/office/powerpoint/2010/main" val="276510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3E71-5497-63FD-B6F0-F5AA2032FA96}"/>
              </a:ext>
            </a:extLst>
          </p:cNvPr>
          <p:cNvSpPr>
            <a:spLocks noGrp="1"/>
          </p:cNvSpPr>
          <p:nvPr>
            <p:ph type="title"/>
          </p:nvPr>
        </p:nvSpPr>
        <p:spPr>
          <a:xfrm>
            <a:off x="3530600" y="447372"/>
            <a:ext cx="5197475" cy="762607"/>
          </a:xfr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GB" dirty="0">
                <a:solidFill>
                  <a:schemeClr val="tx1"/>
                </a:solidFill>
              </a:rPr>
              <a:t>Libraries used</a:t>
            </a:r>
            <a:endParaRPr lang="en-IN" dirty="0">
              <a:solidFill>
                <a:schemeClr val="tx1"/>
              </a:solidFill>
            </a:endParaRPr>
          </a:p>
        </p:txBody>
      </p:sp>
      <p:sp>
        <p:nvSpPr>
          <p:cNvPr id="6" name="Rectangle 2">
            <a:extLst>
              <a:ext uri="{FF2B5EF4-FFF2-40B4-BE49-F238E27FC236}">
                <a16:creationId xmlns:a16="http://schemas.microsoft.com/office/drawing/2014/main" id="{10692387-8DB7-59FB-E9F7-E3A91030E15F}"/>
              </a:ext>
            </a:extLst>
          </p:cNvPr>
          <p:cNvSpPr>
            <a:spLocks noGrp="1" noChangeArrowheads="1"/>
          </p:cNvSpPr>
          <p:nvPr>
            <p:ph idx="1"/>
          </p:nvPr>
        </p:nvSpPr>
        <p:spPr bwMode="auto">
          <a:xfrm>
            <a:off x="1143792" y="1489465"/>
            <a:ext cx="9904413" cy="46140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ptos" panose="020B0004020202020204" pitchFamily="34" charset="0"/>
              </a:rPr>
              <a:t>Numpy</a:t>
            </a:r>
            <a:r>
              <a:rPr kumimoji="0" lang="en-US" altLang="en-US" sz="1800" b="0" i="0" u="none" strike="noStrike" cap="none" normalizeH="0" baseline="0" dirty="0">
                <a:ln>
                  <a:noFill/>
                </a:ln>
                <a:solidFill>
                  <a:schemeClr val="tx1"/>
                </a:solidFill>
                <a:effectLst/>
                <a:latin typeface="Aptos" panose="020B0004020202020204" pitchFamily="34" charset="0"/>
              </a:rPr>
              <a:t>: Provides support for large, multi-dimensional arrays and matrices, along with a 	collection of mathematical functions to operate on these arrays.</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ptos" panose="020B0004020202020204" pitchFamily="34" charset="0"/>
              </a:rPr>
              <a:t>Tensorflow</a:t>
            </a:r>
            <a:r>
              <a:rPr kumimoji="0" lang="en-US" altLang="en-US" sz="1800" b="0" i="0" u="none" strike="noStrike" cap="none" normalizeH="0" baseline="0" dirty="0">
                <a:ln>
                  <a:noFill/>
                </a:ln>
                <a:solidFill>
                  <a:schemeClr val="tx1"/>
                </a:solidFill>
                <a:effectLst/>
                <a:latin typeface="Aptos" panose="020B0004020202020204" pitchFamily="34" charset="0"/>
              </a:rPr>
              <a:t>: An open-source machine learning framework used for building and training deep 	         learning models.</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Matplotlib</a:t>
            </a:r>
            <a:r>
              <a:rPr kumimoji="0" lang="en-US" altLang="en-US" sz="1800" b="0" i="0" u="none" strike="noStrike" cap="none" normalizeH="0" baseline="0" dirty="0">
                <a:ln>
                  <a:noFill/>
                </a:ln>
                <a:solidFill>
                  <a:schemeClr val="tx1"/>
                </a:solidFill>
                <a:effectLst/>
                <a:latin typeface="Aptos" panose="020B0004020202020204" pitchFamily="34" charset="0"/>
              </a:rPr>
              <a:t>: A plotting library used for creating static, interactive, and animated visualizations in </a:t>
            </a:r>
            <a:r>
              <a:rPr lang="en-US" altLang="en-US" sz="1800" dirty="0">
                <a:latin typeface="Aptos" panose="020B0004020202020204" pitchFamily="34" charset="0"/>
              </a:rPr>
              <a:t>	        </a:t>
            </a:r>
            <a:r>
              <a:rPr kumimoji="0" lang="en-US" altLang="en-US" sz="1800" b="0" i="0" u="none" strike="noStrike" cap="none" normalizeH="0" baseline="0" dirty="0">
                <a:ln>
                  <a:noFill/>
                </a:ln>
                <a:solidFill>
                  <a:schemeClr val="tx1"/>
                </a:solidFill>
                <a:effectLst/>
                <a:latin typeface="Aptos" panose="020B0004020202020204" pitchFamily="34" charset="0"/>
              </a:rPr>
              <a:t>Python.</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Seaborn</a:t>
            </a:r>
            <a:r>
              <a:rPr kumimoji="0" lang="en-US" altLang="en-US" sz="1800" b="0" i="0" u="none" strike="noStrike" cap="none" normalizeH="0" baseline="0" dirty="0">
                <a:ln>
                  <a:noFill/>
                </a:ln>
                <a:solidFill>
                  <a:schemeClr val="tx1"/>
                </a:solidFill>
                <a:effectLst/>
                <a:latin typeface="Aptos" panose="020B0004020202020204" pitchFamily="34" charset="0"/>
              </a:rPr>
              <a:t>: A data visualization library based on Matplotlib that provides a high-level interface for 	    drawing attractive statistical graphics.</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Open-cv</a:t>
            </a:r>
            <a:r>
              <a:rPr kumimoji="0" lang="en-US" altLang="en-US" sz="1800" b="0" i="0" u="none" strike="noStrike" cap="none" normalizeH="0" baseline="0" dirty="0">
                <a:ln>
                  <a:noFill/>
                </a:ln>
                <a:solidFill>
                  <a:schemeClr val="tx1"/>
                </a:solidFill>
                <a:effectLst/>
                <a:latin typeface="Aptos" panose="020B0004020202020204" pitchFamily="34" charset="0"/>
              </a:rPr>
              <a:t>: An open-source computer vision and machine learning software library for real-time 	    computer vision applications.</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PIL (Pillow)</a:t>
            </a:r>
            <a:r>
              <a:rPr kumimoji="0" lang="en-US" altLang="en-US" sz="1800" b="0" i="0" u="none" strike="noStrike" cap="none" normalizeH="0" baseline="0" dirty="0">
                <a:ln>
                  <a:noFill/>
                </a:ln>
                <a:solidFill>
                  <a:schemeClr val="tx1"/>
                </a:solidFill>
                <a:effectLst/>
                <a:latin typeface="Aptos" panose="020B0004020202020204" pitchFamily="34" charset="0"/>
              </a:rPr>
              <a:t>: A Python Imaging Library that adds image processing capabilities to your Python 	          interpreter.</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ptos" panose="020B0004020202020204" pitchFamily="34" charset="0"/>
              </a:rPr>
              <a:t>Fastapi</a:t>
            </a:r>
            <a:r>
              <a:rPr kumimoji="0" lang="en-US" altLang="en-US" sz="1800" b="0" i="0" u="none" strike="noStrike" cap="none" normalizeH="0" baseline="0" dirty="0">
                <a:ln>
                  <a:noFill/>
                </a:ln>
                <a:solidFill>
                  <a:schemeClr val="tx1"/>
                </a:solidFill>
                <a:effectLst/>
                <a:latin typeface="Aptos" panose="020B0004020202020204" pitchFamily="34" charset="0"/>
              </a:rPr>
              <a:t>: A modern, fast (high-performance), web framework for building APIs with Python 3.7+ 	 based on standard Python type hints.</a:t>
            </a:r>
          </a:p>
          <a:p>
            <a:pPr marL="0" marR="0" lvl="0" indent="0" algn="l" defTabSz="914400" rtl="0" eaLnBrk="0" fontAlgn="base" latinLnBrk="0" hangingPunct="0">
              <a:lnSpc>
                <a:spcPct val="100000"/>
              </a:lnSpc>
              <a:spcBef>
                <a:spcPts val="125"/>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ptos" panose="020B0004020202020204" pitchFamily="34" charset="0"/>
              </a:rPr>
              <a:t>Joblib</a:t>
            </a:r>
            <a:r>
              <a:rPr kumimoji="0" lang="en-US" altLang="en-US" sz="1800" b="0" i="0" u="none" strike="noStrike" cap="none" normalizeH="0" baseline="0" dirty="0">
                <a:ln>
                  <a:noFill/>
                </a:ln>
                <a:solidFill>
                  <a:schemeClr val="tx1"/>
                </a:solidFill>
                <a:effectLst/>
                <a:latin typeface="Aptos" panose="020B0004020202020204" pitchFamily="34" charset="0"/>
              </a:rPr>
              <a:t>: A set of tools to provide lightweight pipelining in Python, particularly for loading and saving                    	data efficiently. </a:t>
            </a:r>
          </a:p>
        </p:txBody>
      </p:sp>
    </p:spTree>
    <p:extLst>
      <p:ext uri="{BB962C8B-B14F-4D97-AF65-F5344CB8AC3E}">
        <p14:creationId xmlns:p14="http://schemas.microsoft.com/office/powerpoint/2010/main" val="74360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3619-11A7-E2EC-4744-2C4C60C18BC4}"/>
              </a:ext>
            </a:extLst>
          </p:cNvPr>
          <p:cNvSpPr>
            <a:spLocks noGrp="1"/>
          </p:cNvSpPr>
          <p:nvPr>
            <p:ph type="title"/>
          </p:nvPr>
        </p:nvSpPr>
        <p:spPr>
          <a:xfrm>
            <a:off x="1427163" y="618518"/>
            <a:ext cx="9337673" cy="919770"/>
          </a:xfr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GB" dirty="0">
                <a:solidFill>
                  <a:schemeClr val="tx1"/>
                </a:solidFill>
              </a:rPr>
              <a:t>MNIST dataset (70000 Grayscale images)</a:t>
            </a:r>
            <a:endParaRPr lang="en-IN" dirty="0">
              <a:solidFill>
                <a:schemeClr val="tx1"/>
              </a:solidFill>
            </a:endParaRPr>
          </a:p>
        </p:txBody>
      </p:sp>
      <p:pic>
        <p:nvPicPr>
          <p:cNvPr id="5" name="Content Placeholder 4">
            <a:extLst>
              <a:ext uri="{FF2B5EF4-FFF2-40B4-BE49-F238E27FC236}">
                <a16:creationId xmlns:a16="http://schemas.microsoft.com/office/drawing/2014/main" id="{42C66A86-DCE7-B463-BB6C-126BCA9A15FB}"/>
              </a:ext>
            </a:extLst>
          </p:cNvPr>
          <p:cNvPicPr>
            <a:picLocks noGrp="1" noChangeAspect="1"/>
          </p:cNvPicPr>
          <p:nvPr>
            <p:ph idx="1"/>
          </p:nvPr>
        </p:nvPicPr>
        <p:blipFill>
          <a:blip r:embed="rId2"/>
          <a:stretch>
            <a:fillRect/>
          </a:stretch>
        </p:blipFill>
        <p:spPr>
          <a:xfrm>
            <a:off x="3207544" y="1981199"/>
            <a:ext cx="5776912" cy="3976688"/>
          </a:xfrm>
        </p:spPr>
      </p:pic>
    </p:spTree>
    <p:extLst>
      <p:ext uri="{BB962C8B-B14F-4D97-AF65-F5344CB8AC3E}">
        <p14:creationId xmlns:p14="http://schemas.microsoft.com/office/powerpoint/2010/main" val="187907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C995-FD03-B8E7-9396-BE3E2A3FB796}"/>
              </a:ext>
            </a:extLst>
          </p:cNvPr>
          <p:cNvSpPr>
            <a:spLocks noGrp="1"/>
          </p:cNvSpPr>
          <p:nvPr>
            <p:ph type="title"/>
          </p:nvPr>
        </p:nvSpPr>
        <p:spPr>
          <a:xfrm>
            <a:off x="1755776" y="685800"/>
            <a:ext cx="8680448" cy="862012"/>
          </a:xfr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p>
            <a:pPr algn="ctr"/>
            <a:r>
              <a:rPr lang="en-GB" dirty="0">
                <a:solidFill>
                  <a:schemeClr val="tx1"/>
                </a:solidFill>
              </a:rPr>
              <a:t>Image pre-processing(while training)</a:t>
            </a:r>
            <a:endParaRPr lang="en-IN" dirty="0">
              <a:solidFill>
                <a:schemeClr val="tx1"/>
              </a:solidFill>
            </a:endParaRPr>
          </a:p>
        </p:txBody>
      </p:sp>
      <p:sp>
        <p:nvSpPr>
          <p:cNvPr id="3" name="Content Placeholder 2">
            <a:extLst>
              <a:ext uri="{FF2B5EF4-FFF2-40B4-BE49-F238E27FC236}">
                <a16:creationId xmlns:a16="http://schemas.microsoft.com/office/drawing/2014/main" id="{FAC65297-9BD1-C492-E304-460A271B342E}"/>
              </a:ext>
            </a:extLst>
          </p:cNvPr>
          <p:cNvSpPr>
            <a:spLocks noGrp="1"/>
          </p:cNvSpPr>
          <p:nvPr>
            <p:ph idx="1"/>
          </p:nvPr>
        </p:nvSpPr>
        <p:spPr>
          <a:xfrm>
            <a:off x="1173162" y="2039935"/>
            <a:ext cx="9845675" cy="3989995"/>
          </a:xfrm>
          <a:ln>
            <a:solidFill>
              <a:schemeClr val="tx1"/>
            </a:solidFill>
          </a:ln>
        </p:spPr>
        <p:txBody>
          <a:bodyPr>
            <a:normAutofit fontScale="92500" lnSpcReduction="20000"/>
          </a:bodyPr>
          <a:lstStyle/>
          <a:p>
            <a:r>
              <a:rPr lang="en-GB" dirty="0"/>
              <a:t>In the digit recognition project, image preprocessing plays a crucial role in enhancing the performance and accuracy of the model. The process begins with converting the images to grayscale using libraries like OpenCV or PIL, which simplifies the data and reduces computational complexity. Next, the images are resized to a uniform dimension, typically 28x28 pixels, to maintain consistency in the input data. </a:t>
            </a:r>
          </a:p>
          <a:p>
            <a:r>
              <a:rPr lang="en-GB" dirty="0"/>
              <a:t>Normalization is then applied to scale the pixel values between 0 and 1, facilitating faster and more efficient training. Additionally, noise reduction techniques are employed to clean the images, and data augmentation methods, such as rotation, shifting, and zooming, are used to increase the diversity of the training dataset. These preprocessing steps ensure that the neural network receives high-quality, standardized input, ultimately leading to more accurate digit recognition.</a:t>
            </a:r>
            <a:endParaRPr lang="en-IN" dirty="0"/>
          </a:p>
        </p:txBody>
      </p:sp>
    </p:spTree>
    <p:extLst>
      <p:ext uri="{BB962C8B-B14F-4D97-AF65-F5344CB8AC3E}">
        <p14:creationId xmlns:p14="http://schemas.microsoft.com/office/powerpoint/2010/main" val="251218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7AC27-0851-3656-AF96-F87A3CA9689C}"/>
              </a:ext>
            </a:extLst>
          </p:cNvPr>
          <p:cNvSpPr>
            <a:spLocks noGrp="1"/>
          </p:cNvSpPr>
          <p:nvPr>
            <p:ph type="title"/>
          </p:nvPr>
        </p:nvSpPr>
        <p:spPr>
          <a:xfrm>
            <a:off x="1578769" y="309562"/>
            <a:ext cx="9034462" cy="857857"/>
          </a:xfrm>
          <a:ln>
            <a:solidFill>
              <a:schemeClr val="tx1"/>
            </a:solidFill>
          </a:ln>
        </p:spPr>
        <p:txBody>
          <a:bodyPr>
            <a:normAutofit fontScale="90000"/>
          </a:bodyPr>
          <a:lstStyle/>
          <a:p>
            <a:pPr algn="ctr"/>
            <a:r>
              <a:rPr lang="en-GB" dirty="0"/>
              <a:t>Activation functions used in building model</a:t>
            </a:r>
            <a:endParaRPr lang="en-IN" dirty="0"/>
          </a:p>
        </p:txBody>
      </p:sp>
      <p:pic>
        <p:nvPicPr>
          <p:cNvPr id="5" name="Content Placeholder 4">
            <a:extLst>
              <a:ext uri="{FF2B5EF4-FFF2-40B4-BE49-F238E27FC236}">
                <a16:creationId xmlns:a16="http://schemas.microsoft.com/office/drawing/2014/main" id="{ADEDE1F1-62DA-F684-1056-39BB7570D22C}"/>
              </a:ext>
            </a:extLst>
          </p:cNvPr>
          <p:cNvPicPr>
            <a:picLocks noGrp="1" noChangeAspect="1"/>
          </p:cNvPicPr>
          <p:nvPr>
            <p:ph idx="1"/>
          </p:nvPr>
        </p:nvPicPr>
        <p:blipFill>
          <a:blip r:embed="rId2"/>
          <a:stretch>
            <a:fillRect/>
          </a:stretch>
        </p:blipFill>
        <p:spPr>
          <a:xfrm>
            <a:off x="2762250" y="1344612"/>
            <a:ext cx="6667499" cy="5265737"/>
          </a:xfrm>
          <a:ln>
            <a:solidFill>
              <a:schemeClr val="tx1"/>
            </a:solidFill>
          </a:ln>
        </p:spPr>
      </p:pic>
    </p:spTree>
    <p:extLst>
      <p:ext uri="{BB962C8B-B14F-4D97-AF65-F5344CB8AC3E}">
        <p14:creationId xmlns:p14="http://schemas.microsoft.com/office/powerpoint/2010/main" val="278622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10D0-3FCA-0B96-7297-C93C58636C22}"/>
              </a:ext>
            </a:extLst>
          </p:cNvPr>
          <p:cNvSpPr>
            <a:spLocks noGrp="1"/>
          </p:cNvSpPr>
          <p:nvPr>
            <p:ph type="title"/>
          </p:nvPr>
        </p:nvSpPr>
        <p:spPr>
          <a:xfrm>
            <a:off x="2104231" y="618518"/>
            <a:ext cx="7983537" cy="729270"/>
          </a:xfrm>
          <a:ln>
            <a:solidFill>
              <a:schemeClr val="tx1"/>
            </a:solidFill>
          </a:ln>
        </p:spPr>
        <p:txBody>
          <a:bodyPr>
            <a:normAutofit fontScale="90000"/>
          </a:bodyPr>
          <a:lstStyle/>
          <a:p>
            <a:pPr algn="ctr"/>
            <a:r>
              <a:rPr lang="en-GB" dirty="0"/>
              <a:t>Loss function used in building model</a:t>
            </a:r>
            <a:endParaRPr lang="en-IN" dirty="0"/>
          </a:p>
        </p:txBody>
      </p:sp>
      <p:pic>
        <p:nvPicPr>
          <p:cNvPr id="5" name="Content Placeholder 4">
            <a:extLst>
              <a:ext uri="{FF2B5EF4-FFF2-40B4-BE49-F238E27FC236}">
                <a16:creationId xmlns:a16="http://schemas.microsoft.com/office/drawing/2014/main" id="{F2FB0267-95A0-FF4C-090C-6E768BCE481F}"/>
              </a:ext>
            </a:extLst>
          </p:cNvPr>
          <p:cNvPicPr>
            <a:picLocks noGrp="1" noChangeAspect="1"/>
          </p:cNvPicPr>
          <p:nvPr>
            <p:ph idx="1"/>
          </p:nvPr>
        </p:nvPicPr>
        <p:blipFill>
          <a:blip r:embed="rId2"/>
          <a:stretch>
            <a:fillRect/>
          </a:stretch>
        </p:blipFill>
        <p:spPr>
          <a:xfrm>
            <a:off x="3117056" y="1619250"/>
            <a:ext cx="5957888" cy="4814888"/>
          </a:xfrm>
          <a:ln>
            <a:solidFill>
              <a:schemeClr val="tx1"/>
            </a:solidFill>
          </a:ln>
        </p:spPr>
      </p:pic>
    </p:spTree>
    <p:extLst>
      <p:ext uri="{BB962C8B-B14F-4D97-AF65-F5344CB8AC3E}">
        <p14:creationId xmlns:p14="http://schemas.microsoft.com/office/powerpoint/2010/main" val="183142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18438-F983-B3AA-A292-E7D7386D16E9}"/>
              </a:ext>
            </a:extLst>
          </p:cNvPr>
          <p:cNvSpPr>
            <a:spLocks noGrp="1"/>
          </p:cNvSpPr>
          <p:nvPr>
            <p:ph type="title"/>
          </p:nvPr>
        </p:nvSpPr>
        <p:spPr>
          <a:xfrm>
            <a:off x="1539082" y="437543"/>
            <a:ext cx="9113836" cy="800707"/>
          </a:xfrm>
          <a:ln>
            <a:solidFill>
              <a:schemeClr val="tx1"/>
            </a:solidFill>
          </a:ln>
        </p:spPr>
        <p:txBody>
          <a:bodyPr/>
          <a:lstStyle/>
          <a:p>
            <a:pPr algn="ctr"/>
            <a:r>
              <a:rPr lang="en-GB" dirty="0"/>
              <a:t>Accuracy metrics used in building model</a:t>
            </a:r>
            <a:endParaRPr lang="en-IN" dirty="0"/>
          </a:p>
        </p:txBody>
      </p:sp>
      <p:pic>
        <p:nvPicPr>
          <p:cNvPr id="5" name="Content Placeholder 4">
            <a:extLst>
              <a:ext uri="{FF2B5EF4-FFF2-40B4-BE49-F238E27FC236}">
                <a16:creationId xmlns:a16="http://schemas.microsoft.com/office/drawing/2014/main" id="{A4EBF3AE-745A-A88E-1C0C-7DD309B486BA}"/>
              </a:ext>
            </a:extLst>
          </p:cNvPr>
          <p:cNvPicPr>
            <a:picLocks noGrp="1" noChangeAspect="1"/>
          </p:cNvPicPr>
          <p:nvPr>
            <p:ph idx="1"/>
          </p:nvPr>
        </p:nvPicPr>
        <p:blipFill>
          <a:blip r:embed="rId2"/>
          <a:stretch>
            <a:fillRect/>
          </a:stretch>
        </p:blipFill>
        <p:spPr>
          <a:xfrm>
            <a:off x="1966912" y="1490663"/>
            <a:ext cx="8258175" cy="4929794"/>
          </a:xfrm>
          <a:ln>
            <a:solidFill>
              <a:schemeClr val="tx1"/>
            </a:solidFill>
          </a:ln>
        </p:spPr>
      </p:pic>
    </p:spTree>
    <p:extLst>
      <p:ext uri="{BB962C8B-B14F-4D97-AF65-F5344CB8AC3E}">
        <p14:creationId xmlns:p14="http://schemas.microsoft.com/office/powerpoint/2010/main" val="1466294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683</TotalTime>
  <Words>1366</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Calibri</vt:lpstr>
      <vt:lpstr>Tw Cen MT</vt:lpstr>
      <vt:lpstr>Circuit</vt:lpstr>
      <vt:lpstr> Digit recognition using tensorflow  </vt:lpstr>
      <vt:lpstr>introduction</vt:lpstr>
      <vt:lpstr>Applications of “digit recognition” project</vt:lpstr>
      <vt:lpstr>Libraries used</vt:lpstr>
      <vt:lpstr>MNIST dataset (70000 Grayscale images)</vt:lpstr>
      <vt:lpstr>Image pre-processing(while training)</vt:lpstr>
      <vt:lpstr>Activation functions used in building model</vt:lpstr>
      <vt:lpstr>Loss function used in building model</vt:lpstr>
      <vt:lpstr>Accuracy metrics used in building model</vt:lpstr>
      <vt:lpstr>Artificial neural network</vt:lpstr>
      <vt:lpstr>Image pre-processing(while testing)</vt:lpstr>
      <vt:lpstr>Flowchart for single &amp; multi classification for "digit recognition" project</vt:lpstr>
      <vt:lpstr>Challenges that can be faced</vt:lpstr>
      <vt:lpstr>Thank you for considering my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 Shah</dc:creator>
  <cp:lastModifiedBy>Dev Shah</cp:lastModifiedBy>
  <cp:revision>2</cp:revision>
  <dcterms:created xsi:type="dcterms:W3CDTF">2024-07-21T18:49:23Z</dcterms:created>
  <dcterms:modified xsi:type="dcterms:W3CDTF">2024-07-22T15:25:13Z</dcterms:modified>
</cp:coreProperties>
</file>