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7" r:id="rId1"/>
  </p:sldMasterIdLst>
  <p:notesMasterIdLst>
    <p:notesMasterId r:id="rId8"/>
  </p:notesMasterIdLst>
  <p:sldIdLst>
    <p:sldId id="263" r:id="rId2"/>
    <p:sldId id="264" r:id="rId3"/>
    <p:sldId id="268" r:id="rId4"/>
    <p:sldId id="266" r:id="rId5"/>
    <p:sldId id="267"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2" autoAdjust="0"/>
    <p:restoredTop sz="94660"/>
  </p:normalViewPr>
  <p:slideViewPr>
    <p:cSldViewPr snapToGrid="0">
      <p:cViewPr varScale="1">
        <p:scale>
          <a:sx n="86" d="100"/>
          <a:sy n="86" d="100"/>
        </p:scale>
        <p:origin x="69"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9462E7-CB2D-4989-967B-4050FF21BF7A}" type="datetimeFigureOut">
              <a:rPr lang="en-IN" smtClean="0"/>
              <a:t>20-04-2024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047DD-3A26-4796-8621-7BF0716ECF6C}" type="slidenum">
              <a:rPr lang="en-IN" smtClean="0"/>
              <a:t>‹#›</a:t>
            </a:fld>
            <a:endParaRPr lang="en-IN"/>
          </a:p>
        </p:txBody>
      </p:sp>
    </p:spTree>
    <p:extLst>
      <p:ext uri="{BB962C8B-B14F-4D97-AF65-F5344CB8AC3E}">
        <p14:creationId xmlns:p14="http://schemas.microsoft.com/office/powerpoint/2010/main" val="4044333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7A78144-6FD4-461A-BEE3-AC1989F0538A}" type="datetimeFigureOut">
              <a:rPr lang="en-US" smtClean="0"/>
              <a:t>4/20/2024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138615590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A78144-6FD4-461A-BEE3-AC1989F0538A}"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3475086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78144-6FD4-461A-BEE3-AC1989F0538A}"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2895595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78144-6FD4-461A-BEE3-AC1989F0538A}"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12498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78144-6FD4-461A-BEE3-AC1989F0538A}"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3139712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78144-6FD4-461A-BEE3-AC1989F0538A}"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3291836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78144-6FD4-461A-BEE3-AC1989F0538A}"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1127826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78144-6FD4-461A-BEE3-AC1989F0538A}"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6F0B9-6EDB-4F55-99E3-017684D7DF32}"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951300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78144-6FD4-461A-BEE3-AC1989F0538A}"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2648848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78144-6FD4-461A-BEE3-AC1989F0538A}"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389866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78144-6FD4-461A-BEE3-AC1989F0538A}"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2661587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A78144-6FD4-461A-BEE3-AC1989F0538A}"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245597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A78144-6FD4-461A-BEE3-AC1989F0538A}" type="datetimeFigureOut">
              <a:rPr lang="en-US" smtClean="0"/>
              <a:t>4/20/2024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424456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A78144-6FD4-461A-BEE3-AC1989F0538A}" type="datetimeFigureOut">
              <a:rPr lang="en-US" smtClean="0"/>
              <a:t>4/20/2024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4231311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7A78144-6FD4-461A-BEE3-AC1989F0538A}" type="datetimeFigureOut">
              <a:rPr lang="en-US" smtClean="0"/>
              <a:t>4/20/2024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1621344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A78144-6FD4-461A-BEE3-AC1989F0538A}"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803695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A78144-6FD4-461A-BEE3-AC1989F0538A}"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365775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7A78144-6FD4-461A-BEE3-AC1989F0538A}" type="datetimeFigureOut">
              <a:rPr lang="en-US" smtClean="0"/>
              <a:t>4/20/2024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A6F0B9-6EDB-4F55-99E3-017684D7DF32}" type="slidenum">
              <a:rPr lang="en-US" smtClean="0"/>
              <a:t>‹#›</a:t>
            </a:fld>
            <a:endParaRPr lang="en-US"/>
          </a:p>
        </p:txBody>
      </p:sp>
    </p:spTree>
    <p:extLst>
      <p:ext uri="{BB962C8B-B14F-4D97-AF65-F5344CB8AC3E}">
        <p14:creationId xmlns:p14="http://schemas.microsoft.com/office/powerpoint/2010/main" val="10413471"/>
      </p:ext>
    </p:extLst>
  </p:cSld>
  <p:clrMap bg1="dk1" tx1="lt1" bg2="dk2" tx2="lt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 id="21474838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D51F6-B5B5-9C0C-7FA5-93863B9B6F46}"/>
              </a:ext>
            </a:extLst>
          </p:cNvPr>
          <p:cNvSpPr>
            <a:spLocks noGrp="1"/>
          </p:cNvSpPr>
          <p:nvPr>
            <p:ph type="title"/>
          </p:nvPr>
        </p:nvSpPr>
        <p:spPr>
          <a:xfrm>
            <a:off x="2246262" y="1496348"/>
            <a:ext cx="6714783" cy="74193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txBody>
          <a:bodyPr/>
          <a:lstStyle/>
          <a:p>
            <a:pPr algn="ctr"/>
            <a:r>
              <a:rPr lang="en-GB" b="1" dirty="0"/>
              <a:t>Canteen management system</a:t>
            </a:r>
            <a:endParaRPr lang="en-IN" b="1" dirty="0"/>
          </a:p>
        </p:txBody>
      </p:sp>
      <p:sp>
        <p:nvSpPr>
          <p:cNvPr id="3" name="Content Placeholder 2">
            <a:extLst>
              <a:ext uri="{FF2B5EF4-FFF2-40B4-BE49-F238E27FC236}">
                <a16:creationId xmlns:a16="http://schemas.microsoft.com/office/drawing/2014/main" id="{669949D3-DBAC-9AC2-A3BA-6C12083B969E}"/>
              </a:ext>
            </a:extLst>
          </p:cNvPr>
          <p:cNvSpPr>
            <a:spLocks noGrp="1"/>
          </p:cNvSpPr>
          <p:nvPr>
            <p:ph idx="1"/>
          </p:nvPr>
        </p:nvSpPr>
        <p:spPr>
          <a:xfrm>
            <a:off x="2246262" y="3272070"/>
            <a:ext cx="6714783" cy="2837111"/>
          </a:xfrm>
          <a:ln>
            <a:solidFill>
              <a:schemeClr val="tx1"/>
            </a:solidFill>
          </a:ln>
        </p:spPr>
        <p:txBody>
          <a:bodyPr>
            <a:noAutofit/>
          </a:bodyPr>
          <a:lstStyle/>
          <a:p>
            <a:r>
              <a:rPr lang="en-GB" sz="2400" dirty="0"/>
              <a:t>Name : Shah Dev </a:t>
            </a:r>
            <a:r>
              <a:rPr lang="en-GB" sz="2400" dirty="0" err="1"/>
              <a:t>AbhayKumar</a:t>
            </a:r>
            <a:endParaRPr lang="en-GB" sz="2400" dirty="0"/>
          </a:p>
          <a:p>
            <a:r>
              <a:rPr lang="en-GB" sz="2400" dirty="0" err="1"/>
              <a:t>Enrollment</a:t>
            </a:r>
            <a:r>
              <a:rPr lang="en-GB" sz="2400" dirty="0"/>
              <a:t> Number : 21002170110169</a:t>
            </a:r>
          </a:p>
          <a:p>
            <a:r>
              <a:rPr lang="en-GB" sz="2400" dirty="0"/>
              <a:t>Roll Number : 5</a:t>
            </a:r>
          </a:p>
          <a:p>
            <a:r>
              <a:rPr lang="en-GB" sz="2400" dirty="0"/>
              <a:t>Branch : CE</a:t>
            </a:r>
          </a:p>
          <a:p>
            <a:r>
              <a:rPr lang="en-GB" sz="2400" dirty="0"/>
              <a:t>Batch : A1</a:t>
            </a:r>
            <a:endParaRPr lang="en-IN" sz="2400" dirty="0"/>
          </a:p>
        </p:txBody>
      </p:sp>
      <p:pic>
        <p:nvPicPr>
          <p:cNvPr id="4" name="Picture 3">
            <a:extLst>
              <a:ext uri="{FF2B5EF4-FFF2-40B4-BE49-F238E27FC236}">
                <a16:creationId xmlns:a16="http://schemas.microsoft.com/office/drawing/2014/main" id="{B5648246-8DC0-DD4D-0399-E7F33AD8D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15" y="103611"/>
            <a:ext cx="741512" cy="776377"/>
          </a:xfrm>
          <a:prstGeom prst="rect">
            <a:avLst/>
          </a:prstGeom>
        </p:spPr>
      </p:pic>
      <p:pic>
        <p:nvPicPr>
          <p:cNvPr id="5" name="Picture 4">
            <a:extLst>
              <a:ext uri="{FF2B5EF4-FFF2-40B4-BE49-F238E27FC236}">
                <a16:creationId xmlns:a16="http://schemas.microsoft.com/office/drawing/2014/main" id="{37683BF1-16C4-1977-23DF-8615D995F59B}"/>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8887243" y="189874"/>
            <a:ext cx="3152518" cy="603849"/>
          </a:xfrm>
          <a:prstGeom prst="rect">
            <a:avLst/>
          </a:prstGeom>
        </p:spPr>
      </p:pic>
    </p:spTree>
    <p:extLst>
      <p:ext uri="{BB962C8B-B14F-4D97-AF65-F5344CB8AC3E}">
        <p14:creationId xmlns:p14="http://schemas.microsoft.com/office/powerpoint/2010/main" val="3605167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FB94F-35D0-2A33-388F-E285BE2253C4}"/>
              </a:ext>
            </a:extLst>
          </p:cNvPr>
          <p:cNvSpPr>
            <a:spLocks noGrp="1"/>
          </p:cNvSpPr>
          <p:nvPr>
            <p:ph type="title"/>
          </p:nvPr>
        </p:nvSpPr>
        <p:spPr>
          <a:xfrm>
            <a:off x="468322" y="453331"/>
            <a:ext cx="3688491" cy="673605"/>
          </a:xfrm>
          <a:ln>
            <a:solidFill>
              <a:schemeClr val="tx1"/>
            </a:solidFill>
          </a:ln>
        </p:spPr>
        <p:txBody>
          <a:bodyPr/>
          <a:lstStyle/>
          <a:p>
            <a:r>
              <a:rPr lang="en-GB" dirty="0"/>
              <a:t>Introduction:-- </a:t>
            </a:r>
            <a:endParaRPr lang="en-IN" dirty="0"/>
          </a:p>
        </p:txBody>
      </p:sp>
      <p:sp>
        <p:nvSpPr>
          <p:cNvPr id="5" name="Content Placeholder 4">
            <a:extLst>
              <a:ext uri="{FF2B5EF4-FFF2-40B4-BE49-F238E27FC236}">
                <a16:creationId xmlns:a16="http://schemas.microsoft.com/office/drawing/2014/main" id="{4D70BF57-2BE9-04A0-EC88-846A55C65743}"/>
              </a:ext>
            </a:extLst>
          </p:cNvPr>
          <p:cNvSpPr>
            <a:spLocks noGrp="1"/>
          </p:cNvSpPr>
          <p:nvPr>
            <p:ph idx="1"/>
          </p:nvPr>
        </p:nvSpPr>
        <p:spPr>
          <a:xfrm>
            <a:off x="468323" y="1679282"/>
            <a:ext cx="7370804" cy="3273306"/>
          </a:xfr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a:bodyPr>
          <a:lstStyle/>
          <a:p>
            <a:pPr marL="0" marR="0" lvl="0" indent="0" defTabSz="914400" rtl="0" eaLnBrk="0" fontAlgn="base" latinLnBrk="0" hangingPunct="0">
              <a:lnSpc>
                <a:spcPct val="150000"/>
              </a:lnSpc>
              <a:spcBef>
                <a:spcPct val="0"/>
              </a:spcBef>
              <a:spcAft>
                <a:spcPct val="0"/>
              </a:spcAft>
              <a:buClrTx/>
              <a:buSzTx/>
              <a:buFontTx/>
              <a:buNone/>
              <a:tabLst/>
            </a:pPr>
            <a:r>
              <a:rPr kumimoji="0" lang="en-US" altLang="en-US" i="1" u="none" strike="noStrike" cap="none" normalizeH="0" baseline="0" dirty="0">
                <a:ln>
                  <a:noFill/>
                </a:ln>
                <a:solidFill>
                  <a:schemeClr val="tx1"/>
                </a:solidFill>
                <a:effectLst/>
                <a:latin typeface="Segoe WPC"/>
              </a:rPr>
              <a:t>This project is a Canteen Management System implemented in Java with a graphical user interface (GUI) using the Swing library. The system allows users to interact with a menu of food items, add them to a cart, and manage the cart by performing operations such as adding, removing, replacing, and editing items.</a:t>
            </a:r>
          </a:p>
        </p:txBody>
      </p:sp>
    </p:spTree>
    <p:extLst>
      <p:ext uri="{BB962C8B-B14F-4D97-AF65-F5344CB8AC3E}">
        <p14:creationId xmlns:p14="http://schemas.microsoft.com/office/powerpoint/2010/main" val="1589062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1FE24-A5DD-83CD-A3DA-D8F5AE818806}"/>
              </a:ext>
            </a:extLst>
          </p:cNvPr>
          <p:cNvSpPr>
            <a:spLocks noGrp="1"/>
          </p:cNvSpPr>
          <p:nvPr>
            <p:ph type="title"/>
          </p:nvPr>
        </p:nvSpPr>
        <p:spPr>
          <a:xfrm>
            <a:off x="517749" y="95559"/>
            <a:ext cx="4672089" cy="794127"/>
          </a:xfrm>
          <a:ln>
            <a:solidFill>
              <a:schemeClr val="tx1"/>
            </a:solidFill>
          </a:ln>
        </p:spPr>
        <p:txBody>
          <a:bodyPr>
            <a:normAutofit/>
          </a:bodyPr>
          <a:lstStyle/>
          <a:p>
            <a:r>
              <a:rPr lang="en-GB" sz="2800" dirty="0"/>
              <a:t>Gui Methods and classes:--</a:t>
            </a:r>
            <a:endParaRPr lang="en-IN" sz="2800" dirty="0"/>
          </a:p>
        </p:txBody>
      </p:sp>
      <p:sp>
        <p:nvSpPr>
          <p:cNvPr id="3" name="Content Placeholder 2">
            <a:extLst>
              <a:ext uri="{FF2B5EF4-FFF2-40B4-BE49-F238E27FC236}">
                <a16:creationId xmlns:a16="http://schemas.microsoft.com/office/drawing/2014/main" id="{BC88E025-6DCA-FDDD-5425-FDC7BB594479}"/>
              </a:ext>
            </a:extLst>
          </p:cNvPr>
          <p:cNvSpPr>
            <a:spLocks noGrp="1"/>
          </p:cNvSpPr>
          <p:nvPr>
            <p:ph idx="1"/>
          </p:nvPr>
        </p:nvSpPr>
        <p:spPr>
          <a:xfrm>
            <a:off x="517749" y="1141765"/>
            <a:ext cx="11428763" cy="5387546"/>
          </a:xfrm>
          <a:ln>
            <a:solidFill>
              <a:schemeClr val="tx1"/>
            </a:solidFill>
          </a:ln>
        </p:spPr>
        <p:txBody>
          <a:bodyPr>
            <a:noAutofit/>
          </a:bodyPr>
          <a:lstStyle/>
          <a:p>
            <a:pPr algn="l">
              <a:buFont typeface="+mj-lt"/>
              <a:buAutoNum type="arabicPeriod"/>
            </a:pPr>
            <a:r>
              <a:rPr lang="en-GB" sz="1600" b="1" i="1" dirty="0" err="1">
                <a:effectLst/>
                <a:latin typeface="Segoe WPC"/>
              </a:rPr>
              <a:t>Jframe</a:t>
            </a:r>
            <a:r>
              <a:rPr lang="en-GB" sz="1600" b="1" i="1" dirty="0">
                <a:effectLst/>
                <a:latin typeface="Segoe WPC"/>
              </a:rPr>
              <a:t> </a:t>
            </a:r>
            <a:r>
              <a:rPr lang="en-GB" sz="1600" b="0" i="1" dirty="0">
                <a:effectLst/>
                <a:latin typeface="Segoe WPC"/>
              </a:rPr>
              <a:t>: The main window of the application. It's titled "Canteen Management System" and has a size of 900x500 pixels.</a:t>
            </a:r>
          </a:p>
          <a:p>
            <a:pPr algn="l">
              <a:buFont typeface="+mj-lt"/>
              <a:buAutoNum type="arabicPeriod"/>
            </a:pPr>
            <a:r>
              <a:rPr lang="en-GB" sz="1600" b="1" i="1" dirty="0" err="1">
                <a:effectLst/>
                <a:latin typeface="Segoe WPC"/>
              </a:rPr>
              <a:t>Jpanel</a:t>
            </a:r>
            <a:r>
              <a:rPr lang="en-GB" sz="1600" b="1" i="1" dirty="0">
                <a:effectLst/>
                <a:latin typeface="Segoe WPC"/>
              </a:rPr>
              <a:t> </a:t>
            </a:r>
            <a:r>
              <a:rPr lang="en-GB" sz="1600" b="0" i="1" dirty="0">
                <a:effectLst/>
                <a:latin typeface="Segoe WPC"/>
              </a:rPr>
              <a:t>: Used to group components together. There are several panels used for different parts of the application, such as the menu panel, cart panel, and button panel.</a:t>
            </a:r>
          </a:p>
          <a:p>
            <a:pPr algn="l">
              <a:buFont typeface="+mj-lt"/>
              <a:buAutoNum type="arabicPeriod"/>
            </a:pPr>
            <a:r>
              <a:rPr lang="en-GB" sz="1600" b="1" i="1" dirty="0" err="1">
                <a:effectLst/>
                <a:latin typeface="Segoe WPC"/>
              </a:rPr>
              <a:t>Jbutton</a:t>
            </a:r>
            <a:r>
              <a:rPr lang="en-GB" sz="1600" b="1" i="1" dirty="0">
                <a:effectLst/>
                <a:latin typeface="Segoe WPC"/>
              </a:rPr>
              <a:t> </a:t>
            </a:r>
            <a:r>
              <a:rPr lang="en-GB" sz="1600" b="0" i="1" dirty="0">
                <a:effectLst/>
                <a:latin typeface="Segoe WPC"/>
              </a:rPr>
              <a:t>: Represents buttons that users can click. There are different buttons for each menu item, as well as buttons for removing, replacing, and editing items in the cart, and a button to show the total bill.</a:t>
            </a:r>
          </a:p>
          <a:p>
            <a:pPr algn="l">
              <a:buFont typeface="+mj-lt"/>
              <a:buAutoNum type="arabicPeriod"/>
            </a:pPr>
            <a:r>
              <a:rPr lang="en-GB" sz="1600" b="1" i="1" dirty="0" err="1">
                <a:effectLst/>
                <a:latin typeface="Segoe WPC"/>
              </a:rPr>
              <a:t>JTextArea</a:t>
            </a:r>
            <a:r>
              <a:rPr lang="en-GB" sz="1600" b="1" i="1" dirty="0">
                <a:effectLst/>
                <a:latin typeface="Segoe WPC"/>
              </a:rPr>
              <a:t> </a:t>
            </a:r>
            <a:r>
              <a:rPr lang="en-GB" sz="1600" b="0" i="1" dirty="0">
                <a:effectLst/>
                <a:latin typeface="Segoe WPC"/>
              </a:rPr>
              <a:t>: A multi-line area that displays text. It's used to display the items in the cart.</a:t>
            </a:r>
          </a:p>
          <a:p>
            <a:pPr algn="l">
              <a:buFont typeface="+mj-lt"/>
              <a:buAutoNum type="arabicPeriod"/>
            </a:pPr>
            <a:r>
              <a:rPr lang="en-GB" sz="1600" b="1" i="1" dirty="0" err="1">
                <a:effectLst/>
                <a:latin typeface="Segoe WPC"/>
              </a:rPr>
              <a:t>JScrollPane</a:t>
            </a:r>
            <a:r>
              <a:rPr lang="en-GB" sz="1600" b="1" i="1" dirty="0">
                <a:effectLst/>
                <a:latin typeface="Segoe WPC"/>
              </a:rPr>
              <a:t> </a:t>
            </a:r>
            <a:r>
              <a:rPr lang="en-GB" sz="1600" b="0" i="1" dirty="0">
                <a:effectLst/>
                <a:latin typeface="Segoe WPC"/>
              </a:rPr>
              <a:t>: Provides a scrollable view of its contents. It's used for both the menu and the cart, allowing the user to scroll through the items if there are more than can fit in the visible area.</a:t>
            </a:r>
          </a:p>
          <a:p>
            <a:pPr algn="l">
              <a:buFont typeface="+mj-lt"/>
              <a:buAutoNum type="arabicPeriod"/>
            </a:pPr>
            <a:r>
              <a:rPr lang="en-GB" sz="1600" b="1" i="1" dirty="0" err="1">
                <a:effectLst/>
                <a:latin typeface="Segoe WPC"/>
              </a:rPr>
              <a:t>Jdialog</a:t>
            </a:r>
            <a:r>
              <a:rPr lang="en-GB" sz="1600" b="1" i="1" dirty="0">
                <a:effectLst/>
                <a:latin typeface="Segoe WPC"/>
              </a:rPr>
              <a:t> </a:t>
            </a:r>
            <a:r>
              <a:rPr lang="en-GB" sz="1600" b="0" i="1" dirty="0">
                <a:effectLst/>
                <a:latin typeface="Segoe WPC"/>
              </a:rPr>
              <a:t>: A top-level window with a title and a border that is typically used to take some form of input from the user. It's used for removing, replacing, and editing items in the cart.</a:t>
            </a:r>
          </a:p>
          <a:p>
            <a:pPr algn="l">
              <a:buFont typeface="+mj-lt"/>
              <a:buAutoNum type="arabicPeriod"/>
            </a:pPr>
            <a:r>
              <a:rPr lang="en-GB" sz="1600" b="1" i="1" dirty="0" err="1">
                <a:effectLst/>
                <a:latin typeface="Segoe WPC"/>
              </a:rPr>
              <a:t>JOptionPane</a:t>
            </a:r>
            <a:r>
              <a:rPr lang="en-GB" sz="1600" b="1" i="1" dirty="0">
                <a:effectLst/>
                <a:latin typeface="Segoe WPC"/>
              </a:rPr>
              <a:t> </a:t>
            </a:r>
            <a:r>
              <a:rPr lang="en-GB" sz="1600" b="0" i="1" dirty="0">
                <a:effectLst/>
                <a:latin typeface="Segoe WPC"/>
              </a:rPr>
              <a:t>: Used to create standard dialog boxes for informing the user, warning the user, or prompting user input. It's used for various purposes, such as asking the user for the quantity of an item to add to the cart, showing error messages, and displaying the total bill.</a:t>
            </a:r>
          </a:p>
          <a:p>
            <a:pPr algn="l">
              <a:buFont typeface="+mj-lt"/>
              <a:buAutoNum type="arabicPeriod"/>
            </a:pPr>
            <a:r>
              <a:rPr lang="en-GB" sz="1600" b="1" i="1" dirty="0" err="1">
                <a:effectLst/>
                <a:latin typeface="Segoe WPC"/>
              </a:rPr>
              <a:t>GridLayout</a:t>
            </a:r>
            <a:r>
              <a:rPr lang="en-GB" sz="1600" b="0" i="1" dirty="0">
                <a:effectLst/>
                <a:latin typeface="Segoe WPC"/>
              </a:rPr>
              <a:t> and </a:t>
            </a:r>
            <a:r>
              <a:rPr lang="en-GB" sz="1600" b="1" i="1" dirty="0" err="1">
                <a:effectLst/>
                <a:latin typeface="Segoe WPC"/>
              </a:rPr>
              <a:t>FlowLayout</a:t>
            </a:r>
            <a:r>
              <a:rPr lang="en-GB" sz="1600" b="1" i="1" dirty="0">
                <a:effectLst/>
                <a:latin typeface="Segoe WPC"/>
              </a:rPr>
              <a:t> </a:t>
            </a:r>
            <a:r>
              <a:rPr lang="en-GB" sz="1600" b="0" i="1" dirty="0">
                <a:effectLst/>
                <a:latin typeface="Segoe WPC"/>
              </a:rPr>
              <a:t>: These are layout managers used to arrange components in a particular layout. </a:t>
            </a:r>
            <a:r>
              <a:rPr lang="en-GB" sz="1600" b="0" i="1" dirty="0" err="1">
                <a:effectLst/>
                <a:latin typeface="Segoe WPC"/>
              </a:rPr>
              <a:t>GridLayout</a:t>
            </a:r>
            <a:r>
              <a:rPr lang="en-GB" sz="1600" b="0" i="1" dirty="0">
                <a:effectLst/>
                <a:latin typeface="Segoe WPC"/>
              </a:rPr>
              <a:t> is used for the menu and </a:t>
            </a:r>
            <a:r>
              <a:rPr lang="en-GB" sz="1600" b="0" i="1" dirty="0" err="1">
                <a:effectLst/>
                <a:latin typeface="Segoe WPC"/>
              </a:rPr>
              <a:t>FlowLayout</a:t>
            </a:r>
            <a:r>
              <a:rPr lang="en-GB" sz="1600" b="0" i="1" dirty="0">
                <a:effectLst/>
                <a:latin typeface="Segoe WPC"/>
              </a:rPr>
              <a:t> is used for the button panel.</a:t>
            </a:r>
          </a:p>
          <a:p>
            <a:pPr algn="l">
              <a:buFont typeface="+mj-lt"/>
              <a:buAutoNum type="arabicPeriod"/>
            </a:pPr>
            <a:r>
              <a:rPr lang="en-GB" sz="1600" b="1" i="1" dirty="0">
                <a:effectLst/>
                <a:latin typeface="Segoe WPC"/>
              </a:rPr>
              <a:t>ActionListener </a:t>
            </a:r>
            <a:r>
              <a:rPr lang="en-GB" sz="1600" b="0" i="1" dirty="0">
                <a:effectLst/>
                <a:latin typeface="Segoe WPC"/>
              </a:rPr>
              <a:t>: An interface for receiving action events. It's used to define what happens when buttons are clicked.</a:t>
            </a:r>
          </a:p>
          <a:p>
            <a:endParaRPr lang="en-IN" sz="1600" i="1" dirty="0"/>
          </a:p>
        </p:txBody>
      </p:sp>
    </p:spTree>
    <p:extLst>
      <p:ext uri="{BB962C8B-B14F-4D97-AF65-F5344CB8AC3E}">
        <p14:creationId xmlns:p14="http://schemas.microsoft.com/office/powerpoint/2010/main" val="1010855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0C4B-C536-4F8E-BA83-673F3F4A0DF1}"/>
              </a:ext>
            </a:extLst>
          </p:cNvPr>
          <p:cNvSpPr>
            <a:spLocks noGrp="1"/>
          </p:cNvSpPr>
          <p:nvPr>
            <p:ph type="title"/>
          </p:nvPr>
        </p:nvSpPr>
        <p:spPr>
          <a:xfrm>
            <a:off x="685801" y="609600"/>
            <a:ext cx="5220729" cy="917695"/>
          </a:xfrm>
          <a:ln>
            <a:solidFill>
              <a:schemeClr val="tx1"/>
            </a:solidFill>
          </a:ln>
        </p:spPr>
        <p:txBody>
          <a:bodyPr>
            <a:normAutofit/>
          </a:bodyPr>
          <a:lstStyle/>
          <a:p>
            <a:r>
              <a:rPr lang="en-GB" sz="2800" dirty="0"/>
              <a:t>General Ui of our project:--</a:t>
            </a:r>
            <a:endParaRPr lang="en-IN" sz="2800" dirty="0"/>
          </a:p>
        </p:txBody>
      </p:sp>
      <p:pic>
        <p:nvPicPr>
          <p:cNvPr id="5" name="Content Placeholder 4">
            <a:extLst>
              <a:ext uri="{FF2B5EF4-FFF2-40B4-BE49-F238E27FC236}">
                <a16:creationId xmlns:a16="http://schemas.microsoft.com/office/drawing/2014/main" id="{E5889EEE-22E5-6234-8E0C-C996B5496EA9}"/>
              </a:ext>
            </a:extLst>
          </p:cNvPr>
          <p:cNvPicPr>
            <a:picLocks noGrp="1" noChangeAspect="1"/>
          </p:cNvPicPr>
          <p:nvPr>
            <p:ph idx="1"/>
          </p:nvPr>
        </p:nvPicPr>
        <p:blipFill>
          <a:blip r:embed="rId2"/>
          <a:stretch>
            <a:fillRect/>
          </a:stretch>
        </p:blipFill>
        <p:spPr>
          <a:xfrm>
            <a:off x="685800" y="1779373"/>
            <a:ext cx="9249031" cy="4469027"/>
          </a:xfrm>
        </p:spPr>
      </p:pic>
    </p:spTree>
    <p:extLst>
      <p:ext uri="{BB962C8B-B14F-4D97-AF65-F5344CB8AC3E}">
        <p14:creationId xmlns:p14="http://schemas.microsoft.com/office/powerpoint/2010/main" val="215399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F893D-CC15-F61E-1890-C23C2D8AFA3A}"/>
              </a:ext>
            </a:extLst>
          </p:cNvPr>
          <p:cNvSpPr>
            <a:spLocks noGrp="1"/>
          </p:cNvSpPr>
          <p:nvPr>
            <p:ph type="title"/>
          </p:nvPr>
        </p:nvSpPr>
        <p:spPr>
          <a:xfrm>
            <a:off x="152400" y="135102"/>
            <a:ext cx="5319583" cy="813898"/>
          </a:xfrm>
          <a:ln>
            <a:solidFill>
              <a:schemeClr val="tx1"/>
            </a:solidFill>
          </a:ln>
        </p:spPr>
        <p:txBody>
          <a:bodyPr>
            <a:normAutofit/>
          </a:bodyPr>
          <a:lstStyle/>
          <a:p>
            <a:r>
              <a:rPr lang="en-GB" sz="2800" dirty="0"/>
              <a:t>Main features of this project:--</a:t>
            </a:r>
            <a:endParaRPr lang="en-IN" sz="2800" dirty="0"/>
          </a:p>
        </p:txBody>
      </p:sp>
      <p:sp>
        <p:nvSpPr>
          <p:cNvPr id="3" name="Content Placeholder 2">
            <a:extLst>
              <a:ext uri="{FF2B5EF4-FFF2-40B4-BE49-F238E27FC236}">
                <a16:creationId xmlns:a16="http://schemas.microsoft.com/office/drawing/2014/main" id="{8FB1CEF3-602B-EA6E-D2A5-F66441153758}"/>
              </a:ext>
            </a:extLst>
          </p:cNvPr>
          <p:cNvSpPr>
            <a:spLocks noGrp="1"/>
          </p:cNvSpPr>
          <p:nvPr>
            <p:ph idx="1"/>
          </p:nvPr>
        </p:nvSpPr>
        <p:spPr>
          <a:xfrm>
            <a:off x="152400" y="1121994"/>
            <a:ext cx="11887200" cy="5026728"/>
          </a:xfrm>
          <a:ln>
            <a:solidFill>
              <a:schemeClr val="tx1"/>
            </a:solidFill>
          </a:ln>
        </p:spPr>
        <p:txBody>
          <a:bodyPr>
            <a:noAutofit/>
          </a:bodyPr>
          <a:lstStyle/>
          <a:p>
            <a:r>
              <a:rPr lang="en-GB" sz="1600" i="1" dirty="0">
                <a:latin typeface="Calibri" panose="020F0502020204030204" pitchFamily="34" charset="0"/>
                <a:ea typeface="Calibri" panose="020F0502020204030204" pitchFamily="34" charset="0"/>
                <a:cs typeface="Calibri" panose="020F0502020204030204" pitchFamily="34" charset="0"/>
              </a:rPr>
              <a:t>Menu Display: The system displays a menu of food items. Each item is represented by a button. When a button is clicked, the corresponding item is added to the cart.</a:t>
            </a:r>
          </a:p>
          <a:p>
            <a:r>
              <a:rPr lang="en-GB" sz="1600" i="1" dirty="0">
                <a:latin typeface="Calibri" panose="020F0502020204030204" pitchFamily="34" charset="0"/>
                <a:ea typeface="Calibri" panose="020F0502020204030204" pitchFamily="34" charset="0"/>
                <a:cs typeface="Calibri" panose="020F0502020204030204" pitchFamily="34" charset="0"/>
              </a:rPr>
              <a:t>Cart Management: The cart displays the items added, their quantities, and the total price. It also provides buttons for managing the cart items.</a:t>
            </a:r>
          </a:p>
          <a:p>
            <a:r>
              <a:rPr lang="en-GB" sz="1600" i="1" dirty="0">
                <a:latin typeface="Calibri" panose="020F0502020204030204" pitchFamily="34" charset="0"/>
                <a:ea typeface="Calibri" panose="020F0502020204030204" pitchFamily="34" charset="0"/>
                <a:cs typeface="Calibri" panose="020F0502020204030204" pitchFamily="34" charset="0"/>
              </a:rPr>
              <a:t>Add to Cart: Users can add items to the cart by clicking on the corresponding button in the menu. They are then prompted to enter the quantity of the item they want to add.</a:t>
            </a:r>
          </a:p>
          <a:p>
            <a:r>
              <a:rPr lang="en-GB" sz="1600" i="1" dirty="0">
                <a:latin typeface="Calibri" panose="020F0502020204030204" pitchFamily="34" charset="0"/>
                <a:ea typeface="Calibri" panose="020F0502020204030204" pitchFamily="34" charset="0"/>
                <a:cs typeface="Calibri" panose="020F0502020204030204" pitchFamily="34" charset="0"/>
              </a:rPr>
              <a:t>Remove Item: Users can remove items from the cart. When the "Remove Item" button is clicked, a dialog box appears with buttons for each item in the cart. Clicking on a button removes the corresponding item from the cart.</a:t>
            </a:r>
          </a:p>
          <a:p>
            <a:r>
              <a:rPr lang="en-GB" sz="1600" i="1" dirty="0">
                <a:latin typeface="Calibri" panose="020F0502020204030204" pitchFamily="34" charset="0"/>
                <a:ea typeface="Calibri" panose="020F0502020204030204" pitchFamily="34" charset="0"/>
                <a:cs typeface="Calibri" panose="020F0502020204030204" pitchFamily="34" charset="0"/>
              </a:rPr>
              <a:t>Replace Item: Users can replace items in the cart. When the "Replace Item" button is clicked, a dialog box appears with buttons for each item in the cart. Clicking on a button removes the corresponding item from the cart and prompts the user to select a replacement item from the menu.</a:t>
            </a:r>
          </a:p>
          <a:p>
            <a:r>
              <a:rPr lang="en-GB" sz="1600" i="1" dirty="0">
                <a:latin typeface="Calibri" panose="020F0502020204030204" pitchFamily="34" charset="0"/>
                <a:ea typeface="Calibri" panose="020F0502020204030204" pitchFamily="34" charset="0"/>
                <a:cs typeface="Calibri" panose="020F0502020204030204" pitchFamily="34" charset="0"/>
              </a:rPr>
              <a:t>Edit Item: Users can edit the quantity of items in the cart. When the "Edit Item" button is clicked, a dialog box appears with buttons for each item in the cart. Clicking on a button prompts the user to enter a new quantity for the corresponding item.</a:t>
            </a:r>
          </a:p>
          <a:p>
            <a:r>
              <a:rPr lang="en-GB" sz="1600" i="1" dirty="0">
                <a:latin typeface="Calibri" panose="020F0502020204030204" pitchFamily="34" charset="0"/>
                <a:ea typeface="Calibri" panose="020F0502020204030204" pitchFamily="34" charset="0"/>
                <a:cs typeface="Calibri" panose="020F0502020204030204" pitchFamily="34" charset="0"/>
              </a:rPr>
              <a:t>Show Total: Users can view the total price of the items in the cart. When the "Show Total" button is clicked, a message box appears displaying the total price.</a:t>
            </a:r>
          </a:p>
        </p:txBody>
      </p:sp>
    </p:spTree>
    <p:extLst>
      <p:ext uri="{BB962C8B-B14F-4D97-AF65-F5344CB8AC3E}">
        <p14:creationId xmlns:p14="http://schemas.microsoft.com/office/powerpoint/2010/main" val="2793726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4FDFA-2EEA-5589-7EA0-C6116257770B}"/>
              </a:ext>
            </a:extLst>
          </p:cNvPr>
          <p:cNvSpPr>
            <a:spLocks noGrp="1"/>
          </p:cNvSpPr>
          <p:nvPr>
            <p:ph type="title"/>
          </p:nvPr>
        </p:nvSpPr>
        <p:spPr>
          <a:xfrm>
            <a:off x="2407096" y="2586681"/>
            <a:ext cx="6892721" cy="1456267"/>
          </a:xfrm>
          <a:ln>
            <a:solidFill>
              <a:schemeClr val="tx1"/>
            </a:solidFill>
          </a:ln>
        </p:spPr>
        <p:txBody>
          <a:bodyPr/>
          <a:lstStyle/>
          <a:p>
            <a:pPr algn="ctr"/>
            <a:r>
              <a:rPr lang="en-GB" dirty="0"/>
              <a:t>Thank you!!!</a:t>
            </a:r>
            <a:endParaRPr lang="en-IN" dirty="0"/>
          </a:p>
        </p:txBody>
      </p:sp>
    </p:spTree>
    <p:extLst>
      <p:ext uri="{BB962C8B-B14F-4D97-AF65-F5344CB8AC3E}">
        <p14:creationId xmlns:p14="http://schemas.microsoft.com/office/powerpoint/2010/main" val="24857439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703</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Segoe WPC</vt:lpstr>
      <vt:lpstr>Celestial</vt:lpstr>
      <vt:lpstr>Canteen management system</vt:lpstr>
      <vt:lpstr>Introduction:-- </vt:lpstr>
      <vt:lpstr>Gui Methods and classes:--</vt:lpstr>
      <vt:lpstr>General Ui of our project:--</vt:lpstr>
      <vt:lpstr>Main features of this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Definition</dc:title>
  <dc:creator>LJIET</dc:creator>
  <cp:lastModifiedBy>Dev Shah</cp:lastModifiedBy>
  <cp:revision>13</cp:revision>
  <dcterms:created xsi:type="dcterms:W3CDTF">2022-02-18T03:37:33Z</dcterms:created>
  <dcterms:modified xsi:type="dcterms:W3CDTF">2024-04-20T06:00:43Z</dcterms:modified>
</cp:coreProperties>
</file>