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555FB-D25F-203F-22D5-039F3495B9D0}" v="1" dt="2024-03-26T12:30:53.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2718434" y="-177628"/>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57703" y="545669"/>
            <a:ext cx="3303488" cy="954107"/>
          </a:xfrm>
          <a:prstGeom prst="rect">
            <a:avLst/>
          </a:prstGeom>
          <a:noFill/>
        </p:spPr>
        <p:txBody>
          <a:bodyPr wrap="square" rtlCol="0">
            <a:spAutoFit/>
          </a:bodyPr>
          <a:lstStyle/>
          <a:p>
            <a:r>
              <a:rPr lang="en-US" sz="2800" b="1" dirty="0">
                <a:solidFill>
                  <a:srgbClr val="161D23"/>
                </a:solidFill>
                <a:latin typeface="Calibri" panose="020F0502020204030204" pitchFamily="34" charset="0"/>
                <a:cs typeface="Calibri" panose="020F0502020204030204" pitchFamily="34" charset="0"/>
              </a:rPr>
              <a:t>A NEW VOTING PLATFORM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CONDUCTING FREE AND FAIR ELECTIONS</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Devansh Vashistha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solidFill>
                  <a:srgbClr val="161D23"/>
                </a:solidFill>
              </a:rPr>
              <a:t>STU61f03179ee0761643131257</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KIET Group of Institutions, Ghaziabad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F56E480-E45E-4187-6B6D-63992C7FFC4D}"/>
              </a:ext>
            </a:extLst>
          </p:cNvPr>
          <p:cNvPicPr>
            <a:picLocks noChangeAspect="1"/>
          </p:cNvPicPr>
          <p:nvPr/>
        </p:nvPicPr>
        <p:blipFill>
          <a:blip r:embed="rId3"/>
          <a:stretch>
            <a:fillRect/>
          </a:stretch>
        </p:blipFill>
        <p:spPr>
          <a:xfrm>
            <a:off x="1456841" y="1167778"/>
            <a:ext cx="6548034"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Conclusion</a:t>
            </a:r>
            <a:endParaRPr lang="en-IN" sz="16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10854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In conclusion, the Django-developed </a:t>
            </a:r>
            <a:r>
              <a:rPr lang="en-US" dirty="0" err="1">
                <a:latin typeface="+mn-lt"/>
              </a:rPr>
              <a:t>eVoting</a:t>
            </a:r>
            <a:r>
              <a:rPr lang="en-US" dirty="0">
                <a:latin typeface="+mn-lt"/>
              </a:rPr>
              <a:t> system provides a cutting-edge and effective platform for holding elections online. The election process is kept secret while maintaining transparency and accountability thanks to the system's user authentication, candidate registration, and streamlined election management features. Accessibility and system trust are improved by timely results publication, real-time updates on election progress, and candidate profiles. The e-Voting system advances democratic processes and improves civic engagement in the modern era by promoting stakeholder communication and upholding best practices in election administration.</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accent2">
                      <a:lumMod val="75000"/>
                    </a:schemeClr>
                  </a:solidFill>
                  <a:latin typeface="+mj-lt"/>
                </a:rPr>
                <a:t>Abstract | Problem Statement | Project Overview |</a:t>
              </a:r>
              <a:r>
                <a:rPr lang="en-US" sz="1600">
                  <a:solidFill>
                    <a:schemeClr val="accent2">
                      <a:lumMod val="75000"/>
                    </a:schemeClr>
                  </a:solidFill>
                  <a:latin typeface="+mj-lt"/>
                  <a:ea typeface="+mn-lt"/>
                  <a:cs typeface="Poppins"/>
                </a:rPr>
                <a:t> Proposed </a:t>
              </a:r>
              <a:r>
                <a:rPr lang="en-US" sz="1600">
                  <a:solidFill>
                    <a:schemeClr val="accent2">
                      <a:lumMod val="75000"/>
                    </a:schemeClr>
                  </a:solidFill>
                  <a:latin typeface="+mj-lt"/>
                  <a:ea typeface="+mn-lt"/>
                  <a:cs typeface="+mn-lt"/>
                </a:rPr>
                <a:t>Solution </a:t>
              </a:r>
              <a:r>
                <a:rPr lang="en-US" sz="1600">
                  <a:solidFill>
                    <a:schemeClr val="accent2">
                      <a:lumMod val="75000"/>
                    </a:schemeClr>
                  </a:solidFill>
                  <a:latin typeface="+mj-lt"/>
                </a:rPr>
                <a:t>| </a:t>
              </a:r>
              <a:r>
                <a:rPr lang="en-US" sz="1600">
                  <a:solidFill>
                    <a:schemeClr val="accent2">
                      <a:lumMod val="75000"/>
                    </a:schemeClr>
                  </a:solidFill>
                  <a:latin typeface="+mj-lt"/>
                  <a:ea typeface="+mn-lt"/>
                  <a:cs typeface="Poppins"/>
                </a:rPr>
                <a:t>Technology Used</a:t>
              </a:r>
              <a:r>
                <a:rPr lang="en-US" sz="1600">
                  <a:solidFill>
                    <a:schemeClr val="accent2">
                      <a:lumMod val="75000"/>
                    </a:schemeClr>
                  </a:solidFill>
                  <a:latin typeface="+mj-lt"/>
                </a:rPr>
                <a:t> | Modelling &amp; Results </a:t>
              </a:r>
              <a:r>
                <a:rPr lang="en-US" sz="1600">
                  <a:solidFill>
                    <a:schemeClr val="accent2">
                      <a:lumMod val="75000"/>
                    </a:schemeClr>
                  </a:solidFill>
                  <a:latin typeface="+mj-lt"/>
                  <a:ea typeface="+mn-lt"/>
                  <a:cs typeface="+mn-lt"/>
                </a:rPr>
                <a:t>| Conclusion | Q&amp;A</a:t>
              </a:r>
              <a:endParaRPr lang="en-US" sz="160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E-VOTING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Abstract</a:t>
            </a:r>
            <a:endParaRPr lang="en-IN" sz="160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2430227"/>
            <a:chOff x="712031" y="1234880"/>
            <a:chExt cx="7719937" cy="2430227"/>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3</a:t>
                </a:r>
              </a:p>
            </p:txBody>
          </p:sp>
        </p:grpSp>
      </p:grpSp>
      <p:sp>
        <p:nvSpPr>
          <p:cNvPr id="8" name="TextBox 7">
            <a:extLst>
              <a:ext uri="{FF2B5EF4-FFF2-40B4-BE49-F238E27FC236}">
                <a16:creationId xmlns:a16="http://schemas.microsoft.com/office/drawing/2014/main" id="{8F5B5215-7450-179F-13E0-94D35E27BA6F}"/>
              </a:ext>
            </a:extLst>
          </p:cNvPr>
          <p:cNvSpPr txBox="1"/>
          <p:nvPr/>
        </p:nvSpPr>
        <p:spPr>
          <a:xfrm>
            <a:off x="1413217" y="1343608"/>
            <a:ext cx="6816383" cy="646331"/>
          </a:xfrm>
          <a:prstGeom prst="rect">
            <a:avLst/>
          </a:prstGeom>
          <a:noFill/>
        </p:spPr>
        <p:txBody>
          <a:bodyPr wrap="square">
            <a:spAutoFit/>
          </a:bodyPr>
          <a:lstStyle/>
          <a:p>
            <a:r>
              <a:rPr lang="en-US" sz="1200" dirty="0"/>
              <a:t>User-Friendly Interface: To improve the voting experience for all participants, our E-Voting platform has an easy-to-use interface. Voters can conveniently and seamlessly participate in the electoral process by simply accessing the platform from any device with an internet connection.</a:t>
            </a:r>
          </a:p>
        </p:txBody>
      </p:sp>
      <p:sp>
        <p:nvSpPr>
          <p:cNvPr id="10" name="TextBox 9">
            <a:extLst>
              <a:ext uri="{FF2B5EF4-FFF2-40B4-BE49-F238E27FC236}">
                <a16:creationId xmlns:a16="http://schemas.microsoft.com/office/drawing/2014/main" id="{D7212E4B-7A55-EC9B-5014-9F9C82FA9651}"/>
              </a:ext>
            </a:extLst>
          </p:cNvPr>
          <p:cNvSpPr txBox="1"/>
          <p:nvPr/>
        </p:nvSpPr>
        <p:spPr>
          <a:xfrm>
            <a:off x="1379350" y="2212001"/>
            <a:ext cx="7139008" cy="646331"/>
          </a:xfrm>
          <a:prstGeom prst="rect">
            <a:avLst/>
          </a:prstGeom>
          <a:noFill/>
        </p:spPr>
        <p:txBody>
          <a:bodyPr wrap="square">
            <a:spAutoFit/>
          </a:bodyPr>
          <a:lstStyle/>
          <a:p>
            <a:r>
              <a:rPr lang="en-US" sz="1200" dirty="0"/>
              <a:t>Real-Time Results: As soon as they vote, users can view real-time voting results using our Django-based E-Voting platform. The platform uses effective data processing methods to quickly tabulate and display precise voting results, giving interested parties timely information about the state of the election.</a:t>
            </a:r>
          </a:p>
        </p:txBody>
      </p:sp>
      <p:sp>
        <p:nvSpPr>
          <p:cNvPr id="12" name="TextBox 11">
            <a:extLst>
              <a:ext uri="{FF2B5EF4-FFF2-40B4-BE49-F238E27FC236}">
                <a16:creationId xmlns:a16="http://schemas.microsoft.com/office/drawing/2014/main" id="{48BAD21E-5FBD-B85A-5E9A-2FF0C11CE173}"/>
              </a:ext>
            </a:extLst>
          </p:cNvPr>
          <p:cNvSpPr txBox="1"/>
          <p:nvPr/>
        </p:nvSpPr>
        <p:spPr>
          <a:xfrm>
            <a:off x="1413217" y="3146654"/>
            <a:ext cx="7105142" cy="600164"/>
          </a:xfrm>
          <a:prstGeom prst="rect">
            <a:avLst/>
          </a:prstGeom>
          <a:noFill/>
        </p:spPr>
        <p:txBody>
          <a:bodyPr wrap="square">
            <a:spAutoFit/>
          </a:bodyPr>
          <a:lstStyle/>
          <a:p>
            <a:r>
              <a:rPr lang="en-US" sz="1100" dirty="0"/>
              <a:t>Accessibility and Inclusivity: We make sure that our E-Voting platform conforms with web accessibility standards to prioritize accessibility and inclusivity. Everyone can exercise their right to vote in an independent and efficient manner thanks to the platform's ability to accommodate users with varying needs and abilities.</a:t>
            </a: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288468"/>
            <a:ext cx="5058525" cy="203132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There are a number of issues with the traditional voting process, including its limited accessibility, the laborious manual counting process, and the possibility of vote tallying errors. We require a cutting-edge, safe, and effective online voting system to solve these problems. Using Django, a high-level Python web framework, the project intends to create an online voting platform that will enable safe, practical, and transparent voting procedures for a range of elections and surveys.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Problem Statement</a:t>
            </a:r>
            <a:endParaRPr lang="en-IN" sz="160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Project Overview</a:t>
            </a:r>
            <a:endParaRPr lang="en-IN" sz="160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289310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a:latin typeface="+mn-lt"/>
              </a:rPr>
              <a:t>The project entails utilizing the well-liked Python web framework Django to create an online voting system. Voter registration, authentication, and involvement in a variety of elections and surveys will all be made possible by the platform. The creation of ballots, tracking results in real time, strong security features, improvements to accessibility, and an easy-to-use admin dashboard for effective management are some of the key features. Through the use of Django's features, this project aims to guarantee the integrity and transparency of electoral activities in the digital age, revolutionize voting, and encourage democratic participation.</a:t>
            </a:r>
            <a:endParaRPr lang="en-US" b="1"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Proposed Solution</a:t>
            </a:r>
            <a:endParaRPr lang="en-IN" sz="160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232884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Develop a web-based voting platform using Django, a high-level Python web framework.</a:t>
            </a:r>
          </a:p>
          <a:p>
            <a:pPr marL="173736" indent="-173736">
              <a:spcAft>
                <a:spcPts val="800"/>
              </a:spcAft>
              <a:buFont typeface="Arial" panose="020B0604020202020204" pitchFamily="34" charset="0"/>
              <a:buChar char="•"/>
            </a:pPr>
            <a:r>
              <a:rPr lang="en-US" dirty="0">
                <a:latin typeface="+mn-lt"/>
              </a:rPr>
              <a:t>Implement user registration and authentication functionality for secure voter participation.</a:t>
            </a:r>
          </a:p>
          <a:p>
            <a:pPr marL="173736" indent="-173736">
              <a:spcAft>
                <a:spcPts val="800"/>
              </a:spcAft>
              <a:buFont typeface="Arial" panose="020B0604020202020204" pitchFamily="34" charset="0"/>
              <a:buChar char="•"/>
            </a:pPr>
            <a:r>
              <a:rPr lang="en-US" dirty="0">
                <a:latin typeface="+mn-lt"/>
              </a:rPr>
              <a:t>Enable administrators to create and customize electronic ballots for various elections, referendums, or surveys.</a:t>
            </a:r>
          </a:p>
          <a:p>
            <a:pPr marL="173736" indent="-173736">
              <a:spcAft>
                <a:spcPts val="800"/>
              </a:spcAft>
              <a:buFont typeface="Arial" panose="020B0604020202020204" pitchFamily="34" charset="0"/>
              <a:buChar char="•"/>
            </a:pPr>
            <a:r>
              <a:rPr lang="en-US" dirty="0">
                <a:latin typeface="+mn-lt"/>
              </a:rPr>
              <a:t>Design a user-friendly interface for voters to cast their votes securely and anonymously.</a:t>
            </a:r>
          </a:p>
          <a:p>
            <a:pPr marL="173736" indent="-173736">
              <a:spcAft>
                <a:spcPts val="800"/>
              </a:spcAft>
              <a:buFont typeface="Arial" panose="020B0604020202020204" pitchFamily="34" charset="0"/>
              <a:buChar char="•"/>
            </a:pPr>
            <a:r>
              <a:rPr lang="en-US" dirty="0">
                <a:latin typeface="+mn-lt"/>
              </a:rPr>
              <a:t>Display real-time voting results and statistics to enhance transparency and engagement.</a:t>
            </a:r>
          </a:p>
          <a:p>
            <a:pPr marL="173736" indent="-173736">
              <a:spcAft>
                <a:spcPts val="800"/>
              </a:spcAft>
              <a:buFont typeface="Arial" panose="020B0604020202020204" pitchFamily="34" charset="0"/>
              <a:buChar char="•"/>
            </a:pPr>
            <a:r>
              <a:rPr lang="en-US" dirty="0">
                <a:latin typeface="+mn-lt"/>
              </a:rPr>
              <a:t>Ensure the platform is accessible to all users, including those with disabilities, by following web accessibility standards.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Technology used</a:t>
            </a:r>
            <a:endParaRPr lang="en-IN" sz="160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22237"/>
            <a:ext cx="8593505" cy="297517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Django Framework: The projects are built using the Django web framework, a high-level Python web framework that encourages rapid development and clean, pragmatic design. </a:t>
            </a:r>
          </a:p>
          <a:p>
            <a:pPr marL="173736" indent="-173736">
              <a:spcAft>
                <a:spcPts val="800"/>
              </a:spcAft>
              <a:buFont typeface="Arial" panose="020B0604020202020204" pitchFamily="34" charset="0"/>
              <a:buChar char="•"/>
            </a:pPr>
            <a:r>
              <a:rPr lang="en-US" dirty="0">
                <a:latin typeface="+mn-lt"/>
              </a:rPr>
              <a:t>Python Programming Language: Python is the primary programming language used in these projects for backend development.</a:t>
            </a:r>
          </a:p>
          <a:p>
            <a:pPr marL="173736" indent="-173736">
              <a:spcAft>
                <a:spcPts val="800"/>
              </a:spcAft>
              <a:buFont typeface="Arial" panose="020B0604020202020204" pitchFamily="34" charset="0"/>
              <a:buChar char="•"/>
            </a:pPr>
            <a:r>
              <a:rPr lang="en-US" dirty="0">
                <a:latin typeface="+mn-lt"/>
              </a:rPr>
              <a:t>HTML, CSS, JavaScript: Knowledge of front-end technologies like HTML, CSS, and JavaScript is essential for developing user interfaces and interactive elements.</a:t>
            </a:r>
          </a:p>
          <a:p>
            <a:pPr marL="173736" indent="-173736">
              <a:spcAft>
                <a:spcPts val="800"/>
              </a:spcAft>
              <a:buFont typeface="Arial" panose="020B0604020202020204" pitchFamily="34" charset="0"/>
              <a:buChar char="•"/>
            </a:pPr>
            <a:r>
              <a:rPr lang="en-US" dirty="0">
                <a:latin typeface="+mn-lt"/>
              </a:rPr>
              <a:t>SQLite Database: The projects often use SQLite, a lightweight relational database management system, for data storage.</a:t>
            </a:r>
          </a:p>
          <a:p>
            <a:pPr marL="173736" indent="-173736">
              <a:spcAft>
                <a:spcPts val="800"/>
              </a:spcAft>
              <a:buFont typeface="Arial" panose="020B0604020202020204" pitchFamily="34" charset="0"/>
              <a:buChar char="•"/>
            </a:pPr>
            <a:r>
              <a:rPr lang="en-US" dirty="0">
                <a:latin typeface="+mn-lt"/>
              </a:rPr>
              <a:t>Visual Studio Code: A code editor like Visual Studio Code is recommended for working on the projects.</a:t>
            </a:r>
          </a:p>
          <a:p>
            <a:pPr marL="173736" indent="-173736">
              <a:spcAft>
                <a:spcPts val="800"/>
              </a:spcAft>
              <a:buFont typeface="Arial" panose="020B0604020202020204" pitchFamily="34" charset="0"/>
              <a:buChar char="•"/>
            </a:pPr>
            <a:r>
              <a:rPr lang="en-US" dirty="0">
                <a:latin typeface="+mn-lt"/>
              </a:rPr>
              <a:t>Web Accessibility Standards: Projects aim to adhere to web accessibility standards to ensure the platform is accessible to all users, including those with disabilities.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40D01CD9-92D1-8DBC-2A4F-C9EB5161CA62}"/>
              </a:ext>
            </a:extLst>
          </p:cNvPr>
          <p:cNvPicPr>
            <a:picLocks noChangeAspect="1"/>
          </p:cNvPicPr>
          <p:nvPr/>
        </p:nvPicPr>
        <p:blipFill>
          <a:blip r:embed="rId3"/>
          <a:stretch>
            <a:fillRect/>
          </a:stretch>
        </p:blipFill>
        <p:spPr>
          <a:xfrm>
            <a:off x="1327611" y="1243418"/>
            <a:ext cx="5953214" cy="3483567"/>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734</Words>
  <Application>Microsoft Office PowerPoint</Application>
  <PresentationFormat>On-screen Show (16:9)</PresentationFormat>
  <Paragraphs>44</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Devansh Vashistha</cp:lastModifiedBy>
  <cp:revision>3</cp:revision>
  <dcterms:modified xsi:type="dcterms:W3CDTF">2024-04-04T21:43:01Z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