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1" r:id="rId2"/>
  </p:sldMasterIdLst>
  <p:sldIdLst>
    <p:sldId id="267" r:id="rId3"/>
    <p:sldId id="268" r:id="rId4"/>
    <p:sldId id="269" r:id="rId5"/>
    <p:sldId id="257" r:id="rId6"/>
    <p:sldId id="258" r:id="rId7"/>
    <p:sldId id="265" r:id="rId8"/>
    <p:sldId id="266" r:id="rId9"/>
    <p:sldId id="262" r:id="rId10"/>
    <p:sldId id="313" r:id="rId11"/>
    <p:sldId id="315" r:id="rId12"/>
    <p:sldId id="316" r:id="rId13"/>
    <p:sldId id="272" r:id="rId14"/>
    <p:sldId id="309" r:id="rId15"/>
    <p:sldId id="312" r:id="rId16"/>
  </p:sldIdLst>
  <p:sldSz cx="11430000" cy="6445250"/>
  <p:notesSz cx="11430000" cy="6445250"/>
  <p:custDataLst>
    <p:tags r:id="rId17"/>
  </p:custData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5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BEC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BEC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BEC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BEC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525"/>
            <a:ext cx="11430000" cy="6429375"/>
          </a:xfrm>
          <a:custGeom>
            <a:avLst/>
            <a:gdLst/>
            <a:ahLst/>
            <a:cxnLst/>
            <a:rect l="l" t="t" r="r" b="b"/>
            <a:pathLst>
              <a:path w="11430000" h="6429375">
                <a:moveTo>
                  <a:pt x="11430000" y="0"/>
                </a:moveTo>
                <a:lnTo>
                  <a:pt x="0" y="0"/>
                </a:lnTo>
                <a:lnTo>
                  <a:pt x="0" y="6429375"/>
                </a:lnTo>
                <a:lnTo>
                  <a:pt x="11430000" y="6429375"/>
                </a:lnTo>
                <a:lnTo>
                  <a:pt x="11430000" y="0"/>
                </a:lnTo>
                <a:close/>
              </a:path>
            </a:pathLst>
          </a:custGeom>
          <a:solidFill>
            <a:srgbClr val="080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3716" y="525367"/>
            <a:ext cx="5792470" cy="557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93716" y="3137407"/>
            <a:ext cx="5697220" cy="143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BEC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525"/>
            <a:ext cx="11430000" cy="6429375"/>
          </a:xfrm>
          <a:custGeom>
            <a:avLst/>
            <a:gdLst/>
            <a:ahLst/>
            <a:cxnLst/>
            <a:rect l="l" t="t" r="r" b="b"/>
            <a:pathLst>
              <a:path w="11430000" h="6429375">
                <a:moveTo>
                  <a:pt x="11430000" y="0"/>
                </a:moveTo>
                <a:lnTo>
                  <a:pt x="0" y="0"/>
                </a:lnTo>
                <a:lnTo>
                  <a:pt x="0" y="6429375"/>
                </a:lnTo>
                <a:lnTo>
                  <a:pt x="11430000" y="6429375"/>
                </a:lnTo>
                <a:lnTo>
                  <a:pt x="11430000" y="0"/>
                </a:lnTo>
                <a:close/>
              </a:path>
            </a:pathLst>
          </a:custGeom>
          <a:solidFill>
            <a:srgbClr val="080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3716" y="525367"/>
            <a:ext cx="5792470" cy="557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93716" y="3137407"/>
            <a:ext cx="5697220" cy="143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BEC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27025"/>
            <a:ext cx="101727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Baskerville Old Face" panose="02020602080505020303" pitchFamily="18" charset="0"/>
              </a:rPr>
              <a:t>                                      </a:t>
            </a:r>
            <a:r>
              <a:rPr lang="en-US" sz="4000">
                <a:solidFill>
                  <a:schemeClr val="bg1"/>
                </a:solidFill>
                <a:latin typeface="Baskerville Old Face" panose="02020602080505020303" pitchFamily="18" charset="0"/>
              </a:rPr>
              <a:t>HPE CTY: TEAM-3</a:t>
            </a:r>
          </a:p>
          <a:p>
            <a:br>
              <a:rPr lang="en-US" sz="4000">
                <a:solidFill>
                  <a:schemeClr val="bg1"/>
                </a:solidFill>
                <a:latin typeface="Baskerville Old Face" panose="02020602080505020303" pitchFamily="18" charset="0"/>
              </a:rPr>
            </a:br>
            <a:r>
              <a:rPr lang="en-US" sz="4000">
                <a:solidFill>
                  <a:schemeClr val="bg1"/>
                </a:solidFill>
                <a:latin typeface="Baskerville Old Face" panose="02020602080505020303" pitchFamily="18" charset="0"/>
              </a:rPr>
              <a:t>CAPACITY ADVISOR FOR MONITORING               			RESOURCES</a:t>
            </a:r>
            <a:br>
              <a:rPr lang="en-IN">
                <a:latin typeface="Baskerville Old Face" panose="02020602080505020303" pitchFamily="18" charset="0"/>
              </a:rPr>
            </a:br>
            <a:br>
              <a:rPr lang="en-IN"/>
            </a:br>
            <a:r>
              <a:rPr lang="en-IN"/>
              <a:t>		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298825"/>
            <a:ext cx="8267700" cy="26204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152165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0" y="1927225"/>
            <a:ext cx="10381386" cy="530915"/>
          </a:xfrm>
        </p:spPr>
        <p:txBody>
          <a:bodyPr/>
          <a:lstStyle/>
          <a:p>
            <a:r>
              <a:rPr lang="en-US" dirty="0"/>
              <a:t>Confluent Kafka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124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rcRect r="22549" b="6715"/>
          <a:stretch>
            <a:fillRect/>
          </a:stretch>
        </p:blipFill>
        <p:spPr>
          <a:xfrm>
            <a:off x="228600" y="644124"/>
            <a:ext cx="6019800" cy="516930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6828183" y="2613025"/>
            <a:ext cx="41760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Confluent Kafka is a cloud-native, enterprise-ready event streaming platform built on Apache Kafka. It enhances Kafka with additional tools for governance, monitoring, security, and scalability.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0825"/>
            <a:ext cx="7772400" cy="359833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52400" y="4270315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Output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670425"/>
            <a:ext cx="7772400" cy="11658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86A6-49D1-FAC8-89DB-9BFABECF5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25367"/>
            <a:ext cx="10305186" cy="1061829"/>
          </a:xfrm>
        </p:spPr>
        <p:txBody>
          <a:bodyPr/>
          <a:lstStyle/>
          <a:p>
            <a:r>
              <a:rPr lang="en-IN"/>
              <a:t>Integration of Node Exporter, Kafka and Prometheus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E62AA-2077-EA12-FD0F-24A827B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363739"/>
            <a:ext cx="6553200" cy="4308872"/>
          </a:xfrm>
        </p:spPr>
        <p:txBody>
          <a:bodyPr/>
          <a:lstStyle/>
          <a:p>
            <a:pPr>
              <a:buNone/>
            </a:pPr>
            <a:r>
              <a:rPr lang="en-IN" b="1">
                <a:solidFill>
                  <a:schemeClr val="bg1"/>
                </a:solidFill>
              </a:rPr>
              <a:t>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>
                <a:solidFill>
                  <a:schemeClr val="bg1"/>
                </a:solidFill>
              </a:rPr>
              <a:t>Kafka</a:t>
            </a:r>
            <a:r>
              <a:rPr lang="en-IN">
                <a:solidFill>
                  <a:schemeClr val="bg1"/>
                </a:solidFill>
              </a:rPr>
              <a:t> handles data streaming and topic management, with producer and consumer scripts running on Google Colab.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>
                <a:solidFill>
                  <a:schemeClr val="bg1"/>
                </a:solidFill>
              </a:rPr>
              <a:t>Prometheus</a:t>
            </a:r>
            <a:r>
              <a:rPr lang="en-IN">
                <a:solidFill>
                  <a:schemeClr val="bg1"/>
                </a:solidFill>
              </a:rPr>
              <a:t> collects and stores system performance metrics from </a:t>
            </a:r>
            <a:r>
              <a:rPr lang="en-IN" b="1">
                <a:solidFill>
                  <a:schemeClr val="bg1"/>
                </a:solidFill>
              </a:rPr>
              <a:t>Node Exporter</a:t>
            </a:r>
            <a:r>
              <a:rPr lang="en-IN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>
                <a:solidFill>
                  <a:schemeClr val="bg1"/>
                </a:solidFill>
              </a:rPr>
              <a:t>Node Exporter</a:t>
            </a:r>
            <a:r>
              <a:rPr lang="en-IN">
                <a:solidFill>
                  <a:schemeClr val="bg1"/>
                </a:solidFill>
              </a:rPr>
              <a:t> is running on the local machine, exposing system metrics (e.g., CPU usage, memory usage) for Prometheus to scrape.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>
                <a:solidFill>
                  <a:schemeClr val="bg1"/>
                </a:solidFill>
              </a:rPr>
              <a:t>Kafka</a:t>
            </a:r>
            <a:r>
              <a:rPr lang="en-IN">
                <a:solidFill>
                  <a:schemeClr val="bg1"/>
                </a:solidFill>
              </a:rPr>
              <a:t> and </a:t>
            </a:r>
            <a:r>
              <a:rPr lang="en-IN" b="1">
                <a:solidFill>
                  <a:schemeClr val="bg1"/>
                </a:solidFill>
              </a:rPr>
              <a:t>Prometheus</a:t>
            </a:r>
            <a:r>
              <a:rPr lang="en-IN">
                <a:solidFill>
                  <a:schemeClr val="bg1"/>
                </a:solidFill>
              </a:rPr>
              <a:t> are hosted on an EC2 instance to manage and monitor data efficiently.</a:t>
            </a:r>
          </a:p>
          <a:p>
            <a:pPr>
              <a:buFont typeface="Arial" panose="020B0604020202020204" pitchFamily="34" charset="0"/>
              <a:buChar char="•"/>
            </a:pPr>
            <a:endParaRPr lang="en-IN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b="1">
                <a:solidFill>
                  <a:schemeClr val="bg1"/>
                </a:solidFill>
              </a:rPr>
              <a:t>Key Components &amp; Flow:</a:t>
            </a:r>
          </a:p>
          <a:p>
            <a:pPr>
              <a:buFont typeface="+mj-lt"/>
              <a:buAutoNum type="arabicPeriod"/>
            </a:pPr>
            <a:r>
              <a:rPr lang="en-IN" b="1">
                <a:solidFill>
                  <a:schemeClr val="bg1"/>
                </a:solidFill>
              </a:rPr>
              <a:t>Kafka</a:t>
            </a:r>
            <a:r>
              <a:rPr lang="en-IN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400">
                <a:solidFill>
                  <a:schemeClr val="bg1"/>
                </a:solidFill>
              </a:rPr>
              <a:t>Producer and consumer scripts are running on Google Colab, generating and consuming data from Kafka topics.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400">
                <a:solidFill>
                  <a:schemeClr val="bg1"/>
                </a:solidFill>
              </a:rPr>
              <a:t>Kafka broker is running on the EC2 instance.</a:t>
            </a:r>
          </a:p>
          <a:p>
            <a:pPr>
              <a:buFont typeface="+mj-lt"/>
              <a:buAutoNum type="arabicPeriod"/>
            </a:pPr>
            <a:r>
              <a:rPr lang="en-IN" b="1">
                <a:solidFill>
                  <a:schemeClr val="bg1"/>
                </a:solidFill>
              </a:rPr>
              <a:t>Prometheus</a:t>
            </a:r>
            <a:r>
              <a:rPr lang="en-IN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400">
                <a:solidFill>
                  <a:schemeClr val="bg1"/>
                </a:solidFill>
              </a:rPr>
              <a:t>Prometheus is running on the EC2 instance, scraping metrics from </a:t>
            </a:r>
            <a:r>
              <a:rPr lang="en-IN" sz="1400" b="1">
                <a:solidFill>
                  <a:schemeClr val="bg1"/>
                </a:solidFill>
              </a:rPr>
              <a:t>Node Exporter</a:t>
            </a:r>
            <a:r>
              <a:rPr lang="en-IN" sz="140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400">
                <a:solidFill>
                  <a:schemeClr val="bg1"/>
                </a:solidFill>
              </a:rPr>
              <a:t>It monitors the performance metrics like CPU, memory, and disk usage.</a:t>
            </a:r>
          </a:p>
          <a:p>
            <a:pPr>
              <a:buFont typeface="+mj-lt"/>
              <a:buAutoNum type="arabicPeriod"/>
            </a:pPr>
            <a:r>
              <a:rPr lang="en-IN" b="1">
                <a:solidFill>
                  <a:schemeClr val="bg1"/>
                </a:solidFill>
              </a:rPr>
              <a:t>Node Exporter</a:t>
            </a:r>
            <a:r>
              <a:rPr lang="en-IN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400">
                <a:solidFill>
                  <a:schemeClr val="bg1"/>
                </a:solidFill>
              </a:rPr>
              <a:t>Running locally, it exposes metrics that Prometheus scrapes periodically.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400">
                <a:solidFill>
                  <a:schemeClr val="bg1"/>
                </a:solidFill>
              </a:rPr>
              <a:t>Helps monitor system health on the local machine.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B16DD9-96B7-B4C8-6C74-A7AB0B9AF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1801" y="1751892"/>
            <a:ext cx="4419599" cy="329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46867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25367"/>
            <a:ext cx="10381386" cy="1061829"/>
          </a:xfrm>
        </p:spPr>
        <p:txBody>
          <a:bodyPr/>
          <a:lstStyle/>
          <a:p>
            <a:r>
              <a:rPr lang="en-US"/>
              <a:t>Conclusion and Future Directions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17625"/>
            <a:ext cx="10287000" cy="3293209"/>
          </a:xfrm>
        </p:spPr>
        <p:txBody>
          <a:bodyPr/>
          <a:lstStyle/>
          <a:p>
            <a:br>
              <a:rPr lang="en-IN"/>
            </a:br>
            <a:r>
              <a:rPr lang="en-US" sz="2000"/>
              <a:t>In the end, our critical focus will be on tracing the flow of Kafka data streams to identify their destinations and impact across different components. </a:t>
            </a:r>
            <a:br>
              <a:rPr lang="en-US" sz="2000"/>
            </a:br>
            <a:br>
              <a:rPr lang="en-US" sz="2000"/>
            </a:br>
            <a:r>
              <a:rPr lang="en-US" sz="2000"/>
              <a:t>Understanding the growth trajectory of data over time is essential for optimizing resource utilization, ensuring system stability, and preventing bottlenecks. </a:t>
            </a:r>
            <a:br>
              <a:rPr lang="en-US" sz="2000"/>
            </a:br>
            <a:br>
              <a:rPr lang="en-US" sz="2000"/>
            </a:br>
            <a:r>
              <a:rPr lang="en-US" sz="2000"/>
              <a:t>To achieve this, we need to develop a predictive algorithm that leverages historical data trends, real-time analytics, and machine learning models to forecast future usage patterns. This will enable proactive scaling, efficient capacity planning, and cost-effective infrastructure management, ensuring seamless data processing and system performance.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77910054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0" y="2460625"/>
            <a:ext cx="9715500" cy="923330"/>
          </a:xfrm>
        </p:spPr>
        <p:txBody>
          <a:bodyPr/>
          <a:lstStyle/>
          <a:p>
            <a:r>
              <a:rPr lang="en-US" sz="6000"/>
              <a:t>THANKYOU</a:t>
            </a:r>
            <a:endParaRPr lang="en-IN" sz="600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215444"/>
          </a:xfrm>
        </p:spPr>
        <p:txBody>
          <a:bodyPr/>
          <a:lstStyle/>
          <a:p>
            <a:r>
              <a:rPr lang="en-US"/>
              <a:t>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30562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367"/>
            <a:ext cx="10228986" cy="5478423"/>
          </a:xfrm>
        </p:spPr>
        <p:txBody>
          <a:bodyPr/>
          <a:lstStyle/>
          <a:p>
            <a:r>
              <a:rPr lang="en-US" sz="1800" b="1"/>
              <a:t>What is the Project About?</a:t>
            </a:r>
            <a:br>
              <a:rPr lang="en-US" sz="1600" b="1"/>
            </a:br>
            <a:r>
              <a:rPr lang="en-US" sz="1600"/>
              <a:t>The project focuses on developing a </a:t>
            </a:r>
            <a:r>
              <a:rPr lang="en-US" sz="1600" b="1"/>
              <a:t>Capacity Advisor Tool</a:t>
            </a:r>
            <a:r>
              <a:rPr lang="en-US" sz="1600"/>
              <a:t> that helps in monitoring and managing system resources efficiently. The tool will analyze and provide insights on the required capacity for various monitoring services and infrastructure.</a:t>
            </a:r>
            <a:br>
              <a:rPr lang="en-US" sz="1600"/>
            </a:br>
            <a:br>
              <a:rPr lang="en-US" sz="1600"/>
            </a:br>
            <a:r>
              <a:rPr lang="en-US" sz="1800" b="1"/>
              <a:t>Objectives:</a:t>
            </a:r>
            <a:br>
              <a:rPr lang="en-US" sz="1600" b="1"/>
            </a:br>
            <a:r>
              <a:rPr lang="en-US" sz="1600" b="1"/>
              <a:t>1. Develop an algorithm</a:t>
            </a:r>
            <a:r>
              <a:rPr lang="en-US" sz="1600"/>
              <a:t> that advises on resource or capacity needs based on the types of monitoring services.</a:t>
            </a:r>
            <a:br>
              <a:rPr lang="en-US" sz="1600"/>
            </a:br>
            <a:r>
              <a:rPr lang="en-US" sz="1600"/>
              <a:t>2. </a:t>
            </a:r>
            <a:r>
              <a:rPr lang="en-US" sz="1600" b="1"/>
              <a:t>Build a monitoring framework</a:t>
            </a:r>
            <a:r>
              <a:rPr lang="en-US" sz="1600"/>
              <a:t> to capture the utilization of resources such as </a:t>
            </a:r>
            <a:r>
              <a:rPr lang="en-US" sz="1600" b="1"/>
              <a:t>disk space, memory, and CPU usage</a:t>
            </a:r>
            <a:r>
              <a:rPr lang="en-US" sz="1600"/>
              <a:t>, integrating various monitoring solutions like.</a:t>
            </a:r>
            <a:br>
              <a:rPr lang="en-US" sz="1600"/>
            </a:br>
            <a:br>
              <a:rPr lang="en-US" sz="1600"/>
            </a:br>
            <a:r>
              <a:rPr lang="en-IN" sz="1800" b="1"/>
              <a:t>Technologies Used:</a:t>
            </a:r>
            <a:br>
              <a:rPr lang="en-IN" sz="1600" b="1"/>
            </a:br>
            <a:r>
              <a:rPr lang="en-IN" sz="1600"/>
              <a:t>The project utilizes the following </a:t>
            </a:r>
            <a:r>
              <a:rPr lang="en-IN" sz="1600" b="1"/>
              <a:t>technologies and tools</a:t>
            </a:r>
            <a:r>
              <a:rPr lang="en-IN" sz="1600"/>
              <a:t> for development and deployment:</a:t>
            </a:r>
            <a:br>
              <a:rPr lang="en-IN" sz="1600"/>
            </a:br>
            <a:r>
              <a:rPr lang="en-IN" sz="1600" b="1"/>
              <a:t>Programming Languages:</a:t>
            </a:r>
            <a:r>
              <a:rPr lang="en-IN" sz="1600"/>
              <a:t> Python, Bash scripting</a:t>
            </a:r>
            <a:br>
              <a:rPr lang="en-IN" sz="1600"/>
            </a:br>
            <a:r>
              <a:rPr lang="en-IN" sz="1600" b="1"/>
              <a:t>Cloud Platforms:</a:t>
            </a:r>
            <a:r>
              <a:rPr lang="en-IN" sz="1600"/>
              <a:t> AWS</a:t>
            </a:r>
            <a:br>
              <a:rPr lang="en-IN" sz="1600"/>
            </a:br>
            <a:r>
              <a:rPr lang="en-IN" sz="1600" b="1"/>
              <a:t>Streaming &amp; Monitoring Platforms:</a:t>
            </a:r>
            <a:br>
              <a:rPr lang="en-IN" sz="1600"/>
            </a:br>
            <a:r>
              <a:rPr lang="en-IN" sz="1600" b="1"/>
              <a:t>Apache Kafka</a:t>
            </a:r>
            <a:r>
              <a:rPr lang="en-IN" sz="1600"/>
              <a:t> (real-time event streaming)</a:t>
            </a:r>
            <a:br>
              <a:rPr lang="en-IN" sz="1600"/>
            </a:br>
            <a:r>
              <a:rPr lang="en-IN" sz="1600" b="1"/>
              <a:t>Node Exporter</a:t>
            </a:r>
            <a:r>
              <a:rPr lang="en-IN" sz="1600"/>
              <a:t> (collects system metrics such as CPU, memory, disk usage, and network statistics for Prometheus)</a:t>
            </a:r>
            <a:br>
              <a:rPr lang="en-IN" sz="1600"/>
            </a:br>
            <a:r>
              <a:rPr lang="en-IN" sz="1600" b="1"/>
              <a:t>Victoria Metrics</a:t>
            </a:r>
            <a:r>
              <a:rPr lang="en-IN" sz="1600"/>
              <a:t> (high-performance time-series database for storing monitoring data)</a:t>
            </a:r>
            <a:br>
              <a:rPr lang="en-IN" sz="1600"/>
            </a:br>
            <a:r>
              <a:rPr lang="en-IN" sz="1600" b="1"/>
              <a:t>Prometheus</a:t>
            </a:r>
            <a:r>
              <a:rPr lang="en-IN" sz="1600"/>
              <a:t> (powerful metrics monitoring and alerting system)</a:t>
            </a:r>
            <a:br>
              <a:rPr lang="en-IN" sz="1600"/>
            </a:br>
            <a:br>
              <a:rPr lang="en-IN" sz="1600"/>
            </a:br>
            <a:br>
              <a:rPr lang="en-US" sz="1600"/>
            </a:br>
            <a:endParaRPr lang="en-IN" sz="16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716" y="3137407"/>
            <a:ext cx="5697220" cy="215444"/>
          </a:xfrm>
        </p:spPr>
        <p:txBody>
          <a:bodyPr/>
          <a:lstStyle/>
          <a:p>
            <a:r>
              <a:rPr lang="en-US"/>
              <a:t>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30749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16330"/>
            <a:ext cx="5792470" cy="530915"/>
          </a:xfrm>
        </p:spPr>
        <p:txBody>
          <a:bodyPr/>
          <a:lstStyle/>
          <a:p>
            <a:r>
              <a:rPr lang="en-US"/>
              <a:t>PROGRESS: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716" y="3137407"/>
            <a:ext cx="5697220" cy="215444"/>
          </a:xfrm>
        </p:spPr>
        <p:txBody>
          <a:bodyPr/>
          <a:lstStyle/>
          <a:p>
            <a:r>
              <a:rPr lang="en-US"/>
              <a:t> 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27" y="1375621"/>
            <a:ext cx="10675273" cy="436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1562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9524"/>
            <a:ext cx="11430000" cy="22193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7466" y="2792317"/>
            <a:ext cx="7622134" cy="54822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pc="170"/>
              <a:t>What is Apache Kafka?</a:t>
            </a:r>
            <a:endParaRPr spc="170"/>
          </a:p>
        </p:txBody>
      </p:sp>
      <p:sp>
        <p:nvSpPr>
          <p:cNvPr id="4" name="object 4"/>
          <p:cNvSpPr txBox="1"/>
          <p:nvPr/>
        </p:nvSpPr>
        <p:spPr>
          <a:xfrm>
            <a:off x="607466" y="3566033"/>
            <a:ext cx="9944735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900"/>
              </a:lnSpc>
              <a:spcBef>
                <a:spcPts val="100"/>
              </a:spcBef>
            </a:pPr>
            <a:r>
              <a:rPr sz="1400" spc="150">
                <a:solidFill>
                  <a:srgbClr val="EBECEF"/>
                </a:solidFill>
                <a:latin typeface="Calibri"/>
                <a:cs typeface="Calibri"/>
              </a:rPr>
              <a:t>Apache</a:t>
            </a:r>
            <a:r>
              <a:rPr sz="1400" spc="50">
                <a:solidFill>
                  <a:srgbClr val="EBECEF"/>
                </a:solidFill>
                <a:latin typeface="Calibri"/>
                <a:cs typeface="Calibri"/>
              </a:rPr>
              <a:t> </a:t>
            </a:r>
            <a:r>
              <a:rPr sz="1400" spc="105">
                <a:solidFill>
                  <a:srgbClr val="EBECEF"/>
                </a:solidFill>
                <a:latin typeface="Calibri"/>
                <a:cs typeface="Calibri"/>
              </a:rPr>
              <a:t>Kafka</a:t>
            </a:r>
            <a:r>
              <a:rPr sz="1400" spc="50">
                <a:solidFill>
                  <a:srgbClr val="EBECEF"/>
                </a:solidFill>
                <a:latin typeface="Calibri"/>
                <a:cs typeface="Calibri"/>
              </a:rPr>
              <a:t> </a:t>
            </a:r>
            <a:r>
              <a:rPr sz="1400" spc="120">
                <a:solidFill>
                  <a:srgbClr val="EBECEF"/>
                </a:solidFill>
                <a:latin typeface="Calibri"/>
                <a:cs typeface="Calibri"/>
              </a:rPr>
              <a:t>is</a:t>
            </a:r>
            <a:r>
              <a:rPr sz="1400" spc="50">
                <a:solidFill>
                  <a:srgbClr val="EBECEF"/>
                </a:solidFill>
                <a:latin typeface="Calibri"/>
                <a:cs typeface="Calibri"/>
              </a:rPr>
              <a:t> </a:t>
            </a:r>
            <a:r>
              <a:rPr sz="1400" spc="165">
                <a:solidFill>
                  <a:srgbClr val="EBECEF"/>
                </a:solidFill>
                <a:latin typeface="Calibri"/>
                <a:cs typeface="Calibri"/>
              </a:rPr>
              <a:t>a</a:t>
            </a:r>
            <a:r>
              <a:rPr sz="1400" spc="50">
                <a:solidFill>
                  <a:srgbClr val="EBECEF"/>
                </a:solidFill>
                <a:latin typeface="Calibri"/>
                <a:cs typeface="Calibri"/>
              </a:rPr>
              <a:t> </a:t>
            </a:r>
            <a:r>
              <a:rPr sz="1400" spc="110">
                <a:solidFill>
                  <a:srgbClr val="EBECEF"/>
                </a:solidFill>
                <a:latin typeface="Calibri"/>
                <a:cs typeface="Calibri"/>
              </a:rPr>
              <a:t>distributed</a:t>
            </a:r>
            <a:r>
              <a:rPr sz="1400" spc="50">
                <a:solidFill>
                  <a:srgbClr val="EBECEF"/>
                </a:solidFill>
                <a:latin typeface="Calibri"/>
                <a:cs typeface="Calibri"/>
              </a:rPr>
              <a:t> </a:t>
            </a:r>
            <a:r>
              <a:rPr sz="1400" spc="125">
                <a:solidFill>
                  <a:srgbClr val="EBECEF"/>
                </a:solidFill>
                <a:latin typeface="Calibri"/>
                <a:cs typeface="Calibri"/>
              </a:rPr>
              <a:t>streaming</a:t>
            </a:r>
            <a:r>
              <a:rPr sz="1400" spc="50">
                <a:solidFill>
                  <a:srgbClr val="EBECEF"/>
                </a:solidFill>
                <a:latin typeface="Calibri"/>
                <a:cs typeface="Calibri"/>
              </a:rPr>
              <a:t> </a:t>
            </a:r>
            <a:r>
              <a:rPr sz="1400" spc="105">
                <a:solidFill>
                  <a:srgbClr val="EBECEF"/>
                </a:solidFill>
                <a:latin typeface="Calibri"/>
                <a:cs typeface="Calibri"/>
              </a:rPr>
              <a:t>platform</a:t>
            </a:r>
            <a:r>
              <a:rPr sz="1400" spc="50">
                <a:solidFill>
                  <a:srgbClr val="EBECEF"/>
                </a:solidFill>
                <a:latin typeface="Calibri"/>
                <a:cs typeface="Calibri"/>
              </a:rPr>
              <a:t> </a:t>
            </a:r>
            <a:r>
              <a:rPr sz="1400" spc="145">
                <a:solidFill>
                  <a:srgbClr val="EBECEF"/>
                </a:solidFill>
                <a:latin typeface="Calibri"/>
                <a:cs typeface="Calibri"/>
              </a:rPr>
              <a:t>designed</a:t>
            </a:r>
            <a:r>
              <a:rPr sz="1400" spc="50">
                <a:solidFill>
                  <a:srgbClr val="EBECEF"/>
                </a:solidFill>
                <a:latin typeface="Calibri"/>
                <a:cs typeface="Calibri"/>
              </a:rPr>
              <a:t> </a:t>
            </a:r>
            <a:r>
              <a:rPr sz="1400" spc="110">
                <a:solidFill>
                  <a:srgbClr val="EBECEF"/>
                </a:solidFill>
                <a:latin typeface="Calibri"/>
                <a:cs typeface="Calibri"/>
              </a:rPr>
              <a:t>for</a:t>
            </a:r>
            <a:r>
              <a:rPr sz="1400" spc="50">
                <a:solidFill>
                  <a:srgbClr val="EBECEF"/>
                </a:solidFill>
                <a:latin typeface="Calibri"/>
                <a:cs typeface="Calibri"/>
              </a:rPr>
              <a:t> </a:t>
            </a:r>
            <a:r>
              <a:rPr sz="1400" spc="105">
                <a:solidFill>
                  <a:srgbClr val="EBECEF"/>
                </a:solidFill>
                <a:latin typeface="Calibri"/>
                <a:cs typeface="Calibri"/>
              </a:rPr>
              <a:t>high-</a:t>
            </a:r>
            <a:r>
              <a:rPr sz="1400" spc="120">
                <a:solidFill>
                  <a:srgbClr val="EBECEF"/>
                </a:solidFill>
                <a:latin typeface="Calibri"/>
                <a:cs typeface="Calibri"/>
              </a:rPr>
              <a:t>throughput</a:t>
            </a:r>
            <a:r>
              <a:rPr sz="1400" spc="50">
                <a:solidFill>
                  <a:srgbClr val="EBECEF"/>
                </a:solidFill>
                <a:latin typeface="Calibri"/>
                <a:cs typeface="Calibri"/>
              </a:rPr>
              <a:t> </a:t>
            </a:r>
            <a:r>
              <a:rPr sz="1400" spc="135">
                <a:solidFill>
                  <a:srgbClr val="EBECEF"/>
                </a:solidFill>
                <a:latin typeface="Calibri"/>
                <a:cs typeface="Calibri"/>
              </a:rPr>
              <a:t>data</a:t>
            </a:r>
            <a:r>
              <a:rPr sz="1400" spc="55">
                <a:solidFill>
                  <a:srgbClr val="EBECEF"/>
                </a:solidFill>
                <a:latin typeface="Calibri"/>
                <a:cs typeface="Calibri"/>
              </a:rPr>
              <a:t> </a:t>
            </a:r>
            <a:r>
              <a:rPr sz="1400" spc="100">
                <a:solidFill>
                  <a:srgbClr val="EBECEF"/>
                </a:solidFill>
                <a:latin typeface="Calibri"/>
                <a:cs typeface="Calibri"/>
              </a:rPr>
              <a:t>pipelines.</a:t>
            </a:r>
            <a:r>
              <a:rPr sz="1400" spc="50">
                <a:solidFill>
                  <a:srgbClr val="EBECEF"/>
                </a:solidFill>
                <a:latin typeface="Calibri"/>
                <a:cs typeface="Calibri"/>
              </a:rPr>
              <a:t> It </a:t>
            </a:r>
            <a:r>
              <a:rPr sz="1400" spc="140">
                <a:solidFill>
                  <a:srgbClr val="EBECEF"/>
                </a:solidFill>
                <a:latin typeface="Calibri"/>
                <a:cs typeface="Calibri"/>
              </a:rPr>
              <a:t>features</a:t>
            </a:r>
            <a:r>
              <a:rPr sz="1400" spc="50">
                <a:solidFill>
                  <a:srgbClr val="EBECEF"/>
                </a:solidFill>
                <a:latin typeface="Calibri"/>
                <a:cs typeface="Calibri"/>
              </a:rPr>
              <a:t> </a:t>
            </a:r>
            <a:r>
              <a:rPr sz="1400" spc="110">
                <a:solidFill>
                  <a:srgbClr val="EBECEF"/>
                </a:solidFill>
                <a:latin typeface="Calibri"/>
                <a:cs typeface="Calibri"/>
              </a:rPr>
              <a:t>publish- </a:t>
            </a:r>
            <a:r>
              <a:rPr sz="1400" spc="150">
                <a:solidFill>
                  <a:srgbClr val="EBECEF"/>
                </a:solidFill>
                <a:latin typeface="Calibri"/>
                <a:cs typeface="Calibri"/>
              </a:rPr>
              <a:t>subscribe</a:t>
            </a:r>
            <a:r>
              <a:rPr sz="1400" spc="40">
                <a:solidFill>
                  <a:srgbClr val="EBECEF"/>
                </a:solidFill>
                <a:latin typeface="Calibri"/>
                <a:cs typeface="Calibri"/>
              </a:rPr>
              <a:t> </a:t>
            </a:r>
            <a:r>
              <a:rPr sz="1400" spc="140">
                <a:solidFill>
                  <a:srgbClr val="EBECEF"/>
                </a:solidFill>
                <a:latin typeface="Calibri"/>
                <a:cs typeface="Calibri"/>
              </a:rPr>
              <a:t>messaging,</a:t>
            </a:r>
            <a:r>
              <a:rPr sz="1400" spc="45">
                <a:solidFill>
                  <a:srgbClr val="EBECEF"/>
                </a:solidFill>
                <a:latin typeface="Calibri"/>
                <a:cs typeface="Calibri"/>
              </a:rPr>
              <a:t> </a:t>
            </a:r>
            <a:r>
              <a:rPr sz="1400" spc="100">
                <a:solidFill>
                  <a:srgbClr val="EBECEF"/>
                </a:solidFill>
                <a:latin typeface="Calibri"/>
                <a:cs typeface="Calibri"/>
              </a:rPr>
              <a:t>fault</a:t>
            </a:r>
            <a:r>
              <a:rPr sz="1400" spc="45">
                <a:solidFill>
                  <a:srgbClr val="EBECEF"/>
                </a:solidFill>
                <a:latin typeface="Calibri"/>
                <a:cs typeface="Calibri"/>
              </a:rPr>
              <a:t> </a:t>
            </a:r>
            <a:r>
              <a:rPr sz="1400" spc="130">
                <a:solidFill>
                  <a:srgbClr val="EBECEF"/>
                </a:solidFill>
                <a:latin typeface="Calibri"/>
                <a:cs typeface="Calibri"/>
              </a:rPr>
              <a:t>tolerance,</a:t>
            </a:r>
            <a:r>
              <a:rPr sz="1400" spc="45">
                <a:solidFill>
                  <a:srgbClr val="EBECEF"/>
                </a:solidFill>
                <a:latin typeface="Calibri"/>
                <a:cs typeface="Calibri"/>
              </a:rPr>
              <a:t> </a:t>
            </a:r>
            <a:r>
              <a:rPr sz="1400" spc="130">
                <a:solidFill>
                  <a:srgbClr val="EBECEF"/>
                </a:solidFill>
                <a:latin typeface="Calibri"/>
                <a:cs typeface="Calibri"/>
              </a:rPr>
              <a:t>and</a:t>
            </a:r>
            <a:r>
              <a:rPr sz="1400" spc="45">
                <a:solidFill>
                  <a:srgbClr val="EBECEF"/>
                </a:solidFill>
                <a:latin typeface="Calibri"/>
                <a:cs typeface="Calibri"/>
              </a:rPr>
              <a:t> </a:t>
            </a:r>
            <a:r>
              <a:rPr sz="1400" spc="95">
                <a:solidFill>
                  <a:srgbClr val="EBECEF"/>
                </a:solidFill>
                <a:latin typeface="Calibri"/>
                <a:cs typeface="Calibri"/>
              </a:rPr>
              <a:t>scalability.</a:t>
            </a:r>
            <a:r>
              <a:rPr sz="1400" spc="45">
                <a:solidFill>
                  <a:srgbClr val="EBECEF"/>
                </a:solidFill>
                <a:latin typeface="Calibri"/>
                <a:cs typeface="Calibri"/>
              </a:rPr>
              <a:t> </a:t>
            </a:r>
            <a:r>
              <a:rPr sz="1400" spc="105">
                <a:solidFill>
                  <a:srgbClr val="EBECEF"/>
                </a:solidFill>
                <a:latin typeface="Calibri"/>
                <a:cs typeface="Calibri"/>
              </a:rPr>
              <a:t>Kafka</a:t>
            </a:r>
            <a:r>
              <a:rPr sz="1400" spc="45">
                <a:solidFill>
                  <a:srgbClr val="EBECEF"/>
                </a:solidFill>
                <a:latin typeface="Calibri"/>
                <a:cs typeface="Calibri"/>
              </a:rPr>
              <a:t> </a:t>
            </a:r>
            <a:r>
              <a:rPr sz="1400" spc="190">
                <a:solidFill>
                  <a:srgbClr val="EBECEF"/>
                </a:solidFill>
                <a:latin typeface="Calibri"/>
                <a:cs typeface="Calibri"/>
              </a:rPr>
              <a:t>processes</a:t>
            </a:r>
            <a:r>
              <a:rPr sz="1400" spc="45">
                <a:solidFill>
                  <a:srgbClr val="EBECEF"/>
                </a:solidFill>
                <a:latin typeface="Calibri"/>
                <a:cs typeface="Calibri"/>
              </a:rPr>
              <a:t> </a:t>
            </a:r>
            <a:r>
              <a:rPr sz="1400" spc="85">
                <a:solidFill>
                  <a:srgbClr val="EBECEF"/>
                </a:solidFill>
                <a:latin typeface="Calibri"/>
                <a:cs typeface="Calibri"/>
              </a:rPr>
              <a:t>trillions</a:t>
            </a:r>
            <a:r>
              <a:rPr sz="1400" spc="45">
                <a:solidFill>
                  <a:srgbClr val="EBECEF"/>
                </a:solidFill>
                <a:latin typeface="Calibri"/>
                <a:cs typeface="Calibri"/>
              </a:rPr>
              <a:t> </a:t>
            </a:r>
            <a:r>
              <a:rPr sz="1400" spc="150">
                <a:solidFill>
                  <a:srgbClr val="EBECEF"/>
                </a:solidFill>
                <a:latin typeface="Calibri"/>
                <a:cs typeface="Calibri"/>
              </a:rPr>
              <a:t>of</a:t>
            </a:r>
            <a:r>
              <a:rPr sz="1400" spc="45">
                <a:solidFill>
                  <a:srgbClr val="EBECEF"/>
                </a:solidFill>
                <a:latin typeface="Calibri"/>
                <a:cs typeface="Calibri"/>
              </a:rPr>
              <a:t> </a:t>
            </a:r>
            <a:r>
              <a:rPr sz="1400" spc="140">
                <a:solidFill>
                  <a:srgbClr val="EBECEF"/>
                </a:solidFill>
                <a:latin typeface="Calibri"/>
                <a:cs typeface="Calibri"/>
              </a:rPr>
              <a:t>events</a:t>
            </a:r>
            <a:r>
              <a:rPr sz="1400" spc="45">
                <a:solidFill>
                  <a:srgbClr val="EBECEF"/>
                </a:solidFill>
                <a:latin typeface="Calibri"/>
                <a:cs typeface="Calibri"/>
              </a:rPr>
              <a:t> </a:t>
            </a:r>
            <a:r>
              <a:rPr sz="1400" spc="80">
                <a:solidFill>
                  <a:srgbClr val="EBECEF"/>
                </a:solidFill>
                <a:latin typeface="Calibri"/>
                <a:cs typeface="Calibri"/>
              </a:rPr>
              <a:t>daily</a:t>
            </a:r>
            <a:r>
              <a:rPr sz="1400" spc="45">
                <a:solidFill>
                  <a:srgbClr val="EBECEF"/>
                </a:solidFill>
                <a:latin typeface="Calibri"/>
                <a:cs typeface="Calibri"/>
              </a:rPr>
              <a:t> </a:t>
            </a:r>
            <a:r>
              <a:rPr sz="1400" spc="185">
                <a:solidFill>
                  <a:srgbClr val="EBECEF"/>
                </a:solidFill>
                <a:latin typeface="Calibri"/>
                <a:cs typeface="Calibri"/>
              </a:rPr>
              <a:t>across</a:t>
            </a:r>
            <a:r>
              <a:rPr sz="1400" spc="45">
                <a:solidFill>
                  <a:srgbClr val="EBECEF"/>
                </a:solidFill>
                <a:latin typeface="Calibri"/>
                <a:cs typeface="Calibri"/>
              </a:rPr>
              <a:t> </a:t>
            </a:r>
            <a:r>
              <a:rPr sz="1400" spc="95">
                <a:solidFill>
                  <a:srgbClr val="EBECEF"/>
                </a:solidFill>
                <a:latin typeface="Calibri"/>
                <a:cs typeface="Calibri"/>
              </a:rPr>
              <a:t>industries.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19125" y="4610100"/>
            <a:ext cx="400050" cy="390525"/>
            <a:chOff x="619125" y="4610100"/>
            <a:chExt cx="400050" cy="390525"/>
          </a:xfrm>
        </p:grpSpPr>
        <p:sp>
          <p:nvSpPr>
            <p:cNvPr id="6" name="object 6"/>
            <p:cNvSpPr/>
            <p:nvPr/>
          </p:nvSpPr>
          <p:spPr>
            <a:xfrm>
              <a:off x="623887" y="4614862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37026" y="0"/>
                  </a:moveTo>
                  <a:lnTo>
                    <a:pt x="53498" y="0"/>
                  </a:lnTo>
                  <a:lnTo>
                    <a:pt x="49777" y="368"/>
                  </a:lnTo>
                  <a:lnTo>
                    <a:pt x="14113" y="19431"/>
                  </a:lnTo>
                  <a:lnTo>
                    <a:pt x="0" y="53505"/>
                  </a:lnTo>
                  <a:lnTo>
                    <a:pt x="0" y="323735"/>
                  </a:lnTo>
                  <a:lnTo>
                    <a:pt x="0" y="327494"/>
                  </a:lnTo>
                  <a:lnTo>
                    <a:pt x="19432" y="366890"/>
                  </a:lnTo>
                  <a:lnTo>
                    <a:pt x="53498" y="381000"/>
                  </a:lnTo>
                  <a:lnTo>
                    <a:pt x="337026" y="381000"/>
                  </a:lnTo>
                  <a:lnTo>
                    <a:pt x="376411" y="361569"/>
                  </a:lnTo>
                  <a:lnTo>
                    <a:pt x="390525" y="327494"/>
                  </a:lnTo>
                  <a:lnTo>
                    <a:pt x="390525" y="53505"/>
                  </a:lnTo>
                  <a:lnTo>
                    <a:pt x="371092" y="14109"/>
                  </a:lnTo>
                  <a:lnTo>
                    <a:pt x="340747" y="368"/>
                  </a:lnTo>
                  <a:lnTo>
                    <a:pt x="337026" y="0"/>
                  </a:lnTo>
                  <a:close/>
                </a:path>
              </a:pathLst>
            </a:custGeom>
            <a:solidFill>
              <a:srgbClr val="283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3887" y="4614862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0" y="323735"/>
                  </a:moveTo>
                  <a:lnTo>
                    <a:pt x="0" y="57264"/>
                  </a:lnTo>
                  <a:lnTo>
                    <a:pt x="0" y="53505"/>
                  </a:lnTo>
                  <a:lnTo>
                    <a:pt x="367" y="49771"/>
                  </a:lnTo>
                  <a:lnTo>
                    <a:pt x="1101" y="46088"/>
                  </a:lnTo>
                  <a:lnTo>
                    <a:pt x="1835" y="42405"/>
                  </a:lnTo>
                  <a:lnTo>
                    <a:pt x="2922" y="38823"/>
                  </a:lnTo>
                  <a:lnTo>
                    <a:pt x="4361" y="35344"/>
                  </a:lnTo>
                  <a:lnTo>
                    <a:pt x="5798" y="31877"/>
                  </a:lnTo>
                  <a:lnTo>
                    <a:pt x="7560" y="28575"/>
                  </a:lnTo>
                  <a:lnTo>
                    <a:pt x="9649" y="25450"/>
                  </a:lnTo>
                  <a:lnTo>
                    <a:pt x="11737" y="22313"/>
                  </a:lnTo>
                  <a:lnTo>
                    <a:pt x="25449" y="9652"/>
                  </a:lnTo>
                  <a:lnTo>
                    <a:pt x="28575" y="7556"/>
                  </a:lnTo>
                  <a:lnTo>
                    <a:pt x="31874" y="5791"/>
                  </a:lnTo>
                  <a:lnTo>
                    <a:pt x="35346" y="4356"/>
                  </a:lnTo>
                  <a:lnTo>
                    <a:pt x="38818" y="2921"/>
                  </a:lnTo>
                  <a:lnTo>
                    <a:pt x="42401" y="1828"/>
                  </a:lnTo>
                  <a:lnTo>
                    <a:pt x="46092" y="1092"/>
                  </a:lnTo>
                  <a:lnTo>
                    <a:pt x="49777" y="368"/>
                  </a:lnTo>
                  <a:lnTo>
                    <a:pt x="53498" y="0"/>
                  </a:lnTo>
                  <a:lnTo>
                    <a:pt x="57259" y="0"/>
                  </a:lnTo>
                  <a:lnTo>
                    <a:pt x="333265" y="0"/>
                  </a:lnTo>
                  <a:lnTo>
                    <a:pt x="337026" y="0"/>
                  </a:lnTo>
                  <a:lnTo>
                    <a:pt x="340747" y="368"/>
                  </a:lnTo>
                  <a:lnTo>
                    <a:pt x="344432" y="1092"/>
                  </a:lnTo>
                  <a:lnTo>
                    <a:pt x="348123" y="1828"/>
                  </a:lnTo>
                  <a:lnTo>
                    <a:pt x="351706" y="2921"/>
                  </a:lnTo>
                  <a:lnTo>
                    <a:pt x="355178" y="4356"/>
                  </a:lnTo>
                  <a:lnTo>
                    <a:pt x="358650" y="5791"/>
                  </a:lnTo>
                  <a:lnTo>
                    <a:pt x="361950" y="7556"/>
                  </a:lnTo>
                  <a:lnTo>
                    <a:pt x="365075" y="9652"/>
                  </a:lnTo>
                  <a:lnTo>
                    <a:pt x="368200" y="11734"/>
                  </a:lnTo>
                  <a:lnTo>
                    <a:pt x="380875" y="25450"/>
                  </a:lnTo>
                  <a:lnTo>
                    <a:pt x="382964" y="28575"/>
                  </a:lnTo>
                  <a:lnTo>
                    <a:pt x="389423" y="46088"/>
                  </a:lnTo>
                  <a:lnTo>
                    <a:pt x="390157" y="49771"/>
                  </a:lnTo>
                  <a:lnTo>
                    <a:pt x="390525" y="53505"/>
                  </a:lnTo>
                  <a:lnTo>
                    <a:pt x="390525" y="57264"/>
                  </a:lnTo>
                  <a:lnTo>
                    <a:pt x="390525" y="323735"/>
                  </a:lnTo>
                  <a:lnTo>
                    <a:pt x="390525" y="327494"/>
                  </a:lnTo>
                  <a:lnTo>
                    <a:pt x="390157" y="331228"/>
                  </a:lnTo>
                  <a:lnTo>
                    <a:pt x="389423" y="334911"/>
                  </a:lnTo>
                  <a:lnTo>
                    <a:pt x="388689" y="338594"/>
                  </a:lnTo>
                  <a:lnTo>
                    <a:pt x="387602" y="342176"/>
                  </a:lnTo>
                  <a:lnTo>
                    <a:pt x="386163" y="345643"/>
                  </a:lnTo>
                  <a:lnTo>
                    <a:pt x="384726" y="349123"/>
                  </a:lnTo>
                  <a:lnTo>
                    <a:pt x="382964" y="352425"/>
                  </a:lnTo>
                  <a:lnTo>
                    <a:pt x="380875" y="355549"/>
                  </a:lnTo>
                  <a:lnTo>
                    <a:pt x="378787" y="358673"/>
                  </a:lnTo>
                  <a:lnTo>
                    <a:pt x="376411" y="361569"/>
                  </a:lnTo>
                  <a:lnTo>
                    <a:pt x="373752" y="364223"/>
                  </a:lnTo>
                  <a:lnTo>
                    <a:pt x="371092" y="366890"/>
                  </a:lnTo>
                  <a:lnTo>
                    <a:pt x="344432" y="379895"/>
                  </a:lnTo>
                  <a:lnTo>
                    <a:pt x="340747" y="380631"/>
                  </a:lnTo>
                  <a:lnTo>
                    <a:pt x="337026" y="381000"/>
                  </a:lnTo>
                  <a:lnTo>
                    <a:pt x="333265" y="381000"/>
                  </a:lnTo>
                  <a:lnTo>
                    <a:pt x="57259" y="381000"/>
                  </a:lnTo>
                  <a:lnTo>
                    <a:pt x="53498" y="381000"/>
                  </a:lnTo>
                  <a:lnTo>
                    <a:pt x="49777" y="380631"/>
                  </a:lnTo>
                  <a:lnTo>
                    <a:pt x="46092" y="379895"/>
                  </a:lnTo>
                  <a:lnTo>
                    <a:pt x="42401" y="379171"/>
                  </a:lnTo>
                  <a:lnTo>
                    <a:pt x="16772" y="364223"/>
                  </a:lnTo>
                  <a:lnTo>
                    <a:pt x="14113" y="361569"/>
                  </a:lnTo>
                  <a:lnTo>
                    <a:pt x="11737" y="358673"/>
                  </a:lnTo>
                  <a:lnTo>
                    <a:pt x="9649" y="355549"/>
                  </a:lnTo>
                  <a:lnTo>
                    <a:pt x="7560" y="352425"/>
                  </a:lnTo>
                  <a:lnTo>
                    <a:pt x="5798" y="349123"/>
                  </a:lnTo>
                  <a:lnTo>
                    <a:pt x="4361" y="345643"/>
                  </a:lnTo>
                  <a:lnTo>
                    <a:pt x="2922" y="342176"/>
                  </a:lnTo>
                  <a:lnTo>
                    <a:pt x="1835" y="338594"/>
                  </a:lnTo>
                  <a:lnTo>
                    <a:pt x="1101" y="334911"/>
                  </a:lnTo>
                  <a:lnTo>
                    <a:pt x="367" y="331228"/>
                  </a:lnTo>
                  <a:lnTo>
                    <a:pt x="0" y="327494"/>
                  </a:lnTo>
                  <a:lnTo>
                    <a:pt x="0" y="323735"/>
                  </a:lnTo>
                  <a:close/>
                </a:path>
              </a:pathLst>
            </a:custGeom>
            <a:ln w="9525">
              <a:solidFill>
                <a:srgbClr val="404A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83283" y="4595018"/>
            <a:ext cx="1994535" cy="1458861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34925">
              <a:lnSpc>
                <a:spcPct val="103600"/>
              </a:lnSpc>
              <a:spcBef>
                <a:spcPts val="15"/>
              </a:spcBef>
            </a:pPr>
            <a:r>
              <a:rPr lang="en-IN" sz="1750" spc="80">
                <a:solidFill>
                  <a:srgbClr val="EBECEF"/>
                </a:solidFill>
                <a:latin typeface="Book Antiqua"/>
                <a:cs typeface="Book Antiqua"/>
              </a:rPr>
              <a:t>Publish and Subscribing messages</a:t>
            </a:r>
            <a:endParaRPr sz="1750">
              <a:latin typeface="Book Antiqua"/>
              <a:cs typeface="Book Antiqua"/>
            </a:endParaRPr>
          </a:p>
          <a:p>
            <a:pPr marL="12700" marR="5080">
              <a:lnSpc>
                <a:spcPct val="133900"/>
              </a:lnSpc>
              <a:spcBef>
                <a:spcPts val="455"/>
              </a:spcBef>
            </a:pPr>
            <a:r>
              <a:rPr sz="1400" spc="125">
                <a:solidFill>
                  <a:srgbClr val="EBECEF"/>
                </a:solidFill>
                <a:latin typeface="Calibri"/>
                <a:cs typeface="Calibri"/>
              </a:rPr>
              <a:t>Enables</a:t>
            </a:r>
            <a:r>
              <a:rPr sz="1400" spc="50">
                <a:solidFill>
                  <a:srgbClr val="EBECEF"/>
                </a:solidFill>
                <a:latin typeface="Calibri"/>
                <a:cs typeface="Calibri"/>
              </a:rPr>
              <a:t> </a:t>
            </a:r>
            <a:r>
              <a:rPr sz="1400" spc="110">
                <a:solidFill>
                  <a:srgbClr val="EBECEF"/>
                </a:solidFill>
                <a:latin typeface="Calibri"/>
                <a:cs typeface="Calibri"/>
              </a:rPr>
              <a:t>real-time</a:t>
            </a:r>
            <a:r>
              <a:rPr sz="1400" spc="55">
                <a:solidFill>
                  <a:srgbClr val="EBECEF"/>
                </a:solidFill>
                <a:latin typeface="Calibri"/>
                <a:cs typeface="Calibri"/>
              </a:rPr>
              <a:t> </a:t>
            </a:r>
            <a:r>
              <a:rPr sz="1400" spc="114">
                <a:solidFill>
                  <a:srgbClr val="EBECEF"/>
                </a:solidFill>
                <a:latin typeface="Calibri"/>
                <a:cs typeface="Calibri"/>
              </a:rPr>
              <a:t>data </a:t>
            </a:r>
            <a:r>
              <a:rPr sz="1400" spc="105">
                <a:solidFill>
                  <a:srgbClr val="EBECEF"/>
                </a:solidFill>
                <a:latin typeface="Calibri"/>
                <a:cs typeface="Calibri"/>
              </a:rPr>
              <a:t>streaming.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076700" y="4610100"/>
            <a:ext cx="400050" cy="390525"/>
            <a:chOff x="4076700" y="4610100"/>
            <a:chExt cx="400050" cy="390525"/>
          </a:xfrm>
        </p:grpSpPr>
        <p:sp>
          <p:nvSpPr>
            <p:cNvPr id="10" name="object 10"/>
            <p:cNvSpPr/>
            <p:nvPr/>
          </p:nvSpPr>
          <p:spPr>
            <a:xfrm>
              <a:off x="4081462" y="4614862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37032" y="0"/>
                  </a:moveTo>
                  <a:lnTo>
                    <a:pt x="53505" y="0"/>
                  </a:lnTo>
                  <a:lnTo>
                    <a:pt x="49784" y="368"/>
                  </a:lnTo>
                  <a:lnTo>
                    <a:pt x="14109" y="19431"/>
                  </a:lnTo>
                  <a:lnTo>
                    <a:pt x="0" y="53505"/>
                  </a:lnTo>
                  <a:lnTo>
                    <a:pt x="0" y="323735"/>
                  </a:lnTo>
                  <a:lnTo>
                    <a:pt x="0" y="327494"/>
                  </a:lnTo>
                  <a:lnTo>
                    <a:pt x="19431" y="366890"/>
                  </a:lnTo>
                  <a:lnTo>
                    <a:pt x="53505" y="381000"/>
                  </a:lnTo>
                  <a:lnTo>
                    <a:pt x="337032" y="381000"/>
                  </a:lnTo>
                  <a:lnTo>
                    <a:pt x="376415" y="361569"/>
                  </a:lnTo>
                  <a:lnTo>
                    <a:pt x="390525" y="327494"/>
                  </a:lnTo>
                  <a:lnTo>
                    <a:pt x="390525" y="53505"/>
                  </a:lnTo>
                  <a:lnTo>
                    <a:pt x="371094" y="14109"/>
                  </a:lnTo>
                  <a:lnTo>
                    <a:pt x="340741" y="368"/>
                  </a:lnTo>
                  <a:lnTo>
                    <a:pt x="337032" y="0"/>
                  </a:lnTo>
                  <a:close/>
                </a:path>
              </a:pathLst>
            </a:custGeom>
            <a:solidFill>
              <a:srgbClr val="283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81462" y="4614862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0" y="323735"/>
                  </a:moveTo>
                  <a:lnTo>
                    <a:pt x="0" y="57264"/>
                  </a:lnTo>
                  <a:lnTo>
                    <a:pt x="0" y="53505"/>
                  </a:lnTo>
                  <a:lnTo>
                    <a:pt x="368" y="49771"/>
                  </a:lnTo>
                  <a:lnTo>
                    <a:pt x="1104" y="46088"/>
                  </a:lnTo>
                  <a:lnTo>
                    <a:pt x="1841" y="42405"/>
                  </a:lnTo>
                  <a:lnTo>
                    <a:pt x="2921" y="38823"/>
                  </a:lnTo>
                  <a:lnTo>
                    <a:pt x="4356" y="35344"/>
                  </a:lnTo>
                  <a:lnTo>
                    <a:pt x="5791" y="31877"/>
                  </a:lnTo>
                  <a:lnTo>
                    <a:pt x="7556" y="28575"/>
                  </a:lnTo>
                  <a:lnTo>
                    <a:pt x="9652" y="25450"/>
                  </a:lnTo>
                  <a:lnTo>
                    <a:pt x="11734" y="22313"/>
                  </a:lnTo>
                  <a:lnTo>
                    <a:pt x="14109" y="19431"/>
                  </a:lnTo>
                  <a:lnTo>
                    <a:pt x="16776" y="16764"/>
                  </a:lnTo>
                  <a:lnTo>
                    <a:pt x="19431" y="14109"/>
                  </a:lnTo>
                  <a:lnTo>
                    <a:pt x="22313" y="11734"/>
                  </a:lnTo>
                  <a:lnTo>
                    <a:pt x="25450" y="9652"/>
                  </a:lnTo>
                  <a:lnTo>
                    <a:pt x="28575" y="7556"/>
                  </a:lnTo>
                  <a:lnTo>
                    <a:pt x="53505" y="0"/>
                  </a:lnTo>
                  <a:lnTo>
                    <a:pt x="57264" y="0"/>
                  </a:lnTo>
                  <a:lnTo>
                    <a:pt x="333260" y="0"/>
                  </a:lnTo>
                  <a:lnTo>
                    <a:pt x="337032" y="0"/>
                  </a:lnTo>
                  <a:lnTo>
                    <a:pt x="340741" y="368"/>
                  </a:lnTo>
                  <a:lnTo>
                    <a:pt x="365074" y="9652"/>
                  </a:lnTo>
                  <a:lnTo>
                    <a:pt x="368198" y="11734"/>
                  </a:lnTo>
                  <a:lnTo>
                    <a:pt x="371094" y="14109"/>
                  </a:lnTo>
                  <a:lnTo>
                    <a:pt x="373748" y="16764"/>
                  </a:lnTo>
                  <a:lnTo>
                    <a:pt x="376415" y="19431"/>
                  </a:lnTo>
                  <a:lnTo>
                    <a:pt x="378790" y="22313"/>
                  </a:lnTo>
                  <a:lnTo>
                    <a:pt x="380873" y="25450"/>
                  </a:lnTo>
                  <a:lnTo>
                    <a:pt x="382968" y="28575"/>
                  </a:lnTo>
                  <a:lnTo>
                    <a:pt x="389420" y="46088"/>
                  </a:lnTo>
                  <a:lnTo>
                    <a:pt x="390156" y="49771"/>
                  </a:lnTo>
                  <a:lnTo>
                    <a:pt x="390525" y="53505"/>
                  </a:lnTo>
                  <a:lnTo>
                    <a:pt x="390525" y="57264"/>
                  </a:lnTo>
                  <a:lnTo>
                    <a:pt x="390525" y="323735"/>
                  </a:lnTo>
                  <a:lnTo>
                    <a:pt x="390525" y="327494"/>
                  </a:lnTo>
                  <a:lnTo>
                    <a:pt x="390156" y="331228"/>
                  </a:lnTo>
                  <a:lnTo>
                    <a:pt x="389420" y="334911"/>
                  </a:lnTo>
                  <a:lnTo>
                    <a:pt x="388683" y="338594"/>
                  </a:lnTo>
                  <a:lnTo>
                    <a:pt x="380873" y="355549"/>
                  </a:lnTo>
                  <a:lnTo>
                    <a:pt x="378790" y="358673"/>
                  </a:lnTo>
                  <a:lnTo>
                    <a:pt x="376415" y="361569"/>
                  </a:lnTo>
                  <a:lnTo>
                    <a:pt x="373748" y="364223"/>
                  </a:lnTo>
                  <a:lnTo>
                    <a:pt x="371094" y="366890"/>
                  </a:lnTo>
                  <a:lnTo>
                    <a:pt x="344436" y="379895"/>
                  </a:lnTo>
                  <a:lnTo>
                    <a:pt x="340741" y="380631"/>
                  </a:lnTo>
                  <a:lnTo>
                    <a:pt x="337032" y="381000"/>
                  </a:lnTo>
                  <a:lnTo>
                    <a:pt x="333260" y="381000"/>
                  </a:lnTo>
                  <a:lnTo>
                    <a:pt x="57264" y="381000"/>
                  </a:lnTo>
                  <a:lnTo>
                    <a:pt x="53505" y="381000"/>
                  </a:lnTo>
                  <a:lnTo>
                    <a:pt x="49784" y="380631"/>
                  </a:lnTo>
                  <a:lnTo>
                    <a:pt x="46088" y="379895"/>
                  </a:lnTo>
                  <a:lnTo>
                    <a:pt x="42405" y="379171"/>
                  </a:lnTo>
                  <a:lnTo>
                    <a:pt x="16776" y="364223"/>
                  </a:lnTo>
                  <a:lnTo>
                    <a:pt x="14109" y="361569"/>
                  </a:lnTo>
                  <a:lnTo>
                    <a:pt x="11734" y="358673"/>
                  </a:lnTo>
                  <a:lnTo>
                    <a:pt x="9652" y="355549"/>
                  </a:lnTo>
                  <a:lnTo>
                    <a:pt x="7556" y="352425"/>
                  </a:lnTo>
                  <a:lnTo>
                    <a:pt x="5791" y="349123"/>
                  </a:lnTo>
                  <a:lnTo>
                    <a:pt x="4356" y="345643"/>
                  </a:lnTo>
                  <a:lnTo>
                    <a:pt x="2921" y="342176"/>
                  </a:lnTo>
                  <a:lnTo>
                    <a:pt x="1841" y="338594"/>
                  </a:lnTo>
                  <a:lnTo>
                    <a:pt x="1104" y="334911"/>
                  </a:lnTo>
                  <a:lnTo>
                    <a:pt x="368" y="331228"/>
                  </a:lnTo>
                  <a:lnTo>
                    <a:pt x="0" y="327494"/>
                  </a:lnTo>
                  <a:lnTo>
                    <a:pt x="0" y="323735"/>
                  </a:lnTo>
                  <a:close/>
                </a:path>
              </a:pathLst>
            </a:custGeom>
            <a:ln w="9525">
              <a:solidFill>
                <a:srgbClr val="404A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638928" y="4595018"/>
            <a:ext cx="2036445" cy="635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>
                <a:solidFill>
                  <a:srgbClr val="EBECEF"/>
                </a:solidFill>
                <a:latin typeface="Book Antiqua"/>
                <a:cs typeface="Book Antiqua"/>
              </a:rPr>
              <a:t>Fa</a:t>
            </a:r>
            <a:r>
              <a:rPr lang="en-IN" sz="1750">
                <a:solidFill>
                  <a:srgbClr val="EBECEF"/>
                </a:solidFill>
                <a:latin typeface="Book Antiqua"/>
                <a:cs typeface="Book Antiqua"/>
              </a:rPr>
              <a:t>ult Tolerance</a:t>
            </a:r>
            <a:endParaRPr sz="175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400" spc="135">
                <a:solidFill>
                  <a:srgbClr val="EBECEF"/>
                </a:solidFill>
                <a:latin typeface="Calibri"/>
                <a:cs typeface="Calibri"/>
              </a:rPr>
              <a:t>Ensures</a:t>
            </a:r>
            <a:r>
              <a:rPr sz="1400" spc="45">
                <a:solidFill>
                  <a:srgbClr val="EBECEF"/>
                </a:solidFill>
                <a:latin typeface="Calibri"/>
                <a:cs typeface="Calibri"/>
              </a:rPr>
              <a:t> </a:t>
            </a:r>
            <a:r>
              <a:rPr sz="1400" spc="135">
                <a:solidFill>
                  <a:srgbClr val="EBECEF"/>
                </a:solidFill>
                <a:latin typeface="Calibri"/>
                <a:cs typeface="Calibri"/>
              </a:rPr>
              <a:t>data</a:t>
            </a:r>
            <a:r>
              <a:rPr sz="1400" spc="45">
                <a:solidFill>
                  <a:srgbClr val="EBECEF"/>
                </a:solidFill>
                <a:latin typeface="Calibri"/>
                <a:cs typeface="Calibri"/>
              </a:rPr>
              <a:t> </a:t>
            </a:r>
            <a:r>
              <a:rPr sz="1400" spc="55">
                <a:solidFill>
                  <a:srgbClr val="EBECEF"/>
                </a:solidFill>
                <a:latin typeface="Calibri"/>
                <a:cs typeface="Calibri"/>
              </a:rPr>
              <a:t>reliability.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534275" y="4610100"/>
            <a:ext cx="400050" cy="390525"/>
            <a:chOff x="7534275" y="4610100"/>
            <a:chExt cx="400050" cy="390525"/>
          </a:xfrm>
        </p:grpSpPr>
        <p:sp>
          <p:nvSpPr>
            <p:cNvPr id="14" name="object 14"/>
            <p:cNvSpPr/>
            <p:nvPr/>
          </p:nvSpPr>
          <p:spPr>
            <a:xfrm>
              <a:off x="7539037" y="4614862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37019" y="0"/>
                  </a:moveTo>
                  <a:lnTo>
                    <a:pt x="53505" y="0"/>
                  </a:lnTo>
                  <a:lnTo>
                    <a:pt x="49784" y="368"/>
                  </a:lnTo>
                  <a:lnTo>
                    <a:pt x="14109" y="19431"/>
                  </a:lnTo>
                  <a:lnTo>
                    <a:pt x="0" y="53505"/>
                  </a:lnTo>
                  <a:lnTo>
                    <a:pt x="0" y="323735"/>
                  </a:lnTo>
                  <a:lnTo>
                    <a:pt x="0" y="327494"/>
                  </a:lnTo>
                  <a:lnTo>
                    <a:pt x="19431" y="366890"/>
                  </a:lnTo>
                  <a:lnTo>
                    <a:pt x="53505" y="381000"/>
                  </a:lnTo>
                  <a:lnTo>
                    <a:pt x="337019" y="381000"/>
                  </a:lnTo>
                  <a:lnTo>
                    <a:pt x="376415" y="361569"/>
                  </a:lnTo>
                  <a:lnTo>
                    <a:pt x="390525" y="327494"/>
                  </a:lnTo>
                  <a:lnTo>
                    <a:pt x="390525" y="53505"/>
                  </a:lnTo>
                  <a:lnTo>
                    <a:pt x="371094" y="14109"/>
                  </a:lnTo>
                  <a:lnTo>
                    <a:pt x="340741" y="368"/>
                  </a:lnTo>
                  <a:lnTo>
                    <a:pt x="337019" y="0"/>
                  </a:lnTo>
                  <a:close/>
                </a:path>
              </a:pathLst>
            </a:custGeom>
            <a:solidFill>
              <a:srgbClr val="283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39037" y="4614862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0" y="323735"/>
                  </a:moveTo>
                  <a:lnTo>
                    <a:pt x="0" y="57264"/>
                  </a:lnTo>
                  <a:lnTo>
                    <a:pt x="0" y="53505"/>
                  </a:lnTo>
                  <a:lnTo>
                    <a:pt x="368" y="49771"/>
                  </a:lnTo>
                  <a:lnTo>
                    <a:pt x="1104" y="46088"/>
                  </a:lnTo>
                  <a:lnTo>
                    <a:pt x="1841" y="42405"/>
                  </a:lnTo>
                  <a:lnTo>
                    <a:pt x="2921" y="38823"/>
                  </a:lnTo>
                  <a:lnTo>
                    <a:pt x="4356" y="35344"/>
                  </a:lnTo>
                  <a:lnTo>
                    <a:pt x="5803" y="31877"/>
                  </a:lnTo>
                  <a:lnTo>
                    <a:pt x="7556" y="28575"/>
                  </a:lnTo>
                  <a:lnTo>
                    <a:pt x="9652" y="25450"/>
                  </a:lnTo>
                  <a:lnTo>
                    <a:pt x="11734" y="22313"/>
                  </a:lnTo>
                  <a:lnTo>
                    <a:pt x="25450" y="9652"/>
                  </a:lnTo>
                  <a:lnTo>
                    <a:pt x="28575" y="7556"/>
                  </a:lnTo>
                  <a:lnTo>
                    <a:pt x="53505" y="0"/>
                  </a:lnTo>
                  <a:lnTo>
                    <a:pt x="57264" y="0"/>
                  </a:lnTo>
                  <a:lnTo>
                    <a:pt x="333260" y="0"/>
                  </a:lnTo>
                  <a:lnTo>
                    <a:pt x="337019" y="0"/>
                  </a:lnTo>
                  <a:lnTo>
                    <a:pt x="340741" y="368"/>
                  </a:lnTo>
                  <a:lnTo>
                    <a:pt x="344436" y="1092"/>
                  </a:lnTo>
                  <a:lnTo>
                    <a:pt x="348119" y="1828"/>
                  </a:lnTo>
                  <a:lnTo>
                    <a:pt x="351701" y="2921"/>
                  </a:lnTo>
                  <a:lnTo>
                    <a:pt x="355168" y="4356"/>
                  </a:lnTo>
                  <a:lnTo>
                    <a:pt x="358648" y="5791"/>
                  </a:lnTo>
                  <a:lnTo>
                    <a:pt x="361950" y="7556"/>
                  </a:lnTo>
                  <a:lnTo>
                    <a:pt x="365074" y="9652"/>
                  </a:lnTo>
                  <a:lnTo>
                    <a:pt x="368198" y="11734"/>
                  </a:lnTo>
                  <a:lnTo>
                    <a:pt x="380873" y="25450"/>
                  </a:lnTo>
                  <a:lnTo>
                    <a:pt x="382968" y="28575"/>
                  </a:lnTo>
                  <a:lnTo>
                    <a:pt x="389420" y="46088"/>
                  </a:lnTo>
                  <a:lnTo>
                    <a:pt x="390156" y="49771"/>
                  </a:lnTo>
                  <a:lnTo>
                    <a:pt x="390525" y="53505"/>
                  </a:lnTo>
                  <a:lnTo>
                    <a:pt x="390525" y="57264"/>
                  </a:lnTo>
                  <a:lnTo>
                    <a:pt x="390525" y="323735"/>
                  </a:lnTo>
                  <a:lnTo>
                    <a:pt x="390525" y="327494"/>
                  </a:lnTo>
                  <a:lnTo>
                    <a:pt x="390156" y="331228"/>
                  </a:lnTo>
                  <a:lnTo>
                    <a:pt x="389420" y="334911"/>
                  </a:lnTo>
                  <a:lnTo>
                    <a:pt x="388683" y="338594"/>
                  </a:lnTo>
                  <a:lnTo>
                    <a:pt x="380873" y="355549"/>
                  </a:lnTo>
                  <a:lnTo>
                    <a:pt x="378790" y="358673"/>
                  </a:lnTo>
                  <a:lnTo>
                    <a:pt x="376415" y="361569"/>
                  </a:lnTo>
                  <a:lnTo>
                    <a:pt x="373748" y="364223"/>
                  </a:lnTo>
                  <a:lnTo>
                    <a:pt x="371094" y="366890"/>
                  </a:lnTo>
                  <a:lnTo>
                    <a:pt x="344436" y="379895"/>
                  </a:lnTo>
                  <a:lnTo>
                    <a:pt x="340741" y="380631"/>
                  </a:lnTo>
                  <a:lnTo>
                    <a:pt x="337019" y="381000"/>
                  </a:lnTo>
                  <a:lnTo>
                    <a:pt x="333260" y="381000"/>
                  </a:lnTo>
                  <a:lnTo>
                    <a:pt x="57264" y="381000"/>
                  </a:lnTo>
                  <a:lnTo>
                    <a:pt x="53505" y="381000"/>
                  </a:lnTo>
                  <a:lnTo>
                    <a:pt x="49784" y="380631"/>
                  </a:lnTo>
                  <a:lnTo>
                    <a:pt x="46088" y="379895"/>
                  </a:lnTo>
                  <a:lnTo>
                    <a:pt x="42405" y="379171"/>
                  </a:lnTo>
                  <a:lnTo>
                    <a:pt x="9652" y="355549"/>
                  </a:lnTo>
                  <a:lnTo>
                    <a:pt x="7556" y="352425"/>
                  </a:lnTo>
                  <a:lnTo>
                    <a:pt x="5791" y="349123"/>
                  </a:lnTo>
                  <a:lnTo>
                    <a:pt x="4356" y="345643"/>
                  </a:lnTo>
                  <a:lnTo>
                    <a:pt x="2921" y="342176"/>
                  </a:lnTo>
                  <a:lnTo>
                    <a:pt x="1828" y="338594"/>
                  </a:lnTo>
                  <a:lnTo>
                    <a:pt x="1104" y="334911"/>
                  </a:lnTo>
                  <a:lnTo>
                    <a:pt x="368" y="331228"/>
                  </a:lnTo>
                  <a:lnTo>
                    <a:pt x="0" y="327494"/>
                  </a:lnTo>
                  <a:lnTo>
                    <a:pt x="0" y="323735"/>
                  </a:lnTo>
                  <a:close/>
                </a:path>
              </a:pathLst>
            </a:custGeom>
            <a:ln w="9525">
              <a:solidFill>
                <a:srgbClr val="404A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094560" y="4595018"/>
            <a:ext cx="2465705" cy="635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z="1750" spc="45">
                <a:solidFill>
                  <a:srgbClr val="EBECEF"/>
                </a:solidFill>
                <a:latin typeface="Book Antiqua"/>
                <a:cs typeface="Book Antiqua"/>
              </a:rPr>
              <a:t>Scalability</a:t>
            </a:r>
            <a:endParaRPr lang="en-IN" sz="175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400" spc="120">
                <a:solidFill>
                  <a:srgbClr val="EBECEF"/>
                </a:solidFill>
                <a:latin typeface="Calibri"/>
                <a:cs typeface="Calibri"/>
              </a:rPr>
              <a:t>Handles</a:t>
            </a:r>
            <a:r>
              <a:rPr sz="1400" spc="40">
                <a:solidFill>
                  <a:srgbClr val="EBECEF"/>
                </a:solidFill>
                <a:latin typeface="Calibri"/>
                <a:cs typeface="Calibri"/>
              </a:rPr>
              <a:t> </a:t>
            </a:r>
            <a:r>
              <a:rPr sz="1400" spc="110">
                <a:solidFill>
                  <a:srgbClr val="EBECEF"/>
                </a:solidFill>
                <a:latin typeface="Calibri"/>
                <a:cs typeface="Calibri"/>
              </a:rPr>
              <a:t>large</a:t>
            </a:r>
            <a:r>
              <a:rPr sz="1400" spc="40">
                <a:solidFill>
                  <a:srgbClr val="EBECEF"/>
                </a:solidFill>
                <a:latin typeface="Calibri"/>
                <a:cs typeface="Calibri"/>
              </a:rPr>
              <a:t> </a:t>
            </a:r>
            <a:r>
              <a:rPr sz="1400" spc="135">
                <a:solidFill>
                  <a:srgbClr val="EBECEF"/>
                </a:solidFill>
                <a:latin typeface="Calibri"/>
                <a:cs typeface="Calibri"/>
              </a:rPr>
              <a:t>data</a:t>
            </a:r>
            <a:r>
              <a:rPr sz="1400" spc="45">
                <a:solidFill>
                  <a:srgbClr val="EBECEF"/>
                </a:solidFill>
                <a:latin typeface="Calibri"/>
                <a:cs typeface="Calibri"/>
              </a:rPr>
              <a:t> </a:t>
            </a:r>
            <a:r>
              <a:rPr sz="1400" spc="95">
                <a:solidFill>
                  <a:srgbClr val="EBECEF"/>
                </a:solidFill>
                <a:latin typeface="Calibri"/>
                <a:cs typeface="Calibri"/>
              </a:rPr>
              <a:t>volumes.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27025"/>
            <a:ext cx="10515600" cy="54822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pc="135"/>
              <a:t>Steps to implement Kafka on AWS EC2 Instances</a:t>
            </a:r>
            <a:endParaRPr spc="135"/>
          </a:p>
        </p:txBody>
      </p:sp>
      <p:sp>
        <p:nvSpPr>
          <p:cNvPr id="3" name="object 3"/>
          <p:cNvSpPr txBox="1"/>
          <p:nvPr/>
        </p:nvSpPr>
        <p:spPr>
          <a:xfrm>
            <a:off x="533400" y="875252"/>
            <a:ext cx="4267200" cy="20854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900"/>
              </a:lnSpc>
              <a:spcBef>
                <a:spcPts val="100"/>
              </a:spcBef>
            </a:pPr>
            <a:r>
              <a:rPr lang="en-IN" sz="1400" b="0">
                <a:solidFill>
                  <a:srgbClr val="D4D4D4"/>
                </a:solidFill>
                <a:effectLst/>
                <a:latin typeface="Calibri"/>
                <a:cs typeface="Calibri"/>
              </a:rPr>
              <a:t>1.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Launch one EC2 Instance &amp; install kafka</a:t>
            </a:r>
          </a:p>
          <a:p>
            <a:pPr marL="12700" marR="5080">
              <a:lnSpc>
                <a:spcPct val="133900"/>
              </a:lnSpc>
              <a:spcBef>
                <a:spcPts val="100"/>
              </a:spcBef>
            </a:pPr>
            <a:r>
              <a:rPr lang="en-IN" sz="1400">
                <a:solidFill>
                  <a:schemeClr val="bg1"/>
                </a:solidFill>
                <a:latin typeface="Calibri"/>
                <a:cs typeface="Calibri"/>
              </a:rPr>
              <a:t>2. </a:t>
            </a:r>
            <a:r>
              <a:rPr lang="en-IN" sz="1400">
                <a:solidFill>
                  <a:srgbClr val="D4D4D4"/>
                </a:solidFill>
                <a:latin typeface="Consolas" panose="020B0609020204030204" pitchFamily="49" charset="0"/>
              </a:rPr>
              <a:t>install Java</a:t>
            </a:r>
          </a:p>
          <a:p>
            <a:pPr marL="12700" marR="5080">
              <a:lnSpc>
                <a:spcPct val="133900"/>
              </a:lnSpc>
              <a:spcBef>
                <a:spcPts val="100"/>
              </a:spcBef>
            </a:pPr>
            <a:r>
              <a:rPr lang="en-IN" sz="1400">
                <a:solidFill>
                  <a:schemeClr val="bg1"/>
                </a:solidFill>
                <a:latin typeface="Calibri"/>
                <a:cs typeface="Calibri"/>
              </a:rPr>
              <a:t>3. </a:t>
            </a:r>
            <a:r>
              <a:rPr lang="en-I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Start Zoo-keeper</a:t>
            </a:r>
          </a:p>
          <a:p>
            <a:pPr marL="12700" marR="5080">
              <a:lnSpc>
                <a:spcPct val="133900"/>
              </a:lnSpc>
              <a:spcBef>
                <a:spcPts val="100"/>
              </a:spcBef>
            </a:pPr>
            <a:r>
              <a:rPr lang="en-IN" sz="1400">
                <a:solidFill>
                  <a:schemeClr val="bg1"/>
                </a:solidFill>
                <a:latin typeface="Calibri"/>
                <a:cs typeface="Calibri"/>
              </a:rPr>
              <a:t>4.</a:t>
            </a:r>
            <a:r>
              <a:rPr lang="en-I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Start Kafka-server</a:t>
            </a:r>
          </a:p>
          <a:p>
            <a:pPr marL="12700" marR="5080">
              <a:lnSpc>
                <a:spcPct val="133900"/>
              </a:lnSpc>
              <a:spcBef>
                <a:spcPts val="100"/>
              </a:spcBef>
            </a:pPr>
            <a:r>
              <a:rPr lang="en-IN" sz="1400">
                <a:solidFill>
                  <a:schemeClr val="bg1"/>
                </a:solidFill>
                <a:latin typeface="Calibri"/>
                <a:cs typeface="Calibri"/>
              </a:rPr>
              <a:t>5.</a:t>
            </a:r>
            <a:r>
              <a:rPr lang="en-I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Create the topic</a:t>
            </a:r>
          </a:p>
          <a:p>
            <a:pPr marL="12700" marR="5080">
              <a:lnSpc>
                <a:spcPct val="133900"/>
              </a:lnSpc>
              <a:spcBef>
                <a:spcPts val="100"/>
              </a:spcBef>
            </a:pPr>
            <a:r>
              <a:rPr lang="en-IN" sz="1400">
                <a:solidFill>
                  <a:schemeClr val="bg1"/>
                </a:solidFill>
                <a:latin typeface="Calibri"/>
                <a:cs typeface="Calibri"/>
              </a:rPr>
              <a:t>6.</a:t>
            </a:r>
            <a:r>
              <a:rPr lang="en-I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Start Producer</a:t>
            </a:r>
          </a:p>
          <a:p>
            <a:pPr marL="12700" marR="5080">
              <a:lnSpc>
                <a:spcPct val="133900"/>
              </a:lnSpc>
              <a:spcBef>
                <a:spcPts val="100"/>
              </a:spcBef>
            </a:pPr>
            <a:r>
              <a:rPr lang="en-IN" sz="1400">
                <a:solidFill>
                  <a:schemeClr val="bg1"/>
                </a:solidFill>
                <a:latin typeface="Calibri"/>
                <a:cs typeface="Calibri"/>
              </a:rPr>
              <a:t>7.</a:t>
            </a:r>
            <a:r>
              <a:rPr lang="en-I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Start Consumer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F0A97-81A2-4725-914E-998960F05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875252"/>
            <a:ext cx="5791200" cy="35665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F5A192-7EF6-4E9E-B262-E21B6F387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828" y="4441825"/>
            <a:ext cx="5791199" cy="17977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D2454B-17D6-4F91-9839-F52313E4EB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28" y="3832225"/>
            <a:ext cx="4724400" cy="20854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CE0ED1-07B5-46D6-A7F1-BF7FD163435C}"/>
              </a:ext>
            </a:extLst>
          </p:cNvPr>
          <p:cNvSpPr txBox="1"/>
          <p:nvPr/>
        </p:nvSpPr>
        <p:spPr>
          <a:xfrm flipH="1">
            <a:off x="264928" y="3462893"/>
            <a:ext cx="2849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>
                <a:solidFill>
                  <a:schemeClr val="bg1"/>
                </a:solidFill>
              </a:rPr>
              <a:t>OUTPUT</a:t>
            </a:r>
            <a:r>
              <a:rPr lang="en-IN" sz="1400">
                <a:solidFill>
                  <a:schemeClr val="bg1"/>
                </a:solidFill>
              </a:rPr>
              <a:t>:</a:t>
            </a:r>
            <a:endParaRPr lang="en-I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7466" y="2792317"/>
            <a:ext cx="7622134" cy="54822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pc="170"/>
              <a:t>What is Prometheus?</a:t>
            </a:r>
            <a:endParaRPr spc="170"/>
          </a:p>
        </p:txBody>
      </p:sp>
      <p:sp>
        <p:nvSpPr>
          <p:cNvPr id="4" name="object 4"/>
          <p:cNvSpPr txBox="1"/>
          <p:nvPr/>
        </p:nvSpPr>
        <p:spPr>
          <a:xfrm>
            <a:off x="623887" y="3412291"/>
            <a:ext cx="9944735" cy="5654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900"/>
              </a:lnSpc>
              <a:spcBef>
                <a:spcPts val="100"/>
              </a:spcBef>
            </a:pPr>
            <a:r>
              <a:rPr lang="en-US" sz="1400" spc="150">
                <a:solidFill>
                  <a:srgbClr val="EBECEF"/>
                </a:solidFill>
                <a:latin typeface="Calibri"/>
                <a:cs typeface="Calibri"/>
              </a:rPr>
              <a:t>Prometheus is an open-source monitoring and alerting system designed for high-availability and scalability. It efficiently collects, stores, and analyzes time-series data, making it ideal for real-time system monitoring.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19125" y="4610100"/>
            <a:ext cx="400050" cy="390525"/>
            <a:chOff x="619125" y="4610100"/>
            <a:chExt cx="400050" cy="390525"/>
          </a:xfrm>
        </p:grpSpPr>
        <p:sp>
          <p:nvSpPr>
            <p:cNvPr id="6" name="object 6"/>
            <p:cNvSpPr/>
            <p:nvPr/>
          </p:nvSpPr>
          <p:spPr>
            <a:xfrm>
              <a:off x="623887" y="4614862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37026" y="0"/>
                  </a:moveTo>
                  <a:lnTo>
                    <a:pt x="53498" y="0"/>
                  </a:lnTo>
                  <a:lnTo>
                    <a:pt x="49777" y="368"/>
                  </a:lnTo>
                  <a:lnTo>
                    <a:pt x="14113" y="19431"/>
                  </a:lnTo>
                  <a:lnTo>
                    <a:pt x="0" y="53505"/>
                  </a:lnTo>
                  <a:lnTo>
                    <a:pt x="0" y="323735"/>
                  </a:lnTo>
                  <a:lnTo>
                    <a:pt x="0" y="327494"/>
                  </a:lnTo>
                  <a:lnTo>
                    <a:pt x="19432" y="366890"/>
                  </a:lnTo>
                  <a:lnTo>
                    <a:pt x="53498" y="381000"/>
                  </a:lnTo>
                  <a:lnTo>
                    <a:pt x="337026" y="381000"/>
                  </a:lnTo>
                  <a:lnTo>
                    <a:pt x="376411" y="361569"/>
                  </a:lnTo>
                  <a:lnTo>
                    <a:pt x="390525" y="327494"/>
                  </a:lnTo>
                  <a:lnTo>
                    <a:pt x="390525" y="53505"/>
                  </a:lnTo>
                  <a:lnTo>
                    <a:pt x="371092" y="14109"/>
                  </a:lnTo>
                  <a:lnTo>
                    <a:pt x="340747" y="368"/>
                  </a:lnTo>
                  <a:lnTo>
                    <a:pt x="337026" y="0"/>
                  </a:lnTo>
                  <a:close/>
                </a:path>
              </a:pathLst>
            </a:custGeom>
            <a:solidFill>
              <a:srgbClr val="283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3887" y="4614862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0" y="323735"/>
                  </a:moveTo>
                  <a:lnTo>
                    <a:pt x="0" y="57264"/>
                  </a:lnTo>
                  <a:lnTo>
                    <a:pt x="0" y="53505"/>
                  </a:lnTo>
                  <a:lnTo>
                    <a:pt x="367" y="49771"/>
                  </a:lnTo>
                  <a:lnTo>
                    <a:pt x="1101" y="46088"/>
                  </a:lnTo>
                  <a:lnTo>
                    <a:pt x="1835" y="42405"/>
                  </a:lnTo>
                  <a:lnTo>
                    <a:pt x="2922" y="38823"/>
                  </a:lnTo>
                  <a:lnTo>
                    <a:pt x="4361" y="35344"/>
                  </a:lnTo>
                  <a:lnTo>
                    <a:pt x="5798" y="31877"/>
                  </a:lnTo>
                  <a:lnTo>
                    <a:pt x="7560" y="28575"/>
                  </a:lnTo>
                  <a:lnTo>
                    <a:pt x="9649" y="25450"/>
                  </a:lnTo>
                  <a:lnTo>
                    <a:pt x="11737" y="22313"/>
                  </a:lnTo>
                  <a:lnTo>
                    <a:pt x="25449" y="9652"/>
                  </a:lnTo>
                  <a:lnTo>
                    <a:pt x="28575" y="7556"/>
                  </a:lnTo>
                  <a:lnTo>
                    <a:pt x="31874" y="5791"/>
                  </a:lnTo>
                  <a:lnTo>
                    <a:pt x="35346" y="4356"/>
                  </a:lnTo>
                  <a:lnTo>
                    <a:pt x="38818" y="2921"/>
                  </a:lnTo>
                  <a:lnTo>
                    <a:pt x="42401" y="1828"/>
                  </a:lnTo>
                  <a:lnTo>
                    <a:pt x="46092" y="1092"/>
                  </a:lnTo>
                  <a:lnTo>
                    <a:pt x="49777" y="368"/>
                  </a:lnTo>
                  <a:lnTo>
                    <a:pt x="53498" y="0"/>
                  </a:lnTo>
                  <a:lnTo>
                    <a:pt x="57259" y="0"/>
                  </a:lnTo>
                  <a:lnTo>
                    <a:pt x="333265" y="0"/>
                  </a:lnTo>
                  <a:lnTo>
                    <a:pt x="337026" y="0"/>
                  </a:lnTo>
                  <a:lnTo>
                    <a:pt x="340747" y="368"/>
                  </a:lnTo>
                  <a:lnTo>
                    <a:pt x="344432" y="1092"/>
                  </a:lnTo>
                  <a:lnTo>
                    <a:pt x="348123" y="1828"/>
                  </a:lnTo>
                  <a:lnTo>
                    <a:pt x="351706" y="2921"/>
                  </a:lnTo>
                  <a:lnTo>
                    <a:pt x="355178" y="4356"/>
                  </a:lnTo>
                  <a:lnTo>
                    <a:pt x="358650" y="5791"/>
                  </a:lnTo>
                  <a:lnTo>
                    <a:pt x="361950" y="7556"/>
                  </a:lnTo>
                  <a:lnTo>
                    <a:pt x="365075" y="9652"/>
                  </a:lnTo>
                  <a:lnTo>
                    <a:pt x="368200" y="11734"/>
                  </a:lnTo>
                  <a:lnTo>
                    <a:pt x="380875" y="25450"/>
                  </a:lnTo>
                  <a:lnTo>
                    <a:pt x="382964" y="28575"/>
                  </a:lnTo>
                  <a:lnTo>
                    <a:pt x="389423" y="46088"/>
                  </a:lnTo>
                  <a:lnTo>
                    <a:pt x="390157" y="49771"/>
                  </a:lnTo>
                  <a:lnTo>
                    <a:pt x="390525" y="53505"/>
                  </a:lnTo>
                  <a:lnTo>
                    <a:pt x="390525" y="57264"/>
                  </a:lnTo>
                  <a:lnTo>
                    <a:pt x="390525" y="323735"/>
                  </a:lnTo>
                  <a:lnTo>
                    <a:pt x="390525" y="327494"/>
                  </a:lnTo>
                  <a:lnTo>
                    <a:pt x="390157" y="331228"/>
                  </a:lnTo>
                  <a:lnTo>
                    <a:pt x="389423" y="334911"/>
                  </a:lnTo>
                  <a:lnTo>
                    <a:pt x="388689" y="338594"/>
                  </a:lnTo>
                  <a:lnTo>
                    <a:pt x="387602" y="342176"/>
                  </a:lnTo>
                  <a:lnTo>
                    <a:pt x="386163" y="345643"/>
                  </a:lnTo>
                  <a:lnTo>
                    <a:pt x="384726" y="349123"/>
                  </a:lnTo>
                  <a:lnTo>
                    <a:pt x="382964" y="352425"/>
                  </a:lnTo>
                  <a:lnTo>
                    <a:pt x="380875" y="355549"/>
                  </a:lnTo>
                  <a:lnTo>
                    <a:pt x="378787" y="358673"/>
                  </a:lnTo>
                  <a:lnTo>
                    <a:pt x="376411" y="361569"/>
                  </a:lnTo>
                  <a:lnTo>
                    <a:pt x="373752" y="364223"/>
                  </a:lnTo>
                  <a:lnTo>
                    <a:pt x="371092" y="366890"/>
                  </a:lnTo>
                  <a:lnTo>
                    <a:pt x="344432" y="379895"/>
                  </a:lnTo>
                  <a:lnTo>
                    <a:pt x="340747" y="380631"/>
                  </a:lnTo>
                  <a:lnTo>
                    <a:pt x="337026" y="381000"/>
                  </a:lnTo>
                  <a:lnTo>
                    <a:pt x="333265" y="381000"/>
                  </a:lnTo>
                  <a:lnTo>
                    <a:pt x="57259" y="381000"/>
                  </a:lnTo>
                  <a:lnTo>
                    <a:pt x="53498" y="381000"/>
                  </a:lnTo>
                  <a:lnTo>
                    <a:pt x="49777" y="380631"/>
                  </a:lnTo>
                  <a:lnTo>
                    <a:pt x="46092" y="379895"/>
                  </a:lnTo>
                  <a:lnTo>
                    <a:pt x="42401" y="379171"/>
                  </a:lnTo>
                  <a:lnTo>
                    <a:pt x="16772" y="364223"/>
                  </a:lnTo>
                  <a:lnTo>
                    <a:pt x="14113" y="361569"/>
                  </a:lnTo>
                  <a:lnTo>
                    <a:pt x="11737" y="358673"/>
                  </a:lnTo>
                  <a:lnTo>
                    <a:pt x="9649" y="355549"/>
                  </a:lnTo>
                  <a:lnTo>
                    <a:pt x="7560" y="352425"/>
                  </a:lnTo>
                  <a:lnTo>
                    <a:pt x="5798" y="349123"/>
                  </a:lnTo>
                  <a:lnTo>
                    <a:pt x="4361" y="345643"/>
                  </a:lnTo>
                  <a:lnTo>
                    <a:pt x="2922" y="342176"/>
                  </a:lnTo>
                  <a:lnTo>
                    <a:pt x="1835" y="338594"/>
                  </a:lnTo>
                  <a:lnTo>
                    <a:pt x="1101" y="334911"/>
                  </a:lnTo>
                  <a:lnTo>
                    <a:pt x="367" y="331228"/>
                  </a:lnTo>
                  <a:lnTo>
                    <a:pt x="0" y="327494"/>
                  </a:lnTo>
                  <a:lnTo>
                    <a:pt x="0" y="323735"/>
                  </a:lnTo>
                  <a:close/>
                </a:path>
              </a:pathLst>
            </a:custGeom>
            <a:ln w="9525">
              <a:solidFill>
                <a:srgbClr val="404A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83283" y="4595018"/>
            <a:ext cx="2017117" cy="1225592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34925">
              <a:lnSpc>
                <a:spcPct val="103600"/>
              </a:lnSpc>
              <a:spcBef>
                <a:spcPts val="15"/>
              </a:spcBef>
            </a:pPr>
            <a:r>
              <a:rPr lang="en-IN" sz="1750" spc="80">
                <a:solidFill>
                  <a:srgbClr val="EBECEF"/>
                </a:solidFill>
                <a:latin typeface="Book Antiqua"/>
                <a:cs typeface="Book Antiqua"/>
              </a:rPr>
              <a:t>Time-Series Data Collection</a:t>
            </a:r>
          </a:p>
          <a:p>
            <a:pPr marL="12700" marR="34925">
              <a:lnSpc>
                <a:spcPct val="103600"/>
              </a:lnSpc>
              <a:spcBef>
                <a:spcPts val="15"/>
              </a:spcBef>
            </a:pPr>
            <a:r>
              <a:rPr lang="en-US" sz="1400" spc="135">
                <a:solidFill>
                  <a:srgbClr val="EBECEF"/>
                </a:solidFill>
                <a:latin typeface="Calibri"/>
                <a:cs typeface="Calibri"/>
              </a:rPr>
              <a:t>Stores metrics as time-stamped data for analysis</a:t>
            </a:r>
            <a:endParaRPr sz="1400" spc="135">
              <a:solidFill>
                <a:srgbClr val="EBECEF"/>
              </a:solidFill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076700" y="4610100"/>
            <a:ext cx="400050" cy="390525"/>
            <a:chOff x="4076700" y="4610100"/>
            <a:chExt cx="400050" cy="390525"/>
          </a:xfrm>
        </p:grpSpPr>
        <p:sp>
          <p:nvSpPr>
            <p:cNvPr id="10" name="object 10"/>
            <p:cNvSpPr/>
            <p:nvPr/>
          </p:nvSpPr>
          <p:spPr>
            <a:xfrm>
              <a:off x="4081462" y="4614862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37032" y="0"/>
                  </a:moveTo>
                  <a:lnTo>
                    <a:pt x="53505" y="0"/>
                  </a:lnTo>
                  <a:lnTo>
                    <a:pt x="49784" y="368"/>
                  </a:lnTo>
                  <a:lnTo>
                    <a:pt x="14109" y="19431"/>
                  </a:lnTo>
                  <a:lnTo>
                    <a:pt x="0" y="53505"/>
                  </a:lnTo>
                  <a:lnTo>
                    <a:pt x="0" y="323735"/>
                  </a:lnTo>
                  <a:lnTo>
                    <a:pt x="0" y="327494"/>
                  </a:lnTo>
                  <a:lnTo>
                    <a:pt x="19431" y="366890"/>
                  </a:lnTo>
                  <a:lnTo>
                    <a:pt x="53505" y="381000"/>
                  </a:lnTo>
                  <a:lnTo>
                    <a:pt x="337032" y="381000"/>
                  </a:lnTo>
                  <a:lnTo>
                    <a:pt x="376415" y="361569"/>
                  </a:lnTo>
                  <a:lnTo>
                    <a:pt x="390525" y="327494"/>
                  </a:lnTo>
                  <a:lnTo>
                    <a:pt x="390525" y="53505"/>
                  </a:lnTo>
                  <a:lnTo>
                    <a:pt x="371094" y="14109"/>
                  </a:lnTo>
                  <a:lnTo>
                    <a:pt x="340741" y="368"/>
                  </a:lnTo>
                  <a:lnTo>
                    <a:pt x="337032" y="0"/>
                  </a:lnTo>
                  <a:close/>
                </a:path>
              </a:pathLst>
            </a:custGeom>
            <a:solidFill>
              <a:srgbClr val="283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81462" y="4614862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0" y="323735"/>
                  </a:moveTo>
                  <a:lnTo>
                    <a:pt x="0" y="57264"/>
                  </a:lnTo>
                  <a:lnTo>
                    <a:pt x="0" y="53505"/>
                  </a:lnTo>
                  <a:lnTo>
                    <a:pt x="368" y="49771"/>
                  </a:lnTo>
                  <a:lnTo>
                    <a:pt x="1104" y="46088"/>
                  </a:lnTo>
                  <a:lnTo>
                    <a:pt x="1841" y="42405"/>
                  </a:lnTo>
                  <a:lnTo>
                    <a:pt x="2921" y="38823"/>
                  </a:lnTo>
                  <a:lnTo>
                    <a:pt x="4356" y="35344"/>
                  </a:lnTo>
                  <a:lnTo>
                    <a:pt x="5791" y="31877"/>
                  </a:lnTo>
                  <a:lnTo>
                    <a:pt x="7556" y="28575"/>
                  </a:lnTo>
                  <a:lnTo>
                    <a:pt x="9652" y="25450"/>
                  </a:lnTo>
                  <a:lnTo>
                    <a:pt x="11734" y="22313"/>
                  </a:lnTo>
                  <a:lnTo>
                    <a:pt x="14109" y="19431"/>
                  </a:lnTo>
                  <a:lnTo>
                    <a:pt x="16776" y="16764"/>
                  </a:lnTo>
                  <a:lnTo>
                    <a:pt x="19431" y="14109"/>
                  </a:lnTo>
                  <a:lnTo>
                    <a:pt x="22313" y="11734"/>
                  </a:lnTo>
                  <a:lnTo>
                    <a:pt x="25450" y="9652"/>
                  </a:lnTo>
                  <a:lnTo>
                    <a:pt x="28575" y="7556"/>
                  </a:lnTo>
                  <a:lnTo>
                    <a:pt x="53505" y="0"/>
                  </a:lnTo>
                  <a:lnTo>
                    <a:pt x="57264" y="0"/>
                  </a:lnTo>
                  <a:lnTo>
                    <a:pt x="333260" y="0"/>
                  </a:lnTo>
                  <a:lnTo>
                    <a:pt x="337032" y="0"/>
                  </a:lnTo>
                  <a:lnTo>
                    <a:pt x="340741" y="368"/>
                  </a:lnTo>
                  <a:lnTo>
                    <a:pt x="365074" y="9652"/>
                  </a:lnTo>
                  <a:lnTo>
                    <a:pt x="368198" y="11734"/>
                  </a:lnTo>
                  <a:lnTo>
                    <a:pt x="371094" y="14109"/>
                  </a:lnTo>
                  <a:lnTo>
                    <a:pt x="373748" y="16764"/>
                  </a:lnTo>
                  <a:lnTo>
                    <a:pt x="376415" y="19431"/>
                  </a:lnTo>
                  <a:lnTo>
                    <a:pt x="378790" y="22313"/>
                  </a:lnTo>
                  <a:lnTo>
                    <a:pt x="380873" y="25450"/>
                  </a:lnTo>
                  <a:lnTo>
                    <a:pt x="382968" y="28575"/>
                  </a:lnTo>
                  <a:lnTo>
                    <a:pt x="389420" y="46088"/>
                  </a:lnTo>
                  <a:lnTo>
                    <a:pt x="390156" y="49771"/>
                  </a:lnTo>
                  <a:lnTo>
                    <a:pt x="390525" y="53505"/>
                  </a:lnTo>
                  <a:lnTo>
                    <a:pt x="390525" y="57264"/>
                  </a:lnTo>
                  <a:lnTo>
                    <a:pt x="390525" y="323735"/>
                  </a:lnTo>
                  <a:lnTo>
                    <a:pt x="390525" y="327494"/>
                  </a:lnTo>
                  <a:lnTo>
                    <a:pt x="390156" y="331228"/>
                  </a:lnTo>
                  <a:lnTo>
                    <a:pt x="389420" y="334911"/>
                  </a:lnTo>
                  <a:lnTo>
                    <a:pt x="388683" y="338594"/>
                  </a:lnTo>
                  <a:lnTo>
                    <a:pt x="380873" y="355549"/>
                  </a:lnTo>
                  <a:lnTo>
                    <a:pt x="378790" y="358673"/>
                  </a:lnTo>
                  <a:lnTo>
                    <a:pt x="376415" y="361569"/>
                  </a:lnTo>
                  <a:lnTo>
                    <a:pt x="373748" y="364223"/>
                  </a:lnTo>
                  <a:lnTo>
                    <a:pt x="371094" y="366890"/>
                  </a:lnTo>
                  <a:lnTo>
                    <a:pt x="344436" y="379895"/>
                  </a:lnTo>
                  <a:lnTo>
                    <a:pt x="340741" y="380631"/>
                  </a:lnTo>
                  <a:lnTo>
                    <a:pt x="337032" y="381000"/>
                  </a:lnTo>
                  <a:lnTo>
                    <a:pt x="333260" y="381000"/>
                  </a:lnTo>
                  <a:lnTo>
                    <a:pt x="57264" y="381000"/>
                  </a:lnTo>
                  <a:lnTo>
                    <a:pt x="53505" y="381000"/>
                  </a:lnTo>
                  <a:lnTo>
                    <a:pt x="49784" y="380631"/>
                  </a:lnTo>
                  <a:lnTo>
                    <a:pt x="46088" y="379895"/>
                  </a:lnTo>
                  <a:lnTo>
                    <a:pt x="42405" y="379171"/>
                  </a:lnTo>
                  <a:lnTo>
                    <a:pt x="16776" y="364223"/>
                  </a:lnTo>
                  <a:lnTo>
                    <a:pt x="14109" y="361569"/>
                  </a:lnTo>
                  <a:lnTo>
                    <a:pt x="11734" y="358673"/>
                  </a:lnTo>
                  <a:lnTo>
                    <a:pt x="9652" y="355549"/>
                  </a:lnTo>
                  <a:lnTo>
                    <a:pt x="7556" y="352425"/>
                  </a:lnTo>
                  <a:lnTo>
                    <a:pt x="5791" y="349123"/>
                  </a:lnTo>
                  <a:lnTo>
                    <a:pt x="4356" y="345643"/>
                  </a:lnTo>
                  <a:lnTo>
                    <a:pt x="2921" y="342176"/>
                  </a:lnTo>
                  <a:lnTo>
                    <a:pt x="1841" y="338594"/>
                  </a:lnTo>
                  <a:lnTo>
                    <a:pt x="1104" y="334911"/>
                  </a:lnTo>
                  <a:lnTo>
                    <a:pt x="368" y="331228"/>
                  </a:lnTo>
                  <a:lnTo>
                    <a:pt x="0" y="327494"/>
                  </a:lnTo>
                  <a:lnTo>
                    <a:pt x="0" y="323735"/>
                  </a:lnTo>
                  <a:close/>
                </a:path>
              </a:pathLst>
            </a:custGeom>
            <a:ln w="9525">
              <a:solidFill>
                <a:srgbClr val="404A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638928" y="4595018"/>
            <a:ext cx="2465705" cy="94000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z="1750">
                <a:solidFill>
                  <a:srgbClr val="EBECEF"/>
                </a:solidFill>
                <a:latin typeface="Book Antiqua"/>
                <a:cs typeface="Book Antiqua"/>
              </a:rPr>
              <a:t> Real-Time Monitoring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400" spc="135">
                <a:solidFill>
                  <a:srgbClr val="EBECEF"/>
                </a:solidFill>
                <a:latin typeface="Calibri"/>
                <a:cs typeface="Calibri"/>
              </a:rPr>
              <a:t>Continuously collects system and application metrics.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534275" y="4610100"/>
            <a:ext cx="400050" cy="390525"/>
            <a:chOff x="7534275" y="4610100"/>
            <a:chExt cx="400050" cy="390525"/>
          </a:xfrm>
        </p:grpSpPr>
        <p:sp>
          <p:nvSpPr>
            <p:cNvPr id="14" name="object 14"/>
            <p:cNvSpPr/>
            <p:nvPr/>
          </p:nvSpPr>
          <p:spPr>
            <a:xfrm>
              <a:off x="7539037" y="4614862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37019" y="0"/>
                  </a:moveTo>
                  <a:lnTo>
                    <a:pt x="53505" y="0"/>
                  </a:lnTo>
                  <a:lnTo>
                    <a:pt x="49784" y="368"/>
                  </a:lnTo>
                  <a:lnTo>
                    <a:pt x="14109" y="19431"/>
                  </a:lnTo>
                  <a:lnTo>
                    <a:pt x="0" y="53505"/>
                  </a:lnTo>
                  <a:lnTo>
                    <a:pt x="0" y="323735"/>
                  </a:lnTo>
                  <a:lnTo>
                    <a:pt x="0" y="327494"/>
                  </a:lnTo>
                  <a:lnTo>
                    <a:pt x="19431" y="366890"/>
                  </a:lnTo>
                  <a:lnTo>
                    <a:pt x="53505" y="381000"/>
                  </a:lnTo>
                  <a:lnTo>
                    <a:pt x="337019" y="381000"/>
                  </a:lnTo>
                  <a:lnTo>
                    <a:pt x="376415" y="361569"/>
                  </a:lnTo>
                  <a:lnTo>
                    <a:pt x="390525" y="327494"/>
                  </a:lnTo>
                  <a:lnTo>
                    <a:pt x="390525" y="53505"/>
                  </a:lnTo>
                  <a:lnTo>
                    <a:pt x="371094" y="14109"/>
                  </a:lnTo>
                  <a:lnTo>
                    <a:pt x="340741" y="368"/>
                  </a:lnTo>
                  <a:lnTo>
                    <a:pt x="337019" y="0"/>
                  </a:lnTo>
                  <a:close/>
                </a:path>
              </a:pathLst>
            </a:custGeom>
            <a:solidFill>
              <a:srgbClr val="283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39037" y="4614862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0" y="323735"/>
                  </a:moveTo>
                  <a:lnTo>
                    <a:pt x="0" y="57264"/>
                  </a:lnTo>
                  <a:lnTo>
                    <a:pt x="0" y="53505"/>
                  </a:lnTo>
                  <a:lnTo>
                    <a:pt x="368" y="49771"/>
                  </a:lnTo>
                  <a:lnTo>
                    <a:pt x="1104" y="46088"/>
                  </a:lnTo>
                  <a:lnTo>
                    <a:pt x="1841" y="42405"/>
                  </a:lnTo>
                  <a:lnTo>
                    <a:pt x="2921" y="38823"/>
                  </a:lnTo>
                  <a:lnTo>
                    <a:pt x="4356" y="35344"/>
                  </a:lnTo>
                  <a:lnTo>
                    <a:pt x="5803" y="31877"/>
                  </a:lnTo>
                  <a:lnTo>
                    <a:pt x="7556" y="28575"/>
                  </a:lnTo>
                  <a:lnTo>
                    <a:pt x="9652" y="25450"/>
                  </a:lnTo>
                  <a:lnTo>
                    <a:pt x="11734" y="22313"/>
                  </a:lnTo>
                  <a:lnTo>
                    <a:pt x="25450" y="9652"/>
                  </a:lnTo>
                  <a:lnTo>
                    <a:pt x="28575" y="7556"/>
                  </a:lnTo>
                  <a:lnTo>
                    <a:pt x="53505" y="0"/>
                  </a:lnTo>
                  <a:lnTo>
                    <a:pt x="57264" y="0"/>
                  </a:lnTo>
                  <a:lnTo>
                    <a:pt x="333260" y="0"/>
                  </a:lnTo>
                  <a:lnTo>
                    <a:pt x="337019" y="0"/>
                  </a:lnTo>
                  <a:lnTo>
                    <a:pt x="340741" y="368"/>
                  </a:lnTo>
                  <a:lnTo>
                    <a:pt x="344436" y="1092"/>
                  </a:lnTo>
                  <a:lnTo>
                    <a:pt x="348119" y="1828"/>
                  </a:lnTo>
                  <a:lnTo>
                    <a:pt x="351701" y="2921"/>
                  </a:lnTo>
                  <a:lnTo>
                    <a:pt x="355168" y="4356"/>
                  </a:lnTo>
                  <a:lnTo>
                    <a:pt x="358648" y="5791"/>
                  </a:lnTo>
                  <a:lnTo>
                    <a:pt x="361950" y="7556"/>
                  </a:lnTo>
                  <a:lnTo>
                    <a:pt x="365074" y="9652"/>
                  </a:lnTo>
                  <a:lnTo>
                    <a:pt x="368198" y="11734"/>
                  </a:lnTo>
                  <a:lnTo>
                    <a:pt x="380873" y="25450"/>
                  </a:lnTo>
                  <a:lnTo>
                    <a:pt x="382968" y="28575"/>
                  </a:lnTo>
                  <a:lnTo>
                    <a:pt x="389420" y="46088"/>
                  </a:lnTo>
                  <a:lnTo>
                    <a:pt x="390156" y="49771"/>
                  </a:lnTo>
                  <a:lnTo>
                    <a:pt x="390525" y="53505"/>
                  </a:lnTo>
                  <a:lnTo>
                    <a:pt x="390525" y="57264"/>
                  </a:lnTo>
                  <a:lnTo>
                    <a:pt x="390525" y="323735"/>
                  </a:lnTo>
                  <a:lnTo>
                    <a:pt x="390525" y="327494"/>
                  </a:lnTo>
                  <a:lnTo>
                    <a:pt x="390156" y="331228"/>
                  </a:lnTo>
                  <a:lnTo>
                    <a:pt x="389420" y="334911"/>
                  </a:lnTo>
                  <a:lnTo>
                    <a:pt x="388683" y="338594"/>
                  </a:lnTo>
                  <a:lnTo>
                    <a:pt x="380873" y="355549"/>
                  </a:lnTo>
                  <a:lnTo>
                    <a:pt x="378790" y="358673"/>
                  </a:lnTo>
                  <a:lnTo>
                    <a:pt x="376415" y="361569"/>
                  </a:lnTo>
                  <a:lnTo>
                    <a:pt x="373748" y="364223"/>
                  </a:lnTo>
                  <a:lnTo>
                    <a:pt x="371094" y="366890"/>
                  </a:lnTo>
                  <a:lnTo>
                    <a:pt x="344436" y="379895"/>
                  </a:lnTo>
                  <a:lnTo>
                    <a:pt x="340741" y="380631"/>
                  </a:lnTo>
                  <a:lnTo>
                    <a:pt x="337019" y="381000"/>
                  </a:lnTo>
                  <a:lnTo>
                    <a:pt x="333260" y="381000"/>
                  </a:lnTo>
                  <a:lnTo>
                    <a:pt x="57264" y="381000"/>
                  </a:lnTo>
                  <a:lnTo>
                    <a:pt x="53505" y="381000"/>
                  </a:lnTo>
                  <a:lnTo>
                    <a:pt x="49784" y="380631"/>
                  </a:lnTo>
                  <a:lnTo>
                    <a:pt x="46088" y="379895"/>
                  </a:lnTo>
                  <a:lnTo>
                    <a:pt x="42405" y="379171"/>
                  </a:lnTo>
                  <a:lnTo>
                    <a:pt x="9652" y="355549"/>
                  </a:lnTo>
                  <a:lnTo>
                    <a:pt x="7556" y="352425"/>
                  </a:lnTo>
                  <a:lnTo>
                    <a:pt x="5791" y="349123"/>
                  </a:lnTo>
                  <a:lnTo>
                    <a:pt x="4356" y="345643"/>
                  </a:lnTo>
                  <a:lnTo>
                    <a:pt x="2921" y="342176"/>
                  </a:lnTo>
                  <a:lnTo>
                    <a:pt x="1828" y="338594"/>
                  </a:lnTo>
                  <a:lnTo>
                    <a:pt x="1104" y="334911"/>
                  </a:lnTo>
                  <a:lnTo>
                    <a:pt x="368" y="331228"/>
                  </a:lnTo>
                  <a:lnTo>
                    <a:pt x="0" y="327494"/>
                  </a:lnTo>
                  <a:lnTo>
                    <a:pt x="0" y="323735"/>
                  </a:lnTo>
                  <a:close/>
                </a:path>
              </a:pathLst>
            </a:custGeom>
            <a:ln w="9525">
              <a:solidFill>
                <a:srgbClr val="404A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094560" y="4595018"/>
            <a:ext cx="2465705" cy="94000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750" spc="45">
                <a:solidFill>
                  <a:srgbClr val="EBECEF"/>
                </a:solidFill>
                <a:latin typeface="Book Antiqua"/>
                <a:cs typeface="Book Antiqua"/>
              </a:rPr>
              <a:t> Pull-Based Model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400" spc="120">
                <a:solidFill>
                  <a:srgbClr val="EBECEF"/>
                </a:solidFill>
                <a:latin typeface="Calibri"/>
                <a:cs typeface="Calibri"/>
              </a:rPr>
              <a:t>Fetches data from exporters instead of relying on external push methods</a:t>
            </a:r>
            <a:r>
              <a:rPr lang="en-US" sz="1400" spc="95">
                <a:solidFill>
                  <a:srgbClr val="EBECEF"/>
                </a:solidFill>
                <a:latin typeface="Calibri"/>
                <a:cs typeface="Calibri"/>
              </a:rPr>
              <a:t>.</a:t>
            </a:r>
            <a:endParaRPr lang="en-US" sz="1400">
              <a:latin typeface="Calibri"/>
              <a:cs typeface="Calibri"/>
            </a:endParaRPr>
          </a:p>
        </p:txBody>
      </p:sp>
      <p:pic>
        <p:nvPicPr>
          <p:cNvPr id="1028" name="Picture 4" descr="Install Blackbox Exporter to Monitor Websites with Prometheus | Ruan ...">
            <a:extLst>
              <a:ext uri="{FF2B5EF4-FFF2-40B4-BE49-F238E27FC236}">
                <a16:creationId xmlns:a16="http://schemas.microsoft.com/office/drawing/2014/main" id="{ECECA918-F80F-4CB0-AB0F-D93AF34D9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1430000" cy="200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890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73862"/>
            <a:ext cx="10363200" cy="107914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pc="135"/>
              <a:t>Steps to implement Prometheus on AWS EC2 Instance</a:t>
            </a:r>
            <a:endParaRPr spc="135"/>
          </a:p>
        </p:txBody>
      </p:sp>
      <p:sp>
        <p:nvSpPr>
          <p:cNvPr id="3" name="object 3"/>
          <p:cNvSpPr txBox="1"/>
          <p:nvPr/>
        </p:nvSpPr>
        <p:spPr>
          <a:xfrm>
            <a:off x="442580" y="1441538"/>
            <a:ext cx="4267200" cy="1482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900"/>
              </a:lnSpc>
              <a:spcBef>
                <a:spcPts val="100"/>
              </a:spcBef>
            </a:pPr>
            <a:r>
              <a:rPr lang="en-US" sz="1400" b="0">
                <a:solidFill>
                  <a:srgbClr val="D4D4D4"/>
                </a:solidFill>
                <a:effectLst/>
                <a:latin typeface="Calibri"/>
                <a:cs typeface="Calibri"/>
              </a:rPr>
              <a:t>1. Launch EC2 Linux instance</a:t>
            </a:r>
          </a:p>
          <a:p>
            <a:pPr marL="12700" marR="5080">
              <a:lnSpc>
                <a:spcPct val="133900"/>
              </a:lnSpc>
              <a:spcBef>
                <a:spcPts val="100"/>
              </a:spcBef>
            </a:pPr>
            <a:r>
              <a:rPr lang="en-US" sz="1400" b="0">
                <a:solidFill>
                  <a:srgbClr val="D4D4D4"/>
                </a:solidFill>
                <a:effectLst/>
                <a:latin typeface="Calibri"/>
                <a:cs typeface="Calibri"/>
              </a:rPr>
              <a:t>2. Create user for Prometheus</a:t>
            </a:r>
          </a:p>
          <a:p>
            <a:pPr marL="12700" marR="5080">
              <a:lnSpc>
                <a:spcPct val="133900"/>
              </a:lnSpc>
              <a:spcBef>
                <a:spcPts val="100"/>
              </a:spcBef>
            </a:pPr>
            <a:r>
              <a:rPr lang="en-US" sz="1400" b="0">
                <a:solidFill>
                  <a:srgbClr val="D4D4D4"/>
                </a:solidFill>
                <a:effectLst/>
                <a:latin typeface="Calibri"/>
                <a:cs typeface="Calibri"/>
              </a:rPr>
              <a:t>3. Download and install Prometheus</a:t>
            </a:r>
          </a:p>
          <a:p>
            <a:pPr marL="12700" marR="5080">
              <a:lnSpc>
                <a:spcPct val="133900"/>
              </a:lnSpc>
              <a:spcBef>
                <a:spcPts val="100"/>
              </a:spcBef>
            </a:pPr>
            <a:r>
              <a:rPr lang="en-US" sz="1400" b="0">
                <a:solidFill>
                  <a:srgbClr val="D4D4D4"/>
                </a:solidFill>
                <a:effectLst/>
                <a:latin typeface="Calibri"/>
                <a:cs typeface="Calibri"/>
              </a:rPr>
              <a:t>4. Configure Prometheus as a service</a:t>
            </a:r>
          </a:p>
          <a:p>
            <a:pPr marL="12700" marR="5080">
              <a:lnSpc>
                <a:spcPct val="133900"/>
              </a:lnSpc>
              <a:spcBef>
                <a:spcPts val="100"/>
              </a:spcBef>
            </a:pPr>
            <a:r>
              <a:rPr lang="en-US" sz="1400" b="0">
                <a:solidFill>
                  <a:srgbClr val="D4D4D4"/>
                </a:solidFill>
                <a:effectLst/>
                <a:latin typeface="Calibri"/>
                <a:cs typeface="Calibri"/>
              </a:rPr>
              <a:t>5. Explore Prometheus GUI</a:t>
            </a:r>
            <a:endParaRPr lang="en-IN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C8CD38-DA1D-4217-B46C-B0CF6CDC7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8" y="3642906"/>
            <a:ext cx="4846010" cy="24753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F877FB-0062-4FC5-815D-9C591C50C040}"/>
              </a:ext>
            </a:extLst>
          </p:cNvPr>
          <p:cNvSpPr txBox="1"/>
          <p:nvPr/>
        </p:nvSpPr>
        <p:spPr>
          <a:xfrm flipH="1">
            <a:off x="300038" y="3252481"/>
            <a:ext cx="2849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>
                <a:solidFill>
                  <a:schemeClr val="bg1"/>
                </a:solidFill>
              </a:rPr>
              <a:t>OUTPUT</a:t>
            </a:r>
            <a:r>
              <a:rPr lang="en-IN" sz="1400">
                <a:solidFill>
                  <a:schemeClr val="bg1"/>
                </a:solidFill>
              </a:rPr>
              <a:t>:</a:t>
            </a:r>
            <a:endParaRPr lang="en-IN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D5CF1C-2A97-4F98-BE07-8776112E94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924"/>
          <a:stretch>
            <a:fillRect/>
          </a:stretch>
        </p:blipFill>
        <p:spPr>
          <a:xfrm>
            <a:off x="5486400" y="866596"/>
            <a:ext cx="5634702" cy="544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9336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3716" y="525367"/>
            <a:ext cx="5792470" cy="54822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dirty="0"/>
              <a:t>Prometheus </a:t>
            </a:r>
            <a:r>
              <a:rPr dirty="0"/>
              <a:t>Node</a:t>
            </a:r>
            <a:r>
              <a:rPr spc="-65" dirty="0"/>
              <a:t> </a:t>
            </a:r>
            <a:r>
              <a:rPr spc="150" dirty="0"/>
              <a:t>Exporter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93716" y="1308608"/>
            <a:ext cx="5779135" cy="11493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32000"/>
              </a:lnSpc>
              <a:spcBef>
                <a:spcPts val="50"/>
              </a:spcBef>
            </a:pPr>
            <a:r>
              <a:rPr sz="1400" spc="100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Download</a:t>
            </a:r>
            <a:r>
              <a:rPr sz="1400" spc="50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25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Node</a:t>
            </a:r>
            <a:r>
              <a:rPr sz="1400" spc="50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10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Exporter</a:t>
            </a:r>
            <a:r>
              <a:rPr sz="1400" spc="55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14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from</a:t>
            </a:r>
            <a:r>
              <a:rPr sz="1400" spc="50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45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400" spc="55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30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Prometheus</a:t>
            </a:r>
            <a:r>
              <a:rPr sz="1400" spc="50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25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downloads</a:t>
            </a:r>
            <a:r>
              <a:rPr sz="1400" spc="55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40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page </a:t>
            </a:r>
            <a:r>
              <a:rPr sz="1400" spc="80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(e.g.,</a:t>
            </a:r>
            <a:r>
              <a:rPr sz="1400" spc="165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35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`node_exporter-</a:t>
            </a:r>
            <a:r>
              <a:rPr sz="1400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1.7.0.linux-</a:t>
            </a:r>
            <a:r>
              <a:rPr sz="1400" spc="80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amd64.tar.gz`).</a:t>
            </a:r>
            <a:r>
              <a:rPr sz="1400" spc="170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85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Run</a:t>
            </a:r>
            <a:r>
              <a:rPr sz="1400" spc="165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25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Node</a:t>
            </a:r>
            <a:r>
              <a:rPr sz="1400" spc="170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00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Exporter </a:t>
            </a:r>
            <a:r>
              <a:rPr sz="1400" spc="120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using</a:t>
            </a:r>
            <a:r>
              <a:rPr sz="1400" spc="60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10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`./node_exporter`.</a:t>
            </a:r>
            <a:r>
              <a:rPr sz="1400" spc="60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20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Configure</a:t>
            </a:r>
            <a:r>
              <a:rPr sz="1400" spc="65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30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Prometheus</a:t>
            </a:r>
            <a:r>
              <a:rPr sz="1400" spc="60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40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1400" spc="60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75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scrape</a:t>
            </a:r>
            <a:r>
              <a:rPr sz="1400" spc="65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30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metrics </a:t>
            </a:r>
            <a:r>
              <a:rPr sz="1400" spc="85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by</a:t>
            </a:r>
            <a:r>
              <a:rPr sz="1400" spc="40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20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adding</a:t>
            </a:r>
            <a:r>
              <a:rPr sz="1400" spc="40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25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Node</a:t>
            </a:r>
            <a:r>
              <a:rPr sz="1400" spc="40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10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Exporter</a:t>
            </a:r>
            <a:r>
              <a:rPr sz="1400" spc="40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95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1400" spc="40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65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spc="45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75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scrape</a:t>
            </a:r>
            <a:r>
              <a:rPr sz="1400" spc="40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30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target</a:t>
            </a:r>
            <a:r>
              <a:rPr sz="1400" spc="40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60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1400" spc="40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85" dirty="0">
                <a:solidFill>
                  <a:srgbClr val="EBECEF"/>
                </a:solidFill>
                <a:latin typeface="Calibri" panose="020F0502020204030204"/>
                <a:cs typeface="Calibri" panose="020F0502020204030204"/>
              </a:rPr>
              <a:t>`prometheus.yml`.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899660" y="2699384"/>
            <a:ext cx="897890" cy="1075055"/>
            <a:chOff x="4899660" y="2699384"/>
            <a:chExt cx="897890" cy="1075055"/>
          </a:xfrm>
        </p:grpSpPr>
        <p:sp>
          <p:nvSpPr>
            <p:cNvPr id="6" name="object 6"/>
            <p:cNvSpPr/>
            <p:nvPr/>
          </p:nvSpPr>
          <p:spPr>
            <a:xfrm>
              <a:off x="4905375" y="2705099"/>
              <a:ext cx="886460" cy="1063625"/>
            </a:xfrm>
            <a:custGeom>
              <a:avLst/>
              <a:gdLst/>
              <a:ahLst/>
              <a:cxnLst/>
              <a:rect l="l" t="t" r="r" b="b"/>
              <a:pathLst>
                <a:path w="886460" h="1063625">
                  <a:moveTo>
                    <a:pt x="886053" y="0"/>
                  </a:moveTo>
                  <a:lnTo>
                    <a:pt x="443026" y="177215"/>
                  </a:lnTo>
                  <a:lnTo>
                    <a:pt x="0" y="0"/>
                  </a:lnTo>
                  <a:lnTo>
                    <a:pt x="0" y="886015"/>
                  </a:lnTo>
                  <a:lnTo>
                    <a:pt x="443026" y="1063231"/>
                  </a:lnTo>
                  <a:lnTo>
                    <a:pt x="886053" y="886015"/>
                  </a:lnTo>
                  <a:lnTo>
                    <a:pt x="886053" y="0"/>
                  </a:lnTo>
                  <a:close/>
                </a:path>
              </a:pathLst>
            </a:custGeom>
            <a:solidFill>
              <a:srgbClr val="283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05375" y="2705099"/>
              <a:ext cx="886460" cy="1063625"/>
            </a:xfrm>
            <a:custGeom>
              <a:avLst/>
              <a:gdLst/>
              <a:ahLst/>
              <a:cxnLst/>
              <a:rect l="l" t="t" r="r" b="b"/>
              <a:pathLst>
                <a:path w="886460" h="1063625">
                  <a:moveTo>
                    <a:pt x="0" y="886015"/>
                  </a:moveTo>
                  <a:lnTo>
                    <a:pt x="443026" y="1063231"/>
                  </a:lnTo>
                  <a:lnTo>
                    <a:pt x="886053" y="886015"/>
                  </a:lnTo>
                  <a:lnTo>
                    <a:pt x="886053" y="0"/>
                  </a:lnTo>
                  <a:lnTo>
                    <a:pt x="443026" y="177215"/>
                  </a:lnTo>
                  <a:lnTo>
                    <a:pt x="0" y="0"/>
                  </a:lnTo>
                  <a:lnTo>
                    <a:pt x="0" y="886015"/>
                  </a:lnTo>
                  <a:close/>
                </a:path>
              </a:pathLst>
            </a:custGeom>
            <a:ln w="11075">
              <a:solidFill>
                <a:srgbClr val="404A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275605" y="3036252"/>
            <a:ext cx="147320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-50" dirty="0">
                <a:solidFill>
                  <a:srgbClr val="EBECEF"/>
                </a:solidFill>
                <a:latin typeface="Book Antiqua"/>
                <a:cs typeface="Book Antiqua"/>
              </a:rPr>
              <a:t>1</a:t>
            </a:r>
            <a:endParaRPr sz="21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45493" y="2861468"/>
            <a:ext cx="1107440" cy="291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dirty="0">
                <a:solidFill>
                  <a:srgbClr val="EBECEF"/>
                </a:solidFill>
                <a:latin typeface="Book Antiqua"/>
                <a:cs typeface="Book Antiqua"/>
              </a:rPr>
              <a:t>Dow</a:t>
            </a:r>
            <a:r>
              <a:rPr lang="en-IN" sz="1750" spc="130" dirty="0">
                <a:solidFill>
                  <a:srgbClr val="EBECEF"/>
                </a:solidFill>
                <a:latin typeface="Book Antiqua"/>
                <a:cs typeface="Book Antiqua"/>
              </a:rPr>
              <a:t>n</a:t>
            </a:r>
            <a:r>
              <a:rPr sz="1750" spc="-20" dirty="0">
                <a:solidFill>
                  <a:srgbClr val="EBECEF"/>
                </a:solidFill>
                <a:latin typeface="Book Antiqua"/>
                <a:cs typeface="Book Antiqua"/>
              </a:rPr>
              <a:t>load</a:t>
            </a:r>
            <a:endParaRPr sz="1750" dirty="0">
              <a:latin typeface="Book Antiqua"/>
              <a:cs typeface="Book Antiqu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99660" y="3756659"/>
            <a:ext cx="897890" cy="1075055"/>
            <a:chOff x="4899660" y="3756659"/>
            <a:chExt cx="897890" cy="1075055"/>
          </a:xfrm>
        </p:grpSpPr>
        <p:sp>
          <p:nvSpPr>
            <p:cNvPr id="11" name="object 11"/>
            <p:cNvSpPr/>
            <p:nvPr/>
          </p:nvSpPr>
          <p:spPr>
            <a:xfrm>
              <a:off x="4905375" y="3762374"/>
              <a:ext cx="886460" cy="1063625"/>
            </a:xfrm>
            <a:custGeom>
              <a:avLst/>
              <a:gdLst/>
              <a:ahLst/>
              <a:cxnLst/>
              <a:rect l="l" t="t" r="r" b="b"/>
              <a:pathLst>
                <a:path w="886460" h="1063625">
                  <a:moveTo>
                    <a:pt x="886053" y="0"/>
                  </a:moveTo>
                  <a:lnTo>
                    <a:pt x="443026" y="177215"/>
                  </a:lnTo>
                  <a:lnTo>
                    <a:pt x="0" y="0"/>
                  </a:lnTo>
                  <a:lnTo>
                    <a:pt x="0" y="886015"/>
                  </a:lnTo>
                  <a:lnTo>
                    <a:pt x="443026" y="1063231"/>
                  </a:lnTo>
                  <a:lnTo>
                    <a:pt x="886053" y="886015"/>
                  </a:lnTo>
                  <a:lnTo>
                    <a:pt x="886053" y="0"/>
                  </a:lnTo>
                  <a:close/>
                </a:path>
              </a:pathLst>
            </a:custGeom>
            <a:solidFill>
              <a:srgbClr val="283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05375" y="3762374"/>
              <a:ext cx="886460" cy="1063625"/>
            </a:xfrm>
            <a:custGeom>
              <a:avLst/>
              <a:gdLst/>
              <a:ahLst/>
              <a:cxnLst/>
              <a:rect l="l" t="t" r="r" b="b"/>
              <a:pathLst>
                <a:path w="886460" h="1063625">
                  <a:moveTo>
                    <a:pt x="0" y="886015"/>
                  </a:moveTo>
                  <a:lnTo>
                    <a:pt x="443026" y="1063231"/>
                  </a:lnTo>
                  <a:lnTo>
                    <a:pt x="886053" y="886015"/>
                  </a:lnTo>
                  <a:lnTo>
                    <a:pt x="886053" y="0"/>
                  </a:lnTo>
                  <a:lnTo>
                    <a:pt x="443026" y="177215"/>
                  </a:lnTo>
                  <a:lnTo>
                    <a:pt x="0" y="0"/>
                  </a:lnTo>
                  <a:lnTo>
                    <a:pt x="0" y="886015"/>
                  </a:lnTo>
                  <a:close/>
                </a:path>
              </a:pathLst>
            </a:custGeom>
            <a:ln w="11075">
              <a:solidFill>
                <a:srgbClr val="404A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256110" y="4103052"/>
            <a:ext cx="186690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160" dirty="0">
                <a:solidFill>
                  <a:srgbClr val="EBECEF"/>
                </a:solidFill>
                <a:latin typeface="Book Antiqua"/>
                <a:cs typeface="Book Antiqua"/>
              </a:rPr>
              <a:t>2</a:t>
            </a:r>
            <a:endParaRPr sz="2100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45495" y="3928268"/>
            <a:ext cx="464820" cy="291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spc="30" dirty="0">
                <a:solidFill>
                  <a:srgbClr val="EBECEF"/>
                </a:solidFill>
                <a:latin typeface="Book Antiqua"/>
                <a:cs typeface="Book Antiqua"/>
              </a:rPr>
              <a:t>Ru</a:t>
            </a:r>
            <a:r>
              <a:rPr lang="en-IN" sz="1750" spc="30" dirty="0">
                <a:solidFill>
                  <a:srgbClr val="EBECEF"/>
                </a:solidFill>
                <a:latin typeface="Book Antiqua"/>
                <a:cs typeface="Book Antiqua"/>
              </a:rPr>
              <a:t>n</a:t>
            </a:r>
            <a:r>
              <a:rPr sz="1750" spc="30" dirty="0">
                <a:solidFill>
                  <a:srgbClr val="EBECEF"/>
                </a:solidFill>
                <a:latin typeface="Book Antiqua"/>
                <a:cs typeface="Book Antiqua"/>
              </a:rPr>
              <a:t> </a:t>
            </a:r>
            <a:endParaRPr sz="1750" dirty="0">
              <a:latin typeface="Book Antiqua"/>
              <a:cs typeface="Book Antiqu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899837" y="4823636"/>
            <a:ext cx="897255" cy="1074420"/>
            <a:chOff x="4899837" y="4823636"/>
            <a:chExt cx="897255" cy="1074420"/>
          </a:xfrm>
        </p:grpSpPr>
        <p:sp>
          <p:nvSpPr>
            <p:cNvPr id="16" name="object 16"/>
            <p:cNvSpPr/>
            <p:nvPr/>
          </p:nvSpPr>
          <p:spPr>
            <a:xfrm>
              <a:off x="4905375" y="4829174"/>
              <a:ext cx="886460" cy="1063625"/>
            </a:xfrm>
            <a:custGeom>
              <a:avLst/>
              <a:gdLst/>
              <a:ahLst/>
              <a:cxnLst/>
              <a:rect l="l" t="t" r="r" b="b"/>
              <a:pathLst>
                <a:path w="886460" h="1063625">
                  <a:moveTo>
                    <a:pt x="886053" y="0"/>
                  </a:moveTo>
                  <a:lnTo>
                    <a:pt x="443026" y="177215"/>
                  </a:lnTo>
                  <a:lnTo>
                    <a:pt x="0" y="0"/>
                  </a:lnTo>
                  <a:lnTo>
                    <a:pt x="0" y="886019"/>
                  </a:lnTo>
                  <a:lnTo>
                    <a:pt x="443026" y="1063228"/>
                  </a:lnTo>
                  <a:lnTo>
                    <a:pt x="886053" y="886019"/>
                  </a:lnTo>
                  <a:lnTo>
                    <a:pt x="886053" y="0"/>
                  </a:lnTo>
                  <a:close/>
                </a:path>
              </a:pathLst>
            </a:custGeom>
            <a:solidFill>
              <a:srgbClr val="283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05375" y="4829174"/>
              <a:ext cx="886460" cy="1063625"/>
            </a:xfrm>
            <a:custGeom>
              <a:avLst/>
              <a:gdLst/>
              <a:ahLst/>
              <a:cxnLst/>
              <a:rect l="l" t="t" r="r" b="b"/>
              <a:pathLst>
                <a:path w="886460" h="1063625">
                  <a:moveTo>
                    <a:pt x="0" y="886019"/>
                  </a:moveTo>
                  <a:lnTo>
                    <a:pt x="443026" y="1063228"/>
                  </a:lnTo>
                  <a:lnTo>
                    <a:pt x="886053" y="886019"/>
                  </a:lnTo>
                  <a:lnTo>
                    <a:pt x="886053" y="0"/>
                  </a:lnTo>
                  <a:lnTo>
                    <a:pt x="443026" y="177215"/>
                  </a:lnTo>
                  <a:lnTo>
                    <a:pt x="0" y="0"/>
                  </a:lnTo>
                  <a:lnTo>
                    <a:pt x="0" y="886019"/>
                  </a:lnTo>
                  <a:close/>
                </a:path>
              </a:pathLst>
            </a:custGeom>
            <a:ln w="11075">
              <a:solidFill>
                <a:srgbClr val="404A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263260" y="5169853"/>
            <a:ext cx="172720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55" dirty="0">
                <a:solidFill>
                  <a:srgbClr val="EBECEF"/>
                </a:solidFill>
                <a:latin typeface="Book Antiqua"/>
                <a:cs typeface="Book Antiqua"/>
              </a:rPr>
              <a:t>3</a:t>
            </a:r>
            <a:endParaRPr sz="2100">
              <a:latin typeface="Book Antiqua"/>
              <a:cs typeface="Book Antiqu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45502" y="4985544"/>
            <a:ext cx="1085850" cy="291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dirty="0">
                <a:solidFill>
                  <a:srgbClr val="EBECEF"/>
                </a:solidFill>
                <a:latin typeface="Book Antiqua"/>
                <a:cs typeface="Book Antiqua"/>
              </a:rPr>
              <a:t>Co</a:t>
            </a:r>
            <a:r>
              <a:rPr lang="en-IN" sz="1750" spc="135" dirty="0">
                <a:solidFill>
                  <a:srgbClr val="EBECEF"/>
                </a:solidFill>
                <a:latin typeface="Book Antiqua"/>
                <a:cs typeface="Book Antiqua"/>
              </a:rPr>
              <a:t>n</a:t>
            </a:r>
            <a:r>
              <a:rPr sz="1750" spc="40" dirty="0">
                <a:solidFill>
                  <a:srgbClr val="EBECEF"/>
                </a:solidFill>
                <a:latin typeface="Book Antiqua"/>
                <a:cs typeface="Book Antiqua"/>
              </a:rPr>
              <a:t>figure</a:t>
            </a:r>
            <a:endParaRPr sz="1750" dirty="0">
              <a:latin typeface="Book Antiqua"/>
              <a:cs typeface="Book Antiqua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rcRect l="1410" t="5635" r="1395"/>
          <a:stretch>
            <a:fillRect/>
          </a:stretch>
        </p:blipFill>
        <p:spPr>
          <a:xfrm>
            <a:off x="152400" y="2232025"/>
            <a:ext cx="4392282" cy="210702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62408"/>
            <a:ext cx="1060753" cy="97551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171" y="327247"/>
            <a:ext cx="5792470" cy="530860"/>
          </a:xfrm>
        </p:spPr>
        <p:txBody>
          <a:bodyPr/>
          <a:lstStyle/>
          <a:p>
            <a:r>
              <a:rPr lang="en-IN" dirty="0">
                <a:sym typeface="+mn-ea"/>
              </a:rPr>
              <a:t>Prometheus </a:t>
            </a:r>
            <a:r>
              <a:rPr dirty="0">
                <a:sym typeface="+mn-ea"/>
              </a:rPr>
              <a:t>Node</a:t>
            </a:r>
            <a:r>
              <a:rPr spc="-65" dirty="0">
                <a:sym typeface="+mn-ea"/>
              </a:rPr>
              <a:t> </a:t>
            </a:r>
            <a:r>
              <a:rPr spc="150" dirty="0">
                <a:sym typeface="+mn-ea"/>
              </a:rPr>
              <a:t>Exporter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137025"/>
            <a:ext cx="5697220" cy="493395"/>
          </a:xfrm>
        </p:spPr>
        <p:txBody>
          <a:bodyPr>
            <a:noAutofit/>
          </a:bodyPr>
          <a:lstStyle/>
          <a:p>
            <a:r>
              <a:rPr lang="en-IN" sz="2200" dirty="0">
                <a:solidFill>
                  <a:schemeClr val="bg1"/>
                </a:solidFill>
                <a:sym typeface="+mn-ea"/>
              </a:rPr>
              <a:t>Starting the </a:t>
            </a:r>
            <a:r>
              <a:rPr lang="en-US" altLang="en-IN" sz="2200" dirty="0">
                <a:solidFill>
                  <a:schemeClr val="bg1"/>
                </a:solidFill>
                <a:sym typeface="+mn-ea"/>
              </a:rPr>
              <a:t>node exporter</a:t>
            </a:r>
            <a:r>
              <a:rPr lang="en-IN" sz="2200" dirty="0">
                <a:solidFill>
                  <a:schemeClr val="bg1"/>
                </a:solidFill>
                <a:sym typeface="+mn-ea"/>
              </a:rPr>
              <a:t>:</a:t>
            </a:r>
            <a:endParaRPr lang="en-IN" sz="2200" dirty="0">
              <a:solidFill>
                <a:schemeClr val="bg1"/>
              </a:solidFill>
            </a:endParaRP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115820"/>
            <a:ext cx="4586605" cy="231584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56150"/>
            <a:ext cx="4276090" cy="78613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81000" y="2079625"/>
            <a:ext cx="46628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 Exporter is used in Prometheus to collect system-level metrics from a machine. It helps monitor the hardware and operating system, providing essential insights into system performance.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381000" y="1363345"/>
            <a:ext cx="4485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sym typeface="+mn-ea"/>
              </a:rPr>
              <a:t>Why is Node Exporter used?</a:t>
            </a:r>
            <a:endParaRPr lang="en-US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33"/>
  <p:tag name="AS_OS" val="Microsoft Windows NT 10.0.20348.0"/>
  <p:tag name="AS_RELEASE_DATE" val="2024.11.14"/>
  <p:tag name="AS_TITLE" val="Aspose.Slides for .NET6"/>
  <p:tag name="AS_VERSION" val="24.1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860</Words>
  <Application>Microsoft Office PowerPoint</Application>
  <PresentationFormat>Custom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Baskerville Old Face</vt:lpstr>
      <vt:lpstr>Book Antiqua</vt:lpstr>
      <vt:lpstr>Calibri</vt:lpstr>
      <vt:lpstr>Consolas</vt:lpstr>
      <vt:lpstr>Office Theme</vt:lpstr>
      <vt:lpstr>Office Theme</vt:lpstr>
      <vt:lpstr>PowerPoint Presentation</vt:lpstr>
      <vt:lpstr>What is the Project About? The project focuses on developing a Capacity Advisor Tool that helps in monitoring and managing system resources efficiently. The tool will analyze and provide insights on the required capacity for various monitoring services and infrastructure.  Objectives: 1. Develop an algorithm that advises on resource or capacity needs based on the types of monitoring services. 2. Build a monitoring framework to capture the utilization of resources such as disk space, memory, and CPU usage, integrating various monitoring solutions like.  Technologies Used: The project utilizes the following technologies and tools for development and deployment: Programming Languages: Python, Bash scripting Cloud Platforms: AWS Streaming &amp; Monitoring Platforms: Apache Kafka (real-time event streaming) Node Exporter (collects system metrics such as CPU, memory, disk usage, and network statistics for Prometheus) Victoria Metrics (high-performance time-series database for storing monitoring data) Prometheus (powerful metrics monitoring and alerting system)   </vt:lpstr>
      <vt:lpstr>PROGRESS:</vt:lpstr>
      <vt:lpstr>What is Apache Kafka?</vt:lpstr>
      <vt:lpstr>Steps to implement Kafka on AWS EC2 Instances</vt:lpstr>
      <vt:lpstr>What is Prometheus?</vt:lpstr>
      <vt:lpstr>Steps to implement Prometheus on AWS EC2 Instance</vt:lpstr>
      <vt:lpstr>Prometheus Node Exporter</vt:lpstr>
      <vt:lpstr>Prometheus Node Exporter</vt:lpstr>
      <vt:lpstr>Confluent Kafka </vt:lpstr>
      <vt:lpstr>PowerPoint Presentation</vt:lpstr>
      <vt:lpstr>Integration of Node Exporter, Kafka and Prometheus</vt:lpstr>
      <vt:lpstr>Conclusion and Future Directions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Simran</dc:creator>
  <cp:lastModifiedBy>Anurag Sharma</cp:lastModifiedBy>
  <cp:revision>11</cp:revision>
  <dcterms:created xsi:type="dcterms:W3CDTF">2025-03-29T18:00:13Z</dcterms:created>
  <dcterms:modified xsi:type="dcterms:W3CDTF">2025-04-01T19:54:29Z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2025-03-29T00:00:00Z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2025-03-29T00:00:00Z</vt:filetime>
  </property>
  <property fmtid="{D5CDD505-2E9C-101B-9397-08002B2CF9AE}" pid="5" name="Producer">
    <vt:lpwstr>3-Heights(TM) PDF Security Shell 4.8.25.2 (http://www.pdf-tools.com)</vt:lpwstr>
  </property>
</Properties>
</file>