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79" r:id="rId4"/>
    <p:sldId id="278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68"/>
  </p:normalViewPr>
  <p:slideViewPr>
    <p:cSldViewPr>
      <p:cViewPr varScale="1">
        <p:scale>
          <a:sx n="235" d="100"/>
          <a:sy n="235" d="100"/>
        </p:scale>
        <p:origin x="568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FF2C48-4885-667D-BB03-E8B8BD751B9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381628-D3CA-25F5-E944-C55DFFD0A05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BB959-1B61-AE4E-B2AD-EE40D1A72221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1DCB78-5703-73A9-1958-E071468D9F0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42DA7-8466-4C67-BC9E-6DADF2FD6F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4CB6D1-D618-7949-9606-BCCD74D2B7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5604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2611438" y="0"/>
            <a:ext cx="1997075" cy="1730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9BDA49-A2A6-3949-BB97-7FBD1765E06C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27175" y="433388"/>
            <a:ext cx="1555750" cy="1166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0375" y="1665288"/>
            <a:ext cx="3689350" cy="13636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611438" y="3287713"/>
            <a:ext cx="1997075" cy="1730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4AD06-49FB-3140-A4CB-6D6044206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1952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069133" y="3261740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989516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167319" y="3257778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323652" y="3251428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260483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620352" y="3264128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531451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607652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878619" y="3251427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02418" y="3257778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878619" y="3289528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4149586" y="3251427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451033" y="3281908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23969" y="3255413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329112" y="3251428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24453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52132" y="1107870"/>
            <a:ext cx="4175125" cy="116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69823" y="3322038"/>
            <a:ext cx="396875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chemeClr val="bg1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4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Relationship Id="rId9" Type="http://schemas.openxmlformats.org/officeDocument/2006/relationships/image" Target="../media/image6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5.xml"/><Relationship Id="rId13" Type="http://schemas.openxmlformats.org/officeDocument/2006/relationships/slide" Target="slide12.xml"/><Relationship Id="rId18" Type="http://schemas.openxmlformats.org/officeDocument/2006/relationships/image" Target="../media/image8.png"/><Relationship Id="rId3" Type="http://schemas.openxmlformats.org/officeDocument/2006/relationships/image" Target="../media/image2.png"/><Relationship Id="rId21" Type="http://schemas.openxmlformats.org/officeDocument/2006/relationships/slide" Target="slide23.xml"/><Relationship Id="rId7" Type="http://schemas.openxmlformats.org/officeDocument/2006/relationships/image" Target="../media/image6.png"/><Relationship Id="rId12" Type="http://schemas.openxmlformats.org/officeDocument/2006/relationships/slide" Target="slide10.xml"/><Relationship Id="rId17" Type="http://schemas.openxmlformats.org/officeDocument/2006/relationships/slide" Target="slide22.xml"/><Relationship Id="rId2" Type="http://schemas.openxmlformats.org/officeDocument/2006/relationships/image" Target="../media/image1.png"/><Relationship Id="rId16" Type="http://schemas.openxmlformats.org/officeDocument/2006/relationships/slide" Target="slide19.xml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slide" Target="slide8.xml"/><Relationship Id="rId5" Type="http://schemas.openxmlformats.org/officeDocument/2006/relationships/image" Target="../media/image4.png"/><Relationship Id="rId15" Type="http://schemas.openxmlformats.org/officeDocument/2006/relationships/slide" Target="slide14.xml"/><Relationship Id="rId10" Type="http://schemas.openxmlformats.org/officeDocument/2006/relationships/slide" Target="slide7.xml"/><Relationship Id="rId19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slide" Target="slide6.xml"/><Relationship Id="rId1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3346500"/>
            <a:ext cx="4608017" cy="109855"/>
            <a:chOff x="0" y="3346500"/>
            <a:chExt cx="4608017" cy="109855"/>
          </a:xfrm>
        </p:grpSpPr>
        <p:sp>
          <p:nvSpPr>
            <p:cNvPr id="3" name="object 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5" name="object 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87743" y="1057782"/>
            <a:ext cx="4483736" cy="498240"/>
            <a:chOff x="87743" y="1057782"/>
            <a:chExt cx="4483736" cy="498240"/>
          </a:xfrm>
        </p:grpSpPr>
        <p:sp>
          <p:nvSpPr>
            <p:cNvPr id="8" name="object 8"/>
            <p:cNvSpPr/>
            <p:nvPr/>
          </p:nvSpPr>
          <p:spPr>
            <a:xfrm>
              <a:off x="87743" y="1057782"/>
              <a:ext cx="4432935" cy="82550"/>
            </a:xfrm>
            <a:custGeom>
              <a:avLst/>
              <a:gdLst/>
              <a:ahLst/>
              <a:cxnLst/>
              <a:rect l="l" t="t" r="r" b="b"/>
              <a:pathLst>
                <a:path w="4432935" h="82550">
                  <a:moveTo>
                    <a:pt x="4381766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82384"/>
                  </a:lnTo>
                  <a:lnTo>
                    <a:pt x="4432567" y="82384"/>
                  </a:lnTo>
                  <a:lnTo>
                    <a:pt x="4432567" y="50800"/>
                  </a:lnTo>
                  <a:lnTo>
                    <a:pt x="4428558" y="31075"/>
                  </a:lnTo>
                  <a:lnTo>
                    <a:pt x="4417644" y="14922"/>
                  </a:lnTo>
                  <a:lnTo>
                    <a:pt x="4401491" y="4008"/>
                  </a:lnTo>
                  <a:lnTo>
                    <a:pt x="438176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8544" y="1121047"/>
              <a:ext cx="4432935" cy="434975"/>
            </a:xfrm>
            <a:custGeom>
              <a:avLst/>
              <a:gdLst/>
              <a:ahLst/>
              <a:cxnLst/>
              <a:rect l="l" t="t" r="r" b="b"/>
              <a:pathLst>
                <a:path w="4432935" h="434975">
                  <a:moveTo>
                    <a:pt x="4432567" y="0"/>
                  </a:moveTo>
                  <a:lnTo>
                    <a:pt x="0" y="0"/>
                  </a:lnTo>
                  <a:lnTo>
                    <a:pt x="0" y="434411"/>
                  </a:lnTo>
                  <a:lnTo>
                    <a:pt x="4432567" y="434411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743" y="1102210"/>
              <a:ext cx="4432935" cy="402590"/>
            </a:xfrm>
            <a:custGeom>
              <a:avLst/>
              <a:gdLst/>
              <a:ahLst/>
              <a:cxnLst/>
              <a:rect l="l" t="t" r="r" b="b"/>
              <a:pathLst>
                <a:path w="4432935" h="402590">
                  <a:moveTo>
                    <a:pt x="4432567" y="0"/>
                  </a:moveTo>
                  <a:lnTo>
                    <a:pt x="0" y="0"/>
                  </a:lnTo>
                  <a:lnTo>
                    <a:pt x="0" y="351647"/>
                  </a:lnTo>
                  <a:lnTo>
                    <a:pt x="4008" y="371371"/>
                  </a:lnTo>
                  <a:lnTo>
                    <a:pt x="14922" y="387524"/>
                  </a:lnTo>
                  <a:lnTo>
                    <a:pt x="31075" y="398439"/>
                  </a:lnTo>
                  <a:lnTo>
                    <a:pt x="50800" y="402447"/>
                  </a:lnTo>
                  <a:lnTo>
                    <a:pt x="4381766" y="402447"/>
                  </a:lnTo>
                  <a:lnTo>
                    <a:pt x="4401491" y="398439"/>
                  </a:lnTo>
                  <a:lnTo>
                    <a:pt x="4417644" y="387524"/>
                  </a:lnTo>
                  <a:lnTo>
                    <a:pt x="4428558" y="371371"/>
                  </a:lnTo>
                  <a:lnTo>
                    <a:pt x="4432567" y="351647"/>
                  </a:lnTo>
                  <a:lnTo>
                    <a:pt x="4432567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38544" y="1121047"/>
            <a:ext cx="4432935" cy="4349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172210">
              <a:lnSpc>
                <a:spcPct val="100000"/>
              </a:lnSpc>
              <a:spcBef>
                <a:spcPts val="440"/>
              </a:spcBef>
            </a:pP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L.E.P.A.U.T.E.</a:t>
            </a:r>
            <a:r>
              <a:rPr sz="1400" spc="16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Framework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4" name="object 14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1</a:t>
            </a:r>
            <a:r>
              <a:rPr lang="en-US" dirty="0"/>
              <a:t>2</a:t>
            </a:r>
            <a:r>
              <a:rPr dirty="0"/>
              <a:t> </a:t>
            </a:r>
            <a:r>
              <a:rPr lang="en-US" spc="-10" dirty="0"/>
              <a:t>October</a:t>
            </a:r>
            <a:r>
              <a:rPr dirty="0"/>
              <a:t> </a:t>
            </a:r>
            <a:r>
              <a:rPr spc="-20" dirty="0"/>
              <a:t>2025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30" dirty="0"/>
              <a:t>1 </a:t>
            </a:r>
            <a:r>
              <a:rPr lang="en-US" spc="150" dirty="0"/>
              <a:t>/</a:t>
            </a:r>
            <a:r>
              <a:rPr lang="en-US" spc="-60" dirty="0"/>
              <a:t> </a:t>
            </a:r>
            <a:r>
              <a:rPr lang="en-US" spc="-35" dirty="0"/>
              <a:t>24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743773" y="1716340"/>
            <a:ext cx="1120775" cy="7200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0"/>
              </a:spcBef>
            </a:pPr>
            <a:r>
              <a:rPr sz="1100" spc="-80" dirty="0">
                <a:latin typeface="Arial MT"/>
                <a:cs typeface="Noto Serif Myanmar" panose="02020502060505020204" pitchFamily="18" charset="0"/>
              </a:rPr>
              <a:t>Carson</a:t>
            </a:r>
            <a:r>
              <a:rPr sz="1100" spc="50" dirty="0">
                <a:latin typeface="Arial MT"/>
                <a:cs typeface="Noto Serif Myanmar" panose="02020502060505020204" pitchFamily="18" charset="0"/>
              </a:rPr>
              <a:t> </a:t>
            </a:r>
            <a:r>
              <a:rPr sz="1100" spc="-25" dirty="0">
                <a:latin typeface="Arial MT"/>
                <a:cs typeface="Noto Serif Myanmar" panose="02020502060505020204" pitchFamily="18" charset="0"/>
              </a:rPr>
              <a:t>Wu</a:t>
            </a:r>
            <a:endParaRPr sz="1100" dirty="0">
              <a:latin typeface="Arial MT"/>
              <a:cs typeface="Noto Serif Myanmar" panose="02020502060505020204" pitchFamily="18" charset="0"/>
            </a:endParaRPr>
          </a:p>
          <a:p>
            <a:pPr>
              <a:lnSpc>
                <a:spcPct val="100000"/>
              </a:lnSpc>
            </a:pPr>
            <a:endParaRPr sz="1100" dirty="0">
              <a:latin typeface="Arial MT"/>
              <a:cs typeface="Noto Serif Myanmar" panose="02020502060505020204" pitchFamily="18" charset="0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100" dirty="0">
              <a:latin typeface="Arial MT"/>
              <a:cs typeface="Noto Serif Myanmar" panose="02020502060505020204" pitchFamily="18" charset="0"/>
            </a:endParaRPr>
          </a:p>
          <a:p>
            <a:pPr algn="ctr">
              <a:lnSpc>
                <a:spcPct val="100000"/>
              </a:lnSpc>
            </a:pPr>
            <a:r>
              <a:rPr sz="1100" spc="-10" dirty="0">
                <a:latin typeface="Arial MT"/>
                <a:cs typeface="Noto Serif Myanmar" panose="02020502060505020204" pitchFamily="18" charset="0"/>
              </a:rPr>
              <a:t>1</a:t>
            </a:r>
            <a:r>
              <a:rPr lang="en-US" sz="1100" spc="-10" dirty="0">
                <a:latin typeface="Arial MT"/>
                <a:cs typeface="Noto Serif Myanmar" panose="02020502060505020204" pitchFamily="18" charset="0"/>
              </a:rPr>
              <a:t>2</a:t>
            </a:r>
            <a:r>
              <a:rPr sz="1100" spc="-50" dirty="0">
                <a:latin typeface="Arial MT"/>
                <a:cs typeface="Noto Serif Myanmar" panose="02020502060505020204" pitchFamily="18" charset="0"/>
              </a:rPr>
              <a:t> </a:t>
            </a:r>
            <a:r>
              <a:rPr lang="en-US" sz="1100" spc="-50" dirty="0">
                <a:latin typeface="Arial MT"/>
                <a:cs typeface="Noto Serif Myanmar" panose="02020502060505020204" pitchFamily="18" charset="0"/>
              </a:rPr>
              <a:t>October</a:t>
            </a:r>
            <a:r>
              <a:rPr sz="1100" spc="-25" dirty="0">
                <a:latin typeface="Arial MT"/>
                <a:cs typeface="Noto Serif Myanmar" panose="02020502060505020204" pitchFamily="18" charset="0"/>
              </a:rPr>
              <a:t> </a:t>
            </a:r>
            <a:r>
              <a:rPr sz="1100" spc="-30" dirty="0">
                <a:latin typeface="Arial MT"/>
                <a:cs typeface="Noto Serif Myanmar" panose="02020502060505020204" pitchFamily="18" charset="0"/>
              </a:rPr>
              <a:t>2025</a:t>
            </a:r>
            <a:endParaRPr sz="1100" dirty="0">
              <a:latin typeface="Arial MT"/>
              <a:cs typeface="Arial MT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Loss</a:t>
            </a:r>
            <a:r>
              <a:rPr spc="-80" dirty="0"/>
              <a:t> </a:t>
            </a:r>
            <a:r>
              <a:rPr spc="-30" dirty="0"/>
              <a:t>Functions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66384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80325"/>
            <a:ext cx="172720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40" dirty="0">
                <a:latin typeface="Arial Black"/>
                <a:cs typeface="Arial Black"/>
              </a:rPr>
              <a:t>Geometric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Invariance</a:t>
            </a:r>
            <a:r>
              <a:rPr sz="1100" spc="85" dirty="0">
                <a:latin typeface="Arial Black"/>
                <a:cs typeface="Arial Black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Loss</a:t>
            </a:r>
            <a:r>
              <a:rPr sz="1100" spc="-114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48434" y="949692"/>
            <a:ext cx="1562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inv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73339" y="891576"/>
            <a:ext cx="3841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62890" algn="l"/>
              </a:tabLst>
            </a:pPr>
            <a:r>
              <a:rPr sz="1100" i="1" spc="-50" dirty="0">
                <a:latin typeface="Arial"/>
                <a:cs typeface="Arial"/>
              </a:rPr>
              <a:t>L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870252" y="759966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95" dirty="0">
                <a:latin typeface="Georgia"/>
                <a:cs typeface="Georgia"/>
              </a:rPr>
              <a:t>∑</a:t>
            </a:r>
            <a:r>
              <a:rPr sz="1100" spc="-85" dirty="0">
                <a:latin typeface="Georgia"/>
                <a:cs typeface="Georgia"/>
              </a:rPr>
              <a:t> </a:t>
            </a:r>
            <a:r>
              <a:rPr sz="1100" spc="745" dirty="0">
                <a:latin typeface="Georgia"/>
                <a:cs typeface="Georgia"/>
              </a:rPr>
              <a:t>∑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2932" y="1097367"/>
            <a:ext cx="1908175" cy="437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235" dirty="0">
                <a:latin typeface="Arial"/>
                <a:cs typeface="Arial"/>
              </a:rPr>
              <a:t> 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spc="-25" dirty="0">
                <a:latin typeface="Cambria"/>
                <a:cs typeface="Cambria"/>
              </a:rPr>
              <a:t>∈G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100" spc="-145" dirty="0">
                <a:latin typeface="Arial Black"/>
                <a:cs typeface="Arial Black"/>
              </a:rPr>
              <a:t>Equivariance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Loss</a:t>
            </a:r>
            <a:r>
              <a:rPr sz="1100" spc="-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15311" y="94969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16683" y="891576"/>
            <a:ext cx="5219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Lucida Sans Unicode"/>
                <a:cs typeface="Lucida Sans Unicode"/>
              </a:rPr>
              <a:t>|</a:t>
            </a:r>
            <a:r>
              <a:rPr sz="1100" i="1" spc="-35" dirty="0">
                <a:latin typeface="Arial"/>
                <a:cs typeface="Arial"/>
              </a:rPr>
              <a:t>f</a:t>
            </a:r>
            <a:r>
              <a:rPr sz="1100" spc="-35" dirty="0">
                <a:latin typeface="Tahoma"/>
                <a:cs typeface="Tahoma"/>
              </a:rPr>
              <a:t>(</a:t>
            </a:r>
            <a:r>
              <a:rPr sz="1100" i="1" spc="-35" dirty="0">
                <a:latin typeface="Arial"/>
                <a:cs typeface="Arial"/>
              </a:rPr>
              <a:t>x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50" dirty="0">
                <a:latin typeface="Arial"/>
                <a:cs typeface="Arial"/>
              </a:rPr>
              <a:t>f</a:t>
            </a:r>
            <a:endParaRPr sz="11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201974" y="94969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812846" y="891576"/>
            <a:ext cx="5391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T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6282" y="87170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26133"/>
            <a:ext cx="65201" cy="65201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08709" y="1724912"/>
            <a:ext cx="12890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5" dirty="0">
                <a:latin typeface="Arial MT"/>
                <a:cs typeface="Arial MT"/>
              </a:rPr>
              <a:t>eq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3614" y="1666810"/>
            <a:ext cx="3568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235585" algn="l"/>
              </a:tabLst>
            </a:pPr>
            <a:r>
              <a:rPr sz="1100" i="1" spc="-50" dirty="0">
                <a:latin typeface="Arial"/>
                <a:cs typeface="Arial"/>
              </a:rPr>
              <a:t>L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spc="-50" dirty="0">
                <a:latin typeface="Tahoma"/>
                <a:cs typeface="Tahoma"/>
              </a:rPr>
              <a:t>=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03108" y="1535187"/>
            <a:ext cx="4489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795" dirty="0">
                <a:latin typeface="Georgia"/>
                <a:cs typeface="Georgia"/>
              </a:rPr>
              <a:t>∑</a:t>
            </a:r>
            <a:r>
              <a:rPr sz="1100" spc="-85" dirty="0">
                <a:latin typeface="Georgia"/>
                <a:cs typeface="Georgia"/>
              </a:rPr>
              <a:t> </a:t>
            </a:r>
            <a:r>
              <a:rPr sz="1100" spc="745" dirty="0">
                <a:latin typeface="Georgia"/>
                <a:cs typeface="Georgia"/>
              </a:rPr>
              <a:t>∑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77532" y="1872588"/>
            <a:ext cx="3734435" cy="1058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47370" algn="ctr">
              <a:lnSpc>
                <a:spcPct val="100000"/>
              </a:lnSpc>
              <a:spcBef>
                <a:spcPts val="95"/>
              </a:spcBef>
            </a:pPr>
            <a:r>
              <a:rPr sz="800" i="1" dirty="0">
                <a:latin typeface="Arial"/>
                <a:cs typeface="Arial"/>
              </a:rPr>
              <a:t>i</a:t>
            </a:r>
            <a:r>
              <a:rPr sz="800" i="1" spc="235" dirty="0">
                <a:latin typeface="Arial"/>
                <a:cs typeface="Arial"/>
              </a:rPr>
              <a:t>  </a:t>
            </a:r>
            <a:r>
              <a:rPr sz="800" i="1" spc="-25" dirty="0">
                <a:latin typeface="Arial"/>
                <a:cs typeface="Arial"/>
              </a:rPr>
              <a:t>g</a:t>
            </a:r>
            <a:r>
              <a:rPr sz="800" spc="-25" dirty="0">
                <a:latin typeface="Cambria"/>
                <a:cs typeface="Cambria"/>
              </a:rPr>
              <a:t>∈G</a:t>
            </a:r>
            <a:endParaRPr sz="800">
              <a:latin typeface="Cambria"/>
              <a:cs typeface="Cambri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800">
              <a:latin typeface="Cambria"/>
              <a:cs typeface="Cambria"/>
            </a:endParaRPr>
          </a:p>
          <a:p>
            <a:pPr marL="38100" marR="30480">
              <a:lnSpc>
                <a:spcPct val="102600"/>
              </a:lnSpc>
            </a:pPr>
            <a:r>
              <a:rPr sz="1100" spc="-100" dirty="0">
                <a:latin typeface="Arial Black"/>
                <a:cs typeface="Arial Black"/>
              </a:rPr>
              <a:t>Self-</a:t>
            </a:r>
            <a:r>
              <a:rPr sz="1100" spc="-145" dirty="0">
                <a:latin typeface="Arial Black"/>
                <a:cs typeface="Arial Black"/>
              </a:rPr>
              <a:t>Supervised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10" dirty="0">
                <a:latin typeface="Arial Black"/>
                <a:cs typeface="Arial Black"/>
              </a:rPr>
              <a:t>Learning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Contrastive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loss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transformation </a:t>
            </a:r>
            <a:r>
              <a:rPr sz="1100" spc="-10" dirty="0">
                <a:latin typeface="Arial MT"/>
                <a:cs typeface="Arial MT"/>
              </a:rPr>
              <a:t>invariance:</a:t>
            </a:r>
            <a:endParaRPr sz="1100">
              <a:latin typeface="Arial MT"/>
              <a:cs typeface="Arial MT"/>
            </a:endParaRPr>
          </a:p>
          <a:p>
            <a:pPr marR="392430" algn="r">
              <a:lnSpc>
                <a:spcPct val="100000"/>
              </a:lnSpc>
              <a:spcBef>
                <a:spcPts val="710"/>
              </a:spcBef>
            </a:pPr>
            <a:r>
              <a:rPr sz="1650" i="1" baseline="-37878" dirty="0">
                <a:latin typeface="Arial"/>
                <a:cs typeface="Arial"/>
              </a:rPr>
              <a:t>L</a:t>
            </a:r>
            <a:r>
              <a:rPr sz="1200" baseline="-62500" dirty="0">
                <a:latin typeface="Arial MT"/>
                <a:cs typeface="Arial MT"/>
              </a:rPr>
              <a:t>contrast</a:t>
            </a:r>
            <a:r>
              <a:rPr sz="1200" spc="307" baseline="-62500" dirty="0">
                <a:latin typeface="Arial MT"/>
                <a:cs typeface="Arial MT"/>
              </a:rPr>
              <a:t> </a:t>
            </a:r>
            <a:r>
              <a:rPr sz="1650" baseline="-37878" dirty="0">
                <a:latin typeface="Tahoma"/>
                <a:cs typeface="Tahoma"/>
              </a:rPr>
              <a:t>=</a:t>
            </a:r>
            <a:r>
              <a:rPr sz="1650" spc="44" baseline="-37878" dirty="0">
                <a:latin typeface="Tahoma"/>
                <a:cs typeface="Tahoma"/>
              </a:rPr>
              <a:t> </a:t>
            </a:r>
            <a:r>
              <a:rPr sz="1650" spc="-52" baseline="-37878" dirty="0">
                <a:latin typeface="Lucida Sans Unicode"/>
                <a:cs typeface="Lucida Sans Unicode"/>
              </a:rPr>
              <a:t>−</a:t>
            </a:r>
            <a:r>
              <a:rPr sz="1650" spc="-195" baseline="-37878" dirty="0">
                <a:latin typeface="Lucida Sans Unicode"/>
                <a:cs typeface="Lucida Sans Unicode"/>
              </a:rPr>
              <a:t> </a:t>
            </a:r>
            <a:r>
              <a:rPr sz="1650" spc="-52" baseline="-37878" dirty="0">
                <a:latin typeface="Tahoma"/>
                <a:cs typeface="Tahoma"/>
              </a:rPr>
              <a:t>log</a:t>
            </a:r>
            <a:r>
              <a:rPr sz="1650" spc="60" baseline="-37878" dirty="0">
                <a:latin typeface="Tahoma"/>
                <a:cs typeface="Tahoma"/>
              </a:rPr>
              <a:t> 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exp(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</a:rPr>
              <a:t>sim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u="sng" spc="-44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100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, 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f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(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x</a:t>
            </a:r>
            <a:r>
              <a:rPr sz="1200" i="1" u="sng" baseline="-10416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</a:t>
            </a:r>
            <a:r>
              <a:rPr sz="1100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))</a:t>
            </a:r>
            <a:r>
              <a:rPr sz="1100" i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/τ</a:t>
            </a:r>
            <a:r>
              <a:rPr sz="1100" i="1" u="sng" spc="-10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1100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  <a:p>
            <a:pPr marR="424815" algn="r">
              <a:lnSpc>
                <a:spcPct val="100000"/>
              </a:lnSpc>
              <a:spcBef>
                <a:spcPts val="165"/>
              </a:spcBef>
            </a:pPr>
            <a:r>
              <a:rPr sz="1650" spc="315" baseline="40404" dirty="0">
                <a:latin typeface="Georgia"/>
                <a:cs typeface="Georgia"/>
              </a:rPr>
              <a:t>∑</a:t>
            </a:r>
            <a:r>
              <a:rPr sz="1200" i="1" spc="315" baseline="-20833" dirty="0">
                <a:latin typeface="Arial"/>
                <a:cs typeface="Arial"/>
              </a:rPr>
              <a:t>j</a:t>
            </a:r>
            <a:r>
              <a:rPr sz="1200" i="1" spc="232" baseline="-20833" dirty="0">
                <a:latin typeface="Arial"/>
                <a:cs typeface="Arial"/>
              </a:rPr>
              <a:t> </a:t>
            </a:r>
            <a:r>
              <a:rPr sz="1100" spc="-30" dirty="0">
                <a:latin typeface="Tahoma"/>
                <a:cs typeface="Tahoma"/>
              </a:rPr>
              <a:t>exp(</a:t>
            </a:r>
            <a:r>
              <a:rPr sz="1100" spc="-30" dirty="0">
                <a:latin typeface="Arial MT"/>
                <a:cs typeface="Arial MT"/>
              </a:rPr>
              <a:t>sim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Arial"/>
                <a:cs typeface="Arial"/>
              </a:rPr>
              <a:t>f</a:t>
            </a:r>
            <a:r>
              <a:rPr sz="1100" spc="-30" dirty="0">
                <a:latin typeface="Tahoma"/>
                <a:cs typeface="Tahoma"/>
              </a:rPr>
              <a:t>(</a:t>
            </a:r>
            <a:r>
              <a:rPr sz="1100" i="1" spc="-30" dirty="0">
                <a:latin typeface="Arial"/>
                <a:cs typeface="Arial"/>
              </a:rPr>
              <a:t>x</a:t>
            </a:r>
            <a:r>
              <a:rPr sz="1200" i="1" spc="-44" baseline="-10416" dirty="0">
                <a:latin typeface="Arial"/>
                <a:cs typeface="Arial"/>
              </a:rPr>
              <a:t>i</a:t>
            </a:r>
            <a:r>
              <a:rPr sz="1100" spc="-30" dirty="0">
                <a:latin typeface="Tahoma"/>
                <a:cs typeface="Tahoma"/>
              </a:rPr>
              <a:t>)</a:t>
            </a:r>
            <a:r>
              <a:rPr sz="1100" i="1" spc="-30" dirty="0">
                <a:latin typeface="Calibri"/>
                <a:cs typeface="Calibri"/>
              </a:rPr>
              <a:t>,</a:t>
            </a:r>
            <a:r>
              <a:rPr sz="1100" i="1" spc="5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200" i="1" baseline="-10416" dirty="0">
                <a:latin typeface="Arial"/>
                <a:cs typeface="Arial"/>
              </a:rPr>
              <a:t>j</a:t>
            </a:r>
            <a:r>
              <a:rPr sz="1100" dirty="0">
                <a:latin typeface="Tahoma"/>
                <a:cs typeface="Tahoma"/>
              </a:rPr>
              <a:t>))</a:t>
            </a:r>
            <a:r>
              <a:rPr sz="1100" i="1" dirty="0">
                <a:latin typeface="Calibri"/>
                <a:cs typeface="Calibri"/>
              </a:rPr>
              <a:t>/τ</a:t>
            </a:r>
            <a:r>
              <a:rPr sz="1100" i="1" spc="-40" dirty="0">
                <a:latin typeface="Calibri"/>
                <a:cs typeface="Calibri"/>
              </a:rPr>
              <a:t> </a:t>
            </a:r>
            <a:r>
              <a:rPr sz="1100" spc="-50" dirty="0">
                <a:latin typeface="Tahoma"/>
                <a:cs typeface="Tahoma"/>
              </a:rPr>
              <a:t>)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19540" y="172491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969031" y="1646934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′</a:t>
            </a:r>
            <a:endParaRPr sz="80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149525" y="1666810"/>
            <a:ext cx="100393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Lucida Sans Unicode"/>
                <a:cs typeface="Lucida Sans Unicode"/>
              </a:rPr>
              <a:t>|</a:t>
            </a:r>
            <a:r>
              <a:rPr sz="1100" i="1" spc="-25" dirty="0">
                <a:latin typeface="Arial"/>
                <a:cs typeface="Arial"/>
              </a:rPr>
              <a:t>f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T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g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i="1" spc="-25" dirty="0">
                <a:latin typeface="Arial"/>
                <a:cs typeface="Arial"/>
              </a:rPr>
              <a:t>x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90" dirty="0">
                <a:latin typeface="Tahoma"/>
                <a:cs typeface="Tahoma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−</a:t>
            </a:r>
            <a:r>
              <a:rPr sz="1100" spc="-90" dirty="0">
                <a:latin typeface="Lucida Sans Unicode"/>
                <a:cs typeface="Lucida Sans Unicode"/>
              </a:rPr>
              <a:t> 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341700" y="1724912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127679" y="1666810"/>
            <a:ext cx="36385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x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Lucida Sans Unicode"/>
                <a:cs typeface="Lucida Sans Unicode"/>
              </a:rPr>
              <a:t>|</a:t>
            </a:r>
            <a:endParaRPr sz="1100">
              <a:latin typeface="Lucida Sans Unicode"/>
              <a:cs typeface="Lucida Sans Unicode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66007" y="164693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5" name="object 2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04415"/>
            <a:ext cx="65201" cy="65201"/>
          </a:xfrm>
          <a:prstGeom prst="rect">
            <a:avLst/>
          </a:prstGeom>
        </p:spPr>
      </p:pic>
      <p:grpSp>
        <p:nvGrpSpPr>
          <p:cNvPr id="26" name="object 26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7" name="object 27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31" name="object 31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32" name="object 3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October 2025</a:t>
            </a:r>
            <a:endParaRPr spc="-20" dirty="0"/>
          </a:p>
        </p:txBody>
      </p:sp>
      <p:sp>
        <p:nvSpPr>
          <p:cNvPr id="33" name="object 33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Training</a:t>
            </a:r>
            <a:r>
              <a:rPr spc="-45" dirty="0"/>
              <a:t> </a:t>
            </a:r>
            <a:r>
              <a:rPr spc="-30" dirty="0"/>
              <a:t>Process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57719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pc="-85" dirty="0">
                <a:latin typeface="Arial Black"/>
                <a:cs typeface="Arial Black"/>
              </a:rPr>
              <a:t>Optimizer</a:t>
            </a:r>
            <a:r>
              <a:rPr spc="-85" dirty="0"/>
              <a:t>:</a:t>
            </a:r>
            <a:r>
              <a:rPr spc="125" dirty="0"/>
              <a:t> </a:t>
            </a:r>
            <a:r>
              <a:rPr spc="-45" dirty="0"/>
              <a:t>Adam</a:t>
            </a:r>
            <a:r>
              <a:rPr spc="25" dirty="0"/>
              <a:t> </a:t>
            </a:r>
            <a:r>
              <a:rPr dirty="0"/>
              <a:t>with</a:t>
            </a:r>
            <a:r>
              <a:rPr spc="25" dirty="0"/>
              <a:t> </a:t>
            </a:r>
            <a:r>
              <a:rPr spc="-40" dirty="0"/>
              <a:t>learning</a:t>
            </a:r>
            <a:r>
              <a:rPr spc="20" dirty="0"/>
              <a:t> </a:t>
            </a:r>
            <a:r>
              <a:rPr dirty="0"/>
              <a:t>rate</a:t>
            </a:r>
            <a:r>
              <a:rPr spc="25" dirty="0"/>
              <a:t> </a:t>
            </a:r>
            <a:r>
              <a:rPr dirty="0"/>
              <a:t>10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/>
              <a:t>4</a:t>
            </a:r>
            <a:r>
              <a:rPr sz="1100" dirty="0"/>
              <a:t>,</a:t>
            </a:r>
            <a:r>
              <a:rPr sz="1100" spc="25" dirty="0"/>
              <a:t> </a:t>
            </a:r>
            <a:r>
              <a:rPr sz="1100" spc="-70" dirty="0"/>
              <a:t>cosine</a:t>
            </a:r>
            <a:r>
              <a:rPr sz="1100" spc="20" dirty="0"/>
              <a:t> </a:t>
            </a:r>
            <a:r>
              <a:rPr sz="1100" spc="-10" dirty="0"/>
              <a:t>annealing.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spc="-110" dirty="0">
                <a:latin typeface="Arial Black"/>
                <a:cs typeface="Arial Black"/>
              </a:rPr>
              <a:t>Regularization</a:t>
            </a:r>
            <a:r>
              <a:rPr spc="-110" dirty="0"/>
              <a:t>:</a:t>
            </a:r>
            <a:r>
              <a:rPr spc="165" dirty="0"/>
              <a:t> </a:t>
            </a:r>
            <a:r>
              <a:rPr spc="-20" dirty="0"/>
              <a:t>Weight</a:t>
            </a:r>
            <a:r>
              <a:rPr spc="55" dirty="0"/>
              <a:t> </a:t>
            </a:r>
            <a:r>
              <a:rPr spc="-75" dirty="0"/>
              <a:t>decay</a:t>
            </a:r>
            <a:r>
              <a:rPr spc="55" dirty="0"/>
              <a:t> </a:t>
            </a:r>
            <a:r>
              <a:rPr dirty="0"/>
              <a:t>(10</a:t>
            </a:r>
            <a:r>
              <a:rPr sz="1200" baseline="27777" dirty="0">
                <a:latin typeface="Cambria"/>
                <a:cs typeface="Cambria"/>
              </a:rPr>
              <a:t>−</a:t>
            </a:r>
            <a:r>
              <a:rPr sz="1200" baseline="27777" dirty="0"/>
              <a:t>5</a:t>
            </a:r>
            <a:r>
              <a:rPr sz="1100" dirty="0"/>
              <a:t>),</a:t>
            </a:r>
            <a:r>
              <a:rPr sz="1100" spc="50" dirty="0"/>
              <a:t> </a:t>
            </a:r>
            <a:r>
              <a:rPr sz="1100" spc="-10" dirty="0"/>
              <a:t>dropout</a:t>
            </a:r>
            <a:r>
              <a:rPr sz="1100" spc="55" dirty="0"/>
              <a:t> </a:t>
            </a:r>
            <a:r>
              <a:rPr sz="1100" spc="-10" dirty="0"/>
              <a:t>(0.1).</a:t>
            </a:r>
            <a:endParaRPr sz="1100">
              <a:latin typeface="Cambria"/>
              <a:cs typeface="Cambria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pc="-85" dirty="0">
                <a:latin typeface="Arial Black"/>
                <a:cs typeface="Arial Black"/>
              </a:rPr>
              <a:t>Data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105" dirty="0">
                <a:latin typeface="Arial Black"/>
                <a:cs typeface="Arial Black"/>
              </a:rPr>
              <a:t>Augmentation</a:t>
            </a:r>
            <a:r>
              <a:rPr spc="-105" dirty="0"/>
              <a:t>:</a:t>
            </a:r>
            <a:r>
              <a:rPr spc="95" dirty="0"/>
              <a:t> </a:t>
            </a:r>
            <a:r>
              <a:rPr spc="-55" dirty="0"/>
              <a:t>Random</a:t>
            </a:r>
            <a:r>
              <a:rPr spc="10" dirty="0"/>
              <a:t> </a:t>
            </a:r>
            <a:r>
              <a:rPr spc="-20" dirty="0"/>
              <a:t>rotations,</a:t>
            </a:r>
            <a:r>
              <a:rPr spc="10" dirty="0"/>
              <a:t> </a:t>
            </a:r>
            <a:r>
              <a:rPr spc="-30" dirty="0"/>
              <a:t>translations</a:t>
            </a:r>
            <a:r>
              <a:rPr spc="10" dirty="0"/>
              <a:t> </a:t>
            </a:r>
            <a:r>
              <a:rPr dirty="0"/>
              <a:t>in</a:t>
            </a:r>
            <a:r>
              <a:rPr spc="10" dirty="0"/>
              <a:t> </a:t>
            </a:r>
            <a:r>
              <a:rPr spc="-25" dirty="0">
                <a:latin typeface="Lucida Sans Unicode"/>
                <a:cs typeface="Lucida Sans Unicode"/>
              </a:rPr>
              <a:t>G</a:t>
            </a:r>
            <a:r>
              <a:rPr spc="-25" dirty="0"/>
              <a:t>.</a:t>
            </a:r>
          </a:p>
          <a:p>
            <a:pPr marL="63500" marR="121285">
              <a:lnSpc>
                <a:spcPct val="102699"/>
              </a:lnSpc>
              <a:spcBef>
                <a:spcPts val="300"/>
              </a:spcBef>
            </a:pPr>
            <a:r>
              <a:rPr spc="-85" dirty="0">
                <a:latin typeface="Arial Black"/>
                <a:cs typeface="Arial Black"/>
              </a:rPr>
              <a:t>Monitoring</a:t>
            </a:r>
            <a:r>
              <a:rPr spc="-85" dirty="0"/>
              <a:t>:</a:t>
            </a:r>
            <a:r>
              <a:rPr spc="85" dirty="0"/>
              <a:t> </a:t>
            </a:r>
            <a:r>
              <a:rPr spc="-20" dirty="0"/>
              <a:t>Track</a:t>
            </a:r>
            <a:r>
              <a:rPr spc="-5" dirty="0"/>
              <a:t> </a:t>
            </a:r>
            <a:r>
              <a:rPr spc="-60" dirty="0"/>
              <a:t>loss,</a:t>
            </a:r>
            <a:r>
              <a:rPr spc="-10" dirty="0"/>
              <a:t> </a:t>
            </a:r>
            <a:r>
              <a:rPr spc="-40" dirty="0"/>
              <a:t>geometric</a:t>
            </a:r>
            <a:r>
              <a:rPr spc="-5" dirty="0"/>
              <a:t> </a:t>
            </a:r>
            <a:r>
              <a:rPr spc="-50" dirty="0"/>
              <a:t>invariance</a:t>
            </a:r>
            <a:r>
              <a:rPr spc="-10" dirty="0"/>
              <a:t> </a:t>
            </a:r>
            <a:r>
              <a:rPr spc="-30" dirty="0"/>
              <a:t>metrics</a:t>
            </a:r>
            <a:r>
              <a:rPr spc="-5" dirty="0"/>
              <a:t> </a:t>
            </a:r>
            <a:r>
              <a:rPr spc="-10" dirty="0"/>
              <a:t>(e.g., </a:t>
            </a:r>
            <a:r>
              <a:rPr spc="-25" dirty="0"/>
              <a:t>transformation</a:t>
            </a:r>
            <a:r>
              <a:rPr spc="25" dirty="0"/>
              <a:t> </a:t>
            </a:r>
            <a:r>
              <a:rPr spc="-10" dirty="0"/>
              <a:t>consistency).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6775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677784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887816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lang="en-US" spc="-60" dirty="0"/>
              <a:t> </a:t>
            </a:r>
            <a:r>
              <a:rPr lang="en-US" spc="-35" dirty="0"/>
              <a:t>24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Data </a:t>
            </a:r>
            <a:r>
              <a:rPr spc="-50" dirty="0"/>
              <a:t>Preprocessing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91387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349885">
              <a:lnSpc>
                <a:spcPct val="102600"/>
              </a:lnSpc>
              <a:spcBef>
                <a:spcPts val="55"/>
              </a:spcBef>
            </a:pPr>
            <a:r>
              <a:rPr spc="-105" dirty="0">
                <a:latin typeface="Arial Black"/>
                <a:cs typeface="Arial Black"/>
              </a:rPr>
              <a:t>Standardization</a:t>
            </a:r>
            <a:r>
              <a:rPr spc="-105" dirty="0"/>
              <a:t>:</a:t>
            </a:r>
            <a:r>
              <a:rPr spc="90" dirty="0"/>
              <a:t> </a:t>
            </a:r>
            <a:r>
              <a:rPr spc="-45" dirty="0"/>
              <a:t>Normalize</a:t>
            </a:r>
            <a:r>
              <a:rPr spc="-5" dirty="0"/>
              <a:t> </a:t>
            </a:r>
            <a:r>
              <a:rPr spc="-25" dirty="0"/>
              <a:t>pixel</a:t>
            </a:r>
            <a:r>
              <a:rPr spc="-5" dirty="0"/>
              <a:t> </a:t>
            </a:r>
            <a:r>
              <a:rPr spc="-55" dirty="0"/>
              <a:t>values,</a:t>
            </a:r>
            <a:r>
              <a:rPr spc="-5" dirty="0"/>
              <a:t> </a:t>
            </a:r>
            <a:r>
              <a:rPr spc="-20" dirty="0"/>
              <a:t>adjust</a:t>
            </a:r>
            <a:r>
              <a:rPr spc="-5" dirty="0"/>
              <a:t> </a:t>
            </a:r>
            <a:r>
              <a:rPr spc="-35" dirty="0"/>
              <a:t>resolution</a:t>
            </a:r>
            <a:r>
              <a:rPr spc="-5" dirty="0"/>
              <a:t> </a:t>
            </a:r>
            <a:r>
              <a:rPr spc="-10" dirty="0"/>
              <a:t>(e.g., </a:t>
            </a:r>
            <a:r>
              <a:rPr spc="-70" dirty="0"/>
              <a:t>256</a:t>
            </a:r>
            <a:r>
              <a:rPr spc="-65" dirty="0"/>
              <a:t> </a:t>
            </a:r>
            <a:r>
              <a:rPr spc="-35" dirty="0">
                <a:latin typeface="Lucida Sans Unicode"/>
                <a:cs typeface="Lucida Sans Unicode"/>
              </a:rPr>
              <a:t>×</a:t>
            </a:r>
            <a:r>
              <a:rPr spc="-100" dirty="0">
                <a:latin typeface="Lucida Sans Unicode"/>
                <a:cs typeface="Lucida Sans Unicode"/>
              </a:rPr>
              <a:t> </a:t>
            </a:r>
            <a:r>
              <a:rPr spc="-10" dirty="0"/>
              <a:t>256).</a:t>
            </a:r>
          </a:p>
          <a:p>
            <a:pPr marL="63500" marR="531495">
              <a:lnSpc>
                <a:spcPct val="102600"/>
              </a:lnSpc>
              <a:spcBef>
                <a:spcPts val="300"/>
              </a:spcBef>
            </a:pPr>
            <a:r>
              <a:rPr spc="-140" dirty="0">
                <a:latin typeface="Arial Black"/>
                <a:cs typeface="Arial Black"/>
              </a:rPr>
              <a:t>Geometric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35" dirty="0">
                <a:latin typeface="Arial Black"/>
                <a:cs typeface="Arial Black"/>
              </a:rPr>
              <a:t>Transformation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00" dirty="0">
                <a:latin typeface="Arial Black"/>
                <a:cs typeface="Arial Black"/>
              </a:rPr>
              <a:t>Extraction</a:t>
            </a:r>
            <a:r>
              <a:rPr spc="-100" dirty="0"/>
              <a:t>:</a:t>
            </a:r>
            <a:r>
              <a:rPr spc="114" dirty="0"/>
              <a:t> </a:t>
            </a:r>
            <a:r>
              <a:rPr spc="-100" dirty="0"/>
              <a:t>Use</a:t>
            </a:r>
            <a:r>
              <a:rPr spc="35" dirty="0"/>
              <a:t> </a:t>
            </a:r>
            <a:r>
              <a:rPr spc="-10" dirty="0"/>
              <a:t>SIFT,</a:t>
            </a:r>
            <a:r>
              <a:rPr spc="40" dirty="0"/>
              <a:t> </a:t>
            </a:r>
            <a:r>
              <a:rPr spc="-20" dirty="0"/>
              <a:t>ORB,</a:t>
            </a:r>
            <a:r>
              <a:rPr spc="40" dirty="0"/>
              <a:t> </a:t>
            </a:r>
            <a:r>
              <a:rPr spc="-25" dirty="0"/>
              <a:t>or </a:t>
            </a:r>
            <a:r>
              <a:rPr spc="-70" dirty="0"/>
              <a:t>RANSAC</a:t>
            </a:r>
            <a:r>
              <a:rPr spc="20" dirty="0"/>
              <a:t> </a:t>
            </a:r>
            <a:r>
              <a:rPr dirty="0"/>
              <a:t>for</a:t>
            </a:r>
            <a:r>
              <a:rPr spc="20" dirty="0"/>
              <a:t> </a:t>
            </a:r>
            <a:r>
              <a:rPr i="1" spc="-55" dirty="0">
                <a:latin typeface="Arial"/>
                <a:cs typeface="Arial"/>
              </a:rPr>
              <a:t>SE</a:t>
            </a:r>
            <a:r>
              <a:rPr spc="-55" dirty="0">
                <a:latin typeface="Tahoma"/>
                <a:cs typeface="Tahoma"/>
              </a:rPr>
              <a:t>(</a:t>
            </a:r>
            <a:r>
              <a:rPr spc="-55" dirty="0"/>
              <a:t>3</a:t>
            </a:r>
            <a:r>
              <a:rPr spc="-55" dirty="0">
                <a:latin typeface="Tahoma"/>
                <a:cs typeface="Tahoma"/>
              </a:rPr>
              <a:t>)</a:t>
            </a:r>
            <a:r>
              <a:rPr spc="-15" dirty="0">
                <a:latin typeface="Tahoma"/>
                <a:cs typeface="Tahoma"/>
              </a:rPr>
              <a:t> </a:t>
            </a:r>
            <a:r>
              <a:rPr spc="-10" dirty="0"/>
              <a:t>estimation.</a:t>
            </a: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spc="-125" dirty="0">
                <a:latin typeface="Arial Black"/>
                <a:cs typeface="Arial Black"/>
              </a:rPr>
              <a:t>Lie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25" dirty="0">
                <a:latin typeface="Arial Black"/>
                <a:cs typeface="Arial Black"/>
              </a:rPr>
              <a:t>Group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120" dirty="0">
                <a:latin typeface="Arial Black"/>
                <a:cs typeface="Arial Black"/>
              </a:rPr>
              <a:t>Representation</a:t>
            </a:r>
            <a:r>
              <a:rPr spc="-120" dirty="0"/>
              <a:t>:</a:t>
            </a:r>
            <a:r>
              <a:rPr spc="90" dirty="0"/>
              <a:t> </a:t>
            </a:r>
            <a:r>
              <a:rPr dirty="0"/>
              <a:t>Map</a:t>
            </a:r>
            <a:r>
              <a:rPr spc="40" dirty="0"/>
              <a:t> </a:t>
            </a:r>
            <a:r>
              <a:rPr spc="-75" dirty="0"/>
              <a:t>images</a:t>
            </a:r>
            <a:r>
              <a:rPr spc="45" dirty="0"/>
              <a:t> </a:t>
            </a:r>
            <a:r>
              <a:rPr dirty="0"/>
              <a:t>to</a:t>
            </a:r>
            <a:r>
              <a:rPr spc="40" dirty="0"/>
              <a:t> </a:t>
            </a:r>
            <a:r>
              <a:rPr i="1" dirty="0">
                <a:latin typeface="Arial"/>
                <a:cs typeface="Arial"/>
              </a:rPr>
              <a:t>f</a:t>
            </a:r>
            <a:r>
              <a:rPr i="1" spc="-20" dirty="0">
                <a:latin typeface="Arial"/>
                <a:cs typeface="Arial"/>
              </a:rPr>
              <a:t> </a:t>
            </a:r>
            <a:r>
              <a:rPr spc="-90" dirty="0">
                <a:latin typeface="Tahoma"/>
                <a:cs typeface="Tahoma"/>
              </a:rPr>
              <a:t>:</a:t>
            </a:r>
            <a:r>
              <a:rPr spc="-40" dirty="0">
                <a:latin typeface="Tahoma"/>
                <a:cs typeface="Tahoma"/>
              </a:rPr>
              <a:t> </a:t>
            </a:r>
            <a:r>
              <a:rPr spc="-160" dirty="0">
                <a:latin typeface="Lucida Sans Unicode"/>
                <a:cs typeface="Lucida Sans Unicode"/>
              </a:rPr>
              <a:t>G</a:t>
            </a:r>
            <a:r>
              <a:rPr spc="15" dirty="0">
                <a:latin typeface="Lucida Sans Unicode"/>
                <a:cs typeface="Lucida Sans Unicode"/>
              </a:rPr>
              <a:t> </a:t>
            </a:r>
            <a:r>
              <a:rPr spc="50" dirty="0">
                <a:latin typeface="Lucida Sans Unicode"/>
                <a:cs typeface="Lucida Sans Unicode"/>
              </a:rPr>
              <a:t>→</a:t>
            </a:r>
            <a:r>
              <a:rPr spc="-55" dirty="0">
                <a:latin typeface="Lucida Sans Unicode"/>
                <a:cs typeface="Lucida Sans Unicode"/>
              </a:rPr>
              <a:t> </a:t>
            </a:r>
            <a:r>
              <a:rPr dirty="0"/>
              <a:t>R</a:t>
            </a:r>
            <a:r>
              <a:rPr sz="1200" i="1" baseline="27777" dirty="0">
                <a:latin typeface="Arial"/>
                <a:cs typeface="Arial"/>
              </a:rPr>
              <a:t>n</a:t>
            </a:r>
            <a:r>
              <a:rPr sz="1100" dirty="0"/>
              <a:t>,</a:t>
            </a:r>
            <a:r>
              <a:rPr sz="1100" spc="40" dirty="0"/>
              <a:t> </a:t>
            </a:r>
            <a:r>
              <a:rPr sz="1100" spc="-40" dirty="0"/>
              <a:t>discretize</a:t>
            </a:r>
            <a:r>
              <a:rPr sz="1100" spc="40" dirty="0"/>
              <a:t> </a:t>
            </a:r>
            <a:r>
              <a:rPr sz="1100" spc="-25" dirty="0">
                <a:latin typeface="Lucida Sans Unicode"/>
                <a:cs typeface="Lucida Sans Unicode"/>
              </a:rPr>
              <a:t>G</a:t>
            </a:r>
            <a:r>
              <a:rPr sz="1100" spc="-25" dirty="0"/>
              <a:t>.</a:t>
            </a:r>
            <a:endParaRPr sz="1100">
              <a:latin typeface="Lucida Sans Unicode"/>
              <a:cs typeface="Lucida Sans Unicode"/>
            </a:endParaRP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pc="-90" dirty="0">
                <a:latin typeface="Arial Black"/>
                <a:cs typeface="Arial Black"/>
              </a:rPr>
              <a:t>Tools</a:t>
            </a:r>
            <a:r>
              <a:rPr spc="-90" dirty="0"/>
              <a:t>:</a:t>
            </a:r>
            <a:r>
              <a:rPr spc="80" dirty="0"/>
              <a:t> </a:t>
            </a:r>
            <a:r>
              <a:rPr spc="-45" dirty="0"/>
              <a:t>OpenCV,</a:t>
            </a:r>
            <a:r>
              <a:rPr spc="-15" dirty="0"/>
              <a:t> </a:t>
            </a:r>
            <a:r>
              <a:rPr spc="-35" dirty="0"/>
              <a:t>PyTorch</a:t>
            </a:r>
            <a:r>
              <a:rPr spc="-10" dirty="0"/>
              <a:t> </a:t>
            </a:r>
            <a:r>
              <a:rPr spc="-45" dirty="0"/>
              <a:t>Geometric,</a:t>
            </a:r>
            <a:r>
              <a:rPr spc="-10" dirty="0"/>
              <a:t> Sophus.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7349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5596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5629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50" dirty="0"/>
              <a:t>Transformer</a:t>
            </a:r>
            <a:r>
              <a:rPr spc="-20" dirty="0"/>
              <a:t> </a:t>
            </a:r>
            <a:r>
              <a:rPr dirty="0"/>
              <a:t>Model</a:t>
            </a:r>
            <a:r>
              <a:rPr spc="-15" dirty="0"/>
              <a:t> </a:t>
            </a:r>
            <a:r>
              <a:rPr spc="-20" dirty="0"/>
              <a:t>Construction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71537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261351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413179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565008"/>
            <a:ext cx="52527" cy="5252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52132" y="962965"/>
            <a:ext cx="3531235" cy="1461770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285"/>
              </a:spcBef>
            </a:pPr>
            <a:r>
              <a:rPr sz="1100" spc="-105" dirty="0">
                <a:latin typeface="Arial Black"/>
                <a:cs typeface="Arial Black"/>
              </a:rPr>
              <a:t>Encoder</a:t>
            </a:r>
            <a:r>
              <a:rPr sz="1100" spc="-105" dirty="0">
                <a:latin typeface="Arial MT"/>
                <a:cs typeface="Arial MT"/>
              </a:rPr>
              <a:t>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6-</a:t>
            </a:r>
            <a:r>
              <a:rPr sz="1100" dirty="0">
                <a:latin typeface="Arial MT"/>
                <a:cs typeface="Arial MT"/>
              </a:rPr>
              <a:t>12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70" dirty="0">
                <a:latin typeface="Arial MT"/>
                <a:cs typeface="Arial MT"/>
              </a:rPr>
              <a:t>layers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with:</a:t>
            </a:r>
            <a:endParaRPr sz="1100">
              <a:latin typeface="Arial MT"/>
              <a:cs typeface="Arial MT"/>
            </a:endParaRPr>
          </a:p>
          <a:p>
            <a:pPr marL="340360" marR="840740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Lie</a:t>
            </a:r>
            <a:r>
              <a:rPr sz="1000" spc="-20" dirty="0">
                <a:latin typeface="Arial MT"/>
                <a:cs typeface="Arial MT"/>
              </a:rPr>
              <a:t> group convolution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feature extraction. </a:t>
            </a:r>
            <a:r>
              <a:rPr sz="1000" dirty="0">
                <a:latin typeface="Arial MT"/>
                <a:cs typeface="Arial MT"/>
              </a:rPr>
              <a:t>Lie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group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geometric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focus.</a:t>
            </a:r>
            <a:endParaRPr sz="1000">
              <a:latin typeface="Arial MT"/>
              <a:cs typeface="Arial MT"/>
            </a:endParaRPr>
          </a:p>
          <a:p>
            <a:pPr marL="340360">
              <a:lnSpc>
                <a:spcPts val="1190"/>
              </a:lnSpc>
            </a:pPr>
            <a:r>
              <a:rPr sz="1000" spc="-55" dirty="0">
                <a:latin typeface="Arial MT"/>
                <a:cs typeface="Arial MT"/>
              </a:rPr>
              <a:t>Feedforward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network,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LayerNorm,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residual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connections.</a:t>
            </a:r>
            <a:endParaRPr sz="1000">
              <a:latin typeface="Arial MT"/>
              <a:cs typeface="Arial MT"/>
            </a:endParaRPr>
          </a:p>
          <a:p>
            <a:pPr marL="63500" marR="572135">
              <a:lnSpc>
                <a:spcPct val="102600"/>
              </a:lnSpc>
              <a:spcBef>
                <a:spcPts val="320"/>
              </a:spcBef>
            </a:pPr>
            <a:r>
              <a:rPr sz="1100" spc="-120" dirty="0">
                <a:latin typeface="Arial Black"/>
                <a:cs typeface="Arial Black"/>
              </a:rPr>
              <a:t>Positional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105" dirty="0">
                <a:latin typeface="Arial Black"/>
                <a:cs typeface="Arial Black"/>
              </a:rPr>
              <a:t>Encoding</a:t>
            </a:r>
            <a:r>
              <a:rPr sz="1100" spc="-105" dirty="0">
                <a:latin typeface="Arial MT"/>
                <a:cs typeface="Arial MT"/>
              </a:rPr>
              <a:t>: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Based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 </a:t>
            </a:r>
            <a:r>
              <a:rPr sz="1100" spc="-45" dirty="0">
                <a:latin typeface="Arial MT"/>
                <a:cs typeface="Arial MT"/>
              </a:rPr>
              <a:t>algebra,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e.g., </a:t>
            </a:r>
            <a:r>
              <a:rPr sz="1100" spc="-50" dirty="0">
                <a:latin typeface="Arial MT"/>
                <a:cs typeface="Arial MT"/>
              </a:rPr>
              <a:t>PE</a:t>
            </a:r>
            <a:r>
              <a:rPr sz="1100" spc="-50" dirty="0">
                <a:latin typeface="Tahoma"/>
                <a:cs typeface="Tahoma"/>
              </a:rPr>
              <a:t>(</a:t>
            </a:r>
            <a:r>
              <a:rPr sz="1100" i="1" spc="-50" dirty="0">
                <a:latin typeface="Arial"/>
                <a:cs typeface="Arial"/>
              </a:rPr>
              <a:t>g</a:t>
            </a:r>
            <a:r>
              <a:rPr sz="1100" spc="-50" dirty="0">
                <a:latin typeface="Tahoma"/>
                <a:cs typeface="Tahoma"/>
              </a:rPr>
              <a:t>)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sin(</a:t>
            </a:r>
            <a:r>
              <a:rPr sz="1100" i="1" spc="-25" dirty="0">
                <a:latin typeface="Calibri"/>
                <a:cs typeface="Calibri"/>
              </a:rPr>
              <a:t>ω</a:t>
            </a:r>
            <a:r>
              <a:rPr sz="1200" i="1" spc="-37" baseline="-13888" dirty="0">
                <a:latin typeface="Arial"/>
                <a:cs typeface="Arial"/>
              </a:rPr>
              <a:t>k</a:t>
            </a:r>
            <a:r>
              <a:rPr sz="1200" i="1" spc="120" baseline="-13888" dirty="0">
                <a:latin typeface="Arial"/>
                <a:cs typeface="Arial"/>
              </a:rPr>
              <a:t> </a:t>
            </a:r>
            <a:r>
              <a:rPr sz="1100" spc="-400" dirty="0">
                <a:latin typeface="Lucida Sans Unicode"/>
                <a:cs typeface="Lucida Sans Unicode"/>
              </a:rPr>
              <a:t>·</a:t>
            </a:r>
            <a:r>
              <a:rPr sz="1100" spc="-100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Calibri"/>
                <a:cs typeface="Calibri"/>
              </a:rPr>
              <a:t>ξ</a:t>
            </a:r>
            <a:r>
              <a:rPr sz="1200" i="1" spc="-30" baseline="-10416" dirty="0">
                <a:latin typeface="Arial"/>
                <a:cs typeface="Arial"/>
              </a:rPr>
              <a:t>g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20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63500" marR="17780">
              <a:lnSpc>
                <a:spcPct val="102600"/>
              </a:lnSpc>
              <a:spcBef>
                <a:spcPts val="300"/>
              </a:spcBef>
            </a:pPr>
            <a:r>
              <a:rPr sz="1100" spc="-110" dirty="0">
                <a:latin typeface="Arial Black"/>
                <a:cs typeface="Arial Black"/>
              </a:rPr>
              <a:t>Implementation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1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PyTorch/JAX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Sophus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 </a:t>
            </a:r>
            <a:r>
              <a:rPr sz="1100" spc="-10" dirty="0">
                <a:latin typeface="Arial MT"/>
                <a:cs typeface="Arial MT"/>
              </a:rPr>
              <a:t>operations.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762366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144484"/>
            <a:ext cx="65201" cy="6520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5" name="object 15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Application</a:t>
            </a:r>
            <a:r>
              <a:rPr spc="-65" dirty="0"/>
              <a:t> </a:t>
            </a:r>
            <a:r>
              <a:rPr spc="-50" dirty="0"/>
              <a:t>Scenarios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2255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039036"/>
            <a:ext cx="4069715" cy="133858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396875">
              <a:lnSpc>
                <a:spcPct val="102699"/>
              </a:lnSpc>
              <a:spcBef>
                <a:spcPts val="55"/>
              </a:spcBef>
            </a:pPr>
            <a:r>
              <a:rPr sz="1100" spc="-10" dirty="0">
                <a:latin typeface="Arial Black"/>
                <a:cs typeface="Arial Black"/>
              </a:rPr>
              <a:t>3D</a:t>
            </a:r>
            <a:r>
              <a:rPr sz="1100" spc="-30" dirty="0">
                <a:latin typeface="Arial Black"/>
                <a:cs typeface="Arial Black"/>
              </a:rPr>
              <a:t> </a:t>
            </a:r>
            <a:r>
              <a:rPr sz="1100" spc="-120" dirty="0">
                <a:latin typeface="Arial Black"/>
                <a:cs typeface="Arial Black"/>
              </a:rPr>
              <a:t>Reconstruction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High-</a:t>
            </a:r>
            <a:r>
              <a:rPr sz="1100" spc="-50" dirty="0">
                <a:latin typeface="Arial MT"/>
                <a:cs typeface="Arial MT"/>
              </a:rPr>
              <a:t>precision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models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(Chamfer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distance </a:t>
            </a:r>
            <a:r>
              <a:rPr sz="1100" spc="-60" dirty="0">
                <a:latin typeface="Arial MT"/>
                <a:cs typeface="Arial MT"/>
              </a:rPr>
              <a:t>reduced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10-</a:t>
            </a:r>
            <a:r>
              <a:rPr sz="1100" spc="-10" dirty="0">
                <a:latin typeface="Arial MT"/>
                <a:cs typeface="Arial MT"/>
              </a:rPr>
              <a:t>15%).</a:t>
            </a:r>
            <a:endParaRPr sz="1100">
              <a:latin typeface="Arial MT"/>
              <a:cs typeface="Arial MT"/>
            </a:endParaRPr>
          </a:p>
          <a:p>
            <a:pPr marL="12700" marR="399415">
              <a:lnSpc>
                <a:spcPct val="102600"/>
              </a:lnSpc>
              <a:spcBef>
                <a:spcPts val="300"/>
              </a:spcBef>
            </a:pPr>
            <a:r>
              <a:rPr sz="1100" spc="-120" dirty="0">
                <a:latin typeface="Arial Black"/>
                <a:cs typeface="Arial Black"/>
              </a:rPr>
              <a:t>Robotic</a:t>
            </a:r>
            <a:r>
              <a:rPr sz="1100" spc="25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Arial Black"/>
                <a:cs typeface="Arial Black"/>
              </a:rPr>
              <a:t>Navigation/SLAM</a:t>
            </a:r>
            <a:r>
              <a:rPr sz="1100" spc="-70" dirty="0">
                <a:latin typeface="Arial MT"/>
                <a:cs typeface="Arial MT"/>
              </a:rPr>
              <a:t>: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ATE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reduced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0.02m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TUM </a:t>
            </a:r>
            <a:r>
              <a:rPr sz="1100" spc="-55" dirty="0">
                <a:latin typeface="Arial MT"/>
                <a:cs typeface="Arial MT"/>
              </a:rPr>
              <a:t>RGB-</a:t>
            </a:r>
            <a:r>
              <a:rPr sz="1100" spc="-25" dirty="0">
                <a:latin typeface="Arial MT"/>
                <a:cs typeface="Arial MT"/>
              </a:rPr>
              <a:t>D.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25" dirty="0">
                <a:latin typeface="Arial Black"/>
                <a:cs typeface="Arial Black"/>
              </a:rPr>
              <a:t>Medical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Imaging</a:t>
            </a:r>
            <a:r>
              <a:rPr sz="1100" spc="-95" dirty="0">
                <a:latin typeface="Arial MT"/>
                <a:cs typeface="Arial MT"/>
              </a:rPr>
              <a:t>:</a:t>
            </a:r>
            <a:r>
              <a:rPr sz="1100" spc="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Dice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coeﬀicient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improved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30" dirty="0">
                <a:latin typeface="Arial MT"/>
                <a:cs typeface="Arial MT"/>
              </a:rPr>
              <a:t>0.90</a:t>
            </a:r>
            <a:r>
              <a:rPr sz="1100" dirty="0">
                <a:latin typeface="Arial MT"/>
                <a:cs typeface="Arial MT"/>
              </a:rPr>
              <a:t> on </a:t>
            </a:r>
            <a:r>
              <a:rPr sz="1100" spc="-10" dirty="0">
                <a:latin typeface="Arial MT"/>
                <a:cs typeface="Arial MT"/>
              </a:rPr>
              <a:t>BraTS.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145" dirty="0">
                <a:latin typeface="Arial Black"/>
                <a:cs typeface="Arial Black"/>
              </a:rPr>
              <a:t>Autonomous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Driving</a:t>
            </a:r>
            <a:r>
              <a:rPr sz="1100" spc="-65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Pose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errors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reduced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0.03m,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mAP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improved </a:t>
            </a:r>
            <a:r>
              <a:rPr sz="1100" spc="-10" dirty="0">
                <a:latin typeface="Arial MT"/>
                <a:cs typeface="Arial MT"/>
              </a:rPr>
              <a:t>by</a:t>
            </a:r>
            <a:r>
              <a:rPr sz="1100" spc="-5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8%.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0465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8677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096808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3D</a:t>
            </a:r>
            <a:r>
              <a:rPr spc="30" dirty="0"/>
              <a:t> </a:t>
            </a:r>
            <a:r>
              <a:rPr spc="-35" dirty="0"/>
              <a:t>Reconstruction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91387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07870"/>
            <a:ext cx="4032250" cy="11664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214629">
              <a:lnSpc>
                <a:spcPct val="102600"/>
              </a:lnSpc>
              <a:spcBef>
                <a:spcPts val="55"/>
              </a:spcBef>
            </a:pPr>
            <a:r>
              <a:rPr sz="1100" spc="-120" dirty="0">
                <a:latin typeface="Arial Black"/>
                <a:cs typeface="Arial Black"/>
              </a:rPr>
              <a:t>Process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10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view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75" dirty="0">
                <a:latin typeface="Arial MT"/>
                <a:cs typeface="Arial MT"/>
              </a:rPr>
              <a:t>images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30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features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35" dirty="0">
                <a:latin typeface="Lucida Sans Unicode"/>
                <a:cs typeface="Lucida Sans Unicode"/>
              </a:rPr>
              <a:t> </a:t>
            </a:r>
            <a:r>
              <a:rPr sz="1100" spc="-10" dirty="0">
                <a:latin typeface="Arial MT"/>
                <a:cs typeface="Arial MT"/>
              </a:rPr>
              <a:t>voxel/point </a:t>
            </a:r>
            <a:r>
              <a:rPr sz="1100" spc="-30" dirty="0">
                <a:latin typeface="Arial MT"/>
                <a:cs typeface="Arial MT"/>
              </a:rPr>
              <a:t>cloud</a:t>
            </a:r>
            <a:r>
              <a:rPr sz="1100" spc="-3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fusion.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90" dirty="0">
                <a:latin typeface="Arial Black"/>
                <a:cs typeface="Arial Black"/>
              </a:rPr>
              <a:t>Tools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Open3D,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PyTorch3D,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MeshLab.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120" dirty="0">
                <a:latin typeface="Arial Black"/>
                <a:cs typeface="Arial Black"/>
              </a:rPr>
              <a:t>Advantages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95" dirty="0">
                <a:latin typeface="Arial MT"/>
                <a:cs typeface="Arial MT"/>
              </a:rPr>
              <a:t>Pose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error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Lucida Sans Unicode"/>
                <a:cs typeface="Lucida Sans Unicode"/>
              </a:rPr>
              <a:t>∼</a:t>
            </a:r>
            <a:r>
              <a:rPr sz="1100" spc="-10" dirty="0">
                <a:latin typeface="Arial MT"/>
                <a:cs typeface="Arial MT"/>
              </a:rPr>
              <a:t>1°,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robust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70" dirty="0">
                <a:latin typeface="Arial MT"/>
                <a:cs typeface="Arial MT"/>
              </a:rPr>
              <a:t>noise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occlusions.</a:t>
            </a:r>
            <a:endParaRPr sz="110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295"/>
              </a:spcBef>
            </a:pPr>
            <a:r>
              <a:rPr sz="1100" spc="-165" dirty="0">
                <a:latin typeface="Arial Black"/>
                <a:cs typeface="Arial Black"/>
              </a:rPr>
              <a:t>Case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Study</a:t>
            </a:r>
            <a:r>
              <a:rPr sz="1100" spc="-75" dirty="0">
                <a:latin typeface="Arial MT"/>
                <a:cs typeface="Arial MT"/>
              </a:rPr>
              <a:t>: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VR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gaming—</a:t>
            </a:r>
            <a:r>
              <a:rPr sz="1100" spc="-35" dirty="0">
                <a:latin typeface="Arial MT"/>
                <a:cs typeface="Arial MT"/>
              </a:rPr>
              <a:t>reconstructing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indoor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10" dirty="0">
                <a:latin typeface="Arial MT"/>
                <a:cs typeface="Arial MT"/>
              </a:rPr>
              <a:t>scenes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2°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pose </a:t>
            </a:r>
            <a:r>
              <a:rPr sz="1100" spc="-10" dirty="0">
                <a:latin typeface="Arial MT"/>
                <a:cs typeface="Arial MT"/>
              </a:rPr>
              <a:t>accuracy.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7349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83524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93557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Robotic</a:t>
            </a:r>
            <a:r>
              <a:rPr spc="-65" dirty="0"/>
              <a:t> </a:t>
            </a:r>
            <a:r>
              <a:rPr spc="-25" dirty="0"/>
              <a:t>Navigation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65" dirty="0"/>
              <a:t> </a:t>
            </a:r>
            <a:r>
              <a:rPr spc="45" dirty="0"/>
              <a:t>SLAM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60157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76640"/>
            <a:ext cx="4079875" cy="99441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600710">
              <a:lnSpc>
                <a:spcPct val="102699"/>
              </a:lnSpc>
              <a:spcBef>
                <a:spcPts val="55"/>
              </a:spcBef>
            </a:pPr>
            <a:r>
              <a:rPr sz="1100" spc="-120" dirty="0">
                <a:latin typeface="Arial Black"/>
                <a:cs typeface="Arial Black"/>
              </a:rPr>
              <a:t>Process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114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RGB-D/LiDAR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Arial"/>
                <a:cs typeface="Arial"/>
              </a:rPr>
              <a:t>SE</a:t>
            </a:r>
            <a:r>
              <a:rPr sz="1100" spc="-55" dirty="0">
                <a:latin typeface="Tahoma"/>
                <a:cs typeface="Tahoma"/>
              </a:rPr>
              <a:t>(</a:t>
            </a:r>
            <a:r>
              <a:rPr sz="1100" spc="-55" dirty="0">
                <a:latin typeface="Arial MT"/>
                <a:cs typeface="Arial MT"/>
              </a:rPr>
              <a:t>3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-80" dirty="0">
                <a:latin typeface="Arial MT"/>
                <a:cs typeface="Arial MT"/>
              </a:rPr>
              <a:t>pose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estimation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2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map </a:t>
            </a:r>
            <a:r>
              <a:rPr sz="1100" spc="-10" dirty="0">
                <a:latin typeface="Arial MT"/>
                <a:cs typeface="Arial MT"/>
              </a:rPr>
              <a:t>construction.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90" dirty="0">
                <a:latin typeface="Arial Black"/>
                <a:cs typeface="Arial Black"/>
              </a:rPr>
              <a:t>Tools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6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ORB-</a:t>
            </a:r>
            <a:r>
              <a:rPr sz="1100" spc="-25" dirty="0">
                <a:latin typeface="Arial MT"/>
                <a:cs typeface="Arial MT"/>
              </a:rPr>
              <a:t>SLAM3, </a:t>
            </a:r>
            <a:r>
              <a:rPr sz="1100" spc="-30" dirty="0">
                <a:latin typeface="Arial MT"/>
                <a:cs typeface="Arial MT"/>
              </a:rPr>
              <a:t>g2o,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ROS.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20" dirty="0">
                <a:latin typeface="Arial Black"/>
                <a:cs typeface="Arial Black"/>
              </a:rPr>
              <a:t>Advantages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ATE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5" dirty="0">
                <a:latin typeface="Lucida Sans Unicode"/>
                <a:cs typeface="Lucida Sans Unicode"/>
              </a:rPr>
              <a:t>∼</a:t>
            </a:r>
            <a:r>
              <a:rPr sz="1100" spc="-35" dirty="0">
                <a:latin typeface="Arial MT"/>
                <a:cs typeface="Arial MT"/>
              </a:rPr>
              <a:t>0.02m,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15%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better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map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consistency.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65" dirty="0">
                <a:latin typeface="Arial Black"/>
                <a:cs typeface="Arial Black"/>
              </a:rPr>
              <a:t>Case</a:t>
            </a:r>
            <a:r>
              <a:rPr sz="1100" spc="-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Study</a:t>
            </a:r>
            <a:r>
              <a:rPr sz="1100" spc="-80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Hospital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robots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navigating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0.03m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localization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error.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226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5229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062327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Medical</a:t>
            </a:r>
            <a:r>
              <a:rPr spc="-105" dirty="0"/>
              <a:t> </a:t>
            </a:r>
            <a:r>
              <a:rPr spc="-85" dirty="0"/>
              <a:t>Image</a:t>
            </a:r>
            <a:r>
              <a:rPr spc="-25" dirty="0"/>
              <a:t> </a:t>
            </a:r>
            <a:r>
              <a:rPr spc="-35" dirty="0"/>
              <a:t>Processing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60157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76640"/>
            <a:ext cx="3620770" cy="9944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0" dirty="0">
                <a:latin typeface="Arial Black"/>
                <a:cs typeface="Arial Black"/>
              </a:rPr>
              <a:t>Process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1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CT/MRI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i="1" spc="-55" dirty="0">
                <a:latin typeface="Arial"/>
                <a:cs typeface="Arial"/>
              </a:rPr>
              <a:t>SE</a:t>
            </a:r>
            <a:r>
              <a:rPr sz="1100" spc="-55" dirty="0">
                <a:latin typeface="Tahoma"/>
                <a:cs typeface="Tahoma"/>
              </a:rPr>
              <a:t>(</a:t>
            </a:r>
            <a:r>
              <a:rPr sz="1100" spc="-55" dirty="0">
                <a:latin typeface="Arial MT"/>
                <a:cs typeface="Arial MT"/>
              </a:rPr>
              <a:t>3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25" dirty="0">
                <a:latin typeface="Arial MT"/>
                <a:cs typeface="Arial MT"/>
              </a:rPr>
              <a:t>registration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→</a:t>
            </a:r>
            <a:endParaRPr sz="11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100" spc="-10" dirty="0">
                <a:latin typeface="Arial MT"/>
                <a:cs typeface="Arial MT"/>
              </a:rPr>
              <a:t>segmentation/classification.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90" dirty="0">
                <a:latin typeface="Arial Black"/>
                <a:cs typeface="Arial Black"/>
              </a:rPr>
              <a:t>Tools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1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ITK,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MONAI,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3D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Slicer.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1100" spc="-120" dirty="0">
                <a:latin typeface="Arial Black"/>
                <a:cs typeface="Arial Black"/>
              </a:rPr>
              <a:t>Advantages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Dice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coeﬀicient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∼</a:t>
            </a:r>
            <a:r>
              <a:rPr sz="1100" spc="-25" dirty="0">
                <a:latin typeface="Arial MT"/>
                <a:cs typeface="Arial MT"/>
              </a:rPr>
              <a:t>0.90,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10%</a:t>
            </a:r>
            <a:r>
              <a:rPr sz="1100" spc="-20" dirty="0">
                <a:latin typeface="Arial MT"/>
                <a:cs typeface="Arial MT"/>
              </a:rPr>
              <a:t> error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reduction.</a:t>
            </a:r>
            <a:endParaRPr sz="11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65" dirty="0">
                <a:latin typeface="Arial Black"/>
                <a:cs typeface="Arial Black"/>
              </a:rPr>
              <a:t>Case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Study</a:t>
            </a:r>
            <a:r>
              <a:rPr sz="1100" spc="-75" dirty="0">
                <a:latin typeface="Arial MT"/>
                <a:cs typeface="Arial MT"/>
              </a:rPr>
              <a:t>: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Brain </a:t>
            </a:r>
            <a:r>
              <a:rPr sz="1100" dirty="0">
                <a:latin typeface="Arial MT"/>
                <a:cs typeface="Arial MT"/>
              </a:rPr>
              <a:t>tumor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segmentation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0.92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Dice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score.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226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5229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062327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0" dirty="0"/>
              <a:t>Autonomous</a:t>
            </a:r>
            <a:r>
              <a:rPr spc="-55" dirty="0"/>
              <a:t> </a:t>
            </a:r>
            <a:r>
              <a:rPr spc="-10" dirty="0"/>
              <a:t>Driving</a:t>
            </a:r>
            <a:r>
              <a:rPr spc="-50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spc="-20" dirty="0"/>
              <a:t>UAVs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60157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5755" rIns="0" bIns="0" rtlCol="0">
            <a:spAutoFit/>
          </a:bodyPr>
          <a:lstStyle/>
          <a:p>
            <a:pPr marL="63500" marR="5080">
              <a:lnSpc>
                <a:spcPct val="102699"/>
              </a:lnSpc>
              <a:spcBef>
                <a:spcPts val="55"/>
              </a:spcBef>
            </a:pPr>
            <a:r>
              <a:rPr spc="-120" dirty="0">
                <a:latin typeface="Arial Black"/>
                <a:cs typeface="Arial Black"/>
              </a:rPr>
              <a:t>Process</a:t>
            </a:r>
            <a:r>
              <a:rPr spc="-120" dirty="0"/>
              <a:t>:</a:t>
            </a:r>
            <a:r>
              <a:rPr spc="100" dirty="0"/>
              <a:t> </a:t>
            </a:r>
            <a:r>
              <a:rPr spc="-10" dirty="0"/>
              <a:t>Multimodal</a:t>
            </a:r>
            <a:r>
              <a:rPr spc="10" dirty="0"/>
              <a:t> </a:t>
            </a:r>
            <a:r>
              <a:rPr spc="-10" dirty="0"/>
              <a:t>data</a:t>
            </a:r>
            <a:r>
              <a:rPr spc="5" dirty="0"/>
              <a:t> </a:t>
            </a:r>
            <a:r>
              <a:rPr spc="50" dirty="0">
                <a:latin typeface="Lucida Sans Unicode"/>
                <a:cs typeface="Lucida Sans Unicode"/>
              </a:rPr>
              <a:t>→</a:t>
            </a:r>
            <a:r>
              <a:rPr spc="-40" dirty="0">
                <a:latin typeface="Lucida Sans Unicode"/>
                <a:cs typeface="Lucida Sans Unicode"/>
              </a:rPr>
              <a:t> </a:t>
            </a:r>
            <a:r>
              <a:rPr i="1" spc="-55" dirty="0">
                <a:latin typeface="Arial"/>
                <a:cs typeface="Arial"/>
              </a:rPr>
              <a:t>SE</a:t>
            </a:r>
            <a:r>
              <a:rPr spc="-55" dirty="0">
                <a:latin typeface="Tahoma"/>
                <a:cs typeface="Tahoma"/>
              </a:rPr>
              <a:t>(</a:t>
            </a:r>
            <a:r>
              <a:rPr spc="-55" dirty="0"/>
              <a:t>3</a:t>
            </a:r>
            <a:r>
              <a:rPr spc="-55" dirty="0">
                <a:latin typeface="Tahoma"/>
                <a:cs typeface="Tahoma"/>
              </a:rPr>
              <a:t>)</a:t>
            </a:r>
            <a:r>
              <a:rPr spc="-30" dirty="0">
                <a:latin typeface="Tahoma"/>
                <a:cs typeface="Tahoma"/>
              </a:rPr>
              <a:t> </a:t>
            </a:r>
            <a:r>
              <a:rPr spc="-80" dirty="0"/>
              <a:t>pose</a:t>
            </a:r>
            <a:r>
              <a:rPr spc="5" dirty="0"/>
              <a:t> </a:t>
            </a:r>
            <a:r>
              <a:rPr spc="50" dirty="0">
                <a:latin typeface="Lucida Sans Unicode"/>
                <a:cs typeface="Lucida Sans Unicode"/>
              </a:rPr>
              <a:t>→</a:t>
            </a:r>
            <a:r>
              <a:rPr spc="-35" dirty="0">
                <a:latin typeface="Lucida Sans Unicode"/>
                <a:cs typeface="Lucida Sans Unicode"/>
              </a:rPr>
              <a:t> </a:t>
            </a:r>
            <a:r>
              <a:rPr spc="-10" dirty="0"/>
              <a:t>object</a:t>
            </a:r>
            <a:r>
              <a:rPr spc="5" dirty="0"/>
              <a:t> </a:t>
            </a:r>
            <a:r>
              <a:rPr spc="-10" dirty="0"/>
              <a:t>detection/path planning.</a:t>
            </a: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spc="-90" dirty="0">
                <a:latin typeface="Arial Black"/>
                <a:cs typeface="Arial Black"/>
              </a:rPr>
              <a:t>Tools</a:t>
            </a:r>
            <a:r>
              <a:rPr spc="-90" dirty="0"/>
              <a:t>:</a:t>
            </a:r>
            <a:r>
              <a:rPr spc="55" dirty="0"/>
              <a:t> </a:t>
            </a:r>
            <a:r>
              <a:rPr spc="-10" dirty="0"/>
              <a:t>Apollo,</a:t>
            </a:r>
            <a:r>
              <a:rPr spc="-25" dirty="0"/>
              <a:t> </a:t>
            </a:r>
            <a:r>
              <a:rPr spc="-60" dirty="0"/>
              <a:t>ROS,</a:t>
            </a:r>
            <a:r>
              <a:rPr spc="-15" dirty="0"/>
              <a:t> </a:t>
            </a:r>
            <a:r>
              <a:rPr spc="-10" dirty="0"/>
              <a:t>TensorRT.</a:t>
            </a: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pc="-120" dirty="0">
                <a:latin typeface="Arial Black"/>
                <a:cs typeface="Arial Black"/>
              </a:rPr>
              <a:t>Advantages</a:t>
            </a:r>
            <a:r>
              <a:rPr spc="-120" dirty="0"/>
              <a:t>:</a:t>
            </a:r>
            <a:r>
              <a:rPr spc="45" dirty="0"/>
              <a:t> </a:t>
            </a:r>
            <a:r>
              <a:rPr spc="-95" dirty="0"/>
              <a:t>Pose</a:t>
            </a:r>
            <a:r>
              <a:rPr spc="20" dirty="0"/>
              <a:t> </a:t>
            </a:r>
            <a:r>
              <a:rPr spc="-25" dirty="0"/>
              <a:t>error</a:t>
            </a:r>
            <a:r>
              <a:rPr spc="-35" dirty="0"/>
              <a:t> </a:t>
            </a:r>
            <a:r>
              <a:rPr spc="-35" dirty="0">
                <a:latin typeface="Lucida Sans Unicode"/>
                <a:cs typeface="Lucida Sans Unicode"/>
              </a:rPr>
              <a:t>∼</a:t>
            </a:r>
            <a:r>
              <a:rPr spc="-35" dirty="0"/>
              <a:t>0.03m,</a:t>
            </a:r>
            <a:r>
              <a:rPr spc="-20" dirty="0"/>
              <a:t> </a:t>
            </a:r>
            <a:r>
              <a:rPr dirty="0"/>
              <a:t>mAP</a:t>
            </a:r>
            <a:r>
              <a:rPr spc="-20" dirty="0"/>
              <a:t> </a:t>
            </a:r>
            <a:r>
              <a:rPr spc="-45" dirty="0"/>
              <a:t>improved</a:t>
            </a:r>
            <a:r>
              <a:rPr spc="-20" dirty="0"/>
              <a:t> </a:t>
            </a:r>
            <a:r>
              <a:rPr spc="-10" dirty="0"/>
              <a:t>by</a:t>
            </a:r>
            <a:r>
              <a:rPr spc="-20" dirty="0"/>
              <a:t> </a:t>
            </a:r>
            <a:r>
              <a:rPr spc="-25" dirty="0"/>
              <a:t>8%.</a:t>
            </a: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pc="-165" dirty="0">
                <a:latin typeface="Arial Black"/>
                <a:cs typeface="Arial Black"/>
              </a:rPr>
              <a:t>Case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75" dirty="0">
                <a:latin typeface="Arial Black"/>
                <a:cs typeface="Arial Black"/>
              </a:rPr>
              <a:t>Study</a:t>
            </a:r>
            <a:r>
              <a:rPr spc="-75" dirty="0"/>
              <a:t>:</a:t>
            </a:r>
            <a:r>
              <a:rPr spc="35" dirty="0"/>
              <a:t> </a:t>
            </a:r>
            <a:r>
              <a:rPr spc="-30" dirty="0"/>
              <a:t>Urban</a:t>
            </a:r>
            <a:r>
              <a:rPr dirty="0"/>
              <a:t> </a:t>
            </a:r>
            <a:r>
              <a:rPr spc="-20" dirty="0"/>
              <a:t>driving</a:t>
            </a:r>
            <a:r>
              <a:rPr dirty="0"/>
              <a:t> with</a:t>
            </a:r>
            <a:r>
              <a:rPr spc="5" dirty="0"/>
              <a:t> </a:t>
            </a:r>
            <a:r>
              <a:rPr spc="-40" dirty="0"/>
              <a:t>0.02m</a:t>
            </a:r>
            <a:r>
              <a:rPr dirty="0"/>
              <a:t> </a:t>
            </a:r>
            <a:r>
              <a:rPr spc="-25" dirty="0"/>
              <a:t>localization</a:t>
            </a:r>
            <a:r>
              <a:rPr dirty="0"/>
              <a:t> </a:t>
            </a:r>
            <a:r>
              <a:rPr spc="-10" dirty="0"/>
              <a:t>accuracy.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642262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852295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062327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Advantages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spc="-10" dirty="0"/>
              <a:t>Limitations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09319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299133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450962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602790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77990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1969719"/>
            <a:ext cx="52527" cy="5252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70915" y="2121547"/>
            <a:ext cx="52527" cy="52527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70915" y="2273376"/>
            <a:ext cx="52527" cy="52527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02932" y="1000721"/>
            <a:ext cx="3159125" cy="136588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45" dirty="0">
                <a:latin typeface="Arial Black"/>
                <a:cs typeface="Arial Black"/>
              </a:rPr>
              <a:t>Advantages</a:t>
            </a:r>
            <a:r>
              <a:rPr sz="1100" spc="-45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ts val="1200"/>
              </a:lnSpc>
              <a:spcBef>
                <a:spcPts val="175"/>
              </a:spcBef>
            </a:pPr>
            <a:r>
              <a:rPr sz="1000" spc="-30" dirty="0">
                <a:latin typeface="Arial MT"/>
                <a:cs typeface="Arial MT"/>
              </a:rPr>
              <a:t>Robust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geometric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invariance/equivariance.</a:t>
            </a:r>
            <a:endParaRPr sz="1000">
              <a:latin typeface="Arial MT"/>
              <a:cs typeface="Arial MT"/>
            </a:endParaRPr>
          </a:p>
          <a:p>
            <a:pPr marL="289560" marR="5080">
              <a:lnSpc>
                <a:spcPts val="1200"/>
              </a:lnSpc>
              <a:spcBef>
                <a:spcPts val="40"/>
              </a:spcBef>
            </a:pPr>
            <a:r>
              <a:rPr sz="1000" spc="-55" dirty="0">
                <a:latin typeface="Arial MT"/>
                <a:cs typeface="Arial MT"/>
              </a:rPr>
              <a:t>Precise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modeling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tasks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(e.g.,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pose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error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Lucida Sans Unicode"/>
                <a:cs typeface="Lucida Sans Unicode"/>
              </a:rPr>
              <a:t>∼</a:t>
            </a:r>
            <a:r>
              <a:rPr sz="1000" spc="-10" dirty="0">
                <a:latin typeface="Arial MT"/>
                <a:cs typeface="Arial MT"/>
              </a:rPr>
              <a:t>1°). </a:t>
            </a:r>
            <a:r>
              <a:rPr sz="1000" spc="-60" dirty="0">
                <a:latin typeface="Arial MT"/>
                <a:cs typeface="Arial MT"/>
              </a:rPr>
              <a:t>Reduced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5" dirty="0">
                <a:latin typeface="Arial MT"/>
                <a:cs typeface="Arial MT"/>
              </a:rPr>
              <a:t>dependency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via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self-</a:t>
            </a:r>
            <a:r>
              <a:rPr sz="1000" spc="-55" dirty="0">
                <a:latin typeface="Arial MT"/>
                <a:cs typeface="Arial MT"/>
              </a:rPr>
              <a:t>supervised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learning.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50"/>
              </a:spcBef>
            </a:pPr>
            <a:r>
              <a:rPr sz="1100" spc="-30" dirty="0">
                <a:latin typeface="Arial Black"/>
                <a:cs typeface="Arial Black"/>
              </a:rPr>
              <a:t>Limitations</a:t>
            </a:r>
            <a:r>
              <a:rPr sz="1100" spc="-3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289560" marR="890269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High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computational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complexity. </a:t>
            </a:r>
            <a:r>
              <a:rPr sz="1000" spc="-55" dirty="0">
                <a:latin typeface="Arial MT"/>
                <a:cs typeface="Arial MT"/>
              </a:rPr>
              <a:t>Requires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diverse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transformation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data.</a:t>
            </a:r>
            <a:endParaRPr sz="100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sz="1000" spc="-50" dirty="0">
                <a:latin typeface="Arial MT"/>
                <a:cs typeface="Arial MT"/>
              </a:rPr>
              <a:t>Steep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learning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curve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Lie</a:t>
            </a:r>
            <a:r>
              <a:rPr sz="1000" spc="-20" dirty="0">
                <a:latin typeface="Arial MT"/>
                <a:cs typeface="Arial MT"/>
              </a:rPr>
              <a:t> group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theory.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7" name="object 17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Agenda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551116"/>
            <a:ext cx="159931" cy="15993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816368"/>
            <a:ext cx="159931" cy="15993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81620"/>
            <a:ext cx="159931" cy="15993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346873"/>
            <a:ext cx="159931" cy="15993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612125"/>
            <a:ext cx="159931" cy="15993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1877390"/>
            <a:ext cx="159931" cy="15993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7030" y="522883"/>
            <a:ext cx="1873885" cy="15182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8" action="ppaction://hlinksldjump"/>
              </a:rPr>
              <a:t>Introduction</a:t>
            </a:r>
            <a:endParaRPr sz="110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Lie</a:t>
            </a:r>
            <a:r>
              <a:rPr sz="1100" spc="-6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Group</a:t>
            </a: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9" action="ppaction://hlinksldjump"/>
              </a:rPr>
              <a:t>Foundations</a:t>
            </a:r>
            <a:endParaRPr sz="110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65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55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Framework</a:t>
            </a: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0" action="ppaction://hlinksldjump"/>
              </a:rPr>
              <a:t>Overview</a:t>
            </a:r>
            <a:endParaRPr sz="110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3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Neural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-3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Network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1" action="ppaction://hlinksldjump"/>
              </a:rPr>
              <a:t>Architecture</a:t>
            </a:r>
            <a:endParaRPr sz="110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12" action="ppaction://hlinksldjump"/>
              </a:rPr>
              <a:t>Training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100" spc="-45" dirty="0">
                <a:solidFill>
                  <a:srgbClr val="3333B2"/>
                </a:solidFill>
                <a:latin typeface="Arial MT"/>
                <a:cs typeface="Arial MT"/>
                <a:hlinkClick r:id="rId12" action="ppaction://hlinksldjump"/>
              </a:rPr>
              <a:t>and</a:t>
            </a:r>
            <a:r>
              <a:rPr sz="1100" spc="-5" dirty="0">
                <a:solidFill>
                  <a:srgbClr val="3333B2"/>
                </a:solidFill>
                <a:latin typeface="Arial MT"/>
                <a:cs typeface="Arial MT"/>
                <a:hlinkClick r:id="rId12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2" action="ppaction://hlinksldjump"/>
              </a:rPr>
              <a:t>Optimization</a:t>
            </a:r>
            <a:endParaRPr sz="110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Implementation</a:t>
            </a:r>
            <a:r>
              <a:rPr sz="1100" spc="2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3" action="ppaction://hlinksldjump"/>
              </a:rPr>
              <a:t>Process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9331" y="2142642"/>
            <a:ext cx="159931" cy="159931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295008" y="2114409"/>
            <a:ext cx="1287145" cy="7226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0" dirty="0">
                <a:solidFill>
                  <a:srgbClr val="3333B2"/>
                </a:solidFill>
                <a:latin typeface="Arial MT"/>
                <a:cs typeface="Arial MT"/>
                <a:hlinkClick r:id="rId15" action="ppaction://hlinksldjump"/>
              </a:rPr>
              <a:t>Practical </a:t>
            </a:r>
            <a:r>
              <a:rPr sz="1100" spc="-30" dirty="0">
                <a:solidFill>
                  <a:srgbClr val="3333B2"/>
                </a:solidFill>
                <a:latin typeface="Arial MT"/>
                <a:cs typeface="Arial MT"/>
                <a:hlinkClick r:id="rId15" action="ppaction://hlinksldjump"/>
              </a:rPr>
              <a:t>Applications</a:t>
            </a:r>
            <a:endParaRPr sz="1100">
              <a:latin typeface="Arial MT"/>
              <a:cs typeface="Arial MT"/>
            </a:endParaRPr>
          </a:p>
          <a:p>
            <a:pPr marL="12700" marR="262890">
              <a:lnSpc>
                <a:spcPct val="158200"/>
              </a:lnSpc>
            </a:pP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6" action="ppaction://hlinksldjump"/>
              </a:rPr>
              <a:t>Impact</a:t>
            </a:r>
            <a:r>
              <a:rPr sz="1100" spc="-50" dirty="0">
                <a:solidFill>
                  <a:srgbClr val="3333B2"/>
                </a:solidFill>
                <a:latin typeface="Arial MT"/>
                <a:cs typeface="Arial MT"/>
                <a:hlinkClick r:id="rId16" action="ppaction://hlinksldjump"/>
              </a:rPr>
              <a:t> 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  <a:hlinkClick r:id="rId16" action="ppaction://hlinksldjump"/>
              </a:rPr>
              <a:t>Analysis</a:t>
            </a:r>
            <a:r>
              <a:rPr sz="1100" spc="-1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sz="1100" spc="-25" dirty="0">
                <a:solidFill>
                  <a:srgbClr val="3333B2"/>
                </a:solidFill>
                <a:latin typeface="Arial MT"/>
                <a:cs typeface="Arial MT"/>
                <a:hlinkClick r:id="rId17" action="ppaction://hlinksldjump"/>
              </a:rPr>
              <a:t>Future</a:t>
            </a:r>
            <a:r>
              <a:rPr sz="1100" spc="-15" dirty="0">
                <a:solidFill>
                  <a:srgbClr val="3333B2"/>
                </a:solidFill>
                <a:latin typeface="Arial MT"/>
                <a:cs typeface="Arial MT"/>
                <a:hlinkClick r:id="rId17" action="ppaction://hlinksldjump"/>
              </a:rPr>
              <a:t> </a:t>
            </a:r>
            <a:r>
              <a:rPr sz="1100" spc="-40" dirty="0">
                <a:solidFill>
                  <a:srgbClr val="3333B2"/>
                </a:solidFill>
                <a:latin typeface="Arial MT"/>
                <a:cs typeface="Arial MT"/>
                <a:hlinkClick r:id="rId17" action="ppaction://hlinksldjump"/>
              </a:rPr>
              <a:t>Directions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89331" y="2407894"/>
            <a:ext cx="159931" cy="15993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9331" y="2673146"/>
            <a:ext cx="159931" cy="15993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9730" y="2141371"/>
            <a:ext cx="79375" cy="6781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89331" y="2938399"/>
            <a:ext cx="159931" cy="15993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102857" y="2910178"/>
            <a:ext cx="8407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200" baseline="6944" dirty="0">
                <a:solidFill>
                  <a:srgbClr val="EAEAF7"/>
                </a:solidFill>
                <a:latin typeface="Arial MT"/>
                <a:cs typeface="Arial MT"/>
              </a:rPr>
              <a:t>10</a:t>
            </a:r>
            <a:r>
              <a:rPr sz="1200" spc="585" baseline="6944" dirty="0">
                <a:solidFill>
                  <a:srgbClr val="EAEAF7"/>
                </a:solidFill>
                <a:latin typeface="Arial MT"/>
                <a:cs typeface="Arial MT"/>
              </a:rPr>
              <a:t> </a:t>
            </a:r>
            <a:r>
              <a:rPr sz="1100" spc="-60" dirty="0">
                <a:solidFill>
                  <a:srgbClr val="3333B2"/>
                </a:solidFill>
                <a:latin typeface="Arial MT"/>
                <a:cs typeface="Arial MT"/>
                <a:hlinkClick r:id="rId21" action="ppaction://hlinksldjump"/>
              </a:rPr>
              <a:t>Conclusion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22" name="object 22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smtClean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3333B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5300" y="60004"/>
            <a:ext cx="26206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FFFFFF"/>
                </a:solidFill>
                <a:latin typeface="Tahoma"/>
                <a:cs typeface="Tahoma"/>
              </a:rPr>
              <a:t>Comparison</a:t>
            </a:r>
            <a:r>
              <a:rPr sz="1400" spc="-6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dirty="0">
                <a:solidFill>
                  <a:srgbClr val="FFFFFF"/>
                </a:solidFill>
                <a:latin typeface="Tahoma"/>
                <a:cs typeface="Tahoma"/>
              </a:rPr>
              <a:t>with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Existing</a:t>
            </a:r>
            <a:r>
              <a:rPr sz="1400" spc="-5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Methods</a:t>
            </a:r>
            <a:endParaRPr sz="1400">
              <a:latin typeface="Tahoma"/>
              <a:cs typeface="Tahom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6013" y="1206712"/>
          <a:ext cx="4106544" cy="867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21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20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86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547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6530"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0" dirty="0">
                          <a:latin typeface="Arial Black"/>
                          <a:cs typeface="Arial Black"/>
                        </a:rPr>
                        <a:t>Method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140" dirty="0">
                          <a:latin typeface="Arial Black"/>
                          <a:cs typeface="Arial Black"/>
                        </a:rPr>
                        <a:t>Geometric</a:t>
                      </a:r>
                      <a:r>
                        <a:rPr sz="1100" spc="90" dirty="0">
                          <a:latin typeface="Arial Black"/>
                          <a:cs typeface="Arial Black"/>
                        </a:rPr>
                        <a:t> </a:t>
                      </a:r>
                      <a:r>
                        <a:rPr sz="1100" spc="-10" dirty="0">
                          <a:latin typeface="Arial Black"/>
                          <a:cs typeface="Arial Black"/>
                        </a:rPr>
                        <a:t>Modeling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50" dirty="0">
                          <a:latin typeface="Arial Black"/>
                          <a:cs typeface="Arial Black"/>
                        </a:rPr>
                        <a:t>Invariance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190"/>
                        </a:lnSpc>
                      </a:pPr>
                      <a:r>
                        <a:rPr sz="1100" spc="-40" dirty="0">
                          <a:latin typeface="Arial Black"/>
                          <a:cs typeface="Arial Black"/>
                        </a:rPr>
                        <a:t>Complexity</a:t>
                      </a:r>
                      <a:endParaRPr sz="1100">
                        <a:latin typeface="Arial Black"/>
                        <a:cs typeface="Arial Black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860"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CNN</a:t>
                      </a:r>
                      <a:r>
                        <a:rPr sz="1100" spc="-55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1100" spc="-10" dirty="0">
                          <a:latin typeface="Arial MT"/>
                          <a:cs typeface="Arial MT"/>
                        </a:rPr>
                        <a:t>(ResNet)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Implicit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Limited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085"/>
                        </a:lnSpc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Medium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STN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Explicit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Partial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Medium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1450"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5" dirty="0">
                          <a:latin typeface="Arial MT"/>
                          <a:cs typeface="Arial MT"/>
                        </a:rPr>
                        <a:t>ViT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Implicit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Limited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15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High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L.E.P.A.U.T.E.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Explicit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10" dirty="0">
                          <a:latin typeface="Arial MT"/>
                          <a:cs typeface="Arial MT"/>
                        </a:rPr>
                        <a:t>Strong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r>
                        <a:rPr sz="1100" spc="-20" dirty="0">
                          <a:latin typeface="Arial MT"/>
                          <a:cs typeface="Arial MT"/>
                        </a:rPr>
                        <a:t>High</a:t>
                      </a:r>
                      <a:endParaRPr sz="1100">
                        <a:latin typeface="Arial MT"/>
                        <a:cs typeface="Arial MT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5" name="object 5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6" name="object 6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0" name="object 10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Challenges</a:t>
            </a:r>
            <a:r>
              <a:rPr spc="-60" dirty="0"/>
              <a:t> </a:t>
            </a:r>
            <a:r>
              <a:rPr spc="-30" dirty="0"/>
              <a:t>and</a:t>
            </a:r>
            <a:r>
              <a:rPr spc="-55" dirty="0"/>
              <a:t> </a:t>
            </a:r>
            <a:r>
              <a:rPr spc="-25" dirty="0"/>
              <a:t>Solutions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03248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915" y="1393063"/>
            <a:ext cx="52527" cy="5252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57017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759991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937105"/>
            <a:ext cx="65201" cy="652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2126907"/>
            <a:ext cx="52527" cy="525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2932" y="1094650"/>
            <a:ext cx="3594100" cy="112585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285"/>
              </a:spcBef>
            </a:pPr>
            <a:r>
              <a:rPr sz="1100" spc="-110" dirty="0">
                <a:latin typeface="Arial Black"/>
                <a:cs typeface="Arial Black"/>
              </a:rPr>
              <a:t>Challenge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High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computational</a:t>
            </a:r>
            <a:r>
              <a:rPr sz="1100" spc="-20" dirty="0">
                <a:latin typeface="Arial MT"/>
                <a:cs typeface="Arial MT"/>
              </a:rPr>
              <a:t> cost </a:t>
            </a:r>
            <a:r>
              <a:rPr sz="1100" dirty="0">
                <a:latin typeface="Arial MT"/>
                <a:cs typeface="Arial MT"/>
              </a:rPr>
              <a:t>of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operations.</a:t>
            </a:r>
            <a:endParaRPr sz="1100">
              <a:latin typeface="Arial MT"/>
              <a:cs typeface="Arial MT"/>
            </a:endParaRPr>
          </a:p>
          <a:p>
            <a:pPr marR="5715" algn="r">
              <a:lnSpc>
                <a:spcPct val="100000"/>
              </a:lnSpc>
              <a:spcBef>
                <a:spcPts val="175"/>
              </a:spcBef>
            </a:pPr>
            <a:r>
              <a:rPr sz="1000" spc="-75" dirty="0">
                <a:latin typeface="Arial Black"/>
                <a:cs typeface="Arial Black"/>
              </a:rPr>
              <a:t>Solution</a:t>
            </a:r>
            <a:r>
              <a:rPr sz="1000" spc="-75" dirty="0">
                <a:latin typeface="Arial MT"/>
                <a:cs typeface="Arial MT"/>
              </a:rPr>
              <a:t>:</a:t>
            </a:r>
            <a:r>
              <a:rPr sz="1000" spc="114" dirty="0">
                <a:latin typeface="Arial MT"/>
                <a:cs typeface="Arial MT"/>
              </a:rPr>
              <a:t> </a:t>
            </a:r>
            <a:r>
              <a:rPr sz="1000" spc="-75" dirty="0">
                <a:latin typeface="Arial MT"/>
                <a:cs typeface="Arial MT"/>
              </a:rPr>
              <a:t>Use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FFT,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85" dirty="0">
                <a:latin typeface="Arial MT"/>
                <a:cs typeface="Arial MT"/>
              </a:rPr>
              <a:t>sparse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representations,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GPU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acceleration.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10" dirty="0">
                <a:latin typeface="Arial Black"/>
                <a:cs typeface="Arial Black"/>
              </a:rPr>
              <a:t>Challenge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Data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requirements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transformations.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75" dirty="0">
                <a:latin typeface="Arial Black"/>
                <a:cs typeface="Arial Black"/>
              </a:rPr>
              <a:t>Solution</a:t>
            </a:r>
            <a:r>
              <a:rPr sz="1000" spc="-75" dirty="0">
                <a:latin typeface="Arial MT"/>
                <a:cs typeface="Arial MT"/>
              </a:rPr>
              <a:t>:</a:t>
            </a:r>
            <a:r>
              <a:rPr sz="1000" spc="9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Synthetic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data,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augmentation,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transfer</a:t>
            </a:r>
            <a:r>
              <a:rPr sz="1000" spc="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learning.</a:t>
            </a:r>
            <a:endParaRPr sz="10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sz="1100" spc="-110" dirty="0">
                <a:latin typeface="Arial Black"/>
                <a:cs typeface="Arial Black"/>
              </a:rPr>
              <a:t>Challenge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Model </a:t>
            </a:r>
            <a:r>
              <a:rPr sz="1100" spc="-10" dirty="0">
                <a:latin typeface="Arial MT"/>
                <a:cs typeface="Arial MT"/>
              </a:rPr>
              <a:t>interpretability.</a:t>
            </a:r>
            <a:endParaRPr sz="110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spc="-75" dirty="0">
                <a:latin typeface="Arial Black"/>
                <a:cs typeface="Arial Black"/>
              </a:rPr>
              <a:t>Solution</a:t>
            </a:r>
            <a:r>
              <a:rPr sz="1000" spc="-75" dirty="0">
                <a:latin typeface="Arial MT"/>
                <a:cs typeface="Arial MT"/>
              </a:rPr>
              <a:t>:</a:t>
            </a:r>
            <a:r>
              <a:rPr sz="1000" spc="85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Visualization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tools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(e.g.,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Grad-</a:t>
            </a:r>
            <a:r>
              <a:rPr sz="1000" spc="-10" dirty="0">
                <a:latin typeface="Arial MT"/>
                <a:cs typeface="Arial MT"/>
              </a:rPr>
              <a:t>CAM).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5" name="object 15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0" dirty="0"/>
              <a:t>Future</a:t>
            </a:r>
            <a:r>
              <a:rPr spc="-50" dirty="0"/>
              <a:t> </a:t>
            </a:r>
            <a:r>
              <a:rPr spc="-70" dirty="0"/>
              <a:t>Improvements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28991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49071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434"/>
              </a:spcBef>
            </a:pPr>
            <a:r>
              <a:rPr spc="-110" dirty="0">
                <a:latin typeface="Arial Black"/>
                <a:cs typeface="Arial Black"/>
              </a:rPr>
              <a:t>Algorithm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90" dirty="0">
                <a:latin typeface="Arial Black"/>
                <a:cs typeface="Arial Black"/>
              </a:rPr>
              <a:t>Optimization</a:t>
            </a:r>
            <a:r>
              <a:rPr spc="-90" dirty="0"/>
              <a:t>:</a:t>
            </a:r>
            <a:r>
              <a:rPr spc="135" dirty="0"/>
              <a:t> </a:t>
            </a:r>
            <a:r>
              <a:rPr spc="-90" dirty="0"/>
              <a:t>Sparse</a:t>
            </a:r>
            <a:r>
              <a:rPr spc="30" dirty="0"/>
              <a:t> </a:t>
            </a:r>
            <a:r>
              <a:rPr spc="-40" dirty="0"/>
              <a:t>convolutions,</a:t>
            </a:r>
            <a:r>
              <a:rPr spc="35" dirty="0"/>
              <a:t> </a:t>
            </a:r>
            <a:r>
              <a:rPr spc="-55" dirty="0"/>
              <a:t>steerable</a:t>
            </a:r>
            <a:r>
              <a:rPr spc="35" dirty="0"/>
              <a:t> </a:t>
            </a:r>
            <a:r>
              <a:rPr spc="-10" dirty="0"/>
              <a:t>filters.</a:t>
            </a:r>
          </a:p>
          <a:p>
            <a:pPr marL="63500">
              <a:lnSpc>
                <a:spcPct val="100000"/>
              </a:lnSpc>
              <a:spcBef>
                <a:spcPts val="334"/>
              </a:spcBef>
            </a:pPr>
            <a:r>
              <a:rPr spc="-110" dirty="0">
                <a:latin typeface="Arial Black"/>
                <a:cs typeface="Arial Black"/>
              </a:rPr>
              <a:t>Hybrid</a:t>
            </a:r>
            <a:r>
              <a:rPr spc="15" dirty="0">
                <a:latin typeface="Arial Black"/>
                <a:cs typeface="Arial Black"/>
              </a:rPr>
              <a:t> </a:t>
            </a:r>
            <a:r>
              <a:rPr spc="-85" dirty="0">
                <a:latin typeface="Arial Black"/>
                <a:cs typeface="Arial Black"/>
              </a:rPr>
              <a:t>Models</a:t>
            </a:r>
            <a:r>
              <a:rPr spc="-85" dirty="0"/>
              <a:t>:</a:t>
            </a:r>
            <a:r>
              <a:rPr spc="50" dirty="0"/>
              <a:t> </a:t>
            </a:r>
            <a:r>
              <a:rPr spc="-55" dirty="0"/>
              <a:t>Combine</a:t>
            </a:r>
            <a:r>
              <a:rPr dirty="0"/>
              <a:t> </a:t>
            </a:r>
            <a:r>
              <a:rPr spc="-60" dirty="0"/>
              <a:t>CNNs</a:t>
            </a:r>
            <a:r>
              <a:rPr dirty="0"/>
              <a:t> with </a:t>
            </a:r>
            <a:r>
              <a:rPr spc="-10" dirty="0"/>
              <a:t>Lie</a:t>
            </a:r>
            <a:r>
              <a:rPr dirty="0"/>
              <a:t> </a:t>
            </a:r>
            <a:r>
              <a:rPr spc="-30" dirty="0"/>
              <a:t>group</a:t>
            </a:r>
            <a:r>
              <a:rPr dirty="0"/>
              <a:t> </a:t>
            </a:r>
            <a:r>
              <a:rPr spc="-10" dirty="0"/>
              <a:t>modules.</a:t>
            </a: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pc="-85" dirty="0">
                <a:latin typeface="Arial Black"/>
                <a:cs typeface="Arial Black"/>
              </a:rPr>
              <a:t>Data</a:t>
            </a:r>
            <a:r>
              <a:rPr spc="-10" dirty="0">
                <a:latin typeface="Arial Black"/>
                <a:cs typeface="Arial Black"/>
              </a:rPr>
              <a:t> </a:t>
            </a:r>
            <a:r>
              <a:rPr spc="-110" dirty="0">
                <a:latin typeface="Arial Black"/>
                <a:cs typeface="Arial Black"/>
              </a:rPr>
              <a:t>Generation</a:t>
            </a:r>
            <a:r>
              <a:rPr spc="-110" dirty="0"/>
              <a:t>:</a:t>
            </a:r>
            <a:r>
              <a:rPr spc="90" dirty="0"/>
              <a:t> </a:t>
            </a:r>
            <a:r>
              <a:rPr spc="-30" dirty="0"/>
              <a:t>High-</a:t>
            </a:r>
            <a:r>
              <a:rPr spc="-10" dirty="0"/>
              <a:t>fidelity</a:t>
            </a:r>
            <a:r>
              <a:rPr spc="5" dirty="0"/>
              <a:t> </a:t>
            </a:r>
            <a:r>
              <a:rPr spc="-25" dirty="0"/>
              <a:t>synthetic</a:t>
            </a:r>
            <a:r>
              <a:rPr spc="5" dirty="0"/>
              <a:t> </a:t>
            </a:r>
            <a:r>
              <a:rPr spc="-10" dirty="0"/>
              <a:t>datasets.</a:t>
            </a: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pc="-110" dirty="0">
                <a:latin typeface="Arial Black"/>
                <a:cs typeface="Arial Black"/>
              </a:rPr>
              <a:t>Open-</a:t>
            </a:r>
            <a:r>
              <a:rPr spc="-140" dirty="0">
                <a:latin typeface="Arial Black"/>
                <a:cs typeface="Arial Black"/>
              </a:rPr>
              <a:t>Source</a:t>
            </a:r>
            <a:r>
              <a:rPr spc="30" dirty="0">
                <a:latin typeface="Arial Black"/>
                <a:cs typeface="Arial Black"/>
              </a:rPr>
              <a:t> </a:t>
            </a:r>
            <a:r>
              <a:rPr spc="-90" dirty="0">
                <a:latin typeface="Arial Black"/>
                <a:cs typeface="Arial Black"/>
              </a:rPr>
              <a:t>Tools</a:t>
            </a:r>
            <a:r>
              <a:rPr spc="-90" dirty="0"/>
              <a:t>:</a:t>
            </a:r>
            <a:r>
              <a:rPr spc="40" dirty="0"/>
              <a:t> </a:t>
            </a:r>
            <a:r>
              <a:rPr spc="-50" dirty="0"/>
              <a:t>Standardize</a:t>
            </a:r>
            <a:r>
              <a:rPr spc="5" dirty="0"/>
              <a:t> </a:t>
            </a:r>
            <a:r>
              <a:rPr spc="-10" dirty="0"/>
              <a:t>Lie</a:t>
            </a:r>
            <a:r>
              <a:rPr spc="5" dirty="0"/>
              <a:t> </a:t>
            </a:r>
            <a:r>
              <a:rPr spc="-30" dirty="0"/>
              <a:t>group</a:t>
            </a:r>
            <a:r>
              <a:rPr dirty="0"/>
              <a:t> </a:t>
            </a:r>
            <a:r>
              <a:rPr spc="-35" dirty="0"/>
              <a:t>vision</a:t>
            </a:r>
            <a:r>
              <a:rPr spc="5" dirty="0"/>
              <a:t> </a:t>
            </a:r>
            <a:r>
              <a:rPr spc="-10" dirty="0"/>
              <a:t>libraries.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39024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49056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1959089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Conclusion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19132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63500" marR="5080">
              <a:lnSpc>
                <a:spcPct val="102600"/>
              </a:lnSpc>
              <a:spcBef>
                <a:spcPts val="55"/>
              </a:spcBef>
            </a:pPr>
            <a:r>
              <a:rPr spc="-25" dirty="0"/>
              <a:t>L.E.P.A.U.T.E.</a:t>
            </a:r>
            <a:r>
              <a:rPr spc="10" dirty="0"/>
              <a:t> </a:t>
            </a:r>
            <a:r>
              <a:rPr spc="-65" dirty="0"/>
              <a:t>Framework</a:t>
            </a:r>
            <a:r>
              <a:rPr spc="10" dirty="0"/>
              <a:t> </a:t>
            </a:r>
            <a:r>
              <a:rPr spc="-45" dirty="0"/>
              <a:t>revolutionizes</a:t>
            </a:r>
            <a:r>
              <a:rPr spc="10" dirty="0"/>
              <a:t> </a:t>
            </a:r>
            <a:r>
              <a:rPr spc="-35" dirty="0"/>
              <a:t>computer</a:t>
            </a:r>
            <a:r>
              <a:rPr spc="10" dirty="0"/>
              <a:t> </a:t>
            </a:r>
            <a:r>
              <a:rPr spc="-35" dirty="0"/>
              <a:t>vision</a:t>
            </a:r>
            <a:r>
              <a:rPr spc="15" dirty="0"/>
              <a:t> </a:t>
            </a:r>
            <a:r>
              <a:rPr spc="-10" dirty="0"/>
              <a:t>by</a:t>
            </a:r>
            <a:r>
              <a:rPr spc="10" dirty="0"/>
              <a:t> </a:t>
            </a:r>
            <a:r>
              <a:rPr spc="-10" dirty="0"/>
              <a:t>explicitly </a:t>
            </a:r>
            <a:r>
              <a:rPr spc="-40" dirty="0"/>
              <a:t>modeling</a:t>
            </a:r>
            <a:r>
              <a:rPr spc="-20" dirty="0"/>
              <a:t> </a:t>
            </a:r>
            <a:r>
              <a:rPr spc="-40" dirty="0"/>
              <a:t>geometric</a:t>
            </a:r>
            <a:r>
              <a:rPr spc="-15" dirty="0"/>
              <a:t> </a:t>
            </a:r>
            <a:r>
              <a:rPr spc="-10" dirty="0"/>
              <a:t>transformations.</a:t>
            </a:r>
          </a:p>
          <a:p>
            <a:pPr marL="63500">
              <a:lnSpc>
                <a:spcPct val="100000"/>
              </a:lnSpc>
              <a:spcBef>
                <a:spcPts val="335"/>
              </a:spcBef>
            </a:pPr>
            <a:r>
              <a:rPr spc="-105" dirty="0">
                <a:latin typeface="Arial Black"/>
                <a:cs typeface="Arial Black"/>
              </a:rPr>
              <a:t>Strengths</a:t>
            </a:r>
            <a:r>
              <a:rPr spc="-105" dirty="0"/>
              <a:t>:</a:t>
            </a:r>
            <a:r>
              <a:rPr spc="85" dirty="0"/>
              <a:t> </a:t>
            </a:r>
            <a:r>
              <a:rPr spc="-50" dirty="0"/>
              <a:t>Precise,</a:t>
            </a:r>
            <a:r>
              <a:rPr spc="-10" dirty="0"/>
              <a:t> </a:t>
            </a:r>
            <a:r>
              <a:rPr spc="-20" dirty="0"/>
              <a:t>robust,</a:t>
            </a:r>
            <a:r>
              <a:rPr spc="-10" dirty="0"/>
              <a:t> </a:t>
            </a:r>
            <a:r>
              <a:rPr spc="-45" dirty="0"/>
              <a:t>and</a:t>
            </a:r>
            <a:r>
              <a:rPr spc="-5" dirty="0"/>
              <a:t> </a:t>
            </a:r>
            <a:r>
              <a:rPr spc="-40" dirty="0"/>
              <a:t>versatile</a:t>
            </a:r>
            <a:r>
              <a:rPr spc="-10" dirty="0"/>
              <a:t> </a:t>
            </a:r>
            <a:r>
              <a:rPr dirty="0"/>
              <a:t>for</a:t>
            </a:r>
            <a:r>
              <a:rPr spc="-10" dirty="0"/>
              <a:t> </a:t>
            </a:r>
            <a:r>
              <a:rPr dirty="0"/>
              <a:t>3D</a:t>
            </a:r>
            <a:r>
              <a:rPr spc="-5" dirty="0"/>
              <a:t> </a:t>
            </a:r>
            <a:r>
              <a:rPr spc="-10" dirty="0"/>
              <a:t>tasks.</a:t>
            </a:r>
          </a:p>
          <a:p>
            <a:pPr marL="63500" marR="548005">
              <a:lnSpc>
                <a:spcPct val="102600"/>
              </a:lnSpc>
              <a:spcBef>
                <a:spcPts val="300"/>
              </a:spcBef>
            </a:pPr>
            <a:r>
              <a:rPr spc="-110" dirty="0">
                <a:latin typeface="Arial Black"/>
                <a:cs typeface="Arial Black"/>
              </a:rPr>
              <a:t>Applications</a:t>
            </a:r>
            <a:r>
              <a:rPr spc="-110" dirty="0"/>
              <a:t>:</a:t>
            </a:r>
            <a:r>
              <a:rPr spc="110" dirty="0"/>
              <a:t> </a:t>
            </a:r>
            <a:r>
              <a:rPr dirty="0"/>
              <a:t>3D</a:t>
            </a:r>
            <a:r>
              <a:rPr spc="10" dirty="0"/>
              <a:t> </a:t>
            </a:r>
            <a:r>
              <a:rPr spc="-35" dirty="0"/>
              <a:t>reconstruction,</a:t>
            </a:r>
            <a:r>
              <a:rPr spc="10" dirty="0"/>
              <a:t> </a:t>
            </a:r>
            <a:r>
              <a:rPr spc="-25" dirty="0"/>
              <a:t>robotics,</a:t>
            </a:r>
            <a:r>
              <a:rPr spc="10" dirty="0"/>
              <a:t> </a:t>
            </a:r>
            <a:r>
              <a:rPr spc="-45" dirty="0"/>
              <a:t>medical</a:t>
            </a:r>
            <a:r>
              <a:rPr spc="10" dirty="0"/>
              <a:t> </a:t>
            </a:r>
            <a:r>
              <a:rPr spc="-20" dirty="0"/>
              <a:t>imaging, </a:t>
            </a:r>
            <a:r>
              <a:rPr spc="-50" dirty="0"/>
              <a:t>autonomous</a:t>
            </a:r>
            <a:r>
              <a:rPr spc="10" dirty="0"/>
              <a:t> </a:t>
            </a:r>
            <a:r>
              <a:rPr spc="-10" dirty="0"/>
              <a:t>driving.</a:t>
            </a:r>
          </a:p>
          <a:p>
            <a:pPr marL="63500">
              <a:lnSpc>
                <a:spcPct val="100000"/>
              </a:lnSpc>
              <a:spcBef>
                <a:spcPts val="330"/>
              </a:spcBef>
            </a:pPr>
            <a:r>
              <a:rPr spc="-80" dirty="0">
                <a:latin typeface="Arial Black"/>
                <a:cs typeface="Arial Black"/>
              </a:rPr>
              <a:t>Future</a:t>
            </a:r>
            <a:r>
              <a:rPr spc="-80" dirty="0"/>
              <a:t>:</a:t>
            </a:r>
            <a:r>
              <a:rPr spc="70" dirty="0"/>
              <a:t> </a:t>
            </a:r>
            <a:r>
              <a:rPr spc="-25" dirty="0"/>
              <a:t>Optimize</a:t>
            </a:r>
            <a:r>
              <a:rPr spc="5" dirty="0"/>
              <a:t> </a:t>
            </a:r>
            <a:r>
              <a:rPr spc="-110" dirty="0"/>
              <a:t>eﬀiciency,</a:t>
            </a:r>
            <a:r>
              <a:rPr spc="35" dirty="0"/>
              <a:t> </a:t>
            </a:r>
            <a:r>
              <a:rPr spc="-70" dirty="0"/>
              <a:t>expand</a:t>
            </a:r>
            <a:r>
              <a:rPr spc="5" dirty="0"/>
              <a:t> </a:t>
            </a:r>
            <a:r>
              <a:rPr spc="-10" dirty="0"/>
              <a:t>multimodal</a:t>
            </a:r>
            <a:r>
              <a:rPr dirty="0"/>
              <a:t> </a:t>
            </a:r>
            <a:r>
              <a:rPr spc="-10" dirty="0"/>
              <a:t>integration.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73441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83473"/>
            <a:ext cx="65201" cy="6520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165578"/>
            <a:ext cx="65201" cy="65201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3" name="object 13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83566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Questions?</a:t>
            </a:r>
            <a:endParaRPr sz="14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562239" y="1471357"/>
            <a:ext cx="1483995" cy="4032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450" spc="-70" dirty="0">
                <a:solidFill>
                  <a:srgbClr val="000000"/>
                </a:solidFill>
              </a:rPr>
              <a:t>Thank</a:t>
            </a:r>
            <a:r>
              <a:rPr sz="2450" spc="-114" dirty="0">
                <a:solidFill>
                  <a:srgbClr val="000000"/>
                </a:solidFill>
              </a:rPr>
              <a:t> </a:t>
            </a:r>
            <a:r>
              <a:rPr sz="2450" spc="-95" dirty="0">
                <a:solidFill>
                  <a:srgbClr val="000000"/>
                </a:solidFill>
              </a:rPr>
              <a:t>You!</a:t>
            </a:r>
            <a:endParaRPr sz="2450" dirty="0"/>
          </a:p>
        </p:txBody>
      </p:sp>
      <p:grpSp>
        <p:nvGrpSpPr>
          <p:cNvPr id="4" name="object 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9" name="object 9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8D31E-C8B6-C8B2-821C-4AC34A4AA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1CB9488-3AC7-6EEA-B58A-20CFD041C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453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45" dirty="0"/>
              <a:t>Introduction</a:t>
            </a:r>
            <a:endParaRPr spc="-45" dirty="0"/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FA4493A9-A166-B69C-8157-CDAC91448127}"/>
              </a:ext>
            </a:extLst>
          </p:cNvPr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A7002E6-B42E-E87D-B6E1-5962CC1E88FA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E7EBE676-FA54-EB48-9268-EEA6AE626F39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72B33521-1BC0-0F5B-CFB0-85C315C4E2C5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9CA4084F-9BA8-506B-9669-8C1EA2E0FB5C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BA448407-7318-7ACB-65F0-D2B4336A4417}"/>
              </a:ext>
            </a:extLst>
          </p:cNvPr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98255819-04B5-2C97-4D31-30376AE0DA1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29B0C8D8-1299-3FC8-16BD-9A37968776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smtClean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C552345-EB8B-BD56-EB21-8A034AFE1ACA}"/>
              </a:ext>
            </a:extLst>
          </p:cNvPr>
          <p:cNvSpPr txBox="1"/>
          <p:nvPr/>
        </p:nvSpPr>
        <p:spPr>
          <a:xfrm>
            <a:off x="80083" y="43497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Carson Wu</a:t>
            </a:r>
          </a:p>
        </p:txBody>
      </p:sp>
      <p:pic>
        <p:nvPicPr>
          <p:cNvPr id="30" name="Picture 29" descr="A qr code with a link in the center&#10;&#10;AI-generated content may be incorrect.">
            <a:extLst>
              <a:ext uri="{FF2B5EF4-FFF2-40B4-BE49-F238E27FC236}">
                <a16:creationId xmlns:a16="http://schemas.microsoft.com/office/drawing/2014/main" id="{8BEFDF5D-FF42-49D3-1A92-1D4CA4E33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83" y="796510"/>
            <a:ext cx="2111375" cy="2111375"/>
          </a:xfrm>
          <a:prstGeom prst="rect">
            <a:avLst/>
          </a:prstGeom>
        </p:spPr>
      </p:pic>
      <p:pic>
        <p:nvPicPr>
          <p:cNvPr id="32" name="Picture 31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FEB0522D-62E6-ED71-5F9D-459B5D0D9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94" y="769334"/>
            <a:ext cx="2165726" cy="2165726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1A3A60A7-83E9-D30C-AC70-D2A7DEA368C9}"/>
              </a:ext>
            </a:extLst>
          </p:cNvPr>
          <p:cNvSpPr txBox="1"/>
          <p:nvPr/>
        </p:nvSpPr>
        <p:spPr>
          <a:xfrm>
            <a:off x="3002911" y="55188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7EE3306-36FD-E96B-A103-E34ACFE43A46}"/>
              </a:ext>
            </a:extLst>
          </p:cNvPr>
          <p:cNvSpPr txBox="1"/>
          <p:nvPr/>
        </p:nvSpPr>
        <p:spPr>
          <a:xfrm>
            <a:off x="2343058" y="440573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Repository</a:t>
            </a:r>
          </a:p>
        </p:txBody>
      </p:sp>
    </p:spTree>
    <p:extLst>
      <p:ext uri="{BB962C8B-B14F-4D97-AF65-F5344CB8AC3E}">
        <p14:creationId xmlns:p14="http://schemas.microsoft.com/office/powerpoint/2010/main" val="3678123935"/>
      </p:ext>
    </p:extLst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E7B99-B2E1-FF67-7019-5FF9FE4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D932C2-65BF-D87F-B72F-44C6CBA3ED4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445385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pc="-45" dirty="0"/>
              <a:t>Rundown</a:t>
            </a:r>
            <a:endParaRPr spc="-45" dirty="0"/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EAF3A24C-334D-509C-CD36-F38A7D0D1D67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331" y="551116"/>
            <a:ext cx="159931" cy="159931"/>
          </a:xfrm>
          <a:prstGeom prst="rect">
            <a:avLst/>
          </a:prstGeom>
        </p:spPr>
      </p:pic>
      <p:pic>
        <p:nvPicPr>
          <p:cNvPr id="4" name="object 4">
            <a:extLst>
              <a:ext uri="{FF2B5EF4-FFF2-40B4-BE49-F238E27FC236}">
                <a16:creationId xmlns:a16="http://schemas.microsoft.com/office/drawing/2014/main" id="{9C7B3368-2726-A2C0-5A18-EC28704E11E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331" y="816368"/>
            <a:ext cx="159931" cy="159931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7346D7FB-CEEA-3A64-10DE-06BFF8C7DC08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331" y="1081620"/>
            <a:ext cx="159931" cy="159931"/>
          </a:xfrm>
          <a:prstGeom prst="rect">
            <a:avLst/>
          </a:prstGeom>
        </p:spPr>
      </p:pic>
      <p:pic>
        <p:nvPicPr>
          <p:cNvPr id="6" name="object 6">
            <a:extLst>
              <a:ext uri="{FF2B5EF4-FFF2-40B4-BE49-F238E27FC236}">
                <a16:creationId xmlns:a16="http://schemas.microsoft.com/office/drawing/2014/main" id="{2339D90B-C734-1960-CFE5-A94369EDF8D7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331" y="1346873"/>
            <a:ext cx="159931" cy="159931"/>
          </a:xfrm>
          <a:prstGeom prst="rect">
            <a:avLst/>
          </a:prstGeom>
        </p:spPr>
      </p:pic>
      <p:pic>
        <p:nvPicPr>
          <p:cNvPr id="7" name="object 7">
            <a:extLst>
              <a:ext uri="{FF2B5EF4-FFF2-40B4-BE49-F238E27FC236}">
                <a16:creationId xmlns:a16="http://schemas.microsoft.com/office/drawing/2014/main" id="{C1ACF290-F21C-E045-7AFD-11DC338DA0A5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9331" y="1612125"/>
            <a:ext cx="159931" cy="159931"/>
          </a:xfrm>
          <a:prstGeom prst="rect">
            <a:avLst/>
          </a:prstGeom>
        </p:spPr>
      </p:pic>
      <p:pic>
        <p:nvPicPr>
          <p:cNvPr id="8" name="object 8">
            <a:extLst>
              <a:ext uri="{FF2B5EF4-FFF2-40B4-BE49-F238E27FC236}">
                <a16:creationId xmlns:a16="http://schemas.microsoft.com/office/drawing/2014/main" id="{59EC43F8-201A-D9B1-C088-3E38E7103CA9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9331" y="1877390"/>
            <a:ext cx="159931" cy="159931"/>
          </a:xfrm>
          <a:prstGeom prst="rect">
            <a:avLst/>
          </a:prstGeom>
        </p:spPr>
      </p:pic>
      <p:sp>
        <p:nvSpPr>
          <p:cNvPr id="9" name="object 9">
            <a:extLst>
              <a:ext uri="{FF2B5EF4-FFF2-40B4-BE49-F238E27FC236}">
                <a16:creationId xmlns:a16="http://schemas.microsoft.com/office/drawing/2014/main" id="{59CDC7BC-6598-001D-FCDC-CF8E9DC3E782}"/>
              </a:ext>
            </a:extLst>
          </p:cNvPr>
          <p:cNvSpPr txBox="1"/>
          <p:nvPr/>
        </p:nvSpPr>
        <p:spPr>
          <a:xfrm>
            <a:off x="117030" y="522883"/>
            <a:ext cx="3635820" cy="154016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1135" indent="-165735">
              <a:lnSpc>
                <a:spcPct val="100000"/>
              </a:lnSpc>
              <a:spcBef>
                <a:spcPts val="9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Intro: 10:00 - 10:15 (15 minutes)</a:t>
            </a:r>
            <a:endParaRPr sz="1100" dirty="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Session 1: 10:15 - 13:00 (165 minutes)</a:t>
            </a:r>
            <a:endParaRPr sz="1100" dirty="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65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55" dirty="0">
                <a:solidFill>
                  <a:srgbClr val="3333B2"/>
                </a:solidFill>
                <a:latin typeface="Arial MT"/>
                <a:cs typeface="Arial MT"/>
              </a:rPr>
              <a:t>  - Overview: 10:20 – 10:45</a:t>
            </a: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 (25 minutes)</a:t>
            </a:r>
            <a:endParaRPr lang="en-US" sz="1100" dirty="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65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55" dirty="0">
                <a:solidFill>
                  <a:srgbClr val="3333B2"/>
                </a:solidFill>
                <a:latin typeface="Arial MT"/>
                <a:cs typeface="Arial MT"/>
              </a:rPr>
              <a:t>Lunch: 13:00 – 15:00</a:t>
            </a: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 (120 minutes)</a:t>
            </a:r>
            <a:endParaRPr lang="en-US" sz="1100" dirty="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35" dirty="0">
                <a:solidFill>
                  <a:srgbClr val="3333B2"/>
                </a:solidFill>
                <a:latin typeface="Arial MT"/>
                <a:cs typeface="Arial MT"/>
              </a:rPr>
              <a:t>Progress Report: 15:00 – 15:05</a:t>
            </a: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 (5 minutes)</a:t>
            </a:r>
            <a:endParaRPr lang="en-US" sz="1100" dirty="0">
              <a:latin typeface="Arial MT"/>
              <a:cs typeface="Arial MT"/>
            </a:endParaRPr>
          </a:p>
          <a:p>
            <a:pPr marL="191135" indent="-165735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buAutoNum type="arabicPlain"/>
              <a:tabLst>
                <a:tab pos="191135" algn="l"/>
              </a:tabLst>
            </a:pP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Session 2: 15:10 – 17:40 (150 minutes)</a:t>
            </a:r>
          </a:p>
        </p:txBody>
      </p:sp>
      <p:pic>
        <p:nvPicPr>
          <p:cNvPr id="10" name="object 10">
            <a:extLst>
              <a:ext uri="{FF2B5EF4-FFF2-40B4-BE49-F238E27FC236}">
                <a16:creationId xmlns:a16="http://schemas.microsoft.com/office/drawing/2014/main" id="{CC1DDFB9-D0A2-930B-C76F-EEB5C23E5B05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9331" y="2142642"/>
            <a:ext cx="159931" cy="159931"/>
          </a:xfrm>
          <a:prstGeom prst="rect">
            <a:avLst/>
          </a:prstGeom>
        </p:spPr>
      </p:pic>
      <p:sp>
        <p:nvSpPr>
          <p:cNvPr id="11" name="object 11">
            <a:extLst>
              <a:ext uri="{FF2B5EF4-FFF2-40B4-BE49-F238E27FC236}">
                <a16:creationId xmlns:a16="http://schemas.microsoft.com/office/drawing/2014/main" id="{969151EB-1314-0EA8-C2D9-1BBB85CDC74E}"/>
              </a:ext>
            </a:extLst>
          </p:cNvPr>
          <p:cNvSpPr txBox="1"/>
          <p:nvPr/>
        </p:nvSpPr>
        <p:spPr>
          <a:xfrm>
            <a:off x="295008" y="2114409"/>
            <a:ext cx="3000642" cy="41357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  <a:buClr>
                <a:srgbClr val="EAEAF7"/>
              </a:buClr>
              <a:buSzPct val="72727"/>
              <a:tabLst>
                <a:tab pos="191135" algn="l"/>
              </a:tabLst>
            </a:pPr>
            <a:r>
              <a:rPr lang="en-US" sz="1100" spc="-30" dirty="0">
                <a:solidFill>
                  <a:srgbClr val="3333B2"/>
                </a:solidFill>
                <a:latin typeface="Arial MT"/>
                <a:cs typeface="Arial MT"/>
              </a:rPr>
              <a:t>Sprint Closing: 17:40 - 17:45</a:t>
            </a:r>
            <a:r>
              <a:rPr lang="en-US" sz="1100" b="1" spc="-30" dirty="0">
                <a:solidFill>
                  <a:srgbClr val="3333B2"/>
                </a:solidFill>
                <a:latin typeface="Arial MT"/>
                <a:cs typeface="Arial MT"/>
              </a:rPr>
              <a:t> </a:t>
            </a: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(5 minutes)</a:t>
            </a:r>
            <a:endParaRPr lang="en-US" sz="1100" dirty="0">
              <a:latin typeface="Arial MT"/>
              <a:cs typeface="Arial MT"/>
            </a:endParaRPr>
          </a:p>
          <a:p>
            <a:pPr marL="12700" marR="262890">
              <a:lnSpc>
                <a:spcPct val="158200"/>
              </a:lnSpc>
            </a:pPr>
            <a:r>
              <a:rPr lang="en-US" sz="1100" spc="-20" dirty="0">
                <a:solidFill>
                  <a:srgbClr val="3333B2"/>
                </a:solidFill>
                <a:latin typeface="Arial MT"/>
                <a:cs typeface="Arial MT"/>
              </a:rPr>
              <a:t>Event Closing: 17:45 - 18:00 </a:t>
            </a:r>
            <a:r>
              <a:rPr lang="en-US" sz="1100" spc="-10" dirty="0">
                <a:solidFill>
                  <a:srgbClr val="3333B2"/>
                </a:solidFill>
                <a:latin typeface="Arial MT"/>
                <a:cs typeface="Arial MT"/>
              </a:rPr>
              <a:t>(150 minutes)</a:t>
            </a:r>
            <a:endParaRPr lang="en-US" sz="1100" spc="-20" dirty="0">
              <a:solidFill>
                <a:srgbClr val="3333B2"/>
              </a:solidFill>
              <a:latin typeface="Arial MT"/>
              <a:cs typeface="Arial MT"/>
            </a:endParaRPr>
          </a:p>
        </p:txBody>
      </p:sp>
      <p:pic>
        <p:nvPicPr>
          <p:cNvPr id="12" name="object 12">
            <a:extLst>
              <a:ext uri="{FF2B5EF4-FFF2-40B4-BE49-F238E27FC236}">
                <a16:creationId xmlns:a16="http://schemas.microsoft.com/office/drawing/2014/main" id="{0B947A0A-9099-165C-1886-DACFC911B36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9331" y="2407894"/>
            <a:ext cx="159931" cy="159931"/>
          </a:xfrm>
          <a:prstGeom prst="rect">
            <a:avLst/>
          </a:prstGeom>
        </p:spPr>
      </p:pic>
      <p:sp>
        <p:nvSpPr>
          <p:cNvPr id="14" name="object 14">
            <a:extLst>
              <a:ext uri="{FF2B5EF4-FFF2-40B4-BE49-F238E27FC236}">
                <a16:creationId xmlns:a16="http://schemas.microsoft.com/office/drawing/2014/main" id="{6189D648-F0E3-A829-6409-10CE3B335A56}"/>
              </a:ext>
            </a:extLst>
          </p:cNvPr>
          <p:cNvSpPr txBox="1"/>
          <p:nvPr/>
        </p:nvSpPr>
        <p:spPr>
          <a:xfrm>
            <a:off x="129730" y="2141371"/>
            <a:ext cx="79375" cy="40716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lang="en-US" sz="800" spc="-50" dirty="0">
              <a:solidFill>
                <a:srgbClr val="EAEAF7"/>
              </a:solidFill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210"/>
              </a:spcBef>
            </a:pPr>
            <a:endParaRPr lang="en-US" sz="8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US" sz="800" spc="-50" dirty="0">
                <a:solidFill>
                  <a:srgbClr val="EAEAF7"/>
                </a:solidFill>
                <a:latin typeface="Arial MT"/>
                <a:cs typeface="Arial MT"/>
              </a:rPr>
              <a:t>8</a:t>
            </a:r>
          </a:p>
        </p:txBody>
      </p:sp>
      <p:grpSp>
        <p:nvGrpSpPr>
          <p:cNvPr id="17" name="object 17">
            <a:extLst>
              <a:ext uri="{FF2B5EF4-FFF2-40B4-BE49-F238E27FC236}">
                <a16:creationId xmlns:a16="http://schemas.microsoft.com/office/drawing/2014/main" id="{847D5E10-DFD4-EBD2-B6EB-C918F5BCC008}"/>
              </a:ext>
            </a:extLst>
          </p:cNvPr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8" name="object 18">
              <a:extLst>
                <a:ext uri="{FF2B5EF4-FFF2-40B4-BE49-F238E27FC236}">
                  <a16:creationId xmlns:a16="http://schemas.microsoft.com/office/drawing/2014/main" id="{9C587FC3-7D24-087E-5AE6-CEDA2CA7445F}"/>
                </a:ext>
              </a:extLst>
            </p:cNvPr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>
              <a:extLst>
                <a:ext uri="{FF2B5EF4-FFF2-40B4-BE49-F238E27FC236}">
                  <a16:creationId xmlns:a16="http://schemas.microsoft.com/office/drawing/2014/main" id="{BDAF152F-4DE2-BC3E-5EE0-12FDB94F6940}"/>
                </a:ext>
              </a:extLst>
            </p:cNvPr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>
              <a:extLst>
                <a:ext uri="{FF2B5EF4-FFF2-40B4-BE49-F238E27FC236}">
                  <a16:creationId xmlns:a16="http://schemas.microsoft.com/office/drawing/2014/main" id="{16C1E0FB-37D0-AB16-BCFC-51E5172298CE}"/>
                </a:ext>
              </a:extLst>
            </p:cNvPr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>
            <a:extLst>
              <a:ext uri="{FF2B5EF4-FFF2-40B4-BE49-F238E27FC236}">
                <a16:creationId xmlns:a16="http://schemas.microsoft.com/office/drawing/2014/main" id="{E083990A-6625-8E9D-93A4-97BB77CF27AE}"/>
              </a:ext>
            </a:extLst>
          </p:cNvPr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08AE7CB-A45D-BF2E-6AAC-42401DD649A1}"/>
              </a:ext>
            </a:extLst>
          </p:cNvPr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3" name="object 23">
            <a:extLst>
              <a:ext uri="{FF2B5EF4-FFF2-40B4-BE49-F238E27FC236}">
                <a16:creationId xmlns:a16="http://schemas.microsoft.com/office/drawing/2014/main" id="{E543B4B6-AD7B-9D07-9022-4B9363D3BC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4" name="object 24">
            <a:extLst>
              <a:ext uri="{FF2B5EF4-FFF2-40B4-BE49-F238E27FC236}">
                <a16:creationId xmlns:a16="http://schemas.microsoft.com/office/drawing/2014/main" id="{F6AD5F0C-967B-19AE-BF0A-7CE4D2E539C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smtClean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  <p:sp>
        <p:nvSpPr>
          <p:cNvPr id="36" name="Rectangle 4">
            <a:extLst>
              <a:ext uri="{FF2B5EF4-FFF2-40B4-BE49-F238E27FC236}">
                <a16:creationId xmlns:a16="http://schemas.microsoft.com/office/drawing/2014/main" id="{3CB069F2-3586-A93D-B27E-316E0E329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672" y="2535807"/>
            <a:ext cx="3969356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Note: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Segoe UI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Please run the script to test your computer setup.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Each team is assigned a different color, there are 8 colors in total.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 I will return at 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14:00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egoe UI" panose="020B0502040204020203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7689911"/>
      </p:ext>
    </p:extLst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10" dirty="0"/>
              <a:t>Motivation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20651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1122996"/>
            <a:ext cx="4037965" cy="11283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432434">
              <a:lnSpc>
                <a:spcPct val="102600"/>
              </a:lnSpc>
              <a:spcBef>
                <a:spcPts val="55"/>
              </a:spcBef>
            </a:pPr>
            <a:r>
              <a:rPr sz="1100" spc="-110" dirty="0">
                <a:latin typeface="Arial Black"/>
                <a:cs typeface="Arial Black"/>
              </a:rPr>
              <a:t>Challenge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Traditional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CNNs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struggle</a:t>
            </a:r>
            <a:r>
              <a:rPr sz="1100" dirty="0">
                <a:latin typeface="Arial MT"/>
                <a:cs typeface="Arial MT"/>
              </a:rPr>
              <a:t> with </a:t>
            </a:r>
            <a:r>
              <a:rPr sz="1100" spc="-10" dirty="0">
                <a:latin typeface="Arial MT"/>
                <a:cs typeface="Arial MT"/>
              </a:rPr>
              <a:t>explicit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geometric </a:t>
            </a:r>
            <a:r>
              <a:rPr sz="1100" spc="-25" dirty="0">
                <a:latin typeface="Arial MT"/>
                <a:cs typeface="Arial MT"/>
              </a:rPr>
              <a:t>transformation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modeling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(e.g.,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rotation,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translation).</a:t>
            </a:r>
            <a:endParaRPr sz="1100" dirty="0">
              <a:latin typeface="Arial MT"/>
              <a:cs typeface="Arial MT"/>
            </a:endParaRPr>
          </a:p>
          <a:p>
            <a:pPr marL="12700" marR="6985">
              <a:lnSpc>
                <a:spcPct val="102699"/>
              </a:lnSpc>
              <a:spcBef>
                <a:spcPts val="300"/>
              </a:spcBef>
            </a:pPr>
            <a:r>
              <a:rPr sz="1100" spc="-90" dirty="0">
                <a:latin typeface="Arial Black"/>
                <a:cs typeface="Arial Black"/>
              </a:rPr>
              <a:t>Solution</a:t>
            </a:r>
            <a:r>
              <a:rPr sz="1100" spc="-90" dirty="0">
                <a:latin typeface="Arial MT"/>
                <a:cs typeface="Arial MT"/>
              </a:rPr>
              <a:t>:</a:t>
            </a:r>
            <a:r>
              <a:rPr sz="1100" spc="7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L.E.P.A.U.T.E.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Framework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5" dirty="0">
                <a:latin typeface="Arial MT"/>
                <a:cs typeface="Arial MT"/>
              </a:rPr>
              <a:t>uses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theory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 </a:t>
            </a:r>
            <a:r>
              <a:rPr sz="1100" spc="-20" dirty="0">
                <a:latin typeface="Arial MT"/>
                <a:cs typeface="Arial MT"/>
              </a:rPr>
              <a:t>model </a:t>
            </a:r>
            <a:r>
              <a:rPr sz="1100" spc="-35" dirty="0">
                <a:latin typeface="Arial MT"/>
                <a:cs typeface="Arial MT"/>
              </a:rPr>
              <a:t>transformations</a:t>
            </a:r>
            <a:r>
              <a:rPr sz="1100" spc="5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intrinsically.</a:t>
            </a:r>
            <a:endParaRPr sz="1100" dirty="0">
              <a:latin typeface="Arial MT"/>
              <a:cs typeface="Arial MT"/>
            </a:endParaRPr>
          </a:p>
          <a:p>
            <a:pPr marL="12700" marR="5080">
              <a:lnSpc>
                <a:spcPct val="102600"/>
              </a:lnSpc>
              <a:spcBef>
                <a:spcPts val="300"/>
              </a:spcBef>
            </a:pPr>
            <a:r>
              <a:rPr sz="1100" spc="-80" dirty="0">
                <a:latin typeface="Arial Black"/>
                <a:cs typeface="Arial Black"/>
              </a:rPr>
              <a:t>Goal</a:t>
            </a:r>
            <a:r>
              <a:rPr sz="1100" spc="-80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55" dirty="0">
                <a:latin typeface="Arial MT"/>
                <a:cs typeface="Arial MT"/>
              </a:rPr>
              <a:t>Achieve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precise,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robust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modeling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computer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vision</a:t>
            </a:r>
            <a:r>
              <a:rPr sz="1100" spc="-20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tasks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like </a:t>
            </a:r>
            <a:r>
              <a:rPr sz="1100" dirty="0">
                <a:latin typeface="Arial MT"/>
                <a:cs typeface="Arial MT"/>
              </a:rPr>
              <a:t>3D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reconstruction,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robotics,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medical</a:t>
            </a:r>
            <a:r>
              <a:rPr sz="1100" spc="1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imaging.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88617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70722"/>
            <a:ext cx="65201" cy="6520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2" name="object 12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04787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Lie</a:t>
            </a:r>
            <a:r>
              <a:rPr spc="-45" dirty="0"/>
              <a:t> </a:t>
            </a:r>
            <a:r>
              <a:rPr spc="-35" dirty="0"/>
              <a:t>Groups</a:t>
            </a:r>
            <a:r>
              <a:rPr spc="-45" dirty="0"/>
              <a:t> </a:t>
            </a:r>
            <a:r>
              <a:rPr spc="-30" dirty="0"/>
              <a:t>and</a:t>
            </a:r>
            <a:r>
              <a:rPr spc="-45" dirty="0"/>
              <a:t> </a:t>
            </a:r>
            <a:r>
              <a:rPr dirty="0"/>
              <a:t>Lie</a:t>
            </a:r>
            <a:r>
              <a:rPr spc="-40" dirty="0"/>
              <a:t> </a:t>
            </a:r>
            <a:r>
              <a:rPr spc="-25" dirty="0"/>
              <a:t>Algebra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11593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28089"/>
            <a:ext cx="38163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25" dirty="0">
                <a:latin typeface="Arial Black"/>
                <a:cs typeface="Arial Black"/>
              </a:rPr>
              <a:t>Lie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25" dirty="0">
                <a:latin typeface="Arial Black"/>
                <a:cs typeface="Arial Black"/>
              </a:rPr>
              <a:t>Group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(</a:t>
            </a:r>
            <a:r>
              <a:rPr sz="1100" dirty="0">
                <a:latin typeface="Lucida Sans Unicode"/>
                <a:cs typeface="Lucida Sans Unicode"/>
              </a:rPr>
              <a:t>G</a:t>
            </a:r>
            <a:r>
              <a:rPr sz="1100" dirty="0">
                <a:latin typeface="Arial Black"/>
                <a:cs typeface="Arial Black"/>
              </a:rPr>
              <a:t>)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group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with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differentiable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manifold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structure,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373466"/>
            <a:ext cx="65201" cy="652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563268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791017"/>
            <a:ext cx="52527" cy="52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680021" y="1706847"/>
            <a:ext cx="28384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i="1" spc="-50" dirty="0">
                <a:latin typeface="Arial"/>
                <a:cs typeface="Arial"/>
              </a:rPr>
              <a:t>SE</a:t>
            </a:r>
            <a:r>
              <a:rPr sz="1000" spc="-50" dirty="0">
                <a:latin typeface="Tahoma"/>
                <a:cs typeface="Tahoma"/>
              </a:rPr>
              <a:t>(</a:t>
            </a:r>
            <a:r>
              <a:rPr sz="1000" spc="-50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2932" y="1076627"/>
            <a:ext cx="2549525" cy="8077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100" spc="-20" dirty="0">
                <a:latin typeface="Arial MT"/>
                <a:cs typeface="Arial MT"/>
              </a:rPr>
              <a:t>e.g.,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i="1" spc="-55" dirty="0">
                <a:latin typeface="Arial"/>
                <a:cs typeface="Arial"/>
              </a:rPr>
              <a:t>SE</a:t>
            </a:r>
            <a:r>
              <a:rPr sz="1100" spc="-55" dirty="0">
                <a:latin typeface="Tahoma"/>
                <a:cs typeface="Tahoma"/>
              </a:rPr>
              <a:t>(</a:t>
            </a:r>
            <a:r>
              <a:rPr sz="1100" spc="-55" dirty="0">
                <a:latin typeface="Arial MT"/>
                <a:cs typeface="Arial MT"/>
              </a:rPr>
              <a:t>3</a:t>
            </a:r>
            <a:r>
              <a:rPr sz="1100" spc="-55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3D</a:t>
            </a:r>
            <a:r>
              <a:rPr sz="1100" spc="-10" dirty="0">
                <a:latin typeface="Arial MT"/>
                <a:cs typeface="Arial MT"/>
              </a:rPr>
              <a:t> transformations.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35" dirty="0">
                <a:latin typeface="Arial Black"/>
                <a:cs typeface="Arial Black"/>
              </a:rPr>
              <a:t>Examples</a:t>
            </a:r>
            <a:r>
              <a:rPr sz="1100" spc="-35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 marL="289560">
              <a:lnSpc>
                <a:spcPct val="100000"/>
              </a:lnSpc>
              <a:spcBef>
                <a:spcPts val="175"/>
              </a:spcBef>
            </a:pPr>
            <a:r>
              <a:rPr sz="1000" i="1" spc="-25" dirty="0">
                <a:latin typeface="Arial"/>
                <a:cs typeface="Arial"/>
              </a:rPr>
              <a:t>SE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spc="-25" dirty="0">
                <a:latin typeface="Arial MT"/>
                <a:cs typeface="Arial MT"/>
              </a:rPr>
              <a:t>2</a:t>
            </a:r>
            <a:r>
              <a:rPr sz="1000" spc="-25" dirty="0">
                <a:latin typeface="Tahoma"/>
                <a:cs typeface="Tahoma"/>
              </a:rPr>
              <a:t>)</a:t>
            </a:r>
            <a:r>
              <a:rPr sz="1000" spc="-25" dirty="0">
                <a:latin typeface="Arial MT"/>
                <a:cs typeface="Arial MT"/>
              </a:rPr>
              <a:t>:</a:t>
            </a:r>
            <a:r>
              <a:rPr sz="1000" spc="7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2D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rotation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and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translation.</a:t>
            </a:r>
            <a:endParaRPr sz="1000" dirty="0">
              <a:latin typeface="Arial MT"/>
              <a:cs typeface="Arial MT"/>
            </a:endParaRPr>
          </a:p>
          <a:p>
            <a:pPr marL="548005">
              <a:lnSpc>
                <a:spcPct val="100000"/>
              </a:lnSpc>
              <a:spcBef>
                <a:spcPts val="590"/>
              </a:spcBef>
            </a:pP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 MT"/>
                <a:cs typeface="Arial MT"/>
              </a:rPr>
              <a:t>:</a:t>
            </a:r>
            <a:r>
              <a:rPr sz="1000" spc="9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3D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rigid</a:t>
            </a:r>
            <a:r>
              <a:rPr sz="1000" spc="-20" dirty="0">
                <a:latin typeface="Arial MT"/>
                <a:cs typeface="Arial MT"/>
              </a:rPr>
              <a:t> body</a:t>
            </a:r>
            <a:r>
              <a:rPr sz="1000" spc="-15" dirty="0">
                <a:latin typeface="Arial MT"/>
                <a:cs typeface="Arial MT"/>
              </a:rPr>
              <a:t> </a:t>
            </a:r>
            <a:r>
              <a:rPr sz="1000" spc="-30" dirty="0">
                <a:latin typeface="Arial MT"/>
                <a:cs typeface="Arial MT"/>
              </a:rPr>
              <a:t>transformations,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i="1" dirty="0">
                <a:latin typeface="Arial"/>
                <a:cs typeface="Arial"/>
              </a:rPr>
              <a:t>g</a:t>
            </a:r>
            <a:r>
              <a:rPr sz="1000" i="1" spc="-35" dirty="0">
                <a:latin typeface="Arial"/>
                <a:cs typeface="Arial"/>
              </a:rPr>
              <a:t> </a:t>
            </a:r>
            <a:r>
              <a:rPr sz="1000" spc="-50" dirty="0">
                <a:latin typeface="Tahoma"/>
                <a:cs typeface="Tahoma"/>
              </a:rPr>
              <a:t>=</a:t>
            </a:r>
            <a:endParaRPr sz="1000" dirty="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29038" y="1629669"/>
            <a:ext cx="28829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29235" algn="l"/>
              </a:tabLst>
            </a:pPr>
            <a:r>
              <a:rPr sz="1000" i="1" spc="-50" dirty="0">
                <a:latin typeface="Arial"/>
                <a:cs typeface="Arial"/>
              </a:rPr>
              <a:t>R</a:t>
            </a:r>
            <a:r>
              <a:rPr sz="1000" i="1" dirty="0">
                <a:latin typeface="Arial"/>
                <a:cs typeface="Arial"/>
              </a:rPr>
              <a:t>	</a:t>
            </a:r>
            <a:r>
              <a:rPr sz="1000" i="1" spc="30" dirty="0">
                <a:latin typeface="Arial"/>
                <a:cs typeface="Arial"/>
              </a:rPr>
              <a:t>t</a:t>
            </a:r>
            <a:endParaRPr sz="1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038271" y="1781497"/>
            <a:ext cx="2876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454" algn="l"/>
              </a:tabLst>
            </a:pPr>
            <a:r>
              <a:rPr sz="1000" spc="-50" dirty="0">
                <a:latin typeface="Arial MT"/>
                <a:cs typeface="Arial MT"/>
              </a:rPr>
              <a:t>0</a:t>
            </a:r>
            <a:r>
              <a:rPr sz="1000" dirty="0">
                <a:latin typeface="Arial MT"/>
                <a:cs typeface="Arial MT"/>
              </a:rPr>
              <a:t>	</a:t>
            </a:r>
            <a:r>
              <a:rPr sz="1000" spc="-50" dirty="0">
                <a:latin typeface="Arial MT"/>
                <a:cs typeface="Arial MT"/>
              </a:rPr>
              <a:t>1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962249" y="1528450"/>
            <a:ext cx="430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0520" algn="l"/>
              </a:tabLst>
            </a:pPr>
            <a:r>
              <a:rPr sz="1000" spc="100" dirty="0">
                <a:latin typeface="Georgia"/>
                <a:cs typeface="Georgia"/>
              </a:rPr>
              <a:t>[</a:t>
            </a:r>
            <a:r>
              <a:rPr sz="1000" dirty="0">
                <a:latin typeface="Georgia"/>
                <a:cs typeface="Georgia"/>
              </a:rPr>
              <a:t>	</a:t>
            </a:r>
            <a:r>
              <a:rPr sz="1000" spc="100" dirty="0">
                <a:latin typeface="Georgia"/>
                <a:cs typeface="Georgia"/>
              </a:rPr>
              <a:t>]</a:t>
            </a:r>
            <a:endParaRPr sz="100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67328" y="1706847"/>
            <a:ext cx="61214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Arial MT"/>
                <a:cs typeface="Arial MT"/>
              </a:rPr>
              <a:t>,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i="1" spc="-90" dirty="0">
                <a:latin typeface="Arial"/>
                <a:cs typeface="Arial"/>
              </a:rPr>
              <a:t>R</a:t>
            </a:r>
            <a:r>
              <a:rPr sz="1000" i="1" dirty="0">
                <a:latin typeface="Arial"/>
                <a:cs typeface="Arial"/>
              </a:rPr>
              <a:t> </a:t>
            </a:r>
            <a:r>
              <a:rPr sz="1000" spc="-150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i="1" spc="-35" dirty="0">
                <a:latin typeface="Arial"/>
                <a:cs typeface="Arial"/>
              </a:rPr>
              <a:t>SO</a:t>
            </a:r>
            <a:r>
              <a:rPr sz="1000" spc="-35" dirty="0">
                <a:latin typeface="Tahoma"/>
                <a:cs typeface="Tahoma"/>
              </a:rPr>
              <a:t>(</a:t>
            </a:r>
            <a:r>
              <a:rPr sz="1000" spc="-35" dirty="0">
                <a:latin typeface="Arial MT"/>
                <a:cs typeface="Arial MT"/>
              </a:rPr>
              <a:t>3</a:t>
            </a:r>
            <a:endParaRPr sz="10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368228" y="1698894"/>
            <a:ext cx="73025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spc="-50" dirty="0">
                <a:latin typeface="Arial MT"/>
                <a:cs typeface="Arial MT"/>
              </a:rPr>
              <a:t>3</a:t>
            </a:r>
            <a:endParaRPr sz="7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953484" y="1706847"/>
            <a:ext cx="52895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ahoma"/>
                <a:cs typeface="Tahoma"/>
              </a:rPr>
              <a:t>)</a:t>
            </a:r>
            <a:r>
              <a:rPr sz="1000" dirty="0">
                <a:latin typeface="Arial MT"/>
                <a:cs typeface="Arial MT"/>
              </a:rPr>
              <a:t>,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i="1" spc="80" dirty="0">
                <a:latin typeface="Arial"/>
                <a:cs typeface="Arial"/>
              </a:rPr>
              <a:t>t</a:t>
            </a:r>
            <a:r>
              <a:rPr sz="1000" i="1" spc="-5" dirty="0">
                <a:latin typeface="Arial"/>
                <a:cs typeface="Arial"/>
              </a:rPr>
              <a:t> </a:t>
            </a:r>
            <a:r>
              <a:rPr sz="1000" spc="-150" dirty="0">
                <a:latin typeface="Lucida Sans Unicode"/>
                <a:cs typeface="Lucida Sans Unicode"/>
              </a:rPr>
              <a:t>∈</a:t>
            </a:r>
            <a:r>
              <a:rPr sz="1000" spc="-4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 MT"/>
                <a:cs typeface="Arial MT"/>
              </a:rPr>
              <a:t>R</a:t>
            </a:r>
            <a:r>
              <a:rPr sz="1000" spc="135" dirty="0">
                <a:latin typeface="Arial MT"/>
                <a:cs typeface="Arial MT"/>
              </a:rPr>
              <a:t> </a:t>
            </a:r>
            <a:r>
              <a:rPr sz="1000" spc="-50" dirty="0">
                <a:latin typeface="Arial MT"/>
                <a:cs typeface="Arial MT"/>
              </a:rPr>
              <a:t>.</a:t>
            </a:r>
            <a:endParaRPr sz="10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053069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1969552"/>
            <a:ext cx="3513454" cy="57404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25" dirty="0">
                <a:latin typeface="Arial Black"/>
                <a:cs typeface="Arial Black"/>
              </a:rPr>
              <a:t>Lie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130" dirty="0">
                <a:latin typeface="Arial Black"/>
                <a:cs typeface="Arial Black"/>
              </a:rPr>
              <a:t>Algebra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(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dirty="0">
                <a:latin typeface="Arial Black"/>
                <a:cs typeface="Arial Black"/>
              </a:rPr>
              <a:t>)</a:t>
            </a:r>
            <a:r>
              <a:rPr sz="1100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Tangent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space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identity,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e.g.,</a:t>
            </a:r>
            <a:r>
              <a:rPr sz="1100" spc="30" dirty="0">
                <a:latin typeface="Arial MT"/>
                <a:cs typeface="Arial MT"/>
              </a:rPr>
              <a:t> </a:t>
            </a:r>
            <a:r>
              <a:rPr sz="1100" spc="-10" dirty="0">
                <a:latin typeface="Calibri"/>
                <a:cs typeface="Calibri"/>
              </a:rPr>
              <a:t>se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spc="-10" dirty="0">
                <a:latin typeface="Arial MT"/>
                <a:cs typeface="Arial MT"/>
              </a:rPr>
              <a:t>3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20" dirty="0">
                <a:latin typeface="Arial MT"/>
                <a:cs typeface="Arial MT"/>
              </a:rPr>
              <a:t>with </a:t>
            </a:r>
            <a:r>
              <a:rPr sz="1100" spc="-55" dirty="0">
                <a:latin typeface="Arial MT"/>
                <a:cs typeface="Arial MT"/>
              </a:rPr>
              <a:t>generators</a:t>
            </a:r>
            <a:r>
              <a:rPr sz="1100" spc="-1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for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rotation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and</a:t>
            </a:r>
            <a:r>
              <a:rPr sz="1100" spc="-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translation.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100" spc="-130" dirty="0">
                <a:latin typeface="Arial Black"/>
                <a:cs typeface="Arial Black"/>
              </a:rPr>
              <a:t>Exponential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Map</a:t>
            </a:r>
            <a:r>
              <a:rPr sz="1100" spc="-35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spc="-70" dirty="0">
                <a:latin typeface="Tahoma"/>
                <a:cs typeface="Tahoma"/>
              </a:rPr>
              <a:t>exp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dirty="0">
                <a:latin typeface="Calibri"/>
                <a:cs typeface="Calibri"/>
              </a:rPr>
              <a:t>g</a:t>
            </a:r>
            <a:r>
              <a:rPr sz="1100" spc="35" dirty="0">
                <a:latin typeface="Calibri"/>
                <a:cs typeface="Calibri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60" dirty="0">
                <a:latin typeface="Lucida Sans Unicode"/>
                <a:cs typeface="Lucida Sans Unicode"/>
              </a:rPr>
              <a:t> </a:t>
            </a:r>
            <a:r>
              <a:rPr sz="1100" dirty="0">
                <a:latin typeface="Lucida Sans Unicode"/>
                <a:cs typeface="Lucida Sans Unicode"/>
              </a:rPr>
              <a:t>G</a:t>
            </a:r>
            <a:r>
              <a:rPr sz="1100" dirty="0">
                <a:latin typeface="Arial MT"/>
                <a:cs typeface="Arial MT"/>
              </a:rPr>
              <a:t>,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maps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60" dirty="0">
                <a:latin typeface="Arial MT"/>
                <a:cs typeface="Arial MT"/>
              </a:rPr>
              <a:t>algebra</a:t>
            </a:r>
            <a:r>
              <a:rPr sz="1100" spc="3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to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group.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435174"/>
            <a:ext cx="65201" cy="65201"/>
          </a:xfrm>
          <a:prstGeom prst="rect">
            <a:avLst/>
          </a:prstGeom>
        </p:spPr>
      </p:pic>
      <p:grpSp>
        <p:nvGrpSpPr>
          <p:cNvPr id="19" name="object 19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0" name="object 20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24" name="object 24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L.E.P.A.U.T.E.</a:t>
            </a:r>
            <a:r>
              <a:rPr spc="155" dirty="0"/>
              <a:t> </a:t>
            </a:r>
            <a:r>
              <a:rPr spc="-50" dirty="0"/>
              <a:t>Framework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91120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452981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0915" y="1642795"/>
            <a:ext cx="52527" cy="5252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1794624"/>
            <a:ext cx="52527" cy="5252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1946452"/>
            <a:ext cx="52527" cy="5252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02932" y="1007604"/>
            <a:ext cx="3830320" cy="141668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55"/>
              </a:spcBef>
            </a:pPr>
            <a:r>
              <a:rPr sz="1100" spc="-135" dirty="0">
                <a:latin typeface="Arial Black"/>
                <a:cs typeface="Arial Black"/>
              </a:rPr>
              <a:t>Core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85" dirty="0">
                <a:latin typeface="Arial Black"/>
                <a:cs typeface="Arial Black"/>
              </a:rPr>
              <a:t>Idea</a:t>
            </a:r>
            <a:r>
              <a:rPr sz="1100" spc="-85" dirty="0">
                <a:latin typeface="Arial MT"/>
                <a:cs typeface="Arial MT"/>
              </a:rPr>
              <a:t>:</a:t>
            </a:r>
            <a:r>
              <a:rPr sz="1100" spc="40" dirty="0">
                <a:latin typeface="Arial MT"/>
                <a:cs typeface="Arial MT"/>
              </a:rPr>
              <a:t> </a:t>
            </a:r>
            <a:r>
              <a:rPr sz="1100" spc="-65" dirty="0">
                <a:latin typeface="Arial MT"/>
                <a:cs typeface="Arial MT"/>
              </a:rPr>
              <a:t>Embed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40" dirty="0">
                <a:latin typeface="Arial MT"/>
                <a:cs typeface="Arial MT"/>
              </a:rPr>
              <a:t>geometric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transformations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using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groups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in </a:t>
            </a:r>
            <a:r>
              <a:rPr sz="1100" spc="-40" dirty="0">
                <a:latin typeface="Arial MT"/>
                <a:cs typeface="Arial MT"/>
              </a:rPr>
              <a:t>neural</a:t>
            </a:r>
            <a:r>
              <a:rPr sz="1100" spc="-1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networks.</a:t>
            </a:r>
            <a:endParaRPr sz="1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75"/>
              </a:spcBef>
            </a:pPr>
            <a:r>
              <a:rPr sz="1100" spc="-40" dirty="0">
                <a:latin typeface="Arial Black"/>
                <a:cs typeface="Arial Black"/>
              </a:rPr>
              <a:t>Components</a:t>
            </a:r>
            <a:r>
              <a:rPr sz="1100" spc="-40" dirty="0">
                <a:latin typeface="Arial MT"/>
                <a:cs typeface="Arial MT"/>
              </a:rPr>
              <a:t>:</a:t>
            </a:r>
            <a:endParaRPr sz="1100" dirty="0">
              <a:latin typeface="Arial MT"/>
              <a:cs typeface="Arial MT"/>
            </a:endParaRPr>
          </a:p>
          <a:p>
            <a:pPr marL="289560" marR="146685">
              <a:lnSpc>
                <a:spcPct val="100000"/>
              </a:lnSpc>
              <a:spcBef>
                <a:spcPts val="175"/>
              </a:spcBef>
            </a:pPr>
            <a:r>
              <a:rPr sz="1000" dirty="0">
                <a:latin typeface="Arial MT"/>
                <a:cs typeface="Arial MT"/>
              </a:rPr>
              <a:t>Lie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group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25" dirty="0">
                <a:latin typeface="Arial MT"/>
                <a:cs typeface="Arial MT"/>
              </a:rPr>
              <a:t>convolutional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layers</a:t>
            </a:r>
            <a:r>
              <a:rPr sz="1000" dirty="0">
                <a:latin typeface="Arial MT"/>
                <a:cs typeface="Arial MT"/>
              </a:rPr>
              <a:t> for </a:t>
            </a:r>
            <a:r>
              <a:rPr sz="1000" spc="-30" dirty="0">
                <a:latin typeface="Arial MT"/>
                <a:cs typeface="Arial MT"/>
              </a:rPr>
              <a:t>equivariant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feature</a:t>
            </a:r>
            <a:r>
              <a:rPr sz="100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extraction. </a:t>
            </a:r>
            <a:r>
              <a:rPr sz="1000" dirty="0">
                <a:latin typeface="Arial MT"/>
                <a:cs typeface="Arial MT"/>
              </a:rPr>
              <a:t>Lie</a:t>
            </a:r>
            <a:r>
              <a:rPr sz="1000" spc="-10" dirty="0">
                <a:latin typeface="Arial MT"/>
                <a:cs typeface="Arial MT"/>
              </a:rPr>
              <a:t> </a:t>
            </a:r>
            <a:r>
              <a:rPr sz="1000" spc="-20" dirty="0">
                <a:latin typeface="Arial MT"/>
                <a:cs typeface="Arial MT"/>
              </a:rPr>
              <a:t>group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attention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65" dirty="0">
                <a:latin typeface="Arial MT"/>
                <a:cs typeface="Arial MT"/>
              </a:rPr>
              <a:t>mechanisms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35" dirty="0">
                <a:latin typeface="Arial MT"/>
                <a:cs typeface="Arial MT"/>
              </a:rPr>
              <a:t>geometric</a:t>
            </a:r>
            <a:r>
              <a:rPr sz="1000" spc="-5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focus.</a:t>
            </a:r>
            <a:endParaRPr sz="1000" dirty="0">
              <a:latin typeface="Arial MT"/>
              <a:cs typeface="Arial MT"/>
            </a:endParaRPr>
          </a:p>
          <a:p>
            <a:pPr marL="289560">
              <a:lnSpc>
                <a:spcPts val="1190"/>
              </a:lnSpc>
            </a:pPr>
            <a:r>
              <a:rPr sz="1000" spc="-40" dirty="0">
                <a:latin typeface="Arial MT"/>
                <a:cs typeface="Arial MT"/>
              </a:rPr>
              <a:t>Geometric</a:t>
            </a:r>
            <a:r>
              <a:rPr sz="1000" spc="35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invariance/equivariance</a:t>
            </a:r>
            <a:r>
              <a:rPr sz="1000" spc="45" dirty="0">
                <a:latin typeface="Arial MT"/>
                <a:cs typeface="Arial MT"/>
              </a:rPr>
              <a:t> </a:t>
            </a:r>
            <a:r>
              <a:rPr sz="1000" spc="-60" dirty="0">
                <a:latin typeface="Arial MT"/>
                <a:cs typeface="Arial MT"/>
              </a:rPr>
              <a:t>loss</a:t>
            </a:r>
            <a:r>
              <a:rPr sz="1000" spc="5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functions.</a:t>
            </a:r>
            <a:endParaRPr sz="1000" dirty="0">
              <a:latin typeface="Arial MT"/>
              <a:cs typeface="Arial MT"/>
            </a:endParaRPr>
          </a:p>
          <a:p>
            <a:pPr marL="12700" marR="248285">
              <a:lnSpc>
                <a:spcPct val="102699"/>
              </a:lnSpc>
              <a:spcBef>
                <a:spcPts val="315"/>
              </a:spcBef>
            </a:pPr>
            <a:r>
              <a:rPr sz="1100" spc="-110" dirty="0">
                <a:latin typeface="Arial Black"/>
                <a:cs typeface="Arial Black"/>
              </a:rPr>
              <a:t>Applications</a:t>
            </a:r>
            <a:r>
              <a:rPr sz="1100" spc="-110" dirty="0">
                <a:latin typeface="Arial MT"/>
                <a:cs typeface="Arial MT"/>
              </a:rPr>
              <a:t>:</a:t>
            </a:r>
            <a:r>
              <a:rPr sz="1100" spc="9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3D </a:t>
            </a:r>
            <a:r>
              <a:rPr sz="1100" spc="-35" dirty="0">
                <a:latin typeface="Arial MT"/>
                <a:cs typeface="Arial MT"/>
              </a:rPr>
              <a:t>reconstruction,</a:t>
            </a:r>
            <a:r>
              <a:rPr sz="1100" dirty="0">
                <a:latin typeface="Arial MT"/>
                <a:cs typeface="Arial MT"/>
              </a:rPr>
              <a:t> robotic </a:t>
            </a:r>
            <a:r>
              <a:rPr sz="1100" spc="-30" dirty="0">
                <a:latin typeface="Arial MT"/>
                <a:cs typeface="Arial MT"/>
              </a:rPr>
              <a:t>navigation,</a:t>
            </a:r>
            <a:r>
              <a:rPr sz="1100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medical </a:t>
            </a:r>
            <a:r>
              <a:rPr sz="1100" spc="-35" dirty="0">
                <a:latin typeface="Arial MT"/>
                <a:cs typeface="Arial MT"/>
              </a:rPr>
              <a:t>imaging,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50" dirty="0">
                <a:latin typeface="Arial MT"/>
                <a:cs typeface="Arial MT"/>
              </a:rPr>
              <a:t>autonomous</a:t>
            </a:r>
            <a:r>
              <a:rPr sz="1100" spc="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driving.</a:t>
            </a:r>
            <a:endParaRPr sz="1100" dirty="0">
              <a:latin typeface="Arial MT"/>
              <a:cs typeface="Arial MT"/>
            </a:endParaRPr>
          </a:p>
        </p:txBody>
      </p:sp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143810"/>
            <a:ext cx="65201" cy="65201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5" name="object 15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228028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Lie</a:t>
            </a:r>
            <a:r>
              <a:rPr spc="-30" dirty="0"/>
              <a:t> </a:t>
            </a:r>
            <a:r>
              <a:rPr spc="-25" dirty="0"/>
              <a:t>Group</a:t>
            </a:r>
            <a:r>
              <a:rPr spc="-30" dirty="0"/>
              <a:t> Convolutional Layer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09776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12149"/>
            <a:ext cx="2391410" cy="386715"/>
          </a:xfrm>
          <a:prstGeom prst="rect">
            <a:avLst/>
          </a:prstGeom>
        </p:spPr>
        <p:txBody>
          <a:bodyPr vert="horz" wrap="square" lIns="0" tIns="254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1100" spc="-75" dirty="0">
                <a:latin typeface="Arial Black"/>
                <a:cs typeface="Arial Black"/>
              </a:rPr>
              <a:t>Definition</a:t>
            </a:r>
            <a:r>
              <a:rPr sz="1100" spc="-75" dirty="0">
                <a:latin typeface="Arial MT"/>
                <a:cs typeface="Arial MT"/>
              </a:rPr>
              <a:t>: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spc="-35" dirty="0">
                <a:latin typeface="Arial MT"/>
                <a:cs typeface="Arial MT"/>
              </a:rPr>
              <a:t>Convolution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Lie</a:t>
            </a:r>
            <a:r>
              <a:rPr sz="1100" spc="-30" dirty="0">
                <a:latin typeface="Arial MT"/>
                <a:cs typeface="Arial MT"/>
              </a:rPr>
              <a:t> group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25" dirty="0">
                <a:latin typeface="Lucida Sans Unicode"/>
                <a:cs typeface="Lucida Sans Unicode"/>
              </a:rPr>
              <a:t>G</a:t>
            </a:r>
            <a:r>
              <a:rPr sz="1100" spc="-25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R="423545" algn="r">
              <a:lnSpc>
                <a:spcPct val="100000"/>
              </a:lnSpc>
              <a:spcBef>
                <a:spcPts val="100"/>
              </a:spcBef>
            </a:pPr>
            <a:r>
              <a:rPr sz="1100" spc="5" dirty="0">
                <a:latin typeface="Georgia"/>
                <a:cs typeface="Georgia"/>
              </a:rPr>
              <a:t>∫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64053" y="1275332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62417" y="1295208"/>
            <a:ext cx="1540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99160" algn="l"/>
                <a:tab pos="1457960" algn="l"/>
              </a:tabLst>
            </a:pP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Tahoma"/>
                <a:cs typeface="Tahoma"/>
              </a:rPr>
              <a:t>)(</a:t>
            </a:r>
            <a:r>
              <a:rPr sz="1100" i="1" spc="-20" dirty="0">
                <a:latin typeface="Arial"/>
                <a:cs typeface="Arial"/>
              </a:rPr>
              <a:t>g</a:t>
            </a:r>
            <a:r>
              <a:rPr sz="1100" spc="-20" dirty="0">
                <a:latin typeface="Tahoma"/>
                <a:cs typeface="Tahoma"/>
              </a:rPr>
              <a:t>)</a:t>
            </a:r>
            <a:r>
              <a:rPr sz="1100" spc="-3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=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i="1" spc="-10" dirty="0">
                <a:latin typeface="Arial"/>
                <a:cs typeface="Arial"/>
              </a:rPr>
              <a:t>f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h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h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g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77044" y="1295208"/>
            <a:ext cx="2457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6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Arial"/>
                <a:cs typeface="Arial"/>
              </a:rPr>
              <a:t>dh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769935"/>
            <a:ext cx="65201" cy="6520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959724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0915" y="2149525"/>
            <a:ext cx="52527" cy="52527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70915" y="2301354"/>
            <a:ext cx="52527" cy="52527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70915" y="2453195"/>
            <a:ext cx="52527" cy="52527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326732" y="1458162"/>
            <a:ext cx="3011805" cy="10883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903605" algn="r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latin typeface="Cambria"/>
                <a:cs typeface="Cambria"/>
              </a:rPr>
              <a:t>G</a:t>
            </a:r>
            <a:endParaRPr sz="800">
              <a:latin typeface="Cambria"/>
              <a:cs typeface="Cambria"/>
            </a:endParaRPr>
          </a:p>
          <a:p>
            <a:pPr marL="88900">
              <a:lnSpc>
                <a:spcPct val="100000"/>
              </a:lnSpc>
              <a:spcBef>
                <a:spcPts val="830"/>
              </a:spcBef>
            </a:pPr>
            <a:r>
              <a:rPr sz="1100" spc="-120" dirty="0">
                <a:latin typeface="Arial Black"/>
                <a:cs typeface="Arial Black"/>
              </a:rPr>
              <a:t>Equivariance</a:t>
            </a:r>
            <a:r>
              <a:rPr sz="1100" spc="-120" dirty="0">
                <a:latin typeface="Arial MT"/>
                <a:cs typeface="Arial MT"/>
              </a:rPr>
              <a:t>:</a:t>
            </a:r>
            <a:r>
              <a:rPr sz="1100" spc="175" dirty="0">
                <a:latin typeface="Arial MT"/>
                <a:cs typeface="Arial MT"/>
              </a:rPr>
              <a:t> </a:t>
            </a:r>
            <a:r>
              <a:rPr sz="1100" spc="-80" dirty="0">
                <a:latin typeface="Arial MT"/>
                <a:cs typeface="Arial MT"/>
              </a:rPr>
              <a:t>Ensures</a:t>
            </a:r>
            <a:r>
              <a:rPr sz="1100" spc="60" dirty="0">
                <a:latin typeface="Arial MT"/>
                <a:cs typeface="Arial MT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10" dirty="0">
                <a:latin typeface="Arial"/>
                <a:cs typeface="Arial"/>
              </a:rPr>
              <a:t>L</a:t>
            </a:r>
            <a:r>
              <a:rPr sz="1200" i="1" spc="-15" baseline="-10416" dirty="0">
                <a:latin typeface="Arial"/>
                <a:cs typeface="Arial"/>
              </a:rPr>
              <a:t>g</a:t>
            </a:r>
            <a:r>
              <a:rPr sz="1100" spc="-10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dirty="0">
                <a:latin typeface="Arial"/>
                <a:cs typeface="Arial"/>
              </a:rPr>
              <a:t>k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60" dirty="0">
                <a:latin typeface="Arial"/>
                <a:cs typeface="Arial"/>
              </a:rPr>
              <a:t> </a:t>
            </a:r>
            <a:r>
              <a:rPr sz="1100" spc="-335" dirty="0">
                <a:latin typeface="Lucida Sans Unicode"/>
                <a:cs typeface="Lucida Sans Unicode"/>
              </a:rPr>
              <a:t>∗</a:t>
            </a:r>
            <a:r>
              <a:rPr sz="1100" spc="-105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k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100" dirty="0">
                <a:latin typeface="Tahoma"/>
                <a:cs typeface="Tahoma"/>
              </a:rPr>
              <a:t> </a:t>
            </a:r>
            <a:r>
              <a:rPr sz="1100" spc="-75" dirty="0">
                <a:latin typeface="Lucida Sans Unicode"/>
                <a:cs typeface="Lucida Sans Unicode"/>
              </a:rPr>
              <a:t>◦</a:t>
            </a:r>
            <a:r>
              <a:rPr sz="1100" spc="-110" dirty="0">
                <a:latin typeface="Lucida Sans Unicode"/>
                <a:cs typeface="Lucida Sans Unicode"/>
              </a:rPr>
              <a:t> </a:t>
            </a:r>
            <a:r>
              <a:rPr sz="1100" i="1" spc="-25" dirty="0">
                <a:latin typeface="Arial"/>
                <a:cs typeface="Arial"/>
              </a:rPr>
              <a:t>L</a:t>
            </a:r>
            <a:r>
              <a:rPr sz="1200" i="1" spc="-37" baseline="-10416" dirty="0">
                <a:latin typeface="Arial"/>
                <a:cs typeface="Arial"/>
              </a:rPr>
              <a:t>g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75"/>
              </a:spcBef>
            </a:pPr>
            <a:r>
              <a:rPr sz="1100" spc="-55" dirty="0">
                <a:latin typeface="Arial Black"/>
                <a:cs typeface="Arial Black"/>
              </a:rPr>
              <a:t>Implementation</a:t>
            </a:r>
            <a:r>
              <a:rPr sz="1100" spc="-55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  <a:p>
            <a:pPr marL="365760" marR="354330" algn="just">
              <a:lnSpc>
                <a:spcPct val="100000"/>
              </a:lnSpc>
              <a:spcBef>
                <a:spcPts val="175"/>
              </a:spcBef>
            </a:pPr>
            <a:r>
              <a:rPr sz="1000" spc="-30" dirty="0">
                <a:latin typeface="Arial MT"/>
                <a:cs typeface="Arial MT"/>
              </a:rPr>
              <a:t>Discretize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Lucida Sans Unicode"/>
                <a:cs typeface="Lucida Sans Unicode"/>
              </a:rPr>
              <a:t>G</a:t>
            </a:r>
            <a:r>
              <a:rPr sz="1000" spc="-10" dirty="0">
                <a:latin typeface="Lucida Sans Unicode"/>
                <a:cs typeface="Lucida Sans Unicode"/>
              </a:rPr>
              <a:t> </a:t>
            </a:r>
            <a:r>
              <a:rPr sz="1000" dirty="0">
                <a:latin typeface="Arial MT"/>
                <a:cs typeface="Arial MT"/>
              </a:rPr>
              <a:t>(e.g.,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grid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sampling</a:t>
            </a:r>
            <a:r>
              <a:rPr sz="1000" spc="-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of</a:t>
            </a:r>
            <a:r>
              <a:rPr sz="1000" spc="-20" dirty="0">
                <a:latin typeface="Arial MT"/>
                <a:cs typeface="Arial MT"/>
              </a:rPr>
              <a:t> </a:t>
            </a:r>
            <a:r>
              <a:rPr sz="1000" i="1" spc="-25" dirty="0">
                <a:latin typeface="Arial"/>
                <a:cs typeface="Arial"/>
              </a:rPr>
              <a:t>SE</a:t>
            </a:r>
            <a:r>
              <a:rPr sz="1000" spc="-25" dirty="0">
                <a:latin typeface="Tahoma"/>
                <a:cs typeface="Tahoma"/>
              </a:rPr>
              <a:t>(</a:t>
            </a:r>
            <a:r>
              <a:rPr sz="1000" spc="-25" dirty="0">
                <a:latin typeface="Arial MT"/>
                <a:cs typeface="Arial MT"/>
              </a:rPr>
              <a:t>3</a:t>
            </a:r>
            <a:r>
              <a:rPr sz="1000" spc="-25" dirty="0">
                <a:latin typeface="Tahoma"/>
                <a:cs typeface="Tahoma"/>
              </a:rPr>
              <a:t>)</a:t>
            </a:r>
            <a:r>
              <a:rPr sz="1000" spc="-25" dirty="0">
                <a:latin typeface="Arial MT"/>
                <a:cs typeface="Arial MT"/>
              </a:rPr>
              <a:t>). </a:t>
            </a:r>
            <a:r>
              <a:rPr sz="1000" spc="-80" dirty="0">
                <a:latin typeface="Arial MT"/>
                <a:cs typeface="Arial MT"/>
              </a:rPr>
              <a:t>Use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40" dirty="0">
                <a:latin typeface="Arial MT"/>
                <a:cs typeface="Arial MT"/>
              </a:rPr>
              <a:t>spherical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spc="-45" dirty="0">
                <a:latin typeface="Arial MT"/>
                <a:cs typeface="Arial MT"/>
              </a:rPr>
              <a:t>harmonics</a:t>
            </a:r>
            <a:r>
              <a:rPr sz="1000" spc="1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10" dirty="0">
                <a:latin typeface="Arial MT"/>
                <a:cs typeface="Arial MT"/>
              </a:rPr>
              <a:t> </a:t>
            </a:r>
            <a:r>
              <a:rPr sz="1000" i="1" spc="-40" dirty="0">
                <a:latin typeface="Arial"/>
                <a:cs typeface="Arial"/>
              </a:rPr>
              <a:t>SO</a:t>
            </a:r>
            <a:r>
              <a:rPr sz="1000" spc="-40" dirty="0">
                <a:latin typeface="Tahoma"/>
                <a:cs typeface="Tahoma"/>
              </a:rPr>
              <a:t>(</a:t>
            </a:r>
            <a:r>
              <a:rPr sz="1000" spc="-40" dirty="0">
                <a:latin typeface="Arial MT"/>
                <a:cs typeface="Arial MT"/>
              </a:rPr>
              <a:t>3</a:t>
            </a:r>
            <a:r>
              <a:rPr sz="1000" spc="-40" dirty="0">
                <a:latin typeface="Tahoma"/>
                <a:cs typeface="Tahoma"/>
              </a:rPr>
              <a:t>)</a:t>
            </a:r>
            <a:r>
              <a:rPr sz="1000" spc="-20" dirty="0">
                <a:latin typeface="Tahoma"/>
                <a:cs typeface="Tahoma"/>
              </a:rPr>
              <a:t> </a:t>
            </a:r>
            <a:r>
              <a:rPr sz="1000" spc="-10" dirty="0">
                <a:latin typeface="Arial MT"/>
                <a:cs typeface="Arial MT"/>
              </a:rPr>
              <a:t>kernels. </a:t>
            </a:r>
            <a:r>
              <a:rPr sz="1000" spc="-20" dirty="0">
                <a:latin typeface="Arial MT"/>
                <a:cs typeface="Arial MT"/>
              </a:rPr>
              <a:t>Optimize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with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FFT</a:t>
            </a:r>
            <a:r>
              <a:rPr sz="1000" spc="25" dirty="0">
                <a:latin typeface="Arial MT"/>
                <a:cs typeface="Arial MT"/>
              </a:rPr>
              <a:t> </a:t>
            </a:r>
            <a:r>
              <a:rPr sz="1000" dirty="0">
                <a:latin typeface="Arial MT"/>
                <a:cs typeface="Arial MT"/>
              </a:rPr>
              <a:t>for</a:t>
            </a:r>
            <a:r>
              <a:rPr sz="1000" spc="20" dirty="0">
                <a:latin typeface="Arial MT"/>
                <a:cs typeface="Arial MT"/>
              </a:rPr>
              <a:t> </a:t>
            </a:r>
            <a:r>
              <a:rPr sz="1000" spc="-10" dirty="0">
                <a:latin typeface="Arial MT"/>
                <a:cs typeface="Arial MT"/>
              </a:rPr>
              <a:t>eﬀiciency.</a:t>
            </a:r>
            <a:endParaRPr sz="1000">
              <a:latin typeface="Arial MT"/>
              <a:cs typeface="Arial MT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15" name="object 15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19" name="object 19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/>
              <a:t>Lie</a:t>
            </a:r>
            <a:r>
              <a:rPr spc="-55" dirty="0"/>
              <a:t> </a:t>
            </a:r>
            <a:r>
              <a:rPr spc="-25" dirty="0"/>
              <a:t>Group</a:t>
            </a:r>
            <a:r>
              <a:rPr spc="-55" dirty="0"/>
              <a:t> </a:t>
            </a:r>
            <a:r>
              <a:rPr dirty="0"/>
              <a:t>Attention</a:t>
            </a:r>
            <a:r>
              <a:rPr spc="-60" dirty="0"/>
              <a:t> </a:t>
            </a:r>
            <a:r>
              <a:rPr spc="-30" dirty="0"/>
              <a:t>Mechanism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045438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961922"/>
            <a:ext cx="57404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110" dirty="0">
                <a:latin typeface="Arial Black"/>
                <a:cs typeface="Arial Black"/>
              </a:rPr>
              <a:t>Formula</a:t>
            </a:r>
            <a:r>
              <a:rPr sz="1100" spc="-110" dirty="0">
                <a:latin typeface="Arial MT"/>
                <a:cs typeface="Arial MT"/>
              </a:rPr>
              <a:t>:</a:t>
            </a:r>
            <a:endParaRPr sz="11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098253" y="1095919"/>
            <a:ext cx="223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5" dirty="0">
                <a:latin typeface="Arial"/>
                <a:cs typeface="Arial"/>
              </a:rPr>
              <a:t>QK</a:t>
            </a:r>
            <a:endParaRPr sz="11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96373" y="1082965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35" dirty="0">
                <a:latin typeface="Arial"/>
                <a:cs typeface="Arial"/>
              </a:rPr>
              <a:t>T</a:t>
            </a:r>
            <a:endParaRPr sz="8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10953" y="1306258"/>
            <a:ext cx="278130" cy="27940"/>
          </a:xfrm>
          <a:custGeom>
            <a:avLst/>
            <a:gdLst/>
            <a:ahLst/>
            <a:cxnLst/>
            <a:rect l="l" t="t" r="r" b="b"/>
            <a:pathLst>
              <a:path w="278129" h="27940">
                <a:moveTo>
                  <a:pt x="0" y="0"/>
                </a:moveTo>
                <a:lnTo>
                  <a:pt x="277926" y="0"/>
                </a:lnTo>
              </a:path>
              <a:path w="278129" h="27940">
                <a:moveTo>
                  <a:pt x="131444" y="27698"/>
                </a:moveTo>
                <a:lnTo>
                  <a:pt x="261937" y="27698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981083" y="994294"/>
            <a:ext cx="5378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422909" algn="l"/>
              </a:tabLst>
            </a:pPr>
            <a:r>
              <a:rPr sz="1100" spc="335" dirty="0">
                <a:latin typeface="Georgia"/>
                <a:cs typeface="Georgia"/>
              </a:rPr>
              <a:t>(</a:t>
            </a:r>
            <a:r>
              <a:rPr sz="1100" dirty="0">
                <a:latin typeface="Georgia"/>
                <a:cs typeface="Georgia"/>
              </a:rPr>
              <a:t>	</a:t>
            </a:r>
            <a:r>
              <a:rPr sz="1100" spc="325" dirty="0">
                <a:latin typeface="Georgia"/>
                <a:cs typeface="Georgia"/>
              </a:rPr>
              <a:t>)</a:t>
            </a:r>
            <a:endParaRPr sz="11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5435" y="1189645"/>
            <a:ext cx="24345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1901189" algn="l"/>
                <a:tab pos="2303145" algn="l"/>
              </a:tabLst>
            </a:pPr>
            <a:r>
              <a:rPr sz="1100" spc="-10" dirty="0">
                <a:latin typeface="Arial MT"/>
                <a:cs typeface="Arial MT"/>
              </a:rPr>
              <a:t>Attention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Q</a:t>
            </a:r>
            <a:r>
              <a:rPr sz="1100" i="1" spc="-10" dirty="0">
                <a:latin typeface="Calibri"/>
                <a:cs typeface="Calibri"/>
              </a:rPr>
              <a:t>,</a:t>
            </a:r>
            <a:r>
              <a:rPr sz="1100" i="1" spc="-55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5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spc="-10" dirty="0">
                <a:latin typeface="Arial MT"/>
                <a:cs typeface="Arial MT"/>
              </a:rPr>
              <a:t>softmax</a:t>
            </a:r>
            <a:r>
              <a:rPr sz="1100" dirty="0">
                <a:latin typeface="Arial MT"/>
                <a:cs typeface="Arial MT"/>
              </a:rPr>
              <a:t>	</a:t>
            </a:r>
            <a:r>
              <a:rPr sz="1650" spc="-37" baseline="2525" dirty="0">
                <a:latin typeface="Lucida Sans Unicode"/>
                <a:cs typeface="Lucida Sans Unicode"/>
              </a:rPr>
              <a:t>√</a:t>
            </a:r>
            <a:r>
              <a:rPr sz="1650" i="1" spc="-37" baseline="-40404" dirty="0">
                <a:latin typeface="Arial"/>
                <a:cs typeface="Arial"/>
              </a:rPr>
              <a:t>d</a:t>
            </a:r>
            <a:r>
              <a:rPr sz="1200" i="1" spc="-37" baseline="-69444" dirty="0">
                <a:latin typeface="Arial"/>
                <a:cs typeface="Arial"/>
              </a:rPr>
              <a:t>k</a:t>
            </a:r>
            <a:r>
              <a:rPr sz="1200" i="1" baseline="-69444" dirty="0">
                <a:latin typeface="Arial"/>
                <a:cs typeface="Arial"/>
              </a:rPr>
              <a:t>	</a:t>
            </a:r>
            <a:r>
              <a:rPr sz="1100" i="1" spc="-50" dirty="0">
                <a:latin typeface="Arial"/>
                <a:cs typeface="Arial"/>
              </a:rPr>
              <a:t>V</a:t>
            </a:r>
            <a:endParaRPr sz="11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4832" y="1492908"/>
            <a:ext cx="4087495" cy="44577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434"/>
              </a:spcBef>
            </a:pPr>
            <a:r>
              <a:rPr sz="1100" spc="-65" dirty="0">
                <a:latin typeface="Arial MT"/>
                <a:cs typeface="Arial MT"/>
              </a:rPr>
              <a:t>where</a:t>
            </a:r>
            <a:r>
              <a:rPr sz="1100" spc="55" dirty="0">
                <a:latin typeface="Arial MT"/>
                <a:cs typeface="Arial MT"/>
              </a:rPr>
              <a:t> </a:t>
            </a:r>
            <a:r>
              <a:rPr sz="1100" i="1" spc="-20" dirty="0">
                <a:latin typeface="Arial"/>
                <a:cs typeface="Arial"/>
              </a:rPr>
              <a:t>Q</a:t>
            </a:r>
            <a:r>
              <a:rPr sz="1100" i="1" spc="-20" dirty="0">
                <a:latin typeface="Calibri"/>
                <a:cs typeface="Calibri"/>
              </a:rPr>
              <a:t>,</a:t>
            </a:r>
            <a:r>
              <a:rPr sz="1100" i="1" spc="-70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-90" dirty="0">
                <a:latin typeface="Tahoma"/>
                <a:cs typeface="Tahoma"/>
              </a:rPr>
              <a:t>:</a:t>
            </a:r>
            <a:r>
              <a:rPr sz="1100" spc="-40" dirty="0">
                <a:latin typeface="Tahoma"/>
                <a:cs typeface="Tahoma"/>
              </a:rPr>
              <a:t> </a:t>
            </a:r>
            <a:r>
              <a:rPr sz="1100" spc="-160" dirty="0">
                <a:latin typeface="Lucida Sans Unicode"/>
                <a:cs typeface="Lucida Sans Unicode"/>
              </a:rPr>
              <a:t>G</a:t>
            </a:r>
            <a:r>
              <a:rPr sz="1100" spc="20" dirty="0">
                <a:latin typeface="Lucida Sans Unicode"/>
                <a:cs typeface="Lucida Sans Unicode"/>
              </a:rPr>
              <a:t> </a:t>
            </a:r>
            <a:r>
              <a:rPr sz="1100" spc="50" dirty="0">
                <a:latin typeface="Lucida Sans Unicode"/>
                <a:cs typeface="Lucida Sans Unicode"/>
              </a:rPr>
              <a:t>→</a:t>
            </a:r>
            <a:r>
              <a:rPr sz="1100" spc="-45" dirty="0">
                <a:latin typeface="Lucida Sans Unicode"/>
                <a:cs typeface="Lucida Sans Unicode"/>
              </a:rPr>
              <a:t> </a:t>
            </a:r>
            <a:r>
              <a:rPr sz="1100" spc="-25" dirty="0">
                <a:latin typeface="Arial MT"/>
                <a:cs typeface="Arial MT"/>
              </a:rPr>
              <a:t>R</a:t>
            </a:r>
            <a:r>
              <a:rPr sz="1200" i="1" spc="-37" baseline="27777" dirty="0">
                <a:latin typeface="Arial"/>
                <a:cs typeface="Arial"/>
              </a:rPr>
              <a:t>d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  <a:p>
            <a:pPr marL="50165">
              <a:lnSpc>
                <a:spcPct val="100000"/>
              </a:lnSpc>
              <a:spcBef>
                <a:spcPts val="334"/>
              </a:spcBef>
            </a:pPr>
            <a:r>
              <a:rPr sz="1100" spc="-140" dirty="0">
                <a:latin typeface="Arial Black"/>
                <a:cs typeface="Arial Black"/>
              </a:rPr>
              <a:t>Geometric</a:t>
            </a:r>
            <a:r>
              <a:rPr sz="1100" spc="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Compatibility</a:t>
            </a:r>
            <a:r>
              <a:rPr sz="1100" spc="-95" dirty="0">
                <a:latin typeface="Arial MT"/>
                <a:cs typeface="Arial MT"/>
              </a:rPr>
              <a:t>:</a:t>
            </a:r>
            <a:r>
              <a:rPr sz="1100" spc="80" dirty="0">
                <a:latin typeface="Arial MT"/>
                <a:cs typeface="Arial MT"/>
              </a:rPr>
              <a:t> </a:t>
            </a:r>
            <a:r>
              <a:rPr sz="1100" spc="-90" dirty="0">
                <a:latin typeface="Arial MT"/>
                <a:cs typeface="Arial MT"/>
              </a:rPr>
              <a:t>Scores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85" dirty="0">
                <a:latin typeface="Arial MT"/>
                <a:cs typeface="Arial MT"/>
              </a:rPr>
              <a:t>based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on</a:t>
            </a:r>
            <a:r>
              <a:rPr sz="1100" spc="15" dirty="0">
                <a:latin typeface="Arial MT"/>
                <a:cs typeface="Arial MT"/>
              </a:rPr>
              <a:t> </a:t>
            </a:r>
            <a:r>
              <a:rPr sz="1100" spc="-30" dirty="0">
                <a:latin typeface="Arial MT"/>
                <a:cs typeface="Arial MT"/>
              </a:rPr>
              <a:t>relative</a:t>
            </a:r>
            <a:r>
              <a:rPr sz="1100" spc="20" dirty="0">
                <a:latin typeface="Arial MT"/>
                <a:cs typeface="Arial MT"/>
              </a:rPr>
              <a:t> </a:t>
            </a:r>
            <a:r>
              <a:rPr sz="1100" spc="-20" dirty="0">
                <a:latin typeface="Arial MT"/>
                <a:cs typeface="Arial MT"/>
              </a:rPr>
              <a:t>transformations,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830235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402932" y="1918791"/>
            <a:ext cx="111252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5" dirty="0">
                <a:latin typeface="Arial MT"/>
                <a:cs typeface="Arial MT"/>
              </a:rPr>
              <a:t>score</a:t>
            </a:r>
            <a:r>
              <a:rPr sz="1100" spc="-75" dirty="0">
                <a:latin typeface="Tahoma"/>
                <a:cs typeface="Tahoma"/>
              </a:rPr>
              <a:t>(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100" i="1" spc="-40" dirty="0">
                <a:latin typeface="Arial"/>
                <a:cs typeface="Arial"/>
              </a:rPr>
              <a:t> 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100" i="1" spc="-1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spc="-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=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i="1" spc="-25" dirty="0">
                <a:latin typeface="Calibri"/>
                <a:cs typeface="Calibri"/>
              </a:rPr>
              <a:t>ϕ</a:t>
            </a:r>
            <a:r>
              <a:rPr sz="1100" spc="-25" dirty="0">
                <a:latin typeface="Tahoma"/>
                <a:cs typeface="Tahoma"/>
              </a:rPr>
              <a:t>(</a:t>
            </a:r>
            <a:r>
              <a:rPr sz="1100" i="1" spc="-25" dirty="0">
                <a:latin typeface="Arial"/>
                <a:cs typeface="Arial"/>
              </a:rPr>
              <a:t>Q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14958" y="1976893"/>
            <a:ext cx="121920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75260" algn="l"/>
                <a:tab pos="810260" algn="l"/>
                <a:tab pos="1176655" algn="l"/>
              </a:tabLst>
            </a:pP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i</a:t>
            </a:r>
            <a:r>
              <a:rPr sz="800" i="1" dirty="0">
                <a:latin typeface="Arial"/>
                <a:cs typeface="Arial"/>
              </a:rPr>
              <a:t>	</a:t>
            </a: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99258" y="1897848"/>
            <a:ext cx="16319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70" dirty="0">
                <a:latin typeface="Cambria"/>
                <a:cs typeface="Cambria"/>
              </a:rPr>
              <a:t>−</a:t>
            </a:r>
            <a:r>
              <a:rPr sz="800" spc="70" dirty="0"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99258" y="1997467"/>
            <a:ext cx="5143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i</a:t>
            </a:r>
            <a:endParaRPr sz="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2250" y="1976893"/>
            <a:ext cx="5461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50" dirty="0">
                <a:latin typeface="Arial"/>
                <a:cs typeface="Arial"/>
              </a:rPr>
              <a:t>j</a:t>
            </a:r>
            <a:endParaRPr sz="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89710" y="1918791"/>
            <a:ext cx="107569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865505" algn="l"/>
              </a:tabLst>
            </a:pPr>
            <a:r>
              <a:rPr sz="1100" spc="-45" dirty="0">
                <a:latin typeface="Tahoma"/>
                <a:cs typeface="Tahoma"/>
              </a:rPr>
              <a:t>(</a:t>
            </a:r>
            <a:r>
              <a:rPr sz="1100" i="1" spc="-45" dirty="0">
                <a:latin typeface="Arial"/>
                <a:cs typeface="Arial"/>
              </a:rPr>
              <a:t>g</a:t>
            </a:r>
            <a:r>
              <a:rPr sz="1100" i="1" spc="-50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0" dirty="0">
                <a:latin typeface="Calibri"/>
                <a:cs typeface="Calibri"/>
              </a:rPr>
              <a:t> </a:t>
            </a:r>
            <a:r>
              <a:rPr sz="1100" i="1" spc="-10" dirty="0">
                <a:latin typeface="Arial"/>
                <a:cs typeface="Arial"/>
              </a:rPr>
              <a:t>K</a:t>
            </a:r>
            <a:r>
              <a:rPr sz="1100" spc="-10" dirty="0">
                <a:latin typeface="Tahoma"/>
                <a:cs typeface="Tahoma"/>
              </a:rPr>
              <a:t>(</a:t>
            </a:r>
            <a:r>
              <a:rPr sz="1100" i="1" spc="-10" dirty="0">
                <a:latin typeface="Arial"/>
                <a:cs typeface="Arial"/>
              </a:rPr>
              <a:t>g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dirty="0">
                <a:latin typeface="Tahoma"/>
                <a:cs typeface="Tahoma"/>
              </a:rPr>
              <a:t>)</a:t>
            </a:r>
            <a:r>
              <a:rPr sz="1100" i="1" dirty="0">
                <a:latin typeface="Calibri"/>
                <a:cs typeface="Calibri"/>
              </a:rPr>
              <a:t>,</a:t>
            </a:r>
            <a:r>
              <a:rPr sz="1100" i="1" spc="-65" dirty="0">
                <a:latin typeface="Calibri"/>
                <a:cs typeface="Calibri"/>
              </a:rPr>
              <a:t> </a:t>
            </a:r>
            <a:r>
              <a:rPr sz="1100" i="1" spc="-50" dirty="0">
                <a:latin typeface="Arial"/>
                <a:cs typeface="Arial"/>
              </a:rPr>
              <a:t>g</a:t>
            </a:r>
            <a:r>
              <a:rPr sz="1100" i="1" dirty="0">
                <a:latin typeface="Arial"/>
                <a:cs typeface="Arial"/>
              </a:rPr>
              <a:t>	</a:t>
            </a:r>
            <a:r>
              <a:rPr sz="1100" i="1" spc="-75" dirty="0">
                <a:latin typeface="Arial"/>
                <a:cs typeface="Arial"/>
              </a:rPr>
              <a:t>g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-25" dirty="0">
                <a:latin typeface="Tahoma"/>
                <a:cs typeface="Tahoma"/>
              </a:rPr>
              <a:t>)</a:t>
            </a:r>
            <a:r>
              <a:rPr sz="1100" spc="-25" dirty="0">
                <a:latin typeface="Arial MT"/>
                <a:cs typeface="Arial MT"/>
              </a:rPr>
              <a:t>.</a:t>
            </a:r>
            <a:endParaRPr sz="1100">
              <a:latin typeface="Arial MT"/>
              <a:cs typeface="Arial MT"/>
            </a:endParaRPr>
          </a:p>
        </p:txBody>
      </p:sp>
      <p:pic>
        <p:nvPicPr>
          <p:cNvPr id="18" name="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212339"/>
            <a:ext cx="65201" cy="65201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402932" y="2128823"/>
            <a:ext cx="4079240" cy="36385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114" dirty="0">
                <a:latin typeface="Arial Black"/>
                <a:cs typeface="Arial Black"/>
              </a:rPr>
              <a:t>Features</a:t>
            </a:r>
            <a:r>
              <a:rPr sz="1100" spc="-114" dirty="0">
                <a:latin typeface="Arial MT"/>
                <a:cs typeface="Arial MT"/>
              </a:rPr>
              <a:t>:</a:t>
            </a:r>
            <a:r>
              <a:rPr sz="1100" spc="7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Multi-</a:t>
            </a:r>
            <a:r>
              <a:rPr sz="1100" dirty="0">
                <a:latin typeface="Arial MT"/>
                <a:cs typeface="Arial MT"/>
              </a:rPr>
              <a:t>head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dirty="0">
                <a:latin typeface="Arial MT"/>
                <a:cs typeface="Arial MT"/>
              </a:rPr>
              <a:t>attention,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45" dirty="0">
                <a:latin typeface="Arial MT"/>
                <a:cs typeface="Arial MT"/>
              </a:rPr>
              <a:t>geometric</a:t>
            </a:r>
            <a:r>
              <a:rPr sz="1100" spc="-30" dirty="0">
                <a:latin typeface="Arial MT"/>
                <a:cs typeface="Arial MT"/>
              </a:rPr>
              <a:t> </a:t>
            </a:r>
            <a:r>
              <a:rPr sz="1100" spc="-25" dirty="0">
                <a:latin typeface="Arial MT"/>
                <a:cs typeface="Arial MT"/>
              </a:rPr>
              <a:t>positional </a:t>
            </a:r>
            <a:r>
              <a:rPr sz="1100" spc="-50" dirty="0">
                <a:latin typeface="Arial MT"/>
                <a:cs typeface="Arial MT"/>
              </a:rPr>
              <a:t>encoding</a:t>
            </a:r>
            <a:r>
              <a:rPr sz="1100" spc="-25" dirty="0">
                <a:latin typeface="Arial MT"/>
                <a:cs typeface="Arial MT"/>
              </a:rPr>
              <a:t> </a:t>
            </a:r>
            <a:r>
              <a:rPr sz="1100" spc="-10" dirty="0">
                <a:latin typeface="Arial MT"/>
                <a:cs typeface="Arial MT"/>
              </a:rPr>
              <a:t>via</a:t>
            </a:r>
            <a:r>
              <a:rPr sz="1100" spc="-25" dirty="0">
                <a:latin typeface="Arial MT"/>
                <a:cs typeface="Arial MT"/>
              </a:rPr>
              <a:t> Lie </a:t>
            </a:r>
            <a:r>
              <a:rPr sz="1100" spc="-10" dirty="0">
                <a:latin typeface="Arial MT"/>
                <a:cs typeface="Arial MT"/>
              </a:rPr>
              <a:t>algebra.</a:t>
            </a:r>
            <a:endParaRPr sz="1100">
              <a:latin typeface="Arial MT"/>
              <a:cs typeface="Arial MT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500"/>
            <a:ext cx="4608195" cy="109855"/>
            <a:chOff x="0" y="3346500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19195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26268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500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3333B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pc="-20"/>
              <a:t>Carson Wu</a:t>
            </a:r>
            <a:endParaRPr spc="-35" dirty="0"/>
          </a:p>
        </p:txBody>
      </p:sp>
      <p:sp>
        <p:nvSpPr>
          <p:cNvPr id="25" name="object 25"/>
          <p:cNvSpPr txBox="1"/>
          <p:nvPr/>
        </p:nvSpPr>
        <p:spPr>
          <a:xfrm>
            <a:off x="1840712" y="3322038"/>
            <a:ext cx="92710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sz="600" dirty="0">
                <a:solidFill>
                  <a:schemeClr val="bg1"/>
                </a:solidFill>
                <a:latin typeface="Arial MT"/>
                <a:cs typeface="Arial MT"/>
              </a:rPr>
              <a:t>L.E.P.A.U.T.E.</a:t>
            </a:r>
            <a:r>
              <a:rPr lang="en-US" sz="600" spc="120" dirty="0">
                <a:solidFill>
                  <a:schemeClr val="bg1"/>
                </a:solidFill>
                <a:latin typeface="Arial MT"/>
                <a:cs typeface="Arial MT"/>
              </a:rPr>
              <a:t> </a:t>
            </a:r>
            <a:r>
              <a:rPr lang="en-US" sz="600" spc="-10" dirty="0">
                <a:solidFill>
                  <a:schemeClr val="bg1"/>
                </a:solidFill>
                <a:latin typeface="Arial MT"/>
                <a:cs typeface="Arial MT"/>
              </a:rPr>
              <a:t>Framework</a:t>
            </a:r>
            <a:endParaRPr lang="en-US" sz="600" dirty="0">
              <a:solidFill>
                <a:schemeClr val="bg1"/>
              </a:solidFill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xfrm>
            <a:off x="3395154" y="3322038"/>
            <a:ext cx="66293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/>
              <a:t>12 </a:t>
            </a:r>
            <a:r>
              <a:rPr lang="en-US" spc="-10"/>
              <a:t>October</a:t>
            </a:r>
            <a:r>
              <a:rPr lang="en-US"/>
              <a:t> </a:t>
            </a:r>
            <a:r>
              <a:rPr lang="en-US" spc="-20"/>
              <a:t>2025</a:t>
            </a:r>
            <a:endParaRPr lang="en-US" spc="-20" dirty="0"/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2</a:t>
            </a:r>
            <a:r>
              <a:rPr lang="en-US" spc="-35" dirty="0"/>
              <a:t>4</a:t>
            </a:r>
            <a:endParaRPr spc="-35" dirty="0"/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</TotalTime>
  <Words>1974</Words>
  <Application>Microsoft Macintosh PowerPoint</Application>
  <PresentationFormat>Custom</PresentationFormat>
  <Paragraphs>301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Arial MT</vt:lpstr>
      <vt:lpstr>Aptos</vt:lpstr>
      <vt:lpstr>Arial</vt:lpstr>
      <vt:lpstr>Arial Black</vt:lpstr>
      <vt:lpstr>Calibri</vt:lpstr>
      <vt:lpstr>Cambria</vt:lpstr>
      <vt:lpstr>Georgia</vt:lpstr>
      <vt:lpstr>Lucida Sans Unicode</vt:lpstr>
      <vt:lpstr>Tahoma</vt:lpstr>
      <vt:lpstr>Office Theme</vt:lpstr>
      <vt:lpstr>PowerPoint Presentation</vt:lpstr>
      <vt:lpstr>Agenda</vt:lpstr>
      <vt:lpstr>Introduction</vt:lpstr>
      <vt:lpstr>Rundown</vt:lpstr>
      <vt:lpstr>Motivation</vt:lpstr>
      <vt:lpstr>Lie Groups and Lie Algebra</vt:lpstr>
      <vt:lpstr>L.E.P.A.U.T.E. Framework</vt:lpstr>
      <vt:lpstr>Lie Group Convolutional Layer</vt:lpstr>
      <vt:lpstr>Lie Group Attention Mechanism</vt:lpstr>
      <vt:lpstr>Loss Functions</vt:lpstr>
      <vt:lpstr>Training Process</vt:lpstr>
      <vt:lpstr>Data Preprocessing</vt:lpstr>
      <vt:lpstr>Transformer Model Construction</vt:lpstr>
      <vt:lpstr>Application Scenarios</vt:lpstr>
      <vt:lpstr>3D Reconstruction</vt:lpstr>
      <vt:lpstr>Robotic Navigation and SLAM</vt:lpstr>
      <vt:lpstr>Medical Image Processing</vt:lpstr>
      <vt:lpstr>Autonomous Driving and UAVs</vt:lpstr>
      <vt:lpstr>Advantages and Limitations</vt:lpstr>
      <vt:lpstr>PowerPoint Presentation</vt:lpstr>
      <vt:lpstr>Challenges and Solutions</vt:lpstr>
      <vt:lpstr>Future Improvements</vt:lpstr>
      <vt:lpstr>Conclusion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L.E.P.A.U.T.E. Framework</dc:title>
  <dc:creator>Carson Wu</dc:creator>
  <cp:lastModifiedBy>4D26-WU TSZ SAN CARSON</cp:lastModifiedBy>
  <cp:revision>16</cp:revision>
  <dcterms:created xsi:type="dcterms:W3CDTF">2025-09-07T11:22:45Z</dcterms:created>
  <dcterms:modified xsi:type="dcterms:W3CDTF">2025-10-10T11:44:41Z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Creator">
    <vt:lpwstr>LaTeX with Beamer class</vt:lpwstr>
  </property>
  <property fmtid="{D5CDD505-2E9C-101B-9397-08002B2CF9AE}" pid="4" name="Producer">
    <vt:lpwstr>xdvipdfmx (20220710)</vt:lpwstr>
  </property>
  <property fmtid="{D5CDD505-2E9C-101B-9397-08002B2CF9AE}" pid="5" name="LastSaved">
    <vt:filetime>2025-09-07T00:00:00Z</vt:filetime>
  </property>
</Properties>
</file>