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 panose="020F0502020204030203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09C7BDA-25E4-4169-901E-EDAC6CA6C5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4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3a584d12_1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fd3a584d12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c4fb9cbfb_0_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fc4fb9cbfb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End effector position w.r.t time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Qualitative Plot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Different set of points are used and shown in key results 5</a:t>
            </a:r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b7b48a1a6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b7b48a1a6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7b48a1a6_1_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cb7b48a1a6_1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End effector position w.r.t time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Qualitative Plot</a:t>
            </a: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bb3dd3dd2_0_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fbb3dd3dd2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End effector position w.r.t time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Qualitative Plot</a:t>
            </a:r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b7b48a1a6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b7b48a1a6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a7fb9ae2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a7fb9ae2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244dcde88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244dcde88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a7fb9ae27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fa7fb9ae27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d3a584d12_1_5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fd3a584d12_1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d3a584d12_7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d3a584d12_7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d3a584d12_1_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gfd3a584d12_1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244dcde88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244dcde88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d3a584d12_7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d3a584d12_7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d3a584d12_1_1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fd3a584d12_1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d3a584d12_1_2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fd3a584d12_1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Angle limits: -90</a:t>
            </a:r>
            <a:r>
              <a:rPr lang="en-GB" baseline="30000"/>
              <a:t>o </a:t>
            </a:r>
            <a:r>
              <a:rPr lang="en-GB"/>
              <a:t>to +90</a:t>
            </a:r>
            <a:r>
              <a:rPr lang="en-GB" baseline="30000"/>
              <a:t>o</a:t>
            </a:r>
            <a:endParaRPr lang="en-GB" baseline="30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Length: 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b7b48a1a6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b7b48a1a6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d3a584d12_1_39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fd3a584d12_1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d3a584d12_1_2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fd3a584d12_1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d3a584d12_1_3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fd3a584d12_1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End effector position w.r.t time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Qualitative Plot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Different set of points are used and shown in key results 5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image" Target="../media/image18.GIF"/><Relationship Id="rId1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hyperlink" Target="http://www.axadd.com/products/robot-servo/180robot-servo/2898.html" TargetMode="External"/><Relationship Id="rId2" Type="http://schemas.openxmlformats.org/officeDocument/2006/relationships/hyperlink" Target="http://www.axadd.com/products/robot-servo/180robot-servo/2893.html" TargetMode="Externa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colab.research.google.com/drive/1SONT7GbeerylLZgWjLbJq0Uzu2yQ7wG0#scrollTo=qfez7tDUuUKB" TargetMode="External"/><Relationship Id="rId2" Type="http://schemas.openxmlformats.org/officeDocument/2006/relationships/image" Target="../media/image1.png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hyperlink" Target="https://dl.acm.org/doi/pdf/10.1155/2013/839046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1350" y="370625"/>
            <a:ext cx="8781300" cy="523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en-GB" sz="2200" b="1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Introduction to Robotics ME 639</a:t>
            </a:r>
            <a:r>
              <a:rPr lang="en-GB" sz="2100" b="1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en-GB" sz="2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21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Industrial Project Presentation</a:t>
            </a:r>
            <a:endParaRPr sz="2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892625" y="3767900"/>
            <a:ext cx="1358750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04550" y="1007125"/>
            <a:ext cx="8334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GB" sz="2500" b="1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 Title:</a:t>
            </a:r>
            <a:r>
              <a:rPr lang="en-GB" sz="25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2400" b="1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rPr>
              <a:t>Underwater Manipulator’s Control System</a:t>
            </a:r>
            <a:endParaRPr sz="7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1350" y="1905500"/>
            <a:ext cx="87813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r>
              <a:rPr lang="en-GB" sz="2100" b="1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Team Name: </a:t>
            </a:r>
            <a:r>
              <a:rPr lang="en-GB" sz="2100" b="1">
                <a:solidFill>
                  <a:schemeClr val="dk1"/>
                </a:solidFill>
              </a:rPr>
              <a:t>Team Pluto</a:t>
            </a:r>
            <a:endParaRPr sz="1600" b="1" i="0" u="none" strike="noStrike" cap="none">
              <a:solidFill>
                <a:schemeClr val="accent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endParaRPr sz="1700" b="1" i="0" u="none" strike="noStrike" cap="none">
              <a:solidFill>
                <a:schemeClr val="accent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Team Members:</a:t>
            </a:r>
            <a:r>
              <a:rPr lang="en-GB" sz="2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2000"/>
              <a:t>Dhvani Shah, Dev Patel, Harsh Shrivastava</a:t>
            </a:r>
            <a:endParaRPr sz="2000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endParaRPr sz="1700" b="1" i="0" u="none" strike="noStrike" cap="none">
              <a:solidFill>
                <a:schemeClr val="accent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800" b="1" i="0" u="none" strike="noStrike" cap="none">
                <a:solidFill>
                  <a:schemeClr val="accent5"/>
                </a:solidFill>
              </a:rPr>
              <a:t>Instructor:</a:t>
            </a:r>
            <a:r>
              <a:rPr lang="en-GB" sz="1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1800" i="0" u="none" strike="noStrike" cap="none">
                <a:solidFill>
                  <a:srgbClr val="000000"/>
                </a:solidFill>
              </a:rPr>
              <a:t>Prof. Harish PM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>
                <a:solidFill>
                  <a:schemeClr val="accent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Teaching Assistant:</a:t>
            </a:r>
            <a:r>
              <a:rPr lang="en-GB" sz="17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GB" sz="1700" i="0" u="none" strike="noStrike" cap="none">
                <a:solidFill>
                  <a:srgbClr val="000000"/>
                </a:solidFill>
              </a:rPr>
              <a:t>Suraj Borate</a:t>
            </a:r>
            <a:endParaRPr sz="1700" i="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body" idx="1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800">
                <a:solidFill>
                  <a:srgbClr val="45818E"/>
                </a:solidFill>
              </a:rPr>
              <a:t>Key Results 3</a:t>
            </a:r>
            <a:r>
              <a:rPr lang="en-GB" sz="2800">
                <a:solidFill>
                  <a:schemeClr val="accent5"/>
                </a:solidFill>
              </a:rPr>
              <a:t>: </a:t>
            </a:r>
            <a:endParaRPr sz="2800">
              <a:solidFill>
                <a:schemeClr val="accent5"/>
              </a:solidFill>
            </a:endParaRPr>
          </a:p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100">
                <a:solidFill>
                  <a:schemeClr val="accent5"/>
                </a:solidFill>
              </a:rPr>
              <a:t>        </a:t>
            </a:r>
            <a:r>
              <a:rPr lang="en-GB" sz="2000">
                <a:solidFill>
                  <a:schemeClr val="accent5"/>
                </a:solidFill>
              </a:rPr>
              <a:t>Constant disturbance of 100N is applied on link 2</a:t>
            </a:r>
            <a:endParaRPr sz="965" b="1" i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85250" y="3807025"/>
            <a:ext cx="1358751" cy="133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 rotWithShape="1">
          <a:blip r:embed="rId2"/>
          <a:srcRect t="10984"/>
          <a:stretch>
            <a:fillRect/>
          </a:stretch>
        </p:blipFill>
        <p:spPr>
          <a:xfrm>
            <a:off x="2099063" y="1344900"/>
            <a:ext cx="4707228" cy="33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10">
                <a:solidFill>
                  <a:srgbClr val="45818E"/>
                </a:solidFill>
              </a:rPr>
              <a:t>Key Results 4</a:t>
            </a:r>
            <a:r>
              <a:rPr lang="en-GB" sz="2910">
                <a:solidFill>
                  <a:schemeClr val="accent5"/>
                </a:solidFill>
              </a:rPr>
              <a:t>:</a:t>
            </a:r>
            <a:endParaRPr sz="2910"/>
          </a:p>
        </p:txBody>
      </p:sp>
      <p:sp>
        <p:nvSpPr>
          <p:cNvPr id="126" name="Google Shape;126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 panose="020B0604020202020204"/>
              <a:buNone/>
            </a:pPr>
            <a:r>
              <a:rPr lang="en-GB" sz="1765" b="1">
                <a:solidFill>
                  <a:schemeClr val="dk1"/>
                </a:solidFill>
              </a:rPr>
              <a:t>Example 2: </a:t>
            </a:r>
            <a:endParaRPr sz="1765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 panose="020B0604020202020204"/>
              <a:buNone/>
            </a:pPr>
            <a:endParaRPr sz="1765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 panose="020B0604020202020204"/>
              <a:buNone/>
            </a:pPr>
            <a:r>
              <a:rPr lang="en-GB" sz="1765">
                <a:solidFill>
                  <a:schemeClr val="dk1"/>
                </a:solidFill>
              </a:rPr>
              <a:t>Input:</a:t>
            </a:r>
            <a:endParaRPr sz="17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 panose="020B0604020202020204"/>
              <a:buNone/>
            </a:pPr>
            <a:endParaRPr sz="1765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 panose="020B0604020202020204"/>
              <a:buNone/>
            </a:pPr>
            <a:endParaRPr sz="1765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 panose="020B0604020202020204"/>
              <a:buNone/>
            </a:pPr>
            <a:r>
              <a:rPr lang="en-GB" sz="1765">
                <a:solidFill>
                  <a:schemeClr val="dk1"/>
                </a:solidFill>
              </a:rPr>
              <a:t>Output:</a:t>
            </a:r>
            <a:r>
              <a:rPr lang="en-GB" sz="1765" b="1">
                <a:solidFill>
                  <a:schemeClr val="dk1"/>
                </a:solidFill>
              </a:rPr>
              <a:t>  </a:t>
            </a:r>
            <a:endParaRPr sz="1765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36600" y="1663400"/>
            <a:ext cx="5409664" cy="62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36600" y="2447000"/>
            <a:ext cx="6820051" cy="6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body" idx="1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800">
                <a:solidFill>
                  <a:srgbClr val="45818E"/>
                </a:solidFill>
              </a:rPr>
              <a:t>Key Results 5</a:t>
            </a:r>
            <a:r>
              <a:rPr lang="en-GB" sz="2800">
                <a:solidFill>
                  <a:schemeClr val="accent5"/>
                </a:solidFill>
              </a:rPr>
              <a:t>:</a:t>
            </a:r>
            <a:endParaRPr sz="1765" b="1" i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85250" y="3807025"/>
            <a:ext cx="1358751" cy="133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181225" y="938213"/>
            <a:ext cx="47815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body" idx="1"/>
          </p:nvPr>
        </p:nvSpPr>
        <p:spPr>
          <a:xfrm>
            <a:off x="311700" y="427725"/>
            <a:ext cx="7378200" cy="4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700">
                <a:solidFill>
                  <a:srgbClr val="45818E"/>
                </a:solidFill>
              </a:rPr>
              <a:t>Controls</a:t>
            </a:r>
            <a:r>
              <a:rPr lang="en-GB" sz="2700">
                <a:solidFill>
                  <a:schemeClr val="accent5"/>
                </a:solidFill>
              </a:rPr>
              <a:t>:</a:t>
            </a:r>
            <a:endParaRPr sz="27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800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665">
                <a:solidFill>
                  <a:schemeClr val="dk1"/>
                </a:solidFill>
              </a:rPr>
              <a:t>We implemented PD Control on the manipulator. Here are the important equations/results/constants/plots.</a:t>
            </a:r>
            <a:endParaRPr sz="16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6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665">
                <a:solidFill>
                  <a:schemeClr val="dk1"/>
                </a:solidFill>
              </a:rPr>
              <a:t>We have end point joint values as our input for individual joint control.  </a:t>
            </a:r>
            <a:endParaRPr sz="16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765" b="1">
                <a:solidFill>
                  <a:srgbClr val="000000"/>
                </a:solidFill>
              </a:rPr>
              <a:t>Constants : </a:t>
            </a:r>
            <a:r>
              <a:rPr lang="en-GB" sz="1665">
                <a:solidFill>
                  <a:srgbClr val="000000"/>
                </a:solidFill>
              </a:rPr>
              <a:t>Differential Constant(K</a:t>
            </a:r>
            <a:r>
              <a:rPr lang="en-GB" sz="1665" baseline="-25000">
                <a:solidFill>
                  <a:srgbClr val="000000"/>
                </a:solidFill>
              </a:rPr>
              <a:t>D</a:t>
            </a:r>
            <a:r>
              <a:rPr lang="en-GB" sz="1665">
                <a:solidFill>
                  <a:srgbClr val="000000"/>
                </a:solidFill>
              </a:rPr>
              <a:t>)  = 100</a:t>
            </a:r>
            <a:endParaRPr sz="1665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665">
                <a:solidFill>
                  <a:srgbClr val="000000"/>
                </a:solidFill>
              </a:rPr>
              <a:t>		      Linear Constant(K</a:t>
            </a:r>
            <a:r>
              <a:rPr lang="en-GB" sz="1665" baseline="-25000">
                <a:solidFill>
                  <a:srgbClr val="000000"/>
                </a:solidFill>
              </a:rPr>
              <a:t>P</a:t>
            </a:r>
            <a:r>
              <a:rPr lang="en-GB" sz="1665">
                <a:solidFill>
                  <a:srgbClr val="000000"/>
                </a:solidFill>
              </a:rPr>
              <a:t>) = -500</a:t>
            </a:r>
            <a:endParaRPr sz="1665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665">
                <a:solidFill>
                  <a:srgbClr val="000000"/>
                </a:solidFill>
              </a:rPr>
              <a:t>The constants are same for both the independent joint control.</a:t>
            </a:r>
            <a:endParaRPr sz="1665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-GB" sz="1665">
                <a:solidFill>
                  <a:srgbClr val="000000"/>
                </a:solidFill>
              </a:rPr>
              <a:t>For the given control parameters the end effector reaches from initial position to final position within 1.5s.</a:t>
            </a:r>
            <a:endParaRPr sz="1665">
              <a:solidFill>
                <a:srgbClr val="000000"/>
              </a:solidFill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85250" y="3807025"/>
            <a:ext cx="1358751" cy="13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207450" y="224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320">
                <a:solidFill>
                  <a:schemeClr val="accent5"/>
                </a:solidFill>
              </a:rPr>
              <a:t>Deriving the equation of dynamics from DH Parameters</a:t>
            </a:r>
            <a:endParaRPr sz="2320">
              <a:solidFill>
                <a:schemeClr val="accent5"/>
              </a:solidFill>
            </a:endParaRPr>
          </a:p>
        </p:txBody>
      </p:sp>
      <p:sp>
        <p:nvSpPr>
          <p:cNvPr id="147" name="Google Shape;147;p26"/>
          <p:cNvSpPr txBox="1"/>
          <p:nvPr>
            <p:ph type="body" idx="1"/>
          </p:nvPr>
        </p:nvSpPr>
        <p:spPr>
          <a:xfrm>
            <a:off x="311700" y="722825"/>
            <a:ext cx="8520600" cy="42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Keys steps for deriving dynamics:</a:t>
            </a:r>
            <a:endParaRPr sz="1500" b="1"/>
          </a:p>
          <a:p>
            <a:pPr marL="457200" lvl="0" indent="-3175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Use Euler Lagrange’s equation</a:t>
            </a:r>
            <a:endParaRPr sz="14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Where L= K-V (K= Total Kinetic energy of robot, V= Total Potential energy of Robot)</a:t>
            </a:r>
            <a:endParaRPr sz="1400"/>
          </a:p>
          <a:p>
            <a:pPr marL="1397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US" altLang="en-GB" sz="1400"/>
              <a:t>2) </a:t>
            </a:r>
            <a:r>
              <a:rPr lang="en-GB" sz="1400"/>
              <a:t>Formulate Matrix D(q); dkj = kth row, jth column element of matrix D(q) </a:t>
            </a:r>
            <a:endParaRPr sz="1400"/>
          </a:p>
          <a:p>
            <a:pPr marL="1397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en-GB" sz="1400"/>
              <a:t>3) </a:t>
            </a:r>
            <a:r>
              <a:rPr lang="en-GB" sz="1400"/>
              <a:t>Compute Christoffel symbols, Cijk</a:t>
            </a:r>
            <a:endParaRPr sz="140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13970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-US" altLang="en-GB" sz="1400"/>
              <a:t>4) </a:t>
            </a:r>
            <a:r>
              <a:rPr lang="en-GB" sz="1400"/>
              <a:t>Calculate Torques by, </a:t>
            </a:r>
            <a:endParaRPr sz="140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4600" y="1631325"/>
            <a:ext cx="1922500" cy="5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21800" y="3186300"/>
            <a:ext cx="3393725" cy="7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4000" y="4345338"/>
            <a:ext cx="58149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604150" y="4345338"/>
            <a:ext cx="118110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>
          <a:blip r:embed="rId5">
            <a:alphaModFix amt="57000"/>
          </a:blip>
          <a:stretch>
            <a:fillRect/>
          </a:stretch>
        </p:blipFill>
        <p:spPr>
          <a:xfrm>
            <a:off x="7785250" y="3807209"/>
            <a:ext cx="1358751" cy="1336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Equations for dynamics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58" name="Google Shape;158;p27"/>
          <p:cNvSpPr txBox="1"/>
          <p:nvPr>
            <p:ph type="body" idx="1"/>
          </p:nvPr>
        </p:nvSpPr>
        <p:spPr>
          <a:xfrm>
            <a:off x="311700" y="1140925"/>
            <a:ext cx="8520600" cy="13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45" b="1"/>
              <a:t>Assumptions</a:t>
            </a:r>
            <a:r>
              <a:rPr lang="en-GB" sz="1445"/>
              <a:t>:</a:t>
            </a:r>
            <a:endParaRPr sz="1445"/>
          </a:p>
          <a:p>
            <a:pPr marL="457200" marR="0" lvl="0" indent="-320675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47"/>
              <a:buAutoNum type="arabicPeriod"/>
            </a:pPr>
            <a:r>
              <a:rPr lang="en-GB" sz="1445"/>
              <a:t>Since the change in depth is very less, buoyancy force is neglected</a:t>
            </a:r>
            <a:endParaRPr sz="1445"/>
          </a:p>
          <a:p>
            <a:pPr marL="457200" marR="0" lvl="0" indent="-3206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7"/>
              <a:buAutoNum type="arabicPeriod"/>
            </a:pPr>
            <a:r>
              <a:rPr lang="en-GB" sz="1445"/>
              <a:t>Drag coefficient, C</a:t>
            </a:r>
            <a:r>
              <a:rPr lang="en-GB" sz="1445" baseline="-25000"/>
              <a:t>D</a:t>
            </a:r>
            <a:r>
              <a:rPr lang="en-GB" sz="1445"/>
              <a:t> = 1.2  </a:t>
            </a:r>
            <a:endParaRPr sz="1445"/>
          </a:p>
          <a:p>
            <a:pPr marL="457200" marR="0" lvl="0" indent="-3206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7"/>
              <a:buAutoNum type="arabicPeriod"/>
            </a:pPr>
            <a:r>
              <a:rPr lang="en-GB" sz="1445"/>
              <a:t>Links are assumed to be cylindrical in shape, with very small diameter.</a:t>
            </a:r>
            <a:endParaRPr sz="1445"/>
          </a:p>
          <a:p>
            <a:pPr marL="457200" marR="0" lvl="0" indent="-32067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7"/>
              <a:buAutoNum type="arabicPeriod"/>
            </a:pPr>
            <a:r>
              <a:rPr lang="en-GB" sz="1445"/>
              <a:t>Added mass for the links is negligible.</a:t>
            </a:r>
            <a:endParaRPr sz="1445"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40188" y="2660613"/>
            <a:ext cx="60388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40188" y="3736250"/>
            <a:ext cx="58959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85250" y="3807025"/>
            <a:ext cx="1358751" cy="13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Suggested Actuators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85250" y="3807025"/>
            <a:ext cx="1358751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483375" y="1276575"/>
            <a:ext cx="8080800" cy="315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Maximum Torque Calculated: ~14.5 Nm= 147 kg-cm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Following are two Servo motors we found suitable for our purpose: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TA150S Servo Motor, Axadd: 150 kg-cm torque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          </a:t>
            </a:r>
            <a:r>
              <a:rPr lang="en-GB"/>
              <a:t>Link: </a:t>
            </a:r>
            <a:r>
              <a:rPr lang="en-GB" sz="1100" u="sng">
                <a:solidFill>
                  <a:schemeClr val="hlink"/>
                </a:solidFill>
                <a:hlinkClick r:id="rId2"/>
              </a:rPr>
              <a:t>150kg-cm torque industrial servo TA150S Degree Rotation Servo Robot-180°Robot Servo </a:t>
            </a:r>
            <a:endParaRPr lang="en-GB" sz="1100" u="sng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          </a:t>
            </a:r>
            <a:r>
              <a:rPr lang="en-GB"/>
              <a:t>Stall Torque: 15.2N.m(155kg.cm)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en-GB"/>
              <a:t>2.   </a:t>
            </a:r>
            <a:r>
              <a:rPr lang="en-GB"/>
              <a:t>TA200S Servo Motor, Axadd: 200 kg-cm torque</a:t>
            </a:r>
            <a:endParaRPr lang="en-GB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Link: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200kg-cm torque Ultra Heavy Duty Giant Scale Digital HV Brushless Servo for </a:t>
            </a:r>
            <a:endParaRPr lang="en-GB" sz="1100" u="sng">
              <a:solidFill>
                <a:schemeClr val="hlink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u="sng">
                <a:solidFill>
                  <a:schemeClr val="hlink"/>
                </a:solidFill>
                <a:hlinkClick r:id="rId3"/>
              </a:rPr>
              <a:t>RC ROBOT industrial equipment TA200S-180°Robot Servo </a:t>
            </a:r>
            <a:endParaRPr lang="en-GB" sz="1100" u="sng">
              <a:solidFill>
                <a:schemeClr val="hlink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Stall Torque: 20.1N.m(205kg.cm)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041550" y="1245800"/>
            <a:ext cx="1679324" cy="178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316726" y="3278401"/>
            <a:ext cx="1569125" cy="16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Deliverables - Initially promised v/s achieved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1700" y="1553675"/>
            <a:ext cx="8399825" cy="223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85250" y="3807025"/>
            <a:ext cx="1358751" cy="133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243275" y="4491750"/>
            <a:ext cx="652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Code Link</a:t>
            </a:r>
            <a:r>
              <a:rPr lang="en-GB" b="1"/>
              <a:t> </a:t>
            </a:r>
            <a:r>
              <a:rPr lang="en-GB"/>
              <a:t>: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Code.ipynb - Colaboratory (google.com)</a:t>
            </a:r>
            <a:endParaRPr lang="en-GB" sz="1100" u="sng">
              <a:solidFill>
                <a:schemeClr val="hlink"/>
              </a:solidFill>
              <a:hlinkClick r:id="rId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000"/>
              <a:buNone/>
            </a:pPr>
            <a:r>
              <a:rPr lang="en-GB">
                <a:solidFill>
                  <a:schemeClr val="accent5"/>
                </a:solidFill>
              </a:rPr>
              <a:t>Appendix 1: </a:t>
            </a:r>
            <a:r>
              <a:rPr lang="en-GB">
                <a:solidFill>
                  <a:schemeClr val="accent5"/>
                </a:solidFill>
              </a:rPr>
              <a:t>D-H Parameters and Kinematic Equations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84" name="Google Shape;184;p30"/>
          <p:cNvGraphicFramePr/>
          <p:nvPr/>
        </p:nvGraphicFramePr>
        <p:xfrm>
          <a:off x="439825" y="1199113"/>
          <a:ext cx="5242250" cy="3000000"/>
        </p:xfrm>
        <a:graphic>
          <a:graphicData uri="http://schemas.openxmlformats.org/drawingml/2006/table">
            <a:tbl>
              <a:tblPr>
                <a:noFill/>
                <a:tableStyleId>{C09C7BDA-25E4-4169-901E-EDAC6CA6C5FC}</a:tableStyleId>
              </a:tblPr>
              <a:tblGrid>
                <a:gridCol w="1048450"/>
                <a:gridCol w="1048450"/>
                <a:gridCol w="1048450"/>
                <a:gridCol w="1048450"/>
                <a:gridCol w="1048450"/>
              </a:tblGrid>
              <a:tr h="44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/>
                        <a:t>Link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/>
                        <a:t>a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/>
                        <a:t>d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600" b="1"/>
                        <a:t>α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500" b="1">
                          <a:solidFill>
                            <a:srgbClr val="595959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θ</a:t>
                      </a:r>
                      <a:endParaRPr sz="1600" b="1"/>
                    </a:p>
                  </a:txBody>
                  <a:tcPr marL="91425" marR="91425" marT="91425" marB="91425"/>
                </a:tc>
              </a:tr>
              <a:tr h="44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1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l1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90</a:t>
                      </a:r>
                      <a:r>
                        <a:rPr lang="en-GB" sz="1600" baseline="30000"/>
                        <a:t>o</a:t>
                      </a:r>
                      <a:endParaRPr sz="1600" baseline="30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500">
                          <a:solidFill>
                            <a:srgbClr val="595959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θ</a:t>
                      </a:r>
                      <a:r>
                        <a:rPr lang="en-GB" sz="1500" baseline="-25000">
                          <a:solidFill>
                            <a:srgbClr val="595959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1</a:t>
                      </a:r>
                      <a:endParaRPr sz="1600" baseline="-25000"/>
                    </a:p>
                  </a:txBody>
                  <a:tcPr marL="91425" marR="91425" marT="91425" marB="91425"/>
                </a:tc>
              </a:tr>
              <a:tr h="448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2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l2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500">
                          <a:solidFill>
                            <a:srgbClr val="595959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θ</a:t>
                      </a:r>
                      <a:r>
                        <a:rPr lang="en-GB" sz="1500" baseline="-25000">
                          <a:solidFill>
                            <a:srgbClr val="595959"/>
                          </a:solidFill>
                          <a:latin typeface="Lato" panose="020F0502020204030203"/>
                          <a:ea typeface="Lato" panose="020F0502020204030203"/>
                          <a:cs typeface="Lato" panose="020F0502020204030203"/>
                          <a:sym typeface="Lato" panose="020F0502020204030203"/>
                        </a:rPr>
                        <a:t>2</a:t>
                      </a:r>
                      <a:endParaRPr sz="1600" baseline="-250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185" name="Google Shape;185;p30"/>
          <p:cNvPicPr preferRelativeResize="0"/>
          <p:nvPr/>
        </p:nvPicPr>
        <p:blipFill rotWithShape="1">
          <a:blip r:embed="rId1"/>
          <a:srcRect l="19281" t="12159" r="20856" b="19720"/>
          <a:stretch>
            <a:fillRect/>
          </a:stretch>
        </p:blipFill>
        <p:spPr>
          <a:xfrm>
            <a:off x="6062625" y="1610775"/>
            <a:ext cx="2862300" cy="24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1325" y="3213375"/>
            <a:ext cx="2789700" cy="127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162875" y="3118975"/>
            <a:ext cx="22098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532800" y="2905450"/>
            <a:ext cx="255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Forward Kinematic Equations</a:t>
            </a:r>
            <a:endParaRPr lang="en-GB"/>
          </a:p>
        </p:txBody>
      </p:sp>
      <p:sp>
        <p:nvSpPr>
          <p:cNvPr id="189" name="Google Shape;189;p30"/>
          <p:cNvSpPr txBox="1"/>
          <p:nvPr/>
        </p:nvSpPr>
        <p:spPr>
          <a:xfrm>
            <a:off x="3199800" y="2905450"/>
            <a:ext cx="255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Inverse</a:t>
            </a:r>
            <a:r>
              <a:rPr lang="en-GB"/>
              <a:t> Kinematic Equations</a:t>
            </a:r>
            <a:endParaRPr lang="en-GB"/>
          </a:p>
        </p:txBody>
      </p:sp>
      <p:pic>
        <p:nvPicPr>
          <p:cNvPr id="190" name="Google Shape;190;p30"/>
          <p:cNvPicPr preferRelativeResize="0"/>
          <p:nvPr/>
        </p:nvPicPr>
        <p:blipFill rotWithShape="1">
          <a:blip r:embed="rId4">
            <a:alphaModFix amt="51000"/>
          </a:blip>
          <a:srcRect/>
          <a:stretch>
            <a:fillRect/>
          </a:stretch>
        </p:blipFill>
        <p:spPr>
          <a:xfrm>
            <a:off x="7785250" y="3807025"/>
            <a:ext cx="1358751" cy="13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Appendix 2: </a:t>
            </a:r>
            <a:r>
              <a:rPr lang="en-GB">
                <a:solidFill>
                  <a:schemeClr val="accent5"/>
                </a:solidFill>
              </a:rPr>
              <a:t>General</a:t>
            </a:r>
            <a:r>
              <a:rPr lang="en-GB">
                <a:solidFill>
                  <a:schemeClr val="accent5"/>
                </a:solidFill>
              </a:rPr>
              <a:t> Dynamic Equation</a:t>
            </a:r>
            <a:endParaRPr lang="en-GB">
              <a:solidFill>
                <a:schemeClr val="accent5"/>
              </a:solidFill>
            </a:endParaRPr>
          </a:p>
        </p:txBody>
      </p:sp>
      <p:sp>
        <p:nvSpPr>
          <p:cNvPr id="196" name="Google Shape;196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F is for frictional losses and D is for drag losses.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95375" y="1999050"/>
            <a:ext cx="61015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85250" y="3807025"/>
            <a:ext cx="1358751" cy="13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body" idx="1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800">
                <a:solidFill>
                  <a:schemeClr val="accent5"/>
                </a:solidFill>
              </a:rPr>
              <a:t>Problem Statement:</a:t>
            </a:r>
            <a:endParaRPr sz="1765"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765" b="1">
                <a:solidFill>
                  <a:schemeClr val="dk1"/>
                </a:solidFill>
              </a:rPr>
              <a:t>“ Design a control system for a 2 Dof manipulator of an underwater ROV”</a:t>
            </a:r>
            <a:endParaRPr sz="1765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765" b="1">
                <a:solidFill>
                  <a:schemeClr val="accent5"/>
                </a:solidFill>
              </a:rPr>
              <a:t>Industry name: </a:t>
            </a:r>
            <a:r>
              <a:rPr lang="en-GB" sz="1765" b="1">
                <a:solidFill>
                  <a:schemeClr val="dk1"/>
                </a:solidFill>
              </a:rPr>
              <a:t>Planys Technologies</a:t>
            </a:r>
            <a:endParaRPr sz="1765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765" b="1">
                <a:solidFill>
                  <a:schemeClr val="accent5"/>
                </a:solidFill>
              </a:rPr>
              <a:t>Objectives:</a:t>
            </a:r>
            <a:endParaRPr sz="1765" b="1">
              <a:solidFill>
                <a:schemeClr val="accent5"/>
              </a:solidFill>
            </a:endParaRPr>
          </a:p>
          <a:p>
            <a:pPr marL="457200" lvl="0" indent="-3403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lang="en-GB" sz="1765" i="1">
                <a:solidFill>
                  <a:srgbClr val="000000"/>
                </a:solidFill>
              </a:rPr>
              <a:t>Find the shortest path and duration between two readings</a:t>
            </a:r>
            <a:endParaRPr sz="1765" i="1">
              <a:solidFill>
                <a:srgbClr val="000000"/>
              </a:solidFill>
            </a:endParaRPr>
          </a:p>
          <a:p>
            <a:pPr marL="457200" lvl="0" indent="-340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lang="en-GB" sz="1765" i="1">
                <a:solidFill>
                  <a:srgbClr val="000000"/>
                </a:solidFill>
              </a:rPr>
              <a:t>Appropriate value of acceleration and velocity</a:t>
            </a:r>
            <a:endParaRPr sz="1765" i="1">
              <a:solidFill>
                <a:srgbClr val="000000"/>
              </a:solidFill>
            </a:endParaRPr>
          </a:p>
          <a:p>
            <a:pPr marL="457200" lvl="0" indent="-340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lang="en-GB" sz="1765" i="1">
                <a:solidFill>
                  <a:srgbClr val="000000"/>
                </a:solidFill>
              </a:rPr>
              <a:t>Account for underwater dynamics in control system</a:t>
            </a:r>
            <a:endParaRPr sz="1765" i="1">
              <a:solidFill>
                <a:srgbClr val="000000"/>
              </a:solidFill>
            </a:endParaRPr>
          </a:p>
          <a:p>
            <a:pPr marL="457200" lvl="0" indent="-34036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5"/>
              <a:buChar char="●"/>
            </a:pPr>
            <a:r>
              <a:rPr lang="en-GB" sz="1765" i="1">
                <a:solidFill>
                  <a:srgbClr val="000000"/>
                </a:solidFill>
              </a:rPr>
              <a:t>Suggestions of suitable actuators</a:t>
            </a:r>
            <a:endParaRPr sz="1765">
              <a:solidFill>
                <a:srgbClr val="00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</a:rPr>
              <a:t>References</a:t>
            </a:r>
            <a:endParaRPr lang="en-GB">
              <a:solidFill>
                <a:schemeClr val="accent5"/>
              </a:solidFill>
            </a:endParaRPr>
          </a:p>
        </p:txBody>
      </p:sp>
      <p:sp>
        <p:nvSpPr>
          <p:cNvPr id="204" name="Google Shape;204;p3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Thor I. Fossen - Guidance and Control of Ocean Vehicles-Wiley (1994)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Investigation into the Dynamics and Control of an Underwater Vehicle-Manipulator System - </a:t>
            </a:r>
            <a:r>
              <a:rPr lang="en-GB" u="sng">
                <a:solidFill>
                  <a:schemeClr val="hlink"/>
                </a:solidFill>
                <a:hlinkClick r:id="rId1"/>
              </a:rPr>
              <a:t>https://dl.acm.org/doi/pdf/10.1155/2013/839046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Pritchard-Fox-McDonalds_2011_8ed_Fluid-Mechanics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85250" y="3807025"/>
            <a:ext cx="1358751" cy="13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6"/>
              <a:buFont typeface="Arial" panose="020B0604020202020204"/>
              <a:buNone/>
            </a:pPr>
            <a:r>
              <a:rPr lang="en-GB" sz="2820">
                <a:solidFill>
                  <a:schemeClr val="accent5"/>
                </a:solidFill>
              </a:rPr>
              <a:t>Rationale / Approach / Ideas:</a:t>
            </a:r>
            <a:endParaRPr sz="2820">
              <a:solidFill>
                <a:schemeClr val="accent5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1"/>
          <a:srcRect t="16738" b="26037"/>
          <a:stretch>
            <a:fillRect/>
          </a:stretch>
        </p:blipFill>
        <p:spPr>
          <a:xfrm>
            <a:off x="1447800" y="1307625"/>
            <a:ext cx="6508625" cy="27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02700" y="3397375"/>
            <a:ext cx="28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we had presented earlier</a:t>
            </a:r>
            <a:endParaRPr lang="en-GB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85250" y="3807025"/>
            <a:ext cx="1358751" cy="13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body" idx="1"/>
          </p:nvPr>
        </p:nvSpPr>
        <p:spPr>
          <a:xfrm>
            <a:off x="243275" y="427725"/>
            <a:ext cx="8589000" cy="46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800">
                <a:solidFill>
                  <a:schemeClr val="accent5"/>
                </a:solidFill>
              </a:rPr>
              <a:t>Rationale / Approach / Ideas:</a:t>
            </a:r>
            <a:endParaRPr sz="1765"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65" b="1">
              <a:solidFill>
                <a:schemeClr val="accent5"/>
              </a:solidFill>
            </a:endParaRPr>
          </a:p>
          <a:p>
            <a:pPr marL="457200" lvl="0" indent="-457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65">
                <a:solidFill>
                  <a:schemeClr val="dk1"/>
                </a:solidFill>
              </a:rPr>
              <a:t>🗹	</a:t>
            </a:r>
            <a:r>
              <a:rPr lang="en-GB" sz="1765">
                <a:solidFill>
                  <a:schemeClr val="dk1"/>
                </a:solidFill>
              </a:rPr>
              <a:t>Deriving the forward and inverse kinematic equation for the manipulator.</a:t>
            </a:r>
            <a:endParaRPr sz="17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65">
                <a:solidFill>
                  <a:schemeClr val="dk1"/>
                </a:solidFill>
              </a:rPr>
              <a:t>🗹	Plotting</a:t>
            </a:r>
            <a:r>
              <a:rPr lang="en-GB" sz="1765">
                <a:solidFill>
                  <a:schemeClr val="dk1"/>
                </a:solidFill>
              </a:rPr>
              <a:t> the workspace </a:t>
            </a:r>
            <a:endParaRPr sz="17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65">
                <a:solidFill>
                  <a:schemeClr val="dk1"/>
                </a:solidFill>
              </a:rPr>
              <a:t>🗹	</a:t>
            </a:r>
            <a:r>
              <a:rPr lang="en-GB" sz="1765">
                <a:solidFill>
                  <a:schemeClr val="dk1"/>
                </a:solidFill>
              </a:rPr>
              <a:t>Looking for the shortest path between two points</a:t>
            </a:r>
            <a:endParaRPr sz="17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65">
                <a:solidFill>
                  <a:schemeClr val="dk1"/>
                </a:solidFill>
              </a:rPr>
              <a:t>🗹</a:t>
            </a:r>
            <a:r>
              <a:rPr lang="en-GB" sz="1765">
                <a:solidFill>
                  <a:schemeClr val="dk1"/>
                </a:solidFill>
              </a:rPr>
              <a:t>	Understanding the underwater dynamics.</a:t>
            </a:r>
            <a:endParaRPr sz="17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65">
                <a:solidFill>
                  <a:schemeClr val="dk1"/>
                </a:solidFill>
              </a:rPr>
              <a:t>🗹	</a:t>
            </a:r>
            <a:r>
              <a:rPr lang="en-GB" sz="1765">
                <a:solidFill>
                  <a:schemeClr val="dk1"/>
                </a:solidFill>
              </a:rPr>
              <a:t>Designing a PD controller for independent joint control.</a:t>
            </a:r>
            <a:endParaRPr sz="17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 panose="020B0604020202020204"/>
              <a:buNone/>
            </a:pPr>
            <a:r>
              <a:rPr lang="en-GB" sz="1765" b="1">
                <a:solidFill>
                  <a:schemeClr val="dk1"/>
                </a:solidFill>
              </a:rPr>
              <a:t>Dimensions:</a:t>
            </a:r>
            <a:endParaRPr sz="1765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565">
                <a:solidFill>
                  <a:schemeClr val="dk1"/>
                </a:solidFill>
              </a:rPr>
              <a:t>m</a:t>
            </a:r>
            <a:r>
              <a:rPr lang="en-GB" sz="1565" baseline="-25000">
                <a:solidFill>
                  <a:schemeClr val="dk1"/>
                </a:solidFill>
              </a:rPr>
              <a:t>1</a:t>
            </a:r>
            <a:r>
              <a:rPr lang="en-GB" sz="1565">
                <a:solidFill>
                  <a:schemeClr val="dk1"/>
                </a:solidFill>
              </a:rPr>
              <a:t> = 1.5 kg, m</a:t>
            </a:r>
            <a:r>
              <a:rPr lang="en-GB" sz="1565" baseline="-25000">
                <a:solidFill>
                  <a:schemeClr val="dk1"/>
                </a:solidFill>
              </a:rPr>
              <a:t>2</a:t>
            </a:r>
            <a:r>
              <a:rPr lang="en-GB" sz="1565">
                <a:solidFill>
                  <a:schemeClr val="dk1"/>
                </a:solidFill>
              </a:rPr>
              <a:t> = 1 kg, </a:t>
            </a:r>
            <a:endParaRPr sz="15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 panose="020B0604020202020204"/>
              <a:buNone/>
            </a:pPr>
            <a:r>
              <a:rPr lang="en-GB" sz="1565">
                <a:solidFill>
                  <a:schemeClr val="dk1"/>
                </a:solidFill>
              </a:rPr>
              <a:t>m</a:t>
            </a:r>
            <a:r>
              <a:rPr lang="en-GB" sz="1565" baseline="-25000">
                <a:solidFill>
                  <a:schemeClr val="dk1"/>
                </a:solidFill>
              </a:rPr>
              <a:t>probe</a:t>
            </a:r>
            <a:r>
              <a:rPr lang="en-GB" sz="1565">
                <a:solidFill>
                  <a:schemeClr val="dk1"/>
                </a:solidFill>
              </a:rPr>
              <a:t> = 0.5 kg</a:t>
            </a:r>
            <a:endParaRPr sz="15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GB" sz="1565">
                <a:solidFill>
                  <a:schemeClr val="dk1"/>
                </a:solidFill>
              </a:rPr>
              <a:t>l</a:t>
            </a:r>
            <a:r>
              <a:rPr lang="en-GB" sz="1565" baseline="-25000">
                <a:solidFill>
                  <a:schemeClr val="dk1"/>
                </a:solidFill>
              </a:rPr>
              <a:t>1</a:t>
            </a:r>
            <a:r>
              <a:rPr lang="en-GB" sz="1565">
                <a:solidFill>
                  <a:schemeClr val="dk1"/>
                </a:solidFill>
              </a:rPr>
              <a:t> = 150 mm, l</a:t>
            </a:r>
            <a:r>
              <a:rPr lang="en-GB" sz="1565" baseline="-25000">
                <a:solidFill>
                  <a:schemeClr val="dk1"/>
                </a:solidFill>
              </a:rPr>
              <a:t>2</a:t>
            </a:r>
            <a:r>
              <a:rPr lang="en-GB" sz="1565">
                <a:solidFill>
                  <a:schemeClr val="dk1"/>
                </a:solidFill>
              </a:rPr>
              <a:t> = 300 mm, </a:t>
            </a:r>
            <a:endParaRPr sz="15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 panose="020B0604020202020204"/>
              <a:buNone/>
            </a:pPr>
            <a:r>
              <a:rPr lang="en-GB" sz="1565">
                <a:solidFill>
                  <a:schemeClr val="dk1"/>
                </a:solidFill>
              </a:rPr>
              <a:t>l</a:t>
            </a:r>
            <a:r>
              <a:rPr lang="en-GB" sz="1565" baseline="-25000">
                <a:solidFill>
                  <a:schemeClr val="dk1"/>
                </a:solidFill>
              </a:rPr>
              <a:t>probe</a:t>
            </a:r>
            <a:r>
              <a:rPr lang="en-GB" sz="1565">
                <a:solidFill>
                  <a:schemeClr val="dk1"/>
                </a:solidFill>
              </a:rPr>
              <a:t> = 150 mm </a:t>
            </a:r>
            <a:r>
              <a:rPr lang="en-GB" sz="1465">
                <a:solidFill>
                  <a:schemeClr val="dk1"/>
                </a:solidFill>
              </a:rPr>
              <a:t>(from the given specs)</a:t>
            </a:r>
            <a:endParaRPr sz="146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687013" y="2571750"/>
            <a:ext cx="4098237" cy="22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body" idx="1"/>
          </p:nvPr>
        </p:nvSpPr>
        <p:spPr>
          <a:xfrm>
            <a:off x="192375" y="350550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800">
                <a:solidFill>
                  <a:schemeClr val="accent5"/>
                </a:solidFill>
              </a:rPr>
              <a:t>Key Results 1:</a:t>
            </a:r>
            <a:endParaRPr sz="1765" b="1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 panose="020B0604020202020204"/>
              <a:buNone/>
            </a:pPr>
            <a:r>
              <a:rPr lang="en-GB" sz="1765" b="1">
                <a:solidFill>
                  <a:schemeClr val="dk1"/>
                </a:solidFill>
              </a:rPr>
              <a:t>Robot Workspace:</a:t>
            </a:r>
            <a:endParaRPr sz="1765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92375" y="1590525"/>
            <a:ext cx="3989300" cy="26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02125" y="350550"/>
            <a:ext cx="4269700" cy="28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5818E"/>
                </a:solidFill>
              </a:rPr>
              <a:t>How workspace is generated...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92" name="Google Shape;92;p1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Workspace is generated using the joint angles - taking a step of 3</a:t>
            </a:r>
            <a:r>
              <a:rPr lang="en-GB" baseline="30000">
                <a:solidFill>
                  <a:schemeClr val="dk1"/>
                </a:solidFill>
              </a:rPr>
              <a:t>o</a:t>
            </a:r>
            <a:r>
              <a:rPr lang="en-GB">
                <a:solidFill>
                  <a:schemeClr val="dk1"/>
                </a:solidFill>
              </a:rPr>
              <a:t> for q</a:t>
            </a:r>
            <a:r>
              <a:rPr lang="en-GB" baseline="-25000">
                <a:solidFill>
                  <a:schemeClr val="dk1"/>
                </a:solidFill>
              </a:rPr>
              <a:t>1</a:t>
            </a:r>
            <a:r>
              <a:rPr lang="en-GB">
                <a:solidFill>
                  <a:schemeClr val="dk1"/>
                </a:solidFill>
              </a:rPr>
              <a:t> and 1</a:t>
            </a:r>
            <a:r>
              <a:rPr lang="en-GB" baseline="30000">
                <a:solidFill>
                  <a:schemeClr val="dk1"/>
                </a:solidFill>
              </a:rPr>
              <a:t>o</a:t>
            </a:r>
            <a:r>
              <a:rPr lang="en-GB">
                <a:solidFill>
                  <a:schemeClr val="dk1"/>
                </a:solidFill>
              </a:rPr>
              <a:t> for q</a:t>
            </a:r>
            <a:r>
              <a:rPr lang="en-GB" baseline="-25000">
                <a:solidFill>
                  <a:schemeClr val="dk1"/>
                </a:solidFill>
              </a:rPr>
              <a:t>2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The </a:t>
            </a:r>
            <a:r>
              <a:rPr lang="en-GB">
                <a:solidFill>
                  <a:schemeClr val="dk1"/>
                </a:solidFill>
              </a:rPr>
              <a:t>position</a:t>
            </a:r>
            <a:r>
              <a:rPr lang="en-GB">
                <a:solidFill>
                  <a:schemeClr val="dk1"/>
                </a:solidFill>
              </a:rPr>
              <a:t> of end effector is calculated using the dynamic equations and a 3D plot is generated.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body" idx="1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800">
                <a:solidFill>
                  <a:schemeClr val="accent5"/>
                </a:solidFill>
              </a:rPr>
              <a:t>Insights / Interim Conclusions / Discussion:</a:t>
            </a:r>
            <a:endParaRPr sz="1765" b="1">
              <a:solidFill>
                <a:schemeClr val="accent5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765" b="1" i="1">
              <a:solidFill>
                <a:srgbClr val="000000"/>
              </a:solidFill>
            </a:endParaRPr>
          </a:p>
          <a:p>
            <a:pPr marL="457200" lvl="0" indent="-3403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AutoNum type="arabicPeriod"/>
            </a:pPr>
            <a:r>
              <a:rPr lang="en-GB" sz="1765">
                <a:solidFill>
                  <a:srgbClr val="000000"/>
                </a:solidFill>
              </a:rPr>
              <a:t>As we can see from the workspace, it is impossible for robot to travel in straight line, as most points won’t lie in workspace. </a:t>
            </a:r>
            <a:endParaRPr sz="1765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65">
              <a:solidFill>
                <a:srgbClr val="000000"/>
              </a:solidFill>
            </a:endParaRPr>
          </a:p>
          <a:p>
            <a:pPr marL="457200" lvl="0" indent="-34036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65"/>
              <a:buAutoNum type="arabicPeriod"/>
            </a:pPr>
            <a:r>
              <a:rPr lang="en-GB" sz="1765">
                <a:solidFill>
                  <a:srgbClr val="000000"/>
                </a:solidFill>
              </a:rPr>
              <a:t>We propose that instead of deriving the shortest path, we will try to reduce the work done by motor, by allowing minimum angular displacement to reach the desired location. </a:t>
            </a:r>
            <a:endParaRPr sz="1765">
              <a:solidFill>
                <a:srgbClr val="000000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body" idx="1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800">
                <a:solidFill>
                  <a:srgbClr val="45818E"/>
                </a:solidFill>
              </a:rPr>
              <a:t>Key Results 2</a:t>
            </a:r>
            <a:r>
              <a:rPr lang="en-GB" sz="2800">
                <a:solidFill>
                  <a:schemeClr val="accent5"/>
                </a:solidFill>
              </a:rPr>
              <a:t>:</a:t>
            </a:r>
            <a:endParaRPr sz="1765" b="1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765" b="1">
                <a:solidFill>
                  <a:srgbClr val="000000"/>
                </a:solidFill>
              </a:rPr>
              <a:t>Inverse kinematics:</a:t>
            </a:r>
            <a:endParaRPr sz="1765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765">
                <a:solidFill>
                  <a:srgbClr val="000000"/>
                </a:solidFill>
              </a:rPr>
              <a:t>We have implemented the </a:t>
            </a:r>
            <a:r>
              <a:rPr lang="en-GB" sz="1765">
                <a:solidFill>
                  <a:srgbClr val="000000"/>
                </a:solidFill>
              </a:rPr>
              <a:t>inverse</a:t>
            </a:r>
            <a:r>
              <a:rPr lang="en-GB" sz="1765">
                <a:solidFill>
                  <a:srgbClr val="000000"/>
                </a:solidFill>
              </a:rPr>
              <a:t> kinematics code such that given the two coordinate points, we get the angular orientations of both the joints. </a:t>
            </a:r>
            <a:endParaRPr sz="1765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65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765">
                <a:solidFill>
                  <a:srgbClr val="000000"/>
                </a:solidFill>
              </a:rPr>
              <a:t>Example: </a:t>
            </a:r>
            <a:endParaRPr sz="1765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765">
                <a:solidFill>
                  <a:srgbClr val="000000"/>
                </a:solidFill>
              </a:rPr>
              <a:t>Input:</a:t>
            </a:r>
            <a:endParaRPr sz="1765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765">
                <a:solidFill>
                  <a:srgbClr val="000000"/>
                </a:solidFill>
              </a:rPr>
              <a:t>Output:</a:t>
            </a:r>
            <a:r>
              <a:rPr lang="en-GB" sz="1765" b="1">
                <a:solidFill>
                  <a:srgbClr val="000000"/>
                </a:solidFill>
              </a:rPr>
              <a:t>  </a:t>
            </a:r>
            <a:endParaRPr sz="1765" b="1">
              <a:solidFill>
                <a:srgbClr val="000000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04963" y="3585950"/>
            <a:ext cx="54959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 rotWithShape="1">
          <a:blip r:embed="rId3"/>
          <a:srcRect b="28622"/>
          <a:stretch>
            <a:fillRect/>
          </a:stretch>
        </p:blipFill>
        <p:spPr>
          <a:xfrm>
            <a:off x="1245975" y="2898050"/>
            <a:ext cx="4667250" cy="4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body" idx="1"/>
          </p:nvPr>
        </p:nvSpPr>
        <p:spPr>
          <a:xfrm>
            <a:off x="311700" y="427725"/>
            <a:ext cx="8520600" cy="41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800">
                <a:solidFill>
                  <a:srgbClr val="45818E"/>
                </a:solidFill>
              </a:rPr>
              <a:t>Key Results 3:</a:t>
            </a:r>
            <a:endParaRPr sz="1765" b="1" i="1">
              <a:solidFill>
                <a:srgbClr val="45818E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endParaRPr sz="1765" b="1">
              <a:solidFill>
                <a:srgbClr val="000000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85250" y="3807025"/>
            <a:ext cx="1358750" cy="133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 rotWithShape="1">
          <a:blip r:embed="rId2"/>
          <a:srcRect t="13088"/>
          <a:stretch>
            <a:fillRect/>
          </a:stretch>
        </p:blipFill>
        <p:spPr>
          <a:xfrm>
            <a:off x="1904489" y="1144300"/>
            <a:ext cx="5105911" cy="351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4077</Words>
  <Application>WPS Presentation</Application>
  <PresentationFormat/>
  <Paragraphs>188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Arial</vt:lpstr>
      <vt:lpstr>Raleway</vt:lpstr>
      <vt:lpstr>Microsoft YaHei</vt:lpstr>
      <vt:lpstr>Arial Unicode MS</vt:lpstr>
      <vt:lpstr>Lato</vt:lpstr>
      <vt:lpstr>Simple Light</vt:lpstr>
      <vt:lpstr>PowerPoint 演示文稿</vt:lpstr>
      <vt:lpstr>PowerPoint 演示文稿</vt:lpstr>
      <vt:lpstr>Rationale / Approach / Ideas:</vt:lpstr>
      <vt:lpstr>PowerPoint 演示文稿</vt:lpstr>
      <vt:lpstr>PowerPoint 演示文稿</vt:lpstr>
      <vt:lpstr>How workspace is generated...</vt:lpstr>
      <vt:lpstr>PowerPoint 演示文稿</vt:lpstr>
      <vt:lpstr>PowerPoint 演示文稿</vt:lpstr>
      <vt:lpstr>PowerPoint 演示文稿</vt:lpstr>
      <vt:lpstr>PowerPoint 演示文稿</vt:lpstr>
      <vt:lpstr>Key Results 4:</vt:lpstr>
      <vt:lpstr>PowerPoint 演示文稿</vt:lpstr>
      <vt:lpstr>PowerPoint 演示文稿</vt:lpstr>
      <vt:lpstr>Deriving the equation of dynamics from DH Parameters</vt:lpstr>
      <vt:lpstr>Equations for dynamics</vt:lpstr>
      <vt:lpstr>Suggested Actuators</vt:lpstr>
      <vt:lpstr>Deliverables - Initially promised v/s achieved</vt:lpstr>
      <vt:lpstr>Appendix 1: D-H Parameters and Kinematic Equations</vt:lpstr>
      <vt:lpstr>Appendix 2: General Dynamic Equation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Harsh shrivastava</cp:lastModifiedBy>
  <cp:revision>1</cp:revision>
  <dcterms:created xsi:type="dcterms:W3CDTF">2021-11-17T17:04:45Z</dcterms:created>
  <dcterms:modified xsi:type="dcterms:W3CDTF">2021-11-17T17:04:45Z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F37CAB9055C24D0094409CED4E9AEF62</vt:lpwstr>
  </property>
  <property fmtid="{D5CDD505-2E9C-101B-9397-08002B2CF9AE}" pid="3" name="KSOProductBuildVer">
    <vt:lpwstr>1033-11.2.0.10382</vt:lpwstr>
  </property>
</Properties>
</file>