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3" r:id="rId5"/>
    <p:sldId id="274" r:id="rId6"/>
    <p:sldId id="267" r:id="rId7"/>
    <p:sldId id="276" r:id="rId8"/>
    <p:sldId id="269" r:id="rId9"/>
    <p:sldId id="271" r:id="rId10"/>
    <p:sldId id="261" r:id="rId11"/>
    <p:sldId id="278" r:id="rId12"/>
    <p:sldId id="279" r:id="rId13"/>
    <p:sldId id="280" r:id="rId14"/>
    <p:sldId id="275" r:id="rId15"/>
    <p:sldId id="281" r:id="rId16"/>
    <p:sldId id="282"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60"/>
  </p:normalViewPr>
  <p:slideViewPr>
    <p:cSldViewPr snapToGrid="0">
      <p:cViewPr varScale="1">
        <p:scale>
          <a:sx n="86" d="100"/>
          <a:sy n="86" d="100"/>
        </p:scale>
        <p:origin x="84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5/5/2022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6214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6172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5/5/2022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4968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3905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0147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491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362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855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8560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558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5/5/2022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424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5/5/2022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0649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4D8F-B8AB-44C9-9453-1D6BE96FE1EE}"/>
              </a:ext>
            </a:extLst>
          </p:cNvPr>
          <p:cNvSpPr>
            <a:spLocks noGrp="1"/>
          </p:cNvSpPr>
          <p:nvPr>
            <p:ph type="ctrTitle"/>
          </p:nvPr>
        </p:nvSpPr>
        <p:spPr>
          <a:xfrm>
            <a:off x="960120" y="622842"/>
            <a:ext cx="10268712" cy="3417758"/>
          </a:xfrm>
        </p:spPr>
        <p:txBody>
          <a:bodyPr>
            <a:normAutofit fontScale="90000"/>
          </a:bodyPr>
          <a:lstStyle/>
          <a:p>
            <a:pPr algn="l"/>
            <a:br>
              <a:rPr lang="en-US" dirty="0"/>
            </a:br>
            <a:br>
              <a:rPr lang="en-US" dirty="0"/>
            </a:br>
            <a:r>
              <a:rPr lang="en-US" dirty="0"/>
              <a:t>Final Review </a:t>
            </a:r>
            <a:br>
              <a:rPr lang="en-US" dirty="0"/>
            </a:br>
            <a:r>
              <a:rPr lang="en-US" sz="4900" dirty="0"/>
              <a:t>Human resource management with python</a:t>
            </a:r>
            <a:br>
              <a:rPr lang="en-US" dirty="0"/>
            </a:br>
            <a:endParaRPr lang="en-US" dirty="0"/>
          </a:p>
        </p:txBody>
      </p:sp>
      <p:sp>
        <p:nvSpPr>
          <p:cNvPr id="3" name="Subtitle 2">
            <a:extLst>
              <a:ext uri="{FF2B5EF4-FFF2-40B4-BE49-F238E27FC236}">
                <a16:creationId xmlns:a16="http://schemas.microsoft.com/office/drawing/2014/main" id="{D52F5E86-32A1-4BFA-A6C1-E8CC7E186DA3}"/>
              </a:ext>
            </a:extLst>
          </p:cNvPr>
          <p:cNvSpPr>
            <a:spLocks noGrp="1"/>
          </p:cNvSpPr>
          <p:nvPr>
            <p:ph type="subTitle" idx="1"/>
          </p:nvPr>
        </p:nvSpPr>
        <p:spPr>
          <a:xfrm>
            <a:off x="960120" y="4212237"/>
            <a:ext cx="10268712" cy="3215258"/>
          </a:xfrm>
        </p:spPr>
        <p:txBody>
          <a:bodyPr>
            <a:normAutofit/>
          </a:bodyPr>
          <a:lstStyle/>
          <a:p>
            <a:pPr algn="l"/>
            <a:r>
              <a:rPr lang="en-US" sz="1200" dirty="0">
                <a:latin typeface="SF UI Display" panose="00000500000000000000" pitchFamily="50" charset="0"/>
              </a:rPr>
              <a:t>Guided by </a:t>
            </a:r>
          </a:p>
          <a:p>
            <a:pPr algn="l"/>
            <a:r>
              <a:rPr lang="en-US" sz="1200" dirty="0">
                <a:latin typeface="SF UI Display" panose="00000500000000000000" pitchFamily="50" charset="0"/>
              </a:rPr>
              <a:t>P. </a:t>
            </a:r>
            <a:r>
              <a:rPr lang="en-US" sz="1200" dirty="0" err="1">
                <a:latin typeface="SF UI Display" panose="00000500000000000000" pitchFamily="50" charset="0"/>
              </a:rPr>
              <a:t>Sree</a:t>
            </a:r>
            <a:r>
              <a:rPr lang="en-US" sz="1200" dirty="0">
                <a:latin typeface="SF UI Display" panose="00000500000000000000" pitchFamily="50" charset="0"/>
              </a:rPr>
              <a:t> </a:t>
            </a:r>
            <a:r>
              <a:rPr lang="en-US" sz="1200" dirty="0" err="1">
                <a:latin typeface="SF UI Display" panose="00000500000000000000" pitchFamily="50" charset="0"/>
              </a:rPr>
              <a:t>Laskshmi</a:t>
            </a:r>
            <a:endParaRPr lang="en-US" sz="1200" dirty="0">
              <a:latin typeface="SF UI Display" panose="00000500000000000000" pitchFamily="50" charset="0"/>
            </a:endParaRPr>
          </a:p>
          <a:p>
            <a:pPr algn="r"/>
            <a:r>
              <a:rPr lang="en-US" sz="1200" dirty="0">
                <a:latin typeface="SF UI Display" panose="00000500000000000000" pitchFamily="50" charset="0"/>
              </a:rPr>
              <a:t>								-</a:t>
            </a:r>
            <a:r>
              <a:rPr lang="en-IN" sz="1200" dirty="0">
                <a:latin typeface="SF UI Display" panose="00000500000000000000" pitchFamily="50" charset="0"/>
              </a:rPr>
              <a:t>2010030151 K S </a:t>
            </a:r>
            <a:r>
              <a:rPr lang="en-IN" sz="1200" dirty="0" err="1">
                <a:latin typeface="SF UI Display" panose="00000500000000000000" pitchFamily="50" charset="0"/>
              </a:rPr>
              <a:t>Satyavarsan</a:t>
            </a:r>
            <a:endParaRPr lang="en-IN" sz="1200" dirty="0">
              <a:latin typeface="SF UI Display" panose="00000500000000000000" pitchFamily="50" charset="0"/>
            </a:endParaRPr>
          </a:p>
          <a:p>
            <a:pPr algn="r"/>
            <a:r>
              <a:rPr lang="en-IN" sz="1200" dirty="0">
                <a:latin typeface="SF UI Display" panose="00000500000000000000" pitchFamily="50" charset="0"/>
              </a:rPr>
              <a:t>2010030071 Jyothin Movva</a:t>
            </a:r>
          </a:p>
          <a:p>
            <a:pPr algn="r"/>
            <a:r>
              <a:rPr lang="en-IN" sz="1200" dirty="0">
                <a:latin typeface="SF UI Display" panose="00000500000000000000" pitchFamily="50" charset="0"/>
              </a:rPr>
              <a:t>2010030040 Devaraj Acharya</a:t>
            </a:r>
          </a:p>
          <a:p>
            <a:pPr algn="r"/>
            <a:r>
              <a:rPr lang="en-IN" sz="1200" dirty="0">
                <a:latin typeface="SF UI Display" panose="00000500000000000000" pitchFamily="50" charset="0"/>
              </a:rPr>
              <a:t>2010030341 </a:t>
            </a:r>
            <a:r>
              <a:rPr lang="en-IN" sz="1200" dirty="0" err="1">
                <a:latin typeface="SF UI Display" panose="00000500000000000000" pitchFamily="50" charset="0"/>
              </a:rPr>
              <a:t>Snehith</a:t>
            </a:r>
            <a:r>
              <a:rPr lang="en-IN" sz="1200" dirty="0">
                <a:latin typeface="SF UI Display" panose="00000500000000000000" pitchFamily="50" charset="0"/>
              </a:rPr>
              <a:t> </a:t>
            </a:r>
            <a:r>
              <a:rPr lang="en-IN" sz="1200" dirty="0" err="1">
                <a:latin typeface="SF UI Display" panose="00000500000000000000" pitchFamily="50" charset="0"/>
              </a:rPr>
              <a:t>Kamepally</a:t>
            </a:r>
            <a:endParaRPr lang="en-IN" sz="1200" dirty="0">
              <a:latin typeface="SF UI Display" panose="00000500000000000000" pitchFamily="50" charset="0"/>
            </a:endParaRPr>
          </a:p>
          <a:p>
            <a:pPr algn="r"/>
            <a:r>
              <a:rPr lang="en-IN" sz="1200" dirty="0">
                <a:latin typeface="SF UI Display" panose="00000500000000000000" pitchFamily="50" charset="0"/>
              </a:rPr>
              <a:t>2010030329 Karthik</a:t>
            </a:r>
          </a:p>
          <a:p>
            <a:endParaRPr lang="en-US" sz="1000" dirty="0">
              <a:latin typeface="SF UI Display" panose="00000500000000000000" pitchFamily="50" charset="0"/>
            </a:endParaRPr>
          </a:p>
          <a:p>
            <a:endParaRPr lang="en-US" sz="1000" dirty="0">
              <a:latin typeface="SF UI Display" panose="00000500000000000000" pitchFamily="50" charset="0"/>
            </a:endParaRPr>
          </a:p>
        </p:txBody>
      </p:sp>
    </p:spTree>
    <p:extLst>
      <p:ext uri="{BB962C8B-B14F-4D97-AF65-F5344CB8AC3E}">
        <p14:creationId xmlns:p14="http://schemas.microsoft.com/office/powerpoint/2010/main" val="22208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16E6-3E4B-4BC8-B9D9-FD2C60656A52}"/>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98C25895-1E21-4361-BE49-B59C0B535062}"/>
              </a:ext>
            </a:extLst>
          </p:cNvPr>
          <p:cNvSpPr>
            <a:spLocks noGrp="1"/>
          </p:cNvSpPr>
          <p:nvPr>
            <p:ph idx="1"/>
          </p:nvPr>
        </p:nvSpPr>
        <p:spPr/>
        <p:txBody>
          <a:bodyPr/>
          <a:lstStyle/>
          <a:p>
            <a:pPr marL="457200" indent="-457200">
              <a:buFontTx/>
              <a:buChar char="-"/>
            </a:pPr>
            <a:r>
              <a:rPr lang="en-US" dirty="0"/>
              <a:t>Flask environment for the project is functional </a:t>
            </a:r>
          </a:p>
          <a:p>
            <a:pPr marL="457200" indent="-457200">
              <a:buFontTx/>
              <a:buChar char="-"/>
            </a:pPr>
            <a:r>
              <a:rPr lang="en-US" dirty="0"/>
              <a:t>Generating plots from the given data is functional</a:t>
            </a:r>
          </a:p>
          <a:p>
            <a:pPr marL="457200" indent="-457200">
              <a:buFontTx/>
              <a:buChar char="-"/>
            </a:pPr>
            <a:r>
              <a:rPr lang="en-US" dirty="0"/>
              <a:t>Using data to create a new field, and plotting a graph from the generated data</a:t>
            </a:r>
          </a:p>
        </p:txBody>
      </p:sp>
    </p:spTree>
    <p:extLst>
      <p:ext uri="{BB962C8B-B14F-4D97-AF65-F5344CB8AC3E}">
        <p14:creationId xmlns:p14="http://schemas.microsoft.com/office/powerpoint/2010/main" val="230029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11B586-B218-3AF1-B6CF-F04339720673}"/>
              </a:ext>
            </a:extLst>
          </p:cNvPr>
          <p:cNvPicPr>
            <a:picLocks noChangeAspect="1"/>
          </p:cNvPicPr>
          <p:nvPr/>
        </p:nvPicPr>
        <p:blipFill>
          <a:blip r:embed="rId2"/>
          <a:stretch>
            <a:fillRect/>
          </a:stretch>
        </p:blipFill>
        <p:spPr>
          <a:xfrm>
            <a:off x="6566353" y="1918843"/>
            <a:ext cx="5130798" cy="2783457"/>
          </a:xfrm>
          <a:prstGeom prst="rect">
            <a:avLst/>
          </a:prstGeom>
        </p:spPr>
      </p:pic>
      <p:pic>
        <p:nvPicPr>
          <p:cNvPr id="2" name="Picture 1">
            <a:extLst>
              <a:ext uri="{FF2B5EF4-FFF2-40B4-BE49-F238E27FC236}">
                <a16:creationId xmlns:a16="http://schemas.microsoft.com/office/drawing/2014/main" id="{E2477065-01E0-975D-7940-60712B7A1DB0}"/>
              </a:ext>
            </a:extLst>
          </p:cNvPr>
          <p:cNvPicPr>
            <a:picLocks noChangeAspect="1"/>
          </p:cNvPicPr>
          <p:nvPr/>
        </p:nvPicPr>
        <p:blipFill>
          <a:blip r:embed="rId3"/>
          <a:stretch>
            <a:fillRect/>
          </a:stretch>
        </p:blipFill>
        <p:spPr>
          <a:xfrm>
            <a:off x="732242" y="1944496"/>
            <a:ext cx="5130799" cy="2757804"/>
          </a:xfrm>
          <a:prstGeom prst="rect">
            <a:avLst/>
          </a:prstGeom>
        </p:spPr>
      </p:pic>
      <p:sp>
        <p:nvSpPr>
          <p:cNvPr id="8" name="TextBox 7">
            <a:extLst>
              <a:ext uri="{FF2B5EF4-FFF2-40B4-BE49-F238E27FC236}">
                <a16:creationId xmlns:a16="http://schemas.microsoft.com/office/drawing/2014/main" id="{0978144B-8AAF-6F82-19F9-A7FEC0E57C65}"/>
              </a:ext>
            </a:extLst>
          </p:cNvPr>
          <p:cNvSpPr txBox="1"/>
          <p:nvPr/>
        </p:nvSpPr>
        <p:spPr>
          <a:xfrm>
            <a:off x="7484944" y="4990433"/>
            <a:ext cx="3293616" cy="307777"/>
          </a:xfrm>
          <a:prstGeom prst="rect">
            <a:avLst/>
          </a:prstGeom>
          <a:noFill/>
        </p:spPr>
        <p:txBody>
          <a:bodyPr wrap="square" rtlCol="0">
            <a:spAutoFit/>
          </a:bodyPr>
          <a:lstStyle/>
          <a:p>
            <a:pPr algn="ctr"/>
            <a:r>
              <a:rPr lang="en-US" sz="1400" dirty="0"/>
              <a:t>(Terminal during training )</a:t>
            </a:r>
          </a:p>
        </p:txBody>
      </p:sp>
      <p:sp>
        <p:nvSpPr>
          <p:cNvPr id="9" name="TextBox 8">
            <a:extLst>
              <a:ext uri="{FF2B5EF4-FFF2-40B4-BE49-F238E27FC236}">
                <a16:creationId xmlns:a16="http://schemas.microsoft.com/office/drawing/2014/main" id="{871045A8-D3A3-50EA-4E73-DBC9F8637AF1}"/>
              </a:ext>
            </a:extLst>
          </p:cNvPr>
          <p:cNvSpPr txBox="1"/>
          <p:nvPr/>
        </p:nvSpPr>
        <p:spPr>
          <a:xfrm>
            <a:off x="1562057" y="4990434"/>
            <a:ext cx="3293616" cy="307777"/>
          </a:xfrm>
          <a:prstGeom prst="rect">
            <a:avLst/>
          </a:prstGeom>
          <a:noFill/>
        </p:spPr>
        <p:txBody>
          <a:bodyPr wrap="square" rtlCol="0">
            <a:spAutoFit/>
          </a:bodyPr>
          <a:lstStyle/>
          <a:p>
            <a:pPr algn="ctr"/>
            <a:r>
              <a:rPr lang="en-US" sz="1400" dirty="0"/>
              <a:t>(Home page)</a:t>
            </a:r>
          </a:p>
        </p:txBody>
      </p:sp>
    </p:spTree>
    <p:extLst>
      <p:ext uri="{BB962C8B-B14F-4D97-AF65-F5344CB8AC3E}">
        <p14:creationId xmlns:p14="http://schemas.microsoft.com/office/powerpoint/2010/main" val="236339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E82473-E476-0269-6CEC-78BF5762AB6D}"/>
              </a:ext>
            </a:extLst>
          </p:cNvPr>
          <p:cNvPicPr>
            <a:picLocks noChangeAspect="1"/>
          </p:cNvPicPr>
          <p:nvPr/>
        </p:nvPicPr>
        <p:blipFill>
          <a:blip r:embed="rId2"/>
          <a:stretch>
            <a:fillRect/>
          </a:stretch>
        </p:blipFill>
        <p:spPr>
          <a:xfrm>
            <a:off x="1462280" y="918675"/>
            <a:ext cx="3642382" cy="4669721"/>
          </a:xfrm>
          <a:prstGeom prst="rect">
            <a:avLst/>
          </a:prstGeom>
        </p:spPr>
      </p:pic>
      <p:pic>
        <p:nvPicPr>
          <p:cNvPr id="4" name="Picture 3">
            <a:extLst>
              <a:ext uri="{FF2B5EF4-FFF2-40B4-BE49-F238E27FC236}">
                <a16:creationId xmlns:a16="http://schemas.microsoft.com/office/drawing/2014/main" id="{C7A754AE-DD44-F615-A0D7-E3BECCA12E1D}"/>
              </a:ext>
            </a:extLst>
          </p:cNvPr>
          <p:cNvPicPr>
            <a:picLocks noChangeAspect="1"/>
          </p:cNvPicPr>
          <p:nvPr/>
        </p:nvPicPr>
        <p:blipFill>
          <a:blip r:embed="rId3"/>
          <a:stretch>
            <a:fillRect/>
          </a:stretch>
        </p:blipFill>
        <p:spPr>
          <a:xfrm>
            <a:off x="6417733" y="2050098"/>
            <a:ext cx="5130799" cy="2757804"/>
          </a:xfrm>
          <a:prstGeom prst="rect">
            <a:avLst/>
          </a:prstGeom>
        </p:spPr>
      </p:pic>
      <p:sp>
        <p:nvSpPr>
          <p:cNvPr id="2" name="TextBox 1">
            <a:extLst>
              <a:ext uri="{FF2B5EF4-FFF2-40B4-BE49-F238E27FC236}">
                <a16:creationId xmlns:a16="http://schemas.microsoft.com/office/drawing/2014/main" id="{CCE746C3-58F8-B872-AE20-C0F11B6BF41D}"/>
              </a:ext>
            </a:extLst>
          </p:cNvPr>
          <p:cNvSpPr txBox="1"/>
          <p:nvPr/>
        </p:nvSpPr>
        <p:spPr>
          <a:xfrm>
            <a:off x="1731146" y="5788241"/>
            <a:ext cx="3027285" cy="307777"/>
          </a:xfrm>
          <a:prstGeom prst="rect">
            <a:avLst/>
          </a:prstGeom>
          <a:noFill/>
        </p:spPr>
        <p:txBody>
          <a:bodyPr wrap="square" rtlCol="0">
            <a:spAutoFit/>
          </a:bodyPr>
          <a:lstStyle/>
          <a:p>
            <a:pPr algn="ctr"/>
            <a:r>
              <a:rPr lang="en-US" sz="1400" dirty="0"/>
              <a:t>(drop down option)</a:t>
            </a:r>
          </a:p>
        </p:txBody>
      </p:sp>
      <p:sp>
        <p:nvSpPr>
          <p:cNvPr id="6" name="TextBox 5">
            <a:extLst>
              <a:ext uri="{FF2B5EF4-FFF2-40B4-BE49-F238E27FC236}">
                <a16:creationId xmlns:a16="http://schemas.microsoft.com/office/drawing/2014/main" id="{EB7B1D21-0338-8824-E776-D5A15FB6B0D4}"/>
              </a:ext>
            </a:extLst>
          </p:cNvPr>
          <p:cNvSpPr txBox="1"/>
          <p:nvPr/>
        </p:nvSpPr>
        <p:spPr>
          <a:xfrm>
            <a:off x="7469489" y="4919709"/>
            <a:ext cx="3027285" cy="307777"/>
          </a:xfrm>
          <a:prstGeom prst="rect">
            <a:avLst/>
          </a:prstGeom>
          <a:noFill/>
        </p:spPr>
        <p:txBody>
          <a:bodyPr wrap="square" rtlCol="0">
            <a:spAutoFit/>
          </a:bodyPr>
          <a:lstStyle/>
          <a:p>
            <a:pPr algn="ctr"/>
            <a:r>
              <a:rPr lang="en-US" sz="1400" dirty="0"/>
              <a:t>(training page)</a:t>
            </a:r>
          </a:p>
        </p:txBody>
      </p:sp>
    </p:spTree>
    <p:extLst>
      <p:ext uri="{BB962C8B-B14F-4D97-AF65-F5344CB8AC3E}">
        <p14:creationId xmlns:p14="http://schemas.microsoft.com/office/powerpoint/2010/main" val="138575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table, timeline&#10;&#10;Description automatically generated">
            <a:extLst>
              <a:ext uri="{FF2B5EF4-FFF2-40B4-BE49-F238E27FC236}">
                <a16:creationId xmlns:a16="http://schemas.microsoft.com/office/drawing/2014/main" id="{3F2F3B11-E5AB-2C77-991B-FD0B691CAB2B}"/>
              </a:ext>
            </a:extLst>
          </p:cNvPr>
          <p:cNvPicPr>
            <a:picLocks noChangeAspect="1"/>
          </p:cNvPicPr>
          <p:nvPr/>
        </p:nvPicPr>
        <p:blipFill>
          <a:blip r:embed="rId2"/>
          <a:stretch>
            <a:fillRect/>
          </a:stretch>
        </p:blipFill>
        <p:spPr>
          <a:xfrm>
            <a:off x="643467" y="2050098"/>
            <a:ext cx="5130798" cy="2757803"/>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30E4714C-974F-546E-F623-204745CFB8DB}"/>
              </a:ext>
            </a:extLst>
          </p:cNvPr>
          <p:cNvPicPr>
            <a:picLocks noChangeAspect="1"/>
          </p:cNvPicPr>
          <p:nvPr/>
        </p:nvPicPr>
        <p:blipFill>
          <a:blip r:embed="rId3"/>
          <a:stretch>
            <a:fillRect/>
          </a:stretch>
        </p:blipFill>
        <p:spPr>
          <a:xfrm>
            <a:off x="6417733" y="2050098"/>
            <a:ext cx="5130799" cy="2757804"/>
          </a:xfrm>
          <a:prstGeom prst="rect">
            <a:avLst/>
          </a:prstGeom>
        </p:spPr>
      </p:pic>
      <p:sp>
        <p:nvSpPr>
          <p:cNvPr id="4" name="TextBox 3">
            <a:extLst>
              <a:ext uri="{FF2B5EF4-FFF2-40B4-BE49-F238E27FC236}">
                <a16:creationId xmlns:a16="http://schemas.microsoft.com/office/drawing/2014/main" id="{8B98CB2C-BB2F-3BEF-F6E6-E94195C3C25A}"/>
              </a:ext>
            </a:extLst>
          </p:cNvPr>
          <p:cNvSpPr txBox="1"/>
          <p:nvPr/>
        </p:nvSpPr>
        <p:spPr>
          <a:xfrm>
            <a:off x="1695223" y="4270160"/>
            <a:ext cx="3027285" cy="307777"/>
          </a:xfrm>
          <a:prstGeom prst="rect">
            <a:avLst/>
          </a:prstGeom>
          <a:noFill/>
        </p:spPr>
        <p:txBody>
          <a:bodyPr wrap="square" rtlCol="0">
            <a:spAutoFit/>
          </a:bodyPr>
          <a:lstStyle/>
          <a:p>
            <a:pPr algn="ctr"/>
            <a:r>
              <a:rPr lang="en-US" sz="1400" dirty="0"/>
              <a:t>(city index plot)</a:t>
            </a:r>
          </a:p>
        </p:txBody>
      </p:sp>
      <p:sp>
        <p:nvSpPr>
          <p:cNvPr id="9" name="TextBox 8">
            <a:extLst>
              <a:ext uri="{FF2B5EF4-FFF2-40B4-BE49-F238E27FC236}">
                <a16:creationId xmlns:a16="http://schemas.microsoft.com/office/drawing/2014/main" id="{239CE197-B830-10EC-4B0B-6E532D323207}"/>
              </a:ext>
            </a:extLst>
          </p:cNvPr>
          <p:cNvSpPr txBox="1"/>
          <p:nvPr/>
        </p:nvSpPr>
        <p:spPr>
          <a:xfrm>
            <a:off x="7417705" y="4270159"/>
            <a:ext cx="3027285" cy="307777"/>
          </a:xfrm>
          <a:prstGeom prst="rect">
            <a:avLst/>
          </a:prstGeom>
          <a:noFill/>
        </p:spPr>
        <p:txBody>
          <a:bodyPr wrap="square" rtlCol="0">
            <a:spAutoFit/>
          </a:bodyPr>
          <a:lstStyle/>
          <a:p>
            <a:pPr algn="ctr"/>
            <a:r>
              <a:rPr lang="en-US" sz="1400" dirty="0"/>
              <a:t>(city index plot)</a:t>
            </a:r>
          </a:p>
        </p:txBody>
      </p:sp>
    </p:spTree>
    <p:extLst>
      <p:ext uri="{BB962C8B-B14F-4D97-AF65-F5344CB8AC3E}">
        <p14:creationId xmlns:p14="http://schemas.microsoft.com/office/powerpoint/2010/main" val="321960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16E6-3E4B-4BC8-B9D9-FD2C60656A52}"/>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98C25895-1E21-4361-BE49-B59C0B535062}"/>
              </a:ext>
            </a:extLst>
          </p:cNvPr>
          <p:cNvSpPr>
            <a:spLocks noGrp="1"/>
          </p:cNvSpPr>
          <p:nvPr>
            <p:ph idx="1"/>
          </p:nvPr>
        </p:nvSpPr>
        <p:spPr/>
        <p:txBody>
          <a:bodyPr>
            <a:normAutofit/>
          </a:bodyPr>
          <a:lstStyle/>
          <a:p>
            <a:pPr marL="457200" marR="0" lvl="0" indent="-457200"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2800" i="1" u="none" strike="noStrike" cap="none" normalizeH="0" baseline="0" dirty="0">
                <a:ln>
                  <a:noFill/>
                </a:ln>
                <a:effectLst/>
              </a:rPr>
              <a:t>HR analytics</a:t>
            </a:r>
            <a:r>
              <a:rPr kumimoji="0" lang="en-US" altLang="en-US" sz="2800" i="0" u="none" strike="noStrike" cap="none" normalizeH="0" baseline="0" dirty="0">
                <a:ln>
                  <a:noFill/>
                </a:ln>
                <a:effectLst/>
              </a:rPr>
              <a:t> is the process of collecting and analyzing Human Resource (HR) data in order to improve an organization’s workforce performance. </a:t>
            </a:r>
          </a:p>
          <a:p>
            <a:pPr marL="457200" marR="0" lvl="0" indent="-457200" defTabSz="914400" rtl="0" eaLnBrk="0" fontAlgn="base" latinLnBrk="0" hangingPunct="0">
              <a:spcBef>
                <a:spcPct val="0"/>
              </a:spcBef>
              <a:spcAft>
                <a:spcPts val="600"/>
              </a:spcAft>
              <a:buClrTx/>
              <a:buSzTx/>
              <a:buFont typeface="Arial" panose="020B0604020202020204" pitchFamily="34" charset="0"/>
              <a:buChar char="•"/>
              <a:tabLst/>
            </a:pPr>
            <a:r>
              <a:rPr lang="en-US" altLang="en-US" sz="2800" dirty="0"/>
              <a:t>This project can be applied in any organization that requires their workforce to be analyzed .</a:t>
            </a:r>
          </a:p>
          <a:p>
            <a:pPr marL="457200" marR="0" lvl="0" indent="-457200" defTabSz="914400" rtl="0" eaLnBrk="0" fontAlgn="base" latinLnBrk="0" hangingPunct="0">
              <a:spcBef>
                <a:spcPct val="0"/>
              </a:spcBef>
              <a:spcAft>
                <a:spcPts val="600"/>
              </a:spcAft>
              <a:buClrTx/>
              <a:buSzTx/>
              <a:buFont typeface="Arial" panose="020B0604020202020204" pitchFamily="34" charset="0"/>
              <a:buChar char="•"/>
              <a:tabLst/>
            </a:pPr>
            <a:r>
              <a:rPr lang="en-US" altLang="en-US" sz="2800" dirty="0"/>
              <a:t>The results from this analysis</a:t>
            </a:r>
            <a:r>
              <a:rPr lang="en-IN" altLang="en-US" sz="2800" dirty="0"/>
              <a:t> identify </a:t>
            </a:r>
            <a:r>
              <a:rPr lang="en-US" sz="2800" i="0" dirty="0">
                <a:solidFill>
                  <a:srgbClr val="16181A"/>
                </a:solidFill>
                <a:effectLst/>
              </a:rPr>
              <a:t>trends and patterns that may have an organizational impact.</a:t>
            </a:r>
            <a:r>
              <a:rPr lang="en-US" altLang="en-US" sz="2800" dirty="0"/>
              <a:t> </a:t>
            </a:r>
            <a:endParaRPr kumimoji="0" lang="en-US" altLang="en-US" sz="2800" i="0" u="none" strike="noStrike" cap="none" normalizeH="0" baseline="0" dirty="0">
              <a:ln>
                <a:noFill/>
              </a:ln>
              <a:effectLst/>
            </a:endParaRPr>
          </a:p>
        </p:txBody>
      </p:sp>
    </p:spTree>
    <p:extLst>
      <p:ext uri="{BB962C8B-B14F-4D97-AF65-F5344CB8AC3E}">
        <p14:creationId xmlns:p14="http://schemas.microsoft.com/office/powerpoint/2010/main" val="268403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16E6-3E4B-4BC8-B9D9-FD2C60656A52}"/>
              </a:ext>
            </a:extLst>
          </p:cNvPr>
          <p:cNvSpPr>
            <a:spLocks noGrp="1"/>
          </p:cNvSpPr>
          <p:nvPr>
            <p:ph type="title"/>
          </p:nvPr>
        </p:nvSpPr>
        <p:spPr/>
        <p:txBody>
          <a:bodyPr>
            <a:normAutofit fontScale="90000"/>
          </a:bodyPr>
          <a:lstStyle/>
          <a:p>
            <a:r>
              <a:rPr lang="en-US" dirty="0"/>
              <a:t>Conclusion and future scope</a:t>
            </a:r>
          </a:p>
        </p:txBody>
      </p:sp>
      <p:sp>
        <p:nvSpPr>
          <p:cNvPr id="3" name="Content Placeholder 2">
            <a:extLst>
              <a:ext uri="{FF2B5EF4-FFF2-40B4-BE49-F238E27FC236}">
                <a16:creationId xmlns:a16="http://schemas.microsoft.com/office/drawing/2014/main" id="{98C25895-1E21-4361-BE49-B59C0B535062}"/>
              </a:ext>
            </a:extLst>
          </p:cNvPr>
          <p:cNvSpPr>
            <a:spLocks noGrp="1"/>
          </p:cNvSpPr>
          <p:nvPr>
            <p:ph idx="1"/>
          </p:nvPr>
        </p:nvSpPr>
        <p:spPr/>
        <p:txBody>
          <a:bodyPr>
            <a:normAutofit/>
          </a:bodyPr>
          <a:lstStyle/>
          <a:p>
            <a:pPr marL="342900" marR="0" lvl="0" indent="-342900" algn="just">
              <a:lnSpc>
                <a:spcPct val="107000"/>
              </a:lnSpc>
              <a:spcBef>
                <a:spcPts val="800"/>
              </a:spcBef>
              <a:spcAft>
                <a:spcPts val="0"/>
              </a:spcAft>
              <a:buFont typeface="Arial" panose="020B0604020202020204" pitchFamily="34" charset="0"/>
              <a:buChar char="•"/>
              <a:tabLst>
                <a:tab pos="457200" algn="l"/>
                <a:tab pos="501650" algn="l"/>
              </a:tabLst>
            </a:pPr>
            <a:r>
              <a:rPr lang="en-IN" sz="2800" dirty="0">
                <a:effectLst/>
                <a:ea typeface="Times New Roman" panose="02020603050405020304" pitchFamily="18" charset="0"/>
                <a:cs typeface="Times New Roman" panose="02020603050405020304" pitchFamily="18" charset="0"/>
              </a:rPr>
              <a:t>The project portal is fully functional and predicts with desirable accuracy </a:t>
            </a:r>
            <a:endParaRPr lang="en-US" sz="2800" dirty="0">
              <a:effectLst/>
              <a:ea typeface="Times New Roman" panose="02020603050405020304" pitchFamily="18" charset="0"/>
              <a:cs typeface="Times New Roman" panose="02020603050405020304" pitchFamily="18" charset="0"/>
            </a:endParaRPr>
          </a:p>
          <a:p>
            <a:pPr marL="342900" marR="0" lvl="0" indent="-342900" algn="just">
              <a:lnSpc>
                <a:spcPct val="107000"/>
              </a:lnSpc>
              <a:spcBef>
                <a:spcPts val="800"/>
              </a:spcBef>
              <a:spcAft>
                <a:spcPts val="0"/>
              </a:spcAft>
              <a:buFont typeface="Arial" panose="020B0604020202020204" pitchFamily="34" charset="0"/>
              <a:buChar char="•"/>
              <a:tabLst>
                <a:tab pos="457200" algn="l"/>
                <a:tab pos="501650" algn="l"/>
              </a:tabLst>
            </a:pPr>
            <a:r>
              <a:rPr lang="en-IN" sz="2800" dirty="0">
                <a:effectLst/>
                <a:ea typeface="Times New Roman" panose="02020603050405020304" pitchFamily="18" charset="0"/>
                <a:cs typeface="Times New Roman" panose="02020603050405020304" pitchFamily="18" charset="0"/>
              </a:rPr>
              <a:t>Adding more variables to generate the data for the targeted characteristics.  </a:t>
            </a:r>
            <a:endParaRPr lang="en-US" sz="2800" dirty="0">
              <a:effectLst/>
              <a:ea typeface="Times New Roman" panose="02020603050405020304" pitchFamily="18" charset="0"/>
              <a:cs typeface="Times New Roman" panose="02020603050405020304" pitchFamily="18" charset="0"/>
            </a:endParaRPr>
          </a:p>
          <a:p>
            <a:pPr marL="342900" marR="0" lvl="0" indent="-342900" algn="just">
              <a:lnSpc>
                <a:spcPct val="107000"/>
              </a:lnSpc>
              <a:spcBef>
                <a:spcPts val="800"/>
              </a:spcBef>
              <a:spcAft>
                <a:spcPts val="0"/>
              </a:spcAft>
              <a:buFont typeface="Arial" panose="020B0604020202020204" pitchFamily="34" charset="0"/>
              <a:buChar char="•"/>
              <a:tabLst>
                <a:tab pos="457200" algn="l"/>
                <a:tab pos="501650" algn="l"/>
              </a:tabLst>
            </a:pPr>
            <a:r>
              <a:rPr lang="en-IN" sz="2800" dirty="0">
                <a:effectLst/>
                <a:ea typeface="Times New Roman" panose="02020603050405020304" pitchFamily="18" charset="0"/>
                <a:cs typeface="Times New Roman" panose="02020603050405020304" pitchFamily="18" charset="0"/>
              </a:rPr>
              <a:t>Moving the web hosting service to Django or hosting it in a web server for testing will be appropriate representation of the intended real-life use</a:t>
            </a:r>
            <a:endParaRPr lang="en-US" sz="2800" dirty="0">
              <a:effectLst/>
              <a:ea typeface="Times New Roman" panose="02020603050405020304" pitchFamily="18" charset="0"/>
              <a:cs typeface="Times New Roman" panose="02020603050405020304" pitchFamily="18" charset="0"/>
            </a:endParaRPr>
          </a:p>
          <a:p>
            <a:pPr marL="342900" marR="0" lvl="0" indent="-342900" algn="just">
              <a:lnSpc>
                <a:spcPct val="107000"/>
              </a:lnSpc>
              <a:spcBef>
                <a:spcPts val="800"/>
              </a:spcBef>
              <a:spcAft>
                <a:spcPts val="0"/>
              </a:spcAft>
              <a:buFont typeface="Arial" panose="020B0604020202020204" pitchFamily="34" charset="0"/>
              <a:buChar char="•"/>
              <a:tabLst>
                <a:tab pos="457200" algn="l"/>
                <a:tab pos="501650" algn="l"/>
              </a:tabLs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marR="0" lvl="0" indent="-457200" defTabSz="914400" rtl="0" eaLnBrk="0" fontAlgn="base" latinLnBrk="0" hangingPunct="0">
              <a:spcBef>
                <a:spcPct val="0"/>
              </a:spcBef>
              <a:spcAft>
                <a:spcPts val="600"/>
              </a:spcAft>
              <a:buClrTx/>
              <a:buSzTx/>
              <a:buFont typeface="Arial" panose="020B0604020202020204" pitchFamily="34" charset="0"/>
              <a:buChar char="•"/>
              <a:tabLst/>
            </a:pPr>
            <a:endParaRPr kumimoji="0" lang="en-US" altLang="en-US" sz="2800" i="0" u="none" strike="noStrike" cap="none" normalizeH="0" baseline="0" dirty="0">
              <a:ln>
                <a:noFill/>
              </a:ln>
              <a:effectLst/>
            </a:endParaRPr>
          </a:p>
        </p:txBody>
      </p:sp>
    </p:spTree>
    <p:extLst>
      <p:ext uri="{BB962C8B-B14F-4D97-AF65-F5344CB8AC3E}">
        <p14:creationId xmlns:p14="http://schemas.microsoft.com/office/powerpoint/2010/main" val="18640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DA02-CE3D-15E6-B8AF-5AF07F20CC15}"/>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B8B60419-FA3B-F992-A861-B7971F877A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92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8529-AA4D-4874-8095-665A08E08443}"/>
              </a:ext>
            </a:extLst>
          </p:cNvPr>
          <p:cNvSpPr>
            <a:spLocks noGrp="1"/>
          </p:cNvSpPr>
          <p:nvPr>
            <p:ph type="title"/>
          </p:nvPr>
        </p:nvSpPr>
        <p:spPr/>
        <p:txBody>
          <a:bodyPr/>
          <a:lstStyle/>
          <a:p>
            <a:r>
              <a:rPr lang="en-US" dirty="0"/>
              <a:t>Suggestions </a:t>
            </a:r>
          </a:p>
        </p:txBody>
      </p:sp>
      <p:sp>
        <p:nvSpPr>
          <p:cNvPr id="3" name="Text Placeholder 2">
            <a:extLst>
              <a:ext uri="{FF2B5EF4-FFF2-40B4-BE49-F238E27FC236}">
                <a16:creationId xmlns:a16="http://schemas.microsoft.com/office/drawing/2014/main" id="{AF892044-A03F-4813-953B-0FF93B3C5C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4020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815C-2E50-4C91-AAA5-EAD8485CC8D2}"/>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482A4537-C316-4670-BDAF-8F219D25DF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697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5257-7D6F-4EF3-B842-886CB8D0C83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FD5A36F-821E-47BD-8EB7-6C0C5865C731}"/>
              </a:ext>
            </a:extLst>
          </p:cNvPr>
          <p:cNvSpPr>
            <a:spLocks noGrp="1"/>
          </p:cNvSpPr>
          <p:nvPr>
            <p:ph idx="1"/>
          </p:nvPr>
        </p:nvSpPr>
        <p:spPr/>
        <p:txBody>
          <a:bodyPr>
            <a:normAutofit lnSpcReduction="10000"/>
          </a:bodyPr>
          <a:lstStyle/>
          <a:p>
            <a:r>
              <a:rPr lang="en-US" dirty="0"/>
              <a:t>The field of human resources analysis, which can be understood as an approach to human recourses management focused on data and analytical thinking. </a:t>
            </a:r>
          </a:p>
          <a:p>
            <a:r>
              <a:rPr lang="en-US" dirty="0"/>
              <a:t>Human resources analysis an optimal use of human resources to ensure that the human resources of an organization remain an asset and not a liability. </a:t>
            </a:r>
          </a:p>
          <a:p>
            <a:r>
              <a:rPr lang="en-US" dirty="0"/>
              <a:t>The project analyzes the data of the employees working in the organization. </a:t>
            </a:r>
          </a:p>
        </p:txBody>
      </p:sp>
    </p:spTree>
    <p:extLst>
      <p:ext uri="{BB962C8B-B14F-4D97-AF65-F5344CB8AC3E}">
        <p14:creationId xmlns:p14="http://schemas.microsoft.com/office/powerpoint/2010/main" val="167700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25A45-8717-4779-AC8C-63904B076A97}"/>
              </a:ext>
            </a:extLst>
          </p:cNvPr>
          <p:cNvSpPr>
            <a:spLocks noGrp="1"/>
          </p:cNvSpPr>
          <p:nvPr>
            <p:ph type="title"/>
          </p:nvPr>
        </p:nvSpPr>
        <p:spPr>
          <a:xfrm>
            <a:off x="960120" y="317814"/>
            <a:ext cx="10268712" cy="1700784"/>
          </a:xfrm>
        </p:spPr>
        <p:txBody>
          <a:bodyPr>
            <a:normAutofit/>
          </a:bodyPr>
          <a:lstStyle/>
          <a:p>
            <a:r>
              <a:rPr lang="en-US" dirty="0"/>
              <a:t>Literature review</a:t>
            </a:r>
          </a:p>
        </p:txBody>
      </p:sp>
      <p:sp>
        <p:nvSpPr>
          <p:cNvPr id="13" name="Rectangle 12">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941AA1AE-26BF-9BF2-D48F-7794183C47AC}"/>
              </a:ext>
            </a:extLst>
          </p:cNvPr>
          <p:cNvGraphicFramePr>
            <a:graphicFrameLocks noGrp="1"/>
          </p:cNvGraphicFramePr>
          <p:nvPr>
            <p:ph idx="1"/>
            <p:extLst>
              <p:ext uri="{D42A27DB-BD31-4B8C-83A1-F6EECF244321}">
                <p14:modId xmlns:p14="http://schemas.microsoft.com/office/powerpoint/2010/main" val="849645242"/>
              </p:ext>
            </p:extLst>
          </p:nvPr>
        </p:nvGraphicFramePr>
        <p:xfrm>
          <a:off x="488272" y="2459114"/>
          <a:ext cx="11239129" cy="3568822"/>
        </p:xfrm>
        <a:graphic>
          <a:graphicData uri="http://schemas.openxmlformats.org/drawingml/2006/table">
            <a:tbl>
              <a:tblPr firstRow="1"/>
              <a:tblGrid>
                <a:gridCol w="712608">
                  <a:extLst>
                    <a:ext uri="{9D8B030D-6E8A-4147-A177-3AD203B41FA5}">
                      <a16:colId xmlns:a16="http://schemas.microsoft.com/office/drawing/2014/main" val="385394748"/>
                    </a:ext>
                  </a:extLst>
                </a:gridCol>
                <a:gridCol w="1210632">
                  <a:extLst>
                    <a:ext uri="{9D8B030D-6E8A-4147-A177-3AD203B41FA5}">
                      <a16:colId xmlns:a16="http://schemas.microsoft.com/office/drawing/2014/main" val="1080709805"/>
                    </a:ext>
                  </a:extLst>
                </a:gridCol>
                <a:gridCol w="2778534">
                  <a:extLst>
                    <a:ext uri="{9D8B030D-6E8A-4147-A177-3AD203B41FA5}">
                      <a16:colId xmlns:a16="http://schemas.microsoft.com/office/drawing/2014/main" val="2511753747"/>
                    </a:ext>
                  </a:extLst>
                </a:gridCol>
                <a:gridCol w="2210274">
                  <a:extLst>
                    <a:ext uri="{9D8B030D-6E8A-4147-A177-3AD203B41FA5}">
                      <a16:colId xmlns:a16="http://schemas.microsoft.com/office/drawing/2014/main" val="3977409314"/>
                    </a:ext>
                  </a:extLst>
                </a:gridCol>
                <a:gridCol w="4327081">
                  <a:extLst>
                    <a:ext uri="{9D8B030D-6E8A-4147-A177-3AD203B41FA5}">
                      <a16:colId xmlns:a16="http://schemas.microsoft.com/office/drawing/2014/main" val="2791650723"/>
                    </a:ext>
                  </a:extLst>
                </a:gridCol>
              </a:tblGrid>
              <a:tr h="228773">
                <a:tc>
                  <a:txBody>
                    <a:bodyPr/>
                    <a:lstStyle/>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S.NO</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Authors</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Title</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Publishing</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Techniques </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177159"/>
                  </a:ext>
                </a:extLst>
              </a:tr>
              <a:tr h="832307">
                <a:tc>
                  <a:txBody>
                    <a:bodyPr/>
                    <a:lstStyle/>
                    <a:p>
                      <a:pPr marL="502920" marR="0" algn="just" fontAlgn="t">
                        <a:spcBef>
                          <a:spcPts val="800"/>
                        </a:spcBef>
                        <a:spcAft>
                          <a:spcPts val="0"/>
                        </a:spcAft>
                        <a:tabLst>
                          <a:tab pos="501650" algn="l"/>
                        </a:tabLst>
                      </a:pPr>
                      <a:r>
                        <a:rPr lang="en-US" sz="1050" b="0" i="0" u="none" strike="noStrike" dirty="0">
                          <a:effectLst/>
                          <a:latin typeface="Calibri" panose="020F0502020204030204" pitchFamily="34" charset="0"/>
                          <a:ea typeface="Arial" panose="020B0604020202020204" pitchFamily="34" charset="0"/>
                          <a:cs typeface="Times New Roman" panose="02020603050405020304" pitchFamily="18" charset="0"/>
                        </a:rPr>
                        <a:t>1</a:t>
                      </a:r>
                      <a:endParaRPr lang="en-US" sz="1800" b="0" i="0" u="none" strike="noStrike" dirty="0">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IN" sz="1050" b="0" i="0" u="none" strike="noStrike">
                          <a:effectLst/>
                          <a:latin typeface="Calibri" panose="020F0502020204030204" pitchFamily="34" charset="0"/>
                          <a:ea typeface="Arial" panose="020B0604020202020204" pitchFamily="34" charset="0"/>
                          <a:cs typeface="Times New Roman" panose="02020603050405020304" pitchFamily="18" charset="0"/>
                        </a:rPr>
                        <a:t>AMAN KHARWAL</a:t>
                      </a:r>
                      <a:endParaRPr lang="en-IN"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Human Resource Analysis with Python </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1" u="none" strike="noStrike">
                          <a:effectLst/>
                          <a:latin typeface="Calibri" panose="020F0502020204030204" pitchFamily="34" charset="0"/>
                          <a:ea typeface="Arial" panose="020B0604020202020204" pitchFamily="34" charset="0"/>
                          <a:cs typeface="Times New Roman" panose="02020603050405020304" pitchFamily="18" charset="0"/>
                        </a:rPr>
                        <a:t>Agronomy for Sustainable Development</a:t>
                      </a: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 volume (2015)</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1100" b="0" i="0" u="none" strike="noStrike">
                          <a:effectLst/>
                          <a:latin typeface="Arial" panose="020B0604020202020204" pitchFamily="34" charset="0"/>
                          <a:ea typeface="Arial" panose="020B0604020202020204" pitchFamily="34" charset="0"/>
                          <a:cs typeface="Times New Roman" panose="02020603050405020304" pitchFamily="18" charset="0"/>
                        </a:rPr>
                        <a:t>The field of human resources analysis, which can be understood as an approach to human resources management focused on data and analytical thinking, is quickly becoming an indispensable part of organizational configurations.</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7363699"/>
                  </a:ext>
                </a:extLst>
              </a:tr>
              <a:tr h="946369">
                <a:tc>
                  <a:txBody>
                    <a:bodyPr/>
                    <a:lstStyle/>
                    <a:p>
                      <a:pPr marL="50292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2</a:t>
                      </a:r>
                      <a:endParaRPr lang="en-US" sz="1800" b="0" i="0" u="none" strike="noStrike">
                        <a:effectLst/>
                        <a:latin typeface="Arial" panose="020B0604020202020204" pitchFamily="34" charset="0"/>
                      </a:endParaRPr>
                    </a:p>
                    <a:p>
                      <a:pPr marL="50292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 </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IN" sz="1050" b="0" i="0" u="none" strike="noStrike">
                          <a:effectLst/>
                          <a:latin typeface="Calibri" panose="020F0502020204030204" pitchFamily="34" charset="0"/>
                          <a:ea typeface="Arial" panose="020B0604020202020204" pitchFamily="34" charset="0"/>
                          <a:cs typeface="Times New Roman" panose="02020603050405020304" pitchFamily="18" charset="0"/>
                        </a:rPr>
                        <a:t>JOHN-PAUL HATALA</a:t>
                      </a:r>
                      <a:endParaRPr lang="en-IN"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Social Network Analysis in Human Resource Development: A New Methodology</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IN" sz="1050" b="0" i="0" u="none" strike="noStrike" dirty="0">
                          <a:effectLst/>
                          <a:latin typeface="Calibri" panose="020F0502020204030204" pitchFamily="34" charset="0"/>
                          <a:ea typeface="Arial" panose="020B0604020202020204" pitchFamily="34" charset="0"/>
                          <a:cs typeface="Times New Roman" panose="02020603050405020304" pitchFamily="18" charset="0"/>
                        </a:rPr>
                        <a:t>Louisiana State University (2018)</a:t>
                      </a:r>
                      <a:r>
                        <a:rPr lang="en-IN" sz="1050" b="0" i="1" u="none" strike="noStrike" dirty="0">
                          <a:effectLst/>
                          <a:latin typeface="Calibri" panose="020F0502020204030204" pitchFamily="34" charset="0"/>
                          <a:ea typeface="Arial" panose="020B0604020202020204" pitchFamily="34" charset="0"/>
                          <a:cs typeface="Times New Roman" panose="02020603050405020304" pitchFamily="18" charset="0"/>
                        </a:rPr>
                        <a:t> </a:t>
                      </a:r>
                      <a:endParaRPr lang="en-IN" sz="1800" b="0" i="0" u="none" strike="noStrike" dirty="0">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1100" b="0" i="0" u="none" strike="noStrike">
                          <a:effectLst/>
                          <a:latin typeface="Arial" panose="020B0604020202020204" pitchFamily="34" charset="0"/>
                          <a:ea typeface="Arial" panose="020B0604020202020204" pitchFamily="34" charset="0"/>
                          <a:cs typeface="Times New Roman" panose="02020603050405020304" pitchFamily="18" charset="0"/>
                        </a:rPr>
                        <a:t>Through an exhaustive review of the literature, this article looks at the applicability of social network analysis (SNA) in the field of human resource development</a:t>
                      </a:r>
                      <a:endParaRPr lang="en-US" sz="1800" b="0" i="0" u="none" strike="noStrike">
                        <a:effectLst/>
                        <a:latin typeface="Arial" panose="020B0604020202020204" pitchFamily="34" charset="0"/>
                      </a:endParaRPr>
                    </a:p>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 </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012420"/>
                  </a:ext>
                </a:extLst>
              </a:tr>
              <a:tr h="1561373">
                <a:tc>
                  <a:txBody>
                    <a:bodyPr/>
                    <a:lstStyle/>
                    <a:p>
                      <a:pPr marL="50292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3</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a:effectLst/>
                          <a:latin typeface="Calibri" panose="020F0502020204030204" pitchFamily="34" charset="0"/>
                          <a:ea typeface="Arial" panose="020B0604020202020204" pitchFamily="34" charset="0"/>
                          <a:cs typeface="Times New Roman" panose="02020603050405020304" pitchFamily="18" charset="0"/>
                        </a:rPr>
                        <a:t>John W. Boudreau</a:t>
                      </a:r>
                      <a:endParaRPr lang="en-US" sz="1800" b="0" i="0" u="none" strike="noStrike">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dirty="0">
                          <a:effectLst/>
                          <a:latin typeface="Calibri" panose="020F0502020204030204" pitchFamily="34" charset="0"/>
                          <a:ea typeface="Arial" panose="020B0604020202020204" pitchFamily="34" charset="0"/>
                          <a:cs typeface="Times New Roman" panose="02020603050405020304" pitchFamily="18" charset="0"/>
                        </a:rPr>
                        <a:t>Utility Analysis for Decisions in Human Resource Management</a:t>
                      </a:r>
                      <a:endParaRPr lang="en-US" sz="1800" b="0" i="0" u="none" strike="noStrike" dirty="0">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800"/>
                        </a:spcBef>
                        <a:spcAft>
                          <a:spcPts val="0"/>
                        </a:spcAft>
                        <a:tabLst>
                          <a:tab pos="501650" algn="l"/>
                        </a:tabLst>
                      </a:pPr>
                      <a:r>
                        <a:rPr lang="en-US" sz="1050" b="0" i="0" u="none" strike="noStrike" dirty="0">
                          <a:effectLst/>
                          <a:latin typeface="Calibri" panose="020F0502020204030204" pitchFamily="34" charset="0"/>
                          <a:ea typeface="Arial" panose="020B0604020202020204" pitchFamily="34" charset="0"/>
                          <a:cs typeface="Times New Roman" panose="02020603050405020304" pitchFamily="18" charset="0"/>
                        </a:rPr>
                        <a:t>Cornell University (2017)</a:t>
                      </a:r>
                      <a:endParaRPr lang="en-US" sz="1800" b="0" i="0" u="none" strike="noStrike" dirty="0">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1100" b="0" i="0" u="none" strike="noStrike" dirty="0">
                          <a:effectLst/>
                          <a:latin typeface="Arial" panose="020B0604020202020204" pitchFamily="34" charset="0"/>
                          <a:ea typeface="Arial" panose="020B0604020202020204" pitchFamily="34" charset="0"/>
                          <a:cs typeface="Times New Roman" panose="02020603050405020304" pitchFamily="18" charset="0"/>
                        </a:rPr>
                        <a:t>This chapter will discuss utility analysis (VA), which attempts to answer such questions by focusing on decisions about human resources. Utility analysis refers to the process that describes, predicts and/or explains what determines the usefulness or desirability of decision options, and examines how that information affects decisions</a:t>
                      </a:r>
                      <a:endParaRPr lang="en-US" sz="1800" b="0" i="0" u="none" strike="noStrike" dirty="0">
                        <a:effectLst/>
                        <a:latin typeface="Arial" panose="020B0604020202020204" pitchFamily="34" charset="0"/>
                      </a:endParaRPr>
                    </a:p>
                    <a:p>
                      <a:pPr marL="0" marR="0" algn="just" fontAlgn="t">
                        <a:spcBef>
                          <a:spcPts val="800"/>
                        </a:spcBef>
                        <a:spcAft>
                          <a:spcPts val="0"/>
                        </a:spcAft>
                        <a:tabLst>
                          <a:tab pos="501650" algn="l"/>
                        </a:tabLst>
                      </a:pPr>
                      <a:r>
                        <a:rPr lang="en-US" sz="1050" b="0" i="0" u="none" strike="noStrike" dirty="0">
                          <a:effectLst/>
                          <a:latin typeface="Calibri" panose="020F0502020204030204" pitchFamily="34" charset="0"/>
                          <a:ea typeface="Arial" panose="020B0604020202020204" pitchFamily="34" charset="0"/>
                          <a:cs typeface="Times New Roman" panose="02020603050405020304" pitchFamily="18" charset="0"/>
                        </a:rPr>
                        <a:t> </a:t>
                      </a:r>
                      <a:endParaRPr lang="en-US" sz="1800" b="0" i="0" u="none" strike="noStrike" dirty="0">
                        <a:effectLst/>
                        <a:latin typeface="Arial" panose="020B0604020202020204" pitchFamily="34" charset="0"/>
                      </a:endParaRPr>
                    </a:p>
                  </a:txBody>
                  <a:tcPr marL="54568" marR="54568" marT="7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4837400"/>
                  </a:ext>
                </a:extLst>
              </a:tr>
            </a:tbl>
          </a:graphicData>
        </a:graphic>
      </p:graphicFrame>
    </p:spTree>
    <p:extLst>
      <p:ext uri="{BB962C8B-B14F-4D97-AF65-F5344CB8AC3E}">
        <p14:creationId xmlns:p14="http://schemas.microsoft.com/office/powerpoint/2010/main" val="121053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5257-7D6F-4EF3-B842-886CB8D0C83A}"/>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8FD5A36F-821E-47BD-8EB7-6C0C5865C731}"/>
              </a:ext>
            </a:extLst>
          </p:cNvPr>
          <p:cNvSpPr>
            <a:spLocks noGrp="1"/>
          </p:cNvSpPr>
          <p:nvPr>
            <p:ph idx="1"/>
          </p:nvPr>
        </p:nvSpPr>
        <p:spPr>
          <a:xfrm>
            <a:off x="960120" y="2587752"/>
            <a:ext cx="10268712" cy="3593592"/>
          </a:xfrm>
        </p:spPr>
        <p:txBody>
          <a:bodyPr>
            <a:normAutofit/>
          </a:bodyPr>
          <a:lstStyle/>
          <a:p>
            <a:pPr marL="457200" indent="-457200">
              <a:buFont typeface="Arial" panose="020B0604020202020204" pitchFamily="34" charset="0"/>
              <a:buChar char="•"/>
            </a:pPr>
            <a:r>
              <a:rPr lang="en-US" b="0" i="0" dirty="0">
                <a:effectLst/>
              </a:rPr>
              <a:t>Human resources management works through dedicated HR professionals, who are responsible for the day-to-day execution of HR-related functions. Typically, human resources will comprise an entire department within each organization. </a:t>
            </a:r>
          </a:p>
          <a:p>
            <a:pPr marL="457200" indent="-457200">
              <a:buFont typeface="Arial" panose="020B0604020202020204" pitchFamily="34" charset="0"/>
              <a:buChar char="•"/>
            </a:pPr>
            <a:r>
              <a:rPr lang="en-US" b="0" i="0" dirty="0">
                <a:effectLst/>
              </a:rPr>
              <a:t>HR departments across different organizations can vary in size, structure and nature of their individual positions.</a:t>
            </a:r>
            <a:endParaRPr lang="en-US" dirty="0"/>
          </a:p>
        </p:txBody>
      </p:sp>
    </p:spTree>
    <p:extLst>
      <p:ext uri="{BB962C8B-B14F-4D97-AF65-F5344CB8AC3E}">
        <p14:creationId xmlns:p14="http://schemas.microsoft.com/office/powerpoint/2010/main" val="120230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5257-7D6F-4EF3-B842-886CB8D0C83A}"/>
              </a:ext>
            </a:extLst>
          </p:cNvPr>
          <p:cNvSpPr>
            <a:spLocks noGrp="1"/>
          </p:cNvSpPr>
          <p:nvPr>
            <p:ph type="title"/>
          </p:nvPr>
        </p:nvSpPr>
        <p:spPr/>
        <p:txBody>
          <a:bodyPr/>
          <a:lstStyle/>
          <a:p>
            <a:r>
              <a:rPr lang="en-US" dirty="0"/>
              <a:t>Proposed system </a:t>
            </a:r>
          </a:p>
        </p:txBody>
      </p:sp>
      <p:sp>
        <p:nvSpPr>
          <p:cNvPr id="3" name="Content Placeholder 2">
            <a:extLst>
              <a:ext uri="{FF2B5EF4-FFF2-40B4-BE49-F238E27FC236}">
                <a16:creationId xmlns:a16="http://schemas.microsoft.com/office/drawing/2014/main" id="{8FD5A36F-821E-47BD-8EB7-6C0C5865C731}"/>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a:t>Creating a python application to assist the human </a:t>
            </a:r>
            <a:r>
              <a:rPr lang="en-US" dirty="0" err="1"/>
              <a:t>resourse</a:t>
            </a:r>
            <a:r>
              <a:rPr lang="en-US" dirty="0"/>
              <a:t> managers.  </a:t>
            </a:r>
          </a:p>
          <a:p>
            <a:pPr marL="457200" indent="-457200">
              <a:buFont typeface="Arial" panose="020B0604020202020204" pitchFamily="34" charset="0"/>
              <a:buChar char="•"/>
            </a:pPr>
            <a:r>
              <a:rPr lang="en-US" dirty="0"/>
              <a:t>The applications key features	</a:t>
            </a:r>
          </a:p>
          <a:p>
            <a:r>
              <a:rPr lang="en-US" dirty="0"/>
              <a:t>		1. Visualize the data</a:t>
            </a:r>
          </a:p>
          <a:p>
            <a:r>
              <a:rPr lang="en-US" dirty="0"/>
              <a:t>		2. create a list of candidates from the dataset who 			match the needed constraints  </a:t>
            </a:r>
          </a:p>
        </p:txBody>
      </p:sp>
    </p:spTree>
    <p:extLst>
      <p:ext uri="{BB962C8B-B14F-4D97-AF65-F5344CB8AC3E}">
        <p14:creationId xmlns:p14="http://schemas.microsoft.com/office/powerpoint/2010/main" val="340684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B7F5-EB34-44E6-9239-A1515A821FA6}"/>
              </a:ext>
            </a:extLst>
          </p:cNvPr>
          <p:cNvSpPr>
            <a:spLocks noGrp="1"/>
          </p:cNvSpPr>
          <p:nvPr>
            <p:ph type="title"/>
          </p:nvPr>
        </p:nvSpPr>
        <p:spPr/>
        <p:txBody>
          <a:bodyPr/>
          <a:lstStyle/>
          <a:p>
            <a:r>
              <a:rPr lang="en-US" dirty="0"/>
              <a:t>Algorithm </a:t>
            </a:r>
          </a:p>
        </p:txBody>
      </p:sp>
      <p:sp>
        <p:nvSpPr>
          <p:cNvPr id="3" name="Content Placeholder 2">
            <a:extLst>
              <a:ext uri="{FF2B5EF4-FFF2-40B4-BE49-F238E27FC236}">
                <a16:creationId xmlns:a16="http://schemas.microsoft.com/office/drawing/2014/main" id="{4435295C-B0E7-476A-B258-A63A1094A935}"/>
              </a:ext>
            </a:extLst>
          </p:cNvPr>
          <p:cNvSpPr>
            <a:spLocks noGrp="1"/>
          </p:cNvSpPr>
          <p:nvPr>
            <p:ph idx="1"/>
          </p:nvPr>
        </p:nvSpPr>
        <p:spPr/>
        <p:txBody>
          <a:bodyPr/>
          <a:lstStyle/>
          <a:p>
            <a:r>
              <a:rPr lang="en-US" dirty="0"/>
              <a:t>The project is coded in python </a:t>
            </a:r>
          </a:p>
          <a:p>
            <a:r>
              <a:rPr lang="en-US" dirty="0"/>
              <a:t>The dependencies that are used are</a:t>
            </a:r>
          </a:p>
          <a:p>
            <a:pPr lvl="1"/>
            <a:r>
              <a:rPr lang="en-US" dirty="0" err="1"/>
              <a:t>Numpy</a:t>
            </a:r>
            <a:r>
              <a:rPr lang="en-US" dirty="0"/>
              <a:t> – mathematical  functions</a:t>
            </a:r>
          </a:p>
          <a:p>
            <a:pPr lvl="1"/>
            <a:r>
              <a:rPr lang="en-US" dirty="0"/>
              <a:t>Pandas – data  analysis and manipulation </a:t>
            </a:r>
          </a:p>
          <a:p>
            <a:pPr lvl="1"/>
            <a:r>
              <a:rPr lang="en-US" dirty="0" err="1"/>
              <a:t>Ploty</a:t>
            </a:r>
            <a:r>
              <a:rPr lang="en-US" dirty="0"/>
              <a:t> – plot 2d data and color scaling functionality </a:t>
            </a:r>
          </a:p>
          <a:p>
            <a:pPr lvl="1"/>
            <a:r>
              <a:rPr lang="en-US" dirty="0"/>
              <a:t>Flask  - website hosting </a:t>
            </a:r>
          </a:p>
        </p:txBody>
      </p:sp>
    </p:spTree>
    <p:extLst>
      <p:ext uri="{BB962C8B-B14F-4D97-AF65-F5344CB8AC3E}">
        <p14:creationId xmlns:p14="http://schemas.microsoft.com/office/powerpoint/2010/main" val="211700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461-4C09-C23E-B407-4FF383CD894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223FBD75-3E50-8BC0-784A-9ECB6FEF549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540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5A45-8717-4779-AC8C-63904B076A97}"/>
              </a:ext>
            </a:extLst>
          </p:cNvPr>
          <p:cNvSpPr>
            <a:spLocks noGrp="1"/>
          </p:cNvSpPr>
          <p:nvPr>
            <p:ph type="title"/>
          </p:nvPr>
        </p:nvSpPr>
        <p:spPr/>
        <p:txBody>
          <a:bodyPr>
            <a:normAutofit/>
          </a:bodyPr>
          <a:lstStyle/>
          <a:p>
            <a:r>
              <a:rPr lang="en-US" dirty="0"/>
              <a:t>Generating new result</a:t>
            </a:r>
          </a:p>
        </p:txBody>
      </p:sp>
      <p:pic>
        <p:nvPicPr>
          <p:cNvPr id="4" name="Picture 3">
            <a:extLst>
              <a:ext uri="{FF2B5EF4-FFF2-40B4-BE49-F238E27FC236}">
                <a16:creationId xmlns:a16="http://schemas.microsoft.com/office/drawing/2014/main" id="{2EC013A0-9CF5-4817-B918-7DE1AF26F806}"/>
              </a:ext>
            </a:extLst>
          </p:cNvPr>
          <p:cNvPicPr>
            <a:picLocks noChangeAspect="1"/>
          </p:cNvPicPr>
          <p:nvPr/>
        </p:nvPicPr>
        <p:blipFill>
          <a:blip r:embed="rId2"/>
          <a:stretch>
            <a:fillRect/>
          </a:stretch>
        </p:blipFill>
        <p:spPr>
          <a:xfrm>
            <a:off x="960120" y="3039610"/>
            <a:ext cx="8106906" cy="2962688"/>
          </a:xfrm>
          <a:prstGeom prst="rect">
            <a:avLst/>
          </a:prstGeom>
        </p:spPr>
      </p:pic>
    </p:spTree>
    <p:extLst>
      <p:ext uri="{BB962C8B-B14F-4D97-AF65-F5344CB8AC3E}">
        <p14:creationId xmlns:p14="http://schemas.microsoft.com/office/powerpoint/2010/main" val="123550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5A45-8717-4779-AC8C-63904B076A97}"/>
              </a:ext>
            </a:extLst>
          </p:cNvPr>
          <p:cNvSpPr>
            <a:spLocks noGrp="1"/>
          </p:cNvSpPr>
          <p:nvPr>
            <p:ph type="title"/>
          </p:nvPr>
        </p:nvSpPr>
        <p:spPr/>
        <p:txBody>
          <a:bodyPr>
            <a:normAutofit fontScale="90000"/>
          </a:bodyPr>
          <a:lstStyle/>
          <a:p>
            <a:r>
              <a:rPr lang="en-US" dirty="0"/>
              <a:t>Flask links and chart plotting</a:t>
            </a:r>
          </a:p>
        </p:txBody>
      </p:sp>
      <p:pic>
        <p:nvPicPr>
          <p:cNvPr id="5" name="Picture 4">
            <a:extLst>
              <a:ext uri="{FF2B5EF4-FFF2-40B4-BE49-F238E27FC236}">
                <a16:creationId xmlns:a16="http://schemas.microsoft.com/office/drawing/2014/main" id="{AD3D4118-F45A-4A61-AC16-09A0EB715A73}"/>
              </a:ext>
            </a:extLst>
          </p:cNvPr>
          <p:cNvPicPr>
            <a:picLocks noChangeAspect="1"/>
          </p:cNvPicPr>
          <p:nvPr/>
        </p:nvPicPr>
        <p:blipFill>
          <a:blip r:embed="rId2"/>
          <a:stretch>
            <a:fillRect/>
          </a:stretch>
        </p:blipFill>
        <p:spPr>
          <a:xfrm>
            <a:off x="960120" y="2382911"/>
            <a:ext cx="5135880" cy="4265894"/>
          </a:xfrm>
          <a:prstGeom prst="rect">
            <a:avLst/>
          </a:prstGeom>
        </p:spPr>
      </p:pic>
    </p:spTree>
    <p:extLst>
      <p:ext uri="{BB962C8B-B14F-4D97-AF65-F5344CB8AC3E}">
        <p14:creationId xmlns:p14="http://schemas.microsoft.com/office/powerpoint/2010/main" val="119172773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Juxtapose</Template>
  <TotalTime>92</TotalTime>
  <Words>605</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Demi Cond</vt:lpstr>
      <vt:lpstr>Franklin Gothic Medium</vt:lpstr>
      <vt:lpstr>SF UI Display</vt:lpstr>
      <vt:lpstr>Wingdings</vt:lpstr>
      <vt:lpstr>JuxtaposeVTI</vt:lpstr>
      <vt:lpstr>  Final Review  Human resource management with python </vt:lpstr>
      <vt:lpstr>Abstract</vt:lpstr>
      <vt:lpstr>Literature review</vt:lpstr>
      <vt:lpstr>Existing system</vt:lpstr>
      <vt:lpstr>Proposed system </vt:lpstr>
      <vt:lpstr>Algorithm </vt:lpstr>
      <vt:lpstr>implementation</vt:lpstr>
      <vt:lpstr>Generating new result</vt:lpstr>
      <vt:lpstr>Flask links and chart plotting</vt:lpstr>
      <vt:lpstr>Results </vt:lpstr>
      <vt:lpstr>PowerPoint Presentation</vt:lpstr>
      <vt:lpstr>PowerPoint Presentation</vt:lpstr>
      <vt:lpstr>PowerPoint Presentation</vt:lpstr>
      <vt:lpstr>applications</vt:lpstr>
      <vt:lpstr>Conclusion and future scope</vt:lpstr>
      <vt:lpstr>demonstration</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c:title>
  <dc:creator>Jyothin   Movva .</dc:creator>
  <cp:lastModifiedBy>Jyothin   Movva .</cp:lastModifiedBy>
  <cp:revision>32</cp:revision>
  <dcterms:created xsi:type="dcterms:W3CDTF">2022-02-18T05:11:04Z</dcterms:created>
  <dcterms:modified xsi:type="dcterms:W3CDTF">2022-05-05T03:25:09Z</dcterms:modified>
</cp:coreProperties>
</file>