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7" r:id="rId3"/>
    <p:sldId id="258" r:id="rId4"/>
    <p:sldId id="339" r:id="rId5"/>
    <p:sldId id="337" r:id="rId6"/>
    <p:sldId id="340" r:id="rId7"/>
    <p:sldId id="341" r:id="rId8"/>
    <p:sldId id="342" r:id="rId9"/>
    <p:sldId id="349" r:id="rId10"/>
    <p:sldId id="338" r:id="rId11"/>
    <p:sldId id="343" r:id="rId12"/>
    <p:sldId id="344" r:id="rId13"/>
    <p:sldId id="352" r:id="rId14"/>
    <p:sldId id="353" r:id="rId15"/>
    <p:sldId id="357" r:id="rId16"/>
    <p:sldId id="345" r:id="rId17"/>
    <p:sldId id="356" r:id="rId18"/>
    <p:sldId id="358" r:id="rId19"/>
    <p:sldId id="360" r:id="rId20"/>
    <p:sldId id="354" r:id="rId21"/>
    <p:sldId id="347" r:id="rId22"/>
    <p:sldId id="361" r:id="rId23"/>
    <p:sldId id="362" r:id="rId24"/>
    <p:sldId id="364" r:id="rId25"/>
    <p:sldId id="366" r:id="rId26"/>
    <p:sldId id="372" r:id="rId27"/>
    <p:sldId id="367" r:id="rId28"/>
    <p:sldId id="368" r:id="rId29"/>
    <p:sldId id="369" r:id="rId30"/>
    <p:sldId id="370" r:id="rId31"/>
    <p:sldId id="371" r:id="rId32"/>
    <p:sldId id="374" r:id="rId33"/>
    <p:sldId id="375" r:id="rId34"/>
    <p:sldId id="376" r:id="rId35"/>
    <p:sldId id="401" r:id="rId36"/>
    <p:sldId id="395" r:id="rId37"/>
    <p:sldId id="396" r:id="rId38"/>
    <p:sldId id="397" r:id="rId39"/>
    <p:sldId id="398" r:id="rId40"/>
    <p:sldId id="399" r:id="rId41"/>
    <p:sldId id="400" r:id="rId42"/>
    <p:sldId id="377" r:id="rId43"/>
    <p:sldId id="378" r:id="rId44"/>
    <p:sldId id="379" r:id="rId45"/>
    <p:sldId id="380" r:id="rId46"/>
    <p:sldId id="381" r:id="rId47"/>
    <p:sldId id="382" r:id="rId48"/>
    <p:sldId id="406" r:id="rId49"/>
    <p:sldId id="407" r:id="rId50"/>
    <p:sldId id="383" r:id="rId51"/>
    <p:sldId id="384" r:id="rId52"/>
    <p:sldId id="385" r:id="rId53"/>
    <p:sldId id="408" r:id="rId54"/>
    <p:sldId id="403" r:id="rId55"/>
    <p:sldId id="404" r:id="rId56"/>
    <p:sldId id="386" r:id="rId57"/>
    <p:sldId id="387" r:id="rId58"/>
    <p:sldId id="388" r:id="rId59"/>
    <p:sldId id="389" r:id="rId60"/>
    <p:sldId id="390" r:id="rId61"/>
    <p:sldId id="391" r:id="rId62"/>
    <p:sldId id="392" r:id="rId63"/>
    <p:sldId id="393" r:id="rId64"/>
    <p:sldId id="261" r:id="rId65"/>
    <p:sldId id="262" r:id="rId66"/>
    <p:sldId id="263" r:id="rId67"/>
    <p:sldId id="264" r:id="rId68"/>
    <p:sldId id="265" r:id="rId69"/>
    <p:sldId id="266" r:id="rId70"/>
    <p:sldId id="267" r:id="rId71"/>
    <p:sldId id="268"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E625C1-138A-4563-A070-9F3E5254EF22}" type="datetimeFigureOut">
              <a:rPr lang="en-IN" smtClean="0"/>
              <a:t>08-01-2019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12DF6E-30CC-4755-BA18-2EFC8E34433D}" type="slidenum">
              <a:rPr lang="en-IN" smtClean="0"/>
              <a:t>‹#›</a:t>
            </a:fld>
            <a:endParaRPr lang="en-IN"/>
          </a:p>
        </p:txBody>
      </p:sp>
    </p:spTree>
    <p:extLst>
      <p:ext uri="{BB962C8B-B14F-4D97-AF65-F5344CB8AC3E}">
        <p14:creationId xmlns:p14="http://schemas.microsoft.com/office/powerpoint/2010/main" val="46938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769549C-73A4-47E4-8155-B55419AB30F1}" type="datetime8">
              <a:rPr lang="en-US"/>
              <a:pPr/>
              <a:t>1/11/2019 6:29 AM</a:t>
            </a:fld>
            <a:endParaRPr lang="en-US"/>
          </a:p>
        </p:txBody>
      </p:sp>
      <p:sp>
        <p:nvSpPr>
          <p:cNvPr id="5" name="Rectangle 6"/>
          <p:cNvSpPr>
            <a:spLocks noGrp="1" noChangeArrowheads="1"/>
          </p:cNvSpPr>
          <p:nvPr>
            <p:ph type="ftr" sz="quarter" idx="4"/>
          </p:nvPr>
        </p:nvSpPr>
        <p:spPr>
          <a:ln/>
        </p:spPr>
        <p:txBody>
          <a:bodyPr/>
          <a:lstStyle/>
          <a:p>
            <a:r>
              <a:rPr lang="en-US"/>
              <a:t>© 2006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6" name="Rectangle 7"/>
          <p:cNvSpPr>
            <a:spLocks noGrp="1" noChangeArrowheads="1"/>
          </p:cNvSpPr>
          <p:nvPr>
            <p:ph type="sldNum" sz="quarter" idx="5"/>
          </p:nvPr>
        </p:nvSpPr>
        <p:spPr>
          <a:ln/>
        </p:spPr>
        <p:txBody>
          <a:bodyPr/>
          <a:lstStyle/>
          <a:p>
            <a:fld id="{79220CBC-EA5C-4B1A-9AD0-1A0F33EAC67D}" type="slidenum">
              <a:rPr lang="en-US"/>
              <a:pPr/>
              <a:t>34</a:t>
            </a:fld>
            <a:endParaRPr lang="en-US"/>
          </a:p>
        </p:txBody>
      </p:sp>
      <p:sp>
        <p:nvSpPr>
          <p:cNvPr id="276482" name="Rectangle 2"/>
          <p:cNvSpPr>
            <a:spLocks noGrp="1" noRot="1" noChangeAspect="1" noChangeArrowheads="1" noTextEdi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fld id="{92FA25E8-CD79-44AA-A35C-9DC5534B44BC}" type="slidenum">
              <a:rPr lang="en-US" altLang="en-US" smtClean="0"/>
              <a:pPr/>
              <a:t>69</a:t>
            </a:fld>
            <a:endParaRPr lang="en-US" alt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r>
              <a:rPr lang="en-US" altLang="en-US" smtClean="0"/>
              <a:t>It should be pointed out that full virtualization is not equal to HVM. Both of them can run VM without modifying the guest os. However, in full virtualization, VM's hardware is emulated by Qemu software. While HVM means the VM will run with hardware support. So, the performance in HVM will be better than that in full virtualization.</a:t>
            </a:r>
          </a:p>
          <a:p>
            <a:pPr eaLnBrk="1" hangingPunct="1"/>
            <a:endParaRPr lang="en-US" altLang="en-US" smtClean="0"/>
          </a:p>
          <a:p>
            <a:pPr eaLnBrk="1" hangingPunct="1"/>
            <a:endParaRPr lang="en-US" altLang="en-US" smtClean="0"/>
          </a:p>
          <a:p>
            <a:pPr eaLnBrk="1" hangingPunct="1"/>
            <a:r>
              <a:rPr lang="en-US" altLang="en-US" smtClean="0"/>
              <a:t>The guest state is stored in Virtual Machine Control Structures (VT-x) or Virtual Machine Control Blocks (AMD-V). Processors with Intel VT and AMD-V became available in 2006, so only newer systems contain these hardware assist features. </a:t>
            </a:r>
          </a:p>
          <a:p>
            <a:pPr eaLnBrk="1" hangingPunct="1"/>
            <a:r>
              <a:rPr lang="en-US" altLang="en-US" smtClean="0"/>
              <a:t>Due to high hypervisor to guest transition overhead and a rigid programming model, VMware’s binary translation approach currently outperforms first generation hardware assist implementations in most circumstances. </a:t>
            </a:r>
          </a:p>
          <a:p>
            <a:pPr eaLnBrk="1" hangingPunct="1"/>
            <a:endParaRPr lang="en-US" altLang="en-US" smtClean="0"/>
          </a:p>
          <a:p>
            <a:pPr eaLnBrk="1" hangingPunct="1"/>
            <a:r>
              <a:rPr lang="en-US" altLang="en-US" smtClean="0"/>
              <a:t>Second generation hardware assist technologies are in development that will have a greater impact on virtualization performance while reducing memory overhead. Both AMD and Intel have announced future development roadmaps, including hardware support for memory virtualization (AMD Nested Page Tables [NPT] and Intel Extended Page Tables [EPT]) as well as hardware support for device and I/O virtualization (Intel VT-d, AMD IOMMU). </a:t>
            </a:r>
          </a:p>
          <a:p>
            <a:pPr eaLnBrk="1" hangingPunct="1"/>
            <a:r>
              <a:rPr lang="en-US" altLang="en-US" smtClean="0"/>
              <a:t>Compute-intensive workloads already run well with binary translation of privileged instructions and direct execution of non-privileged instructions, but NPT/EPT will provide noticeable performance improvements for memory-remapping intensive workloads by removing the need for shadow page tables that consume system memory. Increased performance and reduced overhead expected in future CPUs will provide motivation to use hardware assist features much more broadly, but don’t expect revolutionary improvements. As processors get significantly faster each year, each year’s processor performance increases will likely have a greater impact on virtualization capacity and performance than future hardware assist optimizations. </a:t>
            </a:r>
          </a:p>
          <a:p>
            <a:pPr eaLnBrk="1" hangingPunct="1"/>
            <a:r>
              <a:rPr lang="en-US" altLang="en-US" smtClean="0"/>
              <a:t>Today's hardware platforms such as Intel's Ivy Bridge used in EC2's R3, C3, I2 instance types have very complete technology support for HVM including VT-d input/output memory management unit (IOMMU) and single-root I/O virtualization (SR-IOV) for PCI Express NICs (http://en.wikipedia.org/wiki/X86_virtualization). Basically, for memory access operations the IOMMU performs the guest-physical to host-physical translation in hardware instead of it being done in software by the hypervisor, making it far faster. In other words, due to virtualization support in IOMMU hardware, PV no longer provides the best performance.</a:t>
            </a:r>
          </a:p>
          <a:p>
            <a:pPr eaLnBrk="1" hangingPunct="1"/>
            <a:endParaRPr lang="en-US" altLang="en-US" smtClean="0"/>
          </a:p>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fld id="{EB509C14-2B08-41F6-903F-004B6BEB240A}" type="slidenum">
              <a:rPr lang="en-US" altLang="en-US" smtClean="0"/>
              <a:pPr/>
              <a:t>70</a:t>
            </a:fld>
            <a:endParaRPr lang="en-US" alt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r>
              <a:rPr lang="en-US" altLang="en-US" smtClean="0"/>
              <a:t> The ability of the guest kernel to communicate directly with the hypervisor results in greater performance levels. Total virtualization, you’ll recall, inserts an entire hardware emulation layer between the guest operating system and the physical hardware. By contrast, paravirtualization’s thin software layer acts more like an air traffic controller for virtualized servers, allowing one guest OS access to the physical resources of the hardware while stopping all other guest OSs from accessing the same resources at the same time. This method is generally much more efficient than traditional hardware emulation virtualization The value proposition of paravirtualization is in lower virtualization overhead, but the performance advantage over full virtualization can vary greatly depending on the workload; </a:t>
            </a:r>
          </a:p>
          <a:p>
            <a:pPr eaLnBrk="1" hangingPunct="1"/>
            <a:r>
              <a:rPr lang="en-US" altLang="en-US" smtClean="0"/>
              <a:t>The second advantage of the paravirtualization approach compared to full virtualization is that paravirtualization does not limit you to the device drivers contained in the virtualization software; in fact, paravirtualization does not include any device drivers at all. Instead, it uses the device drivers contained in one of the guest operating systems, referred to as the privileged guest (Dom 0).</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fld id="{D0220F27-A9C0-4402-9197-9FB80ECAB0BE}" type="slidenum">
              <a:rPr lang="en-US" altLang="en-US" smtClean="0"/>
              <a:pPr/>
              <a:t>71</a:t>
            </a:fld>
            <a:endParaRPr lang="en-US" alt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r>
              <a:rPr lang="en-US" altLang="en-US" smtClean="0"/>
              <a:t> The ability of the guest kernel to communicate directly with the hypervisor results in greater performance levels. Total virtualization, you’ll recall, inserts an entire hardware emulation layer between the guest operating system and the physical hardware. By contrast, paravirtualization’s thin software layer acts more like an air traffic controller for virtualized servers, allowing one guest OS access to the physical resources of the hardware while stopping all other guest OSs from accessing the same resources at the same time. This method is generally much more efficient than traditional hardware emulation virtualization The value proposition of paravirtualization is in lower virtualization overhead, but the performance advantage over full virtualization can vary greatly depending on the workload; </a:t>
            </a:r>
          </a:p>
          <a:p>
            <a:pPr eaLnBrk="1" hangingPunct="1"/>
            <a:r>
              <a:rPr lang="en-US" altLang="en-US" smtClean="0"/>
              <a:t>The second advantage of the paravirtualization approach compared to full virtualization is that paravirtualization does not limit you to the device drivers contained in the virtualization software; in fact, paravirtualization does not include any device drivers at all. Instead, it uses the device drivers contained in one of the guest operating systems, referred to as the privileged guest.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D3393F8-3C7B-48A0-87CD-E01850C5151D}" type="datetime8">
              <a:rPr lang="en-US"/>
              <a:pPr/>
              <a:t>1/11/2019 6:29 AM</a:t>
            </a:fld>
            <a:endParaRPr lang="en-US"/>
          </a:p>
        </p:txBody>
      </p:sp>
      <p:sp>
        <p:nvSpPr>
          <p:cNvPr id="5" name="Rectangle 6"/>
          <p:cNvSpPr>
            <a:spLocks noGrp="1" noChangeArrowheads="1"/>
          </p:cNvSpPr>
          <p:nvPr>
            <p:ph type="ftr" sz="quarter" idx="4"/>
          </p:nvPr>
        </p:nvSpPr>
        <p:spPr>
          <a:ln/>
        </p:spPr>
        <p:txBody>
          <a:bodyPr/>
          <a:lstStyle/>
          <a:p>
            <a:r>
              <a:rPr lang="en-US"/>
              <a:t>© 2006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6" name="Rectangle 7"/>
          <p:cNvSpPr>
            <a:spLocks noGrp="1" noChangeArrowheads="1"/>
          </p:cNvSpPr>
          <p:nvPr>
            <p:ph type="sldNum" sz="quarter" idx="5"/>
          </p:nvPr>
        </p:nvSpPr>
        <p:spPr>
          <a:ln/>
        </p:spPr>
        <p:txBody>
          <a:bodyPr/>
          <a:lstStyle/>
          <a:p>
            <a:fld id="{85FE6B4B-6893-4371-A01A-84527943A417}" type="slidenum">
              <a:rPr lang="en-US"/>
              <a:pPr/>
              <a:t>51</a:t>
            </a:fld>
            <a:endParaRPr lang="en-US"/>
          </a:p>
        </p:txBody>
      </p:sp>
      <p:sp>
        <p:nvSpPr>
          <p:cNvPr id="280578" name="Rectangle 2"/>
          <p:cNvSpPr>
            <a:spLocks noGrp="1" noRot="1" noChangeAspect="1"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4EAE230-F0C6-46FD-8A3F-E84FB78E33E7}" type="datetime8">
              <a:rPr lang="en-US"/>
              <a:pPr/>
              <a:t>1/11/2019 6:29 AM</a:t>
            </a:fld>
            <a:endParaRPr lang="en-US"/>
          </a:p>
        </p:txBody>
      </p:sp>
      <p:sp>
        <p:nvSpPr>
          <p:cNvPr id="5" name="Rectangle 6"/>
          <p:cNvSpPr>
            <a:spLocks noGrp="1" noChangeArrowheads="1"/>
          </p:cNvSpPr>
          <p:nvPr>
            <p:ph type="ftr" sz="quarter" idx="4"/>
          </p:nvPr>
        </p:nvSpPr>
        <p:spPr>
          <a:ln/>
        </p:spPr>
        <p:txBody>
          <a:bodyPr/>
          <a:lstStyle/>
          <a:p>
            <a:r>
              <a:rPr lang="en-US"/>
              <a:t>© 2006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6" name="Rectangle 7"/>
          <p:cNvSpPr>
            <a:spLocks noGrp="1" noChangeArrowheads="1"/>
          </p:cNvSpPr>
          <p:nvPr>
            <p:ph type="sldNum" sz="quarter" idx="5"/>
          </p:nvPr>
        </p:nvSpPr>
        <p:spPr>
          <a:ln/>
        </p:spPr>
        <p:txBody>
          <a:bodyPr/>
          <a:lstStyle/>
          <a:p>
            <a:fld id="{09F5CA09-4F2B-4A4E-9294-682AA618F540}" type="slidenum">
              <a:rPr lang="en-US"/>
              <a:pPr/>
              <a:t>52</a:t>
            </a:fld>
            <a:endParaRPr lang="en-US"/>
          </a:p>
        </p:txBody>
      </p:sp>
      <p:sp>
        <p:nvSpPr>
          <p:cNvPr id="373762" name="Rectangle 2"/>
          <p:cNvSpPr>
            <a:spLocks noGrp="1" noRot="1" noChangeAspect="1" noChangeArrowheads="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B67942F-7A04-4C26-91A1-5E7726199C2F}" type="datetime8">
              <a:rPr lang="en-US"/>
              <a:pPr/>
              <a:t>1/11/2019 6:29 AM</a:t>
            </a:fld>
            <a:endParaRPr lang="en-US"/>
          </a:p>
        </p:txBody>
      </p:sp>
      <p:sp>
        <p:nvSpPr>
          <p:cNvPr id="5" name="Rectangle 6"/>
          <p:cNvSpPr>
            <a:spLocks noGrp="1" noChangeArrowheads="1"/>
          </p:cNvSpPr>
          <p:nvPr>
            <p:ph type="ftr" sz="quarter" idx="4"/>
          </p:nvPr>
        </p:nvSpPr>
        <p:spPr>
          <a:ln/>
        </p:spPr>
        <p:txBody>
          <a:bodyPr/>
          <a:lstStyle/>
          <a:p>
            <a:r>
              <a:rPr lang="en-US"/>
              <a:t>© 2006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6" name="Rectangle 7"/>
          <p:cNvSpPr>
            <a:spLocks noGrp="1" noChangeArrowheads="1"/>
          </p:cNvSpPr>
          <p:nvPr>
            <p:ph type="sldNum" sz="quarter" idx="5"/>
          </p:nvPr>
        </p:nvSpPr>
        <p:spPr>
          <a:ln/>
        </p:spPr>
        <p:txBody>
          <a:bodyPr/>
          <a:lstStyle/>
          <a:p>
            <a:fld id="{3BE60B08-7B4D-4CDE-B000-A14B4CCF61DF}" type="slidenum">
              <a:rPr lang="en-US"/>
              <a:pPr/>
              <a:t>57</a:t>
            </a:fld>
            <a:endParaRPr lang="en-US"/>
          </a:p>
        </p:txBody>
      </p:sp>
      <p:sp>
        <p:nvSpPr>
          <p:cNvPr id="286722" name="Rectangle 2"/>
          <p:cNvSpPr>
            <a:spLocks noGrp="1" noRot="1" noChangeAspect="1" noChangeArrowheads="1" noTextEdit="1"/>
          </p:cNvSpPr>
          <p:nvPr>
            <p:ph type="sldImg"/>
          </p:nvPr>
        </p:nvSpPr>
        <p:spPr>
          <a:xfrm>
            <a:off x="1149350" y="692150"/>
            <a:ext cx="4554538" cy="3416300"/>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fld id="{CAF395F4-B6A2-45FE-94C2-16AC25F1BF90}" type="slidenum">
              <a:rPr lang="en-US" altLang="en-US" smtClean="0"/>
              <a:pPr/>
              <a:t>64</a:t>
            </a:fld>
            <a:endParaRPr lang="en-US" alt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r>
              <a:rPr lang="en-US" altLang="en-US" smtClean="0"/>
              <a:t>Virtualizing the x86</a:t>
            </a:r>
          </a:p>
          <a:p>
            <a:pPr eaLnBrk="1" hangingPunct="1"/>
            <a:r>
              <a:rPr lang="en-US" altLang="en-US" smtClean="0"/>
              <a:t>architecture requires placing a virtualization layer under</a:t>
            </a:r>
          </a:p>
          <a:p>
            <a:pPr eaLnBrk="1" hangingPunct="1"/>
            <a:r>
              <a:rPr lang="en-US" altLang="en-US" smtClean="0"/>
              <a:t>the operating system (which expects to be in the</a:t>
            </a:r>
          </a:p>
          <a:p>
            <a:pPr eaLnBrk="1" hangingPunct="1"/>
            <a:r>
              <a:rPr lang="en-US" altLang="en-US" smtClean="0"/>
              <a:t>most privileged Ring 0) to create and manage the</a:t>
            </a:r>
          </a:p>
          <a:p>
            <a:pPr eaLnBrk="1" hangingPunct="1"/>
            <a:r>
              <a:rPr lang="en-US" altLang="en-US" smtClean="0"/>
              <a:t>virtual machines that deliver shared resources.</a:t>
            </a:r>
          </a:p>
          <a:p>
            <a:pPr eaLnBrk="1" hangingPunct="1"/>
            <a:r>
              <a:rPr lang="en-US" altLang="en-US" smtClean="0"/>
              <a:t>Further complicating the situation, some sensitive</a:t>
            </a:r>
          </a:p>
          <a:p>
            <a:pPr eaLnBrk="1" hangingPunct="1"/>
            <a:r>
              <a:rPr lang="en-US" altLang="en-US" smtClean="0"/>
              <a:t>instructions can’t effectively be virtualized as they have different semantics when they are not</a:t>
            </a:r>
          </a:p>
          <a:p>
            <a:pPr eaLnBrk="1" hangingPunct="1"/>
            <a:r>
              <a:rPr lang="en-US" altLang="en-US" smtClean="0"/>
              <a:t>executed in Ring 0. The difficulty in trapping and translating these sensitive and privileged</a:t>
            </a:r>
          </a:p>
          <a:p>
            <a:pPr eaLnBrk="1" hangingPunct="1"/>
            <a:r>
              <a:rPr lang="en-US" altLang="en-US" smtClean="0"/>
              <a:t>instruction requests at runtime was the challenge that originally made x86 architecture</a:t>
            </a:r>
          </a:p>
          <a:p>
            <a:pPr eaLnBrk="1" hangingPunct="1"/>
            <a:r>
              <a:rPr lang="en-US" altLang="en-US" smtClean="0"/>
              <a:t>virtualization look impossible.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fld id="{FB8D9FD0-F41A-4236-9425-2168543F8566}" type="slidenum">
              <a:rPr lang="en-US" altLang="en-US" smtClean="0"/>
              <a:pPr/>
              <a:t>65</a:t>
            </a:fld>
            <a:endParaRPr lang="en-US" alt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r>
              <a:rPr lang="en-US" altLang="en-US" smtClean="0"/>
              <a:t>Each virtual machine monitor provides each Virtual Machine with all the services of the physical system, including a virtual BIOS, virtual devices and virtualized memory management.</a:t>
            </a:r>
          </a:p>
          <a:p>
            <a:pPr eaLnBrk="1" hangingPunct="1"/>
            <a:endParaRPr lang="en-US" altLang="en-US" smtClean="0"/>
          </a:p>
          <a:p>
            <a:pPr eaLnBrk="1" hangingPunct="1"/>
            <a:r>
              <a:rPr lang="en-US" altLang="en-US" smtClean="0"/>
              <a:t>In the traditional x86 architecture, operating system kernels expect direct CPU access running in Ring 0, which is the most privileged level. With software virtualization, guest operating systems cannot run in Ring 0 because the VMM sits there.  The guest operating systems must therefore run in Ring 1, but there's a catch: Some x86 instructions work only in Ring 0, so the operating systems must be recompiled to avoid them. This process is called paravirtualization, and it is impractical — especially if the source code for the OS is not available. To get around this, VMMs traps these instructions and emulates them, which unfortunately results in an enormous performance hit: Virtual machines can be significantly slower than real physical ones.</a:t>
            </a:r>
          </a:p>
          <a:p>
            <a:pPr eaLnBrk="1" hangingPunct="1"/>
            <a:endParaRPr lang="en-US" altLang="en-US" smtClean="0"/>
          </a:p>
          <a:p>
            <a:r>
              <a:rPr lang="en-US" altLang="en-US" smtClean="0"/>
              <a:t>all of this needed to be virtualized: disk and network devices needed to be emulated, as did interrupts and timers, the motherboard and PCI buses, and so on. Guests needed to start in 16-bit mode and run a BIOS which loaded the guest kernel, which (again) ran in 16-bit mode, then bootstrapped its way up to 32-bit mode, and possibly then to 64-bit mode. All privileged instructions executed by the guest kernel needed to be emulated somehow; and the pagetables needed to be emulated in software.</a:t>
            </a:r>
          </a:p>
          <a:p>
            <a:r>
              <a:rPr lang="en-US" altLang="en-US" smtClean="0"/>
              <a:t>This mode - where all of the aspects the virtual machine must be functionally identical to real hardware - is what I will call fully virtualized mode.</a:t>
            </a:r>
          </a:p>
          <a:p>
            <a:pPr eaLnBrk="1" hangingPunct="1"/>
            <a:r>
              <a:rPr lang="en-US" altLang="en-US" smtClean="0"/>
              <a:t/>
            </a:r>
            <a:br>
              <a:rPr lang="en-US" altLang="en-US" smtClean="0"/>
            </a:br>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fld id="{8D65CEA3-CD35-48B1-91D4-BDA9655919A0}" type="slidenum">
              <a:rPr lang="en-US" altLang="en-US" smtClean="0"/>
              <a:pPr/>
              <a:t>66</a:t>
            </a:fld>
            <a:endParaRPr lang="en-US" alt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r>
              <a:rPr lang="en-US" altLang="en-US" smtClean="0"/>
              <a:t>Full virtualization is the only option that requires no hardware assist or operating system assist to virtualize sensitive and privileged instructions.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fld id="{57D45C02-F245-4C7E-8106-1577F375338C}" type="slidenum">
              <a:rPr lang="en-US" altLang="en-US" smtClean="0"/>
              <a:pPr/>
              <a:t>67</a:t>
            </a:fld>
            <a:endParaRPr lang="en-US" alt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r>
              <a:rPr lang="en-US" altLang="en-US" smtClean="0"/>
              <a:t>Only operating systems running in ring 0 have unrestricted access to the hardware. By limiting this ring to use by a single OS, the processor enables the OS to have complete knowledge of the state of the hardware.</a:t>
            </a:r>
            <a:br>
              <a:rPr lang="en-US" altLang="en-US" smtClean="0"/>
            </a:br>
            <a:r>
              <a:rPr lang="en-US" altLang="en-US" smtClean="0"/>
              <a:t/>
            </a:r>
            <a:br>
              <a:rPr lang="en-US" altLang="en-US" smtClean="0"/>
            </a:br>
            <a:r>
              <a:rPr lang="en-US" altLang="en-US" smtClean="0"/>
              <a:t>For the VMM to work properly, it needs to run at ring 0 and create the illusion to the guest OS that the guest OS is running in ring 0. However, since the VMM is itself running in ring 0, no guest OS can run at this privilege level. In fact, today they typically run at ring 1-a technique known as “ring deprivileging.” This practice creates enormous difficulties for the VMM, which must constantly monitor the activities of the VMs to trap hardware accesses and certain system calls, executing them itself and emulating the results.</a:t>
            </a:r>
            <a:br>
              <a:rPr lang="en-US" altLang="en-US" smtClean="0"/>
            </a:br>
            <a:r>
              <a:rPr lang="en-US" altLang="en-US" smtClean="0"/>
              <a:t/>
            </a:r>
            <a:br>
              <a:rPr lang="en-US" altLang="en-US" smtClean="0"/>
            </a:br>
            <a:r>
              <a:rPr lang="en-US" altLang="en-US" smtClean="0"/>
              <a:t>Intel Virtualization Technology solves this problem by creating two classes of rings: the privileged “root” ring-referred to as ring 0P-for use by the VMM, and the deprivileged “non-root” ring-ring 0D-for the operating systems. In this way, the VMM can function as the fundamental layer and all OSs can run above it with the necessary benefits of ring 0. By use of this approach, hosted OSs and applications run within their expected ring levels and are unaware of the VMM-each hosted OS thinks it owns the entire machine.</a:t>
            </a:r>
            <a:br>
              <a:rPr lang="en-US" altLang="en-US" smtClean="0"/>
            </a:br>
            <a:r>
              <a:rPr lang="en-US" altLang="en-US" smtClean="0"/>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fld id="{BF294122-F601-4BC0-B590-A39221E69BC8}" type="slidenum">
              <a:rPr lang="en-US" altLang="en-US" smtClean="0"/>
              <a:pPr/>
              <a:t>68</a:t>
            </a:fld>
            <a:endParaRPr lang="en-US" alt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r>
              <a:rPr lang="en-US" altLang="en-US" smtClean="0"/>
              <a:t>In PV kernel is modified to send requests to XEN API on Dom0 and Dom0 executes the requests on cpu and then sends back to respective domu. CPU considers that request came from DOM0 and does not even know about virtualization. That is why PV does not require any special CPU.</a:t>
            </a:r>
          </a:p>
          <a:p>
            <a:r>
              <a:rPr lang="en-US" altLang="en-US" smtClean="0"/>
              <a:t>In HVM we do not need to modify the kernel and VM is given access to cpu directly. Still the VM stays virtualized but CPU does know which VM has sent the request. That is why special CPU with vtx or amd virtualization is required.</a:t>
            </a:r>
          </a:p>
          <a:p>
            <a:r>
              <a:rPr lang="nl-NL" altLang="en-US" smtClean="0"/>
              <a:t>PV: CPU is dumb, VM is genius :p HVM: VM is dumb, CPU is genius </a:t>
            </a:r>
            <a:endParaRPr lang="en-US" altLang="en-US" smtClean="0"/>
          </a:p>
          <a:p>
            <a:pPr eaLnBrk="1" hangingPunct="1"/>
            <a:endParaRPr lang="en-US" altLang="en-US" smtClean="0"/>
          </a:p>
          <a:p>
            <a:pPr eaLnBrk="1" hangingPunct="1"/>
            <a:endParaRPr lang="en-US" altLang="en-US" smtClean="0"/>
          </a:p>
          <a:p>
            <a:pPr eaLnBrk="1" hangingPunct="1"/>
            <a:r>
              <a:rPr lang="en-US" altLang="en-US" smtClean="0"/>
              <a:t>When the guest OS is modified, it can no longer run directly on the hardware directly.</a:t>
            </a:r>
          </a:p>
          <a:p>
            <a:pPr eaLnBrk="1" hangingPunct="1"/>
            <a:r>
              <a:rPr lang="en-US" altLang="en-US" smtClean="0"/>
              <a:t>A hypercall is to a hypervisor what a syscall is to a kernel. A hypercall is a software trap from a domain to the hypervisor, just as a syscall is a software trap from an application to the kernel. Domains will use hypercalls to request privileged operations like updating pagetables.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93113" cy="750888"/>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81000" y="1420813"/>
            <a:ext cx="4117975" cy="1012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51375" y="1420813"/>
            <a:ext cx="4117975" cy="1012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381000" y="2586038"/>
            <a:ext cx="8388350" cy="1012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8065587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slideLayout" Target="../slideLayouts/slideLayout4.xml"/><Relationship Id="rId4" Type="http://schemas.openxmlformats.org/officeDocument/2006/relationships/image" Target="../media/image43.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9.emf"/><Relationship Id="rId4" Type="http://schemas.openxmlformats.org/officeDocument/2006/relationships/oleObject" Target="../embeddings/oleObject1.bin"/></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 II</a:t>
            </a:r>
            <a:endParaRPr lang="en-IN" dirty="0"/>
          </a:p>
        </p:txBody>
      </p:sp>
      <p:sp>
        <p:nvSpPr>
          <p:cNvPr id="3" name="Subtitle 2"/>
          <p:cNvSpPr>
            <a:spLocks noGrp="1"/>
          </p:cNvSpPr>
          <p:nvPr>
            <p:ph type="subTitle" idx="1"/>
          </p:nvPr>
        </p:nvSpPr>
        <p:spPr/>
        <p:txBody>
          <a:bodyPr/>
          <a:lstStyle/>
          <a:p>
            <a:r>
              <a:rPr lang="en-IN" dirty="0" smtClean="0"/>
              <a:t>Hypervisors</a:t>
            </a:r>
            <a:endParaRPr lang="en-IN" dirty="0"/>
          </a:p>
        </p:txBody>
      </p:sp>
    </p:spTree>
    <p:extLst>
      <p:ext uri="{BB962C8B-B14F-4D97-AF65-F5344CB8AC3E}">
        <p14:creationId xmlns:p14="http://schemas.microsoft.com/office/powerpoint/2010/main" val="116972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52400"/>
            <a:ext cx="9067800" cy="1143000"/>
          </a:xfrm>
        </p:spPr>
        <p:txBody>
          <a:bodyPr>
            <a:normAutofit fontScale="90000"/>
          </a:bodyPr>
          <a:lstStyle/>
          <a:p>
            <a:r>
              <a:rPr lang="en-IN" dirty="0"/>
              <a:t>Components of a Virtual Machine Monitor</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6" y="685800"/>
            <a:ext cx="5576455" cy="6034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3381" y="1371600"/>
            <a:ext cx="348615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9686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400" y="152400"/>
            <a:ext cx="8991600" cy="6629400"/>
          </a:xfrm>
        </p:spPr>
        <p:txBody>
          <a:bodyPr>
            <a:normAutofit fontScale="85000" lnSpcReduction="20000"/>
          </a:bodyPr>
          <a:lstStyle/>
          <a:p>
            <a:r>
              <a:rPr lang="en-IN" dirty="0" smtClean="0"/>
              <a:t>Dispatcher</a:t>
            </a:r>
          </a:p>
          <a:p>
            <a:pPr lvl="1"/>
            <a:r>
              <a:rPr lang="en-IN" dirty="0" smtClean="0"/>
              <a:t>Invoked </a:t>
            </a:r>
            <a:r>
              <a:rPr lang="en-IN" dirty="0"/>
              <a:t>by the interrupt handler when the hardware </a:t>
            </a:r>
            <a:r>
              <a:rPr lang="en-IN" dirty="0" smtClean="0"/>
              <a:t>traps </a:t>
            </a:r>
          </a:p>
          <a:p>
            <a:pPr lvl="2"/>
            <a:r>
              <a:rPr lang="en-IN" dirty="0" smtClean="0"/>
              <a:t>Any instructions in a guest OS </a:t>
            </a:r>
            <a:r>
              <a:rPr lang="en-IN" dirty="0"/>
              <a:t>that </a:t>
            </a:r>
            <a:r>
              <a:rPr lang="en-IN" dirty="0" smtClean="0"/>
              <a:t>attempt to </a:t>
            </a:r>
            <a:r>
              <a:rPr lang="en-IN" dirty="0"/>
              <a:t>change resource assignments or whose </a:t>
            </a:r>
            <a:r>
              <a:rPr lang="en-IN" dirty="0" err="1"/>
              <a:t>behavior</a:t>
            </a:r>
            <a:r>
              <a:rPr lang="en-IN" dirty="0"/>
              <a:t> is affected by the </a:t>
            </a:r>
            <a:r>
              <a:rPr lang="en-IN" dirty="0" smtClean="0"/>
              <a:t>assignment of </a:t>
            </a:r>
            <a:r>
              <a:rPr lang="en-IN" dirty="0"/>
              <a:t>resources will trap to the VMM dispatcher</a:t>
            </a:r>
            <a:r>
              <a:rPr lang="en-IN" dirty="0" smtClean="0"/>
              <a:t>.</a:t>
            </a:r>
          </a:p>
          <a:p>
            <a:pPr lvl="1"/>
            <a:r>
              <a:rPr lang="en-IN" dirty="0" smtClean="0"/>
              <a:t>Top-level </a:t>
            </a:r>
            <a:r>
              <a:rPr lang="en-IN" dirty="0"/>
              <a:t>control module </a:t>
            </a:r>
            <a:r>
              <a:rPr lang="en-IN" dirty="0" smtClean="0"/>
              <a:t>of the </a:t>
            </a:r>
            <a:r>
              <a:rPr lang="en-IN" dirty="0"/>
              <a:t>VMM, which decides the next module to be </a:t>
            </a:r>
            <a:r>
              <a:rPr lang="en-IN" dirty="0" smtClean="0"/>
              <a:t>invoked</a:t>
            </a:r>
            <a:endParaRPr lang="en-IN" dirty="0"/>
          </a:p>
          <a:p>
            <a:r>
              <a:rPr lang="en-IN" dirty="0" smtClean="0"/>
              <a:t>Allocator</a:t>
            </a:r>
          </a:p>
          <a:p>
            <a:pPr lvl="1"/>
            <a:r>
              <a:rPr lang="en-IN" dirty="0" smtClean="0"/>
              <a:t>Invoked </a:t>
            </a:r>
            <a:r>
              <a:rPr lang="en-IN" dirty="0"/>
              <a:t>by the dispatcher </a:t>
            </a:r>
            <a:r>
              <a:rPr lang="en-IN" dirty="0" smtClean="0"/>
              <a:t>whenever there </a:t>
            </a:r>
            <a:r>
              <a:rPr lang="en-IN" dirty="0"/>
              <a:t>is a need to change machine resources associated with some </a:t>
            </a:r>
            <a:r>
              <a:rPr lang="en-IN" dirty="0" smtClean="0"/>
              <a:t>virtual machine</a:t>
            </a:r>
          </a:p>
          <a:p>
            <a:pPr lvl="1"/>
            <a:r>
              <a:rPr lang="en-IN" dirty="0" smtClean="0"/>
              <a:t>Trapping instructions that </a:t>
            </a:r>
            <a:r>
              <a:rPr lang="en-IN" dirty="0"/>
              <a:t>attempt to change resource assignments are then directed by the </a:t>
            </a:r>
            <a:r>
              <a:rPr lang="en-IN" dirty="0" smtClean="0"/>
              <a:t>dispatcher to </a:t>
            </a:r>
            <a:r>
              <a:rPr lang="en-IN" dirty="0"/>
              <a:t>the allocator.</a:t>
            </a:r>
          </a:p>
          <a:p>
            <a:pPr lvl="2"/>
            <a:r>
              <a:rPr lang="en-IN" dirty="0" smtClean="0"/>
              <a:t>How </a:t>
            </a:r>
            <a:r>
              <a:rPr lang="en-IN" dirty="0"/>
              <a:t>to allocate memory resources </a:t>
            </a:r>
            <a:r>
              <a:rPr lang="en-IN" dirty="0" smtClean="0"/>
              <a:t>in a non-conflicting </a:t>
            </a:r>
            <a:r>
              <a:rPr lang="en-IN" dirty="0"/>
              <a:t>manner</a:t>
            </a:r>
            <a:r>
              <a:rPr lang="en-IN" dirty="0" smtClean="0"/>
              <a:t>.</a:t>
            </a:r>
          </a:p>
          <a:p>
            <a:r>
              <a:rPr lang="en-IN" dirty="0" smtClean="0"/>
              <a:t>Interpreter</a:t>
            </a:r>
          </a:p>
          <a:p>
            <a:pPr lvl="1"/>
            <a:r>
              <a:rPr lang="en-IN" dirty="0" smtClean="0"/>
              <a:t>Contains several Interpreter routines</a:t>
            </a:r>
          </a:p>
          <a:p>
            <a:pPr lvl="2"/>
            <a:r>
              <a:rPr lang="en-IN" dirty="0" smtClean="0"/>
              <a:t>one </a:t>
            </a:r>
            <a:r>
              <a:rPr lang="en-IN" dirty="0"/>
              <a:t>per privileged </a:t>
            </a:r>
            <a:r>
              <a:rPr lang="en-IN" dirty="0" smtClean="0"/>
              <a:t>instruction, </a:t>
            </a:r>
          </a:p>
          <a:p>
            <a:pPr lvl="2"/>
            <a:r>
              <a:rPr lang="en-IN" dirty="0" smtClean="0"/>
              <a:t>emulate </a:t>
            </a:r>
            <a:r>
              <a:rPr lang="en-IN" dirty="0"/>
              <a:t>the effects of the instructions when operating on virtual </a:t>
            </a:r>
            <a:r>
              <a:rPr lang="en-IN" dirty="0" smtClean="0"/>
              <a:t>resources. After </a:t>
            </a:r>
            <a:r>
              <a:rPr lang="en-IN" dirty="0"/>
              <a:t>an interpreter routine finishes, control is passed back to the guest</a:t>
            </a:r>
          </a:p>
          <a:p>
            <a:endParaRPr lang="en-IN" dirty="0"/>
          </a:p>
          <a:p>
            <a:endParaRPr lang="en-IN" dirty="0"/>
          </a:p>
          <a:p>
            <a:endParaRPr lang="en-IN" dirty="0"/>
          </a:p>
        </p:txBody>
      </p:sp>
    </p:spTree>
    <p:extLst>
      <p:ext uri="{BB962C8B-B14F-4D97-AF65-F5344CB8AC3E}">
        <p14:creationId xmlns:p14="http://schemas.microsoft.com/office/powerpoint/2010/main" val="875950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en-IN" sz="3200" dirty="0" smtClean="0"/>
              <a:t>Handling Privileged Instruction in Guest OS by VMM</a:t>
            </a:r>
            <a:endParaRPr lang="en-IN" sz="32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8" y="914400"/>
            <a:ext cx="9155798"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1817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709"/>
            <a:ext cx="8229600" cy="658091"/>
          </a:xfrm>
        </p:spPr>
        <p:txBody>
          <a:bodyPr>
            <a:normAutofit fontScale="90000"/>
          </a:bodyPr>
          <a:lstStyle/>
          <a:p>
            <a:r>
              <a:rPr lang="en-IN" dirty="0" smtClean="0"/>
              <a:t>Resource Virtualization Techniques  </a:t>
            </a:r>
            <a:endParaRPr lang="en-IN" dirty="0"/>
          </a:p>
        </p:txBody>
      </p:sp>
      <p:sp>
        <p:nvSpPr>
          <p:cNvPr id="3" name="Content Placeholder 2"/>
          <p:cNvSpPr>
            <a:spLocks noGrp="1"/>
          </p:cNvSpPr>
          <p:nvPr>
            <p:ph idx="1"/>
          </p:nvPr>
        </p:nvSpPr>
        <p:spPr>
          <a:xfrm>
            <a:off x="152400" y="762000"/>
            <a:ext cx="8839200" cy="5867400"/>
          </a:xfrm>
        </p:spPr>
        <p:txBody>
          <a:bodyPr>
            <a:normAutofit fontScale="62500" lnSpcReduction="20000"/>
          </a:bodyPr>
          <a:lstStyle/>
          <a:p>
            <a:r>
              <a:rPr lang="en-IN" dirty="0" smtClean="0"/>
              <a:t>Resources for virtualization</a:t>
            </a:r>
          </a:p>
          <a:p>
            <a:pPr lvl="1"/>
            <a:r>
              <a:rPr lang="en-IN" dirty="0" smtClean="0"/>
              <a:t>Processors</a:t>
            </a:r>
          </a:p>
          <a:p>
            <a:pPr lvl="2"/>
            <a:r>
              <a:rPr lang="en-IN" dirty="0" smtClean="0"/>
              <a:t>CPU Virtualization</a:t>
            </a:r>
          </a:p>
          <a:p>
            <a:pPr lvl="3"/>
            <a:r>
              <a:rPr lang="en-IN" dirty="0" smtClean="0"/>
              <a:t>Software Techniques</a:t>
            </a:r>
          </a:p>
          <a:p>
            <a:pPr lvl="4"/>
            <a:r>
              <a:rPr lang="en-IN" dirty="0" smtClean="0"/>
              <a:t>Trap and Emulate</a:t>
            </a:r>
          </a:p>
          <a:p>
            <a:pPr lvl="4"/>
            <a:r>
              <a:rPr lang="en-IN" dirty="0" smtClean="0"/>
              <a:t>Para Virtualization</a:t>
            </a:r>
          </a:p>
          <a:p>
            <a:pPr lvl="3"/>
            <a:r>
              <a:rPr lang="en-IN" dirty="0" smtClean="0"/>
              <a:t>Hardware Techniques</a:t>
            </a:r>
          </a:p>
          <a:p>
            <a:pPr lvl="4"/>
            <a:r>
              <a:rPr lang="en-IN" dirty="0" smtClean="0"/>
              <a:t>Hardware Assisted Virtualization</a:t>
            </a:r>
          </a:p>
          <a:p>
            <a:pPr lvl="1"/>
            <a:r>
              <a:rPr lang="en-IN" dirty="0" smtClean="0"/>
              <a:t>Memory</a:t>
            </a:r>
          </a:p>
          <a:p>
            <a:pPr lvl="2"/>
            <a:r>
              <a:rPr lang="en-IN" dirty="0" smtClean="0"/>
              <a:t>Software Techniques</a:t>
            </a:r>
          </a:p>
          <a:p>
            <a:pPr lvl="3"/>
            <a:r>
              <a:rPr lang="en-IN" dirty="0"/>
              <a:t>Shadow Page </a:t>
            </a:r>
            <a:r>
              <a:rPr lang="en-IN" dirty="0" smtClean="0"/>
              <a:t>Tables</a:t>
            </a:r>
          </a:p>
          <a:p>
            <a:pPr lvl="2"/>
            <a:r>
              <a:rPr lang="en-IN" dirty="0" smtClean="0"/>
              <a:t>Hardware Techniques </a:t>
            </a:r>
          </a:p>
          <a:p>
            <a:pPr lvl="3"/>
            <a:r>
              <a:rPr lang="en-IN" dirty="0"/>
              <a:t>Extended Page </a:t>
            </a:r>
            <a:r>
              <a:rPr lang="en-IN" dirty="0" smtClean="0"/>
              <a:t>Table</a:t>
            </a:r>
          </a:p>
          <a:p>
            <a:pPr lvl="1"/>
            <a:r>
              <a:rPr lang="en-IN" dirty="0" smtClean="0"/>
              <a:t>Storage</a:t>
            </a:r>
          </a:p>
          <a:p>
            <a:pPr lvl="2"/>
            <a:r>
              <a:rPr lang="en-IN" dirty="0" smtClean="0"/>
              <a:t>Software Techniques</a:t>
            </a:r>
          </a:p>
          <a:p>
            <a:pPr lvl="3"/>
            <a:r>
              <a:rPr lang="en-IN" dirty="0" smtClean="0"/>
              <a:t>Software RAID</a:t>
            </a:r>
          </a:p>
          <a:p>
            <a:pPr lvl="3"/>
            <a:r>
              <a:rPr lang="en-IN" dirty="0" smtClean="0"/>
              <a:t>Storage Area Network</a:t>
            </a:r>
          </a:p>
          <a:p>
            <a:pPr lvl="3"/>
            <a:r>
              <a:rPr lang="en-IN" dirty="0" smtClean="0"/>
              <a:t>Logical Volume Manager</a:t>
            </a:r>
          </a:p>
          <a:p>
            <a:pPr lvl="2"/>
            <a:r>
              <a:rPr lang="en-IN" dirty="0" smtClean="0"/>
              <a:t>Hardware Techniques</a:t>
            </a:r>
          </a:p>
          <a:p>
            <a:pPr lvl="3"/>
            <a:r>
              <a:rPr lang="en-IN" dirty="0" smtClean="0"/>
              <a:t>Hardware RAID</a:t>
            </a:r>
          </a:p>
          <a:p>
            <a:pPr lvl="1"/>
            <a:r>
              <a:rPr lang="en-IN" dirty="0" smtClean="0"/>
              <a:t>I/O</a:t>
            </a:r>
          </a:p>
          <a:p>
            <a:pPr lvl="2"/>
            <a:r>
              <a:rPr lang="en-IN" dirty="0" smtClean="0"/>
              <a:t>Software Techniques</a:t>
            </a:r>
          </a:p>
          <a:p>
            <a:pPr lvl="3"/>
            <a:r>
              <a:rPr lang="en-IN" dirty="0" smtClean="0"/>
              <a:t>I/O Emulation</a:t>
            </a:r>
          </a:p>
          <a:p>
            <a:pPr lvl="2"/>
            <a:r>
              <a:rPr lang="en-IN" dirty="0" smtClean="0"/>
              <a:t>Hardware Techniques</a:t>
            </a:r>
          </a:p>
          <a:p>
            <a:pPr lvl="3"/>
            <a:r>
              <a:rPr lang="en-IN" dirty="0" smtClean="0"/>
              <a:t>Intel  VT-d</a:t>
            </a:r>
            <a:endParaRPr lang="en-IN" dirty="0"/>
          </a:p>
        </p:txBody>
      </p:sp>
    </p:spTree>
    <p:extLst>
      <p:ext uri="{BB962C8B-B14F-4D97-AF65-F5344CB8AC3E}">
        <p14:creationId xmlns:p14="http://schemas.microsoft.com/office/powerpoint/2010/main" val="2024294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5600"/>
            <a:ext cx="8229600" cy="1143000"/>
          </a:xfrm>
        </p:spPr>
        <p:txBody>
          <a:bodyPr>
            <a:normAutofit fontScale="90000"/>
          </a:bodyPr>
          <a:lstStyle/>
          <a:p>
            <a:r>
              <a:rPr lang="en-IN" dirty="0" smtClean="0"/>
              <a:t>CPU Virtualization Software Techniques</a:t>
            </a:r>
            <a:endParaRPr lang="en-IN" dirty="0"/>
          </a:p>
        </p:txBody>
      </p:sp>
    </p:spTree>
    <p:extLst>
      <p:ext uri="{BB962C8B-B14F-4D97-AF65-F5344CB8AC3E}">
        <p14:creationId xmlns:p14="http://schemas.microsoft.com/office/powerpoint/2010/main" val="1426539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9067800" cy="6629400"/>
          </a:xfrm>
        </p:spPr>
        <p:txBody>
          <a:bodyPr>
            <a:normAutofit/>
          </a:bodyPr>
          <a:lstStyle/>
          <a:p>
            <a:r>
              <a:rPr lang="en-US" sz="2800" dirty="0"/>
              <a:t>Three emulation implementations :</a:t>
            </a:r>
          </a:p>
          <a:p>
            <a:pPr lvl="1"/>
            <a:r>
              <a:rPr lang="en-US" dirty="0"/>
              <a:t>Interpretation</a:t>
            </a:r>
          </a:p>
          <a:p>
            <a:pPr lvl="2"/>
            <a:r>
              <a:rPr lang="en-US" sz="2800" dirty="0"/>
              <a:t>Emulator interprets only one instruction at a time.</a:t>
            </a:r>
          </a:p>
          <a:p>
            <a:pPr lvl="1"/>
            <a:r>
              <a:rPr lang="en-US" dirty="0"/>
              <a:t>Static Binary Translation</a:t>
            </a:r>
          </a:p>
          <a:p>
            <a:pPr lvl="2"/>
            <a:r>
              <a:rPr lang="en-US" sz="2800" dirty="0"/>
              <a:t>Emulator translates a block of guest binary at a time and further optimizes for repeated instruction executions.</a:t>
            </a:r>
          </a:p>
          <a:p>
            <a:pPr lvl="1"/>
            <a:r>
              <a:rPr lang="en-US" dirty="0"/>
              <a:t>Dynamic Binary Translation</a:t>
            </a:r>
          </a:p>
          <a:p>
            <a:pPr lvl="2"/>
            <a:r>
              <a:rPr lang="en-US" sz="2800" dirty="0"/>
              <a:t>This is a hybrid approach of emulator, which mix two approaches above.</a:t>
            </a:r>
            <a:r>
              <a:rPr lang="en-US" dirty="0"/>
              <a:t/>
            </a:r>
            <a:br>
              <a:rPr lang="en-US" dirty="0"/>
            </a:br>
            <a:endParaRPr lang="en-US" dirty="0"/>
          </a:p>
          <a:p>
            <a:endParaRPr lang="en-IN" dirty="0"/>
          </a:p>
        </p:txBody>
      </p:sp>
      <p:pic>
        <p:nvPicPr>
          <p:cNvPr id="4" name="Picture 2"/>
          <p:cNvPicPr>
            <a:picLocks noChangeAspect="1" noChangeArrowheads="1"/>
          </p:cNvPicPr>
          <p:nvPr/>
        </p:nvPicPr>
        <p:blipFill>
          <a:blip r:embed="rId2" cstate="print"/>
          <a:srcRect/>
          <a:stretch>
            <a:fillRect/>
          </a:stretch>
        </p:blipFill>
        <p:spPr bwMode="auto">
          <a:xfrm>
            <a:off x="1676400" y="4876801"/>
            <a:ext cx="4724400" cy="1937832"/>
          </a:xfrm>
          <a:prstGeom prst="rect">
            <a:avLst/>
          </a:prstGeom>
          <a:noFill/>
          <a:ln w="9525">
            <a:noFill/>
            <a:miter lim="800000"/>
            <a:headEnd/>
            <a:tailEnd/>
          </a:ln>
          <a:effectLst/>
        </p:spPr>
      </p:pic>
    </p:spTree>
    <p:extLst>
      <p:ext uri="{BB962C8B-B14F-4D97-AF65-F5344CB8AC3E}">
        <p14:creationId xmlns:p14="http://schemas.microsoft.com/office/powerpoint/2010/main" val="157108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9067800" cy="6705600"/>
          </a:xfrm>
        </p:spPr>
        <p:txBody>
          <a:bodyPr/>
          <a:lstStyle/>
          <a:p>
            <a:r>
              <a:rPr lang="en-IN" b="1" dirty="0" smtClean="0"/>
              <a:t>Approach #1:    Hosted Interpretation </a:t>
            </a:r>
          </a:p>
          <a:p>
            <a:pPr lvl="1"/>
            <a:r>
              <a:rPr lang="en-IN" sz="2600" dirty="0"/>
              <a:t>Run the VMM </a:t>
            </a:r>
            <a:r>
              <a:rPr lang="en-IN" sz="2600" dirty="0" smtClean="0"/>
              <a:t>as </a:t>
            </a:r>
            <a:r>
              <a:rPr lang="en-IN" sz="2600" dirty="0"/>
              <a:t>regular user application atop </a:t>
            </a:r>
            <a:r>
              <a:rPr lang="en-IN" sz="2600" dirty="0" smtClean="0"/>
              <a:t>of </a:t>
            </a:r>
            <a:r>
              <a:rPr lang="en-IN" sz="2600" dirty="0"/>
              <a:t>host OS </a:t>
            </a:r>
            <a:endParaRPr lang="en-IN" sz="2600" dirty="0" smtClean="0"/>
          </a:p>
          <a:p>
            <a:pPr lvl="2"/>
            <a:r>
              <a:rPr lang="en-IN" sz="2600" dirty="0" smtClean="0"/>
              <a:t>VMM </a:t>
            </a:r>
            <a:r>
              <a:rPr lang="en-IN" sz="2600" dirty="0"/>
              <a:t>maintains a software-level representation of physical hardware </a:t>
            </a:r>
            <a:endParaRPr lang="en-IN" sz="2600" dirty="0" smtClean="0"/>
          </a:p>
          <a:p>
            <a:pPr lvl="2"/>
            <a:r>
              <a:rPr lang="en-IN" sz="2600" b="1" dirty="0"/>
              <a:t>Interpreter execution flow :</a:t>
            </a:r>
          </a:p>
          <a:p>
            <a:pPr lvl="3"/>
            <a:r>
              <a:rPr lang="en-IN" sz="2600" dirty="0"/>
              <a:t>Fetch one guest instruction from guest memory image.</a:t>
            </a:r>
          </a:p>
          <a:p>
            <a:pPr lvl="3"/>
            <a:r>
              <a:rPr lang="en-IN" sz="2600" dirty="0"/>
              <a:t>Decode and dispatch to corresponding emulation unit.</a:t>
            </a:r>
          </a:p>
          <a:p>
            <a:pPr lvl="3"/>
            <a:r>
              <a:rPr lang="en-IN" sz="2600" dirty="0"/>
              <a:t>Execute the functionality of that instruction and modify some related system states, such as simulated register values.</a:t>
            </a:r>
          </a:p>
          <a:p>
            <a:pPr lvl="3"/>
            <a:r>
              <a:rPr lang="en-IN" sz="2600" dirty="0"/>
              <a:t>Increase the guest PC (Program Counter register) and then repeat this process again.</a:t>
            </a:r>
          </a:p>
          <a:p>
            <a:pPr marL="1371600" lvl="3" indent="0">
              <a:buNone/>
            </a:pPr>
            <a:endParaRPr lang="en-IN" dirty="0" smtClean="0"/>
          </a:p>
        </p:txBody>
      </p:sp>
    </p:spTree>
    <p:extLst>
      <p:ext uri="{BB962C8B-B14F-4D97-AF65-F5344CB8AC3E}">
        <p14:creationId xmlns:p14="http://schemas.microsoft.com/office/powerpoint/2010/main" val="792386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6" y="990600"/>
            <a:ext cx="9065846"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57200" y="6400800"/>
            <a:ext cx="8643282" cy="369332"/>
          </a:xfrm>
          <a:prstGeom prst="rect">
            <a:avLst/>
          </a:prstGeom>
        </p:spPr>
        <p:txBody>
          <a:bodyPr wrap="square">
            <a:spAutoFit/>
          </a:bodyPr>
          <a:lstStyle/>
          <a:p>
            <a:r>
              <a:rPr lang="en-IN" i="1" dirty="0"/>
              <a:t>(a) Native </a:t>
            </a:r>
            <a:r>
              <a:rPr lang="en-IN" i="1" dirty="0" smtClean="0"/>
              <a:t>execution</a:t>
            </a:r>
            <a:r>
              <a:rPr lang="en-IN" i="1" dirty="0"/>
              <a:t> </a:t>
            </a:r>
            <a:r>
              <a:rPr lang="en-IN" i="1" dirty="0" smtClean="0"/>
              <a:t>   (b</a:t>
            </a:r>
            <a:r>
              <a:rPr lang="en-IN" i="1" dirty="0"/>
              <a:t>) decode-and-dispatch </a:t>
            </a:r>
            <a:r>
              <a:rPr lang="en-IN" i="1" dirty="0" smtClean="0"/>
              <a:t>interpretation</a:t>
            </a:r>
            <a:r>
              <a:rPr lang="en-IN" i="1" dirty="0"/>
              <a:t> </a:t>
            </a:r>
            <a:r>
              <a:rPr lang="en-IN" i="1" dirty="0" smtClean="0"/>
              <a:t> (c</a:t>
            </a:r>
            <a:r>
              <a:rPr lang="en-IN" i="1" dirty="0"/>
              <a:t>) threaded interpretation</a:t>
            </a:r>
            <a:endParaRPr lang="en-IN" dirty="0"/>
          </a:p>
        </p:txBody>
      </p:sp>
      <p:sp>
        <p:nvSpPr>
          <p:cNvPr id="7" name="Title 6"/>
          <p:cNvSpPr>
            <a:spLocks noGrp="1"/>
          </p:cNvSpPr>
          <p:nvPr>
            <p:ph type="title"/>
          </p:nvPr>
        </p:nvSpPr>
        <p:spPr>
          <a:xfrm>
            <a:off x="457200" y="-76200"/>
            <a:ext cx="8229600" cy="762000"/>
          </a:xfrm>
        </p:spPr>
        <p:txBody>
          <a:bodyPr/>
          <a:lstStyle/>
          <a:p>
            <a:r>
              <a:rPr lang="en-IN" dirty="0" smtClean="0"/>
              <a:t>Interpretation</a:t>
            </a:r>
            <a:endParaRPr lang="en-IN" dirty="0"/>
          </a:p>
        </p:txBody>
      </p:sp>
    </p:spTree>
    <p:extLst>
      <p:ext uri="{BB962C8B-B14F-4D97-AF65-F5344CB8AC3E}">
        <p14:creationId xmlns:p14="http://schemas.microsoft.com/office/powerpoint/2010/main" val="1592832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340469" y="0"/>
            <a:ext cx="8422531" cy="6462784"/>
          </a:xfrm>
          <a:prstGeom prst="rect">
            <a:avLst/>
          </a:prstGeom>
          <a:noFill/>
          <a:ln w="9525">
            <a:noFill/>
            <a:miter lim="800000"/>
            <a:headEnd/>
            <a:tailEnd/>
          </a:ln>
          <a:effectLst/>
        </p:spPr>
      </p:pic>
      <p:sp>
        <p:nvSpPr>
          <p:cNvPr id="4" name="Rounded Rectangle 3"/>
          <p:cNvSpPr/>
          <p:nvPr/>
        </p:nvSpPr>
        <p:spPr>
          <a:xfrm>
            <a:off x="152401" y="1068950"/>
            <a:ext cx="8796866" cy="5484250"/>
          </a:xfrm>
          <a:prstGeom prst="roundRect">
            <a:avLst>
              <a:gd name="adj" fmla="val 4592"/>
            </a:avLst>
          </a:prstGeom>
          <a:gradFill>
            <a:gsLst>
              <a:gs pos="0">
                <a:schemeClr val="accent6">
                  <a:tint val="50000"/>
                  <a:satMod val="300000"/>
                  <a:alpha val="60000"/>
                </a:schemeClr>
              </a:gs>
              <a:gs pos="35000">
                <a:schemeClr val="accent6">
                  <a:tint val="37000"/>
                  <a:satMod val="300000"/>
                  <a:alpha val="60000"/>
                </a:schemeClr>
              </a:gs>
              <a:gs pos="100000">
                <a:schemeClr val="accent6">
                  <a:tint val="15000"/>
                  <a:satMod val="350000"/>
                  <a:alpha val="60000"/>
                </a:schemeClr>
              </a:gs>
            </a:gsLst>
          </a:gradFill>
          <a:ln w="38100"/>
        </p:spPr>
        <p:style>
          <a:lnRef idx="1">
            <a:schemeClr val="accent6"/>
          </a:lnRef>
          <a:fillRef idx="2">
            <a:schemeClr val="accent6"/>
          </a:fillRef>
          <a:effectRef idx="1">
            <a:schemeClr val="accent6"/>
          </a:effectRef>
          <a:fontRef idx="minor">
            <a:schemeClr val="dk1"/>
          </a:fontRef>
        </p:style>
        <p:txBody>
          <a:bodyPr rtlCol="0" anchor="t"/>
          <a:lstStyle/>
          <a:p>
            <a:pPr algn="r"/>
            <a:r>
              <a:rPr lang="en-US" sz="2400" b="1" i="1" dirty="0" smtClean="0">
                <a:solidFill>
                  <a:schemeClr val="accent6">
                    <a:lumMod val="50000"/>
                  </a:schemeClr>
                </a:solidFill>
              </a:rPr>
              <a:t>Interpreter</a:t>
            </a:r>
            <a:endParaRPr lang="en-US" sz="2400" b="1" i="1" dirty="0">
              <a:solidFill>
                <a:schemeClr val="accent6">
                  <a:lumMod val="50000"/>
                </a:schemeClr>
              </a:solidFill>
            </a:endParaRPr>
          </a:p>
        </p:txBody>
      </p:sp>
    </p:spTree>
    <p:extLst>
      <p:ext uri="{BB962C8B-B14F-4D97-AF65-F5344CB8AC3E}">
        <p14:creationId xmlns:p14="http://schemas.microsoft.com/office/powerpoint/2010/main" val="26045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b="7346"/>
          <a:stretch>
            <a:fillRect/>
          </a:stretch>
        </p:blipFill>
        <p:spPr bwMode="auto">
          <a:xfrm>
            <a:off x="2455864" y="4144366"/>
            <a:ext cx="6230937" cy="2643187"/>
          </a:xfrm>
          <a:prstGeom prst="rect">
            <a:avLst/>
          </a:prstGeom>
          <a:noFill/>
          <a:ln w="9525">
            <a:noFill/>
            <a:miter lim="800000"/>
            <a:headEnd/>
            <a:tailEnd/>
          </a:ln>
          <a:effectLst/>
        </p:spPr>
      </p:pic>
      <p:sp>
        <p:nvSpPr>
          <p:cNvPr id="2" name="Title 1"/>
          <p:cNvSpPr>
            <a:spLocks noGrp="1"/>
          </p:cNvSpPr>
          <p:nvPr>
            <p:ph type="title"/>
          </p:nvPr>
        </p:nvSpPr>
        <p:spPr>
          <a:xfrm>
            <a:off x="464128" y="0"/>
            <a:ext cx="8229600" cy="533400"/>
          </a:xfrm>
        </p:spPr>
        <p:txBody>
          <a:bodyPr>
            <a:normAutofit fontScale="90000"/>
          </a:bodyPr>
          <a:lstStyle/>
          <a:p>
            <a:r>
              <a:rPr lang="en-US" dirty="0" smtClean="0"/>
              <a:t>Static Binary Translation</a:t>
            </a:r>
            <a:endParaRPr lang="en-US" dirty="0"/>
          </a:p>
        </p:txBody>
      </p:sp>
      <p:sp>
        <p:nvSpPr>
          <p:cNvPr id="3" name="Content Placeholder 2"/>
          <p:cNvSpPr>
            <a:spLocks noGrp="1"/>
          </p:cNvSpPr>
          <p:nvPr>
            <p:ph idx="1"/>
          </p:nvPr>
        </p:nvSpPr>
        <p:spPr>
          <a:xfrm>
            <a:off x="228600" y="762000"/>
            <a:ext cx="8686800" cy="3581400"/>
          </a:xfrm>
        </p:spPr>
        <p:txBody>
          <a:bodyPr>
            <a:normAutofit fontScale="77500" lnSpcReduction="20000"/>
          </a:bodyPr>
          <a:lstStyle/>
          <a:p>
            <a:r>
              <a:rPr lang="en-US" dirty="0" smtClean="0"/>
              <a:t>Using the concept of basic block which comes from compiler optimization technique.</a:t>
            </a:r>
          </a:p>
          <a:p>
            <a:pPr lvl="1"/>
            <a:r>
              <a:rPr lang="en-US" sz="3100" dirty="0" smtClean="0"/>
              <a:t>A basic block is a portion of the code within a program with certain desirable properties that make it highly amenable to analysis.</a:t>
            </a:r>
          </a:p>
          <a:p>
            <a:pPr lvl="1"/>
            <a:r>
              <a:rPr lang="en-US" sz="3100" dirty="0" smtClean="0"/>
              <a:t>A basic block has only one entry point, meaning no code within it is the destination of a jump instruction anywhere in the program.</a:t>
            </a:r>
          </a:p>
          <a:p>
            <a:pPr lvl="1"/>
            <a:r>
              <a:rPr lang="en-US" sz="3100" dirty="0" smtClean="0"/>
              <a:t>A basic block has only one exit point, meaning only the last instruction can cause the program to begin executing code in a different basic block. </a:t>
            </a:r>
          </a:p>
        </p:txBody>
      </p:sp>
    </p:spTree>
    <p:extLst>
      <p:ext uri="{BB962C8B-B14F-4D97-AF65-F5344CB8AC3E}">
        <p14:creationId xmlns:p14="http://schemas.microsoft.com/office/powerpoint/2010/main" val="2944681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a:t> Describing a hypervisor</a:t>
            </a:r>
          </a:p>
          <a:p>
            <a:r>
              <a:rPr lang="en-IN" dirty="0"/>
              <a:t> Understanding the role of a hypervisor</a:t>
            </a:r>
          </a:p>
          <a:p>
            <a:r>
              <a:rPr lang="en-IN" dirty="0"/>
              <a:t> Comparing today’s hypervisors</a:t>
            </a:r>
          </a:p>
        </p:txBody>
      </p:sp>
    </p:spTree>
    <p:extLst>
      <p:ext uri="{BB962C8B-B14F-4D97-AF65-F5344CB8AC3E}">
        <p14:creationId xmlns:p14="http://schemas.microsoft.com/office/powerpoint/2010/main" val="209743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152400"/>
            <a:ext cx="8534400" cy="6553200"/>
          </a:xfrm>
        </p:spPr>
        <p:txBody>
          <a:bodyPr/>
          <a:lstStyle/>
          <a:p>
            <a:r>
              <a:rPr lang="en-US" dirty="0"/>
              <a:t>Static binary translation flow :</a:t>
            </a:r>
          </a:p>
          <a:p>
            <a:pPr marL="914400" lvl="1" indent="-365760">
              <a:buFont typeface="+mj-lt"/>
              <a:buAutoNum type="arabicPeriod"/>
            </a:pPr>
            <a:r>
              <a:rPr lang="en-US" dirty="0"/>
              <a:t>Fetch one block of guest instructions from guest memory image.</a:t>
            </a:r>
          </a:p>
          <a:p>
            <a:pPr marL="914400" lvl="1" indent="-365760">
              <a:buFont typeface="+mj-lt"/>
              <a:buAutoNum type="arabicPeriod"/>
            </a:pPr>
            <a:r>
              <a:rPr lang="en-US" dirty="0"/>
              <a:t>Decode and dispatch each instruction to the corresponding translation unit.</a:t>
            </a:r>
          </a:p>
          <a:p>
            <a:pPr marL="914400" lvl="1" indent="-365760">
              <a:buFont typeface="+mj-lt"/>
              <a:buAutoNum type="arabicPeriod"/>
            </a:pPr>
            <a:r>
              <a:rPr lang="en-US" dirty="0"/>
              <a:t>Translate guest instruction to host instructions.</a:t>
            </a:r>
          </a:p>
          <a:p>
            <a:pPr marL="914400" lvl="1" indent="-365760">
              <a:buFont typeface="+mj-lt"/>
              <a:buAutoNum type="arabicPeriod"/>
            </a:pPr>
            <a:r>
              <a:rPr lang="en-US" dirty="0"/>
              <a:t>Write the translated host instructions to code cache.</a:t>
            </a:r>
          </a:p>
          <a:p>
            <a:pPr marL="914400" lvl="1" indent="-365760">
              <a:buFont typeface="+mj-lt"/>
              <a:buAutoNum type="arabicPeriod"/>
            </a:pPr>
            <a:r>
              <a:rPr lang="en-US" dirty="0"/>
              <a:t>Execute the translated host instruction block in code cache.</a:t>
            </a:r>
            <a:endParaRPr lang="en-IN" dirty="0"/>
          </a:p>
        </p:txBody>
      </p:sp>
    </p:spTree>
    <p:extLst>
      <p:ext uri="{BB962C8B-B14F-4D97-AF65-F5344CB8AC3E}">
        <p14:creationId xmlns:p14="http://schemas.microsoft.com/office/powerpoint/2010/main" val="783149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5725"/>
          <a:stretch/>
        </p:blipFill>
        <p:spPr bwMode="auto">
          <a:xfrm>
            <a:off x="110836" y="4191000"/>
            <a:ext cx="3724055" cy="24314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6"/>
          <p:cNvSpPr>
            <a:spLocks noGrp="1"/>
          </p:cNvSpPr>
          <p:nvPr>
            <p:ph type="title"/>
          </p:nvPr>
        </p:nvSpPr>
        <p:spPr>
          <a:xfrm>
            <a:off x="27709" y="46038"/>
            <a:ext cx="8839200" cy="792162"/>
          </a:xfrm>
        </p:spPr>
        <p:txBody>
          <a:bodyPr>
            <a:normAutofit fontScale="90000"/>
          </a:bodyPr>
          <a:lstStyle/>
          <a:p>
            <a:pPr algn="l"/>
            <a:r>
              <a:rPr lang="en-IN" dirty="0" smtClean="0"/>
              <a:t>Binary </a:t>
            </a:r>
            <a:br>
              <a:rPr lang="en-IN" dirty="0" smtClean="0"/>
            </a:br>
            <a:r>
              <a:rPr lang="en-IN" dirty="0" smtClean="0"/>
              <a:t>Translation</a:t>
            </a:r>
            <a:endParaRPr lang="en-IN"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524000"/>
            <a:ext cx="20478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0"/>
            <a:ext cx="5200650" cy="412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ight Arrow 2"/>
          <p:cNvSpPr/>
          <p:nvPr/>
        </p:nvSpPr>
        <p:spPr>
          <a:xfrm>
            <a:off x="2124075" y="2062162"/>
            <a:ext cx="1000125" cy="300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75808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Grp="1" noChangeAspect="1" noChangeArrowheads="1"/>
          </p:cNvPicPr>
          <p:nvPr>
            <p:ph idx="1"/>
          </p:nvPr>
        </p:nvPicPr>
        <p:blipFill>
          <a:blip r:embed="rId2" cstate="print"/>
          <a:srcRect/>
          <a:stretch>
            <a:fillRect/>
          </a:stretch>
        </p:blipFill>
        <p:spPr bwMode="auto">
          <a:xfrm>
            <a:off x="486383" y="0"/>
            <a:ext cx="8390106" cy="6674581"/>
          </a:xfrm>
          <a:prstGeom prst="rect">
            <a:avLst/>
          </a:prstGeom>
          <a:noFill/>
          <a:ln w="9525">
            <a:noFill/>
            <a:miter lim="800000"/>
            <a:headEnd/>
            <a:tailEnd/>
          </a:ln>
          <a:effectLst/>
        </p:spPr>
      </p:pic>
      <p:sp>
        <p:nvSpPr>
          <p:cNvPr id="7" name="Rounded Rectangle 6"/>
          <p:cNvSpPr/>
          <p:nvPr/>
        </p:nvSpPr>
        <p:spPr>
          <a:xfrm>
            <a:off x="304800" y="955322"/>
            <a:ext cx="8763000" cy="4988278"/>
          </a:xfrm>
          <a:prstGeom prst="roundRect">
            <a:avLst>
              <a:gd name="adj" fmla="val 4592"/>
            </a:avLst>
          </a:prstGeom>
          <a:gradFill>
            <a:gsLst>
              <a:gs pos="0">
                <a:schemeClr val="accent6">
                  <a:tint val="50000"/>
                  <a:satMod val="300000"/>
                  <a:alpha val="60000"/>
                </a:schemeClr>
              </a:gs>
              <a:gs pos="35000">
                <a:schemeClr val="accent6">
                  <a:tint val="37000"/>
                  <a:satMod val="300000"/>
                  <a:alpha val="60000"/>
                </a:schemeClr>
              </a:gs>
              <a:gs pos="100000">
                <a:schemeClr val="accent6">
                  <a:tint val="15000"/>
                  <a:satMod val="350000"/>
                  <a:alpha val="60000"/>
                </a:schemeClr>
              </a:gs>
            </a:gsLst>
          </a:gradFill>
          <a:ln w="38100"/>
        </p:spPr>
        <p:style>
          <a:lnRef idx="1">
            <a:schemeClr val="accent6"/>
          </a:lnRef>
          <a:fillRef idx="2">
            <a:schemeClr val="accent6"/>
          </a:fillRef>
          <a:effectRef idx="1">
            <a:schemeClr val="accent6"/>
          </a:effectRef>
          <a:fontRef idx="minor">
            <a:schemeClr val="dk1"/>
          </a:fontRef>
        </p:style>
        <p:txBody>
          <a:bodyPr rtlCol="0" anchor="t"/>
          <a:lstStyle/>
          <a:p>
            <a:pPr algn="r"/>
            <a:r>
              <a:rPr lang="en-US" sz="2400" b="1" i="1" dirty="0" smtClean="0">
                <a:solidFill>
                  <a:schemeClr val="accent6">
                    <a:lumMod val="50000"/>
                  </a:schemeClr>
                </a:solidFill>
              </a:rPr>
              <a:t>Binary Translator</a:t>
            </a:r>
            <a:endParaRPr lang="en-US" sz="2400" b="1" i="1" dirty="0">
              <a:solidFill>
                <a:schemeClr val="accent6">
                  <a:lumMod val="50000"/>
                </a:schemeClr>
              </a:solidFill>
            </a:endParaRPr>
          </a:p>
        </p:txBody>
      </p:sp>
    </p:spTree>
    <p:extLst>
      <p:ext uri="{BB962C8B-B14F-4D97-AF65-F5344CB8AC3E}">
        <p14:creationId xmlns:p14="http://schemas.microsoft.com/office/powerpoint/2010/main" val="50740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 y="274638"/>
            <a:ext cx="8686800" cy="868362"/>
          </a:xfrm>
        </p:spPr>
        <p:txBody>
          <a:bodyPr>
            <a:noAutofit/>
          </a:bodyPr>
          <a:lstStyle/>
          <a:p>
            <a:r>
              <a:rPr lang="en-US" dirty="0" smtClean="0"/>
              <a:t>Comparison</a:t>
            </a:r>
            <a:endParaRPr lang="en-US" dirty="0"/>
          </a:p>
        </p:txBody>
      </p:sp>
      <p:sp>
        <p:nvSpPr>
          <p:cNvPr id="3" name="Content Placeholder 2"/>
          <p:cNvSpPr>
            <a:spLocks noGrp="1"/>
          </p:cNvSpPr>
          <p:nvPr>
            <p:ph idx="1"/>
          </p:nvPr>
        </p:nvSpPr>
        <p:spPr/>
        <p:txBody>
          <a:bodyPr/>
          <a:lstStyle/>
          <a:p>
            <a:r>
              <a:rPr lang="en-US" dirty="0" smtClean="0"/>
              <a:t>Interpretation implementation</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Static binary translation implementation</a:t>
            </a:r>
          </a:p>
        </p:txBody>
      </p:sp>
      <p:pic>
        <p:nvPicPr>
          <p:cNvPr id="4098" name="Picture 2"/>
          <p:cNvPicPr>
            <a:picLocks noChangeAspect="1" noChangeArrowheads="1"/>
          </p:cNvPicPr>
          <p:nvPr/>
        </p:nvPicPr>
        <p:blipFill>
          <a:blip r:embed="rId2" cstate="print"/>
          <a:srcRect/>
          <a:stretch>
            <a:fillRect/>
          </a:stretch>
        </p:blipFill>
        <p:spPr bwMode="auto">
          <a:xfrm>
            <a:off x="990600" y="2227263"/>
            <a:ext cx="4754563" cy="181133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990600" y="4818063"/>
            <a:ext cx="7602537" cy="1811337"/>
          </a:xfrm>
          <a:prstGeom prst="rect">
            <a:avLst/>
          </a:prstGeom>
          <a:noFill/>
          <a:ln w="9525">
            <a:noFill/>
            <a:miter lim="800000"/>
            <a:headEnd/>
            <a:tailEnd/>
          </a:ln>
          <a:effectLst/>
        </p:spPr>
      </p:pic>
    </p:spTree>
    <p:extLst>
      <p:ext uri="{BB962C8B-B14F-4D97-AF65-F5344CB8AC3E}">
        <p14:creationId xmlns:p14="http://schemas.microsoft.com/office/powerpoint/2010/main" val="3790189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Binary Translation</a:t>
            </a:r>
            <a:endParaRPr lang="en-US" dirty="0"/>
          </a:p>
        </p:txBody>
      </p:sp>
      <p:sp>
        <p:nvSpPr>
          <p:cNvPr id="4" name="Round Diagonal Corner Rectangle 3"/>
          <p:cNvSpPr/>
          <p:nvPr/>
        </p:nvSpPr>
        <p:spPr>
          <a:xfrm>
            <a:off x="1143000" y="4191000"/>
            <a:ext cx="1828800" cy="1676400"/>
          </a:xfrm>
          <a:prstGeom prst="round2DiagRect">
            <a:avLst>
              <a:gd name="adj1" fmla="val 11533"/>
              <a:gd name="adj2" fmla="val 0"/>
            </a:avLst>
          </a:prstGeom>
          <a:gradFill>
            <a:gsLst>
              <a:gs pos="0">
                <a:schemeClr val="bg1">
                  <a:lumMod val="65000"/>
                </a:schemeClr>
              </a:gs>
              <a:gs pos="70000">
                <a:schemeClr val="bg1">
                  <a:lumMod val="85000"/>
                </a:schemeClr>
              </a:gs>
              <a:gs pos="100000">
                <a:schemeClr val="bg1">
                  <a:lumMod val="95000"/>
                </a:schemeClr>
              </a:gs>
            </a:gsLst>
            <a:lin ang="5400000" scaled="1"/>
          </a:gradFill>
        </p:spPr>
        <p:style>
          <a:lnRef idx="3">
            <a:schemeClr val="lt1"/>
          </a:lnRef>
          <a:fillRef idx="1">
            <a:schemeClr val="dk1"/>
          </a:fillRef>
          <a:effectRef idx="1">
            <a:schemeClr val="dk1"/>
          </a:effectRef>
          <a:fontRef idx="minor">
            <a:schemeClr val="lt1"/>
          </a:fontRef>
        </p:style>
        <p:txBody>
          <a:bodyPr rtlCol="0" anchor="t"/>
          <a:lstStyle/>
          <a:p>
            <a:pPr algn="ctr"/>
            <a:r>
              <a:rPr lang="en-US" b="1" i="1" dirty="0" smtClean="0">
                <a:solidFill>
                  <a:schemeClr val="tx1">
                    <a:lumMod val="75000"/>
                    <a:lumOff val="25000"/>
                  </a:schemeClr>
                </a:solidFill>
              </a:rPr>
              <a:t>Guest Binary</a:t>
            </a:r>
            <a:endParaRPr lang="en-US" b="1" i="1" dirty="0">
              <a:solidFill>
                <a:schemeClr val="tx1">
                  <a:lumMod val="75000"/>
                  <a:lumOff val="25000"/>
                </a:schemeClr>
              </a:solidFill>
            </a:endParaRPr>
          </a:p>
        </p:txBody>
      </p:sp>
      <p:sp>
        <p:nvSpPr>
          <p:cNvPr id="5" name="Rounded Rectangle 4"/>
          <p:cNvSpPr/>
          <p:nvPr/>
        </p:nvSpPr>
        <p:spPr>
          <a:xfrm>
            <a:off x="3794760" y="4709160"/>
            <a:ext cx="1463040" cy="640080"/>
          </a:xfrm>
          <a:prstGeom prst="roundRect">
            <a:avLst/>
          </a:prstGeom>
          <a:gradFill flip="none" rotWithShape="1">
            <a:gsLst>
              <a:gs pos="0">
                <a:schemeClr val="accent2">
                  <a:lumMod val="60000"/>
                  <a:lumOff val="40000"/>
                </a:schemeClr>
              </a:gs>
              <a:gs pos="50000">
                <a:schemeClr val="accent2">
                  <a:lumMod val="40000"/>
                  <a:lumOff val="60000"/>
                </a:schemeClr>
              </a:gs>
              <a:gs pos="100000">
                <a:schemeClr val="accent2">
                  <a:lumMod val="20000"/>
                  <a:lumOff val="80000"/>
                </a:schemeClr>
              </a:gs>
            </a:gsLst>
            <a:lin ang="5400000" scaled="1"/>
            <a:tileRect/>
          </a:gradFill>
        </p:spPr>
        <p:style>
          <a:lnRef idx="3">
            <a:schemeClr val="lt1"/>
          </a:lnRef>
          <a:fillRef idx="1">
            <a:schemeClr val="accent2"/>
          </a:fillRef>
          <a:effectRef idx="1">
            <a:schemeClr val="accent2"/>
          </a:effectRef>
          <a:fontRef idx="minor">
            <a:schemeClr val="lt1"/>
          </a:fontRef>
        </p:style>
        <p:txBody>
          <a:bodyPr rtlCol="0" anchor="ctr"/>
          <a:lstStyle/>
          <a:p>
            <a:pPr algn="ctr"/>
            <a:r>
              <a:rPr lang="en-US" b="1" i="1" dirty="0" smtClean="0">
                <a:solidFill>
                  <a:schemeClr val="accent2">
                    <a:lumMod val="50000"/>
                  </a:schemeClr>
                </a:solidFill>
              </a:rPr>
              <a:t>Emulation Manager</a:t>
            </a:r>
            <a:endParaRPr lang="en-US" b="1" i="1" dirty="0">
              <a:solidFill>
                <a:schemeClr val="accent2">
                  <a:lumMod val="50000"/>
                </a:schemeClr>
              </a:solidFill>
            </a:endParaRPr>
          </a:p>
        </p:txBody>
      </p:sp>
      <p:sp>
        <p:nvSpPr>
          <p:cNvPr id="6" name="Left-Right Arrow 5"/>
          <p:cNvSpPr/>
          <p:nvPr/>
        </p:nvSpPr>
        <p:spPr>
          <a:xfrm>
            <a:off x="3124200" y="4876800"/>
            <a:ext cx="533400" cy="304800"/>
          </a:xfrm>
          <a:prstGeom prst="leftRightArrow">
            <a:avLst>
              <a:gd name="adj1" fmla="val 50000"/>
              <a:gd name="adj2" fmla="val 57059"/>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Oval 6"/>
          <p:cNvSpPr/>
          <p:nvPr/>
        </p:nvSpPr>
        <p:spPr>
          <a:xfrm>
            <a:off x="3657600" y="3505200"/>
            <a:ext cx="1737360" cy="6400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i="1" dirty="0" smtClean="0">
                <a:solidFill>
                  <a:schemeClr val="accent6">
                    <a:lumMod val="50000"/>
                  </a:schemeClr>
                </a:solidFill>
              </a:rPr>
              <a:t>Binary Translator</a:t>
            </a:r>
            <a:endParaRPr lang="en-US" b="1" i="1" dirty="0">
              <a:solidFill>
                <a:schemeClr val="accent6">
                  <a:lumMod val="50000"/>
                </a:schemeClr>
              </a:solidFill>
            </a:endParaRPr>
          </a:p>
        </p:txBody>
      </p:sp>
      <p:sp>
        <p:nvSpPr>
          <p:cNvPr id="8" name="Oval 7"/>
          <p:cNvSpPr/>
          <p:nvPr/>
        </p:nvSpPr>
        <p:spPr>
          <a:xfrm>
            <a:off x="3657600" y="5943600"/>
            <a:ext cx="1737360" cy="6400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i="1" dirty="0" smtClean="0">
                <a:solidFill>
                  <a:schemeClr val="accent6">
                    <a:lumMod val="50000"/>
                  </a:schemeClr>
                </a:solidFill>
              </a:rPr>
              <a:t>Interpreter</a:t>
            </a:r>
            <a:endParaRPr lang="en-US" b="1" i="1" dirty="0">
              <a:solidFill>
                <a:schemeClr val="accent6">
                  <a:lumMod val="50000"/>
                </a:schemeClr>
              </a:solidFill>
            </a:endParaRPr>
          </a:p>
        </p:txBody>
      </p:sp>
      <p:sp>
        <p:nvSpPr>
          <p:cNvPr id="9" name="Round Diagonal Corner Rectangle 8"/>
          <p:cNvSpPr/>
          <p:nvPr/>
        </p:nvSpPr>
        <p:spPr>
          <a:xfrm>
            <a:off x="5977662" y="4191000"/>
            <a:ext cx="1828800" cy="1676400"/>
          </a:xfrm>
          <a:prstGeom prst="round2DiagRect">
            <a:avLst>
              <a:gd name="adj1" fmla="val 11533"/>
              <a:gd name="adj2" fmla="val 0"/>
            </a:avLst>
          </a:prstGeom>
          <a:gradFill>
            <a:gsLst>
              <a:gs pos="0">
                <a:schemeClr val="accent1">
                  <a:lumMod val="60000"/>
                  <a:lumOff val="40000"/>
                </a:schemeClr>
              </a:gs>
              <a:gs pos="70000">
                <a:schemeClr val="accent1">
                  <a:lumMod val="40000"/>
                  <a:lumOff val="60000"/>
                </a:schemeClr>
              </a:gs>
              <a:gs pos="100000">
                <a:schemeClr val="accent1">
                  <a:lumMod val="20000"/>
                  <a:lumOff val="80000"/>
                </a:schemeClr>
              </a:gs>
            </a:gsLst>
            <a:lin ang="5400000" scaled="1"/>
          </a:gradFill>
        </p:spPr>
        <p:style>
          <a:lnRef idx="3">
            <a:schemeClr val="lt1"/>
          </a:lnRef>
          <a:fillRef idx="1">
            <a:schemeClr val="dk1"/>
          </a:fillRef>
          <a:effectRef idx="1">
            <a:schemeClr val="dk1"/>
          </a:effectRef>
          <a:fontRef idx="minor">
            <a:schemeClr val="lt1"/>
          </a:fontRef>
        </p:style>
        <p:txBody>
          <a:bodyPr rtlCol="0" anchor="t"/>
          <a:lstStyle/>
          <a:p>
            <a:pPr algn="ctr"/>
            <a:r>
              <a:rPr lang="en-US" b="1" i="1" dirty="0" smtClean="0">
                <a:solidFill>
                  <a:schemeClr val="accent1">
                    <a:lumMod val="50000"/>
                  </a:schemeClr>
                </a:solidFill>
              </a:rPr>
              <a:t>Host Binary Code Cache</a:t>
            </a:r>
            <a:endParaRPr lang="en-US" b="1" i="1" dirty="0">
              <a:solidFill>
                <a:schemeClr val="accent1">
                  <a:lumMod val="50000"/>
                </a:schemeClr>
              </a:solidFill>
            </a:endParaRPr>
          </a:p>
        </p:txBody>
      </p:sp>
      <p:sp>
        <p:nvSpPr>
          <p:cNvPr id="10" name="Rectangle 9"/>
          <p:cNvSpPr/>
          <p:nvPr/>
        </p:nvSpPr>
        <p:spPr>
          <a:xfrm>
            <a:off x="6130062" y="4953000"/>
            <a:ext cx="685800" cy="304800"/>
          </a:xfrm>
          <a:prstGeom prst="rect">
            <a:avLst/>
          </a:prstGeom>
          <a:gradFill>
            <a:gsLst>
              <a:gs pos="0">
                <a:schemeClr val="tx2">
                  <a:lumMod val="50000"/>
                </a:schemeClr>
              </a:gs>
              <a:gs pos="80000">
                <a:schemeClr val="tx2">
                  <a:lumMod val="75000"/>
                </a:schemeClr>
              </a:gs>
              <a:gs pos="100000">
                <a:schemeClr val="tx2">
                  <a:lumMod val="60000"/>
                  <a:lumOff val="40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endParaRPr lang="en-US" sz="1400" b="1" dirty="0">
              <a:latin typeface="Consolas" pitchFamily="49" charset="0"/>
              <a:cs typeface="Consolas" pitchFamily="49" charset="0"/>
            </a:endParaRPr>
          </a:p>
        </p:txBody>
      </p:sp>
      <p:sp>
        <p:nvSpPr>
          <p:cNvPr id="11" name="Rectangle 10"/>
          <p:cNvSpPr/>
          <p:nvPr/>
        </p:nvSpPr>
        <p:spPr>
          <a:xfrm>
            <a:off x="6130062" y="5410200"/>
            <a:ext cx="685800" cy="304800"/>
          </a:xfrm>
          <a:prstGeom prst="rect">
            <a:avLst/>
          </a:prstGeom>
          <a:gradFill>
            <a:gsLst>
              <a:gs pos="0">
                <a:schemeClr val="tx2">
                  <a:lumMod val="50000"/>
                </a:schemeClr>
              </a:gs>
              <a:gs pos="80000">
                <a:schemeClr val="tx2">
                  <a:lumMod val="75000"/>
                </a:schemeClr>
              </a:gs>
              <a:gs pos="100000">
                <a:schemeClr val="tx2">
                  <a:lumMod val="60000"/>
                  <a:lumOff val="40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endParaRPr lang="en-US" sz="1400" b="1" dirty="0">
              <a:latin typeface="Consolas" pitchFamily="49" charset="0"/>
              <a:cs typeface="Consolas" pitchFamily="49" charset="0"/>
            </a:endParaRPr>
          </a:p>
        </p:txBody>
      </p:sp>
      <p:sp>
        <p:nvSpPr>
          <p:cNvPr id="12" name="Rectangle 11"/>
          <p:cNvSpPr/>
          <p:nvPr/>
        </p:nvSpPr>
        <p:spPr>
          <a:xfrm>
            <a:off x="6968262" y="4953000"/>
            <a:ext cx="685800" cy="304800"/>
          </a:xfrm>
          <a:prstGeom prst="rect">
            <a:avLst/>
          </a:prstGeom>
          <a:gradFill>
            <a:gsLst>
              <a:gs pos="0">
                <a:schemeClr val="tx2">
                  <a:lumMod val="50000"/>
                </a:schemeClr>
              </a:gs>
              <a:gs pos="80000">
                <a:schemeClr val="tx2">
                  <a:lumMod val="75000"/>
                </a:schemeClr>
              </a:gs>
              <a:gs pos="100000">
                <a:schemeClr val="tx2">
                  <a:lumMod val="60000"/>
                  <a:lumOff val="40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endParaRPr lang="en-US" sz="1400" b="1" dirty="0">
              <a:latin typeface="Consolas" pitchFamily="49" charset="0"/>
              <a:cs typeface="Consolas" pitchFamily="49" charset="0"/>
            </a:endParaRPr>
          </a:p>
        </p:txBody>
      </p:sp>
      <p:sp>
        <p:nvSpPr>
          <p:cNvPr id="13" name="Rectangle 12"/>
          <p:cNvSpPr/>
          <p:nvPr/>
        </p:nvSpPr>
        <p:spPr>
          <a:xfrm>
            <a:off x="6968262" y="5410200"/>
            <a:ext cx="685800" cy="304800"/>
          </a:xfrm>
          <a:prstGeom prst="rect">
            <a:avLst/>
          </a:prstGeom>
          <a:gradFill>
            <a:gsLst>
              <a:gs pos="0">
                <a:schemeClr val="tx2">
                  <a:lumMod val="50000"/>
                </a:schemeClr>
              </a:gs>
              <a:gs pos="80000">
                <a:schemeClr val="tx2">
                  <a:lumMod val="75000"/>
                </a:schemeClr>
              </a:gs>
              <a:gs pos="100000">
                <a:schemeClr val="tx2">
                  <a:lumMod val="60000"/>
                  <a:lumOff val="40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endParaRPr lang="en-US" sz="1400" b="1" dirty="0">
              <a:latin typeface="Consolas" pitchFamily="49" charset="0"/>
              <a:cs typeface="Consolas" pitchFamily="49" charset="0"/>
            </a:endParaRPr>
          </a:p>
        </p:txBody>
      </p:sp>
      <p:sp>
        <p:nvSpPr>
          <p:cNvPr id="14" name="Rectangle 13"/>
          <p:cNvSpPr/>
          <p:nvPr/>
        </p:nvSpPr>
        <p:spPr>
          <a:xfrm>
            <a:off x="1295400" y="4724400"/>
            <a:ext cx="1524000" cy="37472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endParaRPr lang="en-US" sz="1000" b="1" dirty="0" smtClean="0">
              <a:latin typeface="Consolas" pitchFamily="49" charset="0"/>
              <a:cs typeface="Consolas" pitchFamily="49" charset="0"/>
            </a:endParaRPr>
          </a:p>
        </p:txBody>
      </p:sp>
      <p:sp>
        <p:nvSpPr>
          <p:cNvPr id="15" name="Rectangle 14"/>
          <p:cNvSpPr/>
          <p:nvPr/>
        </p:nvSpPr>
        <p:spPr>
          <a:xfrm>
            <a:off x="1295400" y="5251525"/>
            <a:ext cx="1524000" cy="37472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endParaRPr lang="en-US" sz="1400" b="1" dirty="0">
              <a:latin typeface="Consolas" pitchFamily="49" charset="0"/>
              <a:cs typeface="Consolas" pitchFamily="49" charset="0"/>
            </a:endParaRPr>
          </a:p>
        </p:txBody>
      </p:sp>
      <p:sp>
        <p:nvSpPr>
          <p:cNvPr id="16" name="Right Arrow 15"/>
          <p:cNvSpPr/>
          <p:nvPr/>
        </p:nvSpPr>
        <p:spPr>
          <a:xfrm rot="20365690">
            <a:off x="3086986" y="3909435"/>
            <a:ext cx="439978" cy="30175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7" name="Right Arrow 16"/>
          <p:cNvSpPr/>
          <p:nvPr/>
        </p:nvSpPr>
        <p:spPr>
          <a:xfrm rot="1234310" flipV="1">
            <a:off x="5503871" y="3909435"/>
            <a:ext cx="439978" cy="30175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8" name="Straight Arrow Connector 17"/>
          <p:cNvCxnSpPr/>
          <p:nvPr/>
        </p:nvCxnSpPr>
        <p:spPr>
          <a:xfrm rot="5400000">
            <a:off x="4420394" y="5653246"/>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rot="16200000" flipV="1">
            <a:off x="4115594" y="5653246"/>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rot="16200000" flipV="1">
            <a:off x="4297680" y="4429565"/>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5334000" y="4930590"/>
            <a:ext cx="54864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flipH="1">
            <a:off x="5334000" y="5159190"/>
            <a:ext cx="54864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5439543" y="4686161"/>
            <a:ext cx="359394" cy="276999"/>
          </a:xfrm>
          <a:prstGeom prst="rect">
            <a:avLst/>
          </a:prstGeom>
          <a:noFill/>
        </p:spPr>
        <p:txBody>
          <a:bodyPr wrap="none" rtlCol="0">
            <a:spAutoFit/>
          </a:bodyPr>
          <a:lstStyle/>
          <a:p>
            <a:r>
              <a:rPr lang="en-US" sz="1200" b="1" dirty="0" smtClean="0"/>
              <a:t>hit</a:t>
            </a:r>
            <a:endParaRPr lang="en-US" sz="1200" b="1" dirty="0"/>
          </a:p>
        </p:txBody>
      </p:sp>
      <p:sp>
        <p:nvSpPr>
          <p:cNvPr id="24" name="TextBox 23"/>
          <p:cNvSpPr txBox="1"/>
          <p:nvPr/>
        </p:nvSpPr>
        <p:spPr>
          <a:xfrm>
            <a:off x="5408702" y="5153521"/>
            <a:ext cx="421077" cy="276999"/>
          </a:xfrm>
          <a:prstGeom prst="rect">
            <a:avLst/>
          </a:prstGeom>
          <a:noFill/>
        </p:spPr>
        <p:txBody>
          <a:bodyPr wrap="none" rtlCol="0">
            <a:spAutoFit/>
          </a:bodyPr>
          <a:lstStyle/>
          <a:p>
            <a:r>
              <a:rPr lang="en-US" sz="1200" b="1" dirty="0" smtClean="0"/>
              <a:t>exit</a:t>
            </a:r>
            <a:endParaRPr lang="en-US" sz="1200" b="1" dirty="0"/>
          </a:p>
        </p:txBody>
      </p:sp>
      <p:sp>
        <p:nvSpPr>
          <p:cNvPr id="25" name="TextBox 24"/>
          <p:cNvSpPr txBox="1"/>
          <p:nvPr/>
        </p:nvSpPr>
        <p:spPr>
          <a:xfrm>
            <a:off x="4651782" y="5504041"/>
            <a:ext cx="470000" cy="276999"/>
          </a:xfrm>
          <a:prstGeom prst="rect">
            <a:avLst/>
          </a:prstGeom>
          <a:noFill/>
        </p:spPr>
        <p:txBody>
          <a:bodyPr wrap="none" rtlCol="0">
            <a:spAutoFit/>
          </a:bodyPr>
          <a:lstStyle/>
          <a:p>
            <a:r>
              <a:rPr lang="en-US" sz="1200" b="1" dirty="0" smtClean="0"/>
              <a:t>miss</a:t>
            </a:r>
            <a:endParaRPr lang="en-US" sz="1200" b="1" dirty="0"/>
          </a:p>
        </p:txBody>
      </p:sp>
      <p:sp>
        <p:nvSpPr>
          <p:cNvPr id="26" name="TextBox 25"/>
          <p:cNvSpPr txBox="1"/>
          <p:nvPr/>
        </p:nvSpPr>
        <p:spPr>
          <a:xfrm>
            <a:off x="3767862" y="5504041"/>
            <a:ext cx="587469" cy="276999"/>
          </a:xfrm>
          <a:prstGeom prst="rect">
            <a:avLst/>
          </a:prstGeom>
          <a:noFill/>
        </p:spPr>
        <p:txBody>
          <a:bodyPr wrap="none" rtlCol="0">
            <a:spAutoFit/>
          </a:bodyPr>
          <a:lstStyle/>
          <a:p>
            <a:r>
              <a:rPr lang="en-US" sz="1200" b="1" dirty="0" smtClean="0"/>
              <a:t>return</a:t>
            </a:r>
            <a:endParaRPr lang="en-US" sz="1200" b="1" dirty="0"/>
          </a:p>
        </p:txBody>
      </p:sp>
      <p:sp>
        <p:nvSpPr>
          <p:cNvPr id="27" name="TextBox 26"/>
          <p:cNvSpPr txBox="1"/>
          <p:nvPr/>
        </p:nvSpPr>
        <p:spPr>
          <a:xfrm>
            <a:off x="4524782" y="4318000"/>
            <a:ext cx="609077" cy="276999"/>
          </a:xfrm>
          <a:prstGeom prst="rect">
            <a:avLst/>
          </a:prstGeom>
          <a:noFill/>
        </p:spPr>
        <p:txBody>
          <a:bodyPr wrap="none" rtlCol="0">
            <a:spAutoFit/>
          </a:bodyPr>
          <a:lstStyle/>
          <a:p>
            <a:r>
              <a:rPr lang="en-US" sz="1200" b="1" dirty="0" smtClean="0"/>
              <a:t>trigger</a:t>
            </a:r>
            <a:endParaRPr lang="en-US" sz="1200" b="1" dirty="0"/>
          </a:p>
        </p:txBody>
      </p:sp>
      <p:sp>
        <p:nvSpPr>
          <p:cNvPr id="28" name="TextBox 27"/>
          <p:cNvSpPr txBox="1"/>
          <p:nvPr/>
        </p:nvSpPr>
        <p:spPr>
          <a:xfrm>
            <a:off x="609600" y="1600200"/>
            <a:ext cx="8060668" cy="1631216"/>
          </a:xfrm>
          <a:prstGeom prst="rect">
            <a:avLst/>
          </a:prstGeom>
          <a:noFill/>
        </p:spPr>
        <p:txBody>
          <a:bodyPr wrap="none" rtlCol="0">
            <a:spAutoFit/>
          </a:bodyPr>
          <a:lstStyle/>
          <a:p>
            <a:pPr indent="274320">
              <a:buFont typeface="+mj-lt"/>
              <a:buAutoNum type="arabicPeriod"/>
            </a:pPr>
            <a:r>
              <a:rPr lang="en-US" sz="2000" dirty="0" smtClean="0">
                <a:solidFill>
                  <a:schemeClr val="accent1">
                    <a:lumMod val="50000"/>
                  </a:schemeClr>
                </a:solidFill>
              </a:rPr>
              <a:t>First time execution, no translated code in code cache.</a:t>
            </a:r>
          </a:p>
          <a:p>
            <a:pPr indent="274320">
              <a:buFont typeface="+mj-lt"/>
              <a:buAutoNum type="arabicPeriod"/>
            </a:pPr>
            <a:r>
              <a:rPr lang="en-US" sz="2000" dirty="0" smtClean="0">
                <a:solidFill>
                  <a:schemeClr val="accent1">
                    <a:lumMod val="50000"/>
                  </a:schemeClr>
                </a:solidFill>
              </a:rPr>
              <a:t>Miss code cache matching, then directly interpret the guest instruction.</a:t>
            </a:r>
          </a:p>
          <a:p>
            <a:pPr indent="274320">
              <a:buFont typeface="+mj-lt"/>
              <a:buAutoNum type="arabicPeriod"/>
            </a:pPr>
            <a:r>
              <a:rPr lang="en-US" sz="2000" dirty="0" smtClean="0">
                <a:solidFill>
                  <a:schemeClr val="accent1">
                    <a:lumMod val="50000"/>
                  </a:schemeClr>
                </a:solidFill>
              </a:rPr>
              <a:t>As a code block discovered, trigger the binary translation module.</a:t>
            </a:r>
          </a:p>
          <a:p>
            <a:pPr indent="274320">
              <a:buFont typeface="+mj-lt"/>
              <a:buAutoNum type="arabicPeriod"/>
            </a:pPr>
            <a:r>
              <a:rPr lang="en-US" sz="2000" dirty="0" smtClean="0">
                <a:solidFill>
                  <a:schemeClr val="accent1">
                    <a:lumMod val="50000"/>
                  </a:schemeClr>
                </a:solidFill>
              </a:rPr>
              <a:t>Translate guest code block to host binary, and place it in the code cache.</a:t>
            </a:r>
          </a:p>
          <a:p>
            <a:pPr indent="274320">
              <a:buFont typeface="+mj-lt"/>
              <a:buAutoNum type="arabicPeriod"/>
            </a:pPr>
            <a:r>
              <a:rPr lang="en-US" sz="2000" dirty="0" smtClean="0">
                <a:solidFill>
                  <a:schemeClr val="accent1">
                    <a:lumMod val="50000"/>
                  </a:schemeClr>
                </a:solidFill>
              </a:rPr>
              <a:t>Next time execution, run the translated code clock in the code cache.</a:t>
            </a:r>
            <a:endParaRPr lang="en-US" sz="2000" dirty="0">
              <a:solidFill>
                <a:schemeClr val="accent1">
                  <a:lumMod val="50000"/>
                </a:schemeClr>
              </a:solidFill>
            </a:endParaRPr>
          </a:p>
        </p:txBody>
      </p:sp>
    </p:spTree>
    <p:extLst>
      <p:ext uri="{BB962C8B-B14F-4D97-AF65-F5344CB8AC3E}">
        <p14:creationId xmlns:p14="http://schemas.microsoft.com/office/powerpoint/2010/main" val="251852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500"/>
                                        <p:tgtEl>
                                          <p:spTgt spid="2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xEl>
                                              <p:pRg st="1" end="1"/>
                                            </p:txEl>
                                          </p:spTgt>
                                        </p:tgtEl>
                                        <p:attrNameLst>
                                          <p:attrName>style.visibility</p:attrName>
                                        </p:attrNameLst>
                                      </p:cBhvr>
                                      <p:to>
                                        <p:strVal val="visible"/>
                                      </p:to>
                                    </p:set>
                                    <p:animEffect transition="in" filter="fade">
                                      <p:cBhvr>
                                        <p:cTn id="30" dur="500"/>
                                        <p:tgtEl>
                                          <p:spTgt spid="2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xEl>
                                              <p:pRg st="2" end="2"/>
                                            </p:txEl>
                                          </p:spTgt>
                                        </p:tgtEl>
                                        <p:attrNameLst>
                                          <p:attrName>style.visibility</p:attrName>
                                        </p:attrNameLst>
                                      </p:cBhvr>
                                      <p:to>
                                        <p:strVal val="visible"/>
                                      </p:to>
                                    </p:set>
                                    <p:animEffect transition="in" filter="fade">
                                      <p:cBhvr>
                                        <p:cTn id="50" dur="500"/>
                                        <p:tgtEl>
                                          <p:spTgt spid="28">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nodeType="withEffect">
                                  <p:stCondLst>
                                    <p:cond delay="0"/>
                                  </p:stCondLst>
                                  <p:childTnLst>
                                    <p:set>
                                      <p:cBhvr>
                                        <p:cTn id="60" dur="1" fill="hold">
                                          <p:stCondLst>
                                            <p:cond delay="0"/>
                                          </p:stCondLst>
                                        </p:cTn>
                                        <p:tgtEl>
                                          <p:spTgt spid="28">
                                            <p:txEl>
                                              <p:pRg st="3" end="3"/>
                                            </p:txEl>
                                          </p:spTgt>
                                        </p:tgtEl>
                                        <p:attrNameLst>
                                          <p:attrName>style.visibility</p:attrName>
                                        </p:attrNameLst>
                                      </p:cBhvr>
                                      <p:to>
                                        <p:strVal val="visible"/>
                                      </p:to>
                                    </p:set>
                                    <p:animEffect transition="in" filter="fade">
                                      <p:cBhvr>
                                        <p:cTn id="61" dur="500"/>
                                        <p:tgtEl>
                                          <p:spTgt spid="28">
                                            <p:txEl>
                                              <p:pRg st="3" end="3"/>
                                            </p:txEl>
                                          </p:spTgt>
                                        </p:tgtEl>
                                      </p:cBhvr>
                                    </p:animEffect>
                                  </p:childTnLst>
                                </p:cTn>
                              </p:par>
                            </p:childTnLst>
                          </p:cTn>
                        </p:par>
                        <p:par>
                          <p:cTn id="62" fill="hold">
                            <p:stCondLst>
                              <p:cond delay="500"/>
                            </p:stCondLst>
                            <p:childTnLst>
                              <p:par>
                                <p:cTn id="63" presetID="9" presetClass="entr" presetSubtype="0" fill="hold" grpId="0" nodeType="after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dissolve">
                                      <p:cBhvr>
                                        <p:cTn id="65" dur="500"/>
                                        <p:tgtEl>
                                          <p:spTgt spid="10"/>
                                        </p:tgtEl>
                                      </p:cBhvr>
                                    </p:animEffect>
                                  </p:childTnLst>
                                </p:cTn>
                              </p:par>
                            </p:childTnLst>
                          </p:cTn>
                        </p:par>
                        <p:par>
                          <p:cTn id="66" fill="hold">
                            <p:stCondLst>
                              <p:cond delay="1000"/>
                            </p:stCondLst>
                            <p:childTnLst>
                              <p:par>
                                <p:cTn id="67" presetID="9" presetClass="entr" presetSubtype="0"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dissolve">
                                      <p:cBhvr>
                                        <p:cTn id="69" dur="500"/>
                                        <p:tgtEl>
                                          <p:spTgt spid="12"/>
                                        </p:tgtEl>
                                      </p:cBhvr>
                                    </p:animEffect>
                                  </p:childTnLst>
                                </p:cTn>
                              </p:par>
                            </p:childTnLst>
                          </p:cTn>
                        </p:par>
                        <p:par>
                          <p:cTn id="70" fill="hold">
                            <p:stCondLst>
                              <p:cond delay="1500"/>
                            </p:stCondLst>
                            <p:childTnLst>
                              <p:par>
                                <p:cTn id="71" presetID="9" presetClass="entr" presetSubtype="0" fill="hold" grpId="0" nodeType="after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dissolve">
                                      <p:cBhvr>
                                        <p:cTn id="73" dur="500"/>
                                        <p:tgtEl>
                                          <p:spTgt spid="11"/>
                                        </p:tgtEl>
                                      </p:cBhvr>
                                    </p:animEffect>
                                  </p:childTnLst>
                                </p:cTn>
                              </p:par>
                            </p:childTnLst>
                          </p:cTn>
                        </p:par>
                        <p:par>
                          <p:cTn id="74" fill="hold">
                            <p:stCondLst>
                              <p:cond delay="2000"/>
                            </p:stCondLst>
                            <p:childTnLst>
                              <p:par>
                                <p:cTn id="75" presetID="9" presetClass="entr" presetSubtype="0"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dissolve">
                                      <p:cBhvr>
                                        <p:cTn id="77" dur="500"/>
                                        <p:tgtEl>
                                          <p:spTgt spid="1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500"/>
                                        <p:tgtEl>
                                          <p:spTgt spid="21"/>
                                        </p:tgtEl>
                                      </p:cBhvr>
                                    </p:animEffect>
                                  </p:childTnLst>
                                </p:cTn>
                              </p:par>
                              <p:par>
                                <p:cTn id="83" presetID="10" presetClass="entr" presetSubtype="0" fill="hold" nodeType="with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fade">
                                      <p:cBhvr>
                                        <p:cTn id="85" dur="500"/>
                                        <p:tgtEl>
                                          <p:spTgt spid="2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500"/>
                                        <p:tgtEl>
                                          <p:spTgt spid="2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fade">
                                      <p:cBhvr>
                                        <p:cTn id="91" dur="500"/>
                                        <p:tgtEl>
                                          <p:spTgt spid="2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500"/>
                                        <p:tgtEl>
                                          <p:spTgt spid="15"/>
                                        </p:tgtEl>
                                      </p:cBhvr>
                                    </p:animEffect>
                                  </p:childTnLst>
                                </p:cTn>
                              </p:par>
                              <p:par>
                                <p:cTn id="95" presetID="10" presetClass="entr" presetSubtype="0" fill="hold" nodeType="withEffect">
                                  <p:stCondLst>
                                    <p:cond delay="0"/>
                                  </p:stCondLst>
                                  <p:childTnLst>
                                    <p:set>
                                      <p:cBhvr>
                                        <p:cTn id="96" dur="1" fill="hold">
                                          <p:stCondLst>
                                            <p:cond delay="0"/>
                                          </p:stCondLst>
                                        </p:cTn>
                                        <p:tgtEl>
                                          <p:spTgt spid="28">
                                            <p:txEl>
                                              <p:pRg st="4" end="4"/>
                                            </p:txEl>
                                          </p:spTgt>
                                        </p:tgtEl>
                                        <p:attrNameLst>
                                          <p:attrName>style.visibility</p:attrName>
                                        </p:attrNameLst>
                                      </p:cBhvr>
                                      <p:to>
                                        <p:strVal val="visible"/>
                                      </p:to>
                                    </p:set>
                                    <p:animEffect transition="in" filter="fade">
                                      <p:cBhvr>
                                        <p:cTn id="97" dur="500"/>
                                        <p:tgtEl>
                                          <p:spTgt spid="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23" grpId="0"/>
      <p:bldP spid="24" grpId="0"/>
      <p:bldP spid="25" grpId="0"/>
      <p:bldP spid="26" grpId="0"/>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Architecture</a:t>
            </a: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r>
              <a:rPr lang="en-US" dirty="0" smtClean="0"/>
              <a:t>What is trap ?</a:t>
            </a:r>
          </a:p>
          <a:p>
            <a:pPr lvl="1"/>
            <a:r>
              <a:rPr lang="en-US" dirty="0" smtClean="0"/>
              <a:t>When CPU is running in user mode, some internal or external events, which need to be handled in kernel mode, take place.</a:t>
            </a:r>
          </a:p>
          <a:p>
            <a:pPr lvl="1"/>
            <a:r>
              <a:rPr lang="en-US" dirty="0" smtClean="0"/>
              <a:t>Then CPU will jump to hardware exception handler vector, and execute system operations in kernel mode.</a:t>
            </a:r>
          </a:p>
          <a:p>
            <a:r>
              <a:rPr lang="en-US" dirty="0" smtClean="0"/>
              <a:t>Trap types :</a:t>
            </a:r>
          </a:p>
          <a:p>
            <a:pPr lvl="1"/>
            <a:r>
              <a:rPr lang="en-US" dirty="0" smtClean="0"/>
              <a:t>System Call</a:t>
            </a:r>
          </a:p>
          <a:p>
            <a:pPr lvl="2"/>
            <a:r>
              <a:rPr lang="en-US" dirty="0" smtClean="0"/>
              <a:t>Invoked by application in user mode.</a:t>
            </a:r>
          </a:p>
          <a:p>
            <a:pPr lvl="2"/>
            <a:r>
              <a:rPr lang="en-US" dirty="0" smtClean="0"/>
              <a:t>For example, application ask OS for system IO.</a:t>
            </a:r>
          </a:p>
          <a:p>
            <a:pPr lvl="1"/>
            <a:r>
              <a:rPr lang="en-US" dirty="0" smtClean="0"/>
              <a:t>Hardware Interrupts</a:t>
            </a:r>
          </a:p>
          <a:p>
            <a:pPr lvl="2"/>
            <a:r>
              <a:rPr lang="en-US" dirty="0" smtClean="0"/>
              <a:t>Invoked by some hardware events in any mode.</a:t>
            </a:r>
          </a:p>
          <a:p>
            <a:pPr lvl="2"/>
            <a:r>
              <a:rPr lang="en-US" dirty="0" smtClean="0"/>
              <a:t>For example, hardware clock timer trigger event.</a:t>
            </a:r>
          </a:p>
          <a:p>
            <a:pPr lvl="1"/>
            <a:r>
              <a:rPr lang="en-US" dirty="0" smtClean="0"/>
              <a:t>Exception</a:t>
            </a:r>
          </a:p>
          <a:p>
            <a:pPr lvl="2"/>
            <a:r>
              <a:rPr lang="en-US" dirty="0" smtClean="0"/>
              <a:t>Invoked when unexpected error or system malfunction occur.</a:t>
            </a:r>
          </a:p>
          <a:p>
            <a:pPr lvl="2"/>
            <a:r>
              <a:rPr lang="en-US" dirty="0" smtClean="0"/>
              <a:t>For example, execute privilege instructions in user mode.</a:t>
            </a:r>
          </a:p>
        </p:txBody>
      </p:sp>
    </p:spTree>
    <p:extLst>
      <p:ext uri="{BB962C8B-B14F-4D97-AF65-F5344CB8AC3E}">
        <p14:creationId xmlns:p14="http://schemas.microsoft.com/office/powerpoint/2010/main" val="3325144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1143000"/>
          </a:xfrm>
        </p:spPr>
        <p:txBody>
          <a:bodyPr>
            <a:normAutofit fontScale="90000"/>
          </a:bodyPr>
          <a:lstStyle/>
          <a:p>
            <a:r>
              <a:rPr lang="en-US" dirty="0"/>
              <a:t>Approach #2: Direct Execution </a:t>
            </a:r>
            <a:r>
              <a:rPr lang="en-US" dirty="0" smtClean="0"/>
              <a:t>with Trap and Emulation</a:t>
            </a:r>
            <a:endParaRPr lang="en-IN" dirty="0"/>
          </a:p>
        </p:txBody>
      </p:sp>
      <p:sp>
        <p:nvSpPr>
          <p:cNvPr id="3" name="Content Placeholder 2"/>
          <p:cNvSpPr>
            <a:spLocks noGrp="1"/>
          </p:cNvSpPr>
          <p:nvPr>
            <p:ph idx="1"/>
          </p:nvPr>
        </p:nvSpPr>
        <p:spPr>
          <a:xfrm>
            <a:off x="76200" y="1219200"/>
            <a:ext cx="8915400" cy="5486400"/>
          </a:xfrm>
        </p:spPr>
        <p:txBody>
          <a:bodyPr>
            <a:normAutofit fontScale="85000" lnSpcReduction="10000"/>
          </a:bodyPr>
          <a:lstStyle/>
          <a:p>
            <a:r>
              <a:rPr lang="en-IN" dirty="0"/>
              <a:t>This approach requires that a processor be “</a:t>
            </a:r>
            <a:r>
              <a:rPr lang="en-IN" dirty="0" err="1"/>
              <a:t>virtualizable</a:t>
            </a:r>
            <a:r>
              <a:rPr lang="en-IN" dirty="0" smtClean="0"/>
              <a:t>”</a:t>
            </a:r>
          </a:p>
          <a:p>
            <a:pPr lvl="1"/>
            <a:r>
              <a:rPr lang="en-IN" dirty="0" smtClean="0"/>
              <a:t>Privileged </a:t>
            </a:r>
            <a:r>
              <a:rPr lang="en-IN" dirty="0"/>
              <a:t>instructions cause a trap when executed in Rings 1—3 </a:t>
            </a:r>
            <a:endParaRPr lang="en-IN" dirty="0" smtClean="0"/>
          </a:p>
          <a:p>
            <a:pPr lvl="1"/>
            <a:r>
              <a:rPr lang="en-IN" dirty="0" smtClean="0"/>
              <a:t>Sensitive </a:t>
            </a:r>
            <a:r>
              <a:rPr lang="en-IN" dirty="0"/>
              <a:t>instructions access low-level machine state that should be managed by an OS or VMM </a:t>
            </a:r>
            <a:endParaRPr lang="en-IN" dirty="0" smtClean="0"/>
          </a:p>
          <a:p>
            <a:pPr lvl="2"/>
            <a:r>
              <a:rPr lang="en-IN" dirty="0" smtClean="0"/>
              <a:t>Ex</a:t>
            </a:r>
            <a:r>
              <a:rPr lang="en-IN" dirty="0"/>
              <a:t>: Instructions that modify segment/page table registers </a:t>
            </a:r>
            <a:endParaRPr lang="en-IN" dirty="0" smtClean="0"/>
          </a:p>
          <a:p>
            <a:pPr lvl="2"/>
            <a:r>
              <a:rPr lang="en-IN" dirty="0" smtClean="0"/>
              <a:t>Ex</a:t>
            </a:r>
            <a:r>
              <a:rPr lang="en-IN" dirty="0"/>
              <a:t>: IO instructions </a:t>
            </a:r>
          </a:p>
          <a:p>
            <a:pPr lvl="1"/>
            <a:r>
              <a:rPr lang="en-IN" dirty="0" err="1" smtClean="0"/>
              <a:t>Virtualizable</a:t>
            </a:r>
            <a:r>
              <a:rPr lang="en-IN" dirty="0" smtClean="0"/>
              <a:t> </a:t>
            </a:r>
            <a:r>
              <a:rPr lang="en-IN" dirty="0"/>
              <a:t>processor: all sensitive instructions are privileged </a:t>
            </a:r>
            <a:endParaRPr lang="en-IN" dirty="0" smtClean="0"/>
          </a:p>
          <a:p>
            <a:pPr lvl="2"/>
            <a:r>
              <a:rPr lang="en-IN" dirty="0" smtClean="0"/>
              <a:t>If </a:t>
            </a:r>
            <a:r>
              <a:rPr lang="en-IN" dirty="0"/>
              <a:t>a processor is </a:t>
            </a:r>
            <a:r>
              <a:rPr lang="en-IN" dirty="0" err="1"/>
              <a:t>virtualizable</a:t>
            </a:r>
            <a:r>
              <a:rPr lang="en-IN" dirty="0"/>
              <a:t>, a VMM can interpose on any sensitive instruction that the VM tries to execute </a:t>
            </a:r>
            <a:endParaRPr lang="en-IN" dirty="0" smtClean="0"/>
          </a:p>
          <a:p>
            <a:pPr lvl="2"/>
            <a:r>
              <a:rPr lang="en-IN" dirty="0" smtClean="0"/>
              <a:t>VMM </a:t>
            </a:r>
            <a:r>
              <a:rPr lang="en-IN" dirty="0"/>
              <a:t>can control how the VM interacts with the “outside world” (i.e., physical hardware) </a:t>
            </a:r>
          </a:p>
          <a:p>
            <a:pPr lvl="2"/>
            <a:r>
              <a:rPr lang="en-IN" dirty="0" smtClean="0"/>
              <a:t>VMM </a:t>
            </a:r>
            <a:r>
              <a:rPr lang="en-IN" dirty="0"/>
              <a:t>can fool the guest OS into thinking that guest OS runs at the highest privilege level (e.g., if guest OS invokes sensitive instruction to check the current privilege level)</a:t>
            </a:r>
          </a:p>
        </p:txBody>
      </p:sp>
    </p:spTree>
    <p:extLst>
      <p:ext uri="{BB962C8B-B14F-4D97-AF65-F5344CB8AC3E}">
        <p14:creationId xmlns:p14="http://schemas.microsoft.com/office/powerpoint/2010/main" val="39671370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US" sz="3200" dirty="0" smtClean="0"/>
              <a:t>Trap </a:t>
            </a:r>
            <a:r>
              <a:rPr lang="en-US" sz="3200" dirty="0" smtClean="0"/>
              <a:t>and Emulate Model</a:t>
            </a:r>
            <a:endParaRPr lang="en-US" sz="3200" dirty="0"/>
          </a:p>
        </p:txBody>
      </p:sp>
      <p:sp>
        <p:nvSpPr>
          <p:cNvPr id="3" name="Content Placeholder 2"/>
          <p:cNvSpPr>
            <a:spLocks noGrp="1"/>
          </p:cNvSpPr>
          <p:nvPr>
            <p:ph idx="1"/>
          </p:nvPr>
        </p:nvSpPr>
        <p:spPr>
          <a:xfrm>
            <a:off x="228600" y="960437"/>
            <a:ext cx="8763000" cy="4525963"/>
          </a:xfrm>
        </p:spPr>
        <p:txBody>
          <a:bodyPr/>
          <a:lstStyle/>
          <a:p>
            <a:r>
              <a:rPr lang="en-US" dirty="0" smtClean="0"/>
              <a:t>VMM virtualization paradigm </a:t>
            </a:r>
            <a:r>
              <a:rPr lang="en-US" i="1" dirty="0" smtClean="0"/>
              <a:t>(trap and emulate)</a:t>
            </a:r>
            <a:r>
              <a:rPr lang="en-US" dirty="0" smtClean="0"/>
              <a:t> :</a:t>
            </a:r>
          </a:p>
          <a:p>
            <a:pPr marL="914400" lvl="1" indent="-457200">
              <a:buFont typeface="+mj-lt"/>
              <a:buAutoNum type="arabicPeriod"/>
            </a:pPr>
            <a:r>
              <a:rPr lang="en-US" dirty="0" smtClean="0"/>
              <a:t>Let normal instructions of guest OS run directly on processor in user mode.</a:t>
            </a:r>
          </a:p>
          <a:p>
            <a:pPr marL="914400" lvl="1" indent="-457200">
              <a:buFont typeface="+mj-lt"/>
              <a:buAutoNum type="arabicPeriod"/>
            </a:pPr>
            <a:r>
              <a:rPr lang="en-US" dirty="0" smtClean="0"/>
              <a:t>When executing privileged instructions, hardware will make processor trap into the VMM.</a:t>
            </a:r>
          </a:p>
          <a:p>
            <a:pPr marL="914400" lvl="1" indent="-457200">
              <a:buFont typeface="+mj-lt"/>
              <a:buAutoNum type="arabicPeriod"/>
            </a:pPr>
            <a:r>
              <a:rPr lang="en-US" dirty="0" smtClean="0"/>
              <a:t>The VMM emulates the effect of the privileged instructions for the guest OS and return to guest.</a:t>
            </a:r>
          </a:p>
        </p:txBody>
      </p:sp>
      <p:pic>
        <p:nvPicPr>
          <p:cNvPr id="4" name="Picture 2" descr="http://benjr.tw/files/images/virtualization/2ring.png"/>
          <p:cNvPicPr>
            <a:picLocks noChangeAspect="1" noChangeArrowheads="1"/>
          </p:cNvPicPr>
          <p:nvPr/>
        </p:nvPicPr>
        <p:blipFill>
          <a:blip r:embed="rId2" cstate="print"/>
          <a:srcRect/>
          <a:stretch>
            <a:fillRect/>
          </a:stretch>
        </p:blipFill>
        <p:spPr bwMode="auto">
          <a:xfrm>
            <a:off x="2415503" y="4495800"/>
            <a:ext cx="4312995" cy="2286000"/>
          </a:xfrm>
          <a:prstGeom prst="rect">
            <a:avLst/>
          </a:prstGeom>
          <a:noFill/>
        </p:spPr>
      </p:pic>
    </p:spTree>
    <p:extLst>
      <p:ext uri="{BB962C8B-B14F-4D97-AF65-F5344CB8AC3E}">
        <p14:creationId xmlns:p14="http://schemas.microsoft.com/office/powerpoint/2010/main" val="25655925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Trap and Emulate Model</a:t>
            </a:r>
            <a:endParaRPr lang="en-US" dirty="0"/>
          </a:p>
        </p:txBody>
      </p:sp>
      <p:sp>
        <p:nvSpPr>
          <p:cNvPr id="3" name="Content Placeholder 2"/>
          <p:cNvSpPr>
            <a:spLocks noGrp="1"/>
          </p:cNvSpPr>
          <p:nvPr>
            <p:ph idx="1"/>
          </p:nvPr>
        </p:nvSpPr>
        <p:spPr>
          <a:xfrm>
            <a:off x="457200" y="1600200"/>
            <a:ext cx="3962400" cy="4525963"/>
          </a:xfrm>
        </p:spPr>
        <p:txBody>
          <a:bodyPr>
            <a:normAutofit fontScale="85000" lnSpcReduction="10000"/>
          </a:bodyPr>
          <a:lstStyle/>
          <a:p>
            <a:r>
              <a:rPr lang="en-US" dirty="0" smtClean="0"/>
              <a:t>Traditional OS :</a:t>
            </a:r>
          </a:p>
          <a:p>
            <a:pPr lvl="1"/>
            <a:r>
              <a:rPr lang="en-US" dirty="0" smtClean="0"/>
              <a:t>When application invoke a system call :</a:t>
            </a:r>
          </a:p>
          <a:p>
            <a:pPr lvl="2"/>
            <a:r>
              <a:rPr lang="en-US" dirty="0" smtClean="0"/>
              <a:t>CPU will trap to interrupt handler vector in OS.</a:t>
            </a:r>
          </a:p>
          <a:p>
            <a:pPr lvl="2"/>
            <a:r>
              <a:rPr lang="en-US" dirty="0" smtClean="0"/>
              <a:t>CPU will switch to kernel mode (Ring 0) and execute OS instructions.</a:t>
            </a:r>
          </a:p>
          <a:p>
            <a:pPr lvl="1"/>
            <a:r>
              <a:rPr lang="en-US" dirty="0" smtClean="0"/>
              <a:t>When hardware event :</a:t>
            </a:r>
          </a:p>
          <a:p>
            <a:pPr lvl="2"/>
            <a:r>
              <a:rPr lang="en-US" dirty="0" smtClean="0"/>
              <a:t>Hardware will interrupt CPU execution, and jump to interrupt handler in OS.</a:t>
            </a:r>
            <a:endParaRPr lang="en-US" dirty="0"/>
          </a:p>
        </p:txBody>
      </p:sp>
      <p:pic>
        <p:nvPicPr>
          <p:cNvPr id="57348" name="Picture 4"/>
          <p:cNvPicPr>
            <a:picLocks noChangeAspect="1" noChangeArrowheads="1"/>
          </p:cNvPicPr>
          <p:nvPr/>
        </p:nvPicPr>
        <p:blipFill>
          <a:blip r:embed="rId2" cstate="print"/>
          <a:srcRect/>
          <a:stretch>
            <a:fillRect/>
          </a:stretch>
        </p:blipFill>
        <p:spPr bwMode="auto">
          <a:xfrm>
            <a:off x="4283112" y="1802840"/>
            <a:ext cx="4114800" cy="4732470"/>
          </a:xfrm>
          <a:prstGeom prst="rect">
            <a:avLst/>
          </a:prstGeom>
          <a:noFill/>
          <a:ln w="9525">
            <a:noFill/>
            <a:miter lim="800000"/>
            <a:headEnd/>
            <a:tailEnd/>
          </a:ln>
          <a:effectLst/>
        </p:spPr>
      </p:pic>
      <p:pic>
        <p:nvPicPr>
          <p:cNvPr id="57349" name="Picture 5"/>
          <p:cNvPicPr>
            <a:picLocks noChangeAspect="1" noChangeArrowheads="1"/>
          </p:cNvPicPr>
          <p:nvPr/>
        </p:nvPicPr>
        <p:blipFill>
          <a:blip r:embed="rId3" cstate="print"/>
          <a:srcRect/>
          <a:stretch>
            <a:fillRect/>
          </a:stretch>
        </p:blipFill>
        <p:spPr bwMode="auto">
          <a:xfrm>
            <a:off x="8001000" y="2382297"/>
            <a:ext cx="1066800" cy="3332704"/>
          </a:xfrm>
          <a:prstGeom prst="rect">
            <a:avLst/>
          </a:prstGeom>
          <a:noFill/>
          <a:ln w="9525">
            <a:noFill/>
            <a:miter lim="800000"/>
            <a:headEnd/>
            <a:tailEnd/>
          </a:ln>
          <a:effectLst/>
        </p:spPr>
      </p:pic>
      <p:pic>
        <p:nvPicPr>
          <p:cNvPr id="57351" name="Picture 7"/>
          <p:cNvPicPr>
            <a:picLocks noChangeAspect="1" noChangeArrowheads="1"/>
          </p:cNvPicPr>
          <p:nvPr/>
        </p:nvPicPr>
        <p:blipFill>
          <a:blip r:embed="rId4" cstate="print"/>
          <a:srcRect/>
          <a:stretch>
            <a:fillRect/>
          </a:stretch>
        </p:blipFill>
        <p:spPr bwMode="auto">
          <a:xfrm>
            <a:off x="5761056" y="5303856"/>
            <a:ext cx="950913" cy="966787"/>
          </a:xfrm>
          <a:prstGeom prst="rect">
            <a:avLst/>
          </a:prstGeom>
          <a:noFill/>
          <a:ln w="9525">
            <a:noFill/>
            <a:miter lim="800000"/>
            <a:headEnd/>
            <a:tailEnd/>
          </a:ln>
          <a:effectLst/>
        </p:spPr>
      </p:pic>
    </p:spTree>
    <p:extLst>
      <p:ext uri="{BB962C8B-B14F-4D97-AF65-F5344CB8AC3E}">
        <p14:creationId xmlns:p14="http://schemas.microsoft.com/office/powerpoint/2010/main" val="83259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349"/>
                                        </p:tgtEl>
                                        <p:attrNameLst>
                                          <p:attrName>style.visibility</p:attrName>
                                        </p:attrNameLst>
                                      </p:cBhvr>
                                      <p:to>
                                        <p:strVal val="visible"/>
                                      </p:to>
                                    </p:set>
                                    <p:animEffect transition="in" filter="wipe(up)">
                                      <p:cBhvr>
                                        <p:cTn id="7" dur="500"/>
                                        <p:tgtEl>
                                          <p:spTgt spid="57349"/>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57349"/>
                                        </p:tgtEl>
                                      </p:cBhvr>
                                    </p:animEffect>
                                    <p:set>
                                      <p:cBhvr>
                                        <p:cTn id="21" dur="1" fill="hold">
                                          <p:stCondLst>
                                            <p:cond delay="499"/>
                                          </p:stCondLst>
                                        </p:cTn>
                                        <p:tgtEl>
                                          <p:spTgt spid="57349"/>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57351"/>
                                        </p:tgtEl>
                                        <p:attrNameLst>
                                          <p:attrName>style.visibility</p:attrName>
                                        </p:attrNameLst>
                                      </p:cBhvr>
                                      <p:to>
                                        <p:strVal val="visible"/>
                                      </p:to>
                                    </p:set>
                                    <p:animEffect transition="in" filter="wipe(down)">
                                      <p:cBhvr>
                                        <p:cTn id="31" dur="500"/>
                                        <p:tgtEl>
                                          <p:spTgt spid="57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Trap and Emulate Model</a:t>
            </a:r>
            <a:endParaRPr lang="en-US" dirty="0"/>
          </a:p>
        </p:txBody>
      </p:sp>
      <p:sp>
        <p:nvSpPr>
          <p:cNvPr id="3" name="Content Placeholder 2"/>
          <p:cNvSpPr>
            <a:spLocks noGrp="1"/>
          </p:cNvSpPr>
          <p:nvPr>
            <p:ph idx="1"/>
          </p:nvPr>
        </p:nvSpPr>
        <p:spPr>
          <a:xfrm>
            <a:off x="76200" y="1371600"/>
            <a:ext cx="4343400" cy="5334000"/>
          </a:xfrm>
        </p:spPr>
        <p:txBody>
          <a:bodyPr>
            <a:normAutofit fontScale="77500" lnSpcReduction="20000"/>
          </a:bodyPr>
          <a:lstStyle/>
          <a:p>
            <a:r>
              <a:rPr lang="en-US" dirty="0" smtClean="0"/>
              <a:t>VMM and Guest OS :</a:t>
            </a:r>
          </a:p>
          <a:p>
            <a:pPr lvl="1"/>
            <a:r>
              <a:rPr lang="en-US" dirty="0" smtClean="0"/>
              <a:t>System Call</a:t>
            </a:r>
          </a:p>
          <a:p>
            <a:pPr lvl="2"/>
            <a:r>
              <a:rPr lang="en-US" dirty="0" smtClean="0"/>
              <a:t>CPU will trap to interrupt handler vector of VMM.</a:t>
            </a:r>
          </a:p>
          <a:p>
            <a:pPr lvl="2"/>
            <a:r>
              <a:rPr lang="en-US" dirty="0" smtClean="0"/>
              <a:t>VMM jump back into guest OS.</a:t>
            </a:r>
          </a:p>
          <a:p>
            <a:pPr lvl="1"/>
            <a:r>
              <a:rPr lang="en-US" dirty="0" smtClean="0"/>
              <a:t>Hardware Interrupt</a:t>
            </a:r>
          </a:p>
          <a:p>
            <a:pPr lvl="2"/>
            <a:r>
              <a:rPr lang="en-US" dirty="0" smtClean="0"/>
              <a:t>Hardware make CPU trap to interrupt handler of VMM.</a:t>
            </a:r>
          </a:p>
          <a:p>
            <a:pPr lvl="2"/>
            <a:r>
              <a:rPr lang="en-US" dirty="0" smtClean="0"/>
              <a:t>VMM jump to corresponding interrupt handler of guest OS.</a:t>
            </a:r>
          </a:p>
          <a:p>
            <a:pPr lvl="1"/>
            <a:r>
              <a:rPr lang="en-US" dirty="0" smtClean="0"/>
              <a:t>Privilege Instruction</a:t>
            </a:r>
          </a:p>
          <a:p>
            <a:pPr lvl="2"/>
            <a:r>
              <a:rPr lang="en-US" dirty="0" smtClean="0"/>
              <a:t>Running privilege instructions</a:t>
            </a:r>
            <a:br>
              <a:rPr lang="en-US" dirty="0" smtClean="0"/>
            </a:br>
            <a:r>
              <a:rPr lang="en-US" dirty="0" smtClean="0"/>
              <a:t>in guest OS will be trapped to VMM  for instruction emulation.</a:t>
            </a:r>
          </a:p>
          <a:p>
            <a:pPr lvl="2"/>
            <a:r>
              <a:rPr lang="en-US" dirty="0" smtClean="0"/>
              <a:t>After emulation, VMM jump back to guest OS.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283112" y="1802840"/>
            <a:ext cx="4114800" cy="473247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8021096" y="2378110"/>
            <a:ext cx="1080337" cy="326069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8031144" y="4247104"/>
            <a:ext cx="835025" cy="1271587"/>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cstate="print"/>
          <a:srcRect/>
          <a:stretch>
            <a:fillRect/>
          </a:stretch>
        </p:blipFill>
        <p:spPr bwMode="auto">
          <a:xfrm>
            <a:off x="5913456" y="5257800"/>
            <a:ext cx="798513" cy="1017046"/>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a:stretch>
            <a:fillRect/>
          </a:stretch>
        </p:blipFill>
        <p:spPr bwMode="auto">
          <a:xfrm>
            <a:off x="5887496" y="4247104"/>
            <a:ext cx="811213" cy="1285875"/>
          </a:xfrm>
          <a:prstGeom prst="rect">
            <a:avLst/>
          </a:prstGeom>
          <a:noFill/>
          <a:ln w="9525">
            <a:noFill/>
            <a:miter lim="800000"/>
            <a:headEnd/>
            <a:tailEnd/>
          </a:ln>
          <a:effectLst/>
        </p:spPr>
      </p:pic>
      <p:pic>
        <p:nvPicPr>
          <p:cNvPr id="1033" name="Picture 9"/>
          <p:cNvPicPr>
            <a:picLocks noChangeAspect="1" noChangeArrowheads="1"/>
          </p:cNvPicPr>
          <p:nvPr/>
        </p:nvPicPr>
        <p:blipFill>
          <a:blip r:embed="rId7" cstate="print"/>
          <a:srcRect/>
          <a:stretch>
            <a:fillRect/>
          </a:stretch>
        </p:blipFill>
        <p:spPr bwMode="auto">
          <a:xfrm>
            <a:off x="6192296" y="3932256"/>
            <a:ext cx="847725" cy="1279525"/>
          </a:xfrm>
          <a:prstGeom prst="rect">
            <a:avLst/>
          </a:prstGeom>
          <a:noFill/>
          <a:ln w="9525">
            <a:noFill/>
            <a:miter lim="800000"/>
            <a:headEnd/>
            <a:tailEnd/>
          </a:ln>
          <a:effectLst/>
        </p:spPr>
      </p:pic>
      <p:pic>
        <p:nvPicPr>
          <p:cNvPr id="1034" name="Picture 10"/>
          <p:cNvPicPr>
            <a:picLocks noChangeAspect="1" noChangeArrowheads="1"/>
          </p:cNvPicPr>
          <p:nvPr/>
        </p:nvPicPr>
        <p:blipFill>
          <a:blip r:embed="rId8" cstate="print"/>
          <a:srcRect/>
          <a:stretch>
            <a:fillRect/>
          </a:stretch>
        </p:blipFill>
        <p:spPr bwMode="auto">
          <a:xfrm>
            <a:off x="8032530" y="4059620"/>
            <a:ext cx="870692" cy="1280160"/>
          </a:xfrm>
          <a:prstGeom prst="rect">
            <a:avLst/>
          </a:prstGeom>
          <a:noFill/>
          <a:ln w="9525">
            <a:noFill/>
            <a:miter lim="800000"/>
            <a:headEnd/>
            <a:tailEnd/>
          </a:ln>
          <a:effectLst/>
        </p:spPr>
      </p:pic>
    </p:spTree>
    <p:extLst>
      <p:ext uri="{BB962C8B-B14F-4D97-AF65-F5344CB8AC3E}">
        <p14:creationId xmlns:p14="http://schemas.microsoft.com/office/powerpoint/2010/main" val="12330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up)">
                                      <p:cBhvr>
                                        <p:cTn id="7" dur="500"/>
                                        <p:tgtEl>
                                          <p:spTgt spid="1028"/>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500"/>
                            </p:stCondLst>
                            <p:childTnLst>
                              <p:par>
                                <p:cTn id="18" presetID="22" presetClass="entr" presetSubtype="4" fill="hold" nodeType="afterEffect">
                                  <p:stCondLst>
                                    <p:cond delay="500"/>
                                  </p:stCondLst>
                                  <p:childTnLst>
                                    <p:set>
                                      <p:cBhvr>
                                        <p:cTn id="19" dur="1" fill="hold">
                                          <p:stCondLst>
                                            <p:cond delay="0"/>
                                          </p:stCondLst>
                                        </p:cTn>
                                        <p:tgtEl>
                                          <p:spTgt spid="1029"/>
                                        </p:tgtEl>
                                        <p:attrNameLst>
                                          <p:attrName>style.visibility</p:attrName>
                                        </p:attrNameLst>
                                      </p:cBhvr>
                                      <p:to>
                                        <p:strVal val="visible"/>
                                      </p:to>
                                    </p:set>
                                    <p:animEffect transition="in" filter="wipe(down)">
                                      <p:cBhvr>
                                        <p:cTn id="20" dur="500"/>
                                        <p:tgtEl>
                                          <p:spTgt spid="10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028"/>
                                        </p:tgtEl>
                                      </p:cBhvr>
                                    </p:animEffect>
                                    <p:set>
                                      <p:cBhvr>
                                        <p:cTn id="25" dur="1" fill="hold">
                                          <p:stCondLst>
                                            <p:cond delay="499"/>
                                          </p:stCondLst>
                                        </p:cTn>
                                        <p:tgtEl>
                                          <p:spTgt spid="102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029"/>
                                        </p:tgtEl>
                                      </p:cBhvr>
                                    </p:animEffect>
                                    <p:set>
                                      <p:cBhvr>
                                        <p:cTn id="28" dur="1" fill="hold">
                                          <p:stCondLst>
                                            <p:cond delay="499"/>
                                          </p:stCondLst>
                                        </p:cTn>
                                        <p:tgtEl>
                                          <p:spTgt spid="1029"/>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par>
                          <p:cTn id="38" fill="hold">
                            <p:stCondLst>
                              <p:cond delay="500"/>
                            </p:stCondLst>
                            <p:childTnLst>
                              <p:par>
                                <p:cTn id="39" presetID="22" presetClass="entr" presetSubtype="4" fill="hold" nodeType="afterEffect">
                                  <p:stCondLst>
                                    <p:cond delay="500"/>
                                  </p:stCondLst>
                                  <p:childTnLst>
                                    <p:set>
                                      <p:cBhvr>
                                        <p:cTn id="40" dur="1" fill="hold">
                                          <p:stCondLst>
                                            <p:cond delay="0"/>
                                          </p:stCondLst>
                                        </p:cTn>
                                        <p:tgtEl>
                                          <p:spTgt spid="1030"/>
                                        </p:tgtEl>
                                        <p:attrNameLst>
                                          <p:attrName>style.visibility</p:attrName>
                                        </p:attrNameLst>
                                      </p:cBhvr>
                                      <p:to>
                                        <p:strVal val="visible"/>
                                      </p:to>
                                    </p:set>
                                    <p:animEffect transition="in" filter="wipe(down)">
                                      <p:cBhvr>
                                        <p:cTn id="41" dur="500"/>
                                        <p:tgtEl>
                                          <p:spTgt spid="1030"/>
                                        </p:tgtEl>
                                      </p:cBhvr>
                                    </p:animEffect>
                                  </p:childTnLst>
                                </p:cTn>
                              </p:par>
                            </p:childTnLst>
                          </p:cTn>
                        </p:par>
                        <p:par>
                          <p:cTn id="42" fill="hold">
                            <p:stCondLst>
                              <p:cond delay="1500"/>
                            </p:stCondLst>
                            <p:childTnLst>
                              <p:par>
                                <p:cTn id="43" presetID="22" presetClass="entr" presetSubtype="4" fill="hold" nodeType="afterEffect">
                                  <p:stCondLst>
                                    <p:cond delay="500"/>
                                  </p:stCondLst>
                                  <p:childTnLst>
                                    <p:set>
                                      <p:cBhvr>
                                        <p:cTn id="44" dur="1" fill="hold">
                                          <p:stCondLst>
                                            <p:cond delay="0"/>
                                          </p:stCondLst>
                                        </p:cTn>
                                        <p:tgtEl>
                                          <p:spTgt spid="1031"/>
                                        </p:tgtEl>
                                        <p:attrNameLst>
                                          <p:attrName>style.visibility</p:attrName>
                                        </p:attrNameLst>
                                      </p:cBhvr>
                                      <p:to>
                                        <p:strVal val="visible"/>
                                      </p:to>
                                    </p:set>
                                    <p:animEffect transition="in" filter="wipe(down)">
                                      <p:cBhvr>
                                        <p:cTn id="45" dur="500"/>
                                        <p:tgtEl>
                                          <p:spTgt spid="103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031"/>
                                        </p:tgtEl>
                                      </p:cBhvr>
                                    </p:animEffect>
                                    <p:set>
                                      <p:cBhvr>
                                        <p:cTn id="50" dur="1" fill="hold">
                                          <p:stCondLst>
                                            <p:cond delay="499"/>
                                          </p:stCondLst>
                                        </p:cTn>
                                        <p:tgtEl>
                                          <p:spTgt spid="1031"/>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030"/>
                                        </p:tgtEl>
                                      </p:cBhvr>
                                    </p:animEffect>
                                    <p:set>
                                      <p:cBhvr>
                                        <p:cTn id="53" dur="1" fill="hold">
                                          <p:stCondLst>
                                            <p:cond delay="499"/>
                                          </p:stCondLst>
                                        </p:cTn>
                                        <p:tgtEl>
                                          <p:spTgt spid="1030"/>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500"/>
                                        <p:tgtEl>
                                          <p:spTgt spid="3">
                                            <p:txEl>
                                              <p:pRg st="7" end="7"/>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500"/>
                                        <p:tgtEl>
                                          <p:spTgt spid="3">
                                            <p:txEl>
                                              <p:pRg st="8" end="8"/>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500"/>
                                        <p:tgtEl>
                                          <p:spTgt spid="3">
                                            <p:txEl>
                                              <p:pRg st="9" end="9"/>
                                            </p:txEl>
                                          </p:spTgt>
                                        </p:tgtEl>
                                      </p:cBhvr>
                                    </p:animEffect>
                                  </p:childTnLst>
                                </p:cTn>
                              </p:par>
                            </p:childTnLst>
                          </p:cTn>
                        </p:par>
                        <p:par>
                          <p:cTn id="63" fill="hold">
                            <p:stCondLst>
                              <p:cond delay="500"/>
                            </p:stCondLst>
                            <p:childTnLst>
                              <p:par>
                                <p:cTn id="64" presetID="22" presetClass="entr" presetSubtype="1" fill="hold" nodeType="afterEffect">
                                  <p:stCondLst>
                                    <p:cond delay="0"/>
                                  </p:stCondLst>
                                  <p:childTnLst>
                                    <p:set>
                                      <p:cBhvr>
                                        <p:cTn id="65" dur="1" fill="hold">
                                          <p:stCondLst>
                                            <p:cond delay="0"/>
                                          </p:stCondLst>
                                        </p:cTn>
                                        <p:tgtEl>
                                          <p:spTgt spid="1034"/>
                                        </p:tgtEl>
                                        <p:attrNameLst>
                                          <p:attrName>style.visibility</p:attrName>
                                        </p:attrNameLst>
                                      </p:cBhvr>
                                      <p:to>
                                        <p:strVal val="visible"/>
                                      </p:to>
                                    </p:set>
                                    <p:animEffect transition="in" filter="wipe(up)">
                                      <p:cBhvr>
                                        <p:cTn id="66" dur="500"/>
                                        <p:tgtEl>
                                          <p:spTgt spid="1034"/>
                                        </p:tgtEl>
                                      </p:cBhvr>
                                    </p:animEffect>
                                  </p:childTnLst>
                                </p:cTn>
                              </p:par>
                            </p:childTnLst>
                          </p:cTn>
                        </p:par>
                        <p:par>
                          <p:cTn id="67" fill="hold">
                            <p:stCondLst>
                              <p:cond delay="1000"/>
                            </p:stCondLst>
                            <p:childTnLst>
                              <p:par>
                                <p:cTn id="68" presetID="22" presetClass="entr" presetSubtype="4" fill="hold" nodeType="afterEffect">
                                  <p:stCondLst>
                                    <p:cond delay="500"/>
                                  </p:stCondLst>
                                  <p:childTnLst>
                                    <p:set>
                                      <p:cBhvr>
                                        <p:cTn id="69" dur="1" fill="hold">
                                          <p:stCondLst>
                                            <p:cond delay="0"/>
                                          </p:stCondLst>
                                        </p:cTn>
                                        <p:tgtEl>
                                          <p:spTgt spid="1033"/>
                                        </p:tgtEl>
                                        <p:attrNameLst>
                                          <p:attrName>style.visibility</p:attrName>
                                        </p:attrNameLst>
                                      </p:cBhvr>
                                      <p:to>
                                        <p:strVal val="visible"/>
                                      </p:to>
                                    </p:set>
                                    <p:animEffect transition="in" filter="wipe(down)">
                                      <p:cBhvr>
                                        <p:cTn id="70" dur="5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fontScale="92500"/>
          </a:bodyPr>
          <a:lstStyle/>
          <a:p>
            <a:r>
              <a:rPr lang="en-IN" dirty="0" smtClean="0"/>
              <a:t>Describing a Hypervisor</a:t>
            </a:r>
          </a:p>
          <a:p>
            <a:pPr lvl="1"/>
            <a:r>
              <a:rPr lang="en-IN" dirty="0"/>
              <a:t>The hypervisor is a layer of </a:t>
            </a:r>
            <a:r>
              <a:rPr lang="en-IN" dirty="0" smtClean="0"/>
              <a:t>software that </a:t>
            </a:r>
            <a:r>
              <a:rPr lang="en-IN" dirty="0"/>
              <a:t>resides below the virtual machines and above the </a:t>
            </a:r>
            <a:r>
              <a:rPr lang="en-IN" dirty="0" smtClean="0"/>
              <a:t>hardware</a:t>
            </a:r>
            <a:r>
              <a:rPr lang="en-IN" dirty="0"/>
              <a:t> </a:t>
            </a:r>
            <a:r>
              <a:rPr lang="en-IN" dirty="0" smtClean="0"/>
              <a:t>which provides an environment for programs that are identical to original machine with minor decreases in execution speed together with  complete control over resource allocation.</a:t>
            </a:r>
          </a:p>
          <a:p>
            <a:pPr lvl="1"/>
            <a:r>
              <a:rPr lang="en-IN" dirty="0"/>
              <a:t>The hypervisor manages the interactions between each </a:t>
            </a:r>
            <a:r>
              <a:rPr lang="en-IN" dirty="0" smtClean="0"/>
              <a:t>virtual machine </a:t>
            </a:r>
            <a:r>
              <a:rPr lang="en-IN" dirty="0"/>
              <a:t>and the hardware that the guests all share</a:t>
            </a:r>
            <a:r>
              <a:rPr lang="en-IN" dirty="0" smtClean="0"/>
              <a:t>.</a:t>
            </a:r>
          </a:p>
          <a:p>
            <a:pPr lvl="2"/>
            <a:r>
              <a:rPr lang="en-IN" dirty="0" smtClean="0"/>
              <a:t>Initially, virtual </a:t>
            </a:r>
            <a:r>
              <a:rPr lang="en-IN" dirty="0"/>
              <a:t>machine monitors were used for the development </a:t>
            </a:r>
            <a:r>
              <a:rPr lang="en-IN" dirty="0" smtClean="0"/>
              <a:t>and debugging </a:t>
            </a:r>
            <a:r>
              <a:rPr lang="en-IN" dirty="0"/>
              <a:t>of operating systems because they provided a sandbox </a:t>
            </a:r>
            <a:r>
              <a:rPr lang="en-IN" dirty="0" smtClean="0"/>
              <a:t>for programmers </a:t>
            </a:r>
            <a:r>
              <a:rPr lang="en-IN" dirty="0"/>
              <a:t>to test rapidly and repeatedly, without using all of the </a:t>
            </a:r>
            <a:r>
              <a:rPr lang="en-IN" dirty="0" smtClean="0"/>
              <a:t>resources of </a:t>
            </a:r>
            <a:r>
              <a:rPr lang="en-IN" dirty="0"/>
              <a:t>the hardware. </a:t>
            </a:r>
            <a:endParaRPr lang="en-IN" dirty="0" smtClean="0"/>
          </a:p>
          <a:p>
            <a:pPr lvl="2"/>
            <a:r>
              <a:rPr lang="en-IN" dirty="0" smtClean="0"/>
              <a:t>Added </a:t>
            </a:r>
            <a:r>
              <a:rPr lang="en-IN" dirty="0"/>
              <a:t>the ability to run multiple </a:t>
            </a:r>
            <a:r>
              <a:rPr lang="en-IN" dirty="0" smtClean="0"/>
              <a:t>environments concurrently</a:t>
            </a:r>
            <a:r>
              <a:rPr lang="en-IN" dirty="0"/>
              <a:t>, carving the hardware resources into virtual servers that </a:t>
            </a:r>
            <a:r>
              <a:rPr lang="en-IN" dirty="0" smtClean="0"/>
              <a:t>could each </a:t>
            </a:r>
            <a:r>
              <a:rPr lang="en-IN" dirty="0"/>
              <a:t>run its own operating system.</a:t>
            </a:r>
          </a:p>
        </p:txBody>
      </p:sp>
    </p:spTree>
    <p:extLst>
      <p:ext uri="{BB962C8B-B14F-4D97-AF65-F5344CB8AC3E}">
        <p14:creationId xmlns:p14="http://schemas.microsoft.com/office/powerpoint/2010/main" val="23031439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900545"/>
          </a:xfrm>
        </p:spPr>
        <p:txBody>
          <a:bodyPr/>
          <a:lstStyle/>
          <a:p>
            <a:r>
              <a:rPr lang="en-US" dirty="0" smtClean="0"/>
              <a:t>Context Switch</a:t>
            </a:r>
            <a:endParaRPr lang="en-US" dirty="0"/>
          </a:p>
        </p:txBody>
      </p:sp>
      <p:sp>
        <p:nvSpPr>
          <p:cNvPr id="3" name="Content Placeholder 2"/>
          <p:cNvSpPr>
            <a:spLocks noGrp="1"/>
          </p:cNvSpPr>
          <p:nvPr>
            <p:ph idx="1"/>
          </p:nvPr>
        </p:nvSpPr>
        <p:spPr>
          <a:xfrm>
            <a:off x="457200" y="1066800"/>
            <a:ext cx="8229600" cy="3429000"/>
          </a:xfrm>
        </p:spPr>
        <p:txBody>
          <a:bodyPr>
            <a:normAutofit fontScale="85000" lnSpcReduction="20000"/>
          </a:bodyPr>
          <a:lstStyle/>
          <a:p>
            <a:r>
              <a:rPr lang="en-US" dirty="0" smtClean="0"/>
              <a:t>Steps of VMM switch different virtual machines :</a:t>
            </a:r>
          </a:p>
          <a:p>
            <a:pPr marL="914400" lvl="1" indent="-457200">
              <a:buFont typeface="+mj-lt"/>
              <a:buAutoNum type="arabicPeriod"/>
            </a:pPr>
            <a:r>
              <a:rPr lang="en-US" dirty="0" smtClean="0"/>
              <a:t>Timer Interrupt in running VM.</a:t>
            </a:r>
          </a:p>
          <a:p>
            <a:pPr marL="914400" lvl="1" indent="-457200">
              <a:buFont typeface="+mj-lt"/>
              <a:buAutoNum type="arabicPeriod"/>
            </a:pPr>
            <a:r>
              <a:rPr lang="en-US" dirty="0" smtClean="0"/>
              <a:t>Context switch to VMM.</a:t>
            </a:r>
          </a:p>
          <a:p>
            <a:pPr marL="914400" lvl="1" indent="-457200">
              <a:buFont typeface="+mj-lt"/>
              <a:buAutoNum type="arabicPeriod"/>
            </a:pPr>
            <a:r>
              <a:rPr lang="en-US" dirty="0" smtClean="0"/>
              <a:t>VMM saves state of running VM.</a:t>
            </a:r>
          </a:p>
          <a:p>
            <a:pPr marL="914400" lvl="1" indent="-457200">
              <a:buFont typeface="+mj-lt"/>
              <a:buAutoNum type="arabicPeriod"/>
            </a:pPr>
            <a:r>
              <a:rPr lang="en-US" dirty="0" smtClean="0"/>
              <a:t>VMM determines next VM to execute.</a:t>
            </a:r>
          </a:p>
          <a:p>
            <a:pPr marL="914400" lvl="1" indent="-457200">
              <a:buFont typeface="+mj-lt"/>
              <a:buAutoNum type="arabicPeriod"/>
            </a:pPr>
            <a:r>
              <a:rPr lang="en-US" dirty="0" smtClean="0"/>
              <a:t>VMM sets timer interrupt.</a:t>
            </a:r>
          </a:p>
          <a:p>
            <a:pPr marL="914400" lvl="1" indent="-457200">
              <a:buFont typeface="+mj-lt"/>
              <a:buAutoNum type="arabicPeriod"/>
            </a:pPr>
            <a:r>
              <a:rPr lang="en-US" dirty="0" smtClean="0"/>
              <a:t>VMM restores state of next VM.</a:t>
            </a:r>
          </a:p>
          <a:p>
            <a:pPr marL="914400" lvl="1" indent="-457200">
              <a:buFont typeface="+mj-lt"/>
              <a:buAutoNum type="arabicPeriod"/>
            </a:pPr>
            <a:r>
              <a:rPr lang="en-US" dirty="0" smtClean="0"/>
              <a:t>VMM sets PC to timer interrupt handler of next VM.</a:t>
            </a:r>
          </a:p>
          <a:p>
            <a:pPr marL="914400" lvl="1" indent="-457200">
              <a:buFont typeface="+mj-lt"/>
              <a:buAutoNum type="arabicPeriod"/>
            </a:pPr>
            <a:r>
              <a:rPr lang="en-US" dirty="0" smtClean="0"/>
              <a:t>Next VM active.</a:t>
            </a:r>
          </a:p>
        </p:txBody>
      </p:sp>
      <p:pic>
        <p:nvPicPr>
          <p:cNvPr id="3074" name="Picture 2"/>
          <p:cNvPicPr>
            <a:picLocks noChangeAspect="1" noChangeArrowheads="1"/>
          </p:cNvPicPr>
          <p:nvPr/>
        </p:nvPicPr>
        <p:blipFill>
          <a:blip r:embed="rId2" cstate="print"/>
          <a:srcRect/>
          <a:stretch>
            <a:fillRect/>
          </a:stretch>
        </p:blipFill>
        <p:spPr bwMode="auto">
          <a:xfrm>
            <a:off x="96838" y="4221088"/>
            <a:ext cx="8950325" cy="2365375"/>
          </a:xfrm>
          <a:prstGeom prst="rect">
            <a:avLst/>
          </a:prstGeom>
          <a:noFill/>
          <a:ln w="9525">
            <a:noFill/>
            <a:miter lim="800000"/>
            <a:headEnd/>
            <a:tailEnd/>
          </a:ln>
          <a:effectLst/>
        </p:spPr>
      </p:pic>
    </p:spTree>
    <p:extLst>
      <p:ext uri="{BB962C8B-B14F-4D97-AF65-F5344CB8AC3E}">
        <p14:creationId xmlns:p14="http://schemas.microsoft.com/office/powerpoint/2010/main" val="7882446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1676400" y="1308550"/>
            <a:ext cx="6858000" cy="539705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System State Management</a:t>
            </a:r>
            <a:endParaRPr lang="en-US" dirty="0"/>
          </a:p>
        </p:txBody>
      </p:sp>
      <p:sp>
        <p:nvSpPr>
          <p:cNvPr id="3" name="Content Placeholder 2"/>
          <p:cNvSpPr>
            <a:spLocks noGrp="1"/>
          </p:cNvSpPr>
          <p:nvPr>
            <p:ph idx="1"/>
          </p:nvPr>
        </p:nvSpPr>
        <p:spPr>
          <a:xfrm>
            <a:off x="304800" y="1600201"/>
            <a:ext cx="5181600" cy="2895600"/>
          </a:xfrm>
        </p:spPr>
        <p:txBody>
          <a:bodyPr>
            <a:normAutofit fontScale="85000" lnSpcReduction="20000"/>
          </a:bodyPr>
          <a:lstStyle/>
          <a:p>
            <a:r>
              <a:rPr lang="en-US" dirty="0" smtClean="0"/>
              <a:t>Virtualizing system state :</a:t>
            </a:r>
          </a:p>
          <a:p>
            <a:pPr lvl="1"/>
            <a:r>
              <a:rPr lang="en-US" dirty="0" smtClean="0"/>
              <a:t>VMM will hold the system states</a:t>
            </a:r>
            <a:br>
              <a:rPr lang="en-US" dirty="0" smtClean="0"/>
            </a:br>
            <a:r>
              <a:rPr lang="en-US" dirty="0" smtClean="0"/>
              <a:t>of all virtual machines in memory.</a:t>
            </a:r>
          </a:p>
          <a:p>
            <a:pPr lvl="1"/>
            <a:r>
              <a:rPr lang="en-US" dirty="0" smtClean="0"/>
              <a:t>When VMM context switch from</a:t>
            </a:r>
            <a:br>
              <a:rPr lang="en-US" dirty="0" smtClean="0"/>
            </a:br>
            <a:r>
              <a:rPr lang="en-US" dirty="0" smtClean="0"/>
              <a:t>one virtual machine to another</a:t>
            </a:r>
          </a:p>
          <a:p>
            <a:pPr lvl="2"/>
            <a:r>
              <a:rPr lang="en-US" dirty="0" smtClean="0"/>
              <a:t>Write the register values back to memory</a:t>
            </a:r>
          </a:p>
          <a:p>
            <a:pPr lvl="2"/>
            <a:r>
              <a:rPr lang="en-US" dirty="0" smtClean="0"/>
              <a:t>Copy the register values of next guest OS to CPU registers.</a:t>
            </a:r>
          </a:p>
        </p:txBody>
      </p:sp>
    </p:spTree>
    <p:extLst>
      <p:ext uri="{BB962C8B-B14F-4D97-AF65-F5344CB8AC3E}">
        <p14:creationId xmlns:p14="http://schemas.microsoft.com/office/powerpoint/2010/main" val="38713575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FA64561-FB39-4250-A7D8-6AA3BD3D3398}" type="slidenum">
              <a:rPr lang="en-US"/>
              <a:pPr/>
              <a:t>32</a:t>
            </a:fld>
            <a:endParaRPr lang="en-US"/>
          </a:p>
        </p:txBody>
      </p:sp>
      <p:sp>
        <p:nvSpPr>
          <p:cNvPr id="96258" name="Rectangle 2"/>
          <p:cNvSpPr>
            <a:spLocks noGrp="1" noChangeArrowheads="1"/>
          </p:cNvSpPr>
          <p:nvPr>
            <p:ph type="title"/>
          </p:nvPr>
        </p:nvSpPr>
        <p:spPr/>
        <p:txBody>
          <a:bodyPr>
            <a:normAutofit/>
          </a:bodyPr>
          <a:lstStyle/>
          <a:p>
            <a:pPr algn="l"/>
            <a:r>
              <a:rPr lang="en-US" dirty="0" err="1" smtClean="0"/>
              <a:t>Paravirtualization</a:t>
            </a:r>
            <a:r>
              <a:rPr lang="en-US" dirty="0"/>
              <a:t>!</a:t>
            </a:r>
          </a:p>
        </p:txBody>
      </p:sp>
      <p:sp>
        <p:nvSpPr>
          <p:cNvPr id="96259" name="Rectangle 3"/>
          <p:cNvSpPr>
            <a:spLocks noGrp="1" noChangeArrowheads="1"/>
          </p:cNvSpPr>
          <p:nvPr>
            <p:ph type="body" idx="1"/>
          </p:nvPr>
        </p:nvSpPr>
        <p:spPr/>
        <p:txBody>
          <a:bodyPr/>
          <a:lstStyle/>
          <a:p>
            <a:r>
              <a:rPr lang="en-US"/>
              <a:t>Does </a:t>
            </a:r>
            <a:r>
              <a:rPr lang="en-US" b="1"/>
              <a:t>not run unmodified</a:t>
            </a:r>
            <a:r>
              <a:rPr lang="en-US"/>
              <a:t> guest OSes</a:t>
            </a:r>
          </a:p>
          <a:p>
            <a:r>
              <a:rPr lang="en-US"/>
              <a:t>Requires </a:t>
            </a:r>
            <a:r>
              <a:rPr lang="en-US" b="1"/>
              <a:t>guest </a:t>
            </a:r>
            <a:r>
              <a:rPr lang="en-US"/>
              <a:t>OS to “</a:t>
            </a:r>
            <a:r>
              <a:rPr lang="en-US" b="1"/>
              <a:t>know</a:t>
            </a:r>
            <a:r>
              <a:rPr lang="en-US"/>
              <a:t>” it is running on top of a </a:t>
            </a:r>
            <a:r>
              <a:rPr lang="en-US" b="1"/>
              <a:t>hypervisor</a:t>
            </a:r>
          </a:p>
          <a:p>
            <a:endParaRPr lang="en-US" b="1"/>
          </a:p>
          <a:p>
            <a:r>
              <a:rPr lang="en-US"/>
              <a:t>E.g., instead of doing </a:t>
            </a:r>
            <a:r>
              <a:rPr lang="en-US" b="1"/>
              <a:t>cli</a:t>
            </a:r>
            <a:r>
              <a:rPr lang="en-US"/>
              <a:t> to turn off interrupts, guest OS should do </a:t>
            </a:r>
            <a:r>
              <a:rPr lang="en-US" b="1"/>
              <a:t>hypercall(DISABLE_INTERRUPTS)</a:t>
            </a:r>
            <a:endParaRPr lang="en-US"/>
          </a:p>
        </p:txBody>
      </p:sp>
    </p:spTree>
    <p:extLst>
      <p:ext uri="{BB962C8B-B14F-4D97-AF65-F5344CB8AC3E}">
        <p14:creationId xmlns:p14="http://schemas.microsoft.com/office/powerpoint/2010/main" val="14766124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827315F-E222-4108-B6F6-BFF44CF44FB8}" type="slidenum">
              <a:rPr lang="en-US"/>
              <a:pPr/>
              <a:t>33</a:t>
            </a:fld>
            <a:endParaRPr lang="en-US"/>
          </a:p>
        </p:txBody>
      </p:sp>
      <p:sp>
        <p:nvSpPr>
          <p:cNvPr id="97282" name="Rectangle 2"/>
          <p:cNvSpPr>
            <a:spLocks noGrp="1" noChangeArrowheads="1"/>
          </p:cNvSpPr>
          <p:nvPr>
            <p:ph type="title"/>
          </p:nvPr>
        </p:nvSpPr>
        <p:spPr/>
        <p:txBody>
          <a:bodyPr>
            <a:normAutofit/>
          </a:bodyPr>
          <a:lstStyle/>
          <a:p>
            <a:pPr algn="l"/>
            <a:r>
              <a:rPr lang="en-US" dirty="0" smtClean="0"/>
              <a:t>Continued …</a:t>
            </a:r>
            <a:endParaRPr lang="en-US" dirty="0"/>
          </a:p>
        </p:txBody>
      </p:sp>
      <p:sp>
        <p:nvSpPr>
          <p:cNvPr id="97283" name="Rectangle 3"/>
          <p:cNvSpPr>
            <a:spLocks noGrp="1" noChangeArrowheads="1"/>
          </p:cNvSpPr>
          <p:nvPr>
            <p:ph type="body" idx="1"/>
          </p:nvPr>
        </p:nvSpPr>
        <p:spPr>
          <a:xfrm>
            <a:off x="457200" y="1600200"/>
            <a:ext cx="4495800" cy="4525963"/>
          </a:xfrm>
        </p:spPr>
        <p:txBody>
          <a:bodyPr>
            <a:normAutofit fontScale="77500" lnSpcReduction="20000"/>
          </a:bodyPr>
          <a:lstStyle/>
          <a:p>
            <a:r>
              <a:rPr lang="en-US" dirty="0"/>
              <a:t>Pros:</a:t>
            </a:r>
          </a:p>
          <a:p>
            <a:pPr lvl="1"/>
            <a:r>
              <a:rPr lang="en-US" dirty="0"/>
              <a:t>No </a:t>
            </a:r>
            <a:r>
              <a:rPr lang="en-US" b="1" dirty="0"/>
              <a:t>hardware</a:t>
            </a:r>
            <a:r>
              <a:rPr lang="en-US" dirty="0"/>
              <a:t> support required</a:t>
            </a:r>
          </a:p>
          <a:p>
            <a:pPr lvl="1"/>
            <a:r>
              <a:rPr lang="en-US" b="1" dirty="0"/>
              <a:t>Performance</a:t>
            </a:r>
            <a:r>
              <a:rPr lang="en-US" dirty="0"/>
              <a:t> – better than emulation</a:t>
            </a:r>
          </a:p>
          <a:p>
            <a:endParaRPr lang="en-US" dirty="0"/>
          </a:p>
          <a:p>
            <a:r>
              <a:rPr lang="en-US" dirty="0"/>
              <a:t>Con:</a:t>
            </a:r>
          </a:p>
          <a:p>
            <a:pPr lvl="1"/>
            <a:r>
              <a:rPr lang="en-US" dirty="0"/>
              <a:t>Requires </a:t>
            </a:r>
            <a:r>
              <a:rPr lang="en-US" b="1" dirty="0"/>
              <a:t>specifically modified guest</a:t>
            </a:r>
          </a:p>
          <a:p>
            <a:pPr lvl="1"/>
            <a:r>
              <a:rPr lang="en-US" dirty="0"/>
              <a:t>Same guest OS cannot run in the VM and bare-metal</a:t>
            </a:r>
          </a:p>
          <a:p>
            <a:pPr lvl="1"/>
            <a:endParaRPr lang="en-US" dirty="0"/>
          </a:p>
          <a:p>
            <a:r>
              <a:rPr lang="en-US" dirty="0"/>
              <a:t>Example hypervisor: </a:t>
            </a:r>
            <a:r>
              <a:rPr lang="en-US" dirty="0" err="1"/>
              <a:t>Xen</a:t>
            </a:r>
            <a:endParaRPr lang="en-US" dirty="0"/>
          </a:p>
        </p:txBody>
      </p:sp>
      <p:pic>
        <p:nvPicPr>
          <p:cNvPr id="8194" name="Picture 2"/>
          <p:cNvPicPr>
            <a:picLocks noChangeAspect="1" noChangeArrowheads="1"/>
          </p:cNvPicPr>
          <p:nvPr/>
        </p:nvPicPr>
        <p:blipFill>
          <a:blip r:embed="rId2"/>
          <a:srcRect/>
          <a:stretch>
            <a:fillRect/>
          </a:stretch>
        </p:blipFill>
        <p:spPr bwMode="auto">
          <a:xfrm>
            <a:off x="5181600" y="1828800"/>
            <a:ext cx="3581400" cy="3810000"/>
          </a:xfrm>
          <a:prstGeom prst="rect">
            <a:avLst/>
          </a:prstGeom>
          <a:noFill/>
          <a:ln w="9525">
            <a:noFill/>
            <a:miter lim="800000"/>
            <a:headEnd/>
            <a:tailEnd/>
          </a:ln>
          <a:effectLst/>
        </p:spPr>
      </p:pic>
    </p:spTree>
    <p:extLst>
      <p:ext uri="{BB962C8B-B14F-4D97-AF65-F5344CB8AC3E}">
        <p14:creationId xmlns:p14="http://schemas.microsoft.com/office/powerpoint/2010/main" val="30754512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73" name="Rectangle 17"/>
          <p:cNvSpPr>
            <a:spLocks noChangeArrowheads="1"/>
          </p:cNvSpPr>
          <p:nvPr/>
        </p:nvSpPr>
        <p:spPr bwMode="auto">
          <a:xfrm>
            <a:off x="7286625" y="1744663"/>
            <a:ext cx="1382713" cy="1501775"/>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275458" name="Rectangle 2"/>
          <p:cNvSpPr>
            <a:spLocks noGrp="1" noChangeArrowheads="1"/>
          </p:cNvSpPr>
          <p:nvPr>
            <p:ph type="title"/>
          </p:nvPr>
        </p:nvSpPr>
        <p:spPr>
          <a:xfrm>
            <a:off x="381000" y="228600"/>
            <a:ext cx="8393113" cy="695325"/>
          </a:xfrm>
        </p:spPr>
        <p:txBody>
          <a:bodyPr>
            <a:normAutofit fontScale="90000"/>
          </a:bodyPr>
          <a:lstStyle/>
          <a:p>
            <a:r>
              <a:rPr lang="en-US" dirty="0" smtClean="0"/>
              <a:t>Hardware Technique - </a:t>
            </a:r>
            <a:r>
              <a:rPr lang="en-US" dirty="0" err="1" smtClean="0"/>
              <a:t>VTx</a:t>
            </a:r>
            <a:endParaRPr lang="en-US" sz="4400" dirty="0"/>
          </a:p>
        </p:txBody>
      </p:sp>
      <p:sp>
        <p:nvSpPr>
          <p:cNvPr id="275459" name="Rectangle 3"/>
          <p:cNvSpPr>
            <a:spLocks noGrp="1" noChangeArrowheads="1"/>
          </p:cNvSpPr>
          <p:nvPr>
            <p:ph type="body" sz="half" idx="1"/>
          </p:nvPr>
        </p:nvSpPr>
        <p:spPr>
          <a:xfrm>
            <a:off x="239713" y="1498600"/>
            <a:ext cx="5062537" cy="2674938"/>
          </a:xfrm>
        </p:spPr>
        <p:txBody>
          <a:bodyPr>
            <a:normAutofit lnSpcReduction="10000"/>
          </a:bodyPr>
          <a:lstStyle/>
          <a:p>
            <a:pPr marL="344488" indent="-344488"/>
            <a:r>
              <a:rPr lang="en-US" sz="2400"/>
              <a:t>Two new VT-x operating modes</a:t>
            </a:r>
          </a:p>
          <a:p>
            <a:pPr marL="690563" lvl="1" indent="-344488"/>
            <a:r>
              <a:rPr lang="en-US" sz="1800"/>
              <a:t>Less-privileged mode</a:t>
            </a:r>
            <a:br>
              <a:rPr lang="en-US" sz="1800"/>
            </a:br>
            <a:r>
              <a:rPr lang="en-US" sz="1800"/>
              <a:t>(VMX non-root) for guest OSes</a:t>
            </a:r>
          </a:p>
          <a:p>
            <a:pPr marL="690563" lvl="1" indent="-344488"/>
            <a:r>
              <a:rPr lang="en-US" sz="1800"/>
              <a:t>More-privileged mode</a:t>
            </a:r>
            <a:br>
              <a:rPr lang="en-US" sz="1800"/>
            </a:br>
            <a:r>
              <a:rPr lang="en-US" sz="1800"/>
              <a:t>(VMX root) for VMM</a:t>
            </a:r>
          </a:p>
          <a:p>
            <a:pPr marL="344488" indent="-344488"/>
            <a:r>
              <a:rPr lang="en-US" sz="2400"/>
              <a:t>Two new transitions</a:t>
            </a:r>
          </a:p>
          <a:p>
            <a:pPr marL="690563" lvl="1" indent="-344488"/>
            <a:r>
              <a:rPr lang="en-US" sz="1800"/>
              <a:t>VM entry to non-root operation</a:t>
            </a:r>
          </a:p>
          <a:p>
            <a:pPr marL="690563" lvl="1" indent="-344488"/>
            <a:r>
              <a:rPr lang="en-US" sz="1800"/>
              <a:t>VM exit to root operation</a:t>
            </a:r>
          </a:p>
        </p:txBody>
      </p:sp>
      <p:sp>
        <p:nvSpPr>
          <p:cNvPr id="275460" name="Rectangle 4"/>
          <p:cNvSpPr>
            <a:spLocks noChangeArrowheads="1"/>
          </p:cNvSpPr>
          <p:nvPr/>
        </p:nvSpPr>
        <p:spPr bwMode="auto">
          <a:xfrm>
            <a:off x="5632450" y="1752600"/>
            <a:ext cx="1382713" cy="1501775"/>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275461" name="Text Box 5"/>
          <p:cNvSpPr txBox="1">
            <a:spLocks noChangeArrowheads="1"/>
          </p:cNvSpPr>
          <p:nvPr/>
        </p:nvSpPr>
        <p:spPr bwMode="auto">
          <a:xfrm>
            <a:off x="4849813" y="2178050"/>
            <a:ext cx="660400" cy="274638"/>
          </a:xfrm>
          <a:prstGeom prst="rect">
            <a:avLst/>
          </a:prstGeom>
          <a:noFill/>
          <a:ln w="12700">
            <a:noFill/>
            <a:miter lim="800000"/>
            <a:headEnd type="none" w="sm" len="sm"/>
            <a:tailEnd type="none" w="sm" len="sm"/>
          </a:ln>
          <a:effectLst/>
        </p:spPr>
        <p:txBody>
          <a:bodyPr wrap="none" lIns="0" tIns="0" rIns="0" bIns="0">
            <a:spAutoFit/>
          </a:bodyPr>
          <a:lstStyle/>
          <a:p>
            <a:r>
              <a:rPr lang="en-US" b="0">
                <a:effectLst/>
              </a:rPr>
              <a:t>Ring 3</a:t>
            </a:r>
          </a:p>
        </p:txBody>
      </p:sp>
      <p:sp>
        <p:nvSpPr>
          <p:cNvPr id="275462" name="Text Box 6"/>
          <p:cNvSpPr txBox="1">
            <a:spLocks noChangeArrowheads="1"/>
          </p:cNvSpPr>
          <p:nvPr/>
        </p:nvSpPr>
        <p:spPr bwMode="auto">
          <a:xfrm>
            <a:off x="4849813" y="2835275"/>
            <a:ext cx="660400" cy="274638"/>
          </a:xfrm>
          <a:prstGeom prst="rect">
            <a:avLst/>
          </a:prstGeom>
          <a:noFill/>
          <a:ln w="12700">
            <a:noFill/>
            <a:miter lim="800000"/>
            <a:headEnd type="none" w="sm" len="sm"/>
            <a:tailEnd type="none" w="sm" len="sm"/>
          </a:ln>
          <a:effectLst/>
        </p:spPr>
        <p:txBody>
          <a:bodyPr wrap="none" lIns="0" tIns="0" rIns="0" bIns="0">
            <a:spAutoFit/>
          </a:bodyPr>
          <a:lstStyle/>
          <a:p>
            <a:r>
              <a:rPr lang="en-US" b="0">
                <a:effectLst/>
              </a:rPr>
              <a:t>Ring 0</a:t>
            </a:r>
          </a:p>
        </p:txBody>
      </p:sp>
      <p:sp>
        <p:nvSpPr>
          <p:cNvPr id="275463" name="Text Box 7"/>
          <p:cNvSpPr txBox="1">
            <a:spLocks noChangeArrowheads="1"/>
          </p:cNvSpPr>
          <p:nvPr/>
        </p:nvSpPr>
        <p:spPr bwMode="auto">
          <a:xfrm>
            <a:off x="4930775" y="3789363"/>
            <a:ext cx="495300" cy="549275"/>
          </a:xfrm>
          <a:prstGeom prst="rect">
            <a:avLst/>
          </a:prstGeom>
          <a:noFill/>
          <a:ln w="12700">
            <a:noFill/>
            <a:miter lim="800000"/>
            <a:headEnd type="none" w="sm" len="sm"/>
            <a:tailEnd type="none" w="sm" len="sm"/>
          </a:ln>
          <a:effectLst/>
        </p:spPr>
        <p:txBody>
          <a:bodyPr wrap="none" lIns="0" tIns="0" rIns="0" bIns="0">
            <a:spAutoFit/>
          </a:bodyPr>
          <a:lstStyle/>
          <a:p>
            <a:r>
              <a:rPr lang="en-US" b="0">
                <a:effectLst/>
              </a:rPr>
              <a:t>VMX</a:t>
            </a:r>
            <a:br>
              <a:rPr lang="en-US" b="0">
                <a:effectLst/>
              </a:rPr>
            </a:br>
            <a:r>
              <a:rPr lang="en-US" b="0">
                <a:effectLst/>
              </a:rPr>
              <a:t>Root</a:t>
            </a:r>
          </a:p>
        </p:txBody>
      </p:sp>
      <p:sp>
        <p:nvSpPr>
          <p:cNvPr id="275464" name="Rectangle 8"/>
          <p:cNvSpPr>
            <a:spLocks noChangeArrowheads="1"/>
          </p:cNvSpPr>
          <p:nvPr/>
        </p:nvSpPr>
        <p:spPr bwMode="auto">
          <a:xfrm>
            <a:off x="5630863" y="3762375"/>
            <a:ext cx="3255962" cy="581025"/>
          </a:xfrm>
          <a:prstGeom prst="rect">
            <a:avLst/>
          </a:prstGeom>
          <a:solidFill>
            <a:schemeClr val="bg1"/>
          </a:solidFill>
          <a:ln w="28575">
            <a:solidFill>
              <a:schemeClr val="tx1"/>
            </a:solidFill>
            <a:miter lim="800000"/>
            <a:headEnd type="none" w="sm" len="sm"/>
            <a:tailEnd type="none" w="sm" len="sm"/>
          </a:ln>
          <a:effectLst/>
        </p:spPr>
        <p:txBody>
          <a:bodyPr anchor="ctr">
            <a:spAutoFit/>
          </a:bodyPr>
          <a:lstStyle/>
          <a:p>
            <a:endParaRPr lang="en-US"/>
          </a:p>
        </p:txBody>
      </p:sp>
      <p:sp>
        <p:nvSpPr>
          <p:cNvPr id="275465" name="Text Box 9"/>
          <p:cNvSpPr txBox="1">
            <a:spLocks noChangeArrowheads="1"/>
          </p:cNvSpPr>
          <p:nvPr/>
        </p:nvSpPr>
        <p:spPr bwMode="auto">
          <a:xfrm>
            <a:off x="5919788" y="1371600"/>
            <a:ext cx="2501900" cy="260350"/>
          </a:xfrm>
          <a:prstGeom prst="rect">
            <a:avLst/>
          </a:prstGeom>
          <a:noFill/>
          <a:ln w="12700">
            <a:noFill/>
            <a:miter lim="800000"/>
            <a:headEnd type="none" w="sm" len="sm"/>
            <a:tailEnd type="none" w="sm" len="sm"/>
          </a:ln>
          <a:effectLst/>
        </p:spPr>
        <p:txBody>
          <a:bodyPr wrap="none" lIns="0" tIns="0" rIns="0" bIns="0">
            <a:spAutoFit/>
          </a:bodyPr>
          <a:lstStyle/>
          <a:p>
            <a:pPr>
              <a:lnSpc>
                <a:spcPct val="95000"/>
              </a:lnSpc>
            </a:pPr>
            <a:r>
              <a:rPr lang="en-US">
                <a:effectLst/>
              </a:rPr>
              <a:t>Virtual Machines (VMs)</a:t>
            </a:r>
          </a:p>
        </p:txBody>
      </p:sp>
      <p:sp>
        <p:nvSpPr>
          <p:cNvPr id="275466" name="Line 10"/>
          <p:cNvSpPr>
            <a:spLocks noChangeShapeType="1"/>
          </p:cNvSpPr>
          <p:nvPr/>
        </p:nvSpPr>
        <p:spPr bwMode="auto">
          <a:xfrm>
            <a:off x="6269038" y="2414588"/>
            <a:ext cx="0" cy="561975"/>
          </a:xfrm>
          <a:prstGeom prst="line">
            <a:avLst/>
          </a:prstGeom>
          <a:noFill/>
          <a:ln w="19050">
            <a:solidFill>
              <a:schemeClr val="tx1"/>
            </a:solidFill>
            <a:round/>
            <a:headEnd/>
            <a:tailEnd/>
          </a:ln>
          <a:effectLst/>
        </p:spPr>
        <p:txBody>
          <a:bodyPr anchor="ctr">
            <a:spAutoFit/>
          </a:bodyPr>
          <a:lstStyle/>
          <a:p>
            <a:endParaRPr lang="en-US"/>
          </a:p>
        </p:txBody>
      </p:sp>
      <p:sp>
        <p:nvSpPr>
          <p:cNvPr id="275467" name="Rectangle 11"/>
          <p:cNvSpPr>
            <a:spLocks noChangeArrowheads="1"/>
          </p:cNvSpPr>
          <p:nvPr/>
        </p:nvSpPr>
        <p:spPr bwMode="gray">
          <a:xfrm>
            <a:off x="5827713" y="2100263"/>
            <a:ext cx="879475" cy="403225"/>
          </a:xfrm>
          <a:prstGeom prst="rect">
            <a:avLst/>
          </a:prstGeom>
          <a:solidFill>
            <a:schemeClr val="bg1"/>
          </a:solidFill>
          <a:ln w="25400">
            <a:solidFill>
              <a:schemeClr val="tx1"/>
            </a:solidFill>
            <a:miter lim="800000"/>
            <a:headEnd type="none" w="sm" len="sm"/>
            <a:tailEnd type="none" w="sm" len="sm"/>
          </a:ln>
          <a:effectLst>
            <a:prstShdw prst="shdw13" dist="143684" dir="18900000">
              <a:srgbClr val="292929"/>
            </a:prstShdw>
          </a:effectLst>
        </p:spPr>
        <p:txBody>
          <a:bodyPr wrap="none" lIns="0" rIns="0" anchor="ctr"/>
          <a:lstStyle/>
          <a:p>
            <a:pPr>
              <a:tabLst>
                <a:tab pos="857250" algn="ctr"/>
                <a:tab pos="1257300" algn="ctr"/>
                <a:tab pos="1428750" algn="ctr"/>
              </a:tabLst>
            </a:pPr>
            <a:r>
              <a:rPr lang="en-US">
                <a:effectLst/>
              </a:rPr>
              <a:t>Apps</a:t>
            </a:r>
          </a:p>
        </p:txBody>
      </p:sp>
      <p:sp>
        <p:nvSpPr>
          <p:cNvPr id="275468" name="Rectangle 12"/>
          <p:cNvSpPr>
            <a:spLocks noChangeArrowheads="1"/>
          </p:cNvSpPr>
          <p:nvPr/>
        </p:nvSpPr>
        <p:spPr bwMode="gray">
          <a:xfrm>
            <a:off x="5827713" y="2784475"/>
            <a:ext cx="879475" cy="322263"/>
          </a:xfrm>
          <a:prstGeom prst="rect">
            <a:avLst/>
          </a:prstGeom>
          <a:solidFill>
            <a:schemeClr val="bg1"/>
          </a:solidFill>
          <a:ln w="25400">
            <a:solidFill>
              <a:schemeClr val="tx1"/>
            </a:solidFill>
            <a:miter lim="800000"/>
            <a:headEnd type="none" w="sm" len="sm"/>
            <a:tailEnd type="none" w="sm" len="sm"/>
          </a:ln>
          <a:effectLst/>
        </p:spPr>
        <p:txBody>
          <a:bodyPr wrap="none" lIns="0" rIns="0" anchor="ctr"/>
          <a:lstStyle/>
          <a:p>
            <a:pPr>
              <a:tabLst>
                <a:tab pos="857250" algn="ctr"/>
                <a:tab pos="1257300" algn="ctr"/>
                <a:tab pos="1428750" algn="ctr"/>
              </a:tabLst>
            </a:pPr>
            <a:r>
              <a:rPr lang="en-US">
                <a:effectLst/>
              </a:rPr>
              <a:t>OS </a:t>
            </a:r>
          </a:p>
        </p:txBody>
      </p:sp>
      <p:grpSp>
        <p:nvGrpSpPr>
          <p:cNvPr id="2" name="Group 13"/>
          <p:cNvGrpSpPr>
            <a:grpSpLocks/>
          </p:cNvGrpSpPr>
          <p:nvPr/>
        </p:nvGrpSpPr>
        <p:grpSpPr bwMode="auto">
          <a:xfrm>
            <a:off x="4800600" y="2638425"/>
            <a:ext cx="4191000" cy="758825"/>
            <a:chOff x="701" y="1936"/>
            <a:chExt cx="3568" cy="542"/>
          </a:xfrm>
        </p:grpSpPr>
        <p:sp>
          <p:nvSpPr>
            <p:cNvPr id="275470" name="Line 14"/>
            <p:cNvSpPr>
              <a:spLocks noChangeShapeType="1"/>
            </p:cNvSpPr>
            <p:nvPr/>
          </p:nvSpPr>
          <p:spPr bwMode="auto">
            <a:xfrm>
              <a:off x="701" y="1936"/>
              <a:ext cx="3568" cy="0"/>
            </a:xfrm>
            <a:prstGeom prst="line">
              <a:avLst/>
            </a:prstGeom>
            <a:noFill/>
            <a:ln w="12700">
              <a:solidFill>
                <a:schemeClr val="tx1"/>
              </a:solidFill>
              <a:prstDash val="dash"/>
              <a:round/>
              <a:headEnd/>
              <a:tailEnd/>
            </a:ln>
            <a:effectLst/>
          </p:spPr>
          <p:txBody>
            <a:bodyPr anchor="ctr">
              <a:spAutoFit/>
            </a:bodyPr>
            <a:lstStyle/>
            <a:p>
              <a:endParaRPr lang="en-US"/>
            </a:p>
          </p:txBody>
        </p:sp>
        <p:sp>
          <p:nvSpPr>
            <p:cNvPr id="275471" name="Line 15"/>
            <p:cNvSpPr>
              <a:spLocks noChangeShapeType="1"/>
            </p:cNvSpPr>
            <p:nvPr/>
          </p:nvSpPr>
          <p:spPr bwMode="auto">
            <a:xfrm>
              <a:off x="701" y="2478"/>
              <a:ext cx="3568" cy="0"/>
            </a:xfrm>
            <a:prstGeom prst="line">
              <a:avLst/>
            </a:prstGeom>
            <a:noFill/>
            <a:ln w="12700">
              <a:solidFill>
                <a:schemeClr val="tx1"/>
              </a:solidFill>
              <a:prstDash val="dash"/>
              <a:round/>
              <a:headEnd/>
              <a:tailEnd/>
            </a:ln>
            <a:effectLst/>
          </p:spPr>
          <p:txBody>
            <a:bodyPr anchor="ctr">
              <a:spAutoFit/>
            </a:bodyPr>
            <a:lstStyle/>
            <a:p>
              <a:endParaRPr lang="en-US"/>
            </a:p>
          </p:txBody>
        </p:sp>
      </p:grpSp>
      <p:sp>
        <p:nvSpPr>
          <p:cNvPr id="275472" name="Rectangle 16"/>
          <p:cNvSpPr>
            <a:spLocks noChangeArrowheads="1"/>
          </p:cNvSpPr>
          <p:nvPr/>
        </p:nvSpPr>
        <p:spPr bwMode="gray">
          <a:xfrm>
            <a:off x="5875338" y="3898900"/>
            <a:ext cx="2811462" cy="314325"/>
          </a:xfrm>
          <a:prstGeom prst="rect">
            <a:avLst/>
          </a:prstGeom>
          <a:solidFill>
            <a:schemeClr val="bg1"/>
          </a:solidFill>
          <a:ln w="25400">
            <a:noFill/>
            <a:miter lim="800000"/>
            <a:headEnd type="none" w="sm" len="sm"/>
            <a:tailEnd type="none" w="sm" len="sm"/>
          </a:ln>
          <a:effectLst/>
        </p:spPr>
        <p:txBody>
          <a:bodyPr wrap="none" lIns="0" rIns="0" anchor="ctr"/>
          <a:lstStyle/>
          <a:p>
            <a:pPr>
              <a:tabLst>
                <a:tab pos="857250" algn="ctr"/>
                <a:tab pos="1257300" algn="ctr"/>
                <a:tab pos="1428750" algn="ctr"/>
              </a:tabLst>
            </a:pPr>
            <a:r>
              <a:rPr lang="en-US">
                <a:effectLst/>
              </a:rPr>
              <a:t>VM Monitor (VMM)</a:t>
            </a:r>
          </a:p>
        </p:txBody>
      </p:sp>
      <p:sp>
        <p:nvSpPr>
          <p:cNvPr id="275474" name="Line 18"/>
          <p:cNvSpPr>
            <a:spLocks noChangeShapeType="1"/>
          </p:cNvSpPr>
          <p:nvPr/>
        </p:nvSpPr>
        <p:spPr bwMode="auto">
          <a:xfrm>
            <a:off x="7923213" y="2406650"/>
            <a:ext cx="0" cy="561975"/>
          </a:xfrm>
          <a:prstGeom prst="line">
            <a:avLst/>
          </a:prstGeom>
          <a:noFill/>
          <a:ln w="19050">
            <a:solidFill>
              <a:schemeClr val="tx1"/>
            </a:solidFill>
            <a:round/>
            <a:headEnd/>
            <a:tailEnd/>
          </a:ln>
          <a:effectLst/>
        </p:spPr>
        <p:txBody>
          <a:bodyPr anchor="ctr">
            <a:spAutoFit/>
          </a:bodyPr>
          <a:lstStyle/>
          <a:p>
            <a:endParaRPr lang="en-US"/>
          </a:p>
        </p:txBody>
      </p:sp>
      <p:sp>
        <p:nvSpPr>
          <p:cNvPr id="275475" name="Rectangle 19"/>
          <p:cNvSpPr>
            <a:spLocks noChangeArrowheads="1"/>
          </p:cNvSpPr>
          <p:nvPr/>
        </p:nvSpPr>
        <p:spPr bwMode="gray">
          <a:xfrm>
            <a:off x="7481888" y="2092325"/>
            <a:ext cx="879475" cy="404813"/>
          </a:xfrm>
          <a:prstGeom prst="rect">
            <a:avLst/>
          </a:prstGeom>
          <a:solidFill>
            <a:schemeClr val="bg1"/>
          </a:solidFill>
          <a:ln w="25400">
            <a:solidFill>
              <a:schemeClr val="tx1"/>
            </a:solidFill>
            <a:miter lim="800000"/>
            <a:headEnd type="none" w="sm" len="sm"/>
            <a:tailEnd type="none" w="sm" len="sm"/>
          </a:ln>
          <a:effectLst>
            <a:prstShdw prst="shdw13" dist="143684" dir="18900000">
              <a:srgbClr val="292929"/>
            </a:prstShdw>
          </a:effectLst>
        </p:spPr>
        <p:txBody>
          <a:bodyPr wrap="none" lIns="0" rIns="0" anchor="ctr"/>
          <a:lstStyle/>
          <a:p>
            <a:pPr>
              <a:tabLst>
                <a:tab pos="857250" algn="ctr"/>
                <a:tab pos="1257300" algn="ctr"/>
                <a:tab pos="1428750" algn="ctr"/>
              </a:tabLst>
            </a:pPr>
            <a:r>
              <a:rPr lang="en-US">
                <a:effectLst/>
              </a:rPr>
              <a:t>Apps</a:t>
            </a:r>
          </a:p>
        </p:txBody>
      </p:sp>
      <p:sp>
        <p:nvSpPr>
          <p:cNvPr id="275476" name="Rectangle 20"/>
          <p:cNvSpPr>
            <a:spLocks noChangeArrowheads="1"/>
          </p:cNvSpPr>
          <p:nvPr/>
        </p:nvSpPr>
        <p:spPr bwMode="gray">
          <a:xfrm>
            <a:off x="7481888" y="2776538"/>
            <a:ext cx="879475" cy="322262"/>
          </a:xfrm>
          <a:prstGeom prst="rect">
            <a:avLst/>
          </a:prstGeom>
          <a:solidFill>
            <a:schemeClr val="bg1"/>
          </a:solidFill>
          <a:ln w="25400">
            <a:solidFill>
              <a:schemeClr val="tx1"/>
            </a:solidFill>
            <a:miter lim="800000"/>
            <a:headEnd type="none" w="sm" len="sm"/>
            <a:tailEnd type="none" w="sm" len="sm"/>
          </a:ln>
          <a:effectLst/>
        </p:spPr>
        <p:txBody>
          <a:bodyPr wrap="none" lIns="0" rIns="0" anchor="ctr"/>
          <a:lstStyle/>
          <a:p>
            <a:pPr>
              <a:tabLst>
                <a:tab pos="857250" algn="ctr"/>
                <a:tab pos="1257300" algn="ctr"/>
                <a:tab pos="1428750" algn="ctr"/>
              </a:tabLst>
            </a:pPr>
            <a:r>
              <a:rPr lang="en-US">
                <a:effectLst/>
              </a:rPr>
              <a:t>OS </a:t>
            </a:r>
          </a:p>
        </p:txBody>
      </p:sp>
      <p:grpSp>
        <p:nvGrpSpPr>
          <p:cNvPr id="3" name="Group 21"/>
          <p:cNvGrpSpPr>
            <a:grpSpLocks/>
          </p:cNvGrpSpPr>
          <p:nvPr/>
        </p:nvGrpSpPr>
        <p:grpSpPr bwMode="auto">
          <a:xfrm>
            <a:off x="5029200" y="3027363"/>
            <a:ext cx="2659063" cy="947737"/>
            <a:chOff x="3168" y="1811"/>
            <a:chExt cx="1675" cy="597"/>
          </a:xfrm>
        </p:grpSpPr>
        <p:grpSp>
          <p:nvGrpSpPr>
            <p:cNvPr id="4" name="Group 22"/>
            <p:cNvGrpSpPr>
              <a:grpSpLocks/>
            </p:cNvGrpSpPr>
            <p:nvPr/>
          </p:nvGrpSpPr>
          <p:grpSpPr bwMode="auto">
            <a:xfrm>
              <a:off x="3168" y="1850"/>
              <a:ext cx="463" cy="558"/>
              <a:chOff x="3168" y="1850"/>
              <a:chExt cx="463" cy="558"/>
            </a:xfrm>
          </p:grpSpPr>
          <p:sp>
            <p:nvSpPr>
              <p:cNvPr id="275479" name="Line 23"/>
              <p:cNvSpPr>
                <a:spLocks noChangeShapeType="1"/>
              </p:cNvSpPr>
              <p:nvPr/>
            </p:nvSpPr>
            <p:spPr bwMode="auto">
              <a:xfrm>
                <a:off x="3630" y="1850"/>
                <a:ext cx="0" cy="558"/>
              </a:xfrm>
              <a:prstGeom prst="line">
                <a:avLst/>
              </a:prstGeom>
              <a:noFill/>
              <a:ln w="25400">
                <a:solidFill>
                  <a:srgbClr val="FF0000"/>
                </a:solidFill>
                <a:round/>
                <a:headEnd/>
                <a:tailEnd type="stealth" w="med" len="med"/>
              </a:ln>
              <a:effectLst/>
            </p:spPr>
            <p:txBody>
              <a:bodyPr/>
              <a:lstStyle/>
              <a:p>
                <a:endParaRPr lang="en-US"/>
              </a:p>
            </p:txBody>
          </p:sp>
          <p:sp>
            <p:nvSpPr>
              <p:cNvPr id="275480" name="Text Box 24"/>
              <p:cNvSpPr txBox="1">
                <a:spLocks noChangeArrowheads="1"/>
              </p:cNvSpPr>
              <p:nvPr/>
            </p:nvSpPr>
            <p:spPr bwMode="auto">
              <a:xfrm>
                <a:off x="3168" y="2061"/>
                <a:ext cx="463" cy="173"/>
              </a:xfrm>
              <a:prstGeom prst="rect">
                <a:avLst/>
              </a:prstGeom>
              <a:noFill/>
              <a:ln w="9525">
                <a:noFill/>
                <a:miter lim="800000"/>
                <a:headEnd/>
                <a:tailEnd/>
              </a:ln>
              <a:effectLst/>
            </p:spPr>
            <p:txBody>
              <a:bodyPr wrap="none">
                <a:spAutoFit/>
              </a:bodyPr>
              <a:lstStyle/>
              <a:p>
                <a:r>
                  <a:rPr lang="en-US" sz="1200">
                    <a:solidFill>
                      <a:schemeClr val="tx2"/>
                    </a:solidFill>
                    <a:effectLst>
                      <a:outerShdw blurRad="38100" dist="38100" dir="2700000" algn="tl">
                        <a:srgbClr val="000000"/>
                      </a:outerShdw>
                    </a:effectLst>
                  </a:rPr>
                  <a:t>VM Exit</a:t>
                </a:r>
              </a:p>
            </p:txBody>
          </p:sp>
        </p:grpSp>
        <p:grpSp>
          <p:nvGrpSpPr>
            <p:cNvPr id="5" name="Group 25"/>
            <p:cNvGrpSpPr>
              <a:grpSpLocks/>
            </p:cNvGrpSpPr>
            <p:nvPr/>
          </p:nvGrpSpPr>
          <p:grpSpPr bwMode="auto">
            <a:xfrm>
              <a:off x="4311" y="1811"/>
              <a:ext cx="532" cy="550"/>
              <a:chOff x="4311" y="1811"/>
              <a:chExt cx="532" cy="550"/>
            </a:xfrm>
          </p:grpSpPr>
          <p:sp>
            <p:nvSpPr>
              <p:cNvPr id="275482" name="Line 26"/>
              <p:cNvSpPr>
                <a:spLocks noChangeShapeType="1"/>
              </p:cNvSpPr>
              <p:nvPr/>
            </p:nvSpPr>
            <p:spPr bwMode="auto">
              <a:xfrm rot="10800000" flipH="1">
                <a:off x="4338" y="1811"/>
                <a:ext cx="0" cy="550"/>
              </a:xfrm>
              <a:prstGeom prst="line">
                <a:avLst/>
              </a:prstGeom>
              <a:noFill/>
              <a:ln w="25400">
                <a:solidFill>
                  <a:srgbClr val="FF0000"/>
                </a:solidFill>
                <a:round/>
                <a:headEnd/>
                <a:tailEnd type="stealth" w="med" len="med"/>
              </a:ln>
              <a:effectLst/>
            </p:spPr>
            <p:txBody>
              <a:bodyPr/>
              <a:lstStyle/>
              <a:p>
                <a:endParaRPr lang="en-US"/>
              </a:p>
            </p:txBody>
          </p:sp>
          <p:sp>
            <p:nvSpPr>
              <p:cNvPr id="275483" name="Text Box 27"/>
              <p:cNvSpPr txBox="1">
                <a:spLocks noChangeArrowheads="1"/>
              </p:cNvSpPr>
              <p:nvPr/>
            </p:nvSpPr>
            <p:spPr bwMode="auto">
              <a:xfrm>
                <a:off x="4311" y="2062"/>
                <a:ext cx="532" cy="173"/>
              </a:xfrm>
              <a:prstGeom prst="rect">
                <a:avLst/>
              </a:prstGeom>
              <a:noFill/>
              <a:ln w="9525">
                <a:noFill/>
                <a:miter lim="800000"/>
                <a:headEnd/>
                <a:tailEnd/>
              </a:ln>
              <a:effectLst/>
            </p:spPr>
            <p:txBody>
              <a:bodyPr wrap="none">
                <a:spAutoFit/>
              </a:bodyPr>
              <a:lstStyle/>
              <a:p>
                <a:r>
                  <a:rPr lang="en-US" sz="1200">
                    <a:solidFill>
                      <a:schemeClr val="tx2"/>
                    </a:solidFill>
                    <a:effectLst>
                      <a:outerShdw blurRad="38100" dist="38100" dir="2700000" algn="tl">
                        <a:srgbClr val="000000"/>
                      </a:outerShdw>
                    </a:effectLst>
                  </a:rPr>
                  <a:t>VM Entry</a:t>
                </a:r>
              </a:p>
            </p:txBody>
          </p:sp>
        </p:grpSp>
      </p:grpSp>
      <p:sp>
        <p:nvSpPr>
          <p:cNvPr id="275485" name="Rectangle 29"/>
          <p:cNvSpPr>
            <a:spLocks noChangeArrowheads="1"/>
          </p:cNvSpPr>
          <p:nvPr/>
        </p:nvSpPr>
        <p:spPr bwMode="auto">
          <a:xfrm>
            <a:off x="273050" y="4594225"/>
            <a:ext cx="7829550" cy="1839913"/>
          </a:xfrm>
          <a:prstGeom prst="rect">
            <a:avLst/>
          </a:prstGeom>
          <a:noFill/>
          <a:ln w="9525">
            <a:noFill/>
            <a:miter lim="800000"/>
            <a:headEnd/>
            <a:tailEnd/>
          </a:ln>
          <a:effectLst/>
        </p:spPr>
        <p:txBody>
          <a:bodyPr lIns="92075" tIns="46038" rIns="92075" bIns="46038"/>
          <a:lstStyle/>
          <a:p>
            <a:pPr marL="336550" indent="-336550" algn="l">
              <a:lnSpc>
                <a:spcPct val="90000"/>
              </a:lnSpc>
              <a:spcBef>
                <a:spcPct val="30000"/>
              </a:spcBef>
              <a:buClr>
                <a:schemeClr val="tx2"/>
              </a:buClr>
              <a:buSzPct val="95000"/>
              <a:buFont typeface="Wingdings" pitchFamily="2" charset="2"/>
              <a:buBlip>
                <a:blip r:embed="rId3"/>
              </a:buBlip>
            </a:pPr>
            <a:r>
              <a:rPr lang="en-US" sz="2400" b="0">
                <a:effectLst>
                  <a:outerShdw blurRad="38100" dist="38100" dir="2700000" algn="tl">
                    <a:srgbClr val="000000"/>
                  </a:outerShdw>
                </a:effectLst>
              </a:rPr>
              <a:t>Execution controls determine when exits occur</a:t>
            </a:r>
          </a:p>
          <a:p>
            <a:pPr marL="681038" lvl="1" indent="-342900" algn="l">
              <a:lnSpc>
                <a:spcPct val="90000"/>
              </a:lnSpc>
              <a:spcBef>
                <a:spcPct val="30000"/>
              </a:spcBef>
              <a:buClr>
                <a:schemeClr val="tx2"/>
              </a:buClr>
              <a:buSzPct val="95000"/>
              <a:buFont typeface="Wingdings" pitchFamily="2" charset="2"/>
              <a:buBlip>
                <a:blip r:embed="rId4"/>
              </a:buBlip>
            </a:pPr>
            <a:r>
              <a:rPr lang="en-US" b="0">
                <a:effectLst>
                  <a:outerShdw blurRad="38100" dist="38100" dir="2700000" algn="tl">
                    <a:srgbClr val="000000"/>
                  </a:outerShdw>
                </a:effectLst>
              </a:rPr>
              <a:t>Access to privilege state, occurrence of exceptions, etc.</a:t>
            </a:r>
          </a:p>
          <a:p>
            <a:pPr marL="681038" lvl="1" indent="-342900" algn="l">
              <a:lnSpc>
                <a:spcPct val="90000"/>
              </a:lnSpc>
              <a:spcBef>
                <a:spcPct val="30000"/>
              </a:spcBef>
              <a:buClr>
                <a:schemeClr val="tx2"/>
              </a:buClr>
              <a:buSzPct val="95000"/>
              <a:buFont typeface="Wingdings" pitchFamily="2" charset="2"/>
              <a:buBlip>
                <a:blip r:embed="rId4"/>
              </a:buBlip>
            </a:pPr>
            <a:r>
              <a:rPr lang="en-US" b="0">
                <a:effectLst>
                  <a:outerShdw blurRad="38100" dist="38100" dir="2700000" algn="tl">
                    <a:srgbClr val="000000"/>
                  </a:outerShdw>
                </a:effectLst>
              </a:rPr>
              <a:t>Flexibility provided to minimize unwanted exits</a:t>
            </a:r>
          </a:p>
          <a:p>
            <a:pPr marL="336550" indent="-336550" algn="l">
              <a:lnSpc>
                <a:spcPct val="90000"/>
              </a:lnSpc>
              <a:spcBef>
                <a:spcPct val="30000"/>
              </a:spcBef>
              <a:buClr>
                <a:schemeClr val="tx2"/>
              </a:buClr>
              <a:buSzPct val="95000"/>
              <a:buFont typeface="Wingdings" pitchFamily="2" charset="2"/>
              <a:buBlip>
                <a:blip r:embed="rId3"/>
              </a:buBlip>
            </a:pPr>
            <a:r>
              <a:rPr lang="en-US" sz="2400" b="0">
                <a:effectLst>
                  <a:outerShdw blurRad="38100" dist="38100" dir="2700000" algn="tl">
                    <a:srgbClr val="000000"/>
                  </a:outerShdw>
                </a:effectLst>
              </a:rPr>
              <a:t>VM Control Structure (VMCS) controls VT-x operation</a:t>
            </a:r>
          </a:p>
          <a:p>
            <a:pPr marL="681038" lvl="1" indent="-342900" algn="l">
              <a:lnSpc>
                <a:spcPct val="90000"/>
              </a:lnSpc>
              <a:spcBef>
                <a:spcPct val="30000"/>
              </a:spcBef>
              <a:buClr>
                <a:schemeClr val="tx2"/>
              </a:buClr>
              <a:buSzPct val="95000"/>
              <a:buFont typeface="Wingdings" pitchFamily="2" charset="2"/>
              <a:buBlip>
                <a:blip r:embed="rId4"/>
              </a:buBlip>
            </a:pPr>
            <a:r>
              <a:rPr lang="en-US" b="0">
                <a:effectLst>
                  <a:outerShdw blurRad="38100" dist="38100" dir="2700000" algn="tl">
                    <a:srgbClr val="000000"/>
                  </a:outerShdw>
                </a:effectLst>
              </a:rPr>
              <a:t>Also holds guest and host state</a:t>
            </a:r>
          </a:p>
        </p:txBody>
      </p:sp>
    </p:spTree>
    <p:extLst>
      <p:ext uri="{BB962C8B-B14F-4D97-AF65-F5344CB8AC3E}">
        <p14:creationId xmlns:p14="http://schemas.microsoft.com/office/powerpoint/2010/main" val="14240124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54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54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54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54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545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5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p:bldP spid="27548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2743200"/>
            <a:ext cx="8229600" cy="1143000"/>
          </a:xfrm>
        </p:spPr>
        <p:txBody>
          <a:bodyPr>
            <a:normAutofit fontScale="90000"/>
          </a:bodyPr>
          <a:lstStyle/>
          <a:p>
            <a:r>
              <a:rPr lang="en-IN" dirty="0" smtClean="0"/>
              <a:t>CPU Hardware Virtualization Techniques</a:t>
            </a:r>
            <a:endParaRPr lang="en-IN" dirty="0"/>
          </a:p>
        </p:txBody>
      </p:sp>
    </p:spTree>
    <p:extLst>
      <p:ext uri="{BB962C8B-B14F-4D97-AF65-F5344CB8AC3E}">
        <p14:creationId xmlns:p14="http://schemas.microsoft.com/office/powerpoint/2010/main" val="446276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VT-x</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order to straighten those problems out, Intel introduces one more operation mode of x86 architecture.</a:t>
            </a:r>
          </a:p>
          <a:p>
            <a:pPr lvl="1"/>
            <a:r>
              <a:rPr lang="en-US" dirty="0" smtClean="0"/>
              <a:t>VMX Root Operation (Root Mode)</a:t>
            </a:r>
          </a:p>
          <a:p>
            <a:pPr lvl="2"/>
            <a:r>
              <a:rPr lang="en-US" dirty="0" smtClean="0"/>
              <a:t>All instruction behaviors in this mode are no different to traditional ones.</a:t>
            </a:r>
          </a:p>
          <a:p>
            <a:pPr lvl="2"/>
            <a:r>
              <a:rPr lang="en-US" dirty="0" smtClean="0"/>
              <a:t>All legacy software can run in this mode correctly.</a:t>
            </a:r>
          </a:p>
          <a:p>
            <a:pPr lvl="2"/>
            <a:r>
              <a:rPr lang="en-US" dirty="0" smtClean="0"/>
              <a:t>VMM should run in this mode and control all system resources.</a:t>
            </a:r>
          </a:p>
          <a:p>
            <a:pPr lvl="1"/>
            <a:r>
              <a:rPr lang="en-US" dirty="0" smtClean="0"/>
              <a:t>VMX Non-Root Operation (Non-Root Mode)</a:t>
            </a:r>
          </a:p>
          <a:p>
            <a:pPr lvl="2"/>
            <a:r>
              <a:rPr lang="en-US" dirty="0" smtClean="0"/>
              <a:t>All sensitive instruction behaviors in this mode are redefined.</a:t>
            </a:r>
          </a:p>
          <a:p>
            <a:pPr lvl="2"/>
            <a:r>
              <a:rPr lang="en-US" dirty="0" smtClean="0"/>
              <a:t>The sensitive instructions will trap to Root Mode.</a:t>
            </a:r>
          </a:p>
          <a:p>
            <a:pPr lvl="2"/>
            <a:r>
              <a:rPr lang="en-US" dirty="0" smtClean="0"/>
              <a:t>Guest OS should run in this mode and be fully virtualized through typical “</a:t>
            </a:r>
            <a:r>
              <a:rPr lang="en-US" i="1" dirty="0" smtClean="0"/>
              <a:t>trap and emulation model</a:t>
            </a:r>
            <a:r>
              <a:rPr lang="en-US" dirty="0" smtClean="0"/>
              <a:t>”.</a:t>
            </a:r>
          </a:p>
        </p:txBody>
      </p:sp>
    </p:spTree>
    <p:extLst>
      <p:ext uri="{BB962C8B-B14F-4D97-AF65-F5344CB8AC3E}">
        <p14:creationId xmlns:p14="http://schemas.microsoft.com/office/powerpoint/2010/main" val="24002634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VT-x</a:t>
            </a:r>
            <a:endParaRPr lang="en-US" dirty="0"/>
          </a:p>
        </p:txBody>
      </p:sp>
      <p:sp>
        <p:nvSpPr>
          <p:cNvPr id="3" name="Content Placeholder 2"/>
          <p:cNvSpPr>
            <a:spLocks noGrp="1"/>
          </p:cNvSpPr>
          <p:nvPr>
            <p:ph idx="1"/>
          </p:nvPr>
        </p:nvSpPr>
        <p:spPr>
          <a:xfrm>
            <a:off x="152400" y="1295400"/>
            <a:ext cx="3810000" cy="4953000"/>
          </a:xfrm>
        </p:spPr>
        <p:txBody>
          <a:bodyPr>
            <a:normAutofit fontScale="85000" lnSpcReduction="20000"/>
          </a:bodyPr>
          <a:lstStyle/>
          <a:p>
            <a:r>
              <a:rPr lang="en-US" dirty="0" smtClean="0"/>
              <a:t>VMM with VT-x :</a:t>
            </a:r>
          </a:p>
          <a:p>
            <a:pPr lvl="1"/>
            <a:r>
              <a:rPr lang="en-US" dirty="0" smtClean="0"/>
              <a:t>System Call</a:t>
            </a:r>
          </a:p>
          <a:p>
            <a:pPr lvl="2"/>
            <a:r>
              <a:rPr lang="en-US" dirty="0" smtClean="0"/>
              <a:t>CPU will directly trap to interrupt handler vector of guest OS.</a:t>
            </a:r>
          </a:p>
          <a:p>
            <a:pPr lvl="1"/>
            <a:r>
              <a:rPr lang="en-US" dirty="0" smtClean="0"/>
              <a:t>Hardware Interrupt</a:t>
            </a:r>
          </a:p>
          <a:p>
            <a:pPr lvl="2"/>
            <a:r>
              <a:rPr lang="en-US" dirty="0" smtClean="0"/>
              <a:t>Still, hardware events need to be handled by VMM first.</a:t>
            </a:r>
          </a:p>
          <a:p>
            <a:pPr lvl="1"/>
            <a:r>
              <a:rPr lang="en-US" dirty="0" smtClean="0"/>
              <a:t>Sensitive Instruction</a:t>
            </a:r>
          </a:p>
          <a:p>
            <a:pPr lvl="2"/>
            <a:r>
              <a:rPr lang="en-US" dirty="0" smtClean="0"/>
              <a:t>Instead of trap all privilege instructions, running guest OS in Non-root mode will trap sensitive instruction only.</a:t>
            </a:r>
          </a:p>
        </p:txBody>
      </p:sp>
      <p:pic>
        <p:nvPicPr>
          <p:cNvPr id="6147" name="Picture 3"/>
          <p:cNvPicPr>
            <a:picLocks noChangeAspect="1" noChangeArrowheads="1"/>
          </p:cNvPicPr>
          <p:nvPr/>
        </p:nvPicPr>
        <p:blipFill>
          <a:blip r:embed="rId2" cstate="print"/>
          <a:srcRect/>
          <a:stretch>
            <a:fillRect/>
          </a:stretch>
        </p:blipFill>
        <p:spPr bwMode="auto">
          <a:xfrm>
            <a:off x="3888381" y="1367334"/>
            <a:ext cx="4587911" cy="5167976"/>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cstate="print"/>
          <a:srcRect/>
          <a:stretch>
            <a:fillRect/>
          </a:stretch>
        </p:blipFill>
        <p:spPr bwMode="auto">
          <a:xfrm>
            <a:off x="8096799" y="1887581"/>
            <a:ext cx="993775" cy="3074127"/>
          </a:xfrm>
          <a:prstGeom prst="rect">
            <a:avLst/>
          </a:prstGeom>
          <a:noFill/>
          <a:ln w="9525">
            <a:noFill/>
            <a:miter lim="800000"/>
            <a:headEnd/>
            <a:tailEnd/>
          </a:ln>
          <a:effectLst/>
        </p:spPr>
      </p:pic>
      <p:pic>
        <p:nvPicPr>
          <p:cNvPr id="6149" name="Picture 5"/>
          <p:cNvPicPr>
            <a:picLocks noChangeAspect="1" noChangeArrowheads="1"/>
          </p:cNvPicPr>
          <p:nvPr/>
        </p:nvPicPr>
        <p:blipFill>
          <a:blip r:embed="rId4" cstate="print"/>
          <a:srcRect/>
          <a:stretch>
            <a:fillRect/>
          </a:stretch>
        </p:blipFill>
        <p:spPr bwMode="auto">
          <a:xfrm>
            <a:off x="6161681" y="4589418"/>
            <a:ext cx="774700" cy="1169127"/>
          </a:xfrm>
          <a:prstGeom prst="rect">
            <a:avLst/>
          </a:prstGeom>
          <a:noFill/>
          <a:ln w="9525">
            <a:noFill/>
            <a:miter lim="800000"/>
            <a:headEnd/>
            <a:tailEnd/>
          </a:ln>
          <a:effectLst/>
        </p:spPr>
      </p:pic>
      <p:pic>
        <p:nvPicPr>
          <p:cNvPr id="6150" name="Picture 6"/>
          <p:cNvPicPr>
            <a:picLocks noChangeAspect="1" noChangeArrowheads="1"/>
          </p:cNvPicPr>
          <p:nvPr/>
        </p:nvPicPr>
        <p:blipFill>
          <a:blip r:embed="rId5" cstate="print"/>
          <a:srcRect/>
          <a:stretch>
            <a:fillRect/>
          </a:stretch>
        </p:blipFill>
        <p:spPr bwMode="auto">
          <a:xfrm>
            <a:off x="6174381" y="5521237"/>
            <a:ext cx="762000" cy="762000"/>
          </a:xfrm>
          <a:prstGeom prst="rect">
            <a:avLst/>
          </a:prstGeom>
          <a:noFill/>
          <a:ln w="9525">
            <a:noFill/>
            <a:miter lim="800000"/>
            <a:headEnd/>
            <a:tailEnd/>
          </a:ln>
          <a:effectLst/>
        </p:spPr>
      </p:pic>
      <p:pic>
        <p:nvPicPr>
          <p:cNvPr id="6151" name="Picture 7"/>
          <p:cNvPicPr>
            <a:picLocks noChangeAspect="1" noChangeArrowheads="1"/>
          </p:cNvPicPr>
          <p:nvPr/>
        </p:nvPicPr>
        <p:blipFill>
          <a:blip r:embed="rId6" cstate="print"/>
          <a:srcRect/>
          <a:stretch>
            <a:fillRect/>
          </a:stretch>
        </p:blipFill>
        <p:spPr bwMode="auto">
          <a:xfrm>
            <a:off x="8105508" y="4410891"/>
            <a:ext cx="841375" cy="1160418"/>
          </a:xfrm>
          <a:prstGeom prst="rect">
            <a:avLst/>
          </a:prstGeom>
          <a:noFill/>
          <a:ln w="9525">
            <a:noFill/>
            <a:miter lim="800000"/>
            <a:headEnd/>
            <a:tailEnd/>
          </a:ln>
          <a:effectLst/>
        </p:spPr>
      </p:pic>
      <p:pic>
        <p:nvPicPr>
          <p:cNvPr id="6152" name="Picture 8"/>
          <p:cNvPicPr>
            <a:picLocks noChangeAspect="1" noChangeArrowheads="1"/>
          </p:cNvPicPr>
          <p:nvPr/>
        </p:nvPicPr>
        <p:blipFill>
          <a:blip r:embed="rId7" cstate="print"/>
          <a:srcRect/>
          <a:stretch>
            <a:fillRect/>
          </a:stretch>
        </p:blipFill>
        <p:spPr bwMode="auto">
          <a:xfrm>
            <a:off x="6350727" y="4267199"/>
            <a:ext cx="890587" cy="1191441"/>
          </a:xfrm>
          <a:prstGeom prst="rect">
            <a:avLst/>
          </a:prstGeom>
          <a:noFill/>
          <a:ln w="9525">
            <a:noFill/>
            <a:miter lim="800000"/>
            <a:headEnd/>
            <a:tailEnd/>
          </a:ln>
          <a:effectLst/>
        </p:spPr>
      </p:pic>
    </p:spTree>
    <p:extLst>
      <p:ext uri="{BB962C8B-B14F-4D97-AF65-F5344CB8AC3E}">
        <p14:creationId xmlns:p14="http://schemas.microsoft.com/office/powerpoint/2010/main" val="257978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wipe(up)">
                                      <p:cBhvr>
                                        <p:cTn id="7" dur="500"/>
                                        <p:tgtEl>
                                          <p:spTgt spid="6148"/>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6148"/>
                                        </p:tgtEl>
                                      </p:cBhvr>
                                    </p:animEffect>
                                    <p:set>
                                      <p:cBhvr>
                                        <p:cTn id="18" dur="1" fill="hold">
                                          <p:stCondLst>
                                            <p:cond delay="499"/>
                                          </p:stCondLst>
                                        </p:cTn>
                                        <p:tgtEl>
                                          <p:spTgt spid="6148"/>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500"/>
                            </p:stCondLst>
                            <p:childTnLst>
                              <p:par>
                                <p:cTn id="26" presetID="22" presetClass="entr" presetSubtype="4" fill="hold" nodeType="afterEffect">
                                  <p:stCondLst>
                                    <p:cond delay="500"/>
                                  </p:stCondLst>
                                  <p:childTnLst>
                                    <p:set>
                                      <p:cBhvr>
                                        <p:cTn id="27" dur="1" fill="hold">
                                          <p:stCondLst>
                                            <p:cond delay="0"/>
                                          </p:stCondLst>
                                        </p:cTn>
                                        <p:tgtEl>
                                          <p:spTgt spid="6150"/>
                                        </p:tgtEl>
                                        <p:attrNameLst>
                                          <p:attrName>style.visibility</p:attrName>
                                        </p:attrNameLst>
                                      </p:cBhvr>
                                      <p:to>
                                        <p:strVal val="visible"/>
                                      </p:to>
                                    </p:set>
                                    <p:animEffect transition="in" filter="wipe(down)">
                                      <p:cBhvr>
                                        <p:cTn id="28" dur="500"/>
                                        <p:tgtEl>
                                          <p:spTgt spid="6150"/>
                                        </p:tgtEl>
                                      </p:cBhvr>
                                    </p:animEffect>
                                  </p:childTnLst>
                                </p:cTn>
                              </p:par>
                            </p:childTnLst>
                          </p:cTn>
                        </p:par>
                        <p:par>
                          <p:cTn id="29" fill="hold">
                            <p:stCondLst>
                              <p:cond delay="1500"/>
                            </p:stCondLst>
                            <p:childTnLst>
                              <p:par>
                                <p:cTn id="30" presetID="22" presetClass="entr" presetSubtype="4" fill="hold" nodeType="afterEffect">
                                  <p:stCondLst>
                                    <p:cond delay="500"/>
                                  </p:stCondLst>
                                  <p:childTnLst>
                                    <p:set>
                                      <p:cBhvr>
                                        <p:cTn id="31" dur="1" fill="hold">
                                          <p:stCondLst>
                                            <p:cond delay="0"/>
                                          </p:stCondLst>
                                        </p:cTn>
                                        <p:tgtEl>
                                          <p:spTgt spid="6149"/>
                                        </p:tgtEl>
                                        <p:attrNameLst>
                                          <p:attrName>style.visibility</p:attrName>
                                        </p:attrNameLst>
                                      </p:cBhvr>
                                      <p:to>
                                        <p:strVal val="visible"/>
                                      </p:to>
                                    </p:set>
                                    <p:animEffect transition="in" filter="wipe(down)">
                                      <p:cBhvr>
                                        <p:cTn id="32" dur="500"/>
                                        <p:tgtEl>
                                          <p:spTgt spid="61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6149"/>
                                        </p:tgtEl>
                                      </p:cBhvr>
                                    </p:animEffect>
                                    <p:set>
                                      <p:cBhvr>
                                        <p:cTn id="37" dur="1" fill="hold">
                                          <p:stCondLst>
                                            <p:cond delay="499"/>
                                          </p:stCondLst>
                                        </p:cTn>
                                        <p:tgtEl>
                                          <p:spTgt spid="6149"/>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6150"/>
                                        </p:tgtEl>
                                      </p:cBhvr>
                                    </p:animEffect>
                                    <p:set>
                                      <p:cBhvr>
                                        <p:cTn id="40" dur="1" fill="hold">
                                          <p:stCondLst>
                                            <p:cond delay="499"/>
                                          </p:stCondLst>
                                        </p:cTn>
                                        <p:tgtEl>
                                          <p:spTgt spid="6150"/>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500"/>
                                        <p:tgtEl>
                                          <p:spTgt spid="3">
                                            <p:txEl>
                                              <p:pRg st="5" end="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500"/>
                                        <p:tgtEl>
                                          <p:spTgt spid="3">
                                            <p:txEl>
                                              <p:pRg st="6" end="6"/>
                                            </p:txEl>
                                          </p:spTgt>
                                        </p:tgtEl>
                                      </p:cBhvr>
                                    </p:animEffect>
                                  </p:childTnLst>
                                </p:cTn>
                              </p:par>
                            </p:childTnLst>
                          </p:cTn>
                        </p:par>
                        <p:par>
                          <p:cTn id="47" fill="hold">
                            <p:stCondLst>
                              <p:cond delay="500"/>
                            </p:stCondLst>
                            <p:childTnLst>
                              <p:par>
                                <p:cTn id="48" presetID="22" presetClass="entr" presetSubtype="1" fill="hold" nodeType="afterEffect">
                                  <p:stCondLst>
                                    <p:cond delay="500"/>
                                  </p:stCondLst>
                                  <p:childTnLst>
                                    <p:set>
                                      <p:cBhvr>
                                        <p:cTn id="49" dur="1" fill="hold">
                                          <p:stCondLst>
                                            <p:cond delay="0"/>
                                          </p:stCondLst>
                                        </p:cTn>
                                        <p:tgtEl>
                                          <p:spTgt spid="6151"/>
                                        </p:tgtEl>
                                        <p:attrNameLst>
                                          <p:attrName>style.visibility</p:attrName>
                                        </p:attrNameLst>
                                      </p:cBhvr>
                                      <p:to>
                                        <p:strVal val="visible"/>
                                      </p:to>
                                    </p:set>
                                    <p:animEffect transition="in" filter="wipe(up)">
                                      <p:cBhvr>
                                        <p:cTn id="50" dur="500"/>
                                        <p:tgtEl>
                                          <p:spTgt spid="6151"/>
                                        </p:tgtEl>
                                      </p:cBhvr>
                                    </p:animEffect>
                                  </p:childTnLst>
                                </p:cTn>
                              </p:par>
                            </p:childTnLst>
                          </p:cTn>
                        </p:par>
                        <p:par>
                          <p:cTn id="51" fill="hold">
                            <p:stCondLst>
                              <p:cond delay="1500"/>
                            </p:stCondLst>
                            <p:childTnLst>
                              <p:par>
                                <p:cTn id="52" presetID="22" presetClass="entr" presetSubtype="4" fill="hold" nodeType="afterEffect">
                                  <p:stCondLst>
                                    <p:cond delay="500"/>
                                  </p:stCondLst>
                                  <p:childTnLst>
                                    <p:set>
                                      <p:cBhvr>
                                        <p:cTn id="53" dur="1" fill="hold">
                                          <p:stCondLst>
                                            <p:cond delay="0"/>
                                          </p:stCondLst>
                                        </p:cTn>
                                        <p:tgtEl>
                                          <p:spTgt spid="6152"/>
                                        </p:tgtEl>
                                        <p:attrNameLst>
                                          <p:attrName>style.visibility</p:attrName>
                                        </p:attrNameLst>
                                      </p:cBhvr>
                                      <p:to>
                                        <p:strVal val="visible"/>
                                      </p:to>
                                    </p:set>
                                    <p:animEffect transition="in" filter="wipe(down)">
                                      <p:cBhvr>
                                        <p:cTn id="54"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7622" y="1321321"/>
            <a:ext cx="3901526" cy="3301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標題 1"/>
          <p:cNvSpPr>
            <a:spLocks noGrp="1"/>
          </p:cNvSpPr>
          <p:nvPr>
            <p:ph type="title"/>
          </p:nvPr>
        </p:nvSpPr>
        <p:spPr/>
        <p:txBody>
          <a:bodyPr>
            <a:normAutofit/>
          </a:bodyPr>
          <a:lstStyle/>
          <a:p>
            <a:r>
              <a:rPr lang="en-US" altLang="zh-TW" dirty="0"/>
              <a:t>Pre &amp; Post Intel </a:t>
            </a:r>
            <a:r>
              <a:rPr lang="en-US" altLang="zh-TW" dirty="0" smtClean="0"/>
              <a:t>VT-x</a:t>
            </a:r>
            <a:endParaRPr lang="zh-TW" altLang="en-US" dirty="0"/>
          </a:p>
        </p:txBody>
      </p:sp>
      <p:sp>
        <p:nvSpPr>
          <p:cNvPr id="5" name="內容版面配置區 4"/>
          <p:cNvSpPr>
            <a:spLocks noGrp="1"/>
          </p:cNvSpPr>
          <p:nvPr>
            <p:ph idx="1"/>
          </p:nvPr>
        </p:nvSpPr>
        <p:spPr>
          <a:xfrm>
            <a:off x="219547" y="4716363"/>
            <a:ext cx="4136429" cy="1955970"/>
          </a:xfrm>
        </p:spPr>
        <p:txBody>
          <a:bodyPr>
            <a:noAutofit/>
          </a:bodyPr>
          <a:lstStyle/>
          <a:p>
            <a:r>
              <a:rPr lang="en-US" altLang="zh-TW" sz="1800" dirty="0"/>
              <a:t>VMM de-privileges the guest </a:t>
            </a:r>
            <a:r>
              <a:rPr lang="en-US" altLang="zh-TW" sz="1800" dirty="0" smtClean="0"/>
              <a:t>OS</a:t>
            </a:r>
            <a:r>
              <a:rPr lang="zh-TW" altLang="en-US" sz="1800" dirty="0" smtClean="0"/>
              <a:t> </a:t>
            </a:r>
            <a:r>
              <a:rPr lang="en-US" altLang="zh-TW" sz="1800" dirty="0" smtClean="0"/>
              <a:t>into </a:t>
            </a:r>
            <a:r>
              <a:rPr lang="en-US" altLang="zh-TW" sz="1800" dirty="0"/>
              <a:t>Ring 1, and takes up Ring 0</a:t>
            </a:r>
          </a:p>
          <a:p>
            <a:r>
              <a:rPr lang="en-US" altLang="zh-TW" sz="1800" dirty="0" smtClean="0"/>
              <a:t>OS </a:t>
            </a:r>
            <a:r>
              <a:rPr lang="en-US" altLang="zh-TW" sz="1800" dirty="0"/>
              <a:t>un-aware it is not running </a:t>
            </a:r>
            <a:r>
              <a:rPr lang="en-US" altLang="zh-TW" sz="1800" dirty="0" smtClean="0"/>
              <a:t>in</a:t>
            </a:r>
            <a:r>
              <a:rPr lang="zh-TW" altLang="en-US" sz="1800" dirty="0" smtClean="0"/>
              <a:t> </a:t>
            </a:r>
            <a:r>
              <a:rPr lang="en-US" altLang="zh-TW" sz="1800" dirty="0" smtClean="0"/>
              <a:t>traditional </a:t>
            </a:r>
            <a:r>
              <a:rPr lang="en-US" altLang="zh-TW" sz="1800" dirty="0"/>
              <a:t>ring 0 privilege</a:t>
            </a:r>
          </a:p>
          <a:p>
            <a:r>
              <a:rPr lang="en-US" altLang="zh-TW" sz="1800" dirty="0" smtClean="0"/>
              <a:t>Requires </a:t>
            </a:r>
            <a:r>
              <a:rPr lang="en-US" altLang="zh-TW" sz="1800" dirty="0"/>
              <a:t>compute intensive </a:t>
            </a:r>
            <a:r>
              <a:rPr lang="en-US" altLang="zh-TW" sz="1800" dirty="0" smtClean="0"/>
              <a:t>SW</a:t>
            </a:r>
            <a:r>
              <a:rPr lang="zh-TW" altLang="en-US" sz="1800" dirty="0" smtClean="0"/>
              <a:t> </a:t>
            </a:r>
            <a:r>
              <a:rPr lang="en-US" altLang="zh-TW" sz="1800" dirty="0" smtClean="0"/>
              <a:t>translation </a:t>
            </a:r>
            <a:r>
              <a:rPr lang="en-US" altLang="zh-TW" sz="1800" dirty="0"/>
              <a:t>to mitigate</a:t>
            </a:r>
            <a:endParaRPr lang="zh-TW" altLang="en-US" sz="1800"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98623"/>
            <a:ext cx="3782458"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內容版面配置區 4"/>
          <p:cNvSpPr txBox="1">
            <a:spLocks/>
          </p:cNvSpPr>
          <p:nvPr/>
        </p:nvSpPr>
        <p:spPr>
          <a:xfrm>
            <a:off x="4716016" y="4725144"/>
            <a:ext cx="4320480" cy="18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1">
                  <a:lumMod val="75000"/>
                </a:schemeClr>
              </a:buClr>
              <a:buFont typeface="Arial" pitchFamily="34" charset="0"/>
              <a:buChar char="•"/>
              <a:defRPr sz="2400" kern="1200">
                <a:solidFill>
                  <a:schemeClr val="tx2">
                    <a:lumMod val="75000"/>
                  </a:schemeClr>
                </a:solidFill>
                <a:latin typeface="Cambria" pitchFamily="18" charset="0"/>
                <a:ea typeface="+mn-ea"/>
                <a:cs typeface="+mn-cs"/>
              </a:defRPr>
            </a:lvl1pPr>
            <a:lvl2pPr marL="742950" indent="-285750" algn="l" defTabSz="914400" rtl="0" eaLnBrk="1" latinLnBrk="0" hangingPunct="1">
              <a:spcBef>
                <a:spcPct val="20000"/>
              </a:spcBef>
              <a:buClr>
                <a:schemeClr val="accent3">
                  <a:lumMod val="50000"/>
                </a:schemeClr>
              </a:buClr>
              <a:buFont typeface="Wingdings" pitchFamily="2" charset="2"/>
              <a:buChar char="§"/>
              <a:defRPr sz="2000" kern="1200">
                <a:solidFill>
                  <a:schemeClr val="accent3">
                    <a:lumMod val="50000"/>
                  </a:schemeClr>
                </a:solidFill>
                <a:latin typeface="Cambria" pitchFamily="18" charset="0"/>
                <a:ea typeface="+mn-ea"/>
                <a:cs typeface="+mn-cs"/>
              </a:defRPr>
            </a:lvl2pPr>
            <a:lvl3pPr marL="1143000" indent="-228600" algn="l" defTabSz="914400" rtl="0" eaLnBrk="1" latinLnBrk="0" hangingPunct="1">
              <a:spcBef>
                <a:spcPct val="20000"/>
              </a:spcBef>
              <a:buClr>
                <a:schemeClr val="accent4">
                  <a:lumMod val="50000"/>
                </a:schemeClr>
              </a:buClr>
              <a:buFont typeface="Arial" pitchFamily="34" charset="0"/>
              <a:buChar char="•"/>
              <a:defRPr sz="1800" kern="1200">
                <a:solidFill>
                  <a:schemeClr val="accent4">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1800" dirty="0"/>
              <a:t>VMM has its own privileged level</a:t>
            </a:r>
          </a:p>
          <a:p>
            <a:pPr marL="0" indent="0">
              <a:buNone/>
            </a:pPr>
            <a:r>
              <a:rPr lang="en-US" altLang="zh-TW" sz="1800" dirty="0"/>
              <a:t> </a:t>
            </a:r>
            <a:r>
              <a:rPr lang="en-US" altLang="zh-TW" sz="1800" dirty="0" smtClean="0"/>
              <a:t>      where </a:t>
            </a:r>
            <a:r>
              <a:rPr lang="en-US" altLang="zh-TW" sz="1800" dirty="0"/>
              <a:t>it executes</a:t>
            </a:r>
          </a:p>
          <a:p>
            <a:r>
              <a:rPr lang="en-US" altLang="zh-TW" sz="1800" dirty="0"/>
              <a:t> No need to de-privilege the guest OS</a:t>
            </a:r>
          </a:p>
          <a:p>
            <a:r>
              <a:rPr lang="en-US" altLang="zh-TW" sz="1800" dirty="0"/>
              <a:t> </a:t>
            </a:r>
            <a:r>
              <a:rPr lang="en-US" altLang="zh-TW" sz="1800" dirty="0" err="1"/>
              <a:t>OSes</a:t>
            </a:r>
            <a:r>
              <a:rPr lang="en-US" altLang="zh-TW" sz="1800" dirty="0"/>
              <a:t> run directly on the hardware</a:t>
            </a:r>
            <a:endParaRPr lang="zh-TW" altLang="en-US" sz="1800" dirty="0"/>
          </a:p>
        </p:txBody>
      </p:sp>
      <p:cxnSp>
        <p:nvCxnSpPr>
          <p:cNvPr id="8" name="直線接點 7"/>
          <p:cNvCxnSpPr/>
          <p:nvPr/>
        </p:nvCxnSpPr>
        <p:spPr>
          <a:xfrm>
            <a:off x="4572000" y="1289989"/>
            <a:ext cx="0" cy="5382344"/>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160885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Switch</a:t>
            </a:r>
            <a:endParaRPr lang="en-US" dirty="0"/>
          </a:p>
        </p:txBody>
      </p:sp>
      <p:sp>
        <p:nvSpPr>
          <p:cNvPr id="3" name="Content Placeholder 2"/>
          <p:cNvSpPr>
            <a:spLocks noGrp="1"/>
          </p:cNvSpPr>
          <p:nvPr>
            <p:ph idx="1"/>
          </p:nvPr>
        </p:nvSpPr>
        <p:spPr>
          <a:xfrm>
            <a:off x="457200" y="1600201"/>
            <a:ext cx="8305800" cy="3429000"/>
          </a:xfrm>
        </p:spPr>
        <p:txBody>
          <a:bodyPr>
            <a:normAutofit fontScale="85000" lnSpcReduction="20000"/>
          </a:bodyPr>
          <a:lstStyle/>
          <a:p>
            <a:r>
              <a:rPr lang="en-US" dirty="0" smtClean="0"/>
              <a:t>VMM switch different virtual machines with Intel VT-x :</a:t>
            </a:r>
          </a:p>
          <a:p>
            <a:pPr lvl="1"/>
            <a:r>
              <a:rPr lang="en-US" sz="1600" b="1" dirty="0" smtClean="0">
                <a:latin typeface="Consolas" pitchFamily="49" charset="0"/>
                <a:cs typeface="Consolas" pitchFamily="49" charset="0"/>
              </a:rPr>
              <a:t>VMXON/VMXOFF</a:t>
            </a:r>
          </a:p>
          <a:p>
            <a:pPr lvl="2"/>
            <a:r>
              <a:rPr lang="en-US" dirty="0" smtClean="0"/>
              <a:t>These two instructions are used to turn on/off CPU Root Mode.</a:t>
            </a:r>
          </a:p>
          <a:p>
            <a:pPr lvl="1"/>
            <a:r>
              <a:rPr lang="en-US" dirty="0" smtClean="0"/>
              <a:t>VM Entry</a:t>
            </a:r>
          </a:p>
          <a:p>
            <a:pPr lvl="2"/>
            <a:r>
              <a:rPr lang="en-US" dirty="0" smtClean="0"/>
              <a:t>This is usually caused by the execution of </a:t>
            </a:r>
            <a:r>
              <a:rPr lang="en-US" sz="1600" b="1" dirty="0" smtClean="0">
                <a:latin typeface="Consolas" pitchFamily="49" charset="0"/>
                <a:cs typeface="Consolas" pitchFamily="49" charset="0"/>
              </a:rPr>
              <a:t>VMLAUNCH/VMRESUME</a:t>
            </a:r>
            <a:r>
              <a:rPr lang="en-US" dirty="0" smtClean="0"/>
              <a:t> instructions, which will switch CPU mode from Root Mode to Non-Root Mode.</a:t>
            </a:r>
          </a:p>
          <a:p>
            <a:pPr lvl="1"/>
            <a:r>
              <a:rPr lang="en-US" dirty="0" smtClean="0"/>
              <a:t>VM Exit</a:t>
            </a:r>
          </a:p>
          <a:p>
            <a:pPr lvl="2"/>
            <a:r>
              <a:rPr lang="en-US" dirty="0" smtClean="0"/>
              <a:t>This may be caused by many reasons, such as hardware interrupts or sensitive instruction executions.</a:t>
            </a:r>
          </a:p>
          <a:p>
            <a:pPr lvl="2"/>
            <a:r>
              <a:rPr lang="en-US" dirty="0" smtClean="0"/>
              <a:t>Switch CPU mode from Non-Root Mode to Root Mode.</a:t>
            </a:r>
          </a:p>
          <a:p>
            <a:pPr lvl="1"/>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111250" y="4966783"/>
            <a:ext cx="6919913" cy="1774825"/>
          </a:xfrm>
          <a:prstGeom prst="rect">
            <a:avLst/>
          </a:prstGeom>
          <a:noFill/>
          <a:ln w="9525">
            <a:noFill/>
            <a:miter lim="800000"/>
            <a:headEnd/>
            <a:tailEnd/>
          </a:ln>
          <a:effectLst/>
        </p:spPr>
      </p:pic>
    </p:spTree>
    <p:extLst>
      <p:ext uri="{BB962C8B-B14F-4D97-AF65-F5344CB8AC3E}">
        <p14:creationId xmlns:p14="http://schemas.microsoft.com/office/powerpoint/2010/main" val="2440083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71800"/>
            <a:ext cx="8229600" cy="1143000"/>
          </a:xfrm>
        </p:spPr>
        <p:txBody>
          <a:bodyPr>
            <a:normAutofit fontScale="90000"/>
          </a:bodyPr>
          <a:lstStyle/>
          <a:p>
            <a:r>
              <a:rPr lang="en-IN" dirty="0" smtClean="0"/>
              <a:t>What are the design conditions that the hypervisor should satisfy?</a:t>
            </a:r>
            <a:endParaRPr lang="en-IN" dirty="0"/>
          </a:p>
        </p:txBody>
      </p:sp>
    </p:spTree>
    <p:extLst>
      <p:ext uri="{BB962C8B-B14F-4D97-AF65-F5344CB8AC3E}">
        <p14:creationId xmlns:p14="http://schemas.microsoft.com/office/powerpoint/2010/main" val="33691765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868362"/>
          </a:xfrm>
        </p:spPr>
        <p:txBody>
          <a:bodyPr>
            <a:noAutofit/>
          </a:bodyPr>
          <a:lstStyle/>
          <a:p>
            <a:r>
              <a:rPr lang="en-US" dirty="0" smtClean="0"/>
              <a:t>System State Management</a:t>
            </a:r>
            <a:endParaRPr lang="en-US" dirty="0"/>
          </a:p>
        </p:txBody>
      </p:sp>
      <p:sp>
        <p:nvSpPr>
          <p:cNvPr id="3" name="Content Placeholder 2"/>
          <p:cNvSpPr>
            <a:spLocks noGrp="1"/>
          </p:cNvSpPr>
          <p:nvPr>
            <p:ph idx="1"/>
          </p:nvPr>
        </p:nvSpPr>
        <p:spPr>
          <a:xfrm>
            <a:off x="457200" y="1447800"/>
            <a:ext cx="8458200" cy="4876800"/>
          </a:xfrm>
        </p:spPr>
        <p:txBody>
          <a:bodyPr>
            <a:normAutofit fontScale="85000" lnSpcReduction="20000"/>
          </a:bodyPr>
          <a:lstStyle/>
          <a:p>
            <a:r>
              <a:rPr lang="en-US" dirty="0" smtClean="0"/>
              <a:t>Intel introduces a more efficient hardware approach for register switching, </a:t>
            </a:r>
            <a:r>
              <a:rPr lang="en-US" b="1" dirty="0" smtClean="0"/>
              <a:t>VMCS</a:t>
            </a:r>
            <a:r>
              <a:rPr lang="en-US" dirty="0" smtClean="0"/>
              <a:t> </a:t>
            </a:r>
            <a:r>
              <a:rPr lang="en-US" sz="2000" dirty="0" smtClean="0"/>
              <a:t>(</a:t>
            </a:r>
            <a:r>
              <a:rPr lang="en-US" sz="2000" i="1" dirty="0" smtClean="0"/>
              <a:t>Virtual Machine Control Structure</a:t>
            </a:r>
            <a:r>
              <a:rPr lang="en-US" sz="2000" dirty="0" smtClean="0"/>
              <a:t>) :</a:t>
            </a:r>
          </a:p>
          <a:p>
            <a:pPr lvl="1"/>
            <a:r>
              <a:rPr lang="en-US" dirty="0" smtClean="0"/>
              <a:t>State Area</a:t>
            </a:r>
          </a:p>
          <a:p>
            <a:pPr lvl="2"/>
            <a:r>
              <a:rPr lang="en-US" dirty="0" smtClean="0"/>
              <a:t>Store host OS system state when VM-Entry.</a:t>
            </a:r>
          </a:p>
          <a:p>
            <a:pPr lvl="2"/>
            <a:r>
              <a:rPr lang="en-US" dirty="0" smtClean="0"/>
              <a:t>Store guest OS system state when VM-Exit.</a:t>
            </a:r>
          </a:p>
          <a:p>
            <a:pPr lvl="1"/>
            <a:r>
              <a:rPr lang="en-US" dirty="0" smtClean="0"/>
              <a:t>Control Area</a:t>
            </a:r>
          </a:p>
          <a:p>
            <a:pPr lvl="2"/>
            <a:r>
              <a:rPr lang="en-US" dirty="0" smtClean="0"/>
              <a:t>Control instruction behaviors in Non-Root Mode.</a:t>
            </a:r>
          </a:p>
          <a:p>
            <a:pPr lvl="2"/>
            <a:r>
              <a:rPr lang="en-US" dirty="0" smtClean="0"/>
              <a:t>Control VM-Entry and VM-Exit process.</a:t>
            </a:r>
          </a:p>
          <a:p>
            <a:pPr lvl="1"/>
            <a:r>
              <a:rPr lang="en-US" dirty="0" smtClean="0"/>
              <a:t>Exit Information</a:t>
            </a:r>
          </a:p>
          <a:p>
            <a:pPr lvl="2"/>
            <a:r>
              <a:rPr lang="en-US" dirty="0" smtClean="0"/>
              <a:t>Provide the VM-Exit reason and some hardware information.</a:t>
            </a:r>
            <a:br>
              <a:rPr lang="en-US" dirty="0" smtClean="0"/>
            </a:br>
            <a:endParaRPr lang="en-US" dirty="0" smtClean="0"/>
          </a:p>
          <a:p>
            <a:r>
              <a:rPr lang="en-US" dirty="0" smtClean="0"/>
              <a:t>Whenever VM Entry or VM Exit occur, CPU will automatically read or write corresponding information into VMCS.</a:t>
            </a:r>
          </a:p>
        </p:txBody>
      </p:sp>
    </p:spTree>
    <p:extLst>
      <p:ext uri="{BB962C8B-B14F-4D97-AF65-F5344CB8AC3E}">
        <p14:creationId xmlns:p14="http://schemas.microsoft.com/office/powerpoint/2010/main" val="29301542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State Management</a:t>
            </a:r>
            <a:endParaRPr lang="en-US" dirty="0"/>
          </a:p>
        </p:txBody>
      </p:sp>
      <p:sp>
        <p:nvSpPr>
          <p:cNvPr id="3" name="Content Placeholder 2"/>
          <p:cNvSpPr>
            <a:spLocks noGrp="1"/>
          </p:cNvSpPr>
          <p:nvPr>
            <p:ph idx="1"/>
          </p:nvPr>
        </p:nvSpPr>
        <p:spPr>
          <a:xfrm>
            <a:off x="457200" y="1219201"/>
            <a:ext cx="8153400" cy="2286000"/>
          </a:xfrm>
        </p:spPr>
        <p:txBody>
          <a:bodyPr>
            <a:normAutofit fontScale="85000" lnSpcReduction="20000"/>
          </a:bodyPr>
          <a:lstStyle/>
          <a:p>
            <a:r>
              <a:rPr lang="en-US" dirty="0" smtClean="0"/>
              <a:t>Binding virtual machine to virtual CPU</a:t>
            </a:r>
          </a:p>
          <a:p>
            <a:pPr lvl="1"/>
            <a:r>
              <a:rPr lang="en-US" dirty="0" smtClean="0"/>
              <a:t>VCPU (Virtual CPU) contains two parts</a:t>
            </a:r>
          </a:p>
          <a:p>
            <a:pPr lvl="2"/>
            <a:r>
              <a:rPr lang="en-US" dirty="0" smtClean="0"/>
              <a:t>VMCS maintains virtual system states, which is approached by hardware.</a:t>
            </a:r>
          </a:p>
          <a:p>
            <a:pPr lvl="2"/>
            <a:r>
              <a:rPr lang="en-US" dirty="0" smtClean="0"/>
              <a:t>Non-VMCS maintains other non-essential system information, which is approach by software.</a:t>
            </a:r>
          </a:p>
          <a:p>
            <a:pPr lvl="1"/>
            <a:r>
              <a:rPr lang="en-US" dirty="0" smtClean="0"/>
              <a:t>VMM needs to handle Non-VMCS part.</a:t>
            </a:r>
          </a:p>
        </p:txBody>
      </p:sp>
      <p:pic>
        <p:nvPicPr>
          <p:cNvPr id="4098" name="Picture 2"/>
          <p:cNvPicPr>
            <a:picLocks noChangeAspect="1" noChangeArrowheads="1"/>
          </p:cNvPicPr>
          <p:nvPr/>
        </p:nvPicPr>
        <p:blipFill>
          <a:blip r:embed="rId2" cstate="print"/>
          <a:srcRect/>
          <a:stretch>
            <a:fillRect/>
          </a:stretch>
        </p:blipFill>
        <p:spPr bwMode="auto">
          <a:xfrm>
            <a:off x="1487488" y="3429000"/>
            <a:ext cx="6169025" cy="3182937"/>
          </a:xfrm>
          <a:prstGeom prst="rect">
            <a:avLst/>
          </a:prstGeom>
          <a:noFill/>
          <a:ln w="9525">
            <a:noFill/>
            <a:miter lim="800000"/>
            <a:headEnd/>
            <a:tailEnd/>
          </a:ln>
          <a:effectLst/>
        </p:spPr>
      </p:pic>
    </p:spTree>
    <p:extLst>
      <p:ext uri="{BB962C8B-B14F-4D97-AF65-F5344CB8AC3E}">
        <p14:creationId xmlns:p14="http://schemas.microsoft.com/office/powerpoint/2010/main" val="7768998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60" name="Picture 4"/>
          <p:cNvPicPr>
            <a:picLocks noChangeAspect="1" noChangeArrowheads="1"/>
          </p:cNvPicPr>
          <p:nvPr/>
        </p:nvPicPr>
        <p:blipFill>
          <a:blip r:embed="rId2"/>
          <a:srcRect/>
          <a:stretch>
            <a:fillRect/>
          </a:stretch>
        </p:blipFill>
        <p:spPr bwMode="auto">
          <a:xfrm>
            <a:off x="381000" y="0"/>
            <a:ext cx="3048000" cy="3657600"/>
          </a:xfrm>
          <a:prstGeom prst="rect">
            <a:avLst/>
          </a:prstGeom>
          <a:noFill/>
          <a:ln w="9525">
            <a:noFill/>
            <a:miter lim="800000"/>
            <a:headEnd/>
            <a:tailEnd/>
          </a:ln>
          <a:effectLst/>
        </p:spPr>
      </p:pic>
      <p:pic>
        <p:nvPicPr>
          <p:cNvPr id="147464" name="Picture 8"/>
          <p:cNvPicPr>
            <a:picLocks noChangeAspect="1" noChangeArrowheads="1"/>
          </p:cNvPicPr>
          <p:nvPr/>
        </p:nvPicPr>
        <p:blipFill>
          <a:blip r:embed="rId3"/>
          <a:srcRect/>
          <a:stretch>
            <a:fillRect/>
          </a:stretch>
        </p:blipFill>
        <p:spPr bwMode="auto">
          <a:xfrm>
            <a:off x="5715000" y="0"/>
            <a:ext cx="3048000" cy="3657600"/>
          </a:xfrm>
          <a:prstGeom prst="rect">
            <a:avLst/>
          </a:prstGeom>
          <a:noFill/>
          <a:ln w="9525">
            <a:noFill/>
            <a:miter lim="800000"/>
            <a:headEnd/>
            <a:tailEnd/>
          </a:ln>
          <a:effectLst/>
        </p:spPr>
      </p:pic>
      <p:pic>
        <p:nvPicPr>
          <p:cNvPr id="147465" name="Picture 9"/>
          <p:cNvPicPr>
            <a:picLocks noChangeAspect="1" noChangeArrowheads="1"/>
          </p:cNvPicPr>
          <p:nvPr/>
        </p:nvPicPr>
        <p:blipFill>
          <a:blip r:embed="rId4"/>
          <a:srcRect/>
          <a:stretch>
            <a:fillRect/>
          </a:stretch>
        </p:blipFill>
        <p:spPr bwMode="auto">
          <a:xfrm>
            <a:off x="2971800" y="3805238"/>
            <a:ext cx="3810000" cy="3052762"/>
          </a:xfrm>
          <a:prstGeom prst="rect">
            <a:avLst/>
          </a:prstGeom>
          <a:noFill/>
          <a:ln w="9525">
            <a:noFill/>
            <a:miter lim="800000"/>
            <a:headEnd/>
            <a:tailEnd/>
          </a:ln>
          <a:effectLst/>
        </p:spPr>
      </p:pic>
    </p:spTree>
    <p:extLst>
      <p:ext uri="{BB962C8B-B14F-4D97-AF65-F5344CB8AC3E}">
        <p14:creationId xmlns:p14="http://schemas.microsoft.com/office/powerpoint/2010/main" val="28437753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19400"/>
            <a:ext cx="8229600" cy="792162"/>
          </a:xfrm>
        </p:spPr>
        <p:txBody>
          <a:bodyPr/>
          <a:lstStyle/>
          <a:p>
            <a:r>
              <a:rPr lang="en-US" dirty="0" smtClean="0"/>
              <a:t>Memory Virtualization</a:t>
            </a:r>
            <a:endParaRPr lang="en-US" dirty="0"/>
          </a:p>
        </p:txBody>
      </p:sp>
    </p:spTree>
    <p:extLst>
      <p:ext uri="{BB962C8B-B14F-4D97-AF65-F5344CB8AC3E}">
        <p14:creationId xmlns:p14="http://schemas.microsoft.com/office/powerpoint/2010/main" val="12684967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X86 Memory Access</a:t>
            </a:r>
            <a:endParaRPr lang="en-US" dirty="0"/>
          </a:p>
        </p:txBody>
      </p:sp>
      <p:pic>
        <p:nvPicPr>
          <p:cNvPr id="12291" name="Picture 3"/>
          <p:cNvPicPr>
            <a:picLocks noChangeAspect="1" noChangeArrowheads="1"/>
          </p:cNvPicPr>
          <p:nvPr/>
        </p:nvPicPr>
        <p:blipFill>
          <a:blip r:embed="rId2"/>
          <a:srcRect/>
          <a:stretch>
            <a:fillRect/>
          </a:stretch>
        </p:blipFill>
        <p:spPr bwMode="auto">
          <a:xfrm>
            <a:off x="685799" y="1828800"/>
            <a:ext cx="7876515" cy="2286000"/>
          </a:xfrm>
          <a:prstGeom prst="rect">
            <a:avLst/>
          </a:prstGeom>
          <a:noFill/>
          <a:ln w="9525">
            <a:noFill/>
            <a:miter lim="800000"/>
            <a:headEnd/>
            <a:tailEnd/>
          </a:ln>
          <a:effectLst/>
        </p:spPr>
      </p:pic>
    </p:spTree>
    <p:extLst>
      <p:ext uri="{BB962C8B-B14F-4D97-AF65-F5344CB8AC3E}">
        <p14:creationId xmlns:p14="http://schemas.microsoft.com/office/powerpoint/2010/main" val="36720855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Shadow Page Tables</a:t>
            </a:r>
            <a:endParaRPr lang="en-US" dirty="0"/>
          </a:p>
        </p:txBody>
      </p:sp>
      <p:pic>
        <p:nvPicPr>
          <p:cNvPr id="13314" name="Picture 2"/>
          <p:cNvPicPr>
            <a:picLocks noChangeAspect="1" noChangeArrowheads="1"/>
          </p:cNvPicPr>
          <p:nvPr/>
        </p:nvPicPr>
        <p:blipFill>
          <a:blip r:embed="rId2"/>
          <a:srcRect/>
          <a:stretch>
            <a:fillRect/>
          </a:stretch>
        </p:blipFill>
        <p:spPr bwMode="auto">
          <a:xfrm>
            <a:off x="762000" y="1828800"/>
            <a:ext cx="7984227" cy="3200400"/>
          </a:xfrm>
          <a:prstGeom prst="rect">
            <a:avLst/>
          </a:prstGeom>
          <a:noFill/>
          <a:ln w="9525">
            <a:noFill/>
            <a:miter lim="800000"/>
            <a:headEnd/>
            <a:tailEnd/>
          </a:ln>
          <a:effectLst/>
        </p:spPr>
      </p:pic>
    </p:spTree>
    <p:extLst>
      <p:ext uri="{BB962C8B-B14F-4D97-AF65-F5344CB8AC3E}">
        <p14:creationId xmlns:p14="http://schemas.microsoft.com/office/powerpoint/2010/main" val="9821861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b="1235"/>
          <a:stretch>
            <a:fillRect/>
          </a:stretch>
        </p:blipFill>
        <p:spPr bwMode="auto">
          <a:xfrm>
            <a:off x="1447800" y="228600"/>
            <a:ext cx="6248399" cy="6629400"/>
          </a:xfrm>
          <a:prstGeom prst="rect">
            <a:avLst/>
          </a:prstGeom>
          <a:noFill/>
          <a:ln w="9525">
            <a:noFill/>
            <a:miter lim="800000"/>
            <a:headEnd/>
            <a:tailEnd/>
          </a:ln>
          <a:effectLst/>
        </p:spPr>
      </p:pic>
    </p:spTree>
    <p:extLst>
      <p:ext uri="{BB962C8B-B14F-4D97-AF65-F5344CB8AC3E}">
        <p14:creationId xmlns:p14="http://schemas.microsoft.com/office/powerpoint/2010/main" val="1753531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pPr algn="l"/>
            <a:r>
              <a:rPr lang="en-US" dirty="0" smtClean="0"/>
              <a:t>Shadow Page Table</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1524000" y="1371600"/>
            <a:ext cx="5943600" cy="5257800"/>
          </a:xfrm>
          <a:prstGeom prst="rect">
            <a:avLst/>
          </a:prstGeom>
          <a:noFill/>
          <a:ln w="9525">
            <a:noFill/>
            <a:miter lim="800000"/>
            <a:headEnd/>
            <a:tailEnd/>
          </a:ln>
          <a:effectLst/>
        </p:spPr>
      </p:pic>
    </p:spTree>
    <p:extLst>
      <p:ext uri="{BB962C8B-B14F-4D97-AF65-F5344CB8AC3E}">
        <p14:creationId xmlns:p14="http://schemas.microsoft.com/office/powerpoint/2010/main" val="20283932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Solution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Difficulties of shadow page table technique :</a:t>
            </a:r>
          </a:p>
          <a:p>
            <a:pPr lvl="1"/>
            <a:r>
              <a:rPr lang="en-US" dirty="0" smtClean="0"/>
              <a:t>Shadow page table implementation is extremely complex.</a:t>
            </a:r>
          </a:p>
          <a:p>
            <a:pPr lvl="1"/>
            <a:r>
              <a:rPr lang="en-US" dirty="0" smtClean="0"/>
              <a:t>Page fault mechanism and synchronization issues are critical.</a:t>
            </a:r>
          </a:p>
          <a:p>
            <a:pPr lvl="1"/>
            <a:r>
              <a:rPr lang="en-US" dirty="0" smtClean="0"/>
              <a:t>Host memory space overhead is considerable.</a:t>
            </a:r>
            <a:br>
              <a:rPr lang="en-US" dirty="0" smtClean="0"/>
            </a:br>
            <a:endParaRPr lang="en-US" dirty="0" smtClean="0"/>
          </a:p>
          <a:p>
            <a:r>
              <a:rPr lang="en-US" dirty="0" smtClean="0"/>
              <a:t>But why we need this technique to virtualize MMU ?</a:t>
            </a:r>
          </a:p>
          <a:p>
            <a:pPr lvl="1"/>
            <a:r>
              <a:rPr lang="en-US" dirty="0" smtClean="0"/>
              <a:t>MMU do not first implemented for virtualization.</a:t>
            </a:r>
          </a:p>
          <a:p>
            <a:pPr lvl="1"/>
            <a:r>
              <a:rPr lang="en-US" dirty="0" smtClean="0"/>
              <a:t>MMU is knowing nothing about two level page address translation.</a:t>
            </a:r>
            <a:br>
              <a:rPr lang="en-US" dirty="0" smtClean="0"/>
            </a:br>
            <a:endParaRPr lang="en-US" dirty="0" smtClean="0"/>
          </a:p>
          <a:p>
            <a:r>
              <a:rPr lang="en-US" dirty="0" smtClean="0"/>
              <a:t>Now, let us consider hardware solution.</a:t>
            </a:r>
          </a:p>
        </p:txBody>
      </p:sp>
    </p:spTree>
    <p:extLst>
      <p:ext uri="{BB962C8B-B14F-4D97-AF65-F5344CB8AC3E}">
        <p14:creationId xmlns:p14="http://schemas.microsoft.com/office/powerpoint/2010/main" val="22667669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Page Table</a:t>
            </a:r>
            <a:endParaRPr lang="en-US" dirty="0"/>
          </a:p>
        </p:txBody>
      </p:sp>
      <p:sp>
        <p:nvSpPr>
          <p:cNvPr id="3" name="Content Placeholder 2"/>
          <p:cNvSpPr>
            <a:spLocks noGrp="1"/>
          </p:cNvSpPr>
          <p:nvPr>
            <p:ph idx="1"/>
          </p:nvPr>
        </p:nvSpPr>
        <p:spPr>
          <a:xfrm>
            <a:off x="457200" y="1600200"/>
            <a:ext cx="8229600" cy="4495800"/>
          </a:xfrm>
        </p:spPr>
        <p:txBody>
          <a:bodyPr>
            <a:normAutofit fontScale="92500" lnSpcReduction="20000"/>
          </a:bodyPr>
          <a:lstStyle/>
          <a:p>
            <a:r>
              <a:rPr lang="en-US" dirty="0" smtClean="0"/>
              <a:t>Concept of Extended Page Table (EPT) :</a:t>
            </a:r>
          </a:p>
          <a:p>
            <a:pPr lvl="1"/>
            <a:r>
              <a:rPr lang="en-US" dirty="0" smtClean="0"/>
              <a:t>Instead of walking along with only one page table hierarchy, EPT technique implement one more page table hierarchy.</a:t>
            </a:r>
          </a:p>
          <a:p>
            <a:pPr lvl="2"/>
            <a:r>
              <a:rPr lang="en-US" dirty="0" smtClean="0"/>
              <a:t>One page table is maintained by guest OS, which is used to generate guest physical address.</a:t>
            </a:r>
          </a:p>
          <a:p>
            <a:pPr lvl="2"/>
            <a:r>
              <a:rPr lang="en-US" dirty="0" smtClean="0"/>
              <a:t>The other page table is maintained by VMM, which is used to map guest physical address to host physical address.</a:t>
            </a:r>
            <a:br>
              <a:rPr lang="en-US" dirty="0" smtClean="0"/>
            </a:br>
            <a:endParaRPr lang="en-US" dirty="0" smtClean="0"/>
          </a:p>
          <a:p>
            <a:pPr lvl="1"/>
            <a:r>
              <a:rPr lang="en-US" dirty="0" smtClean="0"/>
              <a:t>For each memory access operation, EPT MMU will directly get guest physical address from guest page table, and then get host physical address by the VMM mapping table automatically.</a:t>
            </a:r>
          </a:p>
        </p:txBody>
      </p:sp>
    </p:spTree>
    <p:extLst>
      <p:ext uri="{BB962C8B-B14F-4D97-AF65-F5344CB8AC3E}">
        <p14:creationId xmlns:p14="http://schemas.microsoft.com/office/powerpoint/2010/main" val="4221153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274638"/>
            <a:ext cx="8839200" cy="715962"/>
          </a:xfrm>
        </p:spPr>
        <p:txBody>
          <a:bodyPr>
            <a:noAutofit/>
          </a:bodyPr>
          <a:lstStyle/>
          <a:p>
            <a:r>
              <a:rPr lang="en-IN" sz="3600" b="1" dirty="0"/>
              <a:t>“Classic” VM (</a:t>
            </a:r>
            <a:r>
              <a:rPr lang="en-IN" sz="3600" b="1" dirty="0" err="1"/>
              <a:t>Popek</a:t>
            </a:r>
            <a:r>
              <a:rPr lang="en-IN" sz="3600" b="1" dirty="0"/>
              <a:t> &amp; Goldberg, 1974) (1/4)</a:t>
            </a:r>
            <a:br>
              <a:rPr lang="en-IN" sz="3600" b="1" dirty="0"/>
            </a:br>
            <a:endParaRPr lang="en-IN" sz="3600" b="1" dirty="0"/>
          </a:p>
        </p:txBody>
      </p:sp>
      <p:sp>
        <p:nvSpPr>
          <p:cNvPr id="3" name="Content Placeholder 2"/>
          <p:cNvSpPr>
            <a:spLocks noGrp="1"/>
          </p:cNvSpPr>
          <p:nvPr>
            <p:ph idx="1"/>
          </p:nvPr>
        </p:nvSpPr>
        <p:spPr>
          <a:xfrm>
            <a:off x="152400" y="914400"/>
            <a:ext cx="8534400" cy="5715000"/>
          </a:xfrm>
        </p:spPr>
        <p:txBody>
          <a:bodyPr>
            <a:normAutofit lnSpcReduction="10000"/>
          </a:bodyPr>
          <a:lstStyle/>
          <a:p>
            <a:r>
              <a:rPr lang="en-IN" dirty="0" smtClean="0"/>
              <a:t>Essentials </a:t>
            </a:r>
            <a:r>
              <a:rPr lang="en-IN" dirty="0"/>
              <a:t>of a Virtual Machine Monitor (</a:t>
            </a:r>
            <a:r>
              <a:rPr lang="en-IN" dirty="0" smtClean="0"/>
              <a:t>VMM)  </a:t>
            </a:r>
          </a:p>
          <a:p>
            <a:pPr lvl="2"/>
            <a:r>
              <a:rPr lang="en-IN" dirty="0" smtClean="0"/>
              <a:t>An </a:t>
            </a:r>
            <a:r>
              <a:rPr lang="en-IN" dirty="0"/>
              <a:t>efficient, isolated duplicate of the real machine.</a:t>
            </a:r>
          </a:p>
          <a:p>
            <a:pPr lvl="1"/>
            <a:r>
              <a:rPr lang="en-IN" b="1" dirty="0" smtClean="0"/>
              <a:t>Equivalence</a:t>
            </a:r>
            <a:endParaRPr lang="en-IN" b="1" dirty="0"/>
          </a:p>
          <a:p>
            <a:pPr lvl="2"/>
            <a:r>
              <a:rPr lang="en-IN" dirty="0" smtClean="0"/>
              <a:t>Software </a:t>
            </a:r>
            <a:r>
              <a:rPr lang="en-IN" dirty="0"/>
              <a:t>on the VMM executes identically </a:t>
            </a:r>
            <a:r>
              <a:rPr lang="en-IN" dirty="0" smtClean="0"/>
              <a:t>to its </a:t>
            </a:r>
            <a:r>
              <a:rPr lang="en-IN" dirty="0"/>
              <a:t>execution on hardware, barring timing </a:t>
            </a:r>
            <a:r>
              <a:rPr lang="en-IN" dirty="0" smtClean="0"/>
              <a:t>effects. </a:t>
            </a:r>
          </a:p>
          <a:p>
            <a:pPr lvl="2"/>
            <a:r>
              <a:rPr lang="en-IN" dirty="0" smtClean="0"/>
              <a:t>i.e</a:t>
            </a:r>
            <a:r>
              <a:rPr lang="en-IN" dirty="0"/>
              <a:t>. Running on VMM == Running directly on HW</a:t>
            </a:r>
          </a:p>
          <a:p>
            <a:pPr lvl="1"/>
            <a:r>
              <a:rPr lang="en-IN" dirty="0"/>
              <a:t> </a:t>
            </a:r>
            <a:r>
              <a:rPr lang="en-IN" b="1" dirty="0" smtClean="0"/>
              <a:t>Performance</a:t>
            </a:r>
          </a:p>
          <a:p>
            <a:pPr lvl="2"/>
            <a:r>
              <a:rPr lang="en-IN" dirty="0" smtClean="0"/>
              <a:t>Non </a:t>
            </a:r>
            <a:r>
              <a:rPr lang="en-IN" dirty="0"/>
              <a:t>–Privileged instructions can be executed directly by the </a:t>
            </a:r>
            <a:r>
              <a:rPr lang="en-IN" dirty="0" smtClean="0"/>
              <a:t>real processor</a:t>
            </a:r>
            <a:r>
              <a:rPr lang="en-IN" dirty="0"/>
              <a:t>, with no software intervention by the </a:t>
            </a:r>
            <a:r>
              <a:rPr lang="en-IN" dirty="0" smtClean="0"/>
              <a:t>VMM.</a:t>
            </a:r>
          </a:p>
          <a:p>
            <a:pPr lvl="2"/>
            <a:r>
              <a:rPr lang="en-IN" dirty="0" smtClean="0"/>
              <a:t>i.e</a:t>
            </a:r>
            <a:r>
              <a:rPr lang="en-IN" dirty="0"/>
              <a:t>. Performance on VMM == Performance on HW</a:t>
            </a:r>
          </a:p>
          <a:p>
            <a:pPr lvl="1"/>
            <a:r>
              <a:rPr lang="en-IN" dirty="0"/>
              <a:t> </a:t>
            </a:r>
            <a:r>
              <a:rPr lang="en-IN" b="1" dirty="0"/>
              <a:t>Resource </a:t>
            </a:r>
            <a:r>
              <a:rPr lang="en-IN" b="1" dirty="0" smtClean="0"/>
              <a:t>control</a:t>
            </a:r>
          </a:p>
          <a:p>
            <a:pPr lvl="2"/>
            <a:r>
              <a:rPr lang="en-IN" dirty="0" smtClean="0"/>
              <a:t>The </a:t>
            </a:r>
            <a:r>
              <a:rPr lang="en-IN" dirty="0"/>
              <a:t>VMM must have complete control of the virtualized resources</a:t>
            </a:r>
            <a:endParaRPr lang="en-IN" dirty="0"/>
          </a:p>
        </p:txBody>
      </p:sp>
    </p:spTree>
    <p:extLst>
      <p:ext uri="{BB962C8B-B14F-4D97-AF65-F5344CB8AC3E}">
        <p14:creationId xmlns:p14="http://schemas.microsoft.com/office/powerpoint/2010/main" val="14280865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Page Tables</a:t>
            </a:r>
            <a:endParaRPr lang="en-US" dirty="0"/>
          </a:p>
        </p:txBody>
      </p:sp>
      <p:pic>
        <p:nvPicPr>
          <p:cNvPr id="14338" name="Picture 2"/>
          <p:cNvPicPr>
            <a:picLocks noChangeAspect="1" noChangeArrowheads="1"/>
          </p:cNvPicPr>
          <p:nvPr/>
        </p:nvPicPr>
        <p:blipFill>
          <a:blip r:embed="rId2"/>
          <a:srcRect/>
          <a:stretch>
            <a:fillRect/>
          </a:stretch>
        </p:blipFill>
        <p:spPr bwMode="auto">
          <a:xfrm>
            <a:off x="190500" y="1828800"/>
            <a:ext cx="8763001" cy="2057400"/>
          </a:xfrm>
          <a:prstGeom prst="rect">
            <a:avLst/>
          </a:prstGeom>
          <a:noFill/>
          <a:ln w="9525">
            <a:noFill/>
            <a:miter lim="800000"/>
            <a:headEnd/>
            <a:tailEnd/>
          </a:ln>
          <a:effectLst/>
        </p:spPr>
      </p:pic>
    </p:spTree>
    <p:extLst>
      <p:ext uri="{BB962C8B-B14F-4D97-AF65-F5344CB8AC3E}">
        <p14:creationId xmlns:p14="http://schemas.microsoft.com/office/powerpoint/2010/main" val="10763942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lgn="l"/>
            <a:r>
              <a:rPr lang="en-US" dirty="0" smtClean="0"/>
              <a:t>Continued …</a:t>
            </a:r>
            <a:endParaRPr lang="en-US" dirty="0"/>
          </a:p>
        </p:txBody>
      </p:sp>
      <p:sp>
        <p:nvSpPr>
          <p:cNvPr id="279555" name="Rectangle 3"/>
          <p:cNvSpPr>
            <a:spLocks noGrp="1" noChangeArrowheads="1"/>
          </p:cNvSpPr>
          <p:nvPr>
            <p:ph type="body" idx="1"/>
          </p:nvPr>
        </p:nvSpPr>
        <p:spPr>
          <a:xfrm>
            <a:off x="377825" y="3068638"/>
            <a:ext cx="8388350" cy="2417762"/>
          </a:xfrm>
        </p:spPr>
        <p:txBody>
          <a:bodyPr/>
          <a:lstStyle/>
          <a:p>
            <a:pPr marL="336550" indent="-336550">
              <a:lnSpc>
                <a:spcPct val="75000"/>
              </a:lnSpc>
            </a:pPr>
            <a:r>
              <a:rPr lang="en-US" sz="2400">
                <a:solidFill>
                  <a:schemeClr val="tx2"/>
                </a:solidFill>
              </a:rPr>
              <a:t>E</a:t>
            </a:r>
            <a:r>
              <a:rPr lang="en-US" sz="2400"/>
              <a:t>xtended </a:t>
            </a:r>
            <a:r>
              <a:rPr lang="en-US" sz="2400">
                <a:solidFill>
                  <a:schemeClr val="tx2"/>
                </a:solidFill>
              </a:rPr>
              <a:t>P</a:t>
            </a:r>
            <a:r>
              <a:rPr lang="en-US" sz="2400"/>
              <a:t>age </a:t>
            </a:r>
            <a:r>
              <a:rPr lang="en-US" sz="2400">
                <a:solidFill>
                  <a:schemeClr val="tx2"/>
                </a:solidFill>
              </a:rPr>
              <a:t>T</a:t>
            </a:r>
            <a:r>
              <a:rPr lang="en-US" sz="2400"/>
              <a:t>able</a:t>
            </a:r>
          </a:p>
          <a:p>
            <a:pPr marL="336550" indent="-336550">
              <a:lnSpc>
                <a:spcPct val="75000"/>
              </a:lnSpc>
            </a:pPr>
            <a:r>
              <a:rPr lang="en-US" sz="2400"/>
              <a:t>A new page-table structure, under the control of the VMM</a:t>
            </a:r>
          </a:p>
          <a:p>
            <a:pPr marL="690563" lvl="1" indent="-352425">
              <a:lnSpc>
                <a:spcPct val="75000"/>
              </a:lnSpc>
            </a:pPr>
            <a:r>
              <a:rPr lang="en-US" sz="2000"/>
              <a:t>Defines mapping between guest- and host-physical addresses</a:t>
            </a:r>
          </a:p>
          <a:p>
            <a:pPr marL="690563" lvl="1" indent="-352425">
              <a:lnSpc>
                <a:spcPct val="75000"/>
              </a:lnSpc>
            </a:pPr>
            <a:r>
              <a:rPr lang="en-US" sz="2000"/>
              <a:t>EPT base pointer (new VMCS field) points to the EPT page tables</a:t>
            </a:r>
          </a:p>
          <a:p>
            <a:pPr marL="690563" lvl="1" indent="-352425">
              <a:lnSpc>
                <a:spcPct val="75000"/>
              </a:lnSpc>
            </a:pPr>
            <a:r>
              <a:rPr lang="en-US" sz="2000"/>
              <a:t>EPT (optionally) activated on VM entry, deactivated on VM exit</a:t>
            </a:r>
          </a:p>
          <a:p>
            <a:pPr marL="336550" indent="-336550">
              <a:lnSpc>
                <a:spcPct val="75000"/>
              </a:lnSpc>
            </a:pPr>
            <a:r>
              <a:rPr lang="en-US" sz="2400"/>
              <a:t>Guest has full control over its own IA-32 page tables</a:t>
            </a:r>
          </a:p>
          <a:p>
            <a:pPr marL="690563" lvl="1" indent="-352425">
              <a:lnSpc>
                <a:spcPct val="75000"/>
              </a:lnSpc>
            </a:pPr>
            <a:r>
              <a:rPr lang="en-US" sz="2000"/>
              <a:t>No VM exits due to guest page faults, INVLPG, or CR3 changes</a:t>
            </a:r>
          </a:p>
        </p:txBody>
      </p:sp>
      <p:grpSp>
        <p:nvGrpSpPr>
          <p:cNvPr id="2" name="Group 4"/>
          <p:cNvGrpSpPr>
            <a:grpSpLocks noChangeAspect="1"/>
          </p:cNvGrpSpPr>
          <p:nvPr/>
        </p:nvGrpSpPr>
        <p:grpSpPr bwMode="auto">
          <a:xfrm>
            <a:off x="211138" y="1357313"/>
            <a:ext cx="8467725" cy="1366837"/>
            <a:chOff x="671" y="1813"/>
            <a:chExt cx="4281" cy="704"/>
          </a:xfrm>
        </p:grpSpPr>
        <p:sp>
          <p:nvSpPr>
            <p:cNvPr id="279557" name="Rectangle 5"/>
            <p:cNvSpPr>
              <a:spLocks noChangeAspect="1" noChangeArrowheads="1"/>
            </p:cNvSpPr>
            <p:nvPr/>
          </p:nvSpPr>
          <p:spPr bwMode="auto">
            <a:xfrm>
              <a:off x="1884" y="2133"/>
              <a:ext cx="437" cy="384"/>
            </a:xfrm>
            <a:prstGeom prst="rect">
              <a:avLst/>
            </a:prstGeom>
            <a:solidFill>
              <a:schemeClr val="bg1"/>
            </a:solidFill>
            <a:ln w="12700">
              <a:solidFill>
                <a:schemeClr val="tx1"/>
              </a:solidFill>
              <a:miter lim="800000"/>
              <a:headEnd/>
              <a:tailEnd/>
            </a:ln>
            <a:effectLst/>
          </p:spPr>
          <p:txBody>
            <a:bodyPr wrap="none" anchor="ctr"/>
            <a:lstStyle/>
            <a:p>
              <a:r>
                <a:rPr lang="en-US" sz="1200" b="0">
                  <a:effectLst/>
                </a:rPr>
                <a:t>Guest IA-32</a:t>
              </a:r>
            </a:p>
            <a:p>
              <a:r>
                <a:rPr lang="en-US" sz="1200" b="0">
                  <a:effectLst/>
                </a:rPr>
                <a:t>Page</a:t>
              </a:r>
            </a:p>
            <a:p>
              <a:r>
                <a:rPr lang="en-US" sz="1200" b="0">
                  <a:effectLst/>
                </a:rPr>
                <a:t>Tables</a:t>
              </a:r>
            </a:p>
          </p:txBody>
        </p:sp>
        <p:sp>
          <p:nvSpPr>
            <p:cNvPr id="279558" name="Text Box 6"/>
            <p:cNvSpPr txBox="1">
              <a:spLocks noChangeAspect="1" noChangeArrowheads="1"/>
            </p:cNvSpPr>
            <p:nvPr/>
          </p:nvSpPr>
          <p:spPr bwMode="auto">
            <a:xfrm>
              <a:off x="671" y="2214"/>
              <a:ext cx="960" cy="157"/>
            </a:xfrm>
            <a:prstGeom prst="rect">
              <a:avLst/>
            </a:prstGeom>
            <a:noFill/>
            <a:ln w="9525">
              <a:noFill/>
              <a:miter lim="800000"/>
              <a:headEnd/>
              <a:tailEnd/>
            </a:ln>
            <a:effectLst/>
          </p:spPr>
          <p:txBody>
            <a:bodyPr wrap="none">
              <a:spAutoFit/>
            </a:bodyPr>
            <a:lstStyle/>
            <a:p>
              <a:r>
                <a:rPr lang="en-US" sz="1400" b="0">
                  <a:effectLst/>
                </a:rPr>
                <a:t>Guest Linear Address</a:t>
              </a:r>
            </a:p>
          </p:txBody>
        </p:sp>
        <p:sp>
          <p:nvSpPr>
            <p:cNvPr id="279559" name="Line 7"/>
            <p:cNvSpPr>
              <a:spLocks noChangeAspect="1" noChangeShapeType="1"/>
            </p:cNvSpPr>
            <p:nvPr/>
          </p:nvSpPr>
          <p:spPr bwMode="auto">
            <a:xfrm>
              <a:off x="1562" y="2331"/>
              <a:ext cx="312" cy="0"/>
            </a:xfrm>
            <a:prstGeom prst="line">
              <a:avLst/>
            </a:prstGeom>
            <a:noFill/>
            <a:ln w="9525">
              <a:solidFill>
                <a:schemeClr val="tx1"/>
              </a:solidFill>
              <a:round/>
              <a:headEnd/>
              <a:tailEnd type="stealth" w="med" len="med"/>
            </a:ln>
            <a:effectLst/>
          </p:spPr>
          <p:txBody>
            <a:bodyPr wrap="none" anchor="ctr"/>
            <a:lstStyle/>
            <a:p>
              <a:endParaRPr lang="en-US"/>
            </a:p>
          </p:txBody>
        </p:sp>
        <p:sp>
          <p:nvSpPr>
            <p:cNvPr id="279560" name="Line 8"/>
            <p:cNvSpPr>
              <a:spLocks noChangeAspect="1" noChangeShapeType="1"/>
            </p:cNvSpPr>
            <p:nvPr/>
          </p:nvSpPr>
          <p:spPr bwMode="auto">
            <a:xfrm flipV="1">
              <a:off x="2324" y="2331"/>
              <a:ext cx="1116" cy="0"/>
            </a:xfrm>
            <a:prstGeom prst="line">
              <a:avLst/>
            </a:prstGeom>
            <a:noFill/>
            <a:ln w="9525">
              <a:solidFill>
                <a:schemeClr val="tx1"/>
              </a:solidFill>
              <a:round/>
              <a:headEnd/>
              <a:tailEnd type="stealth" w="med" len="med"/>
            </a:ln>
            <a:effectLst/>
          </p:spPr>
          <p:txBody>
            <a:bodyPr wrap="none" anchor="ctr"/>
            <a:lstStyle/>
            <a:p>
              <a:endParaRPr lang="en-US"/>
            </a:p>
          </p:txBody>
        </p:sp>
        <p:sp>
          <p:nvSpPr>
            <p:cNvPr id="279561" name="Text Box 9"/>
            <p:cNvSpPr txBox="1">
              <a:spLocks noChangeAspect="1" noChangeArrowheads="1"/>
            </p:cNvSpPr>
            <p:nvPr/>
          </p:nvSpPr>
          <p:spPr bwMode="auto">
            <a:xfrm>
              <a:off x="2310" y="2173"/>
              <a:ext cx="1046" cy="157"/>
            </a:xfrm>
            <a:prstGeom prst="rect">
              <a:avLst/>
            </a:prstGeom>
            <a:noFill/>
            <a:ln w="9525">
              <a:noFill/>
              <a:miter lim="800000"/>
              <a:headEnd/>
              <a:tailEnd/>
            </a:ln>
            <a:effectLst/>
          </p:spPr>
          <p:txBody>
            <a:bodyPr wrap="none">
              <a:spAutoFit/>
            </a:bodyPr>
            <a:lstStyle/>
            <a:p>
              <a:r>
                <a:rPr lang="en-US" sz="1400" b="0">
                  <a:effectLst/>
                </a:rPr>
                <a:t>Guest Physical Address</a:t>
              </a:r>
            </a:p>
          </p:txBody>
        </p:sp>
        <p:sp>
          <p:nvSpPr>
            <p:cNvPr id="279562" name="Rectangle 10"/>
            <p:cNvSpPr>
              <a:spLocks noChangeAspect="1" noChangeArrowheads="1"/>
            </p:cNvSpPr>
            <p:nvPr/>
          </p:nvSpPr>
          <p:spPr bwMode="auto">
            <a:xfrm>
              <a:off x="3432" y="2133"/>
              <a:ext cx="437" cy="384"/>
            </a:xfrm>
            <a:prstGeom prst="rect">
              <a:avLst/>
            </a:prstGeom>
            <a:solidFill>
              <a:schemeClr val="bg1"/>
            </a:solidFill>
            <a:ln w="12700">
              <a:solidFill>
                <a:schemeClr val="tx1"/>
              </a:solidFill>
              <a:miter lim="800000"/>
              <a:headEnd/>
              <a:tailEnd/>
            </a:ln>
            <a:effectLst/>
          </p:spPr>
          <p:txBody>
            <a:bodyPr wrap="none" anchor="ctr"/>
            <a:lstStyle/>
            <a:p>
              <a:r>
                <a:rPr lang="en-US" sz="1200" b="0">
                  <a:effectLst/>
                </a:rPr>
                <a:t>Extended</a:t>
              </a:r>
            </a:p>
            <a:p>
              <a:r>
                <a:rPr lang="en-US" sz="1200" b="0">
                  <a:effectLst/>
                </a:rPr>
                <a:t>Page</a:t>
              </a:r>
            </a:p>
            <a:p>
              <a:r>
                <a:rPr lang="en-US" sz="1200" b="0">
                  <a:effectLst/>
                </a:rPr>
                <a:t>Tables</a:t>
              </a:r>
            </a:p>
          </p:txBody>
        </p:sp>
        <p:sp>
          <p:nvSpPr>
            <p:cNvPr id="279563" name="Line 11"/>
            <p:cNvSpPr>
              <a:spLocks noChangeAspect="1" noChangeShapeType="1"/>
            </p:cNvSpPr>
            <p:nvPr/>
          </p:nvSpPr>
          <p:spPr bwMode="auto">
            <a:xfrm flipV="1">
              <a:off x="3866" y="2325"/>
              <a:ext cx="1086" cy="0"/>
            </a:xfrm>
            <a:prstGeom prst="line">
              <a:avLst/>
            </a:prstGeom>
            <a:noFill/>
            <a:ln w="9525">
              <a:solidFill>
                <a:schemeClr val="tx1"/>
              </a:solidFill>
              <a:round/>
              <a:headEnd/>
              <a:tailEnd type="stealth" w="med" len="med"/>
            </a:ln>
            <a:effectLst/>
          </p:spPr>
          <p:txBody>
            <a:bodyPr wrap="none" anchor="ctr"/>
            <a:lstStyle/>
            <a:p>
              <a:endParaRPr lang="en-US"/>
            </a:p>
          </p:txBody>
        </p:sp>
        <p:sp>
          <p:nvSpPr>
            <p:cNvPr id="279564" name="Text Box 12"/>
            <p:cNvSpPr txBox="1">
              <a:spLocks noChangeAspect="1" noChangeArrowheads="1"/>
            </p:cNvSpPr>
            <p:nvPr/>
          </p:nvSpPr>
          <p:spPr bwMode="auto">
            <a:xfrm>
              <a:off x="3887" y="2131"/>
              <a:ext cx="991" cy="157"/>
            </a:xfrm>
            <a:prstGeom prst="rect">
              <a:avLst/>
            </a:prstGeom>
            <a:noFill/>
            <a:ln w="9525">
              <a:noFill/>
              <a:miter lim="800000"/>
              <a:headEnd/>
              <a:tailEnd/>
            </a:ln>
            <a:effectLst/>
          </p:spPr>
          <p:txBody>
            <a:bodyPr wrap="none">
              <a:spAutoFit/>
            </a:bodyPr>
            <a:lstStyle/>
            <a:p>
              <a:r>
                <a:rPr lang="en-US" sz="1400" b="0">
                  <a:effectLst/>
                </a:rPr>
                <a:t>Host Physical Address</a:t>
              </a:r>
            </a:p>
          </p:txBody>
        </p:sp>
        <p:grpSp>
          <p:nvGrpSpPr>
            <p:cNvPr id="3" name="Group 13"/>
            <p:cNvGrpSpPr>
              <a:grpSpLocks noChangeAspect="1"/>
            </p:cNvGrpSpPr>
            <p:nvPr/>
          </p:nvGrpSpPr>
          <p:grpSpPr bwMode="auto">
            <a:xfrm>
              <a:off x="3116" y="2013"/>
              <a:ext cx="306" cy="138"/>
              <a:chOff x="2868" y="2010"/>
              <a:chExt cx="306" cy="138"/>
            </a:xfrm>
          </p:grpSpPr>
          <p:sp>
            <p:nvSpPr>
              <p:cNvPr id="279566" name="Line 14"/>
              <p:cNvSpPr>
                <a:spLocks noChangeAspect="1" noChangeShapeType="1"/>
              </p:cNvSpPr>
              <p:nvPr/>
            </p:nvSpPr>
            <p:spPr bwMode="auto">
              <a:xfrm flipV="1">
                <a:off x="2868" y="2148"/>
                <a:ext cx="306" cy="0"/>
              </a:xfrm>
              <a:prstGeom prst="line">
                <a:avLst/>
              </a:prstGeom>
              <a:noFill/>
              <a:ln w="9525">
                <a:solidFill>
                  <a:schemeClr val="tx1"/>
                </a:solidFill>
                <a:round/>
                <a:headEnd/>
                <a:tailEnd type="stealth" w="med" len="med"/>
              </a:ln>
              <a:effectLst/>
            </p:spPr>
            <p:txBody>
              <a:bodyPr wrap="none" anchor="ctr"/>
              <a:lstStyle/>
              <a:p>
                <a:endParaRPr lang="en-US"/>
              </a:p>
            </p:txBody>
          </p:sp>
          <p:sp>
            <p:nvSpPr>
              <p:cNvPr id="279567" name="Line 15"/>
              <p:cNvSpPr>
                <a:spLocks noChangeAspect="1" noChangeShapeType="1"/>
              </p:cNvSpPr>
              <p:nvPr/>
            </p:nvSpPr>
            <p:spPr bwMode="auto">
              <a:xfrm flipV="1">
                <a:off x="2868" y="2010"/>
                <a:ext cx="0" cy="138"/>
              </a:xfrm>
              <a:prstGeom prst="line">
                <a:avLst/>
              </a:prstGeom>
              <a:noFill/>
              <a:ln w="9525">
                <a:solidFill>
                  <a:schemeClr val="tx1"/>
                </a:solidFill>
                <a:round/>
                <a:headEnd/>
                <a:tailEnd/>
              </a:ln>
              <a:effectLst/>
            </p:spPr>
            <p:txBody>
              <a:bodyPr wrap="none" anchor="ctr"/>
              <a:lstStyle/>
              <a:p>
                <a:endParaRPr lang="en-US"/>
              </a:p>
            </p:txBody>
          </p:sp>
        </p:grpSp>
        <p:sp>
          <p:nvSpPr>
            <p:cNvPr id="279568" name="Text Box 16"/>
            <p:cNvSpPr txBox="1">
              <a:spLocks noChangeAspect="1" noChangeArrowheads="1"/>
            </p:cNvSpPr>
            <p:nvPr/>
          </p:nvSpPr>
          <p:spPr bwMode="auto">
            <a:xfrm>
              <a:off x="2559" y="1831"/>
              <a:ext cx="1126" cy="157"/>
            </a:xfrm>
            <a:prstGeom prst="rect">
              <a:avLst/>
            </a:prstGeom>
            <a:noFill/>
            <a:ln w="9525">
              <a:noFill/>
              <a:miter lim="800000"/>
              <a:headEnd/>
              <a:tailEnd/>
            </a:ln>
            <a:effectLst/>
          </p:spPr>
          <p:txBody>
            <a:bodyPr wrap="none">
              <a:spAutoFit/>
            </a:bodyPr>
            <a:lstStyle/>
            <a:p>
              <a:r>
                <a:rPr lang="en-US" sz="1400" b="0">
                  <a:effectLst/>
                </a:rPr>
                <a:t>EPT Base Pointer (EPTP)</a:t>
              </a:r>
            </a:p>
          </p:txBody>
        </p:sp>
        <p:sp>
          <p:nvSpPr>
            <p:cNvPr id="279569" name="Text Box 17"/>
            <p:cNvSpPr txBox="1">
              <a:spLocks noChangeAspect="1" noChangeArrowheads="1"/>
            </p:cNvSpPr>
            <p:nvPr/>
          </p:nvSpPr>
          <p:spPr bwMode="auto">
            <a:xfrm>
              <a:off x="1450" y="1813"/>
              <a:ext cx="272" cy="157"/>
            </a:xfrm>
            <a:prstGeom prst="rect">
              <a:avLst/>
            </a:prstGeom>
            <a:noFill/>
            <a:ln w="9525">
              <a:noFill/>
              <a:miter lim="800000"/>
              <a:headEnd/>
              <a:tailEnd/>
            </a:ln>
            <a:effectLst/>
          </p:spPr>
          <p:txBody>
            <a:bodyPr wrap="none">
              <a:spAutoFit/>
            </a:bodyPr>
            <a:lstStyle/>
            <a:p>
              <a:r>
                <a:rPr lang="en-US" sz="1400" b="0">
                  <a:effectLst/>
                </a:rPr>
                <a:t>CR3</a:t>
              </a:r>
            </a:p>
          </p:txBody>
        </p:sp>
        <p:grpSp>
          <p:nvGrpSpPr>
            <p:cNvPr id="4" name="Group 18"/>
            <p:cNvGrpSpPr>
              <a:grpSpLocks noChangeAspect="1"/>
            </p:cNvGrpSpPr>
            <p:nvPr/>
          </p:nvGrpSpPr>
          <p:grpSpPr bwMode="auto">
            <a:xfrm>
              <a:off x="1592" y="2001"/>
              <a:ext cx="306" cy="138"/>
              <a:chOff x="2964" y="2106"/>
              <a:chExt cx="306" cy="138"/>
            </a:xfrm>
          </p:grpSpPr>
          <p:sp>
            <p:nvSpPr>
              <p:cNvPr id="279571" name="Line 19"/>
              <p:cNvSpPr>
                <a:spLocks noChangeAspect="1" noChangeShapeType="1"/>
              </p:cNvSpPr>
              <p:nvPr/>
            </p:nvSpPr>
            <p:spPr bwMode="auto">
              <a:xfrm flipV="1">
                <a:off x="2964" y="2244"/>
                <a:ext cx="306" cy="0"/>
              </a:xfrm>
              <a:prstGeom prst="line">
                <a:avLst/>
              </a:prstGeom>
              <a:noFill/>
              <a:ln w="9525">
                <a:solidFill>
                  <a:schemeClr val="tx1"/>
                </a:solidFill>
                <a:round/>
                <a:headEnd/>
                <a:tailEnd type="stealth" w="med" len="med"/>
              </a:ln>
              <a:effectLst/>
            </p:spPr>
            <p:txBody>
              <a:bodyPr wrap="none" anchor="ctr"/>
              <a:lstStyle/>
              <a:p>
                <a:endParaRPr lang="en-US"/>
              </a:p>
            </p:txBody>
          </p:sp>
          <p:sp>
            <p:nvSpPr>
              <p:cNvPr id="279572" name="Line 20"/>
              <p:cNvSpPr>
                <a:spLocks noChangeAspect="1" noChangeShapeType="1"/>
              </p:cNvSpPr>
              <p:nvPr/>
            </p:nvSpPr>
            <p:spPr bwMode="auto">
              <a:xfrm flipV="1">
                <a:off x="2964" y="2106"/>
                <a:ext cx="0" cy="138"/>
              </a:xfrm>
              <a:prstGeom prst="line">
                <a:avLst/>
              </a:prstGeom>
              <a:noFill/>
              <a:ln w="9525">
                <a:solidFill>
                  <a:schemeClr val="tx1"/>
                </a:solidFill>
                <a:round/>
                <a:headEnd/>
                <a:tailEnd/>
              </a:ln>
              <a:effectLst/>
            </p:spPr>
            <p:txBody>
              <a:bodyPr wrap="none" anchor="ctr"/>
              <a:lstStyle/>
              <a:p>
                <a:endParaRPr lang="en-US"/>
              </a:p>
            </p:txBody>
          </p:sp>
        </p:grpSp>
      </p:grpSp>
    </p:spTree>
    <p:extLst>
      <p:ext uri="{BB962C8B-B14F-4D97-AF65-F5344CB8AC3E}">
        <p14:creationId xmlns:p14="http://schemas.microsoft.com/office/powerpoint/2010/main" val="146990837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63525" y="1219200"/>
            <a:ext cx="8558213" cy="3646488"/>
            <a:chOff x="240" y="157"/>
            <a:chExt cx="5280" cy="2531"/>
          </a:xfrm>
        </p:grpSpPr>
        <p:sp useBgFill="1">
          <p:nvSpPr>
            <p:cNvPr id="372741" name="Rectangle 5"/>
            <p:cNvSpPr>
              <a:spLocks noChangeArrowheads="1"/>
            </p:cNvSpPr>
            <p:nvPr/>
          </p:nvSpPr>
          <p:spPr bwMode="auto">
            <a:xfrm>
              <a:off x="240" y="624"/>
              <a:ext cx="5280" cy="2064"/>
            </a:xfrm>
            <a:prstGeom prst="rect">
              <a:avLst/>
            </a:prstGeom>
            <a:ln w="31750" algn="ctr">
              <a:noFill/>
              <a:miter lim="800000"/>
              <a:headEnd type="none" w="sm" len="sm"/>
              <a:tailEnd type="none" w="med" len="lg"/>
            </a:ln>
            <a:effectLst/>
          </p:spPr>
          <p:txBody>
            <a:bodyPr wrap="none" anchor="ctr"/>
            <a:lstStyle/>
            <a:p>
              <a:endParaRPr lang="en-US"/>
            </a:p>
          </p:txBody>
        </p:sp>
        <p:graphicFrame>
          <p:nvGraphicFramePr>
            <p:cNvPr id="372742" name="Object 6"/>
            <p:cNvGraphicFramePr>
              <a:graphicFrameLocks noChangeAspect="1"/>
            </p:cNvGraphicFramePr>
            <p:nvPr/>
          </p:nvGraphicFramePr>
          <p:xfrm>
            <a:off x="432" y="157"/>
            <a:ext cx="4894" cy="2387"/>
          </p:xfrm>
          <a:graphic>
            <a:graphicData uri="http://schemas.openxmlformats.org/presentationml/2006/ole">
              <mc:AlternateContent xmlns:mc="http://schemas.openxmlformats.org/markup-compatibility/2006">
                <mc:Choice xmlns:v="urn:schemas-microsoft-com:vml" Requires="v">
                  <p:oleObj spid="_x0000_s8197" name="Visio" r:id="rId4" imgW="6775430" imgH="3303746" progId="Visio.Drawing.11">
                    <p:embed/>
                  </p:oleObj>
                </mc:Choice>
                <mc:Fallback>
                  <p:oleObj name="Visio" r:id="rId4" imgW="6775430" imgH="330374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 y="157"/>
                          <a:ext cx="4894" cy="2387"/>
                        </a:xfrm>
                        <a:prstGeom prst="rect">
                          <a:avLst/>
                        </a:prstGeom>
                        <a:solidFill>
                          <a:srgbClr val="3366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72738" name="Rectangle 2"/>
          <p:cNvSpPr>
            <a:spLocks noGrp="1" noChangeArrowheads="1"/>
          </p:cNvSpPr>
          <p:nvPr>
            <p:ph type="title"/>
          </p:nvPr>
        </p:nvSpPr>
        <p:spPr>
          <a:xfrm>
            <a:off x="457200" y="0"/>
            <a:ext cx="8229600" cy="1143000"/>
          </a:xfrm>
        </p:spPr>
        <p:txBody>
          <a:bodyPr>
            <a:normAutofit/>
          </a:bodyPr>
          <a:lstStyle/>
          <a:p>
            <a:pPr algn="l"/>
            <a:r>
              <a:rPr lang="en-US" dirty="0" smtClean="0"/>
              <a:t>Continued …</a:t>
            </a:r>
            <a:endParaRPr lang="en-US" dirty="0"/>
          </a:p>
        </p:txBody>
      </p:sp>
      <p:sp>
        <p:nvSpPr>
          <p:cNvPr id="372739" name="Rectangle 3"/>
          <p:cNvSpPr>
            <a:spLocks noGrp="1" noChangeArrowheads="1"/>
          </p:cNvSpPr>
          <p:nvPr>
            <p:ph type="body" idx="1"/>
          </p:nvPr>
        </p:nvSpPr>
        <p:spPr>
          <a:xfrm>
            <a:off x="381000" y="5181600"/>
            <a:ext cx="8388350" cy="1219200"/>
          </a:xfrm>
        </p:spPr>
        <p:txBody>
          <a:bodyPr/>
          <a:lstStyle/>
          <a:p>
            <a:pPr marL="327025" indent="-327025">
              <a:lnSpc>
                <a:spcPct val="75000"/>
              </a:lnSpc>
            </a:pPr>
            <a:r>
              <a:rPr lang="en-US" sz="2000" dirty="0"/>
              <a:t>All guest-physical memory addresses go through EPT tables</a:t>
            </a:r>
          </a:p>
          <a:p>
            <a:pPr marL="681038" lvl="1" indent="-352425">
              <a:lnSpc>
                <a:spcPct val="75000"/>
              </a:lnSpc>
            </a:pPr>
            <a:r>
              <a:rPr lang="en-US" sz="1800" dirty="0"/>
              <a:t>(CR3, PDE, PTE, etc.)</a:t>
            </a:r>
          </a:p>
          <a:p>
            <a:pPr marL="327025" indent="-327025">
              <a:lnSpc>
                <a:spcPct val="75000"/>
              </a:lnSpc>
            </a:pPr>
            <a:r>
              <a:rPr lang="en-US" sz="2000" dirty="0"/>
              <a:t>Above example is for 2-level table for 32-bit address space</a:t>
            </a:r>
          </a:p>
          <a:p>
            <a:pPr marL="681038" lvl="1" indent="-352425">
              <a:lnSpc>
                <a:spcPct val="75000"/>
              </a:lnSpc>
            </a:pPr>
            <a:r>
              <a:rPr lang="en-US" sz="1800" dirty="0"/>
              <a:t>Translation possible for other page-table formats (e.g., PAE)</a:t>
            </a:r>
          </a:p>
        </p:txBody>
      </p:sp>
    </p:spTree>
    <p:extLst>
      <p:ext uri="{BB962C8B-B14F-4D97-AF65-F5344CB8AC3E}">
        <p14:creationId xmlns:p14="http://schemas.microsoft.com/office/powerpoint/2010/main" val="298582168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Memory </a:t>
            </a:r>
            <a:r>
              <a:rPr lang="en-US" altLang="zh-TW" dirty="0" smtClean="0"/>
              <a:t>Operation</a:t>
            </a:r>
            <a:endParaRPr lang="en-US" dirty="0"/>
          </a:p>
        </p:txBody>
      </p:sp>
      <p:pic>
        <p:nvPicPr>
          <p:cNvPr id="103426" name="Picture 2"/>
          <p:cNvPicPr>
            <a:picLocks noChangeAspect="1" noChangeArrowheads="1"/>
          </p:cNvPicPr>
          <p:nvPr/>
        </p:nvPicPr>
        <p:blipFill>
          <a:blip r:embed="rId2" cstate="print"/>
          <a:srcRect/>
          <a:stretch>
            <a:fillRect/>
          </a:stretch>
        </p:blipFill>
        <p:spPr bwMode="auto">
          <a:xfrm>
            <a:off x="2416175" y="2414780"/>
            <a:ext cx="6499225" cy="3535363"/>
          </a:xfrm>
          <a:prstGeom prst="rect">
            <a:avLst/>
          </a:prstGeom>
          <a:noFill/>
          <a:ln w="9525">
            <a:noFill/>
            <a:miter lim="800000"/>
            <a:headEnd/>
            <a:tailEnd/>
          </a:ln>
          <a:effectLst/>
        </p:spPr>
      </p:pic>
      <p:sp>
        <p:nvSpPr>
          <p:cNvPr id="6" name="TextBox 5"/>
          <p:cNvSpPr txBox="1"/>
          <p:nvPr/>
        </p:nvSpPr>
        <p:spPr>
          <a:xfrm>
            <a:off x="4026423" y="2753245"/>
            <a:ext cx="263214" cy="276999"/>
          </a:xfrm>
          <a:prstGeom prst="rect">
            <a:avLst/>
          </a:prstGeom>
          <a:noFill/>
        </p:spPr>
        <p:txBody>
          <a:bodyPr wrap="none" rtlCol="0">
            <a:spAutoFit/>
          </a:bodyPr>
          <a:lstStyle/>
          <a:p>
            <a:r>
              <a:rPr lang="en-US" sz="1200" b="1" i="1" dirty="0" smtClean="0"/>
              <a:t>8</a:t>
            </a:r>
            <a:endParaRPr lang="en-US" sz="1200" b="1" i="1" dirty="0"/>
          </a:p>
        </p:txBody>
      </p:sp>
      <p:sp>
        <p:nvSpPr>
          <p:cNvPr id="7" name="TextBox 6"/>
          <p:cNvSpPr txBox="1"/>
          <p:nvPr/>
        </p:nvSpPr>
        <p:spPr>
          <a:xfrm>
            <a:off x="5423759" y="2523478"/>
            <a:ext cx="263214" cy="276999"/>
          </a:xfrm>
          <a:prstGeom prst="rect">
            <a:avLst/>
          </a:prstGeom>
          <a:noFill/>
        </p:spPr>
        <p:txBody>
          <a:bodyPr wrap="none" rtlCol="0">
            <a:spAutoFit/>
          </a:bodyPr>
          <a:lstStyle/>
          <a:p>
            <a:r>
              <a:rPr lang="en-US" sz="1200" b="1" i="1" dirty="0" smtClean="0"/>
              <a:t>9</a:t>
            </a:r>
            <a:endParaRPr lang="en-US" sz="1200" b="1" i="1" dirty="0"/>
          </a:p>
        </p:txBody>
      </p:sp>
      <p:sp>
        <p:nvSpPr>
          <p:cNvPr id="8" name="TextBox 7"/>
          <p:cNvSpPr txBox="1"/>
          <p:nvPr/>
        </p:nvSpPr>
        <p:spPr>
          <a:xfrm>
            <a:off x="6809413" y="2286000"/>
            <a:ext cx="263214" cy="276999"/>
          </a:xfrm>
          <a:prstGeom prst="rect">
            <a:avLst/>
          </a:prstGeom>
          <a:noFill/>
        </p:spPr>
        <p:txBody>
          <a:bodyPr wrap="none" rtlCol="0">
            <a:spAutoFit/>
          </a:bodyPr>
          <a:lstStyle/>
          <a:p>
            <a:r>
              <a:rPr lang="en-US" sz="1200" b="1" i="1" dirty="0" smtClean="0"/>
              <a:t>6</a:t>
            </a:r>
            <a:endParaRPr lang="en-US" sz="1200" b="1" i="1" dirty="0"/>
          </a:p>
        </p:txBody>
      </p:sp>
      <p:sp>
        <p:nvSpPr>
          <p:cNvPr id="9" name="TextBox 8"/>
          <p:cNvSpPr txBox="1"/>
          <p:nvPr/>
        </p:nvSpPr>
        <p:spPr>
          <a:xfrm>
            <a:off x="5010949" y="2753245"/>
            <a:ext cx="263214" cy="276999"/>
          </a:xfrm>
          <a:prstGeom prst="rect">
            <a:avLst/>
          </a:prstGeom>
          <a:noFill/>
        </p:spPr>
        <p:txBody>
          <a:bodyPr wrap="none" rtlCol="0">
            <a:spAutoFit/>
          </a:bodyPr>
          <a:lstStyle/>
          <a:p>
            <a:r>
              <a:rPr lang="en-US" sz="1200" b="1" i="1" dirty="0" smtClean="0">
                <a:solidFill>
                  <a:schemeClr val="accent3">
                    <a:lumMod val="75000"/>
                  </a:schemeClr>
                </a:solidFill>
              </a:rPr>
              <a:t>4</a:t>
            </a:r>
            <a:endParaRPr lang="en-US" sz="1200" b="1" i="1" dirty="0">
              <a:solidFill>
                <a:schemeClr val="accent3">
                  <a:lumMod val="75000"/>
                </a:schemeClr>
              </a:solidFill>
            </a:endParaRPr>
          </a:p>
        </p:txBody>
      </p:sp>
      <p:sp>
        <p:nvSpPr>
          <p:cNvPr id="10" name="TextBox 9"/>
          <p:cNvSpPr txBox="1"/>
          <p:nvPr/>
        </p:nvSpPr>
        <p:spPr>
          <a:xfrm>
            <a:off x="6370867" y="2523478"/>
            <a:ext cx="263214" cy="276999"/>
          </a:xfrm>
          <a:prstGeom prst="rect">
            <a:avLst/>
          </a:prstGeom>
          <a:noFill/>
        </p:spPr>
        <p:txBody>
          <a:bodyPr wrap="none" rtlCol="0">
            <a:spAutoFit/>
          </a:bodyPr>
          <a:lstStyle/>
          <a:p>
            <a:r>
              <a:rPr lang="en-US" sz="1200" b="1" i="1" dirty="0" smtClean="0">
                <a:solidFill>
                  <a:schemeClr val="accent3">
                    <a:lumMod val="75000"/>
                  </a:schemeClr>
                </a:solidFill>
              </a:rPr>
              <a:t>7</a:t>
            </a:r>
            <a:endParaRPr lang="en-US" sz="1200" b="1" i="1" dirty="0">
              <a:solidFill>
                <a:schemeClr val="accent3">
                  <a:lumMod val="75000"/>
                </a:schemeClr>
              </a:solidFill>
            </a:endParaRPr>
          </a:p>
        </p:txBody>
      </p:sp>
      <p:sp>
        <p:nvSpPr>
          <p:cNvPr id="11" name="TextBox 10"/>
          <p:cNvSpPr txBox="1"/>
          <p:nvPr/>
        </p:nvSpPr>
        <p:spPr>
          <a:xfrm>
            <a:off x="7741569" y="2286000"/>
            <a:ext cx="263214" cy="276999"/>
          </a:xfrm>
          <a:prstGeom prst="rect">
            <a:avLst/>
          </a:prstGeom>
          <a:noFill/>
        </p:spPr>
        <p:txBody>
          <a:bodyPr wrap="none" rtlCol="0">
            <a:spAutoFit/>
          </a:bodyPr>
          <a:lstStyle/>
          <a:p>
            <a:r>
              <a:rPr lang="en-US" sz="1200" b="1" i="1" dirty="0" smtClean="0">
                <a:solidFill>
                  <a:schemeClr val="accent3">
                    <a:lumMod val="75000"/>
                  </a:schemeClr>
                </a:solidFill>
              </a:rPr>
              <a:t>8</a:t>
            </a:r>
            <a:endParaRPr lang="en-US" sz="1200" b="1" i="1" dirty="0">
              <a:solidFill>
                <a:schemeClr val="accent3">
                  <a:lumMod val="75000"/>
                </a:schemeClr>
              </a:solidFill>
            </a:endParaRPr>
          </a:p>
        </p:txBody>
      </p:sp>
      <p:cxnSp>
        <p:nvCxnSpPr>
          <p:cNvPr id="13" name="Straight Arrow Connector 12"/>
          <p:cNvCxnSpPr>
            <a:stCxn id="6" idx="2"/>
            <a:endCxn id="44" idx="0"/>
          </p:cNvCxnSpPr>
          <p:nvPr/>
        </p:nvCxnSpPr>
        <p:spPr>
          <a:xfrm rot="5400000">
            <a:off x="3050735" y="3080765"/>
            <a:ext cx="1157816" cy="1056774"/>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a:stCxn id="6" idx="2"/>
            <a:endCxn id="50" idx="0"/>
          </p:cNvCxnSpPr>
          <p:nvPr/>
        </p:nvCxnSpPr>
        <p:spPr>
          <a:xfrm rot="16200000" flipH="1">
            <a:off x="3832145" y="3356129"/>
            <a:ext cx="1142001" cy="49023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a:stCxn id="54" idx="0"/>
            <a:endCxn id="9" idx="2"/>
          </p:cNvCxnSpPr>
          <p:nvPr/>
        </p:nvCxnSpPr>
        <p:spPr>
          <a:xfrm rot="5400000" flipH="1" flipV="1">
            <a:off x="4554445" y="3584135"/>
            <a:ext cx="1142001" cy="3422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a:stCxn id="7" idx="2"/>
            <a:endCxn id="44" idx="0"/>
          </p:cNvCxnSpPr>
          <p:nvPr/>
        </p:nvCxnSpPr>
        <p:spPr>
          <a:xfrm rot="5400000">
            <a:off x="3634520" y="2267213"/>
            <a:ext cx="1387583" cy="2454110"/>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a:stCxn id="7" idx="2"/>
            <a:endCxn id="50" idx="0"/>
          </p:cNvCxnSpPr>
          <p:nvPr/>
        </p:nvCxnSpPr>
        <p:spPr>
          <a:xfrm rot="5400000">
            <a:off x="4415929" y="3032808"/>
            <a:ext cx="1371768" cy="90710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a:stCxn id="54" idx="0"/>
            <a:endCxn id="10" idx="2"/>
          </p:cNvCxnSpPr>
          <p:nvPr/>
        </p:nvCxnSpPr>
        <p:spPr>
          <a:xfrm rot="5400000" flipH="1" flipV="1">
            <a:off x="5119520" y="2789292"/>
            <a:ext cx="1371768" cy="139413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a:stCxn id="8" idx="2"/>
            <a:endCxn id="44" idx="0"/>
          </p:cNvCxnSpPr>
          <p:nvPr/>
        </p:nvCxnSpPr>
        <p:spPr>
          <a:xfrm rot="5400000">
            <a:off x="4208608" y="1455647"/>
            <a:ext cx="1625061" cy="3839764"/>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32" name="Straight Arrow Connector 31"/>
          <p:cNvCxnSpPr>
            <a:stCxn id="8" idx="2"/>
            <a:endCxn id="50" idx="0"/>
          </p:cNvCxnSpPr>
          <p:nvPr/>
        </p:nvCxnSpPr>
        <p:spPr>
          <a:xfrm rot="5400000">
            <a:off x="4990017" y="2221242"/>
            <a:ext cx="1609246" cy="229276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0" name="Straight Arrow Connector 39"/>
          <p:cNvCxnSpPr>
            <a:stCxn id="54" idx="0"/>
            <a:endCxn id="11" idx="2"/>
          </p:cNvCxnSpPr>
          <p:nvPr/>
        </p:nvCxnSpPr>
        <p:spPr>
          <a:xfrm rot="5400000" flipH="1" flipV="1">
            <a:off x="5686132" y="1985202"/>
            <a:ext cx="1609246" cy="276484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4" name="Rectangle 43"/>
          <p:cNvSpPr/>
          <p:nvPr/>
        </p:nvSpPr>
        <p:spPr>
          <a:xfrm>
            <a:off x="2910756" y="4188060"/>
            <a:ext cx="381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457760" y="4172245"/>
            <a:ext cx="381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917835" y="4172245"/>
            <a:ext cx="381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p:cNvCxnSpPr>
            <a:endCxn id="60" idx="1"/>
          </p:cNvCxnSpPr>
          <p:nvPr/>
        </p:nvCxnSpPr>
        <p:spPr>
          <a:xfrm flipV="1">
            <a:off x="7998871" y="2823253"/>
            <a:ext cx="28470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0" name="TextBox 59"/>
          <p:cNvSpPr txBox="1"/>
          <p:nvPr/>
        </p:nvSpPr>
        <p:spPr>
          <a:xfrm>
            <a:off x="8283575" y="2684753"/>
            <a:ext cx="497059" cy="276999"/>
          </a:xfrm>
          <a:prstGeom prst="rect">
            <a:avLst/>
          </a:prstGeom>
          <a:noFill/>
        </p:spPr>
        <p:txBody>
          <a:bodyPr wrap="none" rtlCol="0">
            <a:spAutoFit/>
          </a:bodyPr>
          <a:lstStyle/>
          <a:p>
            <a:r>
              <a:rPr lang="en-US" sz="1200" b="1" i="1" dirty="0" smtClean="0"/>
              <a:t>Data</a:t>
            </a:r>
            <a:endParaRPr lang="en-US" sz="1200" b="1" i="1" dirty="0"/>
          </a:p>
        </p:txBody>
      </p:sp>
      <p:pic>
        <p:nvPicPr>
          <p:cNvPr id="62" name="Picture 4"/>
          <p:cNvPicPr>
            <a:picLocks noChangeAspect="1" noChangeArrowheads="1"/>
          </p:cNvPicPr>
          <p:nvPr/>
        </p:nvPicPr>
        <p:blipFill>
          <a:blip r:embed="rId3" cstate="print"/>
          <a:srcRect/>
          <a:stretch>
            <a:fillRect/>
          </a:stretch>
        </p:blipFill>
        <p:spPr bwMode="auto">
          <a:xfrm>
            <a:off x="101485" y="5029054"/>
            <a:ext cx="3860915" cy="1447946"/>
          </a:xfrm>
          <a:prstGeom prst="rect">
            <a:avLst/>
          </a:prstGeom>
          <a:noFill/>
          <a:ln w="9525">
            <a:noFill/>
            <a:miter lim="800000"/>
            <a:headEnd/>
            <a:tailEnd/>
          </a:ln>
          <a:effectLst/>
        </p:spPr>
      </p:pic>
    </p:spTree>
    <p:extLst>
      <p:ext uri="{BB962C8B-B14F-4D97-AF65-F5344CB8AC3E}">
        <p14:creationId xmlns:p14="http://schemas.microsoft.com/office/powerpoint/2010/main" val="76237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down)">
                                      <p:cBhvr>
                                        <p:cTn id="14" dur="500"/>
                                        <p:tgtEl>
                                          <p:spTgt spid="19"/>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slide(fromBottom)">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xit" presetSubtype="0" fill="hold" nodeType="with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7"/>
                                        </p:tgtEl>
                                      </p:cBhvr>
                                    </p:animEffect>
                                    <p:set>
                                      <p:cBhvr>
                                        <p:cTn id="29" dur="1" fill="hold">
                                          <p:stCondLst>
                                            <p:cond delay="499"/>
                                          </p:stCondLst>
                                        </p:cTn>
                                        <p:tgtEl>
                                          <p:spTgt spid="17"/>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up)">
                                      <p:cBhvr>
                                        <p:cTn id="37" dur="500"/>
                                        <p:tgtEl>
                                          <p:spTgt spid="22"/>
                                        </p:tgtEl>
                                      </p:cBhvr>
                                    </p:animEffect>
                                  </p:childTnLst>
                                </p:cTn>
                              </p:par>
                              <p:par>
                                <p:cTn id="38" presetID="22" presetClass="entr" presetSubtype="1"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up)">
                                      <p:cBhvr>
                                        <p:cTn id="40" dur="500"/>
                                        <p:tgtEl>
                                          <p:spTgt spid="23"/>
                                        </p:tgtEl>
                                      </p:cBhvr>
                                    </p:animEffect>
                                  </p:childTnLst>
                                </p:cTn>
                              </p:par>
                            </p:childTnLst>
                          </p:cTn>
                        </p:par>
                        <p:par>
                          <p:cTn id="41" fill="hold">
                            <p:stCondLst>
                              <p:cond delay="500"/>
                            </p:stCondLst>
                            <p:childTnLst>
                              <p:par>
                                <p:cTn id="42" presetID="22" presetClass="entr" presetSubtype="4" fill="hold"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down)">
                                      <p:cBhvr>
                                        <p:cTn id="44" dur="500"/>
                                        <p:tgtEl>
                                          <p:spTgt spid="28"/>
                                        </p:tgtEl>
                                      </p:cBhvr>
                                    </p:animEffect>
                                  </p:childTnLst>
                                </p:cTn>
                              </p:par>
                            </p:childTnLst>
                          </p:cTn>
                        </p:par>
                        <p:par>
                          <p:cTn id="45" fill="hold">
                            <p:stCondLst>
                              <p:cond delay="1000"/>
                            </p:stCondLst>
                            <p:childTnLst>
                              <p:par>
                                <p:cTn id="46" presetID="12" presetClass="entr" presetSubtype="4"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slide(fromBottom)">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xit" presetSubtype="0" fill="hold" nodeType="withEffect">
                                  <p:stCondLst>
                                    <p:cond delay="0"/>
                                  </p:stCondLst>
                                  <p:childTnLst>
                                    <p:animEffect transition="out" filter="fade">
                                      <p:cBhvr>
                                        <p:cTn id="55" dur="500"/>
                                        <p:tgtEl>
                                          <p:spTgt spid="22"/>
                                        </p:tgtEl>
                                      </p:cBhvr>
                                    </p:animEffect>
                                    <p:set>
                                      <p:cBhvr>
                                        <p:cTn id="56" dur="1" fill="hold">
                                          <p:stCondLst>
                                            <p:cond delay="499"/>
                                          </p:stCondLst>
                                        </p:cTn>
                                        <p:tgtEl>
                                          <p:spTgt spid="22"/>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23"/>
                                        </p:tgtEl>
                                      </p:cBhvr>
                                    </p:animEffect>
                                    <p:set>
                                      <p:cBhvr>
                                        <p:cTn id="59" dur="1" fill="hold">
                                          <p:stCondLst>
                                            <p:cond delay="499"/>
                                          </p:stCondLst>
                                        </p:cTn>
                                        <p:tgtEl>
                                          <p:spTgt spid="23"/>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8"/>
                                        </p:tgtEl>
                                      </p:cBhvr>
                                    </p:animEffect>
                                    <p:set>
                                      <p:cBhvr>
                                        <p:cTn id="62" dur="1" fill="hold">
                                          <p:stCondLst>
                                            <p:cond delay="499"/>
                                          </p:stCondLst>
                                        </p:cTn>
                                        <p:tgtEl>
                                          <p:spTgt spid="2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up)">
                                      <p:cBhvr>
                                        <p:cTn id="67" dur="500"/>
                                        <p:tgtEl>
                                          <p:spTgt spid="31"/>
                                        </p:tgtEl>
                                      </p:cBhvr>
                                    </p:animEffect>
                                  </p:childTnLst>
                                </p:cTn>
                              </p:par>
                              <p:par>
                                <p:cTn id="68" presetID="22" presetClass="entr" presetSubtype="1"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up)">
                                      <p:cBhvr>
                                        <p:cTn id="70" dur="500"/>
                                        <p:tgtEl>
                                          <p:spTgt spid="32"/>
                                        </p:tgtEl>
                                      </p:cBhvr>
                                    </p:animEffect>
                                  </p:childTnLst>
                                </p:cTn>
                              </p:par>
                            </p:childTnLst>
                          </p:cTn>
                        </p:par>
                        <p:par>
                          <p:cTn id="71" fill="hold">
                            <p:stCondLst>
                              <p:cond delay="500"/>
                            </p:stCondLst>
                            <p:childTnLst>
                              <p:par>
                                <p:cTn id="72" presetID="22" presetClass="entr" presetSubtype="4" fill="hold" nodeType="after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wipe(down)">
                                      <p:cBhvr>
                                        <p:cTn id="74" dur="500"/>
                                        <p:tgtEl>
                                          <p:spTgt spid="40"/>
                                        </p:tgtEl>
                                      </p:cBhvr>
                                    </p:animEffect>
                                  </p:childTnLst>
                                </p:cTn>
                              </p:par>
                            </p:childTnLst>
                          </p:cTn>
                        </p:par>
                        <p:par>
                          <p:cTn id="75" fill="hold">
                            <p:stCondLst>
                              <p:cond delay="1000"/>
                            </p:stCondLst>
                            <p:childTnLst>
                              <p:par>
                                <p:cTn id="76" presetID="12" presetClass="entr" presetSubtype="4" fill="hold" nodeType="after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slide(fromBottom)">
                                      <p:cBhvr>
                                        <p:cTn id="78" dur="500"/>
                                        <p:tgtEl>
                                          <p:spTgt spid="1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60"/>
                                        </p:tgtEl>
                                        <p:attrNameLst>
                                          <p:attrName>style.visibility</p:attrName>
                                        </p:attrNameLst>
                                      </p:cBhvr>
                                      <p:to>
                                        <p:strVal val="visible"/>
                                      </p:to>
                                    </p:set>
                                    <p:animEffect transition="in" filter="fade">
                                      <p:cBhvr>
                                        <p:cTn id="83" dur="500"/>
                                        <p:tgtEl>
                                          <p:spTgt spid="60"/>
                                        </p:tgtEl>
                                      </p:cBhvr>
                                    </p:animEffect>
                                  </p:childTnLst>
                                </p:cTn>
                              </p:par>
                              <p:par>
                                <p:cTn id="84" presetID="10" presetClass="entr" presetSubtype="0" fill="hold" nodeType="with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fade">
                                      <p:cBhvr>
                                        <p:cTn id="86" dur="500"/>
                                        <p:tgtEl>
                                          <p:spTgt spid="59"/>
                                        </p:tgtEl>
                                      </p:cBhvr>
                                    </p:animEffect>
                                  </p:childTnLst>
                                </p:cTn>
                              </p:par>
                              <p:par>
                                <p:cTn id="87" presetID="10" presetClass="exit" presetSubtype="0" fill="hold" nodeType="withEffect">
                                  <p:stCondLst>
                                    <p:cond delay="0"/>
                                  </p:stCondLst>
                                  <p:childTnLst>
                                    <p:animEffect transition="out" filter="fade">
                                      <p:cBhvr>
                                        <p:cTn id="88" dur="500"/>
                                        <p:tgtEl>
                                          <p:spTgt spid="40"/>
                                        </p:tgtEl>
                                      </p:cBhvr>
                                    </p:animEffect>
                                    <p:set>
                                      <p:cBhvr>
                                        <p:cTn id="89" dur="1" fill="hold">
                                          <p:stCondLst>
                                            <p:cond delay="499"/>
                                          </p:stCondLst>
                                        </p:cTn>
                                        <p:tgtEl>
                                          <p:spTgt spid="40"/>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31"/>
                                        </p:tgtEl>
                                      </p:cBhvr>
                                    </p:animEffect>
                                    <p:set>
                                      <p:cBhvr>
                                        <p:cTn id="92" dur="1" fill="hold">
                                          <p:stCondLst>
                                            <p:cond delay="499"/>
                                          </p:stCondLst>
                                        </p:cTn>
                                        <p:tgtEl>
                                          <p:spTgt spid="31"/>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32"/>
                                        </p:tgtEl>
                                      </p:cBhvr>
                                    </p:animEffect>
                                    <p:set>
                                      <p:cBhvr>
                                        <p:cTn id="95"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6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Solution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Difficulties of shadow page table technique :</a:t>
            </a:r>
          </a:p>
          <a:p>
            <a:pPr lvl="1"/>
            <a:r>
              <a:rPr lang="en-US" dirty="0" smtClean="0"/>
              <a:t>Shadow page table implementation is extremely complex.</a:t>
            </a:r>
          </a:p>
          <a:p>
            <a:pPr lvl="1"/>
            <a:r>
              <a:rPr lang="en-US" dirty="0" smtClean="0"/>
              <a:t>Page fault mechanism and synchronization issues are critical.</a:t>
            </a:r>
          </a:p>
          <a:p>
            <a:pPr lvl="1"/>
            <a:r>
              <a:rPr lang="en-US" dirty="0" smtClean="0"/>
              <a:t>Host memory space overhead is considerable.</a:t>
            </a:r>
            <a:br>
              <a:rPr lang="en-US" dirty="0" smtClean="0"/>
            </a:br>
            <a:endParaRPr lang="en-US" dirty="0" smtClean="0"/>
          </a:p>
          <a:p>
            <a:r>
              <a:rPr lang="en-US" dirty="0" smtClean="0"/>
              <a:t>But why we need this technique to virtualize MMU ?</a:t>
            </a:r>
          </a:p>
          <a:p>
            <a:pPr lvl="1"/>
            <a:r>
              <a:rPr lang="en-US" dirty="0" smtClean="0"/>
              <a:t>MMU do not first implemented for virtualization.</a:t>
            </a:r>
          </a:p>
          <a:p>
            <a:pPr lvl="1"/>
            <a:r>
              <a:rPr lang="en-US" dirty="0" smtClean="0"/>
              <a:t>MMU is knowing nothing about two level page address translation.</a:t>
            </a:r>
            <a:br>
              <a:rPr lang="en-US" dirty="0" smtClean="0"/>
            </a:br>
            <a:endParaRPr lang="en-US" dirty="0" smtClean="0"/>
          </a:p>
          <a:p>
            <a:r>
              <a:rPr lang="en-US" dirty="0" smtClean="0"/>
              <a:t>Now, let us consider hardware solution.</a:t>
            </a:r>
          </a:p>
        </p:txBody>
      </p:sp>
    </p:spTree>
    <p:extLst>
      <p:ext uri="{BB962C8B-B14F-4D97-AF65-F5344CB8AC3E}">
        <p14:creationId xmlns:p14="http://schemas.microsoft.com/office/powerpoint/2010/main" val="22667669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Page Table</a:t>
            </a:r>
            <a:endParaRPr lang="en-US" dirty="0"/>
          </a:p>
        </p:txBody>
      </p:sp>
      <p:sp>
        <p:nvSpPr>
          <p:cNvPr id="3" name="Content Placeholder 2"/>
          <p:cNvSpPr>
            <a:spLocks noGrp="1"/>
          </p:cNvSpPr>
          <p:nvPr>
            <p:ph idx="1"/>
          </p:nvPr>
        </p:nvSpPr>
        <p:spPr>
          <a:xfrm>
            <a:off x="457200" y="1600200"/>
            <a:ext cx="8229600" cy="4495800"/>
          </a:xfrm>
        </p:spPr>
        <p:txBody>
          <a:bodyPr>
            <a:normAutofit fontScale="92500" lnSpcReduction="20000"/>
          </a:bodyPr>
          <a:lstStyle/>
          <a:p>
            <a:r>
              <a:rPr lang="en-US" dirty="0" smtClean="0"/>
              <a:t>Concept of Extended Page Table (EPT) :</a:t>
            </a:r>
          </a:p>
          <a:p>
            <a:pPr lvl="1"/>
            <a:r>
              <a:rPr lang="en-US" dirty="0" smtClean="0"/>
              <a:t>Instead of walking along with only one page table hierarchy, EPT technique implement one more page table hierarchy.</a:t>
            </a:r>
          </a:p>
          <a:p>
            <a:pPr lvl="2"/>
            <a:r>
              <a:rPr lang="en-US" dirty="0" smtClean="0"/>
              <a:t>One page table is maintained by guest OS, which is used to generate guest physical address.</a:t>
            </a:r>
          </a:p>
          <a:p>
            <a:pPr lvl="2"/>
            <a:r>
              <a:rPr lang="en-US" dirty="0" smtClean="0"/>
              <a:t>The other page table is maintained by VMM, which is used to map guest physical address to host physical address.</a:t>
            </a:r>
            <a:br>
              <a:rPr lang="en-US" dirty="0" smtClean="0"/>
            </a:br>
            <a:endParaRPr lang="en-US" dirty="0" smtClean="0"/>
          </a:p>
          <a:p>
            <a:pPr lvl="1"/>
            <a:r>
              <a:rPr lang="en-US" dirty="0" smtClean="0"/>
              <a:t>For each memory access operation, EPT MMU will directly get guest physical address from guest page table, and then get host physical address by the VMM mapping table automatically.</a:t>
            </a:r>
          </a:p>
        </p:txBody>
      </p:sp>
    </p:spTree>
    <p:extLst>
      <p:ext uri="{BB962C8B-B14F-4D97-AF65-F5344CB8AC3E}">
        <p14:creationId xmlns:p14="http://schemas.microsoft.com/office/powerpoint/2010/main" val="42211537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3200"/>
            <a:ext cx="4572000" cy="1143000"/>
          </a:xfrm>
        </p:spPr>
        <p:txBody>
          <a:bodyPr/>
          <a:lstStyle/>
          <a:p>
            <a:pPr algn="l"/>
            <a:r>
              <a:rPr lang="en-US" dirty="0" smtClean="0"/>
              <a:t>I/O  Virtualization</a:t>
            </a:r>
            <a:endParaRPr lang="en-US" dirty="0"/>
          </a:p>
        </p:txBody>
      </p:sp>
    </p:spTree>
    <p:extLst>
      <p:ext uri="{BB962C8B-B14F-4D97-AF65-F5344CB8AC3E}">
        <p14:creationId xmlns:p14="http://schemas.microsoft.com/office/powerpoint/2010/main" val="35032649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387350" y="228600"/>
            <a:ext cx="8839200" cy="750888"/>
          </a:xfrm>
        </p:spPr>
        <p:txBody>
          <a:bodyPr>
            <a:normAutofit fontScale="90000"/>
          </a:bodyPr>
          <a:lstStyle/>
          <a:p>
            <a:r>
              <a:rPr lang="en-US" dirty="0" smtClean="0"/>
              <a:t> Continued … </a:t>
            </a:r>
            <a:endParaRPr lang="en-US" dirty="0"/>
          </a:p>
        </p:txBody>
      </p:sp>
      <p:sp>
        <p:nvSpPr>
          <p:cNvPr id="285699" name="Rectangle 3"/>
          <p:cNvSpPr>
            <a:spLocks noChangeArrowheads="1"/>
          </p:cNvSpPr>
          <p:nvPr/>
        </p:nvSpPr>
        <p:spPr bwMode="auto">
          <a:xfrm>
            <a:off x="387350" y="4900613"/>
            <a:ext cx="2855913" cy="1208087"/>
          </a:xfrm>
          <a:prstGeom prst="rect">
            <a:avLst/>
          </a:prstGeom>
          <a:noFill/>
          <a:ln w="9525">
            <a:noFill/>
            <a:miter lim="800000"/>
            <a:headEnd/>
            <a:tailEnd/>
          </a:ln>
          <a:effectLst/>
        </p:spPr>
        <p:txBody>
          <a:bodyPr lIns="91429" tIns="45715" rIns="91429" bIns="45715"/>
          <a:lstStyle/>
          <a:p>
            <a:pPr marL="165100" indent="-165100" algn="l">
              <a:lnSpc>
                <a:spcPct val="90000"/>
              </a:lnSpc>
              <a:spcBef>
                <a:spcPct val="30000"/>
              </a:spcBef>
              <a:buClr>
                <a:schemeClr val="tx2"/>
              </a:buClr>
              <a:buSzPct val="95000"/>
              <a:buFont typeface="Wingdings" pitchFamily="2" charset="2"/>
              <a:buBlip>
                <a:blip r:embed="rId3"/>
              </a:buBlip>
            </a:pPr>
            <a:r>
              <a:rPr lang="en-US" sz="1400" b="0">
                <a:effectLst>
                  <a:outerShdw blurRad="38100" dist="38100" dir="2700000" algn="tl">
                    <a:srgbClr val="000000"/>
                  </a:outerShdw>
                </a:effectLst>
              </a:rPr>
              <a:t>Pro:  Higher Performance</a:t>
            </a:r>
          </a:p>
          <a:p>
            <a:pPr marL="165100" indent="-165100" algn="l">
              <a:lnSpc>
                <a:spcPct val="90000"/>
              </a:lnSpc>
              <a:spcBef>
                <a:spcPct val="30000"/>
              </a:spcBef>
              <a:buClr>
                <a:schemeClr val="tx2"/>
              </a:buClr>
              <a:buSzPct val="95000"/>
              <a:buFont typeface="Wingdings" pitchFamily="2" charset="2"/>
              <a:buBlip>
                <a:blip r:embed="rId3"/>
              </a:buBlip>
            </a:pPr>
            <a:r>
              <a:rPr lang="en-US" sz="1400" b="0">
                <a:effectLst>
                  <a:outerShdw blurRad="38100" dist="38100" dir="2700000" algn="tl">
                    <a:srgbClr val="000000"/>
                  </a:outerShdw>
                </a:effectLst>
              </a:rPr>
              <a:t>Pro:  I/O Device Sharing</a:t>
            </a:r>
          </a:p>
          <a:p>
            <a:pPr marL="165100" indent="-165100" algn="l">
              <a:lnSpc>
                <a:spcPct val="90000"/>
              </a:lnSpc>
              <a:spcBef>
                <a:spcPct val="30000"/>
              </a:spcBef>
              <a:buClr>
                <a:schemeClr val="tx2"/>
              </a:buClr>
              <a:buSzPct val="95000"/>
              <a:buFont typeface="Wingdings" pitchFamily="2" charset="2"/>
              <a:buBlip>
                <a:blip r:embed="rId3"/>
              </a:buBlip>
            </a:pPr>
            <a:r>
              <a:rPr lang="en-US" sz="1400" b="0">
                <a:effectLst>
                  <a:outerShdw blurRad="38100" dist="38100" dir="2700000" algn="tl">
                    <a:srgbClr val="000000"/>
                  </a:outerShdw>
                </a:effectLst>
              </a:rPr>
              <a:t>Pro:  VM Migration</a:t>
            </a:r>
          </a:p>
          <a:p>
            <a:pPr marL="165100" indent="-165100" algn="l">
              <a:lnSpc>
                <a:spcPct val="90000"/>
              </a:lnSpc>
              <a:spcBef>
                <a:spcPct val="30000"/>
              </a:spcBef>
              <a:buClr>
                <a:schemeClr val="tx2"/>
              </a:buClr>
              <a:buSzPct val="95000"/>
              <a:buFont typeface="Wingdings" pitchFamily="2" charset="2"/>
              <a:buBlip>
                <a:blip r:embed="rId3"/>
              </a:buBlip>
            </a:pPr>
            <a:r>
              <a:rPr lang="en-US" sz="1400" b="0">
                <a:effectLst>
                  <a:outerShdw blurRad="38100" dist="38100" dir="2700000" algn="tl">
                    <a:srgbClr val="000000"/>
                  </a:outerShdw>
                </a:effectLst>
              </a:rPr>
              <a:t>Con:  Larger Hypervisor</a:t>
            </a:r>
          </a:p>
        </p:txBody>
      </p:sp>
      <p:sp>
        <p:nvSpPr>
          <p:cNvPr id="285700" name="Line 4"/>
          <p:cNvSpPr>
            <a:spLocks noChangeShapeType="1"/>
          </p:cNvSpPr>
          <p:nvPr/>
        </p:nvSpPr>
        <p:spPr bwMode="auto">
          <a:xfrm>
            <a:off x="2971800" y="1266825"/>
            <a:ext cx="0" cy="4600575"/>
          </a:xfrm>
          <a:prstGeom prst="line">
            <a:avLst/>
          </a:prstGeom>
          <a:noFill/>
          <a:ln w="38100">
            <a:solidFill>
              <a:schemeClr val="tx2"/>
            </a:solidFill>
            <a:round/>
            <a:headEnd/>
            <a:tailEnd/>
          </a:ln>
          <a:effectLst/>
        </p:spPr>
        <p:txBody>
          <a:bodyPr wrap="none" anchor="ctr"/>
          <a:lstStyle/>
          <a:p>
            <a:endParaRPr lang="en-US"/>
          </a:p>
        </p:txBody>
      </p:sp>
      <p:grpSp>
        <p:nvGrpSpPr>
          <p:cNvPr id="2" name="Group 6"/>
          <p:cNvGrpSpPr>
            <a:grpSpLocks/>
          </p:cNvGrpSpPr>
          <p:nvPr/>
        </p:nvGrpSpPr>
        <p:grpSpPr bwMode="auto">
          <a:xfrm>
            <a:off x="523875" y="1217613"/>
            <a:ext cx="2327275" cy="3536950"/>
            <a:chOff x="330" y="611"/>
            <a:chExt cx="1466" cy="2228"/>
          </a:xfrm>
        </p:grpSpPr>
        <p:sp>
          <p:nvSpPr>
            <p:cNvPr id="285703" name="Rectangle 7"/>
            <p:cNvSpPr>
              <a:spLocks noChangeArrowheads="1"/>
            </p:cNvSpPr>
            <p:nvPr/>
          </p:nvSpPr>
          <p:spPr bwMode="auto">
            <a:xfrm>
              <a:off x="330" y="1582"/>
              <a:ext cx="1444" cy="711"/>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a:tailEnd/>
            </a:ln>
            <a:effectLst/>
          </p:spPr>
          <p:txBody>
            <a:bodyPr wrap="none" anchor="ctr"/>
            <a:lstStyle/>
            <a:p>
              <a:pPr algn="r"/>
              <a:endParaRPr lang="en-US">
                <a:solidFill>
                  <a:srgbClr val="000000"/>
                </a:solidFill>
                <a:effectLst/>
              </a:endParaRPr>
            </a:p>
            <a:p>
              <a:pPr algn="r"/>
              <a:endParaRPr lang="en-US">
                <a:solidFill>
                  <a:srgbClr val="000000"/>
                </a:solidFill>
                <a:effectLst/>
              </a:endParaRPr>
            </a:p>
            <a:p>
              <a:pPr algn="r"/>
              <a:endParaRPr lang="en-US">
                <a:solidFill>
                  <a:srgbClr val="000000"/>
                </a:solidFill>
                <a:effectLst/>
              </a:endParaRPr>
            </a:p>
            <a:p>
              <a:pPr algn="r"/>
              <a:r>
                <a:rPr lang="en-US">
                  <a:solidFill>
                    <a:srgbClr val="000000"/>
                  </a:solidFill>
                  <a:effectLst/>
                </a:rPr>
                <a:t>Hypervisor</a:t>
              </a:r>
            </a:p>
          </p:txBody>
        </p:sp>
        <p:sp>
          <p:nvSpPr>
            <p:cNvPr id="285704" name="Rectangle 8"/>
            <p:cNvSpPr>
              <a:spLocks noChangeArrowheads="1"/>
            </p:cNvSpPr>
            <p:nvPr/>
          </p:nvSpPr>
          <p:spPr bwMode="auto">
            <a:xfrm>
              <a:off x="330" y="2387"/>
              <a:ext cx="1436" cy="452"/>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a:tailEnd/>
            </a:ln>
            <a:effectLst/>
          </p:spPr>
          <p:txBody>
            <a:bodyPr anchor="ctr"/>
            <a:lstStyle/>
            <a:p>
              <a:endParaRPr lang="en-US"/>
            </a:p>
          </p:txBody>
        </p:sp>
        <p:sp>
          <p:nvSpPr>
            <p:cNvPr id="285705" name="Rectangle 9"/>
            <p:cNvSpPr>
              <a:spLocks noChangeArrowheads="1"/>
            </p:cNvSpPr>
            <p:nvPr/>
          </p:nvSpPr>
          <p:spPr bwMode="auto">
            <a:xfrm>
              <a:off x="926" y="2517"/>
              <a:ext cx="199" cy="123"/>
            </a:xfrm>
            <a:prstGeom prst="rect">
              <a:avLst/>
            </a:prstGeom>
            <a:noFill/>
            <a:ln w="19050">
              <a:solidFill>
                <a:schemeClr val="bg2"/>
              </a:solidFill>
              <a:miter lim="800000"/>
              <a:headEnd/>
              <a:tailEnd/>
            </a:ln>
            <a:effectLst/>
          </p:spPr>
          <p:txBody>
            <a:bodyPr wrap="none" anchor="ctr"/>
            <a:lstStyle/>
            <a:p>
              <a:endParaRPr lang="en-US"/>
            </a:p>
          </p:txBody>
        </p:sp>
        <p:sp>
          <p:nvSpPr>
            <p:cNvPr id="285706" name="Rectangle 10"/>
            <p:cNvSpPr>
              <a:spLocks noChangeArrowheads="1"/>
            </p:cNvSpPr>
            <p:nvPr/>
          </p:nvSpPr>
          <p:spPr bwMode="auto">
            <a:xfrm>
              <a:off x="926" y="2640"/>
              <a:ext cx="125" cy="24"/>
            </a:xfrm>
            <a:prstGeom prst="rect">
              <a:avLst/>
            </a:prstGeom>
            <a:noFill/>
            <a:ln w="19050">
              <a:solidFill>
                <a:schemeClr val="bg2"/>
              </a:solidFill>
              <a:miter lim="800000"/>
              <a:headEnd/>
              <a:tailEnd/>
            </a:ln>
            <a:effectLst/>
          </p:spPr>
          <p:txBody>
            <a:bodyPr wrap="none" anchor="ctr"/>
            <a:lstStyle/>
            <a:p>
              <a:endParaRPr lang="en-US"/>
            </a:p>
          </p:txBody>
        </p:sp>
        <p:sp>
          <p:nvSpPr>
            <p:cNvPr id="285707" name="Line 11"/>
            <p:cNvSpPr>
              <a:spLocks noChangeShapeType="1"/>
            </p:cNvSpPr>
            <p:nvPr/>
          </p:nvSpPr>
          <p:spPr bwMode="auto">
            <a:xfrm>
              <a:off x="951" y="2640"/>
              <a:ext cx="0" cy="24"/>
            </a:xfrm>
            <a:prstGeom prst="line">
              <a:avLst/>
            </a:prstGeom>
            <a:noFill/>
            <a:ln w="19050">
              <a:solidFill>
                <a:schemeClr val="bg2"/>
              </a:solidFill>
              <a:round/>
              <a:headEnd/>
              <a:tailEnd/>
            </a:ln>
            <a:effectLst/>
          </p:spPr>
          <p:txBody>
            <a:bodyPr wrap="none" anchor="ctr"/>
            <a:lstStyle/>
            <a:p>
              <a:endParaRPr lang="en-US"/>
            </a:p>
          </p:txBody>
        </p:sp>
        <p:sp>
          <p:nvSpPr>
            <p:cNvPr id="285708" name="Line 12"/>
            <p:cNvSpPr>
              <a:spLocks noChangeShapeType="1"/>
            </p:cNvSpPr>
            <p:nvPr/>
          </p:nvSpPr>
          <p:spPr bwMode="auto">
            <a:xfrm>
              <a:off x="976" y="2640"/>
              <a:ext cx="0" cy="24"/>
            </a:xfrm>
            <a:prstGeom prst="line">
              <a:avLst/>
            </a:prstGeom>
            <a:noFill/>
            <a:ln w="19050">
              <a:solidFill>
                <a:schemeClr val="bg2"/>
              </a:solidFill>
              <a:round/>
              <a:headEnd/>
              <a:tailEnd/>
            </a:ln>
            <a:effectLst/>
          </p:spPr>
          <p:txBody>
            <a:bodyPr wrap="none" anchor="ctr"/>
            <a:lstStyle/>
            <a:p>
              <a:endParaRPr lang="en-US"/>
            </a:p>
          </p:txBody>
        </p:sp>
        <p:sp>
          <p:nvSpPr>
            <p:cNvPr id="285709" name="Line 13"/>
            <p:cNvSpPr>
              <a:spLocks noChangeShapeType="1"/>
            </p:cNvSpPr>
            <p:nvPr/>
          </p:nvSpPr>
          <p:spPr bwMode="auto">
            <a:xfrm>
              <a:off x="1001" y="2640"/>
              <a:ext cx="0" cy="24"/>
            </a:xfrm>
            <a:prstGeom prst="line">
              <a:avLst/>
            </a:prstGeom>
            <a:noFill/>
            <a:ln w="19050">
              <a:solidFill>
                <a:schemeClr val="bg2"/>
              </a:solidFill>
              <a:round/>
              <a:headEnd/>
              <a:tailEnd/>
            </a:ln>
            <a:effectLst/>
          </p:spPr>
          <p:txBody>
            <a:bodyPr wrap="none" anchor="ctr"/>
            <a:lstStyle/>
            <a:p>
              <a:endParaRPr lang="en-US"/>
            </a:p>
          </p:txBody>
        </p:sp>
        <p:sp>
          <p:nvSpPr>
            <p:cNvPr id="285710" name="Line 14"/>
            <p:cNvSpPr>
              <a:spLocks noChangeShapeType="1"/>
            </p:cNvSpPr>
            <p:nvPr/>
          </p:nvSpPr>
          <p:spPr bwMode="auto">
            <a:xfrm>
              <a:off x="1026" y="2640"/>
              <a:ext cx="0" cy="24"/>
            </a:xfrm>
            <a:prstGeom prst="line">
              <a:avLst/>
            </a:prstGeom>
            <a:noFill/>
            <a:ln w="19050">
              <a:solidFill>
                <a:schemeClr val="bg2"/>
              </a:solidFill>
              <a:round/>
              <a:headEnd/>
              <a:tailEnd/>
            </a:ln>
            <a:effectLst/>
          </p:spPr>
          <p:txBody>
            <a:bodyPr wrap="none" anchor="ctr"/>
            <a:lstStyle/>
            <a:p>
              <a:endParaRPr lang="en-US"/>
            </a:p>
          </p:txBody>
        </p:sp>
        <p:sp>
          <p:nvSpPr>
            <p:cNvPr id="285711" name="Line 15"/>
            <p:cNvSpPr>
              <a:spLocks noChangeShapeType="1"/>
            </p:cNvSpPr>
            <p:nvPr/>
          </p:nvSpPr>
          <p:spPr bwMode="auto">
            <a:xfrm>
              <a:off x="1125" y="2615"/>
              <a:ext cx="50" cy="0"/>
            </a:xfrm>
            <a:prstGeom prst="line">
              <a:avLst/>
            </a:prstGeom>
            <a:noFill/>
            <a:ln w="19050">
              <a:solidFill>
                <a:schemeClr val="bg2"/>
              </a:solidFill>
              <a:round/>
              <a:headEnd/>
              <a:tailEnd/>
            </a:ln>
            <a:effectLst/>
          </p:spPr>
          <p:txBody>
            <a:bodyPr wrap="none" anchor="ctr"/>
            <a:lstStyle/>
            <a:p>
              <a:endParaRPr lang="en-US"/>
            </a:p>
          </p:txBody>
        </p:sp>
        <p:sp>
          <p:nvSpPr>
            <p:cNvPr id="285712" name="Freeform 16"/>
            <p:cNvSpPr>
              <a:spLocks/>
            </p:cNvSpPr>
            <p:nvPr/>
          </p:nvSpPr>
          <p:spPr bwMode="auto">
            <a:xfrm>
              <a:off x="1150" y="2468"/>
              <a:ext cx="50" cy="221"/>
            </a:xfrm>
            <a:custGeom>
              <a:avLst/>
              <a:gdLst/>
              <a:ahLst/>
              <a:cxnLst>
                <a:cxn ang="0">
                  <a:pos x="104" y="0"/>
                </a:cxn>
                <a:cxn ang="0">
                  <a:pos x="8" y="144"/>
                </a:cxn>
                <a:cxn ang="0">
                  <a:pos x="104" y="240"/>
                </a:cxn>
                <a:cxn ang="0">
                  <a:pos x="8" y="432"/>
                </a:cxn>
                <a:cxn ang="0">
                  <a:pos x="56" y="528"/>
                </a:cxn>
              </a:cxnLst>
              <a:rect l="0" t="0" r="r" b="b"/>
              <a:pathLst>
                <a:path w="104" h="528">
                  <a:moveTo>
                    <a:pt x="104" y="0"/>
                  </a:moveTo>
                  <a:cubicBezTo>
                    <a:pt x="56" y="52"/>
                    <a:pt x="8" y="104"/>
                    <a:pt x="8" y="144"/>
                  </a:cubicBezTo>
                  <a:cubicBezTo>
                    <a:pt x="8" y="184"/>
                    <a:pt x="104" y="192"/>
                    <a:pt x="104" y="240"/>
                  </a:cubicBezTo>
                  <a:cubicBezTo>
                    <a:pt x="104" y="288"/>
                    <a:pt x="16" y="384"/>
                    <a:pt x="8" y="432"/>
                  </a:cubicBezTo>
                  <a:cubicBezTo>
                    <a:pt x="0" y="480"/>
                    <a:pt x="28" y="504"/>
                    <a:pt x="56" y="528"/>
                  </a:cubicBezTo>
                </a:path>
              </a:pathLst>
            </a:custGeom>
            <a:noFill/>
            <a:ln w="19050" cap="flat" cmpd="sng">
              <a:solidFill>
                <a:schemeClr val="bg2"/>
              </a:solidFill>
              <a:prstDash val="solid"/>
              <a:round/>
              <a:headEnd type="none" w="med" len="med"/>
              <a:tailEnd type="none" w="med" len="med"/>
            </a:ln>
            <a:effectLst/>
          </p:spPr>
          <p:txBody>
            <a:bodyPr wrap="none" anchor="ctr"/>
            <a:lstStyle/>
            <a:p>
              <a:endParaRPr lang="en-US"/>
            </a:p>
          </p:txBody>
        </p:sp>
        <p:grpSp>
          <p:nvGrpSpPr>
            <p:cNvPr id="3" name="Group 17"/>
            <p:cNvGrpSpPr>
              <a:grpSpLocks/>
            </p:cNvGrpSpPr>
            <p:nvPr/>
          </p:nvGrpSpPr>
          <p:grpSpPr bwMode="auto">
            <a:xfrm>
              <a:off x="679" y="2597"/>
              <a:ext cx="92" cy="102"/>
              <a:chOff x="1824" y="3456"/>
              <a:chExt cx="336" cy="432"/>
            </a:xfrm>
          </p:grpSpPr>
          <p:sp>
            <p:nvSpPr>
              <p:cNvPr id="285714" name="AutoShape 18"/>
              <p:cNvSpPr>
                <a:spLocks noChangeArrowheads="1"/>
              </p:cNvSpPr>
              <p:nvPr/>
            </p:nvSpPr>
            <p:spPr bwMode="auto">
              <a:xfrm>
                <a:off x="1824" y="3744"/>
                <a:ext cx="336" cy="144"/>
              </a:xfrm>
              <a:prstGeom prst="flowChartMagneticDisk">
                <a:avLst/>
              </a:prstGeom>
              <a:solidFill>
                <a:schemeClr val="tx1"/>
              </a:solidFill>
              <a:ln w="19050">
                <a:solidFill>
                  <a:schemeClr val="bg2"/>
                </a:solidFill>
                <a:round/>
                <a:headEnd/>
                <a:tailEnd/>
              </a:ln>
              <a:effectLst/>
            </p:spPr>
            <p:txBody>
              <a:bodyPr wrap="none" anchor="ctr"/>
              <a:lstStyle/>
              <a:p>
                <a:endParaRPr lang="en-US"/>
              </a:p>
            </p:txBody>
          </p:sp>
          <p:sp>
            <p:nvSpPr>
              <p:cNvPr id="285715" name="AutoShape 19"/>
              <p:cNvSpPr>
                <a:spLocks noChangeArrowheads="1"/>
              </p:cNvSpPr>
              <p:nvPr/>
            </p:nvSpPr>
            <p:spPr bwMode="auto">
              <a:xfrm>
                <a:off x="1824" y="3648"/>
                <a:ext cx="336" cy="144"/>
              </a:xfrm>
              <a:prstGeom prst="flowChartMagneticDisk">
                <a:avLst/>
              </a:prstGeom>
              <a:solidFill>
                <a:schemeClr val="tx1"/>
              </a:solidFill>
              <a:ln w="19050">
                <a:solidFill>
                  <a:schemeClr val="bg2"/>
                </a:solidFill>
                <a:round/>
                <a:headEnd/>
                <a:tailEnd/>
              </a:ln>
              <a:effectLst/>
            </p:spPr>
            <p:txBody>
              <a:bodyPr wrap="none" anchor="ctr"/>
              <a:lstStyle/>
              <a:p>
                <a:endParaRPr lang="en-US"/>
              </a:p>
            </p:txBody>
          </p:sp>
          <p:sp>
            <p:nvSpPr>
              <p:cNvPr id="285716" name="AutoShape 20"/>
              <p:cNvSpPr>
                <a:spLocks noChangeArrowheads="1"/>
              </p:cNvSpPr>
              <p:nvPr/>
            </p:nvSpPr>
            <p:spPr bwMode="auto">
              <a:xfrm>
                <a:off x="1824" y="3552"/>
                <a:ext cx="336" cy="144"/>
              </a:xfrm>
              <a:prstGeom prst="flowChartMagneticDisk">
                <a:avLst/>
              </a:prstGeom>
              <a:solidFill>
                <a:schemeClr val="tx1"/>
              </a:solidFill>
              <a:ln w="19050">
                <a:solidFill>
                  <a:schemeClr val="bg2"/>
                </a:solidFill>
                <a:round/>
                <a:headEnd/>
                <a:tailEnd/>
              </a:ln>
              <a:effectLst/>
            </p:spPr>
            <p:txBody>
              <a:bodyPr wrap="none" anchor="ctr"/>
              <a:lstStyle/>
              <a:p>
                <a:endParaRPr lang="en-US"/>
              </a:p>
            </p:txBody>
          </p:sp>
          <p:sp>
            <p:nvSpPr>
              <p:cNvPr id="285717" name="AutoShape 21"/>
              <p:cNvSpPr>
                <a:spLocks noChangeArrowheads="1"/>
              </p:cNvSpPr>
              <p:nvPr/>
            </p:nvSpPr>
            <p:spPr bwMode="auto">
              <a:xfrm>
                <a:off x="1824" y="3456"/>
                <a:ext cx="336" cy="144"/>
              </a:xfrm>
              <a:prstGeom prst="flowChartMagneticDisk">
                <a:avLst/>
              </a:prstGeom>
              <a:solidFill>
                <a:schemeClr val="tx1"/>
              </a:solidFill>
              <a:ln w="19050">
                <a:solidFill>
                  <a:schemeClr val="bg2"/>
                </a:solidFill>
                <a:round/>
                <a:headEnd/>
                <a:tailEnd/>
              </a:ln>
              <a:effectLst/>
            </p:spPr>
            <p:txBody>
              <a:bodyPr wrap="none" anchor="ctr"/>
              <a:lstStyle/>
              <a:p>
                <a:endParaRPr lang="en-US"/>
              </a:p>
            </p:txBody>
          </p:sp>
        </p:grpSp>
        <p:sp>
          <p:nvSpPr>
            <p:cNvPr id="285718" name="Rectangle 22"/>
            <p:cNvSpPr>
              <a:spLocks noChangeArrowheads="1"/>
            </p:cNvSpPr>
            <p:nvPr/>
          </p:nvSpPr>
          <p:spPr bwMode="auto">
            <a:xfrm>
              <a:off x="451" y="2495"/>
              <a:ext cx="178" cy="153"/>
            </a:xfrm>
            <a:prstGeom prst="rect">
              <a:avLst/>
            </a:prstGeom>
            <a:noFill/>
            <a:ln w="19050">
              <a:solidFill>
                <a:schemeClr val="bg2"/>
              </a:solidFill>
              <a:miter lim="800000"/>
              <a:headEnd/>
              <a:tailEnd/>
            </a:ln>
            <a:effectLst/>
          </p:spPr>
          <p:txBody>
            <a:bodyPr wrap="none" anchor="ctr"/>
            <a:lstStyle/>
            <a:p>
              <a:endParaRPr lang="en-US"/>
            </a:p>
          </p:txBody>
        </p:sp>
        <p:sp>
          <p:nvSpPr>
            <p:cNvPr id="285719" name="Rectangle 23"/>
            <p:cNvSpPr>
              <a:spLocks noChangeArrowheads="1"/>
            </p:cNvSpPr>
            <p:nvPr/>
          </p:nvSpPr>
          <p:spPr bwMode="auto">
            <a:xfrm>
              <a:off x="451" y="2648"/>
              <a:ext cx="122" cy="31"/>
            </a:xfrm>
            <a:prstGeom prst="rect">
              <a:avLst/>
            </a:prstGeom>
            <a:noFill/>
            <a:ln w="19050">
              <a:solidFill>
                <a:schemeClr val="bg2"/>
              </a:solidFill>
              <a:miter lim="800000"/>
              <a:headEnd/>
              <a:tailEnd/>
            </a:ln>
            <a:effectLst/>
          </p:spPr>
          <p:txBody>
            <a:bodyPr wrap="none" anchor="ctr"/>
            <a:lstStyle/>
            <a:p>
              <a:endParaRPr lang="en-US"/>
            </a:p>
          </p:txBody>
        </p:sp>
        <p:sp>
          <p:nvSpPr>
            <p:cNvPr id="285720" name="Line 24"/>
            <p:cNvSpPr>
              <a:spLocks noChangeShapeType="1"/>
            </p:cNvSpPr>
            <p:nvPr/>
          </p:nvSpPr>
          <p:spPr bwMode="auto">
            <a:xfrm>
              <a:off x="474" y="2648"/>
              <a:ext cx="0" cy="31"/>
            </a:xfrm>
            <a:prstGeom prst="line">
              <a:avLst/>
            </a:prstGeom>
            <a:noFill/>
            <a:ln w="19050">
              <a:solidFill>
                <a:schemeClr val="bg2"/>
              </a:solidFill>
              <a:round/>
              <a:headEnd/>
              <a:tailEnd/>
            </a:ln>
            <a:effectLst/>
          </p:spPr>
          <p:txBody>
            <a:bodyPr wrap="none" anchor="ctr"/>
            <a:lstStyle/>
            <a:p>
              <a:endParaRPr lang="en-US"/>
            </a:p>
          </p:txBody>
        </p:sp>
        <p:sp>
          <p:nvSpPr>
            <p:cNvPr id="285721" name="Line 25"/>
            <p:cNvSpPr>
              <a:spLocks noChangeShapeType="1"/>
            </p:cNvSpPr>
            <p:nvPr/>
          </p:nvSpPr>
          <p:spPr bwMode="auto">
            <a:xfrm>
              <a:off x="498" y="2648"/>
              <a:ext cx="0" cy="31"/>
            </a:xfrm>
            <a:prstGeom prst="line">
              <a:avLst/>
            </a:prstGeom>
            <a:noFill/>
            <a:ln w="19050">
              <a:solidFill>
                <a:schemeClr val="bg2"/>
              </a:solidFill>
              <a:round/>
              <a:headEnd/>
              <a:tailEnd/>
            </a:ln>
            <a:effectLst/>
          </p:spPr>
          <p:txBody>
            <a:bodyPr wrap="none" anchor="ctr"/>
            <a:lstStyle/>
            <a:p>
              <a:endParaRPr lang="en-US"/>
            </a:p>
          </p:txBody>
        </p:sp>
        <p:sp>
          <p:nvSpPr>
            <p:cNvPr id="285722" name="Line 26"/>
            <p:cNvSpPr>
              <a:spLocks noChangeShapeType="1"/>
            </p:cNvSpPr>
            <p:nvPr/>
          </p:nvSpPr>
          <p:spPr bwMode="auto">
            <a:xfrm>
              <a:off x="524" y="2648"/>
              <a:ext cx="0" cy="31"/>
            </a:xfrm>
            <a:prstGeom prst="line">
              <a:avLst/>
            </a:prstGeom>
            <a:noFill/>
            <a:ln w="19050">
              <a:solidFill>
                <a:schemeClr val="bg2"/>
              </a:solidFill>
              <a:round/>
              <a:headEnd/>
              <a:tailEnd/>
            </a:ln>
            <a:effectLst/>
          </p:spPr>
          <p:txBody>
            <a:bodyPr wrap="none" anchor="ctr"/>
            <a:lstStyle/>
            <a:p>
              <a:endParaRPr lang="en-US"/>
            </a:p>
          </p:txBody>
        </p:sp>
        <p:sp>
          <p:nvSpPr>
            <p:cNvPr id="285723" name="Line 27"/>
            <p:cNvSpPr>
              <a:spLocks noChangeShapeType="1"/>
            </p:cNvSpPr>
            <p:nvPr/>
          </p:nvSpPr>
          <p:spPr bwMode="auto">
            <a:xfrm>
              <a:off x="549" y="2648"/>
              <a:ext cx="0" cy="31"/>
            </a:xfrm>
            <a:prstGeom prst="line">
              <a:avLst/>
            </a:prstGeom>
            <a:noFill/>
            <a:ln w="19050">
              <a:solidFill>
                <a:schemeClr val="bg2"/>
              </a:solidFill>
              <a:round/>
              <a:headEnd/>
              <a:tailEnd/>
            </a:ln>
            <a:effectLst/>
          </p:spPr>
          <p:txBody>
            <a:bodyPr wrap="none" anchor="ctr"/>
            <a:lstStyle/>
            <a:p>
              <a:endParaRPr lang="en-US"/>
            </a:p>
          </p:txBody>
        </p:sp>
        <p:sp>
          <p:nvSpPr>
            <p:cNvPr id="285724" name="Line 28"/>
            <p:cNvSpPr>
              <a:spLocks noChangeShapeType="1"/>
            </p:cNvSpPr>
            <p:nvPr/>
          </p:nvSpPr>
          <p:spPr bwMode="auto">
            <a:xfrm>
              <a:off x="629" y="2615"/>
              <a:ext cx="49" cy="0"/>
            </a:xfrm>
            <a:prstGeom prst="line">
              <a:avLst/>
            </a:prstGeom>
            <a:noFill/>
            <a:ln w="19050">
              <a:solidFill>
                <a:schemeClr val="bg2"/>
              </a:solidFill>
              <a:round/>
              <a:headEnd/>
              <a:tailEnd/>
            </a:ln>
            <a:effectLst/>
          </p:spPr>
          <p:txBody>
            <a:bodyPr wrap="none" anchor="ctr"/>
            <a:lstStyle/>
            <a:p>
              <a:endParaRPr lang="en-US"/>
            </a:p>
          </p:txBody>
        </p:sp>
        <p:grpSp>
          <p:nvGrpSpPr>
            <p:cNvPr id="4" name="Group 29"/>
            <p:cNvGrpSpPr>
              <a:grpSpLocks/>
            </p:cNvGrpSpPr>
            <p:nvPr/>
          </p:nvGrpSpPr>
          <p:grpSpPr bwMode="auto">
            <a:xfrm>
              <a:off x="724" y="2649"/>
              <a:ext cx="92" cy="103"/>
              <a:chOff x="1824" y="3456"/>
              <a:chExt cx="336" cy="432"/>
            </a:xfrm>
          </p:grpSpPr>
          <p:sp>
            <p:nvSpPr>
              <p:cNvPr id="285726" name="AutoShape 30"/>
              <p:cNvSpPr>
                <a:spLocks noChangeArrowheads="1"/>
              </p:cNvSpPr>
              <p:nvPr/>
            </p:nvSpPr>
            <p:spPr bwMode="auto">
              <a:xfrm>
                <a:off x="1824" y="3744"/>
                <a:ext cx="336" cy="144"/>
              </a:xfrm>
              <a:prstGeom prst="flowChartMagneticDisk">
                <a:avLst/>
              </a:prstGeom>
              <a:solidFill>
                <a:schemeClr val="tx1"/>
              </a:solidFill>
              <a:ln w="19050">
                <a:solidFill>
                  <a:schemeClr val="bg2"/>
                </a:solidFill>
                <a:round/>
                <a:headEnd/>
                <a:tailEnd/>
              </a:ln>
              <a:effectLst/>
            </p:spPr>
            <p:txBody>
              <a:bodyPr wrap="none" anchor="ctr"/>
              <a:lstStyle/>
              <a:p>
                <a:endParaRPr lang="en-US"/>
              </a:p>
            </p:txBody>
          </p:sp>
          <p:sp>
            <p:nvSpPr>
              <p:cNvPr id="285727" name="AutoShape 31"/>
              <p:cNvSpPr>
                <a:spLocks noChangeArrowheads="1"/>
              </p:cNvSpPr>
              <p:nvPr/>
            </p:nvSpPr>
            <p:spPr bwMode="auto">
              <a:xfrm>
                <a:off x="1824" y="3648"/>
                <a:ext cx="336" cy="144"/>
              </a:xfrm>
              <a:prstGeom prst="flowChartMagneticDisk">
                <a:avLst/>
              </a:prstGeom>
              <a:solidFill>
                <a:schemeClr val="tx1"/>
              </a:solidFill>
              <a:ln w="19050">
                <a:solidFill>
                  <a:schemeClr val="bg2"/>
                </a:solidFill>
                <a:round/>
                <a:headEnd/>
                <a:tailEnd/>
              </a:ln>
              <a:effectLst/>
            </p:spPr>
            <p:txBody>
              <a:bodyPr wrap="none" anchor="ctr"/>
              <a:lstStyle/>
              <a:p>
                <a:endParaRPr lang="en-US"/>
              </a:p>
            </p:txBody>
          </p:sp>
          <p:sp>
            <p:nvSpPr>
              <p:cNvPr id="285728" name="AutoShape 32"/>
              <p:cNvSpPr>
                <a:spLocks noChangeArrowheads="1"/>
              </p:cNvSpPr>
              <p:nvPr/>
            </p:nvSpPr>
            <p:spPr bwMode="auto">
              <a:xfrm>
                <a:off x="1824" y="3552"/>
                <a:ext cx="336" cy="144"/>
              </a:xfrm>
              <a:prstGeom prst="flowChartMagneticDisk">
                <a:avLst/>
              </a:prstGeom>
              <a:solidFill>
                <a:schemeClr val="tx1"/>
              </a:solidFill>
              <a:ln w="19050">
                <a:solidFill>
                  <a:schemeClr val="bg2"/>
                </a:solidFill>
                <a:round/>
                <a:headEnd/>
                <a:tailEnd/>
              </a:ln>
              <a:effectLst/>
            </p:spPr>
            <p:txBody>
              <a:bodyPr wrap="none" anchor="ctr"/>
              <a:lstStyle/>
              <a:p>
                <a:endParaRPr lang="en-US"/>
              </a:p>
            </p:txBody>
          </p:sp>
          <p:sp>
            <p:nvSpPr>
              <p:cNvPr id="285729" name="AutoShape 33"/>
              <p:cNvSpPr>
                <a:spLocks noChangeArrowheads="1"/>
              </p:cNvSpPr>
              <p:nvPr/>
            </p:nvSpPr>
            <p:spPr bwMode="auto">
              <a:xfrm>
                <a:off x="1824" y="3456"/>
                <a:ext cx="336" cy="144"/>
              </a:xfrm>
              <a:prstGeom prst="flowChartMagneticDisk">
                <a:avLst/>
              </a:prstGeom>
              <a:solidFill>
                <a:schemeClr val="tx1"/>
              </a:solidFill>
              <a:ln w="19050">
                <a:solidFill>
                  <a:schemeClr val="bg2"/>
                </a:solidFill>
                <a:round/>
                <a:headEnd/>
                <a:tailEnd/>
              </a:ln>
              <a:effectLst/>
            </p:spPr>
            <p:txBody>
              <a:bodyPr wrap="none" anchor="ctr"/>
              <a:lstStyle/>
              <a:p>
                <a:endParaRPr lang="en-US"/>
              </a:p>
            </p:txBody>
          </p:sp>
        </p:grpSp>
        <p:sp>
          <p:nvSpPr>
            <p:cNvPr id="285730" name="Text Box 34"/>
            <p:cNvSpPr txBox="1">
              <a:spLocks noChangeArrowheads="1"/>
            </p:cNvSpPr>
            <p:nvPr/>
          </p:nvSpPr>
          <p:spPr bwMode="auto">
            <a:xfrm>
              <a:off x="1197" y="2433"/>
              <a:ext cx="599" cy="366"/>
            </a:xfrm>
            <a:prstGeom prst="rect">
              <a:avLst/>
            </a:prstGeom>
            <a:noFill/>
            <a:ln w="31750" algn="ctr">
              <a:noFill/>
              <a:miter lim="800000"/>
              <a:headEnd type="none" w="sm" len="sm"/>
              <a:tailEnd type="none" w="med" len="lg"/>
            </a:ln>
            <a:effectLst/>
          </p:spPr>
          <p:txBody>
            <a:bodyPr wrap="none">
              <a:spAutoFit/>
            </a:bodyPr>
            <a:lstStyle/>
            <a:p>
              <a:pPr eaLnBrk="0" hangingPunct="0"/>
              <a:r>
                <a:rPr lang="en-US" sz="1600">
                  <a:solidFill>
                    <a:srgbClr val="081D58"/>
                  </a:solidFill>
                  <a:effectLst/>
                </a:rPr>
                <a:t>Shared</a:t>
              </a:r>
              <a:br>
                <a:rPr lang="en-US" sz="1600">
                  <a:solidFill>
                    <a:srgbClr val="081D58"/>
                  </a:solidFill>
                  <a:effectLst/>
                </a:rPr>
              </a:br>
              <a:r>
                <a:rPr lang="en-US" sz="1600">
                  <a:solidFill>
                    <a:srgbClr val="081D58"/>
                  </a:solidFill>
                  <a:effectLst/>
                </a:rPr>
                <a:t>Devices</a:t>
              </a:r>
            </a:p>
          </p:txBody>
        </p:sp>
        <p:sp>
          <p:nvSpPr>
            <p:cNvPr id="285731" name="Text Box 35"/>
            <p:cNvSpPr txBox="1">
              <a:spLocks noChangeArrowheads="1"/>
            </p:cNvSpPr>
            <p:nvPr/>
          </p:nvSpPr>
          <p:spPr bwMode="auto">
            <a:xfrm>
              <a:off x="403" y="1619"/>
              <a:ext cx="1278" cy="173"/>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type="none" w="sm" len="sm"/>
              <a:tailEnd type="none" w="med" len="lg"/>
            </a:ln>
            <a:effectLst/>
          </p:spPr>
          <p:txBody>
            <a:bodyPr anchor="ctr"/>
            <a:lstStyle/>
            <a:p>
              <a:pPr>
                <a:lnSpc>
                  <a:spcPct val="90000"/>
                </a:lnSpc>
              </a:pPr>
              <a:r>
                <a:rPr lang="en-US" sz="1200">
                  <a:solidFill>
                    <a:srgbClr val="000000"/>
                  </a:solidFill>
                  <a:effectLst/>
                </a:rPr>
                <a:t>I/O Services</a:t>
              </a:r>
            </a:p>
          </p:txBody>
        </p:sp>
        <p:sp>
          <p:nvSpPr>
            <p:cNvPr id="285732" name="AutoShape 36"/>
            <p:cNvSpPr>
              <a:spLocks noChangeArrowheads="1"/>
            </p:cNvSpPr>
            <p:nvPr/>
          </p:nvSpPr>
          <p:spPr bwMode="auto">
            <a:xfrm>
              <a:off x="523" y="2063"/>
              <a:ext cx="169" cy="391"/>
            </a:xfrm>
            <a:prstGeom prst="upDownArrow">
              <a:avLst>
                <a:gd name="adj1" fmla="val 50000"/>
                <a:gd name="adj2" fmla="val 46272"/>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p:spPr>
          <p:txBody>
            <a:bodyPr wrap="none" anchor="ctr"/>
            <a:lstStyle/>
            <a:p>
              <a:endParaRPr lang="en-US"/>
            </a:p>
          </p:txBody>
        </p:sp>
        <p:sp>
          <p:nvSpPr>
            <p:cNvPr id="285733" name="Text Box 37"/>
            <p:cNvSpPr txBox="1">
              <a:spLocks noChangeArrowheads="1"/>
            </p:cNvSpPr>
            <p:nvPr/>
          </p:nvSpPr>
          <p:spPr bwMode="auto">
            <a:xfrm>
              <a:off x="394" y="1868"/>
              <a:ext cx="867" cy="173"/>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type="none" w="sm" len="sm"/>
              <a:tailEnd type="none" w="med" len="lg"/>
            </a:ln>
            <a:effectLst/>
          </p:spPr>
          <p:txBody>
            <a:bodyPr anchor="ctr"/>
            <a:lstStyle/>
            <a:p>
              <a:pPr>
                <a:lnSpc>
                  <a:spcPct val="90000"/>
                </a:lnSpc>
              </a:pPr>
              <a:r>
                <a:rPr lang="en-US" sz="1200">
                  <a:solidFill>
                    <a:srgbClr val="000000"/>
                  </a:solidFill>
                  <a:effectLst/>
                </a:rPr>
                <a:t>Device Drivers</a:t>
              </a:r>
            </a:p>
          </p:txBody>
        </p:sp>
        <p:sp>
          <p:nvSpPr>
            <p:cNvPr id="285734" name="Rectangle 38"/>
            <p:cNvSpPr>
              <a:spLocks noChangeArrowheads="1"/>
            </p:cNvSpPr>
            <p:nvPr/>
          </p:nvSpPr>
          <p:spPr bwMode="auto">
            <a:xfrm>
              <a:off x="345" y="973"/>
              <a:ext cx="663" cy="534"/>
            </a:xfrm>
            <a:prstGeom prst="rect">
              <a:avLst/>
            </a:prstGeom>
            <a:solidFill>
              <a:srgbClr val="C0C0C0"/>
            </a:solidFill>
            <a:ln w="12700">
              <a:noFill/>
              <a:miter lim="800000"/>
              <a:headEnd/>
              <a:tailEnd/>
            </a:ln>
            <a:effectLst/>
          </p:spPr>
          <p:txBody>
            <a:bodyPr wrap="none"/>
            <a:lstStyle/>
            <a:p>
              <a:pPr algn="l"/>
              <a:r>
                <a:rPr lang="en-US" sz="1400">
                  <a:solidFill>
                    <a:schemeClr val="bg1"/>
                  </a:solidFill>
                  <a:effectLst/>
                </a:rPr>
                <a:t>VM</a:t>
              </a:r>
              <a:r>
                <a:rPr lang="en-US" sz="1400" baseline="-25000">
                  <a:solidFill>
                    <a:schemeClr val="bg1"/>
                  </a:solidFill>
                  <a:effectLst/>
                </a:rPr>
                <a:t>0</a:t>
              </a:r>
            </a:p>
          </p:txBody>
        </p:sp>
        <p:sp>
          <p:nvSpPr>
            <p:cNvPr id="285735" name="Rectangle 39"/>
            <p:cNvSpPr>
              <a:spLocks noChangeArrowheads="1"/>
            </p:cNvSpPr>
            <p:nvPr/>
          </p:nvSpPr>
          <p:spPr bwMode="auto">
            <a:xfrm>
              <a:off x="432" y="1160"/>
              <a:ext cx="480" cy="275"/>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a:tailEnd/>
            </a:ln>
            <a:effectLst/>
          </p:spPr>
          <p:txBody>
            <a:bodyPr wrap="none" anchor="ctr"/>
            <a:lstStyle/>
            <a:p>
              <a:r>
                <a:rPr lang="en-US" sz="1200">
                  <a:solidFill>
                    <a:srgbClr val="000000"/>
                  </a:solidFill>
                  <a:effectLst/>
                </a:rPr>
                <a:t>Guest OS</a:t>
              </a:r>
            </a:p>
            <a:p>
              <a:r>
                <a:rPr lang="en-US" sz="1200">
                  <a:solidFill>
                    <a:srgbClr val="000000"/>
                  </a:solidFill>
                  <a:effectLst/>
                </a:rPr>
                <a:t>and Apps</a:t>
              </a:r>
            </a:p>
          </p:txBody>
        </p:sp>
        <p:sp>
          <p:nvSpPr>
            <p:cNvPr id="285736" name="AutoShape 40"/>
            <p:cNvSpPr>
              <a:spLocks noChangeArrowheads="1"/>
            </p:cNvSpPr>
            <p:nvPr/>
          </p:nvSpPr>
          <p:spPr bwMode="auto">
            <a:xfrm rot="-760733">
              <a:off x="827" y="2058"/>
              <a:ext cx="169" cy="390"/>
            </a:xfrm>
            <a:prstGeom prst="upDownArrow">
              <a:avLst>
                <a:gd name="adj1" fmla="val 50000"/>
                <a:gd name="adj2" fmla="val 46154"/>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p:spPr>
          <p:txBody>
            <a:bodyPr wrap="none" anchor="ctr"/>
            <a:lstStyle/>
            <a:p>
              <a:endParaRPr lang="en-US"/>
            </a:p>
          </p:txBody>
        </p:sp>
        <p:sp>
          <p:nvSpPr>
            <p:cNvPr id="285737" name="Rectangle 41"/>
            <p:cNvSpPr>
              <a:spLocks noChangeArrowheads="1"/>
            </p:cNvSpPr>
            <p:nvPr/>
          </p:nvSpPr>
          <p:spPr bwMode="auto">
            <a:xfrm>
              <a:off x="1162" y="971"/>
              <a:ext cx="610" cy="534"/>
            </a:xfrm>
            <a:prstGeom prst="rect">
              <a:avLst/>
            </a:prstGeom>
            <a:solidFill>
              <a:srgbClr val="C0C0C0"/>
            </a:solidFill>
            <a:ln w="12700">
              <a:noFill/>
              <a:miter lim="800000"/>
              <a:headEnd/>
              <a:tailEnd/>
            </a:ln>
            <a:effectLst/>
          </p:spPr>
          <p:txBody>
            <a:bodyPr wrap="none"/>
            <a:lstStyle/>
            <a:p>
              <a:pPr algn="l"/>
              <a:r>
                <a:rPr lang="en-US" sz="1400">
                  <a:solidFill>
                    <a:schemeClr val="bg1"/>
                  </a:solidFill>
                  <a:effectLst/>
                </a:rPr>
                <a:t>VM</a:t>
              </a:r>
              <a:r>
                <a:rPr lang="en-US" sz="1400" baseline="-25000">
                  <a:solidFill>
                    <a:schemeClr val="bg1"/>
                  </a:solidFill>
                  <a:effectLst/>
                </a:rPr>
                <a:t>n</a:t>
              </a:r>
            </a:p>
          </p:txBody>
        </p:sp>
        <p:sp>
          <p:nvSpPr>
            <p:cNvPr id="285738" name="Rectangle 42"/>
            <p:cNvSpPr>
              <a:spLocks noChangeArrowheads="1"/>
            </p:cNvSpPr>
            <p:nvPr/>
          </p:nvSpPr>
          <p:spPr bwMode="auto">
            <a:xfrm>
              <a:off x="1223" y="1158"/>
              <a:ext cx="480" cy="275"/>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a:tailEnd/>
            </a:ln>
            <a:effectLst/>
          </p:spPr>
          <p:txBody>
            <a:bodyPr wrap="none" anchor="ctr"/>
            <a:lstStyle/>
            <a:p>
              <a:r>
                <a:rPr lang="en-US" sz="1200">
                  <a:solidFill>
                    <a:srgbClr val="000000"/>
                  </a:solidFill>
                  <a:effectLst/>
                </a:rPr>
                <a:t>Guest OS</a:t>
              </a:r>
            </a:p>
            <a:p>
              <a:r>
                <a:rPr lang="en-US" sz="1200">
                  <a:solidFill>
                    <a:srgbClr val="000000"/>
                  </a:solidFill>
                  <a:effectLst/>
                </a:rPr>
                <a:t>and Apps</a:t>
              </a:r>
            </a:p>
          </p:txBody>
        </p:sp>
        <p:sp>
          <p:nvSpPr>
            <p:cNvPr id="285739" name="AutoShape 43"/>
            <p:cNvSpPr>
              <a:spLocks noChangeArrowheads="1"/>
            </p:cNvSpPr>
            <p:nvPr/>
          </p:nvSpPr>
          <p:spPr bwMode="auto">
            <a:xfrm>
              <a:off x="506" y="1453"/>
              <a:ext cx="169" cy="295"/>
            </a:xfrm>
            <a:prstGeom prst="upDownArrow">
              <a:avLst>
                <a:gd name="adj1" fmla="val 50000"/>
                <a:gd name="adj2" fmla="val 34911"/>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p:spPr>
          <p:txBody>
            <a:bodyPr wrap="none" anchor="ctr"/>
            <a:lstStyle/>
            <a:p>
              <a:endParaRPr lang="en-US"/>
            </a:p>
          </p:txBody>
        </p:sp>
        <p:sp>
          <p:nvSpPr>
            <p:cNvPr id="285740" name="AutoShape 44"/>
            <p:cNvSpPr>
              <a:spLocks noChangeArrowheads="1"/>
            </p:cNvSpPr>
            <p:nvPr/>
          </p:nvSpPr>
          <p:spPr bwMode="auto">
            <a:xfrm>
              <a:off x="1386" y="1465"/>
              <a:ext cx="169" cy="295"/>
            </a:xfrm>
            <a:prstGeom prst="upDownArrow">
              <a:avLst>
                <a:gd name="adj1" fmla="val 50000"/>
                <a:gd name="adj2" fmla="val 34911"/>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p:spPr>
          <p:txBody>
            <a:bodyPr wrap="none" anchor="ctr"/>
            <a:lstStyle/>
            <a:p>
              <a:endParaRPr lang="en-US"/>
            </a:p>
          </p:txBody>
        </p:sp>
        <p:sp>
          <p:nvSpPr>
            <p:cNvPr id="285741" name="Text Box 45"/>
            <p:cNvSpPr txBox="1">
              <a:spLocks noChangeArrowheads="1"/>
            </p:cNvSpPr>
            <p:nvPr/>
          </p:nvSpPr>
          <p:spPr bwMode="auto">
            <a:xfrm>
              <a:off x="336" y="611"/>
              <a:ext cx="1421" cy="250"/>
            </a:xfrm>
            <a:prstGeom prst="rect">
              <a:avLst/>
            </a:prstGeom>
            <a:noFill/>
            <a:ln w="12700" algn="ctr">
              <a:noFill/>
              <a:miter lim="800000"/>
              <a:headEnd type="none" w="sm" len="sm"/>
              <a:tailEnd type="none" w="sm" len="sm"/>
            </a:ln>
            <a:effectLst/>
          </p:spPr>
          <p:txBody>
            <a:bodyPr wrap="none">
              <a:spAutoFit/>
            </a:bodyPr>
            <a:lstStyle/>
            <a:p>
              <a:pPr algn="l"/>
              <a:r>
                <a:rPr lang="en-US" sz="2000">
                  <a:solidFill>
                    <a:schemeClr val="tx2"/>
                  </a:solidFill>
                  <a:effectLst>
                    <a:outerShdw blurRad="38100" dist="38100" dir="2700000" algn="tl">
                      <a:srgbClr val="000000"/>
                    </a:outerShdw>
                  </a:effectLst>
                  <a:cs typeface="Arial" charset="0"/>
                </a:rPr>
                <a:t>Monolithic Model</a:t>
              </a:r>
            </a:p>
          </p:txBody>
        </p:sp>
      </p:grpSp>
      <p:grpSp>
        <p:nvGrpSpPr>
          <p:cNvPr id="5" name="Group 134"/>
          <p:cNvGrpSpPr>
            <a:grpSpLocks/>
          </p:cNvGrpSpPr>
          <p:nvPr/>
        </p:nvGrpSpPr>
        <p:grpSpPr bwMode="auto">
          <a:xfrm>
            <a:off x="6096000" y="1217613"/>
            <a:ext cx="3008313" cy="4906962"/>
            <a:chOff x="3840" y="863"/>
            <a:chExt cx="1895" cy="3091"/>
          </a:xfrm>
        </p:grpSpPr>
        <p:sp>
          <p:nvSpPr>
            <p:cNvPr id="285701" name="Rectangle 5"/>
            <p:cNvSpPr>
              <a:spLocks noChangeArrowheads="1"/>
            </p:cNvSpPr>
            <p:nvPr/>
          </p:nvSpPr>
          <p:spPr bwMode="auto">
            <a:xfrm>
              <a:off x="3840" y="3193"/>
              <a:ext cx="1895" cy="761"/>
            </a:xfrm>
            <a:prstGeom prst="rect">
              <a:avLst/>
            </a:prstGeom>
            <a:noFill/>
            <a:ln w="9525">
              <a:noFill/>
              <a:miter lim="800000"/>
              <a:headEnd/>
              <a:tailEnd/>
            </a:ln>
            <a:effectLst/>
          </p:spPr>
          <p:txBody>
            <a:bodyPr lIns="91429" tIns="45715" rIns="91429" bIns="45715"/>
            <a:lstStyle/>
            <a:p>
              <a:pPr marL="165100" indent="-165100" algn="l">
                <a:lnSpc>
                  <a:spcPct val="90000"/>
                </a:lnSpc>
                <a:spcBef>
                  <a:spcPct val="30000"/>
                </a:spcBef>
                <a:buClr>
                  <a:schemeClr val="tx2"/>
                </a:buClr>
                <a:buSzPct val="95000"/>
                <a:buFont typeface="Wingdings" pitchFamily="2" charset="2"/>
                <a:buBlip>
                  <a:blip r:embed="rId3"/>
                </a:buBlip>
              </a:pPr>
              <a:r>
                <a:rPr lang="en-US" sz="1400" b="0">
                  <a:effectLst>
                    <a:outerShdw blurRad="38100" dist="38100" dir="2700000" algn="tl">
                      <a:srgbClr val="000000"/>
                    </a:outerShdw>
                  </a:effectLst>
                </a:rPr>
                <a:t>Pro:  Highest Performance</a:t>
              </a:r>
            </a:p>
            <a:p>
              <a:pPr marL="165100" indent="-165100" algn="l">
                <a:lnSpc>
                  <a:spcPct val="90000"/>
                </a:lnSpc>
                <a:spcBef>
                  <a:spcPct val="30000"/>
                </a:spcBef>
                <a:buClr>
                  <a:schemeClr val="tx2"/>
                </a:buClr>
                <a:buSzPct val="95000"/>
                <a:buFont typeface="Wingdings" pitchFamily="2" charset="2"/>
                <a:buBlip>
                  <a:blip r:embed="rId3"/>
                </a:buBlip>
              </a:pPr>
              <a:r>
                <a:rPr lang="en-US" sz="1400" b="0">
                  <a:effectLst>
                    <a:outerShdw blurRad="38100" dist="38100" dir="2700000" algn="tl">
                      <a:srgbClr val="000000"/>
                    </a:outerShdw>
                  </a:effectLst>
                </a:rPr>
                <a:t>Pro:  Smaller Hypervisor</a:t>
              </a:r>
            </a:p>
            <a:p>
              <a:pPr marL="165100" indent="-165100" algn="l">
                <a:lnSpc>
                  <a:spcPct val="90000"/>
                </a:lnSpc>
                <a:spcBef>
                  <a:spcPct val="30000"/>
                </a:spcBef>
                <a:buClr>
                  <a:schemeClr val="tx2"/>
                </a:buClr>
                <a:buSzPct val="95000"/>
                <a:buFont typeface="Wingdings" pitchFamily="2" charset="2"/>
                <a:buBlip>
                  <a:blip r:embed="rId3"/>
                </a:buBlip>
              </a:pPr>
              <a:r>
                <a:rPr lang="en-US" sz="1400" b="0">
                  <a:effectLst>
                    <a:outerShdw blurRad="38100" dist="38100" dir="2700000" algn="tl">
                      <a:srgbClr val="000000"/>
                    </a:outerShdw>
                  </a:effectLst>
                </a:rPr>
                <a:t>Pro:  Device assisted sharing</a:t>
              </a:r>
            </a:p>
            <a:p>
              <a:pPr marL="165100" indent="-165100" algn="l">
                <a:lnSpc>
                  <a:spcPct val="90000"/>
                </a:lnSpc>
                <a:spcBef>
                  <a:spcPct val="30000"/>
                </a:spcBef>
                <a:buClr>
                  <a:schemeClr val="tx2"/>
                </a:buClr>
                <a:buSzPct val="95000"/>
                <a:buFont typeface="Wingdings" pitchFamily="2" charset="2"/>
                <a:buBlip>
                  <a:blip r:embed="rId3"/>
                </a:buBlip>
              </a:pPr>
              <a:r>
                <a:rPr lang="en-US" sz="1400" b="0">
                  <a:effectLst>
                    <a:outerShdw blurRad="38100" dist="38100" dir="2700000" algn="tl">
                      <a:srgbClr val="000000"/>
                    </a:outerShdw>
                  </a:effectLst>
                </a:rPr>
                <a:t>Con:  Migration Challenges</a:t>
              </a:r>
            </a:p>
          </p:txBody>
        </p:sp>
        <p:grpSp>
          <p:nvGrpSpPr>
            <p:cNvPr id="6" name="Group 46"/>
            <p:cNvGrpSpPr>
              <a:grpSpLocks/>
            </p:cNvGrpSpPr>
            <p:nvPr/>
          </p:nvGrpSpPr>
          <p:grpSpPr bwMode="auto">
            <a:xfrm>
              <a:off x="3912" y="863"/>
              <a:ext cx="1654" cy="2214"/>
              <a:chOff x="3912" y="611"/>
              <a:chExt cx="1654" cy="2214"/>
            </a:xfrm>
          </p:grpSpPr>
          <p:sp>
            <p:nvSpPr>
              <p:cNvPr id="285743" name="Rectangle 47"/>
              <p:cNvSpPr>
                <a:spLocks noChangeArrowheads="1"/>
              </p:cNvSpPr>
              <p:nvPr/>
            </p:nvSpPr>
            <p:spPr bwMode="auto">
              <a:xfrm>
                <a:off x="3977" y="2373"/>
                <a:ext cx="1539" cy="452"/>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a:tailEnd/>
              </a:ln>
              <a:effectLst/>
            </p:spPr>
            <p:txBody>
              <a:bodyPr anchor="ctr"/>
              <a:lstStyle/>
              <a:p>
                <a:endParaRPr lang="en-US"/>
              </a:p>
            </p:txBody>
          </p:sp>
          <p:grpSp>
            <p:nvGrpSpPr>
              <p:cNvPr id="7" name="Group 48"/>
              <p:cNvGrpSpPr>
                <a:grpSpLocks/>
              </p:cNvGrpSpPr>
              <p:nvPr/>
            </p:nvGrpSpPr>
            <p:grpSpPr bwMode="auto">
              <a:xfrm>
                <a:off x="5168" y="2475"/>
                <a:ext cx="274" cy="221"/>
                <a:chOff x="768" y="2064"/>
                <a:chExt cx="528" cy="432"/>
              </a:xfrm>
            </p:grpSpPr>
            <p:sp>
              <p:nvSpPr>
                <p:cNvPr id="285745" name="Rectangle 49"/>
                <p:cNvSpPr>
                  <a:spLocks noChangeArrowheads="1"/>
                </p:cNvSpPr>
                <p:nvPr/>
              </p:nvSpPr>
              <p:spPr bwMode="auto">
                <a:xfrm>
                  <a:off x="768" y="2160"/>
                  <a:ext cx="384" cy="240"/>
                </a:xfrm>
                <a:prstGeom prst="rect">
                  <a:avLst/>
                </a:prstGeom>
                <a:noFill/>
                <a:ln w="19050">
                  <a:solidFill>
                    <a:schemeClr val="bg2"/>
                  </a:solidFill>
                  <a:miter lim="800000"/>
                  <a:headEnd/>
                  <a:tailEnd/>
                </a:ln>
                <a:effectLst/>
              </p:spPr>
              <p:txBody>
                <a:bodyPr wrap="none" anchor="ctr"/>
                <a:lstStyle/>
                <a:p>
                  <a:endParaRPr lang="en-US"/>
                </a:p>
              </p:txBody>
            </p:sp>
            <p:sp>
              <p:nvSpPr>
                <p:cNvPr id="285746" name="Rectangle 50"/>
                <p:cNvSpPr>
                  <a:spLocks noChangeArrowheads="1"/>
                </p:cNvSpPr>
                <p:nvPr/>
              </p:nvSpPr>
              <p:spPr bwMode="auto">
                <a:xfrm>
                  <a:off x="768" y="2400"/>
                  <a:ext cx="240" cy="48"/>
                </a:xfrm>
                <a:prstGeom prst="rect">
                  <a:avLst/>
                </a:prstGeom>
                <a:noFill/>
                <a:ln w="19050">
                  <a:solidFill>
                    <a:schemeClr val="bg2"/>
                  </a:solidFill>
                  <a:miter lim="800000"/>
                  <a:headEnd/>
                  <a:tailEnd/>
                </a:ln>
                <a:effectLst/>
              </p:spPr>
              <p:txBody>
                <a:bodyPr wrap="none" anchor="ctr"/>
                <a:lstStyle/>
                <a:p>
                  <a:endParaRPr lang="en-US"/>
                </a:p>
              </p:txBody>
            </p:sp>
            <p:sp>
              <p:nvSpPr>
                <p:cNvPr id="285747" name="Line 51"/>
                <p:cNvSpPr>
                  <a:spLocks noChangeShapeType="1"/>
                </p:cNvSpPr>
                <p:nvPr/>
              </p:nvSpPr>
              <p:spPr bwMode="auto">
                <a:xfrm>
                  <a:off x="816" y="2400"/>
                  <a:ext cx="0" cy="48"/>
                </a:xfrm>
                <a:prstGeom prst="line">
                  <a:avLst/>
                </a:prstGeom>
                <a:noFill/>
                <a:ln w="19050">
                  <a:solidFill>
                    <a:schemeClr val="bg2"/>
                  </a:solidFill>
                  <a:round/>
                  <a:headEnd/>
                  <a:tailEnd/>
                </a:ln>
                <a:effectLst/>
              </p:spPr>
              <p:txBody>
                <a:bodyPr wrap="none" anchor="ctr"/>
                <a:lstStyle/>
                <a:p>
                  <a:endParaRPr lang="en-US"/>
                </a:p>
              </p:txBody>
            </p:sp>
            <p:sp>
              <p:nvSpPr>
                <p:cNvPr id="285748" name="Line 52"/>
                <p:cNvSpPr>
                  <a:spLocks noChangeShapeType="1"/>
                </p:cNvSpPr>
                <p:nvPr/>
              </p:nvSpPr>
              <p:spPr bwMode="auto">
                <a:xfrm>
                  <a:off x="864" y="2400"/>
                  <a:ext cx="0" cy="48"/>
                </a:xfrm>
                <a:prstGeom prst="line">
                  <a:avLst/>
                </a:prstGeom>
                <a:noFill/>
                <a:ln w="19050">
                  <a:solidFill>
                    <a:schemeClr val="bg2"/>
                  </a:solidFill>
                  <a:round/>
                  <a:headEnd/>
                  <a:tailEnd/>
                </a:ln>
                <a:effectLst/>
              </p:spPr>
              <p:txBody>
                <a:bodyPr wrap="none" anchor="ctr"/>
                <a:lstStyle/>
                <a:p>
                  <a:endParaRPr lang="en-US"/>
                </a:p>
              </p:txBody>
            </p:sp>
            <p:sp>
              <p:nvSpPr>
                <p:cNvPr id="285749" name="Line 53"/>
                <p:cNvSpPr>
                  <a:spLocks noChangeShapeType="1"/>
                </p:cNvSpPr>
                <p:nvPr/>
              </p:nvSpPr>
              <p:spPr bwMode="auto">
                <a:xfrm>
                  <a:off x="912" y="2400"/>
                  <a:ext cx="0" cy="48"/>
                </a:xfrm>
                <a:prstGeom prst="line">
                  <a:avLst/>
                </a:prstGeom>
                <a:noFill/>
                <a:ln w="19050">
                  <a:solidFill>
                    <a:schemeClr val="bg2"/>
                  </a:solidFill>
                  <a:round/>
                  <a:headEnd/>
                  <a:tailEnd/>
                </a:ln>
                <a:effectLst/>
              </p:spPr>
              <p:txBody>
                <a:bodyPr wrap="none" anchor="ctr"/>
                <a:lstStyle/>
                <a:p>
                  <a:endParaRPr lang="en-US"/>
                </a:p>
              </p:txBody>
            </p:sp>
            <p:sp>
              <p:nvSpPr>
                <p:cNvPr id="285750" name="Line 54"/>
                <p:cNvSpPr>
                  <a:spLocks noChangeShapeType="1"/>
                </p:cNvSpPr>
                <p:nvPr/>
              </p:nvSpPr>
              <p:spPr bwMode="auto">
                <a:xfrm>
                  <a:off x="960" y="2400"/>
                  <a:ext cx="0" cy="48"/>
                </a:xfrm>
                <a:prstGeom prst="line">
                  <a:avLst/>
                </a:prstGeom>
                <a:noFill/>
                <a:ln w="19050">
                  <a:solidFill>
                    <a:schemeClr val="bg2"/>
                  </a:solidFill>
                  <a:round/>
                  <a:headEnd/>
                  <a:tailEnd/>
                </a:ln>
                <a:effectLst/>
              </p:spPr>
              <p:txBody>
                <a:bodyPr wrap="none" anchor="ctr"/>
                <a:lstStyle/>
                <a:p>
                  <a:endParaRPr lang="en-US"/>
                </a:p>
              </p:txBody>
            </p:sp>
            <p:sp>
              <p:nvSpPr>
                <p:cNvPr id="285751" name="Line 55"/>
                <p:cNvSpPr>
                  <a:spLocks noChangeShapeType="1"/>
                </p:cNvSpPr>
                <p:nvPr/>
              </p:nvSpPr>
              <p:spPr bwMode="auto">
                <a:xfrm>
                  <a:off x="1152" y="2352"/>
                  <a:ext cx="96" cy="0"/>
                </a:xfrm>
                <a:prstGeom prst="line">
                  <a:avLst/>
                </a:prstGeom>
                <a:noFill/>
                <a:ln w="19050">
                  <a:solidFill>
                    <a:schemeClr val="bg2"/>
                  </a:solidFill>
                  <a:round/>
                  <a:headEnd/>
                  <a:tailEnd/>
                </a:ln>
                <a:effectLst/>
              </p:spPr>
              <p:txBody>
                <a:bodyPr wrap="none" anchor="ctr"/>
                <a:lstStyle/>
                <a:p>
                  <a:endParaRPr lang="en-US"/>
                </a:p>
              </p:txBody>
            </p:sp>
            <p:sp>
              <p:nvSpPr>
                <p:cNvPr id="285752" name="Freeform 56"/>
                <p:cNvSpPr>
                  <a:spLocks/>
                </p:cNvSpPr>
                <p:nvPr/>
              </p:nvSpPr>
              <p:spPr bwMode="auto">
                <a:xfrm>
                  <a:off x="1200" y="2064"/>
                  <a:ext cx="96" cy="432"/>
                </a:xfrm>
                <a:custGeom>
                  <a:avLst/>
                  <a:gdLst/>
                  <a:ahLst/>
                  <a:cxnLst>
                    <a:cxn ang="0">
                      <a:pos x="104" y="0"/>
                    </a:cxn>
                    <a:cxn ang="0">
                      <a:pos x="8" y="144"/>
                    </a:cxn>
                    <a:cxn ang="0">
                      <a:pos x="104" y="240"/>
                    </a:cxn>
                    <a:cxn ang="0">
                      <a:pos x="8" y="432"/>
                    </a:cxn>
                    <a:cxn ang="0">
                      <a:pos x="56" y="528"/>
                    </a:cxn>
                  </a:cxnLst>
                  <a:rect l="0" t="0" r="r" b="b"/>
                  <a:pathLst>
                    <a:path w="104" h="528">
                      <a:moveTo>
                        <a:pt x="104" y="0"/>
                      </a:moveTo>
                      <a:cubicBezTo>
                        <a:pt x="56" y="52"/>
                        <a:pt x="8" y="104"/>
                        <a:pt x="8" y="144"/>
                      </a:cubicBezTo>
                      <a:cubicBezTo>
                        <a:pt x="8" y="184"/>
                        <a:pt x="104" y="192"/>
                        <a:pt x="104" y="240"/>
                      </a:cubicBezTo>
                      <a:cubicBezTo>
                        <a:pt x="104" y="288"/>
                        <a:pt x="16" y="384"/>
                        <a:pt x="8" y="432"/>
                      </a:cubicBezTo>
                      <a:cubicBezTo>
                        <a:pt x="0" y="480"/>
                        <a:pt x="28" y="504"/>
                        <a:pt x="56" y="528"/>
                      </a:cubicBezTo>
                    </a:path>
                  </a:pathLst>
                </a:custGeom>
                <a:noFill/>
                <a:ln w="19050" cap="flat" cmpd="sng">
                  <a:solidFill>
                    <a:schemeClr val="bg2"/>
                  </a:solidFill>
                  <a:prstDash val="solid"/>
                  <a:round/>
                  <a:headEnd type="none" w="med" len="med"/>
                  <a:tailEnd type="none" w="med" len="med"/>
                </a:ln>
                <a:effectLst/>
              </p:spPr>
              <p:txBody>
                <a:bodyPr wrap="none" anchor="ctr"/>
                <a:lstStyle/>
                <a:p>
                  <a:endParaRPr lang="en-US"/>
                </a:p>
              </p:txBody>
            </p:sp>
          </p:grpSp>
          <p:grpSp>
            <p:nvGrpSpPr>
              <p:cNvPr id="8" name="Group 57"/>
              <p:cNvGrpSpPr>
                <a:grpSpLocks/>
              </p:cNvGrpSpPr>
              <p:nvPr/>
            </p:nvGrpSpPr>
            <p:grpSpPr bwMode="auto">
              <a:xfrm>
                <a:off x="4070" y="2481"/>
                <a:ext cx="365" cy="257"/>
                <a:chOff x="441" y="2858"/>
                <a:chExt cx="365" cy="257"/>
              </a:xfrm>
            </p:grpSpPr>
            <p:grpSp>
              <p:nvGrpSpPr>
                <p:cNvPr id="9" name="Group 58"/>
                <p:cNvGrpSpPr>
                  <a:grpSpLocks/>
                </p:cNvGrpSpPr>
                <p:nvPr/>
              </p:nvGrpSpPr>
              <p:grpSpPr bwMode="auto">
                <a:xfrm>
                  <a:off x="669" y="2960"/>
                  <a:ext cx="92" cy="102"/>
                  <a:chOff x="1824" y="3456"/>
                  <a:chExt cx="336" cy="432"/>
                </a:xfrm>
              </p:grpSpPr>
              <p:sp>
                <p:nvSpPr>
                  <p:cNvPr id="285755" name="AutoShape 59"/>
                  <p:cNvSpPr>
                    <a:spLocks noChangeArrowheads="1"/>
                  </p:cNvSpPr>
                  <p:nvPr/>
                </p:nvSpPr>
                <p:spPr bwMode="auto">
                  <a:xfrm>
                    <a:off x="1824" y="3744"/>
                    <a:ext cx="336" cy="144"/>
                  </a:xfrm>
                  <a:prstGeom prst="flowChartMagneticDisk">
                    <a:avLst/>
                  </a:prstGeom>
                  <a:solidFill>
                    <a:schemeClr val="tx1"/>
                  </a:solidFill>
                  <a:ln w="19050">
                    <a:solidFill>
                      <a:schemeClr val="bg2"/>
                    </a:solidFill>
                    <a:round/>
                    <a:headEnd/>
                    <a:tailEnd/>
                  </a:ln>
                  <a:effectLst/>
                </p:spPr>
                <p:txBody>
                  <a:bodyPr wrap="none" anchor="ctr"/>
                  <a:lstStyle/>
                  <a:p>
                    <a:endParaRPr lang="en-US"/>
                  </a:p>
                </p:txBody>
              </p:sp>
              <p:sp>
                <p:nvSpPr>
                  <p:cNvPr id="285756" name="AutoShape 60"/>
                  <p:cNvSpPr>
                    <a:spLocks noChangeArrowheads="1"/>
                  </p:cNvSpPr>
                  <p:nvPr/>
                </p:nvSpPr>
                <p:spPr bwMode="auto">
                  <a:xfrm>
                    <a:off x="1824" y="3648"/>
                    <a:ext cx="336" cy="144"/>
                  </a:xfrm>
                  <a:prstGeom prst="flowChartMagneticDisk">
                    <a:avLst/>
                  </a:prstGeom>
                  <a:solidFill>
                    <a:schemeClr val="tx1"/>
                  </a:solidFill>
                  <a:ln w="19050">
                    <a:solidFill>
                      <a:schemeClr val="bg2"/>
                    </a:solidFill>
                    <a:round/>
                    <a:headEnd/>
                    <a:tailEnd/>
                  </a:ln>
                  <a:effectLst/>
                </p:spPr>
                <p:txBody>
                  <a:bodyPr wrap="none" anchor="ctr"/>
                  <a:lstStyle/>
                  <a:p>
                    <a:endParaRPr lang="en-US"/>
                  </a:p>
                </p:txBody>
              </p:sp>
              <p:sp>
                <p:nvSpPr>
                  <p:cNvPr id="285757" name="AutoShape 61"/>
                  <p:cNvSpPr>
                    <a:spLocks noChangeArrowheads="1"/>
                  </p:cNvSpPr>
                  <p:nvPr/>
                </p:nvSpPr>
                <p:spPr bwMode="auto">
                  <a:xfrm>
                    <a:off x="1824" y="3552"/>
                    <a:ext cx="336" cy="144"/>
                  </a:xfrm>
                  <a:prstGeom prst="flowChartMagneticDisk">
                    <a:avLst/>
                  </a:prstGeom>
                  <a:solidFill>
                    <a:schemeClr val="tx1"/>
                  </a:solidFill>
                  <a:ln w="19050">
                    <a:solidFill>
                      <a:schemeClr val="bg2"/>
                    </a:solidFill>
                    <a:round/>
                    <a:headEnd/>
                    <a:tailEnd/>
                  </a:ln>
                  <a:effectLst/>
                </p:spPr>
                <p:txBody>
                  <a:bodyPr wrap="none" anchor="ctr"/>
                  <a:lstStyle/>
                  <a:p>
                    <a:endParaRPr lang="en-US"/>
                  </a:p>
                </p:txBody>
              </p:sp>
              <p:sp>
                <p:nvSpPr>
                  <p:cNvPr id="285758" name="AutoShape 62"/>
                  <p:cNvSpPr>
                    <a:spLocks noChangeArrowheads="1"/>
                  </p:cNvSpPr>
                  <p:nvPr/>
                </p:nvSpPr>
                <p:spPr bwMode="auto">
                  <a:xfrm>
                    <a:off x="1824" y="3456"/>
                    <a:ext cx="336" cy="144"/>
                  </a:xfrm>
                  <a:prstGeom prst="flowChartMagneticDisk">
                    <a:avLst/>
                  </a:prstGeom>
                  <a:solidFill>
                    <a:schemeClr val="tx1"/>
                  </a:solidFill>
                  <a:ln w="19050">
                    <a:solidFill>
                      <a:schemeClr val="bg2"/>
                    </a:solidFill>
                    <a:round/>
                    <a:headEnd/>
                    <a:tailEnd/>
                  </a:ln>
                  <a:effectLst/>
                </p:spPr>
                <p:txBody>
                  <a:bodyPr wrap="none" anchor="ctr"/>
                  <a:lstStyle/>
                  <a:p>
                    <a:endParaRPr lang="en-US"/>
                  </a:p>
                </p:txBody>
              </p:sp>
            </p:grpSp>
            <p:sp>
              <p:nvSpPr>
                <p:cNvPr id="285759" name="Rectangle 63"/>
                <p:cNvSpPr>
                  <a:spLocks noChangeArrowheads="1"/>
                </p:cNvSpPr>
                <p:nvPr/>
              </p:nvSpPr>
              <p:spPr bwMode="auto">
                <a:xfrm>
                  <a:off x="441" y="2858"/>
                  <a:ext cx="178" cy="153"/>
                </a:xfrm>
                <a:prstGeom prst="rect">
                  <a:avLst/>
                </a:prstGeom>
                <a:noFill/>
                <a:ln w="19050">
                  <a:solidFill>
                    <a:schemeClr val="bg2"/>
                  </a:solidFill>
                  <a:miter lim="800000"/>
                  <a:headEnd/>
                  <a:tailEnd/>
                </a:ln>
                <a:effectLst/>
              </p:spPr>
              <p:txBody>
                <a:bodyPr wrap="none" anchor="ctr"/>
                <a:lstStyle/>
                <a:p>
                  <a:endParaRPr lang="en-US"/>
                </a:p>
              </p:txBody>
            </p:sp>
            <p:sp>
              <p:nvSpPr>
                <p:cNvPr id="285760" name="Rectangle 64"/>
                <p:cNvSpPr>
                  <a:spLocks noChangeArrowheads="1"/>
                </p:cNvSpPr>
                <p:nvPr/>
              </p:nvSpPr>
              <p:spPr bwMode="auto">
                <a:xfrm>
                  <a:off x="441" y="3011"/>
                  <a:ext cx="122" cy="31"/>
                </a:xfrm>
                <a:prstGeom prst="rect">
                  <a:avLst/>
                </a:prstGeom>
                <a:noFill/>
                <a:ln w="19050">
                  <a:solidFill>
                    <a:schemeClr val="bg2"/>
                  </a:solidFill>
                  <a:miter lim="800000"/>
                  <a:headEnd/>
                  <a:tailEnd/>
                </a:ln>
                <a:effectLst/>
              </p:spPr>
              <p:txBody>
                <a:bodyPr wrap="none" anchor="ctr"/>
                <a:lstStyle/>
                <a:p>
                  <a:endParaRPr lang="en-US"/>
                </a:p>
              </p:txBody>
            </p:sp>
            <p:sp>
              <p:nvSpPr>
                <p:cNvPr id="285761" name="Line 65"/>
                <p:cNvSpPr>
                  <a:spLocks noChangeShapeType="1"/>
                </p:cNvSpPr>
                <p:nvPr/>
              </p:nvSpPr>
              <p:spPr bwMode="auto">
                <a:xfrm>
                  <a:off x="464" y="3011"/>
                  <a:ext cx="0" cy="31"/>
                </a:xfrm>
                <a:prstGeom prst="line">
                  <a:avLst/>
                </a:prstGeom>
                <a:noFill/>
                <a:ln w="19050">
                  <a:solidFill>
                    <a:schemeClr val="bg2"/>
                  </a:solidFill>
                  <a:round/>
                  <a:headEnd/>
                  <a:tailEnd/>
                </a:ln>
                <a:effectLst/>
              </p:spPr>
              <p:txBody>
                <a:bodyPr wrap="none" anchor="ctr"/>
                <a:lstStyle/>
                <a:p>
                  <a:endParaRPr lang="en-US"/>
                </a:p>
              </p:txBody>
            </p:sp>
            <p:sp>
              <p:nvSpPr>
                <p:cNvPr id="285762" name="Line 66"/>
                <p:cNvSpPr>
                  <a:spLocks noChangeShapeType="1"/>
                </p:cNvSpPr>
                <p:nvPr/>
              </p:nvSpPr>
              <p:spPr bwMode="auto">
                <a:xfrm>
                  <a:off x="488" y="3011"/>
                  <a:ext cx="0" cy="31"/>
                </a:xfrm>
                <a:prstGeom prst="line">
                  <a:avLst/>
                </a:prstGeom>
                <a:noFill/>
                <a:ln w="19050">
                  <a:solidFill>
                    <a:schemeClr val="bg2"/>
                  </a:solidFill>
                  <a:round/>
                  <a:headEnd/>
                  <a:tailEnd/>
                </a:ln>
                <a:effectLst/>
              </p:spPr>
              <p:txBody>
                <a:bodyPr wrap="none" anchor="ctr"/>
                <a:lstStyle/>
                <a:p>
                  <a:endParaRPr lang="en-US"/>
                </a:p>
              </p:txBody>
            </p:sp>
            <p:sp>
              <p:nvSpPr>
                <p:cNvPr id="285763" name="Line 67"/>
                <p:cNvSpPr>
                  <a:spLocks noChangeShapeType="1"/>
                </p:cNvSpPr>
                <p:nvPr/>
              </p:nvSpPr>
              <p:spPr bwMode="auto">
                <a:xfrm>
                  <a:off x="514" y="3011"/>
                  <a:ext cx="0" cy="31"/>
                </a:xfrm>
                <a:prstGeom prst="line">
                  <a:avLst/>
                </a:prstGeom>
                <a:noFill/>
                <a:ln w="19050">
                  <a:solidFill>
                    <a:schemeClr val="bg2"/>
                  </a:solidFill>
                  <a:round/>
                  <a:headEnd/>
                  <a:tailEnd/>
                </a:ln>
                <a:effectLst/>
              </p:spPr>
              <p:txBody>
                <a:bodyPr wrap="none" anchor="ctr"/>
                <a:lstStyle/>
                <a:p>
                  <a:endParaRPr lang="en-US"/>
                </a:p>
              </p:txBody>
            </p:sp>
            <p:sp>
              <p:nvSpPr>
                <p:cNvPr id="285764" name="Line 68"/>
                <p:cNvSpPr>
                  <a:spLocks noChangeShapeType="1"/>
                </p:cNvSpPr>
                <p:nvPr/>
              </p:nvSpPr>
              <p:spPr bwMode="auto">
                <a:xfrm>
                  <a:off x="539" y="3011"/>
                  <a:ext cx="0" cy="31"/>
                </a:xfrm>
                <a:prstGeom prst="line">
                  <a:avLst/>
                </a:prstGeom>
                <a:noFill/>
                <a:ln w="19050">
                  <a:solidFill>
                    <a:schemeClr val="bg2"/>
                  </a:solidFill>
                  <a:round/>
                  <a:headEnd/>
                  <a:tailEnd/>
                </a:ln>
                <a:effectLst/>
              </p:spPr>
              <p:txBody>
                <a:bodyPr wrap="none" anchor="ctr"/>
                <a:lstStyle/>
                <a:p>
                  <a:endParaRPr lang="en-US"/>
                </a:p>
              </p:txBody>
            </p:sp>
            <p:sp>
              <p:nvSpPr>
                <p:cNvPr id="285765" name="Line 69"/>
                <p:cNvSpPr>
                  <a:spLocks noChangeShapeType="1"/>
                </p:cNvSpPr>
                <p:nvPr/>
              </p:nvSpPr>
              <p:spPr bwMode="auto">
                <a:xfrm>
                  <a:off x="619" y="2978"/>
                  <a:ext cx="49" cy="0"/>
                </a:xfrm>
                <a:prstGeom prst="line">
                  <a:avLst/>
                </a:prstGeom>
                <a:noFill/>
                <a:ln w="19050">
                  <a:solidFill>
                    <a:schemeClr val="bg2"/>
                  </a:solidFill>
                  <a:round/>
                  <a:headEnd/>
                  <a:tailEnd/>
                </a:ln>
                <a:effectLst/>
              </p:spPr>
              <p:txBody>
                <a:bodyPr wrap="none" anchor="ctr"/>
                <a:lstStyle/>
                <a:p>
                  <a:endParaRPr lang="en-US"/>
                </a:p>
              </p:txBody>
            </p:sp>
            <p:grpSp>
              <p:nvGrpSpPr>
                <p:cNvPr id="10" name="Group 70"/>
                <p:cNvGrpSpPr>
                  <a:grpSpLocks/>
                </p:cNvGrpSpPr>
                <p:nvPr/>
              </p:nvGrpSpPr>
              <p:grpSpPr bwMode="auto">
                <a:xfrm>
                  <a:off x="714" y="3012"/>
                  <a:ext cx="92" cy="103"/>
                  <a:chOff x="1824" y="3456"/>
                  <a:chExt cx="336" cy="432"/>
                </a:xfrm>
              </p:grpSpPr>
              <p:sp>
                <p:nvSpPr>
                  <p:cNvPr id="285767" name="AutoShape 71"/>
                  <p:cNvSpPr>
                    <a:spLocks noChangeArrowheads="1"/>
                  </p:cNvSpPr>
                  <p:nvPr/>
                </p:nvSpPr>
                <p:spPr bwMode="auto">
                  <a:xfrm>
                    <a:off x="1824" y="3744"/>
                    <a:ext cx="336" cy="144"/>
                  </a:xfrm>
                  <a:prstGeom prst="flowChartMagneticDisk">
                    <a:avLst/>
                  </a:prstGeom>
                  <a:solidFill>
                    <a:schemeClr val="tx1"/>
                  </a:solidFill>
                  <a:ln w="19050">
                    <a:solidFill>
                      <a:schemeClr val="bg2"/>
                    </a:solidFill>
                    <a:round/>
                    <a:headEnd/>
                    <a:tailEnd/>
                  </a:ln>
                  <a:effectLst/>
                </p:spPr>
                <p:txBody>
                  <a:bodyPr wrap="none" anchor="ctr"/>
                  <a:lstStyle/>
                  <a:p>
                    <a:endParaRPr lang="en-US"/>
                  </a:p>
                </p:txBody>
              </p:sp>
              <p:sp>
                <p:nvSpPr>
                  <p:cNvPr id="285768" name="AutoShape 72"/>
                  <p:cNvSpPr>
                    <a:spLocks noChangeArrowheads="1"/>
                  </p:cNvSpPr>
                  <p:nvPr/>
                </p:nvSpPr>
                <p:spPr bwMode="auto">
                  <a:xfrm>
                    <a:off x="1824" y="3648"/>
                    <a:ext cx="336" cy="144"/>
                  </a:xfrm>
                  <a:prstGeom prst="flowChartMagneticDisk">
                    <a:avLst/>
                  </a:prstGeom>
                  <a:solidFill>
                    <a:schemeClr val="tx1"/>
                  </a:solidFill>
                  <a:ln w="19050">
                    <a:solidFill>
                      <a:schemeClr val="bg2"/>
                    </a:solidFill>
                    <a:round/>
                    <a:headEnd/>
                    <a:tailEnd/>
                  </a:ln>
                  <a:effectLst/>
                </p:spPr>
                <p:txBody>
                  <a:bodyPr wrap="none" anchor="ctr"/>
                  <a:lstStyle/>
                  <a:p>
                    <a:endParaRPr lang="en-US"/>
                  </a:p>
                </p:txBody>
              </p:sp>
              <p:sp>
                <p:nvSpPr>
                  <p:cNvPr id="285769" name="AutoShape 73"/>
                  <p:cNvSpPr>
                    <a:spLocks noChangeArrowheads="1"/>
                  </p:cNvSpPr>
                  <p:nvPr/>
                </p:nvSpPr>
                <p:spPr bwMode="auto">
                  <a:xfrm>
                    <a:off x="1824" y="3552"/>
                    <a:ext cx="336" cy="144"/>
                  </a:xfrm>
                  <a:prstGeom prst="flowChartMagneticDisk">
                    <a:avLst/>
                  </a:prstGeom>
                  <a:solidFill>
                    <a:schemeClr val="tx1"/>
                  </a:solidFill>
                  <a:ln w="19050">
                    <a:solidFill>
                      <a:schemeClr val="bg2"/>
                    </a:solidFill>
                    <a:round/>
                    <a:headEnd/>
                    <a:tailEnd/>
                  </a:ln>
                  <a:effectLst/>
                </p:spPr>
                <p:txBody>
                  <a:bodyPr wrap="none" anchor="ctr"/>
                  <a:lstStyle/>
                  <a:p>
                    <a:endParaRPr lang="en-US"/>
                  </a:p>
                </p:txBody>
              </p:sp>
              <p:sp>
                <p:nvSpPr>
                  <p:cNvPr id="285770" name="AutoShape 74"/>
                  <p:cNvSpPr>
                    <a:spLocks noChangeArrowheads="1"/>
                  </p:cNvSpPr>
                  <p:nvPr/>
                </p:nvSpPr>
                <p:spPr bwMode="auto">
                  <a:xfrm>
                    <a:off x="1824" y="3456"/>
                    <a:ext cx="336" cy="144"/>
                  </a:xfrm>
                  <a:prstGeom prst="flowChartMagneticDisk">
                    <a:avLst/>
                  </a:prstGeom>
                  <a:solidFill>
                    <a:schemeClr val="tx1"/>
                  </a:solidFill>
                  <a:ln w="19050">
                    <a:solidFill>
                      <a:schemeClr val="bg2"/>
                    </a:solidFill>
                    <a:round/>
                    <a:headEnd/>
                    <a:tailEnd/>
                  </a:ln>
                  <a:effectLst/>
                </p:spPr>
                <p:txBody>
                  <a:bodyPr wrap="none" anchor="ctr"/>
                  <a:lstStyle/>
                  <a:p>
                    <a:endParaRPr lang="en-US"/>
                  </a:p>
                </p:txBody>
              </p:sp>
            </p:grpSp>
          </p:grpSp>
          <p:sp>
            <p:nvSpPr>
              <p:cNvPr id="285771" name="Text Box 75"/>
              <p:cNvSpPr txBox="1">
                <a:spLocks noChangeArrowheads="1"/>
              </p:cNvSpPr>
              <p:nvPr/>
            </p:nvSpPr>
            <p:spPr bwMode="auto">
              <a:xfrm>
                <a:off x="4402" y="2405"/>
                <a:ext cx="691" cy="366"/>
              </a:xfrm>
              <a:prstGeom prst="rect">
                <a:avLst/>
              </a:prstGeom>
              <a:noFill/>
              <a:ln w="31750" algn="ctr">
                <a:noFill/>
                <a:miter lim="800000"/>
                <a:headEnd type="none" w="sm" len="sm"/>
                <a:tailEnd type="none" w="med" len="lg"/>
              </a:ln>
              <a:effectLst/>
            </p:spPr>
            <p:txBody>
              <a:bodyPr wrap="none">
                <a:spAutoFit/>
              </a:bodyPr>
              <a:lstStyle/>
              <a:p>
                <a:pPr eaLnBrk="0" hangingPunct="0"/>
                <a:r>
                  <a:rPr lang="en-US" sz="1600">
                    <a:solidFill>
                      <a:srgbClr val="081D58"/>
                    </a:solidFill>
                    <a:effectLst/>
                  </a:rPr>
                  <a:t>Assigned</a:t>
                </a:r>
                <a:br>
                  <a:rPr lang="en-US" sz="1600">
                    <a:solidFill>
                      <a:srgbClr val="081D58"/>
                    </a:solidFill>
                    <a:effectLst/>
                  </a:rPr>
                </a:br>
                <a:r>
                  <a:rPr lang="en-US" sz="1600">
                    <a:solidFill>
                      <a:srgbClr val="081D58"/>
                    </a:solidFill>
                    <a:effectLst/>
                  </a:rPr>
                  <a:t>Devices</a:t>
                </a:r>
              </a:p>
            </p:txBody>
          </p:sp>
          <p:sp>
            <p:nvSpPr>
              <p:cNvPr id="285772" name="Rectangle 76"/>
              <p:cNvSpPr>
                <a:spLocks noChangeArrowheads="1"/>
              </p:cNvSpPr>
              <p:nvPr/>
            </p:nvSpPr>
            <p:spPr bwMode="auto">
              <a:xfrm>
                <a:off x="3977" y="1977"/>
                <a:ext cx="1539" cy="274"/>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a:tailEnd/>
              </a:ln>
              <a:effectLst/>
            </p:spPr>
            <p:txBody>
              <a:bodyPr wrap="none" anchor="ctr"/>
              <a:lstStyle/>
              <a:p>
                <a:r>
                  <a:rPr lang="en-US">
                    <a:solidFill>
                      <a:srgbClr val="000000"/>
                    </a:solidFill>
                    <a:effectLst/>
                  </a:rPr>
                  <a:t>Hypervisor</a:t>
                </a:r>
              </a:p>
            </p:txBody>
          </p:sp>
          <p:sp>
            <p:nvSpPr>
              <p:cNvPr id="285773" name="Rectangle 77"/>
              <p:cNvSpPr>
                <a:spLocks noChangeArrowheads="1"/>
              </p:cNvSpPr>
              <p:nvPr/>
            </p:nvSpPr>
            <p:spPr bwMode="auto">
              <a:xfrm>
                <a:off x="3966" y="977"/>
                <a:ext cx="699" cy="837"/>
              </a:xfrm>
              <a:prstGeom prst="rect">
                <a:avLst/>
              </a:prstGeom>
              <a:solidFill>
                <a:srgbClr val="C0C0C0"/>
              </a:solidFill>
              <a:ln w="12700">
                <a:noFill/>
                <a:miter lim="800000"/>
                <a:headEnd/>
                <a:tailEnd/>
              </a:ln>
              <a:effectLst/>
            </p:spPr>
            <p:txBody>
              <a:bodyPr wrap="none"/>
              <a:lstStyle/>
              <a:p>
                <a:pPr algn="l"/>
                <a:r>
                  <a:rPr lang="en-US" sz="1400">
                    <a:solidFill>
                      <a:schemeClr val="bg1"/>
                    </a:solidFill>
                    <a:effectLst/>
                  </a:rPr>
                  <a:t>VM</a:t>
                </a:r>
                <a:r>
                  <a:rPr lang="en-US" sz="1400" baseline="-25000">
                    <a:solidFill>
                      <a:schemeClr val="bg1"/>
                    </a:solidFill>
                    <a:effectLst/>
                  </a:rPr>
                  <a:t>0</a:t>
                </a:r>
              </a:p>
            </p:txBody>
          </p:sp>
          <p:sp>
            <p:nvSpPr>
              <p:cNvPr id="285774" name="Rectangle 78"/>
              <p:cNvSpPr>
                <a:spLocks noChangeArrowheads="1"/>
              </p:cNvSpPr>
              <p:nvPr/>
            </p:nvSpPr>
            <p:spPr bwMode="auto">
              <a:xfrm>
                <a:off x="4083" y="1189"/>
                <a:ext cx="480" cy="274"/>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a:tailEnd/>
              </a:ln>
              <a:effectLst/>
            </p:spPr>
            <p:txBody>
              <a:bodyPr wrap="none" anchor="ctr"/>
              <a:lstStyle/>
              <a:p>
                <a:r>
                  <a:rPr lang="en-US" sz="1200">
                    <a:solidFill>
                      <a:srgbClr val="000000"/>
                    </a:solidFill>
                    <a:effectLst/>
                  </a:rPr>
                  <a:t>Guest OS</a:t>
                </a:r>
              </a:p>
              <a:p>
                <a:r>
                  <a:rPr lang="en-US" sz="1200">
                    <a:solidFill>
                      <a:srgbClr val="000000"/>
                    </a:solidFill>
                    <a:effectLst/>
                  </a:rPr>
                  <a:t>and Apps</a:t>
                </a:r>
              </a:p>
            </p:txBody>
          </p:sp>
          <p:sp>
            <p:nvSpPr>
              <p:cNvPr id="285775" name="Rectangle 79"/>
              <p:cNvSpPr>
                <a:spLocks noChangeArrowheads="1"/>
              </p:cNvSpPr>
              <p:nvPr/>
            </p:nvSpPr>
            <p:spPr bwMode="auto">
              <a:xfrm>
                <a:off x="4083" y="1506"/>
                <a:ext cx="480" cy="268"/>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a:tailEnd/>
              </a:ln>
              <a:effectLst/>
            </p:spPr>
            <p:txBody>
              <a:bodyPr anchor="ctr"/>
              <a:lstStyle/>
              <a:p>
                <a:pPr>
                  <a:lnSpc>
                    <a:spcPct val="90000"/>
                  </a:lnSpc>
                </a:pPr>
                <a:r>
                  <a:rPr lang="en-US" sz="1200">
                    <a:solidFill>
                      <a:srgbClr val="000000"/>
                    </a:solidFill>
                    <a:effectLst/>
                  </a:rPr>
                  <a:t>Device</a:t>
                </a:r>
                <a:br>
                  <a:rPr lang="en-US" sz="1200">
                    <a:solidFill>
                      <a:srgbClr val="000000"/>
                    </a:solidFill>
                    <a:effectLst/>
                  </a:rPr>
                </a:br>
                <a:r>
                  <a:rPr lang="en-US" sz="1200">
                    <a:solidFill>
                      <a:srgbClr val="000000"/>
                    </a:solidFill>
                    <a:effectLst/>
                  </a:rPr>
                  <a:t>Drivers</a:t>
                </a:r>
              </a:p>
            </p:txBody>
          </p:sp>
          <p:sp>
            <p:nvSpPr>
              <p:cNvPr id="285776" name="AutoShape 80"/>
              <p:cNvSpPr>
                <a:spLocks noChangeArrowheads="1"/>
              </p:cNvSpPr>
              <p:nvPr/>
            </p:nvSpPr>
            <p:spPr bwMode="auto">
              <a:xfrm rot="530907">
                <a:off x="4163" y="1816"/>
                <a:ext cx="169" cy="610"/>
              </a:xfrm>
              <a:prstGeom prst="upDownArrow">
                <a:avLst>
                  <a:gd name="adj1" fmla="val 50000"/>
                  <a:gd name="adj2" fmla="val 72189"/>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p:spPr>
            <p:txBody>
              <a:bodyPr wrap="none" anchor="ctr"/>
              <a:lstStyle/>
              <a:p>
                <a:endParaRPr lang="en-US"/>
              </a:p>
            </p:txBody>
          </p:sp>
          <p:sp>
            <p:nvSpPr>
              <p:cNvPr id="285777" name="AutoShape 81"/>
              <p:cNvSpPr>
                <a:spLocks noChangeArrowheads="1"/>
              </p:cNvSpPr>
              <p:nvPr/>
            </p:nvSpPr>
            <p:spPr bwMode="auto">
              <a:xfrm rot="-499943">
                <a:off x="5197" y="1828"/>
                <a:ext cx="169" cy="610"/>
              </a:xfrm>
              <a:prstGeom prst="upDownArrow">
                <a:avLst>
                  <a:gd name="adj1" fmla="val 50000"/>
                  <a:gd name="adj2" fmla="val 72189"/>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p:spPr>
            <p:txBody>
              <a:bodyPr wrap="none" anchor="ctr"/>
              <a:lstStyle/>
              <a:p>
                <a:endParaRPr lang="en-US"/>
              </a:p>
            </p:txBody>
          </p:sp>
          <p:sp>
            <p:nvSpPr>
              <p:cNvPr id="285778" name="Rectangle 82"/>
              <p:cNvSpPr>
                <a:spLocks noChangeArrowheads="1"/>
              </p:cNvSpPr>
              <p:nvPr/>
            </p:nvSpPr>
            <p:spPr bwMode="auto">
              <a:xfrm>
                <a:off x="4811" y="975"/>
                <a:ext cx="699" cy="837"/>
              </a:xfrm>
              <a:prstGeom prst="rect">
                <a:avLst/>
              </a:prstGeom>
              <a:solidFill>
                <a:srgbClr val="C0C0C0"/>
              </a:solidFill>
              <a:ln w="12700">
                <a:noFill/>
                <a:miter lim="800000"/>
                <a:headEnd/>
                <a:tailEnd/>
              </a:ln>
              <a:effectLst/>
            </p:spPr>
            <p:txBody>
              <a:bodyPr wrap="none"/>
              <a:lstStyle/>
              <a:p>
                <a:pPr algn="l"/>
                <a:r>
                  <a:rPr lang="en-US" sz="1400">
                    <a:solidFill>
                      <a:schemeClr val="bg1"/>
                    </a:solidFill>
                    <a:effectLst/>
                  </a:rPr>
                  <a:t>VM</a:t>
                </a:r>
                <a:r>
                  <a:rPr lang="en-US" sz="1400" baseline="-25000">
                    <a:solidFill>
                      <a:schemeClr val="bg1"/>
                    </a:solidFill>
                    <a:effectLst/>
                  </a:rPr>
                  <a:t>n</a:t>
                </a:r>
              </a:p>
            </p:txBody>
          </p:sp>
          <p:sp>
            <p:nvSpPr>
              <p:cNvPr id="285779" name="Rectangle 83"/>
              <p:cNvSpPr>
                <a:spLocks noChangeArrowheads="1"/>
              </p:cNvSpPr>
              <p:nvPr/>
            </p:nvSpPr>
            <p:spPr bwMode="auto">
              <a:xfrm>
                <a:off x="4928" y="1187"/>
                <a:ext cx="480" cy="274"/>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a:tailEnd/>
              </a:ln>
              <a:effectLst/>
            </p:spPr>
            <p:txBody>
              <a:bodyPr wrap="none" anchor="ctr"/>
              <a:lstStyle/>
              <a:p>
                <a:r>
                  <a:rPr lang="en-US" sz="1200">
                    <a:solidFill>
                      <a:srgbClr val="000000"/>
                    </a:solidFill>
                    <a:effectLst/>
                  </a:rPr>
                  <a:t>Guest OS</a:t>
                </a:r>
              </a:p>
              <a:p>
                <a:r>
                  <a:rPr lang="en-US" sz="1200">
                    <a:solidFill>
                      <a:srgbClr val="000000"/>
                    </a:solidFill>
                    <a:effectLst/>
                  </a:rPr>
                  <a:t>and Apps</a:t>
                </a:r>
              </a:p>
            </p:txBody>
          </p:sp>
          <p:sp>
            <p:nvSpPr>
              <p:cNvPr id="285780" name="Rectangle 84"/>
              <p:cNvSpPr>
                <a:spLocks noChangeArrowheads="1"/>
              </p:cNvSpPr>
              <p:nvPr/>
            </p:nvSpPr>
            <p:spPr bwMode="auto">
              <a:xfrm>
                <a:off x="4928" y="1504"/>
                <a:ext cx="480" cy="268"/>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a:tailEnd/>
              </a:ln>
              <a:effectLst/>
            </p:spPr>
            <p:txBody>
              <a:bodyPr anchor="ctr"/>
              <a:lstStyle/>
              <a:p>
                <a:pPr>
                  <a:lnSpc>
                    <a:spcPct val="90000"/>
                  </a:lnSpc>
                </a:pPr>
                <a:r>
                  <a:rPr lang="en-US" sz="1200">
                    <a:solidFill>
                      <a:srgbClr val="000000"/>
                    </a:solidFill>
                    <a:effectLst/>
                  </a:rPr>
                  <a:t>Device</a:t>
                </a:r>
                <a:br>
                  <a:rPr lang="en-US" sz="1200">
                    <a:solidFill>
                      <a:srgbClr val="000000"/>
                    </a:solidFill>
                    <a:effectLst/>
                  </a:rPr>
                </a:br>
                <a:r>
                  <a:rPr lang="en-US" sz="1200">
                    <a:solidFill>
                      <a:srgbClr val="000000"/>
                    </a:solidFill>
                    <a:effectLst/>
                  </a:rPr>
                  <a:t>Drivers</a:t>
                </a:r>
              </a:p>
            </p:txBody>
          </p:sp>
          <p:sp>
            <p:nvSpPr>
              <p:cNvPr id="285781" name="Text Box 85"/>
              <p:cNvSpPr txBox="1">
                <a:spLocks noChangeArrowheads="1"/>
              </p:cNvSpPr>
              <p:nvPr/>
            </p:nvSpPr>
            <p:spPr bwMode="auto">
              <a:xfrm>
                <a:off x="3912" y="611"/>
                <a:ext cx="1654" cy="250"/>
              </a:xfrm>
              <a:prstGeom prst="rect">
                <a:avLst/>
              </a:prstGeom>
              <a:noFill/>
              <a:ln w="12700" algn="ctr">
                <a:noFill/>
                <a:miter lim="800000"/>
                <a:headEnd type="none" w="sm" len="sm"/>
                <a:tailEnd type="none" w="sm" len="sm"/>
              </a:ln>
              <a:effectLst/>
            </p:spPr>
            <p:txBody>
              <a:bodyPr wrap="none">
                <a:spAutoFit/>
              </a:bodyPr>
              <a:lstStyle/>
              <a:p>
                <a:r>
                  <a:rPr lang="en-US" sz="2000">
                    <a:solidFill>
                      <a:schemeClr val="tx2"/>
                    </a:solidFill>
                    <a:effectLst>
                      <a:outerShdw blurRad="38100" dist="38100" dir="2700000" algn="tl">
                        <a:srgbClr val="000000"/>
                      </a:outerShdw>
                    </a:effectLst>
                    <a:cs typeface="Arial" charset="0"/>
                  </a:rPr>
                  <a:t>Pass-through Model</a:t>
                </a:r>
                <a:endParaRPr lang="en-US" sz="1600">
                  <a:solidFill>
                    <a:schemeClr val="tx2"/>
                  </a:solidFill>
                  <a:effectLst>
                    <a:outerShdw blurRad="38100" dist="38100" dir="2700000" algn="tl">
                      <a:srgbClr val="000000"/>
                    </a:outerShdw>
                  </a:effectLst>
                  <a:cs typeface="Arial" charset="0"/>
                </a:endParaRPr>
              </a:p>
            </p:txBody>
          </p:sp>
        </p:grpSp>
      </p:grpSp>
      <p:sp>
        <p:nvSpPr>
          <p:cNvPr id="285782" name="Text Box 86"/>
          <p:cNvSpPr txBox="1">
            <a:spLocks noChangeArrowheads="1"/>
          </p:cNvSpPr>
          <p:nvPr/>
        </p:nvSpPr>
        <p:spPr bwMode="auto">
          <a:xfrm>
            <a:off x="2411413" y="6172200"/>
            <a:ext cx="4522787" cy="457200"/>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a:tailEnd/>
          </a:ln>
          <a:effectLst/>
        </p:spPr>
        <p:txBody>
          <a:bodyPr wrap="none" anchor="ctr"/>
          <a:lstStyle/>
          <a:p>
            <a:r>
              <a:rPr lang="en-US" sz="1600">
                <a:solidFill>
                  <a:srgbClr val="000000"/>
                </a:solidFill>
                <a:effectLst/>
              </a:rPr>
              <a:t>VT-d Goal: Support all Models</a:t>
            </a:r>
          </a:p>
        </p:txBody>
      </p:sp>
      <p:sp>
        <p:nvSpPr>
          <p:cNvPr id="285783" name="Line 87"/>
          <p:cNvSpPr>
            <a:spLocks noChangeShapeType="1"/>
          </p:cNvSpPr>
          <p:nvPr/>
        </p:nvSpPr>
        <p:spPr bwMode="auto">
          <a:xfrm>
            <a:off x="6096000" y="1266825"/>
            <a:ext cx="0" cy="4600575"/>
          </a:xfrm>
          <a:prstGeom prst="line">
            <a:avLst/>
          </a:prstGeom>
          <a:noFill/>
          <a:ln w="38100">
            <a:solidFill>
              <a:schemeClr val="tx2"/>
            </a:solidFill>
            <a:round/>
            <a:headEnd/>
            <a:tailEnd/>
          </a:ln>
          <a:effectLst/>
        </p:spPr>
        <p:txBody>
          <a:bodyPr wrap="none" anchor="ctr"/>
          <a:lstStyle/>
          <a:p>
            <a:endParaRPr lang="en-US"/>
          </a:p>
        </p:txBody>
      </p:sp>
      <p:grpSp>
        <p:nvGrpSpPr>
          <p:cNvPr id="11" name="Group 133"/>
          <p:cNvGrpSpPr>
            <a:grpSpLocks/>
          </p:cNvGrpSpPr>
          <p:nvPr/>
        </p:nvGrpSpPr>
        <p:grpSpPr bwMode="auto">
          <a:xfrm>
            <a:off x="3087688" y="1217613"/>
            <a:ext cx="2855912" cy="4889500"/>
            <a:chOff x="1945" y="863"/>
            <a:chExt cx="1799" cy="3080"/>
          </a:xfrm>
        </p:grpSpPr>
        <p:sp>
          <p:nvSpPr>
            <p:cNvPr id="285784" name="Rectangle 88"/>
            <p:cNvSpPr>
              <a:spLocks noChangeArrowheads="1"/>
            </p:cNvSpPr>
            <p:nvPr/>
          </p:nvSpPr>
          <p:spPr bwMode="auto">
            <a:xfrm>
              <a:off x="1945" y="3194"/>
              <a:ext cx="1799" cy="749"/>
            </a:xfrm>
            <a:prstGeom prst="rect">
              <a:avLst/>
            </a:prstGeom>
            <a:noFill/>
            <a:ln w="9525">
              <a:noFill/>
              <a:miter lim="800000"/>
              <a:headEnd/>
              <a:tailEnd/>
            </a:ln>
            <a:effectLst/>
          </p:spPr>
          <p:txBody>
            <a:bodyPr lIns="91429" tIns="45715" rIns="91429" bIns="45715"/>
            <a:lstStyle/>
            <a:p>
              <a:pPr marL="165100" indent="-165100" algn="l">
                <a:lnSpc>
                  <a:spcPct val="90000"/>
                </a:lnSpc>
                <a:spcBef>
                  <a:spcPct val="30000"/>
                </a:spcBef>
                <a:buClr>
                  <a:schemeClr val="tx2"/>
                </a:buClr>
                <a:buSzPct val="95000"/>
                <a:buFont typeface="Wingdings" pitchFamily="2" charset="2"/>
                <a:buBlip>
                  <a:blip r:embed="rId3"/>
                </a:buBlip>
              </a:pPr>
              <a:r>
                <a:rPr lang="en-US" sz="1400" b="0">
                  <a:effectLst>
                    <a:outerShdw blurRad="38100" dist="38100" dir="2700000" algn="tl">
                      <a:srgbClr val="000000"/>
                    </a:outerShdw>
                  </a:effectLst>
                </a:rPr>
                <a:t>Pro:  High Security</a:t>
              </a:r>
            </a:p>
            <a:p>
              <a:pPr marL="165100" indent="-165100" algn="l">
                <a:lnSpc>
                  <a:spcPct val="90000"/>
                </a:lnSpc>
                <a:spcBef>
                  <a:spcPct val="30000"/>
                </a:spcBef>
                <a:buClr>
                  <a:schemeClr val="tx2"/>
                </a:buClr>
                <a:buSzPct val="95000"/>
                <a:buFont typeface="Wingdings" pitchFamily="2" charset="2"/>
                <a:buBlip>
                  <a:blip r:embed="rId3"/>
                </a:buBlip>
              </a:pPr>
              <a:r>
                <a:rPr lang="en-US" sz="1400" b="0">
                  <a:effectLst>
                    <a:outerShdw blurRad="38100" dist="38100" dir="2700000" algn="tl">
                      <a:srgbClr val="000000"/>
                    </a:outerShdw>
                  </a:effectLst>
                </a:rPr>
                <a:t>Pro:  I/O Device Sharing</a:t>
              </a:r>
            </a:p>
            <a:p>
              <a:pPr marL="165100" indent="-165100" algn="l">
                <a:lnSpc>
                  <a:spcPct val="90000"/>
                </a:lnSpc>
                <a:spcBef>
                  <a:spcPct val="30000"/>
                </a:spcBef>
                <a:buClr>
                  <a:schemeClr val="tx2"/>
                </a:buClr>
                <a:buSzPct val="95000"/>
                <a:buFont typeface="Wingdings" pitchFamily="2" charset="2"/>
                <a:buBlip>
                  <a:blip r:embed="rId3"/>
                </a:buBlip>
              </a:pPr>
              <a:r>
                <a:rPr lang="en-US" sz="1400" b="0">
                  <a:effectLst>
                    <a:outerShdw blurRad="38100" dist="38100" dir="2700000" algn="tl">
                      <a:srgbClr val="000000"/>
                    </a:outerShdw>
                  </a:effectLst>
                </a:rPr>
                <a:t>Pro:  VM Migration</a:t>
              </a:r>
            </a:p>
            <a:p>
              <a:pPr marL="165100" indent="-165100" algn="l">
                <a:lnSpc>
                  <a:spcPct val="90000"/>
                </a:lnSpc>
                <a:spcBef>
                  <a:spcPct val="30000"/>
                </a:spcBef>
                <a:buClr>
                  <a:schemeClr val="tx2"/>
                </a:buClr>
                <a:buSzPct val="95000"/>
                <a:buFont typeface="Wingdings" pitchFamily="2" charset="2"/>
                <a:buBlip>
                  <a:blip r:embed="rId3"/>
                </a:buBlip>
              </a:pPr>
              <a:r>
                <a:rPr lang="en-US" sz="1400" b="0">
                  <a:effectLst>
                    <a:outerShdw blurRad="38100" dist="38100" dir="2700000" algn="tl">
                      <a:srgbClr val="000000"/>
                    </a:outerShdw>
                  </a:effectLst>
                </a:rPr>
                <a:t>Con:  Lower Performance</a:t>
              </a:r>
            </a:p>
          </p:txBody>
        </p:sp>
        <p:grpSp>
          <p:nvGrpSpPr>
            <p:cNvPr id="12" name="Group 89"/>
            <p:cNvGrpSpPr>
              <a:grpSpLocks/>
            </p:cNvGrpSpPr>
            <p:nvPr/>
          </p:nvGrpSpPr>
          <p:grpSpPr bwMode="auto">
            <a:xfrm>
              <a:off x="1989" y="863"/>
              <a:ext cx="1725" cy="2229"/>
              <a:chOff x="1989" y="611"/>
              <a:chExt cx="1725" cy="2229"/>
            </a:xfrm>
          </p:grpSpPr>
          <p:sp>
            <p:nvSpPr>
              <p:cNvPr id="285786" name="Rectangle 90"/>
              <p:cNvSpPr>
                <a:spLocks noChangeArrowheads="1"/>
              </p:cNvSpPr>
              <p:nvPr/>
            </p:nvSpPr>
            <p:spPr bwMode="auto">
              <a:xfrm>
                <a:off x="2305" y="1148"/>
                <a:ext cx="474" cy="808"/>
              </a:xfrm>
              <a:prstGeom prst="rect">
                <a:avLst/>
              </a:prstGeom>
              <a:solidFill>
                <a:srgbClr val="FFCC99"/>
              </a:solidFill>
              <a:ln w="12700">
                <a:noFill/>
                <a:miter lim="800000"/>
                <a:headEnd/>
                <a:tailEnd/>
              </a:ln>
              <a:effectLst/>
            </p:spPr>
            <p:txBody>
              <a:bodyPr wrap="none"/>
              <a:lstStyle/>
              <a:p>
                <a:pPr algn="l"/>
                <a:endParaRPr lang="en-US" sz="1400" baseline="-25000">
                  <a:solidFill>
                    <a:schemeClr val="bg1"/>
                  </a:solidFill>
                  <a:effectLst/>
                </a:endParaRPr>
              </a:p>
            </p:txBody>
          </p:sp>
          <p:sp>
            <p:nvSpPr>
              <p:cNvPr id="285787" name="Rectangle 91"/>
              <p:cNvSpPr>
                <a:spLocks noChangeArrowheads="1"/>
              </p:cNvSpPr>
              <p:nvPr/>
            </p:nvSpPr>
            <p:spPr bwMode="auto">
              <a:xfrm>
                <a:off x="1989" y="1057"/>
                <a:ext cx="665" cy="808"/>
              </a:xfrm>
              <a:prstGeom prst="rect">
                <a:avLst/>
              </a:prstGeom>
              <a:solidFill>
                <a:srgbClr val="FFCC99"/>
              </a:solidFill>
              <a:ln w="12700">
                <a:solidFill>
                  <a:schemeClr val="tx1"/>
                </a:solidFill>
                <a:miter lim="800000"/>
                <a:headEnd/>
                <a:tailEnd/>
              </a:ln>
              <a:effectLst/>
            </p:spPr>
            <p:txBody>
              <a:bodyPr wrap="none"/>
              <a:lstStyle/>
              <a:p>
                <a:pPr algn="l"/>
                <a:endParaRPr lang="en-US" sz="1400" baseline="-25000">
                  <a:solidFill>
                    <a:schemeClr val="bg1"/>
                  </a:solidFill>
                  <a:effectLst/>
                </a:endParaRPr>
              </a:p>
            </p:txBody>
          </p:sp>
          <p:sp>
            <p:nvSpPr>
              <p:cNvPr id="285788" name="Rectangle 92"/>
              <p:cNvSpPr>
                <a:spLocks noChangeArrowheads="1"/>
              </p:cNvSpPr>
              <p:nvPr/>
            </p:nvSpPr>
            <p:spPr bwMode="auto">
              <a:xfrm>
                <a:off x="1989" y="2388"/>
                <a:ext cx="1649" cy="452"/>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a:tailEnd/>
              </a:ln>
              <a:effectLst/>
            </p:spPr>
            <p:txBody>
              <a:bodyPr anchor="ctr"/>
              <a:lstStyle/>
              <a:p>
                <a:endParaRPr lang="en-US"/>
              </a:p>
            </p:txBody>
          </p:sp>
          <p:grpSp>
            <p:nvGrpSpPr>
              <p:cNvPr id="13" name="Group 93"/>
              <p:cNvGrpSpPr>
                <a:grpSpLocks/>
              </p:cNvGrpSpPr>
              <p:nvPr/>
            </p:nvGrpSpPr>
            <p:grpSpPr bwMode="auto">
              <a:xfrm>
                <a:off x="2550" y="2462"/>
                <a:ext cx="274" cy="221"/>
                <a:chOff x="768" y="2064"/>
                <a:chExt cx="528" cy="432"/>
              </a:xfrm>
            </p:grpSpPr>
            <p:sp>
              <p:nvSpPr>
                <p:cNvPr id="285790" name="Rectangle 94"/>
                <p:cNvSpPr>
                  <a:spLocks noChangeArrowheads="1"/>
                </p:cNvSpPr>
                <p:nvPr/>
              </p:nvSpPr>
              <p:spPr bwMode="auto">
                <a:xfrm>
                  <a:off x="768" y="2160"/>
                  <a:ext cx="384" cy="240"/>
                </a:xfrm>
                <a:prstGeom prst="rect">
                  <a:avLst/>
                </a:prstGeom>
                <a:noFill/>
                <a:ln w="19050">
                  <a:solidFill>
                    <a:schemeClr val="bg2"/>
                  </a:solidFill>
                  <a:miter lim="800000"/>
                  <a:headEnd/>
                  <a:tailEnd/>
                </a:ln>
                <a:effectLst/>
              </p:spPr>
              <p:txBody>
                <a:bodyPr wrap="none" anchor="ctr"/>
                <a:lstStyle/>
                <a:p>
                  <a:endParaRPr lang="en-US"/>
                </a:p>
              </p:txBody>
            </p:sp>
            <p:sp>
              <p:nvSpPr>
                <p:cNvPr id="285791" name="Rectangle 95"/>
                <p:cNvSpPr>
                  <a:spLocks noChangeArrowheads="1"/>
                </p:cNvSpPr>
                <p:nvPr/>
              </p:nvSpPr>
              <p:spPr bwMode="auto">
                <a:xfrm>
                  <a:off x="768" y="2400"/>
                  <a:ext cx="240" cy="48"/>
                </a:xfrm>
                <a:prstGeom prst="rect">
                  <a:avLst/>
                </a:prstGeom>
                <a:noFill/>
                <a:ln w="19050">
                  <a:solidFill>
                    <a:schemeClr val="bg2"/>
                  </a:solidFill>
                  <a:miter lim="800000"/>
                  <a:headEnd/>
                  <a:tailEnd/>
                </a:ln>
                <a:effectLst/>
              </p:spPr>
              <p:txBody>
                <a:bodyPr wrap="none" anchor="ctr"/>
                <a:lstStyle/>
                <a:p>
                  <a:endParaRPr lang="en-US"/>
                </a:p>
              </p:txBody>
            </p:sp>
            <p:sp>
              <p:nvSpPr>
                <p:cNvPr id="285792" name="Line 96"/>
                <p:cNvSpPr>
                  <a:spLocks noChangeShapeType="1"/>
                </p:cNvSpPr>
                <p:nvPr/>
              </p:nvSpPr>
              <p:spPr bwMode="auto">
                <a:xfrm>
                  <a:off x="816" y="2400"/>
                  <a:ext cx="0" cy="48"/>
                </a:xfrm>
                <a:prstGeom prst="line">
                  <a:avLst/>
                </a:prstGeom>
                <a:noFill/>
                <a:ln w="19050">
                  <a:solidFill>
                    <a:schemeClr val="bg2"/>
                  </a:solidFill>
                  <a:round/>
                  <a:headEnd/>
                  <a:tailEnd/>
                </a:ln>
                <a:effectLst/>
              </p:spPr>
              <p:txBody>
                <a:bodyPr wrap="none" anchor="ctr"/>
                <a:lstStyle/>
                <a:p>
                  <a:endParaRPr lang="en-US"/>
                </a:p>
              </p:txBody>
            </p:sp>
            <p:sp>
              <p:nvSpPr>
                <p:cNvPr id="285793" name="Line 97"/>
                <p:cNvSpPr>
                  <a:spLocks noChangeShapeType="1"/>
                </p:cNvSpPr>
                <p:nvPr/>
              </p:nvSpPr>
              <p:spPr bwMode="auto">
                <a:xfrm>
                  <a:off x="864" y="2400"/>
                  <a:ext cx="0" cy="48"/>
                </a:xfrm>
                <a:prstGeom prst="line">
                  <a:avLst/>
                </a:prstGeom>
                <a:noFill/>
                <a:ln w="19050">
                  <a:solidFill>
                    <a:schemeClr val="bg2"/>
                  </a:solidFill>
                  <a:round/>
                  <a:headEnd/>
                  <a:tailEnd/>
                </a:ln>
                <a:effectLst/>
              </p:spPr>
              <p:txBody>
                <a:bodyPr wrap="none" anchor="ctr"/>
                <a:lstStyle/>
                <a:p>
                  <a:endParaRPr lang="en-US"/>
                </a:p>
              </p:txBody>
            </p:sp>
            <p:sp>
              <p:nvSpPr>
                <p:cNvPr id="285794" name="Line 98"/>
                <p:cNvSpPr>
                  <a:spLocks noChangeShapeType="1"/>
                </p:cNvSpPr>
                <p:nvPr/>
              </p:nvSpPr>
              <p:spPr bwMode="auto">
                <a:xfrm>
                  <a:off x="912" y="2400"/>
                  <a:ext cx="0" cy="48"/>
                </a:xfrm>
                <a:prstGeom prst="line">
                  <a:avLst/>
                </a:prstGeom>
                <a:noFill/>
                <a:ln w="19050">
                  <a:solidFill>
                    <a:schemeClr val="bg2"/>
                  </a:solidFill>
                  <a:round/>
                  <a:headEnd/>
                  <a:tailEnd/>
                </a:ln>
                <a:effectLst/>
              </p:spPr>
              <p:txBody>
                <a:bodyPr wrap="none" anchor="ctr"/>
                <a:lstStyle/>
                <a:p>
                  <a:endParaRPr lang="en-US"/>
                </a:p>
              </p:txBody>
            </p:sp>
            <p:sp>
              <p:nvSpPr>
                <p:cNvPr id="285795" name="Line 99"/>
                <p:cNvSpPr>
                  <a:spLocks noChangeShapeType="1"/>
                </p:cNvSpPr>
                <p:nvPr/>
              </p:nvSpPr>
              <p:spPr bwMode="auto">
                <a:xfrm>
                  <a:off x="960" y="2400"/>
                  <a:ext cx="0" cy="48"/>
                </a:xfrm>
                <a:prstGeom prst="line">
                  <a:avLst/>
                </a:prstGeom>
                <a:noFill/>
                <a:ln w="19050">
                  <a:solidFill>
                    <a:schemeClr val="bg2"/>
                  </a:solidFill>
                  <a:round/>
                  <a:headEnd/>
                  <a:tailEnd/>
                </a:ln>
                <a:effectLst/>
              </p:spPr>
              <p:txBody>
                <a:bodyPr wrap="none" anchor="ctr"/>
                <a:lstStyle/>
                <a:p>
                  <a:endParaRPr lang="en-US"/>
                </a:p>
              </p:txBody>
            </p:sp>
            <p:sp>
              <p:nvSpPr>
                <p:cNvPr id="285796" name="Line 100"/>
                <p:cNvSpPr>
                  <a:spLocks noChangeShapeType="1"/>
                </p:cNvSpPr>
                <p:nvPr/>
              </p:nvSpPr>
              <p:spPr bwMode="auto">
                <a:xfrm>
                  <a:off x="1152" y="2352"/>
                  <a:ext cx="96" cy="0"/>
                </a:xfrm>
                <a:prstGeom prst="line">
                  <a:avLst/>
                </a:prstGeom>
                <a:noFill/>
                <a:ln w="19050">
                  <a:solidFill>
                    <a:schemeClr val="bg2"/>
                  </a:solidFill>
                  <a:round/>
                  <a:headEnd/>
                  <a:tailEnd/>
                </a:ln>
                <a:effectLst/>
              </p:spPr>
              <p:txBody>
                <a:bodyPr wrap="none" anchor="ctr"/>
                <a:lstStyle/>
                <a:p>
                  <a:endParaRPr lang="en-US"/>
                </a:p>
              </p:txBody>
            </p:sp>
            <p:sp>
              <p:nvSpPr>
                <p:cNvPr id="285797" name="Freeform 101"/>
                <p:cNvSpPr>
                  <a:spLocks/>
                </p:cNvSpPr>
                <p:nvPr/>
              </p:nvSpPr>
              <p:spPr bwMode="auto">
                <a:xfrm>
                  <a:off x="1200" y="2064"/>
                  <a:ext cx="96" cy="432"/>
                </a:xfrm>
                <a:custGeom>
                  <a:avLst/>
                  <a:gdLst/>
                  <a:ahLst/>
                  <a:cxnLst>
                    <a:cxn ang="0">
                      <a:pos x="104" y="0"/>
                    </a:cxn>
                    <a:cxn ang="0">
                      <a:pos x="8" y="144"/>
                    </a:cxn>
                    <a:cxn ang="0">
                      <a:pos x="104" y="240"/>
                    </a:cxn>
                    <a:cxn ang="0">
                      <a:pos x="8" y="432"/>
                    </a:cxn>
                    <a:cxn ang="0">
                      <a:pos x="56" y="528"/>
                    </a:cxn>
                  </a:cxnLst>
                  <a:rect l="0" t="0" r="r" b="b"/>
                  <a:pathLst>
                    <a:path w="104" h="528">
                      <a:moveTo>
                        <a:pt x="104" y="0"/>
                      </a:moveTo>
                      <a:cubicBezTo>
                        <a:pt x="56" y="52"/>
                        <a:pt x="8" y="104"/>
                        <a:pt x="8" y="144"/>
                      </a:cubicBezTo>
                      <a:cubicBezTo>
                        <a:pt x="8" y="184"/>
                        <a:pt x="104" y="192"/>
                        <a:pt x="104" y="240"/>
                      </a:cubicBezTo>
                      <a:cubicBezTo>
                        <a:pt x="104" y="288"/>
                        <a:pt x="16" y="384"/>
                        <a:pt x="8" y="432"/>
                      </a:cubicBezTo>
                      <a:cubicBezTo>
                        <a:pt x="0" y="480"/>
                        <a:pt x="28" y="504"/>
                        <a:pt x="56" y="528"/>
                      </a:cubicBezTo>
                    </a:path>
                  </a:pathLst>
                </a:custGeom>
                <a:noFill/>
                <a:ln w="19050" cap="flat" cmpd="sng">
                  <a:solidFill>
                    <a:schemeClr val="bg2"/>
                  </a:solidFill>
                  <a:prstDash val="solid"/>
                  <a:round/>
                  <a:headEnd type="none" w="med" len="med"/>
                  <a:tailEnd type="none" w="med" len="med"/>
                </a:ln>
                <a:effectLst/>
              </p:spPr>
              <p:txBody>
                <a:bodyPr wrap="none" anchor="ctr"/>
                <a:lstStyle/>
                <a:p>
                  <a:endParaRPr lang="en-US"/>
                </a:p>
              </p:txBody>
            </p:sp>
          </p:grpSp>
          <p:grpSp>
            <p:nvGrpSpPr>
              <p:cNvPr id="14" name="Group 102"/>
              <p:cNvGrpSpPr>
                <a:grpSpLocks/>
              </p:cNvGrpSpPr>
              <p:nvPr/>
            </p:nvGrpSpPr>
            <p:grpSpPr bwMode="auto">
              <a:xfrm>
                <a:off x="2082" y="2496"/>
                <a:ext cx="365" cy="257"/>
                <a:chOff x="441" y="2858"/>
                <a:chExt cx="365" cy="257"/>
              </a:xfrm>
            </p:grpSpPr>
            <p:grpSp>
              <p:nvGrpSpPr>
                <p:cNvPr id="15" name="Group 103"/>
                <p:cNvGrpSpPr>
                  <a:grpSpLocks/>
                </p:cNvGrpSpPr>
                <p:nvPr/>
              </p:nvGrpSpPr>
              <p:grpSpPr bwMode="auto">
                <a:xfrm>
                  <a:off x="669" y="2960"/>
                  <a:ext cx="92" cy="102"/>
                  <a:chOff x="1824" y="3456"/>
                  <a:chExt cx="336" cy="432"/>
                </a:xfrm>
              </p:grpSpPr>
              <p:sp>
                <p:nvSpPr>
                  <p:cNvPr id="285800" name="AutoShape 104"/>
                  <p:cNvSpPr>
                    <a:spLocks noChangeArrowheads="1"/>
                  </p:cNvSpPr>
                  <p:nvPr/>
                </p:nvSpPr>
                <p:spPr bwMode="auto">
                  <a:xfrm>
                    <a:off x="1824" y="3744"/>
                    <a:ext cx="336" cy="144"/>
                  </a:xfrm>
                  <a:prstGeom prst="flowChartMagneticDisk">
                    <a:avLst/>
                  </a:prstGeom>
                  <a:solidFill>
                    <a:schemeClr val="tx1"/>
                  </a:solidFill>
                  <a:ln w="19050">
                    <a:solidFill>
                      <a:schemeClr val="bg2"/>
                    </a:solidFill>
                    <a:round/>
                    <a:headEnd/>
                    <a:tailEnd/>
                  </a:ln>
                  <a:effectLst/>
                </p:spPr>
                <p:txBody>
                  <a:bodyPr wrap="none" anchor="ctr"/>
                  <a:lstStyle/>
                  <a:p>
                    <a:endParaRPr lang="en-US"/>
                  </a:p>
                </p:txBody>
              </p:sp>
              <p:sp>
                <p:nvSpPr>
                  <p:cNvPr id="285801" name="AutoShape 105"/>
                  <p:cNvSpPr>
                    <a:spLocks noChangeArrowheads="1"/>
                  </p:cNvSpPr>
                  <p:nvPr/>
                </p:nvSpPr>
                <p:spPr bwMode="auto">
                  <a:xfrm>
                    <a:off x="1824" y="3648"/>
                    <a:ext cx="336" cy="144"/>
                  </a:xfrm>
                  <a:prstGeom prst="flowChartMagneticDisk">
                    <a:avLst/>
                  </a:prstGeom>
                  <a:solidFill>
                    <a:schemeClr val="tx1"/>
                  </a:solidFill>
                  <a:ln w="19050">
                    <a:solidFill>
                      <a:schemeClr val="bg2"/>
                    </a:solidFill>
                    <a:round/>
                    <a:headEnd/>
                    <a:tailEnd/>
                  </a:ln>
                  <a:effectLst/>
                </p:spPr>
                <p:txBody>
                  <a:bodyPr wrap="none" anchor="ctr"/>
                  <a:lstStyle/>
                  <a:p>
                    <a:endParaRPr lang="en-US"/>
                  </a:p>
                </p:txBody>
              </p:sp>
              <p:sp>
                <p:nvSpPr>
                  <p:cNvPr id="285802" name="AutoShape 106"/>
                  <p:cNvSpPr>
                    <a:spLocks noChangeArrowheads="1"/>
                  </p:cNvSpPr>
                  <p:nvPr/>
                </p:nvSpPr>
                <p:spPr bwMode="auto">
                  <a:xfrm>
                    <a:off x="1824" y="3552"/>
                    <a:ext cx="336" cy="144"/>
                  </a:xfrm>
                  <a:prstGeom prst="flowChartMagneticDisk">
                    <a:avLst/>
                  </a:prstGeom>
                  <a:solidFill>
                    <a:schemeClr val="tx1"/>
                  </a:solidFill>
                  <a:ln w="19050">
                    <a:solidFill>
                      <a:schemeClr val="bg2"/>
                    </a:solidFill>
                    <a:round/>
                    <a:headEnd/>
                    <a:tailEnd/>
                  </a:ln>
                  <a:effectLst/>
                </p:spPr>
                <p:txBody>
                  <a:bodyPr wrap="none" anchor="ctr"/>
                  <a:lstStyle/>
                  <a:p>
                    <a:endParaRPr lang="en-US"/>
                  </a:p>
                </p:txBody>
              </p:sp>
              <p:sp>
                <p:nvSpPr>
                  <p:cNvPr id="285803" name="AutoShape 107"/>
                  <p:cNvSpPr>
                    <a:spLocks noChangeArrowheads="1"/>
                  </p:cNvSpPr>
                  <p:nvPr/>
                </p:nvSpPr>
                <p:spPr bwMode="auto">
                  <a:xfrm>
                    <a:off x="1824" y="3456"/>
                    <a:ext cx="336" cy="144"/>
                  </a:xfrm>
                  <a:prstGeom prst="flowChartMagneticDisk">
                    <a:avLst/>
                  </a:prstGeom>
                  <a:solidFill>
                    <a:schemeClr val="tx1"/>
                  </a:solidFill>
                  <a:ln w="19050">
                    <a:solidFill>
                      <a:schemeClr val="bg2"/>
                    </a:solidFill>
                    <a:round/>
                    <a:headEnd/>
                    <a:tailEnd/>
                  </a:ln>
                  <a:effectLst/>
                </p:spPr>
                <p:txBody>
                  <a:bodyPr wrap="none" anchor="ctr"/>
                  <a:lstStyle/>
                  <a:p>
                    <a:endParaRPr lang="en-US"/>
                  </a:p>
                </p:txBody>
              </p:sp>
            </p:grpSp>
            <p:sp>
              <p:nvSpPr>
                <p:cNvPr id="285804" name="Rectangle 108"/>
                <p:cNvSpPr>
                  <a:spLocks noChangeArrowheads="1"/>
                </p:cNvSpPr>
                <p:nvPr/>
              </p:nvSpPr>
              <p:spPr bwMode="auto">
                <a:xfrm>
                  <a:off x="441" y="2858"/>
                  <a:ext cx="178" cy="153"/>
                </a:xfrm>
                <a:prstGeom prst="rect">
                  <a:avLst/>
                </a:prstGeom>
                <a:noFill/>
                <a:ln w="19050">
                  <a:solidFill>
                    <a:schemeClr val="bg2"/>
                  </a:solidFill>
                  <a:miter lim="800000"/>
                  <a:headEnd/>
                  <a:tailEnd/>
                </a:ln>
                <a:effectLst/>
              </p:spPr>
              <p:txBody>
                <a:bodyPr wrap="none" anchor="ctr"/>
                <a:lstStyle/>
                <a:p>
                  <a:endParaRPr lang="en-US"/>
                </a:p>
              </p:txBody>
            </p:sp>
            <p:sp>
              <p:nvSpPr>
                <p:cNvPr id="285805" name="Rectangle 109"/>
                <p:cNvSpPr>
                  <a:spLocks noChangeArrowheads="1"/>
                </p:cNvSpPr>
                <p:nvPr/>
              </p:nvSpPr>
              <p:spPr bwMode="auto">
                <a:xfrm>
                  <a:off x="441" y="3011"/>
                  <a:ext cx="122" cy="31"/>
                </a:xfrm>
                <a:prstGeom prst="rect">
                  <a:avLst/>
                </a:prstGeom>
                <a:noFill/>
                <a:ln w="19050">
                  <a:solidFill>
                    <a:schemeClr val="bg2"/>
                  </a:solidFill>
                  <a:miter lim="800000"/>
                  <a:headEnd/>
                  <a:tailEnd/>
                </a:ln>
                <a:effectLst/>
              </p:spPr>
              <p:txBody>
                <a:bodyPr wrap="none" anchor="ctr"/>
                <a:lstStyle/>
                <a:p>
                  <a:endParaRPr lang="en-US"/>
                </a:p>
              </p:txBody>
            </p:sp>
            <p:sp>
              <p:nvSpPr>
                <p:cNvPr id="285806" name="Line 110"/>
                <p:cNvSpPr>
                  <a:spLocks noChangeShapeType="1"/>
                </p:cNvSpPr>
                <p:nvPr/>
              </p:nvSpPr>
              <p:spPr bwMode="auto">
                <a:xfrm>
                  <a:off x="464" y="3011"/>
                  <a:ext cx="0" cy="31"/>
                </a:xfrm>
                <a:prstGeom prst="line">
                  <a:avLst/>
                </a:prstGeom>
                <a:noFill/>
                <a:ln w="19050">
                  <a:solidFill>
                    <a:schemeClr val="bg2"/>
                  </a:solidFill>
                  <a:round/>
                  <a:headEnd/>
                  <a:tailEnd/>
                </a:ln>
                <a:effectLst/>
              </p:spPr>
              <p:txBody>
                <a:bodyPr wrap="none" anchor="ctr"/>
                <a:lstStyle/>
                <a:p>
                  <a:endParaRPr lang="en-US"/>
                </a:p>
              </p:txBody>
            </p:sp>
            <p:sp>
              <p:nvSpPr>
                <p:cNvPr id="285807" name="Line 111"/>
                <p:cNvSpPr>
                  <a:spLocks noChangeShapeType="1"/>
                </p:cNvSpPr>
                <p:nvPr/>
              </p:nvSpPr>
              <p:spPr bwMode="auto">
                <a:xfrm>
                  <a:off x="488" y="3011"/>
                  <a:ext cx="0" cy="31"/>
                </a:xfrm>
                <a:prstGeom prst="line">
                  <a:avLst/>
                </a:prstGeom>
                <a:noFill/>
                <a:ln w="19050">
                  <a:solidFill>
                    <a:schemeClr val="bg2"/>
                  </a:solidFill>
                  <a:round/>
                  <a:headEnd/>
                  <a:tailEnd/>
                </a:ln>
                <a:effectLst/>
              </p:spPr>
              <p:txBody>
                <a:bodyPr wrap="none" anchor="ctr"/>
                <a:lstStyle/>
                <a:p>
                  <a:endParaRPr lang="en-US"/>
                </a:p>
              </p:txBody>
            </p:sp>
            <p:sp>
              <p:nvSpPr>
                <p:cNvPr id="285808" name="Line 112"/>
                <p:cNvSpPr>
                  <a:spLocks noChangeShapeType="1"/>
                </p:cNvSpPr>
                <p:nvPr/>
              </p:nvSpPr>
              <p:spPr bwMode="auto">
                <a:xfrm>
                  <a:off x="514" y="3011"/>
                  <a:ext cx="0" cy="31"/>
                </a:xfrm>
                <a:prstGeom prst="line">
                  <a:avLst/>
                </a:prstGeom>
                <a:noFill/>
                <a:ln w="19050">
                  <a:solidFill>
                    <a:schemeClr val="bg2"/>
                  </a:solidFill>
                  <a:round/>
                  <a:headEnd/>
                  <a:tailEnd/>
                </a:ln>
                <a:effectLst/>
              </p:spPr>
              <p:txBody>
                <a:bodyPr wrap="none" anchor="ctr"/>
                <a:lstStyle/>
                <a:p>
                  <a:endParaRPr lang="en-US"/>
                </a:p>
              </p:txBody>
            </p:sp>
            <p:sp>
              <p:nvSpPr>
                <p:cNvPr id="285809" name="Line 113"/>
                <p:cNvSpPr>
                  <a:spLocks noChangeShapeType="1"/>
                </p:cNvSpPr>
                <p:nvPr/>
              </p:nvSpPr>
              <p:spPr bwMode="auto">
                <a:xfrm>
                  <a:off x="539" y="3011"/>
                  <a:ext cx="0" cy="31"/>
                </a:xfrm>
                <a:prstGeom prst="line">
                  <a:avLst/>
                </a:prstGeom>
                <a:noFill/>
                <a:ln w="19050">
                  <a:solidFill>
                    <a:schemeClr val="bg2"/>
                  </a:solidFill>
                  <a:round/>
                  <a:headEnd/>
                  <a:tailEnd/>
                </a:ln>
                <a:effectLst/>
              </p:spPr>
              <p:txBody>
                <a:bodyPr wrap="none" anchor="ctr"/>
                <a:lstStyle/>
                <a:p>
                  <a:endParaRPr lang="en-US"/>
                </a:p>
              </p:txBody>
            </p:sp>
            <p:sp>
              <p:nvSpPr>
                <p:cNvPr id="285810" name="Line 114"/>
                <p:cNvSpPr>
                  <a:spLocks noChangeShapeType="1"/>
                </p:cNvSpPr>
                <p:nvPr/>
              </p:nvSpPr>
              <p:spPr bwMode="auto">
                <a:xfrm>
                  <a:off x="619" y="2978"/>
                  <a:ext cx="49" cy="0"/>
                </a:xfrm>
                <a:prstGeom prst="line">
                  <a:avLst/>
                </a:prstGeom>
                <a:noFill/>
                <a:ln w="19050">
                  <a:solidFill>
                    <a:schemeClr val="bg2"/>
                  </a:solidFill>
                  <a:round/>
                  <a:headEnd/>
                  <a:tailEnd/>
                </a:ln>
                <a:effectLst/>
              </p:spPr>
              <p:txBody>
                <a:bodyPr wrap="none" anchor="ctr"/>
                <a:lstStyle/>
                <a:p>
                  <a:endParaRPr lang="en-US"/>
                </a:p>
              </p:txBody>
            </p:sp>
            <p:grpSp>
              <p:nvGrpSpPr>
                <p:cNvPr id="16" name="Group 115"/>
                <p:cNvGrpSpPr>
                  <a:grpSpLocks/>
                </p:cNvGrpSpPr>
                <p:nvPr/>
              </p:nvGrpSpPr>
              <p:grpSpPr bwMode="auto">
                <a:xfrm>
                  <a:off x="714" y="3012"/>
                  <a:ext cx="92" cy="103"/>
                  <a:chOff x="1824" y="3456"/>
                  <a:chExt cx="336" cy="432"/>
                </a:xfrm>
              </p:grpSpPr>
              <p:sp>
                <p:nvSpPr>
                  <p:cNvPr id="285812" name="AutoShape 116"/>
                  <p:cNvSpPr>
                    <a:spLocks noChangeArrowheads="1"/>
                  </p:cNvSpPr>
                  <p:nvPr/>
                </p:nvSpPr>
                <p:spPr bwMode="auto">
                  <a:xfrm>
                    <a:off x="1824" y="3744"/>
                    <a:ext cx="336" cy="144"/>
                  </a:xfrm>
                  <a:prstGeom prst="flowChartMagneticDisk">
                    <a:avLst/>
                  </a:prstGeom>
                  <a:solidFill>
                    <a:schemeClr val="tx1"/>
                  </a:solidFill>
                  <a:ln w="19050">
                    <a:solidFill>
                      <a:schemeClr val="bg2"/>
                    </a:solidFill>
                    <a:round/>
                    <a:headEnd/>
                    <a:tailEnd/>
                  </a:ln>
                  <a:effectLst/>
                </p:spPr>
                <p:txBody>
                  <a:bodyPr wrap="none" anchor="ctr"/>
                  <a:lstStyle/>
                  <a:p>
                    <a:endParaRPr lang="en-US"/>
                  </a:p>
                </p:txBody>
              </p:sp>
              <p:sp>
                <p:nvSpPr>
                  <p:cNvPr id="285813" name="AutoShape 117"/>
                  <p:cNvSpPr>
                    <a:spLocks noChangeArrowheads="1"/>
                  </p:cNvSpPr>
                  <p:nvPr/>
                </p:nvSpPr>
                <p:spPr bwMode="auto">
                  <a:xfrm>
                    <a:off x="1824" y="3648"/>
                    <a:ext cx="336" cy="144"/>
                  </a:xfrm>
                  <a:prstGeom prst="flowChartMagneticDisk">
                    <a:avLst/>
                  </a:prstGeom>
                  <a:solidFill>
                    <a:schemeClr val="tx1"/>
                  </a:solidFill>
                  <a:ln w="19050">
                    <a:solidFill>
                      <a:schemeClr val="bg2"/>
                    </a:solidFill>
                    <a:round/>
                    <a:headEnd/>
                    <a:tailEnd/>
                  </a:ln>
                  <a:effectLst/>
                </p:spPr>
                <p:txBody>
                  <a:bodyPr wrap="none" anchor="ctr"/>
                  <a:lstStyle/>
                  <a:p>
                    <a:endParaRPr lang="en-US"/>
                  </a:p>
                </p:txBody>
              </p:sp>
              <p:sp>
                <p:nvSpPr>
                  <p:cNvPr id="285814" name="AutoShape 118"/>
                  <p:cNvSpPr>
                    <a:spLocks noChangeArrowheads="1"/>
                  </p:cNvSpPr>
                  <p:nvPr/>
                </p:nvSpPr>
                <p:spPr bwMode="auto">
                  <a:xfrm>
                    <a:off x="1824" y="3552"/>
                    <a:ext cx="336" cy="144"/>
                  </a:xfrm>
                  <a:prstGeom prst="flowChartMagneticDisk">
                    <a:avLst/>
                  </a:prstGeom>
                  <a:solidFill>
                    <a:schemeClr val="tx1"/>
                  </a:solidFill>
                  <a:ln w="19050">
                    <a:solidFill>
                      <a:schemeClr val="bg2"/>
                    </a:solidFill>
                    <a:round/>
                    <a:headEnd/>
                    <a:tailEnd/>
                  </a:ln>
                  <a:effectLst/>
                </p:spPr>
                <p:txBody>
                  <a:bodyPr wrap="none" anchor="ctr"/>
                  <a:lstStyle/>
                  <a:p>
                    <a:endParaRPr lang="en-US"/>
                  </a:p>
                </p:txBody>
              </p:sp>
              <p:sp>
                <p:nvSpPr>
                  <p:cNvPr id="285815" name="AutoShape 119"/>
                  <p:cNvSpPr>
                    <a:spLocks noChangeArrowheads="1"/>
                  </p:cNvSpPr>
                  <p:nvPr/>
                </p:nvSpPr>
                <p:spPr bwMode="auto">
                  <a:xfrm>
                    <a:off x="1824" y="3456"/>
                    <a:ext cx="336" cy="144"/>
                  </a:xfrm>
                  <a:prstGeom prst="flowChartMagneticDisk">
                    <a:avLst/>
                  </a:prstGeom>
                  <a:solidFill>
                    <a:schemeClr val="tx1"/>
                  </a:solidFill>
                  <a:ln w="19050">
                    <a:solidFill>
                      <a:schemeClr val="bg2"/>
                    </a:solidFill>
                    <a:round/>
                    <a:headEnd/>
                    <a:tailEnd/>
                  </a:ln>
                  <a:effectLst/>
                </p:spPr>
                <p:txBody>
                  <a:bodyPr wrap="none" anchor="ctr"/>
                  <a:lstStyle/>
                  <a:p>
                    <a:endParaRPr lang="en-US"/>
                  </a:p>
                </p:txBody>
              </p:sp>
            </p:grpSp>
          </p:grpSp>
          <p:sp>
            <p:nvSpPr>
              <p:cNvPr id="285816" name="Text Box 120"/>
              <p:cNvSpPr txBox="1">
                <a:spLocks noChangeArrowheads="1"/>
              </p:cNvSpPr>
              <p:nvPr/>
            </p:nvSpPr>
            <p:spPr bwMode="auto">
              <a:xfrm>
                <a:off x="2919" y="2420"/>
                <a:ext cx="599" cy="366"/>
              </a:xfrm>
              <a:prstGeom prst="rect">
                <a:avLst/>
              </a:prstGeom>
              <a:noFill/>
              <a:ln w="31750" algn="ctr">
                <a:noFill/>
                <a:miter lim="800000"/>
                <a:headEnd type="none" w="sm" len="sm"/>
                <a:tailEnd type="none" w="med" len="lg"/>
              </a:ln>
              <a:effectLst/>
            </p:spPr>
            <p:txBody>
              <a:bodyPr wrap="none">
                <a:spAutoFit/>
              </a:bodyPr>
              <a:lstStyle/>
              <a:p>
                <a:pPr eaLnBrk="0" hangingPunct="0"/>
                <a:r>
                  <a:rPr lang="en-US" sz="1600">
                    <a:solidFill>
                      <a:srgbClr val="081D58"/>
                    </a:solidFill>
                    <a:effectLst/>
                  </a:rPr>
                  <a:t>Shared</a:t>
                </a:r>
                <a:br>
                  <a:rPr lang="en-US" sz="1600">
                    <a:solidFill>
                      <a:srgbClr val="081D58"/>
                    </a:solidFill>
                    <a:effectLst/>
                  </a:rPr>
                </a:br>
                <a:r>
                  <a:rPr lang="en-US" sz="1600">
                    <a:solidFill>
                      <a:srgbClr val="081D58"/>
                    </a:solidFill>
                    <a:effectLst/>
                  </a:rPr>
                  <a:t>Devices</a:t>
                </a:r>
              </a:p>
            </p:txBody>
          </p:sp>
          <p:sp>
            <p:nvSpPr>
              <p:cNvPr id="285817" name="Text Box 121"/>
              <p:cNvSpPr txBox="1">
                <a:spLocks noChangeArrowheads="1"/>
              </p:cNvSpPr>
              <p:nvPr/>
            </p:nvSpPr>
            <p:spPr bwMode="auto">
              <a:xfrm>
                <a:off x="2064" y="1127"/>
                <a:ext cx="518" cy="288"/>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type="none" w="sm" len="sm"/>
                <a:tailEnd type="none" w="med" len="lg"/>
              </a:ln>
              <a:effectLst/>
            </p:spPr>
            <p:txBody>
              <a:bodyPr anchor="ctr"/>
              <a:lstStyle/>
              <a:p>
                <a:pPr>
                  <a:lnSpc>
                    <a:spcPct val="90000"/>
                  </a:lnSpc>
                </a:pPr>
                <a:r>
                  <a:rPr lang="en-US" sz="1200">
                    <a:solidFill>
                      <a:srgbClr val="000000"/>
                    </a:solidFill>
                    <a:effectLst/>
                  </a:rPr>
                  <a:t>I/O Services</a:t>
                </a:r>
              </a:p>
            </p:txBody>
          </p:sp>
          <p:sp>
            <p:nvSpPr>
              <p:cNvPr id="285818" name="Rectangle 122"/>
              <p:cNvSpPr>
                <a:spLocks noChangeArrowheads="1"/>
              </p:cNvSpPr>
              <p:nvPr/>
            </p:nvSpPr>
            <p:spPr bwMode="auto">
              <a:xfrm>
                <a:off x="1989" y="2055"/>
                <a:ext cx="1649" cy="239"/>
              </a:xfrm>
              <a:prstGeom prst="rect">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a:tailEnd/>
              </a:ln>
              <a:effectLst/>
            </p:spPr>
            <p:txBody>
              <a:bodyPr wrap="none" anchor="ctr"/>
              <a:lstStyle/>
              <a:p>
                <a:pPr algn="r"/>
                <a:r>
                  <a:rPr lang="en-US">
                    <a:solidFill>
                      <a:srgbClr val="000000"/>
                    </a:solidFill>
                    <a:effectLst/>
                  </a:rPr>
                  <a:t>Hypervisor</a:t>
                </a:r>
              </a:p>
            </p:txBody>
          </p:sp>
          <p:sp>
            <p:nvSpPr>
              <p:cNvPr id="285819" name="AutoShape 123"/>
              <p:cNvSpPr>
                <a:spLocks noChangeArrowheads="1"/>
              </p:cNvSpPr>
              <p:nvPr/>
            </p:nvSpPr>
            <p:spPr bwMode="auto">
              <a:xfrm>
                <a:off x="2098" y="1893"/>
                <a:ext cx="169" cy="555"/>
              </a:xfrm>
              <a:prstGeom prst="upDownArrow">
                <a:avLst>
                  <a:gd name="adj1" fmla="val 50000"/>
                  <a:gd name="adj2" fmla="val 65680"/>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p:spPr>
            <p:txBody>
              <a:bodyPr wrap="none" anchor="ctr"/>
              <a:lstStyle/>
              <a:p>
                <a:endParaRPr lang="en-US"/>
              </a:p>
            </p:txBody>
          </p:sp>
          <p:sp>
            <p:nvSpPr>
              <p:cNvPr id="285820" name="Text Box 124"/>
              <p:cNvSpPr txBox="1">
                <a:spLocks noChangeArrowheads="1"/>
              </p:cNvSpPr>
              <p:nvPr/>
            </p:nvSpPr>
            <p:spPr bwMode="auto">
              <a:xfrm>
                <a:off x="2065" y="1512"/>
                <a:ext cx="518" cy="288"/>
              </a:xfrm>
              <a:prstGeom prst="rect">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type="none" w="sm" len="sm"/>
                <a:tailEnd type="none" w="med" len="lg"/>
              </a:ln>
              <a:effectLst/>
            </p:spPr>
            <p:txBody>
              <a:bodyPr anchor="ctr"/>
              <a:lstStyle/>
              <a:p>
                <a:pPr>
                  <a:lnSpc>
                    <a:spcPct val="90000"/>
                  </a:lnSpc>
                </a:pPr>
                <a:r>
                  <a:rPr lang="en-US" sz="1200">
                    <a:solidFill>
                      <a:srgbClr val="000000"/>
                    </a:solidFill>
                    <a:effectLst/>
                  </a:rPr>
                  <a:t>Device Drivers</a:t>
                </a:r>
              </a:p>
            </p:txBody>
          </p:sp>
          <p:sp>
            <p:nvSpPr>
              <p:cNvPr id="285821" name="Text Box 125"/>
              <p:cNvSpPr txBox="1">
                <a:spLocks noChangeArrowheads="1"/>
              </p:cNvSpPr>
              <p:nvPr/>
            </p:nvSpPr>
            <p:spPr bwMode="auto">
              <a:xfrm>
                <a:off x="2007" y="871"/>
                <a:ext cx="775" cy="192"/>
              </a:xfrm>
              <a:prstGeom prst="rect">
                <a:avLst/>
              </a:prstGeom>
              <a:noFill/>
              <a:ln w="31750" algn="ctr">
                <a:noFill/>
                <a:miter lim="800000"/>
                <a:headEnd type="none" w="sm" len="sm"/>
                <a:tailEnd type="none" w="med" len="lg"/>
              </a:ln>
              <a:effectLst/>
            </p:spPr>
            <p:txBody>
              <a:bodyPr wrap="none">
                <a:spAutoFit/>
              </a:bodyPr>
              <a:lstStyle/>
              <a:p>
                <a:pPr eaLnBrk="0" hangingPunct="0"/>
                <a:r>
                  <a:rPr lang="en-US" sz="1400" dirty="0">
                    <a:effectLst/>
                  </a:rPr>
                  <a:t>Service VMs</a:t>
                </a:r>
              </a:p>
            </p:txBody>
          </p:sp>
          <p:sp>
            <p:nvSpPr>
              <p:cNvPr id="285822" name="Rectangle 126"/>
              <p:cNvSpPr>
                <a:spLocks noChangeArrowheads="1"/>
              </p:cNvSpPr>
              <p:nvPr/>
            </p:nvSpPr>
            <p:spPr bwMode="auto">
              <a:xfrm>
                <a:off x="3035" y="1061"/>
                <a:ext cx="604" cy="720"/>
              </a:xfrm>
              <a:prstGeom prst="rect">
                <a:avLst/>
              </a:prstGeom>
              <a:solidFill>
                <a:srgbClr val="C0C0C0"/>
              </a:solidFill>
              <a:ln w="12700">
                <a:noFill/>
                <a:miter lim="800000"/>
                <a:headEnd/>
                <a:tailEnd/>
              </a:ln>
              <a:effectLst/>
            </p:spPr>
            <p:txBody>
              <a:bodyPr wrap="none"/>
              <a:lstStyle/>
              <a:p>
                <a:pPr algn="l"/>
                <a:r>
                  <a:rPr lang="en-US" sz="1400">
                    <a:solidFill>
                      <a:schemeClr val="bg1"/>
                    </a:solidFill>
                    <a:effectLst/>
                  </a:rPr>
                  <a:t>VM</a:t>
                </a:r>
                <a:r>
                  <a:rPr lang="en-US" sz="1400" baseline="-25000">
                    <a:solidFill>
                      <a:schemeClr val="bg1"/>
                    </a:solidFill>
                    <a:effectLst/>
                  </a:rPr>
                  <a:t>n</a:t>
                </a:r>
              </a:p>
            </p:txBody>
          </p:sp>
          <p:sp>
            <p:nvSpPr>
              <p:cNvPr id="285823" name="Rectangle 127"/>
              <p:cNvSpPr>
                <a:spLocks noChangeArrowheads="1"/>
              </p:cNvSpPr>
              <p:nvPr/>
            </p:nvSpPr>
            <p:spPr bwMode="auto">
              <a:xfrm>
                <a:off x="2895" y="1263"/>
                <a:ext cx="610" cy="720"/>
              </a:xfrm>
              <a:prstGeom prst="rect">
                <a:avLst/>
              </a:prstGeom>
              <a:solidFill>
                <a:srgbClr val="C0C0C0"/>
              </a:solidFill>
              <a:ln w="12700">
                <a:solidFill>
                  <a:schemeClr val="tx1"/>
                </a:solidFill>
                <a:miter lim="800000"/>
                <a:headEnd/>
                <a:tailEnd/>
              </a:ln>
              <a:effectLst/>
            </p:spPr>
            <p:txBody>
              <a:bodyPr wrap="none"/>
              <a:lstStyle/>
              <a:p>
                <a:pPr algn="l"/>
                <a:r>
                  <a:rPr lang="en-US" sz="1400">
                    <a:solidFill>
                      <a:schemeClr val="bg1"/>
                    </a:solidFill>
                    <a:effectLst/>
                  </a:rPr>
                  <a:t>VM</a:t>
                </a:r>
                <a:r>
                  <a:rPr lang="en-US" sz="1400" baseline="-25000">
                    <a:solidFill>
                      <a:schemeClr val="bg1"/>
                    </a:solidFill>
                    <a:effectLst/>
                  </a:rPr>
                  <a:t>0</a:t>
                </a:r>
              </a:p>
            </p:txBody>
          </p:sp>
          <p:sp>
            <p:nvSpPr>
              <p:cNvPr id="285824" name="Rectangle 128"/>
              <p:cNvSpPr>
                <a:spLocks noChangeArrowheads="1"/>
              </p:cNvSpPr>
              <p:nvPr/>
            </p:nvSpPr>
            <p:spPr bwMode="auto">
              <a:xfrm>
                <a:off x="2956" y="1536"/>
                <a:ext cx="480" cy="351"/>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a:tailEnd/>
              </a:ln>
              <a:effectLst/>
            </p:spPr>
            <p:txBody>
              <a:bodyPr wrap="none" anchor="ctr"/>
              <a:lstStyle/>
              <a:p>
                <a:r>
                  <a:rPr lang="en-US" sz="1200">
                    <a:solidFill>
                      <a:srgbClr val="000000"/>
                    </a:solidFill>
                    <a:effectLst/>
                  </a:rPr>
                  <a:t>Guest OS</a:t>
                </a:r>
              </a:p>
              <a:p>
                <a:r>
                  <a:rPr lang="en-US" sz="1200">
                    <a:solidFill>
                      <a:srgbClr val="000000"/>
                    </a:solidFill>
                    <a:effectLst/>
                  </a:rPr>
                  <a:t>and Apps</a:t>
                </a:r>
              </a:p>
            </p:txBody>
          </p:sp>
          <p:sp>
            <p:nvSpPr>
              <p:cNvPr id="285825" name="AutoShape 129"/>
              <p:cNvSpPr>
                <a:spLocks noChangeArrowheads="1"/>
              </p:cNvSpPr>
              <p:nvPr/>
            </p:nvSpPr>
            <p:spPr bwMode="auto">
              <a:xfrm rot="-823814">
                <a:off x="2493" y="1901"/>
                <a:ext cx="169" cy="555"/>
              </a:xfrm>
              <a:prstGeom prst="upDownArrow">
                <a:avLst>
                  <a:gd name="adj1" fmla="val 50000"/>
                  <a:gd name="adj2" fmla="val 65680"/>
                </a:avLst>
              </a:prstGeom>
              <a:gradFill rotWithShape="1">
                <a:gsLst>
                  <a:gs pos="0">
                    <a:srgbClr val="F67E3C"/>
                  </a:gs>
                  <a:gs pos="50000">
                    <a:srgbClr val="F67E3C">
                      <a:gamma/>
                      <a:tint val="53725"/>
                      <a:invGamma/>
                    </a:srgbClr>
                  </a:gs>
                  <a:gs pos="100000">
                    <a:srgbClr val="F67E3C"/>
                  </a:gs>
                </a:gsLst>
                <a:lin ang="2700000" scaled="1"/>
              </a:gradFill>
              <a:ln w="3175" algn="ctr">
                <a:solidFill>
                  <a:srgbClr val="FFFFFF"/>
                </a:solidFill>
                <a:miter lim="800000"/>
                <a:headEnd type="none" w="sm" len="sm"/>
                <a:tailEnd type="none" w="med" len="lg"/>
              </a:ln>
              <a:effectLst/>
            </p:spPr>
            <p:txBody>
              <a:bodyPr wrap="none" anchor="ctr"/>
              <a:lstStyle/>
              <a:p>
                <a:endParaRPr lang="en-US"/>
              </a:p>
            </p:txBody>
          </p:sp>
          <p:sp>
            <p:nvSpPr>
              <p:cNvPr id="285826" name="AutoShape 130"/>
              <p:cNvSpPr>
                <a:spLocks noChangeArrowheads="1"/>
              </p:cNvSpPr>
              <p:nvPr/>
            </p:nvSpPr>
            <p:spPr bwMode="auto">
              <a:xfrm rot="26765365">
                <a:off x="2775" y="1708"/>
                <a:ext cx="283" cy="525"/>
              </a:xfrm>
              <a:prstGeom prst="curvedLeftArrow">
                <a:avLst>
                  <a:gd name="adj1" fmla="val 28299"/>
                  <a:gd name="adj2" fmla="val 66999"/>
                  <a:gd name="adj3" fmla="val 33921"/>
                </a:avLst>
              </a:prstGeom>
              <a:gradFill rotWithShape="1">
                <a:gsLst>
                  <a:gs pos="0">
                    <a:srgbClr val="F67E3C"/>
                  </a:gs>
                  <a:gs pos="50000">
                    <a:srgbClr val="F67E3C">
                      <a:gamma/>
                      <a:tint val="53725"/>
                      <a:invGamma/>
                    </a:srgbClr>
                  </a:gs>
                  <a:gs pos="100000">
                    <a:srgbClr val="F67E3C"/>
                  </a:gs>
                </a:gsLst>
                <a:lin ang="2700000" scaled="1"/>
              </a:gradFill>
              <a:ln w="3175">
                <a:solidFill>
                  <a:srgbClr val="FFFFFF"/>
                </a:solidFill>
                <a:miter lim="800000"/>
                <a:headEnd/>
                <a:tailEnd/>
              </a:ln>
              <a:effectLst/>
            </p:spPr>
            <p:txBody>
              <a:bodyPr rot="10800000" vert="eaVert" wrap="none" anchor="ctr"/>
              <a:lstStyle/>
              <a:p>
                <a:endParaRPr lang="en-US" sz="1600">
                  <a:solidFill>
                    <a:srgbClr val="000000"/>
                  </a:solidFill>
                  <a:effectLst/>
                </a:endParaRPr>
              </a:p>
            </p:txBody>
          </p:sp>
          <p:sp>
            <p:nvSpPr>
              <p:cNvPr id="285827" name="Text Box 131"/>
              <p:cNvSpPr txBox="1">
                <a:spLocks noChangeArrowheads="1"/>
              </p:cNvSpPr>
              <p:nvPr/>
            </p:nvSpPr>
            <p:spPr bwMode="auto">
              <a:xfrm>
                <a:off x="3021" y="864"/>
                <a:ext cx="693" cy="192"/>
              </a:xfrm>
              <a:prstGeom prst="rect">
                <a:avLst/>
              </a:prstGeom>
              <a:noFill/>
              <a:ln w="31750" algn="ctr">
                <a:noFill/>
                <a:miter lim="800000"/>
                <a:headEnd type="none" w="sm" len="sm"/>
                <a:tailEnd type="none" w="med" len="lg"/>
              </a:ln>
              <a:effectLst/>
            </p:spPr>
            <p:txBody>
              <a:bodyPr wrap="none">
                <a:spAutoFit/>
              </a:bodyPr>
              <a:lstStyle/>
              <a:p>
                <a:pPr eaLnBrk="0" hangingPunct="0"/>
                <a:r>
                  <a:rPr lang="en-US" sz="1400">
                    <a:effectLst/>
                  </a:rPr>
                  <a:t>Guest VMs</a:t>
                </a:r>
              </a:p>
            </p:txBody>
          </p:sp>
          <p:sp>
            <p:nvSpPr>
              <p:cNvPr id="285828" name="Text Box 132"/>
              <p:cNvSpPr txBox="1">
                <a:spLocks noChangeArrowheads="1"/>
              </p:cNvSpPr>
              <p:nvPr/>
            </p:nvSpPr>
            <p:spPr bwMode="auto">
              <a:xfrm>
                <a:off x="2077" y="611"/>
                <a:ext cx="1475" cy="250"/>
              </a:xfrm>
              <a:prstGeom prst="rect">
                <a:avLst/>
              </a:prstGeom>
              <a:noFill/>
              <a:ln w="12700" algn="ctr">
                <a:noFill/>
                <a:miter lim="800000"/>
                <a:headEnd type="none" w="sm" len="sm"/>
                <a:tailEnd type="none" w="sm" len="sm"/>
              </a:ln>
              <a:effectLst/>
            </p:spPr>
            <p:txBody>
              <a:bodyPr wrap="none">
                <a:spAutoFit/>
              </a:bodyPr>
              <a:lstStyle/>
              <a:p>
                <a:pPr algn="l"/>
                <a:r>
                  <a:rPr lang="en-US" sz="2000">
                    <a:solidFill>
                      <a:schemeClr val="tx2"/>
                    </a:solidFill>
                    <a:effectLst>
                      <a:outerShdw blurRad="38100" dist="38100" dir="2700000" algn="tl">
                        <a:srgbClr val="000000"/>
                      </a:outerShdw>
                    </a:effectLst>
                    <a:cs typeface="Arial" charset="0"/>
                  </a:rPr>
                  <a:t>Service VM Model</a:t>
                </a:r>
              </a:p>
            </p:txBody>
          </p:sp>
        </p:grpSp>
      </p:grpSp>
    </p:spTree>
    <p:extLst>
      <p:ext uri="{BB962C8B-B14F-4D97-AF65-F5344CB8AC3E}">
        <p14:creationId xmlns:p14="http://schemas.microsoft.com/office/powerpoint/2010/main" val="19501041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5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8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0" name="Picture 4"/>
          <p:cNvPicPr>
            <a:picLocks noChangeAspect="1" noChangeArrowheads="1"/>
          </p:cNvPicPr>
          <p:nvPr/>
        </p:nvPicPr>
        <p:blipFill>
          <a:blip r:embed="rId2"/>
          <a:srcRect/>
          <a:stretch>
            <a:fillRect/>
          </a:stretch>
        </p:blipFill>
        <p:spPr bwMode="auto">
          <a:xfrm>
            <a:off x="546100" y="725488"/>
            <a:ext cx="8050213" cy="5414962"/>
          </a:xfrm>
          <a:prstGeom prst="rect">
            <a:avLst/>
          </a:prstGeom>
          <a:noFill/>
          <a:ln w="9525">
            <a:noFill/>
            <a:miter lim="800000"/>
            <a:headEnd/>
            <a:tailEnd/>
          </a:ln>
          <a:effectLst/>
        </p:spPr>
      </p:pic>
    </p:spTree>
    <p:extLst>
      <p:ext uri="{BB962C8B-B14F-4D97-AF65-F5344CB8AC3E}">
        <p14:creationId xmlns:p14="http://schemas.microsoft.com/office/powerpoint/2010/main" val="25059600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0" name="Picture 4"/>
          <p:cNvPicPr>
            <a:picLocks noChangeAspect="1" noChangeArrowheads="1"/>
          </p:cNvPicPr>
          <p:nvPr/>
        </p:nvPicPr>
        <p:blipFill>
          <a:blip r:embed="rId2"/>
          <a:srcRect/>
          <a:stretch>
            <a:fillRect/>
          </a:stretch>
        </p:blipFill>
        <p:spPr bwMode="auto">
          <a:xfrm>
            <a:off x="609600" y="1295400"/>
            <a:ext cx="7818438" cy="5227638"/>
          </a:xfrm>
          <a:prstGeom prst="rect">
            <a:avLst/>
          </a:prstGeom>
          <a:noFill/>
          <a:ln w="9525">
            <a:noFill/>
            <a:miter lim="800000"/>
            <a:headEnd/>
            <a:tailEnd/>
          </a:ln>
          <a:effectLst/>
        </p:spPr>
      </p:pic>
    </p:spTree>
    <p:extLst>
      <p:ext uri="{BB962C8B-B14F-4D97-AF65-F5344CB8AC3E}">
        <p14:creationId xmlns:p14="http://schemas.microsoft.com/office/powerpoint/2010/main" val="1858033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534400" cy="838200"/>
          </a:xfrm>
        </p:spPr>
        <p:txBody>
          <a:bodyPr>
            <a:noAutofit/>
          </a:bodyPr>
          <a:lstStyle/>
          <a:p>
            <a:r>
              <a:rPr lang="en-IN" sz="3600" dirty="0"/>
              <a:t>“Classic” VM (</a:t>
            </a:r>
            <a:r>
              <a:rPr lang="en-IN" sz="3600" dirty="0" err="1"/>
              <a:t>Popek</a:t>
            </a:r>
            <a:r>
              <a:rPr lang="en-IN" sz="3600" dirty="0"/>
              <a:t> &amp; Goldberg, 1974) (2/4)</a:t>
            </a:r>
          </a:p>
        </p:txBody>
      </p:sp>
      <p:sp>
        <p:nvSpPr>
          <p:cNvPr id="3" name="Content Placeholder 2"/>
          <p:cNvSpPr>
            <a:spLocks noGrp="1"/>
          </p:cNvSpPr>
          <p:nvPr>
            <p:ph idx="1"/>
          </p:nvPr>
        </p:nvSpPr>
        <p:spPr>
          <a:xfrm>
            <a:off x="152400" y="990600"/>
            <a:ext cx="8839200" cy="5715000"/>
          </a:xfrm>
        </p:spPr>
        <p:txBody>
          <a:bodyPr>
            <a:normAutofit lnSpcReduction="10000"/>
          </a:bodyPr>
          <a:lstStyle/>
          <a:p>
            <a:r>
              <a:rPr lang="en-IN" sz="4000" dirty="0">
                <a:solidFill>
                  <a:srgbClr val="000000"/>
                </a:solidFill>
              </a:rPr>
              <a:t>Instruction types</a:t>
            </a:r>
          </a:p>
          <a:p>
            <a:pPr lvl="1"/>
            <a:r>
              <a:rPr lang="en-IN" dirty="0" smtClean="0">
                <a:solidFill>
                  <a:srgbClr val="C10000"/>
                </a:solidFill>
              </a:rPr>
              <a:t>Privileged </a:t>
            </a:r>
            <a:r>
              <a:rPr lang="en-IN" dirty="0">
                <a:solidFill>
                  <a:srgbClr val="C10000"/>
                </a:solidFill>
              </a:rPr>
              <a:t>instructions</a:t>
            </a:r>
            <a:r>
              <a:rPr lang="en-IN" dirty="0">
                <a:solidFill>
                  <a:srgbClr val="464653"/>
                </a:solidFill>
              </a:rPr>
              <a:t>: generate trap when executed in any </a:t>
            </a:r>
            <a:r>
              <a:rPr lang="en-IN" dirty="0" smtClean="0">
                <a:solidFill>
                  <a:srgbClr val="464653"/>
                </a:solidFill>
              </a:rPr>
              <a:t>but the </a:t>
            </a:r>
            <a:r>
              <a:rPr lang="en-IN" dirty="0">
                <a:solidFill>
                  <a:srgbClr val="464653"/>
                </a:solidFill>
              </a:rPr>
              <a:t>most-privileged level</a:t>
            </a:r>
          </a:p>
          <a:p>
            <a:pPr lvl="2"/>
            <a:r>
              <a:rPr lang="en-IN" sz="1600" dirty="0">
                <a:solidFill>
                  <a:srgbClr val="BDBDBD"/>
                </a:solidFill>
                <a:latin typeface="Wingdings3"/>
              </a:rPr>
              <a:t> </a:t>
            </a:r>
            <a:r>
              <a:rPr lang="en-IN" dirty="0" smtClean="0">
                <a:solidFill>
                  <a:srgbClr val="000000"/>
                </a:solidFill>
              </a:rPr>
              <a:t>Execute </a:t>
            </a:r>
            <a:r>
              <a:rPr lang="en-IN" dirty="0">
                <a:solidFill>
                  <a:srgbClr val="000000"/>
                </a:solidFill>
              </a:rPr>
              <a:t>in privileged mode, trap in user mode</a:t>
            </a:r>
          </a:p>
          <a:p>
            <a:pPr lvl="2"/>
            <a:r>
              <a:rPr lang="en-IN" sz="1600" dirty="0">
                <a:solidFill>
                  <a:srgbClr val="BDBDBD"/>
                </a:solidFill>
                <a:latin typeface="Wingdings3"/>
              </a:rPr>
              <a:t> </a:t>
            </a:r>
            <a:r>
              <a:rPr lang="en-IN" dirty="0">
                <a:solidFill>
                  <a:srgbClr val="000000"/>
                </a:solidFill>
              </a:rPr>
              <a:t>E.g. x86 LIDT : load interrupt descriptor table address</a:t>
            </a:r>
          </a:p>
          <a:p>
            <a:pPr lvl="1"/>
            <a:r>
              <a:rPr lang="en-IN" dirty="0" smtClean="0">
                <a:solidFill>
                  <a:srgbClr val="C10000"/>
                </a:solidFill>
              </a:rPr>
              <a:t>Privileged </a:t>
            </a:r>
            <a:r>
              <a:rPr lang="en-IN" dirty="0">
                <a:solidFill>
                  <a:srgbClr val="C10000"/>
                </a:solidFill>
              </a:rPr>
              <a:t>state</a:t>
            </a:r>
            <a:r>
              <a:rPr lang="en-IN" dirty="0">
                <a:solidFill>
                  <a:srgbClr val="464653"/>
                </a:solidFill>
              </a:rPr>
              <a:t>: determines resource allocation</a:t>
            </a:r>
          </a:p>
          <a:p>
            <a:pPr lvl="2"/>
            <a:r>
              <a:rPr lang="en-IN" dirty="0" smtClean="0">
                <a:solidFill>
                  <a:srgbClr val="000000"/>
                </a:solidFill>
              </a:rPr>
              <a:t>Privilege </a:t>
            </a:r>
            <a:r>
              <a:rPr lang="en-IN" dirty="0">
                <a:solidFill>
                  <a:srgbClr val="000000"/>
                </a:solidFill>
              </a:rPr>
              <a:t>mode, addressing context, exception vectors, …</a:t>
            </a:r>
          </a:p>
          <a:p>
            <a:pPr lvl="1"/>
            <a:r>
              <a:rPr lang="en-IN" dirty="0" smtClean="0">
                <a:solidFill>
                  <a:srgbClr val="C10000"/>
                </a:solidFill>
              </a:rPr>
              <a:t>Sensitive </a:t>
            </a:r>
            <a:r>
              <a:rPr lang="en-IN" dirty="0">
                <a:solidFill>
                  <a:srgbClr val="C10000"/>
                </a:solidFill>
              </a:rPr>
              <a:t>instructions</a:t>
            </a:r>
            <a:r>
              <a:rPr lang="en-IN" dirty="0">
                <a:solidFill>
                  <a:srgbClr val="464653"/>
                </a:solidFill>
              </a:rPr>
              <a:t>: instructions whose </a:t>
            </a:r>
            <a:r>
              <a:rPr lang="en-IN" dirty="0" err="1">
                <a:solidFill>
                  <a:srgbClr val="464653"/>
                </a:solidFill>
              </a:rPr>
              <a:t>behavior</a:t>
            </a:r>
            <a:r>
              <a:rPr lang="en-IN" dirty="0">
                <a:solidFill>
                  <a:srgbClr val="464653"/>
                </a:solidFill>
              </a:rPr>
              <a:t> depends </a:t>
            </a:r>
            <a:r>
              <a:rPr lang="en-IN" dirty="0" smtClean="0">
                <a:solidFill>
                  <a:srgbClr val="464653"/>
                </a:solidFill>
              </a:rPr>
              <a:t>on the </a:t>
            </a:r>
            <a:r>
              <a:rPr lang="en-IN" dirty="0">
                <a:solidFill>
                  <a:srgbClr val="464653"/>
                </a:solidFill>
              </a:rPr>
              <a:t>current privilege level</a:t>
            </a:r>
          </a:p>
          <a:p>
            <a:pPr lvl="2"/>
            <a:r>
              <a:rPr lang="en-IN" dirty="0" smtClean="0">
                <a:solidFill>
                  <a:srgbClr val="000000"/>
                </a:solidFill>
              </a:rPr>
              <a:t>Control </a:t>
            </a:r>
            <a:r>
              <a:rPr lang="en-IN" dirty="0">
                <a:solidFill>
                  <a:srgbClr val="000000"/>
                </a:solidFill>
              </a:rPr>
              <a:t>sensitive: change privileged state</a:t>
            </a:r>
          </a:p>
          <a:p>
            <a:pPr lvl="2"/>
            <a:r>
              <a:rPr lang="en-IN" dirty="0" err="1" smtClean="0">
                <a:solidFill>
                  <a:srgbClr val="000000"/>
                </a:solidFill>
              </a:rPr>
              <a:t>Behavior</a:t>
            </a:r>
            <a:r>
              <a:rPr lang="en-IN" dirty="0" smtClean="0">
                <a:solidFill>
                  <a:srgbClr val="000000"/>
                </a:solidFill>
              </a:rPr>
              <a:t> </a:t>
            </a:r>
            <a:r>
              <a:rPr lang="en-IN" dirty="0">
                <a:solidFill>
                  <a:srgbClr val="000000"/>
                </a:solidFill>
              </a:rPr>
              <a:t>sensitive: exposes privileged state</a:t>
            </a:r>
          </a:p>
          <a:p>
            <a:pPr lvl="2"/>
            <a:r>
              <a:rPr lang="en-IN" dirty="0" smtClean="0">
                <a:solidFill>
                  <a:srgbClr val="000000"/>
                </a:solidFill>
              </a:rPr>
              <a:t>E.g</a:t>
            </a:r>
            <a:r>
              <a:rPr lang="en-IN" dirty="0">
                <a:solidFill>
                  <a:srgbClr val="000000"/>
                </a:solidFill>
              </a:rPr>
              <a:t>. x86 POPF : pop stack to EFLAGS (in user-mode, the ‘</a:t>
            </a:r>
            <a:r>
              <a:rPr lang="en-IN" dirty="0" smtClean="0">
                <a:solidFill>
                  <a:srgbClr val="000000"/>
                </a:solidFill>
              </a:rPr>
              <a:t>interrupt enable</a:t>
            </a:r>
            <a:r>
              <a:rPr lang="en-IN" dirty="0">
                <a:solidFill>
                  <a:srgbClr val="000000"/>
                </a:solidFill>
              </a:rPr>
              <a:t>’ bit is not over-written)</a:t>
            </a:r>
            <a:endParaRPr lang="en-IN" dirty="0"/>
          </a:p>
        </p:txBody>
      </p:sp>
    </p:spTree>
    <p:extLst>
      <p:ext uri="{BB962C8B-B14F-4D97-AF65-F5344CB8AC3E}">
        <p14:creationId xmlns:p14="http://schemas.microsoft.com/office/powerpoint/2010/main" val="14354927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8" name="Picture 4"/>
          <p:cNvPicPr>
            <a:picLocks noChangeAspect="1" noChangeArrowheads="1"/>
          </p:cNvPicPr>
          <p:nvPr/>
        </p:nvPicPr>
        <p:blipFill>
          <a:blip r:embed="rId2"/>
          <a:srcRect/>
          <a:stretch>
            <a:fillRect/>
          </a:stretch>
        </p:blipFill>
        <p:spPr bwMode="auto">
          <a:xfrm>
            <a:off x="692150" y="1158875"/>
            <a:ext cx="7759700" cy="4549775"/>
          </a:xfrm>
          <a:prstGeom prst="rect">
            <a:avLst/>
          </a:prstGeom>
          <a:noFill/>
          <a:ln w="9525">
            <a:noFill/>
            <a:miter lim="800000"/>
            <a:headEnd/>
            <a:tailEnd/>
          </a:ln>
          <a:effectLst/>
        </p:spPr>
      </p:pic>
    </p:spTree>
    <p:extLst>
      <p:ext uri="{BB962C8B-B14F-4D97-AF65-F5344CB8AC3E}">
        <p14:creationId xmlns:p14="http://schemas.microsoft.com/office/powerpoint/2010/main" val="36746376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4"/>
          <p:cNvPicPr>
            <a:picLocks noChangeAspect="1" noChangeArrowheads="1"/>
          </p:cNvPicPr>
          <p:nvPr/>
        </p:nvPicPr>
        <p:blipFill>
          <a:blip r:embed="rId2"/>
          <a:srcRect/>
          <a:stretch>
            <a:fillRect/>
          </a:stretch>
        </p:blipFill>
        <p:spPr bwMode="auto">
          <a:xfrm>
            <a:off x="633413" y="1165225"/>
            <a:ext cx="7877175" cy="4535488"/>
          </a:xfrm>
          <a:prstGeom prst="rect">
            <a:avLst/>
          </a:prstGeom>
          <a:noFill/>
          <a:ln w="9525">
            <a:noFill/>
            <a:miter lim="800000"/>
            <a:headEnd/>
            <a:tailEnd/>
          </a:ln>
          <a:effectLst/>
        </p:spPr>
      </p:pic>
    </p:spTree>
    <p:extLst>
      <p:ext uri="{BB962C8B-B14F-4D97-AF65-F5344CB8AC3E}">
        <p14:creationId xmlns:p14="http://schemas.microsoft.com/office/powerpoint/2010/main" val="18760800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4000"/>
              <a:t>Packet Receive in Virtualized I/O</a:t>
            </a:r>
          </a:p>
        </p:txBody>
      </p:sp>
      <p:pic>
        <p:nvPicPr>
          <p:cNvPr id="56324" name="Picture 4"/>
          <p:cNvPicPr>
            <a:picLocks noChangeAspect="1" noChangeArrowheads="1"/>
          </p:cNvPicPr>
          <p:nvPr/>
        </p:nvPicPr>
        <p:blipFill>
          <a:blip r:embed="rId2"/>
          <a:srcRect/>
          <a:stretch>
            <a:fillRect/>
          </a:stretch>
        </p:blipFill>
        <p:spPr bwMode="auto">
          <a:xfrm>
            <a:off x="533400" y="1676400"/>
            <a:ext cx="8164513" cy="4233863"/>
          </a:xfrm>
          <a:prstGeom prst="rect">
            <a:avLst/>
          </a:prstGeom>
          <a:noFill/>
          <a:ln w="9525">
            <a:noFill/>
            <a:miter lim="800000"/>
            <a:headEnd/>
            <a:tailEnd/>
          </a:ln>
          <a:effectLst/>
        </p:spPr>
      </p:pic>
    </p:spTree>
    <p:extLst>
      <p:ext uri="{BB962C8B-B14F-4D97-AF65-F5344CB8AC3E}">
        <p14:creationId xmlns:p14="http://schemas.microsoft.com/office/powerpoint/2010/main" val="21439208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z="4000"/>
              <a:t>Packet Receive in Pass through I/O</a:t>
            </a:r>
          </a:p>
        </p:txBody>
      </p:sp>
      <p:pic>
        <p:nvPicPr>
          <p:cNvPr id="53252" name="Picture 4"/>
          <p:cNvPicPr>
            <a:picLocks noChangeAspect="1" noChangeArrowheads="1"/>
          </p:cNvPicPr>
          <p:nvPr/>
        </p:nvPicPr>
        <p:blipFill>
          <a:blip r:embed="rId2"/>
          <a:srcRect/>
          <a:stretch>
            <a:fillRect/>
          </a:stretch>
        </p:blipFill>
        <p:spPr bwMode="auto">
          <a:xfrm>
            <a:off x="685800" y="1981200"/>
            <a:ext cx="7818438" cy="3944938"/>
          </a:xfrm>
          <a:prstGeom prst="rect">
            <a:avLst/>
          </a:prstGeom>
          <a:noFill/>
          <a:ln w="9525">
            <a:noFill/>
            <a:miter lim="800000"/>
            <a:headEnd/>
            <a:tailEnd/>
          </a:ln>
          <a:effectLst/>
        </p:spPr>
      </p:pic>
    </p:spTree>
    <p:extLst>
      <p:ext uri="{BB962C8B-B14F-4D97-AF65-F5344CB8AC3E}">
        <p14:creationId xmlns:p14="http://schemas.microsoft.com/office/powerpoint/2010/main" val="41872749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76200"/>
            <a:ext cx="7543800" cy="838200"/>
          </a:xfrm>
        </p:spPr>
        <p:txBody>
          <a:bodyPr/>
          <a:lstStyle/>
          <a:p>
            <a:pPr algn="ctr" eaLnBrk="1" hangingPunct="1"/>
            <a:r>
              <a:rPr lang="en-US" altLang="en-US" sz="4000" b="0" dirty="0" smtClean="0"/>
              <a:t>x86 Hardware Virtualization</a:t>
            </a:r>
          </a:p>
        </p:txBody>
      </p:sp>
      <p:sp>
        <p:nvSpPr>
          <p:cNvPr id="4099" name="Rectangle 3"/>
          <p:cNvSpPr>
            <a:spLocks noGrp="1" noChangeArrowheads="1"/>
          </p:cNvSpPr>
          <p:nvPr>
            <p:ph type="body" idx="1"/>
          </p:nvPr>
        </p:nvSpPr>
        <p:spPr>
          <a:xfrm>
            <a:off x="152400" y="838200"/>
            <a:ext cx="8991600" cy="5867400"/>
          </a:xfrm>
        </p:spPr>
        <p:txBody>
          <a:bodyPr>
            <a:normAutofit/>
          </a:bodyPr>
          <a:lstStyle/>
          <a:p>
            <a:pPr eaLnBrk="1" hangingPunct="1"/>
            <a:r>
              <a:rPr lang="en-US" altLang="en-US" sz="2400" dirty="0" smtClean="0"/>
              <a:t>The x86 architecture offers four levels of privilege known as Ring 0, 1, 2 and 3 to operating systems and applications to manage access to the computer hardware. While user level applications typically run in Ring 3, the operating system needs to have direct access to the memory and hardware and must execute its privileged instructions in Ring 0.</a:t>
            </a:r>
          </a:p>
          <a:p>
            <a:pPr eaLnBrk="1" hangingPunct="1"/>
            <a:endParaRPr lang="en-US" altLang="en-US" sz="1600" dirty="0" smtClean="0"/>
          </a:p>
          <a:p>
            <a:pPr eaLnBrk="1" hangingPunct="1"/>
            <a:endParaRPr lang="en-US" altLang="en-US" sz="1400" dirty="0" smtClean="0"/>
          </a:p>
          <a:p>
            <a:pPr eaLnBrk="1" hangingPunct="1">
              <a:buFont typeface="Wingdings" pitchFamily="2" charset="2"/>
              <a:buNone/>
            </a:pPr>
            <a:r>
              <a:rPr lang="en-US" altLang="en-US" sz="1400" dirty="0" smtClean="0"/>
              <a:t> </a:t>
            </a:r>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r>
              <a:rPr lang="en-US" altLang="en-US" sz="1200" dirty="0" smtClean="0"/>
              <a:t>	</a:t>
            </a:r>
          </a:p>
          <a:p>
            <a:pPr eaLnBrk="1" hangingPunct="1">
              <a:buFont typeface="Wingdings" pitchFamily="2" charset="2"/>
              <a:buNone/>
            </a:pPr>
            <a:endParaRPr lang="en-US" altLang="en-US" sz="1200" dirty="0" smtClean="0"/>
          </a:p>
          <a:p>
            <a:pPr eaLnBrk="1" hangingPunct="1">
              <a:buFont typeface="Wingdings" pitchFamily="2" charset="2"/>
              <a:buNone/>
            </a:pPr>
            <a:r>
              <a:rPr lang="en-US" altLang="en-US" sz="1800" dirty="0" smtClean="0"/>
              <a:t>		x86 privilege level architecture without virtualization</a:t>
            </a:r>
          </a:p>
          <a:p>
            <a:pPr eaLnBrk="1" hangingPunct="1">
              <a:buFont typeface="Wingdings" pitchFamily="2" charset="2"/>
              <a:buNone/>
            </a:pPr>
            <a:endParaRPr lang="en-US" altLang="en-US" sz="1800" dirty="0" smtClean="0"/>
          </a:p>
        </p:txBody>
      </p:sp>
      <p:pic>
        <p:nvPicPr>
          <p:cNvPr id="410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228975"/>
            <a:ext cx="3624263"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82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0"/>
            <a:ext cx="8534400" cy="715962"/>
          </a:xfrm>
        </p:spPr>
        <p:txBody>
          <a:bodyPr/>
          <a:lstStyle/>
          <a:p>
            <a:pPr algn="ctr" eaLnBrk="1" hangingPunct="1"/>
            <a:r>
              <a:rPr lang="en-US" altLang="en-US" sz="2800" b="0" smtClean="0"/>
              <a:t>Technique 1: Full Virtualization using Binary Translation</a:t>
            </a:r>
          </a:p>
        </p:txBody>
      </p:sp>
      <p:sp>
        <p:nvSpPr>
          <p:cNvPr id="5123" name="Rectangle 3"/>
          <p:cNvSpPr>
            <a:spLocks noGrp="1" noChangeArrowheads="1"/>
          </p:cNvSpPr>
          <p:nvPr>
            <p:ph type="body" idx="1"/>
          </p:nvPr>
        </p:nvSpPr>
        <p:spPr>
          <a:xfrm>
            <a:off x="152400" y="609600"/>
            <a:ext cx="8839200" cy="5521325"/>
          </a:xfrm>
        </p:spPr>
        <p:txBody>
          <a:bodyPr>
            <a:normAutofit lnSpcReduction="10000"/>
          </a:bodyPr>
          <a:lstStyle/>
          <a:p>
            <a:pPr eaLnBrk="1" hangingPunct="1"/>
            <a:r>
              <a:rPr lang="en-US" altLang="en-US" sz="2400" dirty="0" smtClean="0"/>
              <a:t>This approach relies on binary translation to trap (into the VMM) and to virtualize certain sensitive and non-</a:t>
            </a:r>
            <a:r>
              <a:rPr lang="en-US" altLang="en-US" sz="2400" dirty="0" err="1" smtClean="0"/>
              <a:t>virtualizable</a:t>
            </a:r>
            <a:r>
              <a:rPr lang="en-US" altLang="en-US" sz="2400" dirty="0" smtClean="0"/>
              <a:t> instructions with new sequences of instructions that have the intended effect on the virtual hardware. Meanwhile, user level code is directly executed on the processor for high performance virtualization.</a:t>
            </a:r>
          </a:p>
          <a:p>
            <a:pPr eaLnBrk="1" hangingPunct="1"/>
            <a:endParaRPr lang="en-US" altLang="en-US" sz="1600" dirty="0" smtClean="0"/>
          </a:p>
          <a:p>
            <a:pPr eaLnBrk="1" hangingPunct="1">
              <a:buFont typeface="Wingdings" pitchFamily="2" charset="2"/>
              <a:buNone/>
            </a:pPr>
            <a:r>
              <a:rPr lang="en-US" altLang="en-US" sz="1400" dirty="0" smtClean="0"/>
              <a:t> </a:t>
            </a:r>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r>
              <a:rPr lang="en-US" altLang="en-US" sz="1200" dirty="0" smtClean="0"/>
              <a:t>	</a:t>
            </a:r>
          </a:p>
          <a:p>
            <a:pPr eaLnBrk="1" hangingPunct="1">
              <a:buFont typeface="Wingdings" pitchFamily="2" charset="2"/>
              <a:buNone/>
            </a:pPr>
            <a:endParaRPr lang="en-US" altLang="en-US" sz="1200" dirty="0" smtClean="0"/>
          </a:p>
          <a:p>
            <a:pPr eaLnBrk="1" hangingPunct="1">
              <a:buFont typeface="Wingdings" pitchFamily="2" charset="2"/>
              <a:buNone/>
            </a:pPr>
            <a:r>
              <a:rPr lang="en-US" altLang="en-US" sz="1800" dirty="0" smtClean="0"/>
              <a:t>                     </a:t>
            </a:r>
          </a:p>
          <a:p>
            <a:pPr eaLnBrk="1" hangingPunct="1">
              <a:buFont typeface="Wingdings" pitchFamily="2" charset="2"/>
              <a:buNone/>
            </a:pPr>
            <a:r>
              <a:rPr lang="en-US" altLang="en-US" sz="1800" dirty="0" smtClean="0"/>
              <a:t>			 Binary translation approach to x86 virtualization</a:t>
            </a:r>
          </a:p>
          <a:p>
            <a:pPr eaLnBrk="1" hangingPunct="1">
              <a:buFont typeface="Wingdings" pitchFamily="2" charset="2"/>
              <a:buNone/>
            </a:pPr>
            <a:endParaRPr lang="en-US" altLang="en-US" sz="1800" dirty="0" smtClean="0"/>
          </a:p>
        </p:txBody>
      </p:sp>
      <p:pic>
        <p:nvPicPr>
          <p:cNvPr id="512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667000"/>
            <a:ext cx="4338638" cy="316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07983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22238"/>
            <a:ext cx="7543800" cy="1249362"/>
          </a:xfrm>
        </p:spPr>
        <p:txBody>
          <a:bodyPr/>
          <a:lstStyle/>
          <a:p>
            <a:pPr algn="ctr" eaLnBrk="1" hangingPunct="1"/>
            <a:r>
              <a:rPr lang="en-US" altLang="en-US" sz="2800" b="0" smtClean="0"/>
              <a:t>Full Virtualization using Binary Translation</a:t>
            </a:r>
          </a:p>
        </p:txBody>
      </p:sp>
      <p:sp>
        <p:nvSpPr>
          <p:cNvPr id="6147" name="Rectangle 3"/>
          <p:cNvSpPr>
            <a:spLocks noGrp="1" noChangeArrowheads="1"/>
          </p:cNvSpPr>
          <p:nvPr>
            <p:ph type="body" idx="1"/>
          </p:nvPr>
        </p:nvSpPr>
        <p:spPr>
          <a:xfrm>
            <a:off x="0" y="1447800"/>
            <a:ext cx="8991600" cy="5257800"/>
          </a:xfrm>
        </p:spPr>
        <p:txBody>
          <a:bodyPr>
            <a:normAutofit fontScale="32500" lnSpcReduction="20000"/>
          </a:bodyPr>
          <a:lstStyle/>
          <a:p>
            <a:pPr eaLnBrk="1" hangingPunct="1"/>
            <a:r>
              <a:rPr lang="en-US" altLang="en-US" sz="7400" dirty="0" smtClean="0"/>
              <a:t>This combination of </a:t>
            </a:r>
            <a:r>
              <a:rPr lang="en-US" altLang="en-US" sz="7400" b="1" dirty="0" smtClean="0"/>
              <a:t>binary translation </a:t>
            </a:r>
            <a:r>
              <a:rPr lang="en-US" altLang="en-US" sz="7400" dirty="0" smtClean="0"/>
              <a:t>and </a:t>
            </a:r>
            <a:r>
              <a:rPr lang="en-US" altLang="en-US" sz="7400" b="1" dirty="0" smtClean="0"/>
              <a:t>direct execution </a:t>
            </a:r>
            <a:r>
              <a:rPr lang="en-US" altLang="en-US" sz="7400" dirty="0" smtClean="0"/>
              <a:t>provides Full Virtualization as the guest OS is completely decoupled from the underlying hardware by the virtualization layer. </a:t>
            </a:r>
          </a:p>
          <a:p>
            <a:pPr eaLnBrk="1" hangingPunct="1"/>
            <a:endParaRPr lang="en-US" altLang="en-US" sz="7400" dirty="0" smtClean="0"/>
          </a:p>
          <a:p>
            <a:pPr eaLnBrk="1" hangingPunct="1"/>
            <a:r>
              <a:rPr lang="en-US" altLang="en-US" sz="7400" dirty="0" smtClean="0"/>
              <a:t>The guest OS is not aware it is being virtualized and requires no modification.</a:t>
            </a:r>
          </a:p>
          <a:p>
            <a:pPr eaLnBrk="1" hangingPunct="1"/>
            <a:endParaRPr lang="en-US" altLang="en-US" sz="7400" dirty="0" smtClean="0"/>
          </a:p>
          <a:p>
            <a:pPr eaLnBrk="1" hangingPunct="1"/>
            <a:r>
              <a:rPr lang="en-US" altLang="en-US" sz="7400" b="1" dirty="0" smtClean="0"/>
              <a:t>The hypervisor translates all operating system instructions </a:t>
            </a:r>
            <a:r>
              <a:rPr lang="en-US" altLang="en-US" sz="7400" dirty="0" smtClean="0"/>
              <a:t>at run-time on the fly and caches the results for future use, while user level instructions run unmodified at native speed.</a:t>
            </a:r>
          </a:p>
          <a:p>
            <a:pPr eaLnBrk="1" hangingPunct="1"/>
            <a:endParaRPr lang="en-US" altLang="en-US" sz="7400" dirty="0" smtClean="0"/>
          </a:p>
          <a:p>
            <a:pPr eaLnBrk="1" hangingPunct="1"/>
            <a:r>
              <a:rPr lang="en-US" altLang="en-US" sz="7400" dirty="0" smtClean="0"/>
              <a:t>VMware’s virtualization products such as </a:t>
            </a:r>
            <a:r>
              <a:rPr lang="en-US" altLang="en-US" sz="7400" dirty="0" err="1" smtClean="0"/>
              <a:t>VMWare</a:t>
            </a:r>
            <a:r>
              <a:rPr lang="en-US" altLang="en-US" sz="7400" dirty="0" smtClean="0"/>
              <a:t> </a:t>
            </a:r>
            <a:r>
              <a:rPr lang="en-US" altLang="en-US" sz="7400" dirty="0" err="1" smtClean="0"/>
              <a:t>ESXi</a:t>
            </a:r>
            <a:r>
              <a:rPr lang="en-US" altLang="en-US" sz="7400" dirty="0" smtClean="0"/>
              <a:t> and Microsoft Virtual Server are examples of full virtualization.</a:t>
            </a:r>
          </a:p>
          <a:p>
            <a:pPr eaLnBrk="1" hangingPunct="1">
              <a:buFont typeface="Wingdings" pitchFamily="2" charset="2"/>
              <a:buNone/>
            </a:pPr>
            <a:endParaRPr lang="en-US" altLang="en-US" sz="1800" dirty="0" smtClean="0"/>
          </a:p>
          <a:p>
            <a:pPr eaLnBrk="1" hangingPunct="1">
              <a:buFont typeface="Wingdings" pitchFamily="2" charset="2"/>
              <a:buNone/>
            </a:pPr>
            <a:endParaRPr lang="en-US" altLang="en-US" sz="18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r>
              <a:rPr lang="en-US" altLang="en-US" sz="1200" dirty="0" smtClean="0"/>
              <a:t>	</a:t>
            </a:r>
          </a:p>
          <a:p>
            <a:pPr eaLnBrk="1" hangingPunct="1">
              <a:buFont typeface="Wingdings" pitchFamily="2" charset="2"/>
              <a:buNone/>
            </a:pPr>
            <a:endParaRPr lang="en-US" altLang="en-US" sz="1200" dirty="0" smtClean="0"/>
          </a:p>
          <a:p>
            <a:pPr eaLnBrk="1" hangingPunct="1">
              <a:buFont typeface="Wingdings" pitchFamily="2" charset="2"/>
              <a:buNone/>
            </a:pPr>
            <a:r>
              <a:rPr lang="en-US" altLang="en-US" sz="1800" dirty="0" smtClean="0"/>
              <a:t>                     </a:t>
            </a:r>
          </a:p>
          <a:p>
            <a:pPr eaLnBrk="1" hangingPunct="1">
              <a:buFont typeface="Wingdings" pitchFamily="2" charset="2"/>
              <a:buNone/>
            </a:pPr>
            <a:r>
              <a:rPr lang="en-US" altLang="en-US" sz="1800" dirty="0" smtClean="0"/>
              <a:t>			  </a:t>
            </a:r>
          </a:p>
          <a:p>
            <a:pPr eaLnBrk="1" hangingPunct="1">
              <a:buFont typeface="Wingdings" pitchFamily="2" charset="2"/>
              <a:buNone/>
            </a:pPr>
            <a:endParaRPr lang="en-US" altLang="en-US" sz="1800" dirty="0" smtClean="0"/>
          </a:p>
        </p:txBody>
      </p:sp>
    </p:spTree>
    <p:extLst>
      <p:ext uri="{BB962C8B-B14F-4D97-AF65-F5344CB8AC3E}">
        <p14:creationId xmlns:p14="http://schemas.microsoft.com/office/powerpoint/2010/main" val="31313703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22238"/>
            <a:ext cx="7543800" cy="411162"/>
          </a:xfrm>
        </p:spPr>
        <p:txBody>
          <a:bodyPr>
            <a:normAutofit fontScale="90000"/>
          </a:bodyPr>
          <a:lstStyle/>
          <a:p>
            <a:pPr algn="ctr" eaLnBrk="1" hangingPunct="1"/>
            <a:r>
              <a:rPr lang="en-US" altLang="en-US" sz="2800" b="0" dirty="0" smtClean="0"/>
              <a:t>Full Virtualization using Binary Translation</a:t>
            </a:r>
          </a:p>
        </p:txBody>
      </p:sp>
      <p:sp>
        <p:nvSpPr>
          <p:cNvPr id="7171" name="Rectangle 3"/>
          <p:cNvSpPr>
            <a:spLocks noGrp="1" noChangeArrowheads="1"/>
          </p:cNvSpPr>
          <p:nvPr>
            <p:ph type="body" idx="1"/>
          </p:nvPr>
        </p:nvSpPr>
        <p:spPr>
          <a:xfrm>
            <a:off x="152400" y="685800"/>
            <a:ext cx="8839200" cy="6324600"/>
          </a:xfrm>
        </p:spPr>
        <p:txBody>
          <a:bodyPr>
            <a:normAutofit fontScale="77500" lnSpcReduction="20000"/>
          </a:bodyPr>
          <a:lstStyle/>
          <a:p>
            <a:pPr eaLnBrk="1" hangingPunct="1"/>
            <a:r>
              <a:rPr lang="en-US" altLang="en-US" sz="2800" dirty="0" smtClean="0"/>
              <a:t>The performance of full virtualization may not be ideal because it involves binary translation at run-time which is time consuming and can incur a large performance overhead.</a:t>
            </a:r>
          </a:p>
          <a:p>
            <a:pPr eaLnBrk="1" hangingPunct="1"/>
            <a:endParaRPr lang="en-US" altLang="en-US" sz="2800" dirty="0" smtClean="0"/>
          </a:p>
          <a:p>
            <a:pPr eaLnBrk="1" hangingPunct="1"/>
            <a:r>
              <a:rPr lang="en-US" altLang="en-US" sz="2800" dirty="0" smtClean="0"/>
              <a:t>The full virtualization of I/O – intensive applications can be a challenge.</a:t>
            </a:r>
          </a:p>
          <a:p>
            <a:pPr eaLnBrk="1" hangingPunct="1"/>
            <a:endParaRPr lang="en-US" altLang="en-US" sz="2800" dirty="0" smtClean="0"/>
          </a:p>
          <a:p>
            <a:pPr eaLnBrk="1" hangingPunct="1"/>
            <a:r>
              <a:rPr lang="en-US" altLang="en-US" sz="2800" dirty="0" smtClean="0"/>
              <a:t>Binary translation employs a code cache to store translated hot instructions to improve performance, but it increases the cost of memory usage.</a:t>
            </a:r>
          </a:p>
          <a:p>
            <a:pPr eaLnBrk="1" hangingPunct="1"/>
            <a:endParaRPr lang="en-US" altLang="en-US" sz="2800" dirty="0" smtClean="0"/>
          </a:p>
          <a:p>
            <a:pPr eaLnBrk="1" hangingPunct="1"/>
            <a:r>
              <a:rPr lang="en-US" altLang="en-US" sz="2800" dirty="0" smtClean="0"/>
              <a:t>The performance of full virtualization on the x86 architecture is typically 80% to 97% that of the host machine.</a:t>
            </a:r>
          </a:p>
          <a:p>
            <a:pPr eaLnBrk="1" hangingPunct="1">
              <a:buFont typeface="Wingdings" pitchFamily="2" charset="2"/>
              <a:buNone/>
            </a:pPr>
            <a:endParaRPr lang="en-US" altLang="en-US" sz="18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r>
              <a:rPr lang="en-US" altLang="en-US" sz="1200" dirty="0" smtClean="0"/>
              <a:t>	</a:t>
            </a:r>
          </a:p>
          <a:p>
            <a:pPr eaLnBrk="1" hangingPunct="1">
              <a:buFont typeface="Wingdings" pitchFamily="2" charset="2"/>
              <a:buNone/>
            </a:pPr>
            <a:endParaRPr lang="en-US" altLang="en-US" sz="1200" dirty="0" smtClean="0"/>
          </a:p>
          <a:p>
            <a:pPr eaLnBrk="1" hangingPunct="1">
              <a:buFont typeface="Wingdings" pitchFamily="2" charset="2"/>
              <a:buNone/>
            </a:pPr>
            <a:r>
              <a:rPr lang="en-US" altLang="en-US" sz="1800" dirty="0" smtClean="0"/>
              <a:t>                     </a:t>
            </a:r>
          </a:p>
          <a:p>
            <a:pPr eaLnBrk="1" hangingPunct="1">
              <a:buFont typeface="Wingdings" pitchFamily="2" charset="2"/>
              <a:buNone/>
            </a:pPr>
            <a:r>
              <a:rPr lang="en-US" altLang="en-US" sz="1800" dirty="0" smtClean="0"/>
              <a:t>			  </a:t>
            </a:r>
          </a:p>
          <a:p>
            <a:pPr eaLnBrk="1" hangingPunct="1">
              <a:buFont typeface="Wingdings" pitchFamily="2" charset="2"/>
              <a:buNone/>
            </a:pPr>
            <a:endParaRPr lang="en-US" altLang="en-US" sz="1800" dirty="0" smtClean="0"/>
          </a:p>
        </p:txBody>
      </p:sp>
    </p:spTree>
    <p:extLst>
      <p:ext uri="{BB962C8B-B14F-4D97-AF65-F5344CB8AC3E}">
        <p14:creationId xmlns:p14="http://schemas.microsoft.com/office/powerpoint/2010/main" val="1772882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22238"/>
            <a:ext cx="7543800" cy="1249362"/>
          </a:xfrm>
        </p:spPr>
        <p:txBody>
          <a:bodyPr/>
          <a:lstStyle/>
          <a:p>
            <a:pPr algn="ctr" eaLnBrk="1" hangingPunct="1"/>
            <a:r>
              <a:rPr lang="en-US" altLang="en-US" sz="3200" b="0" smtClean="0"/>
              <a:t>Technique 2: OS Assisted Virtualization or Paravirtualization (PV)</a:t>
            </a:r>
          </a:p>
        </p:txBody>
      </p:sp>
      <p:sp>
        <p:nvSpPr>
          <p:cNvPr id="8195" name="Rectangle 3"/>
          <p:cNvSpPr>
            <a:spLocks noGrp="1" noChangeArrowheads="1"/>
          </p:cNvSpPr>
          <p:nvPr>
            <p:ph type="body" idx="1"/>
          </p:nvPr>
        </p:nvSpPr>
        <p:spPr>
          <a:xfrm>
            <a:off x="457200" y="1447800"/>
            <a:ext cx="8229600" cy="4683125"/>
          </a:xfrm>
        </p:spPr>
        <p:txBody>
          <a:bodyPr>
            <a:normAutofit fontScale="85000" lnSpcReduction="10000"/>
          </a:bodyPr>
          <a:lstStyle/>
          <a:p>
            <a:pPr eaLnBrk="1" hangingPunct="1"/>
            <a:r>
              <a:rPr lang="en-US" altLang="en-US" sz="1800" smtClean="0"/>
              <a:t>Paravirtualization refers to communication between the guest OS and the hypervisor to improve performance and efficiency.</a:t>
            </a:r>
          </a:p>
          <a:p>
            <a:pPr eaLnBrk="1" hangingPunct="1"/>
            <a:endParaRPr lang="en-US" altLang="en-US" sz="1800" smtClean="0"/>
          </a:p>
          <a:p>
            <a:pPr eaLnBrk="1" hangingPunct="1"/>
            <a:r>
              <a:rPr lang="en-US" altLang="en-US" sz="1800" smtClean="0"/>
              <a:t>Paravirtualization involves modifying the OS kernel to replace nonvirtualizable instructions with hypercalls that communicate directly with the virtualization layer hypervisor. </a:t>
            </a:r>
          </a:p>
          <a:p>
            <a:pPr eaLnBrk="1" hangingPunct="1"/>
            <a:endParaRPr lang="en-US" altLang="en-US" sz="1800" smtClean="0"/>
          </a:p>
          <a:p>
            <a:pPr eaLnBrk="1" hangingPunct="1"/>
            <a:r>
              <a:rPr lang="en-US" altLang="en-US" sz="1800" smtClean="0"/>
              <a:t>The hypervisor also provides hypercall </a:t>
            </a:r>
          </a:p>
          <a:p>
            <a:pPr eaLnBrk="1" hangingPunct="1">
              <a:buFont typeface="Wingdings" pitchFamily="2" charset="2"/>
              <a:buNone/>
            </a:pPr>
            <a:r>
              <a:rPr lang="en-US" altLang="en-US" sz="1800" smtClean="0"/>
              <a:t>      interfaces for other critical kernel </a:t>
            </a:r>
          </a:p>
          <a:p>
            <a:pPr eaLnBrk="1" hangingPunct="1">
              <a:buFont typeface="Wingdings" pitchFamily="2" charset="2"/>
              <a:buNone/>
            </a:pPr>
            <a:r>
              <a:rPr lang="en-US" altLang="en-US" sz="1800" smtClean="0"/>
              <a:t>      operations such as memory </a:t>
            </a:r>
          </a:p>
          <a:p>
            <a:pPr eaLnBrk="1" hangingPunct="1">
              <a:buFont typeface="Wingdings" pitchFamily="2" charset="2"/>
              <a:buNone/>
            </a:pPr>
            <a:r>
              <a:rPr lang="en-US" altLang="en-US" sz="1800" smtClean="0"/>
              <a:t>      management, interrupt </a:t>
            </a:r>
          </a:p>
          <a:p>
            <a:pPr eaLnBrk="1" hangingPunct="1">
              <a:buFont typeface="Wingdings" pitchFamily="2" charset="2"/>
              <a:buNone/>
            </a:pPr>
            <a:r>
              <a:rPr lang="en-US" altLang="en-US" sz="1800" smtClean="0"/>
              <a:t>      handling and time keeping.</a:t>
            </a:r>
          </a:p>
          <a:p>
            <a:pPr eaLnBrk="1" hangingPunct="1">
              <a:buFont typeface="Wingdings" pitchFamily="2" charset="2"/>
              <a:buNone/>
            </a:pPr>
            <a:endParaRPr lang="en-US" altLang="en-US" sz="1800" smtClean="0"/>
          </a:p>
          <a:p>
            <a:pPr eaLnBrk="1" hangingPunct="1">
              <a:buFont typeface="Wingdings" pitchFamily="2" charset="2"/>
              <a:buNone/>
            </a:pPr>
            <a:endParaRPr lang="en-US" altLang="en-US" sz="1200" smtClean="0"/>
          </a:p>
          <a:p>
            <a:pPr eaLnBrk="1" hangingPunct="1">
              <a:buFont typeface="Wingdings" pitchFamily="2" charset="2"/>
              <a:buNone/>
            </a:pPr>
            <a:endParaRPr lang="en-US" altLang="en-US" sz="1200" smtClean="0"/>
          </a:p>
          <a:p>
            <a:pPr eaLnBrk="1" hangingPunct="1">
              <a:buFont typeface="Wingdings" pitchFamily="2" charset="2"/>
              <a:buNone/>
            </a:pPr>
            <a:endParaRPr lang="en-US" altLang="en-US" sz="1200" smtClean="0"/>
          </a:p>
          <a:p>
            <a:pPr eaLnBrk="1" hangingPunct="1">
              <a:buFont typeface="Wingdings" pitchFamily="2" charset="2"/>
              <a:buNone/>
            </a:pPr>
            <a:r>
              <a:rPr lang="en-US" altLang="en-US" sz="1800" smtClean="0"/>
              <a:t>				Paravirtualization approach to x86 Virtualization</a:t>
            </a:r>
            <a:r>
              <a:rPr lang="en-US" altLang="en-US" sz="1200" smtClean="0"/>
              <a:t>	</a:t>
            </a:r>
          </a:p>
          <a:p>
            <a:pPr eaLnBrk="1" hangingPunct="1">
              <a:buFont typeface="Wingdings" pitchFamily="2" charset="2"/>
              <a:buNone/>
            </a:pPr>
            <a:endParaRPr lang="en-US" altLang="en-US" sz="1200" smtClean="0"/>
          </a:p>
          <a:p>
            <a:pPr eaLnBrk="1" hangingPunct="1">
              <a:buFont typeface="Wingdings" pitchFamily="2" charset="2"/>
              <a:buNone/>
            </a:pPr>
            <a:r>
              <a:rPr lang="en-US" altLang="en-US" sz="1800" smtClean="0"/>
              <a:t>                     </a:t>
            </a:r>
          </a:p>
          <a:p>
            <a:pPr eaLnBrk="1" hangingPunct="1">
              <a:buFont typeface="Wingdings" pitchFamily="2" charset="2"/>
              <a:buNone/>
            </a:pPr>
            <a:r>
              <a:rPr lang="en-US" altLang="en-US" sz="1800" smtClean="0"/>
              <a:t>			  </a:t>
            </a:r>
          </a:p>
          <a:p>
            <a:pPr eaLnBrk="1" hangingPunct="1">
              <a:buFont typeface="Wingdings" pitchFamily="2" charset="2"/>
              <a:buNone/>
            </a:pPr>
            <a:endParaRPr lang="en-US" altLang="en-US" sz="1800" smtClean="0"/>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124200"/>
            <a:ext cx="3830638"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86744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 y="-228600"/>
            <a:ext cx="8763000" cy="1249363"/>
          </a:xfrm>
        </p:spPr>
        <p:txBody>
          <a:bodyPr/>
          <a:lstStyle/>
          <a:p>
            <a:pPr algn="ctr" eaLnBrk="1" hangingPunct="1"/>
            <a:r>
              <a:rPr lang="en-US" altLang="en-US" sz="2800" b="0" dirty="0" smtClean="0"/>
              <a:t>Technique 3: Hardware Assisted Virtualization (HVM)</a:t>
            </a:r>
          </a:p>
        </p:txBody>
      </p:sp>
      <p:sp>
        <p:nvSpPr>
          <p:cNvPr id="16387" name="Rectangle 3"/>
          <p:cNvSpPr>
            <a:spLocks noGrp="1" noChangeArrowheads="1"/>
          </p:cNvSpPr>
          <p:nvPr>
            <p:ph type="body" idx="1"/>
          </p:nvPr>
        </p:nvSpPr>
        <p:spPr>
          <a:xfrm>
            <a:off x="685800" y="1143000"/>
            <a:ext cx="8229600" cy="4683125"/>
          </a:xfrm>
        </p:spPr>
        <p:txBody>
          <a:bodyPr>
            <a:normAutofit fontScale="85000" lnSpcReduction="20000"/>
          </a:bodyPr>
          <a:lstStyle/>
          <a:p>
            <a:pPr algn="just">
              <a:defRPr/>
            </a:pPr>
            <a:r>
              <a:rPr lang="en-US" altLang="zh-TW" sz="1800" dirty="0" smtClean="0"/>
              <a:t>Intel’s Virtualization Technology (VT-x) (e.g. Intel Xeon) and AMD’s AMD-V both target privileged instructions with a new CPU execution mode feature that allows the VMM to run in a new root mode below ring 0, also referred to as Ring 0P (for privileged root mode) while the Guest OS runs in Ring 0D (for de-privileged non-root mode).</a:t>
            </a:r>
          </a:p>
          <a:p>
            <a:pPr algn="just">
              <a:defRPr/>
            </a:pPr>
            <a:endParaRPr lang="en-US" altLang="zh-TW" sz="1800" dirty="0" smtClean="0"/>
          </a:p>
          <a:p>
            <a:pPr algn="just">
              <a:defRPr/>
            </a:pPr>
            <a:r>
              <a:rPr lang="en-US" altLang="zh-TW" sz="1800" dirty="0" smtClean="0"/>
              <a:t>Privileged and sensitive calls are</a:t>
            </a:r>
          </a:p>
          <a:p>
            <a:pPr algn="just">
              <a:buFont typeface="Wingdings" pitchFamily="2" charset="2"/>
              <a:buNone/>
              <a:defRPr/>
            </a:pPr>
            <a:r>
              <a:rPr lang="en-US" altLang="zh-TW" sz="1800" dirty="0" smtClean="0"/>
              <a:t>    set to automatically trap to the </a:t>
            </a:r>
          </a:p>
          <a:p>
            <a:pPr algn="just">
              <a:buFont typeface="Wingdings" pitchFamily="2" charset="2"/>
              <a:buNone/>
              <a:defRPr/>
            </a:pPr>
            <a:r>
              <a:rPr lang="en-US" altLang="zh-TW" sz="1800" dirty="0" smtClean="0"/>
              <a:t>    hypervisor and handled by </a:t>
            </a:r>
          </a:p>
          <a:p>
            <a:pPr algn="just">
              <a:buFont typeface="Wingdings" pitchFamily="2" charset="2"/>
              <a:buNone/>
              <a:defRPr/>
            </a:pPr>
            <a:r>
              <a:rPr lang="en-US" altLang="zh-TW" sz="1800" dirty="0"/>
              <a:t> </a:t>
            </a:r>
            <a:r>
              <a:rPr lang="en-US" altLang="zh-TW" sz="1800" dirty="0" smtClean="0"/>
              <a:t>   hardware, removing the need </a:t>
            </a:r>
          </a:p>
          <a:p>
            <a:pPr algn="just">
              <a:buFont typeface="Wingdings" pitchFamily="2" charset="2"/>
              <a:buNone/>
              <a:defRPr/>
            </a:pPr>
            <a:r>
              <a:rPr lang="en-US" altLang="zh-TW" sz="1800" dirty="0" smtClean="0"/>
              <a:t>    for either binary translation or</a:t>
            </a:r>
          </a:p>
          <a:p>
            <a:pPr algn="just">
              <a:buFont typeface="Wingdings" pitchFamily="2" charset="2"/>
              <a:buNone/>
              <a:defRPr/>
            </a:pPr>
            <a:r>
              <a:rPr lang="en-US" altLang="zh-TW" sz="1800" dirty="0" smtClean="0"/>
              <a:t>    </a:t>
            </a:r>
            <a:r>
              <a:rPr lang="en-US" altLang="zh-TW" sz="1800" dirty="0" err="1" smtClean="0"/>
              <a:t>para</a:t>
            </a:r>
            <a:r>
              <a:rPr lang="en-US" altLang="zh-TW" sz="1800" dirty="0" smtClean="0"/>
              <a:t>-virtualization.</a:t>
            </a:r>
          </a:p>
          <a:p>
            <a:pPr algn="just">
              <a:buFont typeface="Wingdings" pitchFamily="2" charset="2"/>
              <a:buNone/>
              <a:defRPr/>
            </a:pPr>
            <a:endParaRPr lang="en-US" altLang="zh-TW" sz="1800" dirty="0" smtClean="0"/>
          </a:p>
          <a:p>
            <a:pPr algn="just">
              <a:defRPr/>
            </a:pPr>
            <a:r>
              <a:rPr lang="en-US" altLang="zh-TW" sz="1800" dirty="0" err="1" smtClean="0"/>
              <a:t>Vmware</a:t>
            </a:r>
            <a:r>
              <a:rPr lang="en-US" altLang="zh-TW" sz="1800" dirty="0" smtClean="0"/>
              <a:t> only takes advantage </a:t>
            </a:r>
          </a:p>
          <a:p>
            <a:pPr marL="0" indent="0" algn="just">
              <a:buFont typeface="Wingdings" pitchFamily="2" charset="2"/>
              <a:buNone/>
              <a:defRPr/>
            </a:pPr>
            <a:r>
              <a:rPr lang="en-US" altLang="zh-TW" sz="1800" dirty="0" smtClean="0"/>
              <a:t>    of these first generation </a:t>
            </a:r>
          </a:p>
          <a:p>
            <a:pPr marL="0" indent="0" algn="just">
              <a:buFont typeface="Wingdings" pitchFamily="2" charset="2"/>
              <a:buNone/>
              <a:defRPr/>
            </a:pPr>
            <a:r>
              <a:rPr lang="en-US" altLang="zh-TW" sz="1800" dirty="0"/>
              <a:t> </a:t>
            </a:r>
            <a:r>
              <a:rPr lang="en-US" altLang="zh-TW" sz="1800" dirty="0" smtClean="0"/>
              <a:t>   hardware features in limited </a:t>
            </a:r>
          </a:p>
          <a:p>
            <a:pPr marL="0" indent="0" algn="just">
              <a:buFont typeface="Wingdings" pitchFamily="2" charset="2"/>
              <a:buNone/>
              <a:defRPr/>
            </a:pPr>
            <a:r>
              <a:rPr lang="en-US" altLang="zh-TW" sz="1800" dirty="0"/>
              <a:t> </a:t>
            </a:r>
            <a:r>
              <a:rPr lang="en-US" altLang="zh-TW" sz="1800" dirty="0" smtClean="0"/>
              <a:t>   cases such as for 64-bit guest </a:t>
            </a:r>
          </a:p>
          <a:p>
            <a:pPr marL="0" indent="0" algn="just">
              <a:buFont typeface="Wingdings" pitchFamily="2" charset="2"/>
              <a:buNone/>
              <a:defRPr/>
            </a:pPr>
            <a:r>
              <a:rPr lang="en-US" altLang="zh-TW" sz="1800" dirty="0"/>
              <a:t> </a:t>
            </a:r>
            <a:r>
              <a:rPr lang="en-US" altLang="zh-TW" sz="1800" dirty="0" smtClean="0"/>
              <a:t>   support on Intel processors</a:t>
            </a:r>
            <a:r>
              <a:rPr lang="en-US" altLang="zh-TW" sz="2000" dirty="0" smtClean="0"/>
              <a:t>. </a:t>
            </a:r>
          </a:p>
          <a:p>
            <a:pPr algn="just">
              <a:defRPr/>
            </a:pPr>
            <a:endParaRPr lang="zh-TW" altLang="en-US" sz="2000" dirty="0" smtClean="0"/>
          </a:p>
          <a:p>
            <a:pPr marL="0" indent="0" eaLnBrk="1" hangingPunct="1">
              <a:buFont typeface="Wingdings" pitchFamily="2" charset="2"/>
              <a:buNone/>
              <a:defRPr/>
            </a:pPr>
            <a:r>
              <a:rPr lang="en-US" dirty="0" smtClean="0"/>
              <a:t> </a:t>
            </a:r>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776538"/>
            <a:ext cx="4191000" cy="347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74127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1143000"/>
          </a:xfrm>
        </p:spPr>
        <p:txBody>
          <a:bodyPr>
            <a:noAutofit/>
          </a:bodyPr>
          <a:lstStyle/>
          <a:p>
            <a:r>
              <a:rPr lang="en-IN" sz="3600" dirty="0"/>
              <a:t>“Classic” VM (</a:t>
            </a:r>
            <a:r>
              <a:rPr lang="en-IN" sz="3600" dirty="0" err="1"/>
              <a:t>Popek</a:t>
            </a:r>
            <a:r>
              <a:rPr lang="en-IN" sz="3600" dirty="0"/>
              <a:t> &amp; Goldberg, 1974) (3/4)</a:t>
            </a:r>
            <a:endParaRPr lang="en-IN" sz="3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89" y="914400"/>
            <a:ext cx="8887411"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54250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22238"/>
            <a:ext cx="7543800" cy="1249362"/>
          </a:xfrm>
        </p:spPr>
        <p:txBody>
          <a:bodyPr/>
          <a:lstStyle/>
          <a:p>
            <a:pPr algn="ctr" eaLnBrk="1" hangingPunct="1"/>
            <a:r>
              <a:rPr lang="en-US" altLang="en-US" sz="3200" b="0" smtClean="0"/>
              <a:t> </a:t>
            </a:r>
            <a:r>
              <a:rPr lang="en-US" altLang="zh-TW" sz="3200" smtClean="0">
                <a:ea typeface="新細明體" charset="-120"/>
              </a:rPr>
              <a:t>Summary Comparison of the Current State of x86 Virtualization Techniques</a:t>
            </a:r>
            <a:endParaRPr lang="en-US" altLang="en-US" sz="3200" b="0" smtClean="0"/>
          </a:p>
        </p:txBody>
      </p:sp>
      <p:sp>
        <p:nvSpPr>
          <p:cNvPr id="10243" name="Rectangle 3"/>
          <p:cNvSpPr>
            <a:spLocks noGrp="1" noChangeArrowheads="1"/>
          </p:cNvSpPr>
          <p:nvPr>
            <p:ph type="body" idx="1"/>
          </p:nvPr>
        </p:nvSpPr>
        <p:spPr>
          <a:xfrm>
            <a:off x="457200" y="1447800"/>
            <a:ext cx="8229600" cy="4683125"/>
          </a:xfrm>
        </p:spPr>
        <p:txBody>
          <a:bodyPr/>
          <a:lstStyle/>
          <a:p>
            <a:pPr marL="0" indent="0" eaLnBrk="1" hangingPunct="1">
              <a:buFont typeface="Wingdings" pitchFamily="2" charset="2"/>
              <a:buNone/>
            </a:pPr>
            <a:endParaRPr lang="en-US" altLang="en-US" sz="1800" smtClean="0"/>
          </a:p>
        </p:txBody>
      </p:sp>
      <p:pic>
        <p:nvPicPr>
          <p:cNvPr id="102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92250"/>
            <a:ext cx="6858000" cy="524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43735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22238"/>
            <a:ext cx="7543800" cy="1249362"/>
          </a:xfrm>
        </p:spPr>
        <p:txBody>
          <a:bodyPr/>
          <a:lstStyle/>
          <a:p>
            <a:pPr algn="ctr" eaLnBrk="1" hangingPunct="1"/>
            <a:r>
              <a:rPr lang="en-US" altLang="en-US" sz="3200" b="0" smtClean="0"/>
              <a:t>Full Virtualization vs. Paravirtualization</a:t>
            </a:r>
          </a:p>
        </p:txBody>
      </p:sp>
      <p:sp>
        <p:nvSpPr>
          <p:cNvPr id="11267" name="Rectangle 3"/>
          <p:cNvSpPr>
            <a:spLocks noGrp="1" noChangeArrowheads="1"/>
          </p:cNvSpPr>
          <p:nvPr>
            <p:ph type="body" idx="1"/>
          </p:nvPr>
        </p:nvSpPr>
        <p:spPr>
          <a:xfrm>
            <a:off x="457200" y="1447800"/>
            <a:ext cx="8229600" cy="4683125"/>
          </a:xfrm>
        </p:spPr>
        <p:txBody>
          <a:bodyPr/>
          <a:lstStyle/>
          <a:p>
            <a:pPr eaLnBrk="1" hangingPunct="1"/>
            <a:r>
              <a:rPr lang="en-US" altLang="en-US" sz="1800" smtClean="0"/>
              <a:t>Paravirtualization is different from full virtualization, where the unmodified OS does not know it is virtualized and sensitive OS calls are trapped using binary translation at run time. In paravirtualization, these instructions are handled at compile time when the non-virtualizable OS instructions are replaced with hypercalls.</a:t>
            </a:r>
          </a:p>
          <a:p>
            <a:pPr eaLnBrk="1" hangingPunct="1"/>
            <a:endParaRPr lang="en-US" altLang="en-US" sz="1800" smtClean="0"/>
          </a:p>
          <a:p>
            <a:pPr eaLnBrk="1" hangingPunct="1"/>
            <a:r>
              <a:rPr lang="en-US" altLang="en-US" sz="1800" smtClean="0"/>
              <a:t>The advantage of paravirtualization is lower virtualization overhead, but the performance advantage of paravirtualization over full virtualization can vary greatly depending on the workload. Most user space workloads gain very little, and near native performance is not achieved for all workloads.</a:t>
            </a:r>
          </a:p>
          <a:p>
            <a:pPr eaLnBrk="1" hangingPunct="1"/>
            <a:endParaRPr lang="en-US" altLang="en-US" sz="1800" smtClean="0"/>
          </a:p>
          <a:p>
            <a:pPr eaLnBrk="1" hangingPunct="1"/>
            <a:r>
              <a:rPr lang="en-US" altLang="en-US" sz="1800" smtClean="0"/>
              <a:t>As paravirtualization cannot support unmodified operating systems (e.g. Windows 2000/XP), its compatibility and portability is poor.</a:t>
            </a:r>
          </a:p>
          <a:p>
            <a:pPr eaLnBrk="1" hangingPunct="1">
              <a:buFont typeface="Wingdings" pitchFamily="2" charset="2"/>
              <a:buNone/>
            </a:pPr>
            <a:endParaRPr lang="en-US" altLang="en-US" sz="1800" smtClean="0"/>
          </a:p>
        </p:txBody>
      </p:sp>
    </p:spTree>
    <p:extLst>
      <p:ext uri="{BB962C8B-B14F-4D97-AF65-F5344CB8AC3E}">
        <p14:creationId xmlns:p14="http://schemas.microsoft.com/office/powerpoint/2010/main" val="30735161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9067800" cy="1143000"/>
          </a:xfrm>
        </p:spPr>
        <p:txBody>
          <a:bodyPr>
            <a:noAutofit/>
          </a:bodyPr>
          <a:lstStyle/>
          <a:p>
            <a:r>
              <a:rPr lang="en-IN" sz="3600" b="1" dirty="0"/>
              <a:t>“Classic” VM (</a:t>
            </a:r>
            <a:r>
              <a:rPr lang="en-IN" sz="3600" b="1" dirty="0" err="1"/>
              <a:t>Popek</a:t>
            </a:r>
            <a:r>
              <a:rPr lang="en-IN" sz="3600" b="1" dirty="0"/>
              <a:t> &amp; Goldberg, 1974) (4/4)</a:t>
            </a:r>
          </a:p>
        </p:txBody>
      </p:sp>
      <p:sp>
        <p:nvSpPr>
          <p:cNvPr id="3" name="Content Placeholder 2"/>
          <p:cNvSpPr>
            <a:spLocks noGrp="1"/>
          </p:cNvSpPr>
          <p:nvPr>
            <p:ph idx="1"/>
          </p:nvPr>
        </p:nvSpPr>
        <p:spPr>
          <a:xfrm>
            <a:off x="0" y="1143000"/>
            <a:ext cx="9144000" cy="5486400"/>
          </a:xfrm>
        </p:spPr>
        <p:txBody>
          <a:bodyPr>
            <a:normAutofit/>
          </a:bodyPr>
          <a:lstStyle/>
          <a:p>
            <a:r>
              <a:rPr lang="en-IN" b="1" dirty="0" smtClean="0"/>
              <a:t>Resource </a:t>
            </a:r>
            <a:r>
              <a:rPr lang="en-IN" b="1" dirty="0"/>
              <a:t>control </a:t>
            </a:r>
            <a:r>
              <a:rPr lang="en-IN" b="1" dirty="0" smtClean="0"/>
              <a:t>: </a:t>
            </a:r>
            <a:r>
              <a:rPr lang="en-IN" dirty="0" smtClean="0"/>
              <a:t>To </a:t>
            </a:r>
            <a:r>
              <a:rPr lang="en-IN" dirty="0"/>
              <a:t>build a VMM, it is sufficient for all instructions </a:t>
            </a:r>
            <a:r>
              <a:rPr lang="en-IN" dirty="0" smtClean="0"/>
              <a:t>that affect </a:t>
            </a:r>
            <a:r>
              <a:rPr lang="en-IN" dirty="0"/>
              <a:t>the correct functioning of the VMM (SI’s) always </a:t>
            </a:r>
            <a:r>
              <a:rPr lang="en-IN" dirty="0" smtClean="0"/>
              <a:t>trap and </a:t>
            </a:r>
            <a:r>
              <a:rPr lang="en-IN" dirty="0"/>
              <a:t>pass control to the VMM</a:t>
            </a:r>
            <a:r>
              <a:rPr lang="en-IN" dirty="0" smtClean="0"/>
              <a:t>.</a:t>
            </a:r>
          </a:p>
          <a:p>
            <a:endParaRPr lang="en-IN" dirty="0"/>
          </a:p>
          <a:p>
            <a:r>
              <a:rPr lang="en-IN" b="1" dirty="0" smtClean="0"/>
              <a:t>Performance:</a:t>
            </a:r>
            <a:r>
              <a:rPr lang="en-IN" dirty="0" smtClean="0"/>
              <a:t> Non-privileged </a:t>
            </a:r>
            <a:r>
              <a:rPr lang="en-IN" dirty="0"/>
              <a:t>instructions are executed without </a:t>
            </a:r>
            <a:r>
              <a:rPr lang="en-IN" dirty="0" smtClean="0"/>
              <a:t>VMM intervention</a:t>
            </a:r>
          </a:p>
          <a:p>
            <a:endParaRPr lang="en-IN" dirty="0"/>
          </a:p>
          <a:p>
            <a:r>
              <a:rPr lang="en-IN" b="1" dirty="0" smtClean="0"/>
              <a:t>Equivalence</a:t>
            </a:r>
            <a:r>
              <a:rPr lang="en-IN" dirty="0" smtClean="0"/>
              <a:t>: </a:t>
            </a:r>
            <a:r>
              <a:rPr lang="en-IN" dirty="0"/>
              <a:t>We are not changing the original code, </a:t>
            </a:r>
            <a:r>
              <a:rPr lang="en-IN" dirty="0" smtClean="0"/>
              <a:t>so the </a:t>
            </a:r>
            <a:r>
              <a:rPr lang="en-IN" dirty="0"/>
              <a:t>output will be the same.</a:t>
            </a:r>
            <a:endParaRPr lang="en-IN" dirty="0"/>
          </a:p>
        </p:txBody>
      </p:sp>
    </p:spTree>
    <p:extLst>
      <p:ext uri="{BB962C8B-B14F-4D97-AF65-F5344CB8AC3E}">
        <p14:creationId xmlns:p14="http://schemas.microsoft.com/office/powerpoint/2010/main" val="2436318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Theorem</a:t>
            </a:r>
            <a:endParaRPr lang="en-US" dirty="0"/>
          </a:p>
        </p:txBody>
      </p:sp>
      <p:sp>
        <p:nvSpPr>
          <p:cNvPr id="3" name="Content Placeholder 2"/>
          <p:cNvSpPr>
            <a:spLocks noGrp="1"/>
          </p:cNvSpPr>
          <p:nvPr>
            <p:ph idx="1"/>
          </p:nvPr>
        </p:nvSpPr>
        <p:spPr>
          <a:xfrm>
            <a:off x="457200" y="1600200"/>
            <a:ext cx="8001000" cy="4876800"/>
          </a:xfrm>
        </p:spPr>
        <p:txBody>
          <a:bodyPr>
            <a:normAutofit fontScale="77500" lnSpcReduction="20000"/>
          </a:bodyPr>
          <a:lstStyle/>
          <a:p>
            <a:r>
              <a:rPr lang="en-US" dirty="0" smtClean="0"/>
              <a:t>Subset theorem :</a:t>
            </a:r>
          </a:p>
          <a:p>
            <a:pPr lvl="1"/>
            <a:r>
              <a:rPr lang="en-US" dirty="0" smtClean="0"/>
              <a:t>For any conventional third-generation computer, a VMM may be constructed if the set of sensitive instructions for that computer is a subset of the set of privileged instructions.</a:t>
            </a:r>
            <a:br>
              <a:rPr lang="en-US" dirty="0" smtClean="0"/>
            </a:br>
            <a:endParaRPr lang="en-US" dirty="0" smtClean="0"/>
          </a:p>
          <a:p>
            <a:r>
              <a:rPr lang="en-US" dirty="0" smtClean="0"/>
              <a:t>Recursive Emulation :</a:t>
            </a:r>
          </a:p>
          <a:p>
            <a:pPr lvl="1"/>
            <a:r>
              <a:rPr lang="en-US" dirty="0" smtClean="0"/>
              <a:t>A conventional third-generation computer is recursively </a:t>
            </a:r>
            <a:r>
              <a:rPr lang="en-US" dirty="0" err="1" smtClean="0"/>
              <a:t>virtualizable</a:t>
            </a:r>
            <a:r>
              <a:rPr lang="en-US" dirty="0" smtClean="0"/>
              <a:t> if</a:t>
            </a:r>
          </a:p>
          <a:p>
            <a:pPr lvl="2"/>
            <a:r>
              <a:rPr lang="en-US" dirty="0" smtClean="0"/>
              <a:t>It is </a:t>
            </a:r>
            <a:r>
              <a:rPr lang="en-US" dirty="0" err="1" smtClean="0"/>
              <a:t>virtualizable</a:t>
            </a:r>
            <a:endParaRPr lang="en-US" dirty="0" smtClean="0"/>
          </a:p>
          <a:p>
            <a:pPr lvl="2"/>
            <a:r>
              <a:rPr lang="en-US" dirty="0" smtClean="0"/>
              <a:t>VMM without any timing dependencies can be constructed for it.</a:t>
            </a:r>
          </a:p>
          <a:p>
            <a:pPr lvl="1"/>
            <a:endParaRPr lang="en-US" dirty="0" smtClean="0"/>
          </a:p>
          <a:p>
            <a:r>
              <a:rPr lang="en-US" dirty="0" smtClean="0"/>
              <a:t>Under this theorem, x86 architecture cannot be virtualized directly. Other techniques are needed.</a:t>
            </a:r>
          </a:p>
        </p:txBody>
      </p:sp>
    </p:spTree>
    <p:extLst>
      <p:ext uri="{BB962C8B-B14F-4D97-AF65-F5344CB8AC3E}">
        <p14:creationId xmlns:p14="http://schemas.microsoft.com/office/powerpoint/2010/main" val="1329341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5439</TotalTime>
  <Words>4939</Words>
  <Application>Microsoft Office PowerPoint</Application>
  <PresentationFormat>On-screen Show (4:3)</PresentationFormat>
  <Paragraphs>598</Paragraphs>
  <Slides>71</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73" baseType="lpstr">
      <vt:lpstr>Office Theme</vt:lpstr>
      <vt:lpstr>Visio</vt:lpstr>
      <vt:lpstr>Unit - II</vt:lpstr>
      <vt:lpstr>Agenda</vt:lpstr>
      <vt:lpstr>PowerPoint Presentation</vt:lpstr>
      <vt:lpstr>What are the design conditions that the hypervisor should satisfy?</vt:lpstr>
      <vt:lpstr>“Classic” VM (Popek &amp; Goldberg, 1974) (1/4) </vt:lpstr>
      <vt:lpstr>“Classic” VM (Popek &amp; Goldberg, 1974) (2/4)</vt:lpstr>
      <vt:lpstr>“Classic” VM (Popek &amp; Goldberg, 1974) (3/4)</vt:lpstr>
      <vt:lpstr>“Classic” VM (Popek &amp; Goldberg, 1974) (4/4)</vt:lpstr>
      <vt:lpstr>Virtualization Theorem</vt:lpstr>
      <vt:lpstr>Components of a Virtual Machine Monitor</vt:lpstr>
      <vt:lpstr>PowerPoint Presentation</vt:lpstr>
      <vt:lpstr>Handling Privileged Instruction in Guest OS by VMM</vt:lpstr>
      <vt:lpstr>Resource Virtualization Techniques  </vt:lpstr>
      <vt:lpstr>CPU Virtualization Software Techniques</vt:lpstr>
      <vt:lpstr>PowerPoint Presentation</vt:lpstr>
      <vt:lpstr>PowerPoint Presentation</vt:lpstr>
      <vt:lpstr>Interpretation</vt:lpstr>
      <vt:lpstr>PowerPoint Presentation</vt:lpstr>
      <vt:lpstr>Static Binary Translation</vt:lpstr>
      <vt:lpstr>PowerPoint Presentation</vt:lpstr>
      <vt:lpstr>Binary  Translation</vt:lpstr>
      <vt:lpstr>PowerPoint Presentation</vt:lpstr>
      <vt:lpstr>Comparison</vt:lpstr>
      <vt:lpstr>Dynamic Binary Translation</vt:lpstr>
      <vt:lpstr>CPU Architecture</vt:lpstr>
      <vt:lpstr>Approach #2: Direct Execution with Trap and Emulation</vt:lpstr>
      <vt:lpstr>Trap and Emulate Model</vt:lpstr>
      <vt:lpstr>Trap and Emulate Model</vt:lpstr>
      <vt:lpstr>Trap and Emulate Model</vt:lpstr>
      <vt:lpstr>Context Switch</vt:lpstr>
      <vt:lpstr>System State Management</vt:lpstr>
      <vt:lpstr>Paravirtualization!</vt:lpstr>
      <vt:lpstr>Continued …</vt:lpstr>
      <vt:lpstr>Hardware Technique - VTx</vt:lpstr>
      <vt:lpstr>CPU Hardware Virtualization Techniques</vt:lpstr>
      <vt:lpstr>Intel VT-x</vt:lpstr>
      <vt:lpstr>Intel VT-x</vt:lpstr>
      <vt:lpstr>Pre &amp; Post Intel VT-x</vt:lpstr>
      <vt:lpstr>Context Switch</vt:lpstr>
      <vt:lpstr>System State Management</vt:lpstr>
      <vt:lpstr>System State Management</vt:lpstr>
      <vt:lpstr>PowerPoint Presentation</vt:lpstr>
      <vt:lpstr>Memory Virtualization</vt:lpstr>
      <vt:lpstr>X86 Memory Access</vt:lpstr>
      <vt:lpstr>1. Shadow Page Tables</vt:lpstr>
      <vt:lpstr>PowerPoint Presentation</vt:lpstr>
      <vt:lpstr>Shadow Page Table</vt:lpstr>
      <vt:lpstr>Hardware Solution</vt:lpstr>
      <vt:lpstr>Extended Page Table</vt:lpstr>
      <vt:lpstr>Extended Page Tables</vt:lpstr>
      <vt:lpstr>Continued …</vt:lpstr>
      <vt:lpstr>Continued …</vt:lpstr>
      <vt:lpstr>Memory Operation</vt:lpstr>
      <vt:lpstr>Hardware Solution</vt:lpstr>
      <vt:lpstr>Extended Page Table</vt:lpstr>
      <vt:lpstr>I/O  Virtualization</vt:lpstr>
      <vt:lpstr> Continued … </vt:lpstr>
      <vt:lpstr>PowerPoint Presentation</vt:lpstr>
      <vt:lpstr>PowerPoint Presentation</vt:lpstr>
      <vt:lpstr>PowerPoint Presentation</vt:lpstr>
      <vt:lpstr>PowerPoint Presentation</vt:lpstr>
      <vt:lpstr>Packet Receive in Virtualized I/O</vt:lpstr>
      <vt:lpstr>Packet Receive in Pass through I/O</vt:lpstr>
      <vt:lpstr>x86 Hardware Virtualization</vt:lpstr>
      <vt:lpstr>Technique 1: Full Virtualization using Binary Translation</vt:lpstr>
      <vt:lpstr>Full Virtualization using Binary Translation</vt:lpstr>
      <vt:lpstr>Full Virtualization using Binary Translation</vt:lpstr>
      <vt:lpstr>Technique 2: OS Assisted Virtualization or Paravirtualization (PV)</vt:lpstr>
      <vt:lpstr>Technique 3: Hardware Assisted Virtualization (HVM)</vt:lpstr>
      <vt:lpstr> Summary Comparison of the Current State of x86 Virtualization Techniques</vt:lpstr>
      <vt:lpstr>Full Virtualization vs. Paravirtualization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II</dc:title>
  <dc:creator>admin</dc:creator>
  <cp:lastModifiedBy>admin</cp:lastModifiedBy>
  <cp:revision>42</cp:revision>
  <dcterms:created xsi:type="dcterms:W3CDTF">2006-08-16T00:00:00Z</dcterms:created>
  <dcterms:modified xsi:type="dcterms:W3CDTF">2019-01-11T01:14:11Z</dcterms:modified>
</cp:coreProperties>
</file>