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56" r:id="rId2"/>
    <p:sldId id="283" r:id="rId3"/>
    <p:sldId id="284" r:id="rId4"/>
    <p:sldId id="285" r:id="rId5"/>
    <p:sldId id="286" r:id="rId6"/>
    <p:sldId id="287" r:id="rId7"/>
    <p:sldId id="288" r:id="rId8"/>
    <p:sldId id="289" r:id="rId9"/>
    <p:sldId id="290" r:id="rId10"/>
    <p:sldId id="291" r:id="rId11"/>
    <p:sldId id="297" r:id="rId12"/>
    <p:sldId id="292" r:id="rId13"/>
    <p:sldId id="293" r:id="rId14"/>
    <p:sldId id="294" r:id="rId15"/>
    <p:sldId id="295" r:id="rId16"/>
    <p:sldId id="296" r:id="rId17"/>
    <p:sldId id="304" r:id="rId18"/>
    <p:sldId id="305" r:id="rId19"/>
    <p:sldId id="298" r:id="rId20"/>
    <p:sldId id="299" r:id="rId21"/>
    <p:sldId id="300" r:id="rId22"/>
    <p:sldId id="301" r:id="rId23"/>
    <p:sldId id="302" r:id="rId24"/>
    <p:sldId id="303" r:id="rId25"/>
    <p:sldId id="306" r:id="rId26"/>
    <p:sldId id="308" r:id="rId27"/>
    <p:sldId id="30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1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69"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54" y="140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AF22D-0CCF-4040-AD2B-D95F6F7B7DDD}" type="datetimeFigureOut">
              <a:rPr lang="en-US" smtClean="0"/>
              <a:pPr/>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FB3BF-D4E9-4152-8645-F46DFB9A1AE4}" type="slidenum">
              <a:rPr lang="en-US" smtClean="0"/>
              <a:pPr/>
              <a:t>‹#›</a:t>
            </a:fld>
            <a:endParaRPr lang="en-US"/>
          </a:p>
        </p:txBody>
      </p:sp>
    </p:spTree>
    <p:extLst>
      <p:ext uri="{BB962C8B-B14F-4D97-AF65-F5344CB8AC3E}">
        <p14:creationId xmlns:p14="http://schemas.microsoft.com/office/powerpoint/2010/main" val="149897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7C1BC8A-667F-419F-A04D-C6DEBD5C435A}" type="datetime1">
              <a:rPr lang="en-US" smtClean="0"/>
              <a:pPr/>
              <a:t>12/12/2018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CSE4011- Virtualization</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00874B-48C4-4F13-A87F-BBBDD873DCA8}" type="datetime1">
              <a:rPr lang="en-US" smtClean="0"/>
              <a:pPr/>
              <a:t>12/12/2018</a:t>
            </a:fld>
            <a:endParaRPr lang="en-US"/>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217B4A6-5DC6-421F-B58B-CB0CD06ECA51}" type="datetime1">
              <a:rPr lang="en-US" smtClean="0"/>
              <a:pPr/>
              <a:t>12/12/2018</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CSE4011- Virtualization</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6699AD-E045-4756-AE5A-6A4E638DAA46}" type="datetime1">
              <a:rPr lang="en-US" smtClean="0"/>
              <a:pPr/>
              <a:t>12/12/2018</a:t>
            </a:fld>
            <a:endParaRPr lang="en-US"/>
          </a:p>
        </p:txBody>
      </p:sp>
      <p:sp>
        <p:nvSpPr>
          <p:cNvPr id="5" name="Footer Placeholder 4"/>
          <p:cNvSpPr>
            <a:spLocks noGrp="1"/>
          </p:cNvSpPr>
          <p:nvPr>
            <p:ph type="ftr" sz="quarter" idx="11"/>
          </p:nvPr>
        </p:nvSpPr>
        <p:spPr/>
        <p:txBody>
          <a:bodyPr/>
          <a:lstStyle/>
          <a:p>
            <a:r>
              <a:rPr lang="en-US" smtClean="0"/>
              <a:t>CSE4011- Virtualization</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A7A23E2-4A92-44DD-8DBC-449457616404}" type="datetime1">
              <a:rPr lang="en-US" smtClean="0"/>
              <a:pPr/>
              <a:t>12/12/2018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CSE4011- Virtualization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97CA85A-B7C6-4B0D-B1B4-4DD8C8B5E03A}" type="datetime1">
              <a:rPr lang="en-US" smtClean="0"/>
              <a:pPr/>
              <a:t>12/12/2018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CSE4011- Virtualization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092FC85-615E-4CD0-A3A4-CE5313873844}" type="datetime1">
              <a:rPr lang="en-US" smtClean="0"/>
              <a:pPr/>
              <a:t>12/12/2018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CSE4011- Virtualization</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B2143A-BE2A-4AB5-939C-962E2D336D1C}" type="datetime1">
              <a:rPr lang="en-US" smtClean="0"/>
              <a:pPr/>
              <a:t>12/12/2018</a:t>
            </a:fld>
            <a:endParaRPr lang="en-US"/>
          </a:p>
        </p:txBody>
      </p:sp>
      <p:sp>
        <p:nvSpPr>
          <p:cNvPr id="4" name="Footer Placeholder 3"/>
          <p:cNvSpPr>
            <a:spLocks noGrp="1"/>
          </p:cNvSpPr>
          <p:nvPr>
            <p:ph type="ftr" sz="quarter" idx="11"/>
          </p:nvPr>
        </p:nvSpPr>
        <p:spPr/>
        <p:txBody>
          <a:bodyPr/>
          <a:lstStyle/>
          <a:p>
            <a:r>
              <a:rPr lang="en-US" smtClean="0"/>
              <a:t>CSE4011- Virtualization</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E0350-A903-4093-B9AE-854E89C6395A}" type="datetime1">
              <a:rPr lang="en-US" smtClean="0"/>
              <a:pPr/>
              <a:t>12/12/2018</a:t>
            </a:fld>
            <a:endParaRPr lang="en-US"/>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52C054-9A84-4019-A22B-9EB659631D44}" type="datetime1">
              <a:rPr lang="en-US" smtClean="0"/>
              <a:pPr/>
              <a:t>12/12/2018</a:t>
            </a:fld>
            <a:endParaRPr lang="en-US"/>
          </a:p>
        </p:txBody>
      </p:sp>
      <p:sp>
        <p:nvSpPr>
          <p:cNvPr id="6" name="Footer Placeholder 5"/>
          <p:cNvSpPr>
            <a:spLocks noGrp="1"/>
          </p:cNvSpPr>
          <p:nvPr>
            <p:ph type="ftr" sz="quarter" idx="11"/>
          </p:nvPr>
        </p:nvSpPr>
        <p:spPr/>
        <p:txBody>
          <a:bodyPr/>
          <a:lstStyle/>
          <a:p>
            <a:r>
              <a:rPr lang="en-US" smtClean="0"/>
              <a:t>CSE4011- Virtualization</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3DB5881-5A67-492F-9B69-9DC07CFE8407}" type="datetime1">
              <a:rPr lang="en-US" smtClean="0"/>
              <a:pPr/>
              <a:t>12/12/2018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CSE4011- Virtualization</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B68652F-38CB-4B7C-9736-F4B6332F27BC}" type="datetime1">
              <a:rPr lang="en-US" smtClean="0"/>
              <a:pPr/>
              <a:t>12/12/2018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CSE4011- Virtualization</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153400" cy="3581400"/>
          </a:xfrm>
        </p:spPr>
        <p:txBody>
          <a:bodyPr>
            <a:normAutofit fontScale="90000"/>
          </a:bodyPr>
          <a:lstStyle/>
          <a:p>
            <a:pPr algn="just"/>
            <a:r>
              <a:rPr lang="en-IN" dirty="0" smtClean="0"/>
              <a:t/>
            </a:r>
            <a:br>
              <a:rPr lang="en-IN" dirty="0" smtClean="0"/>
            </a:br>
            <a:r>
              <a:rPr lang="en-IN" b="1" dirty="0" smtClean="0">
                <a:solidFill>
                  <a:schemeClr val="tx1"/>
                </a:solidFill>
              </a:rPr>
              <a:t> </a:t>
            </a:r>
            <a:r>
              <a:rPr lang="en-IN" b="1" cap="none" dirty="0" smtClean="0">
                <a:solidFill>
                  <a:schemeClr val="tx1"/>
                </a:solidFill>
              </a:rPr>
              <a:t>Introduction </a:t>
            </a:r>
            <a:r>
              <a:rPr lang="en-IN" sz="3600" cap="none" dirty="0" smtClean="0">
                <a:solidFill>
                  <a:schemeClr val="tx1"/>
                </a:solidFill>
              </a:rPr>
              <a:t/>
            </a:r>
            <a:br>
              <a:rPr lang="en-IN" sz="3600" cap="none" dirty="0" smtClean="0">
                <a:solidFill>
                  <a:schemeClr val="tx1"/>
                </a:solidFill>
              </a:rPr>
            </a:br>
            <a:r>
              <a:rPr lang="en-IN" sz="3600" cap="none" dirty="0" smtClean="0">
                <a:solidFill>
                  <a:schemeClr val="tx1"/>
                </a:solidFill>
              </a:rPr>
              <a:t>Virtualization Definition – Virtual Machine Basics – Benefits – Need For Virtualization – Limitations − Traditional Vs. Contemporary Virtualization Process – Virtual Machines – Taxonomy – Challenges </a:t>
            </a:r>
            <a:r>
              <a:rPr lang="en-IN" sz="3600" cap="none" dirty="0" smtClean="0">
                <a:solidFill>
                  <a:schemeClr val="bg1"/>
                </a:solidFill>
              </a:rPr>
              <a:t>	</a:t>
            </a:r>
            <a:r>
              <a:rPr lang="en-IN" dirty="0" smtClean="0"/>
              <a:t/>
            </a:r>
            <a:br>
              <a:rPr lang="en-IN" dirty="0" smtClean="0"/>
            </a:br>
            <a:endParaRPr lang="en-IN" dirty="0"/>
          </a:p>
        </p:txBody>
      </p:sp>
      <p:sp>
        <p:nvSpPr>
          <p:cNvPr id="3" name="Subtitle 2"/>
          <p:cNvSpPr>
            <a:spLocks noGrp="1"/>
          </p:cNvSpPr>
          <p:nvPr>
            <p:ph type="subTitle" idx="1"/>
          </p:nvPr>
        </p:nvSpPr>
        <p:spPr/>
        <p:txBody>
          <a:bodyPr/>
          <a:lstStyle/>
          <a:p>
            <a:r>
              <a:rPr lang="en-IN" b="1" dirty="0" smtClean="0">
                <a:solidFill>
                  <a:schemeClr val="bg1"/>
                </a:solidFill>
              </a:rPr>
              <a:t>VIRTUALIZATION                        </a:t>
            </a:r>
            <a:r>
              <a:rPr lang="en-IN" b="1" dirty="0" err="1" smtClean="0">
                <a:solidFill>
                  <a:schemeClr val="bg1"/>
                </a:solidFill>
              </a:rPr>
              <a:t>Dr.S.Anto</a:t>
            </a:r>
            <a:endParaRPr lang="en-IN" b="1" dirty="0">
              <a:solidFill>
                <a:schemeClr val="bg1"/>
              </a:solidFill>
            </a:endParaRPr>
          </a:p>
        </p:txBody>
      </p:sp>
      <p:sp>
        <p:nvSpPr>
          <p:cNvPr id="4" name="TextBox 3"/>
          <p:cNvSpPr txBox="1"/>
          <p:nvPr/>
        </p:nvSpPr>
        <p:spPr>
          <a:xfrm>
            <a:off x="1295400" y="609600"/>
            <a:ext cx="6019800" cy="769441"/>
          </a:xfrm>
          <a:prstGeom prst="rect">
            <a:avLst/>
          </a:prstGeom>
          <a:noFill/>
        </p:spPr>
        <p:txBody>
          <a:bodyPr wrap="square" rtlCol="0">
            <a:spAutoFit/>
          </a:bodyPr>
          <a:lstStyle/>
          <a:p>
            <a:pPr algn="ctr"/>
            <a:r>
              <a:rPr lang="en-IN" sz="4400" b="1" dirty="0" smtClean="0"/>
              <a:t>MODULE 1</a:t>
            </a:r>
            <a:endParaRPr lang="en-IN" sz="4400" b="1" dirty="0"/>
          </a:p>
        </p:txBody>
      </p:sp>
      <p:sp>
        <p:nvSpPr>
          <p:cNvPr id="5" name="Footer Placeholder 4"/>
          <p:cNvSpPr>
            <a:spLocks noGrp="1"/>
          </p:cNvSpPr>
          <p:nvPr>
            <p:ph type="ftr" sz="quarter" idx="11"/>
          </p:nvPr>
        </p:nvSpPr>
        <p:spPr/>
        <p:txBody>
          <a:bodyPr/>
          <a:lstStyle/>
          <a:p>
            <a:r>
              <a:rPr lang="en-US" dirty="0" smtClean="0"/>
              <a:t>CSE4011- Virtualization</a:t>
            </a:r>
            <a:endParaRPr lang="en-US" dirty="0"/>
          </a:p>
        </p:txBody>
      </p:sp>
      <p:sp>
        <p:nvSpPr>
          <p:cNvPr id="6" name="Rectangle 5"/>
          <p:cNvSpPr/>
          <p:nvPr/>
        </p:nvSpPr>
        <p:spPr>
          <a:xfrm>
            <a:off x="10228182" y="446187"/>
            <a:ext cx="968535" cy="307777"/>
          </a:xfrm>
          <a:prstGeom prst="rect">
            <a:avLst/>
          </a:prstGeom>
        </p:spPr>
        <p:txBody>
          <a:bodyPr wrap="none">
            <a:spAutoFit/>
          </a:bodyPr>
          <a:lstStyle/>
          <a:p>
            <a:r>
              <a:rPr lang="en-US" sz="1400" dirty="0" smtClean="0">
                <a:solidFill>
                  <a:srgbClr val="EBDDC3"/>
                </a:solidFill>
              </a:rPr>
              <a:t>CSE4011-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3D17A9"/>
                </a:solidFill>
                <a:latin typeface="Cambria" pitchFamily="18" charset="0"/>
              </a:rPr>
              <a:t>Management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lnSpc>
                <a:spcPct val="130000"/>
              </a:lnSpc>
              <a:spcBef>
                <a:spcPts val="0"/>
              </a:spcBef>
            </a:pPr>
            <a:r>
              <a:rPr lang="en-US" sz="2200" dirty="0" smtClean="0">
                <a:latin typeface="Cambria" pitchFamily="18" charset="0"/>
              </a:rPr>
              <a:t>The class “management” consists of a set of technologies, which can be used for management purposes.</a:t>
            </a:r>
          </a:p>
          <a:p>
            <a:pPr algn="just">
              <a:lnSpc>
                <a:spcPct val="130000"/>
              </a:lnSpc>
              <a:spcBef>
                <a:spcPts val="0"/>
              </a:spcBef>
            </a:pPr>
            <a:r>
              <a:rPr lang="en-US" sz="2200" dirty="0" smtClean="0">
                <a:latin typeface="Cambria" pitchFamily="18" charset="0"/>
              </a:rPr>
              <a:t>However, management technologies for virtualization are still young and immature technologies. </a:t>
            </a:r>
          </a:p>
          <a:p>
            <a:pPr algn="just">
              <a:lnSpc>
                <a:spcPct val="130000"/>
              </a:lnSpc>
              <a:spcBef>
                <a:spcPts val="0"/>
              </a:spcBef>
            </a:pPr>
            <a:r>
              <a:rPr lang="en-US" sz="2200" dirty="0" smtClean="0">
                <a:latin typeface="Cambria" pitchFamily="18" charset="0"/>
              </a:rPr>
              <a:t>In the near future more and management technologies with more features are expected. </a:t>
            </a:r>
          </a:p>
          <a:p>
            <a:pPr algn="just">
              <a:lnSpc>
                <a:spcPct val="130000"/>
              </a:lnSpc>
              <a:spcBef>
                <a:spcPts val="0"/>
              </a:spcBef>
            </a:pPr>
            <a:r>
              <a:rPr lang="en-US" sz="2200" dirty="0" smtClean="0">
                <a:latin typeface="Cambria" pitchFamily="18" charset="0"/>
              </a:rPr>
              <a:t>There are currently five types of management technologies for virtualization: </a:t>
            </a:r>
          </a:p>
          <a:p>
            <a:pPr>
              <a:lnSpc>
                <a:spcPct val="130000"/>
              </a:lnSpc>
              <a:spcBef>
                <a:spcPts val="0"/>
              </a:spcBef>
              <a:buNone/>
            </a:pPr>
            <a:r>
              <a:rPr lang="en-US" sz="2200" b="1" dirty="0" smtClean="0">
                <a:solidFill>
                  <a:srgbClr val="3D17A9"/>
                </a:solidFill>
                <a:latin typeface="Cambria" pitchFamily="18" charset="0"/>
              </a:rPr>
              <a:t>Performance, </a:t>
            </a:r>
            <a:r>
              <a:rPr lang="en-US" sz="2200" b="1" dirty="0" smtClean="0">
                <a:solidFill>
                  <a:srgbClr val="C00000"/>
                </a:solidFill>
                <a:latin typeface="Cambria" pitchFamily="18" charset="0"/>
              </a:rPr>
              <a:t>Configuration,</a:t>
            </a:r>
            <a:r>
              <a:rPr lang="en-US" sz="2200" b="1" dirty="0" smtClean="0">
                <a:solidFill>
                  <a:srgbClr val="3D17A9"/>
                </a:solidFill>
                <a:latin typeface="Cambria" pitchFamily="18" charset="0"/>
              </a:rPr>
              <a:t> Asset, </a:t>
            </a:r>
            <a:r>
              <a:rPr lang="en-US" sz="2200" b="1" dirty="0" smtClean="0">
                <a:solidFill>
                  <a:srgbClr val="C00000"/>
                </a:solidFill>
                <a:latin typeface="Cambria" pitchFamily="18" charset="0"/>
              </a:rPr>
              <a:t>Capacity, </a:t>
            </a:r>
            <a:r>
              <a:rPr lang="en-US" sz="2200" b="1" dirty="0" smtClean="0">
                <a:solidFill>
                  <a:srgbClr val="3D17A9"/>
                </a:solidFill>
                <a:latin typeface="Cambria" pitchFamily="18" charset="0"/>
              </a:rPr>
              <a:t>and Cost-control. </a:t>
            </a:r>
            <a:endParaRPr lang="en-US" sz="2200" b="1" dirty="0">
              <a:solidFill>
                <a:srgbClr val="3D17A9"/>
              </a:solidFill>
              <a:latin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3D17A9"/>
                </a:solidFill>
                <a:latin typeface="Cambria" pitchFamily="18" charset="0"/>
              </a:rPr>
              <a:t>Security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612648" y="1600200"/>
            <a:ext cx="3121152" cy="4495800"/>
          </a:xfrm>
        </p:spPr>
        <p:txBody>
          <a:bodyPr>
            <a:normAutofit/>
          </a:bodyPr>
          <a:lstStyle/>
          <a:p>
            <a:pPr algn="just">
              <a:lnSpc>
                <a:spcPct val="130000"/>
              </a:lnSpc>
              <a:spcBef>
                <a:spcPts val="0"/>
              </a:spcBef>
            </a:pPr>
            <a:r>
              <a:rPr lang="en-US" sz="2200" dirty="0" smtClean="0">
                <a:latin typeface="Cambria" pitchFamily="18" charset="0"/>
              </a:rPr>
              <a:t>Security technologies are developed specifically for virtualization. </a:t>
            </a:r>
          </a:p>
          <a:p>
            <a:pPr algn="just">
              <a:lnSpc>
                <a:spcPct val="130000"/>
              </a:lnSpc>
              <a:spcBef>
                <a:spcPts val="0"/>
              </a:spcBef>
            </a:pPr>
            <a:r>
              <a:rPr lang="en-US" sz="2200" dirty="0" smtClean="0">
                <a:latin typeface="Cambria" pitchFamily="18" charset="0"/>
              </a:rPr>
              <a:t>There are two types of security tools for virtualization: </a:t>
            </a:r>
            <a:r>
              <a:rPr lang="en-US" sz="2200" dirty="0" smtClean="0">
                <a:solidFill>
                  <a:srgbClr val="C00000"/>
                </a:solidFill>
                <a:latin typeface="Cambria" pitchFamily="18" charset="0"/>
              </a:rPr>
              <a:t>virtual security appliances and hypervisor appliance. </a:t>
            </a:r>
            <a:endParaRPr lang="en-US" sz="2200" b="1" dirty="0">
              <a:solidFill>
                <a:srgbClr val="C00000"/>
              </a:solidFill>
              <a:latin typeface="Cambria"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4114800" y="1905000"/>
            <a:ext cx="4791075" cy="3505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Cambria" pitchFamily="18" charset="0"/>
              </a:rPr>
              <a:t>Summary</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 taxonomy model that is constructed above, presents an overview of all the different types of virtualization technologies. </a:t>
            </a:r>
          </a:p>
          <a:p>
            <a:pPr algn="just"/>
            <a:r>
              <a:rPr lang="en-US" sz="2200" dirty="0" smtClean="0">
                <a:latin typeface="Cambria" pitchFamily="18" charset="0"/>
              </a:rPr>
              <a:t>The taxonomy model can be used for different purposes. </a:t>
            </a:r>
          </a:p>
          <a:p>
            <a:pPr algn="just"/>
            <a:r>
              <a:rPr lang="en-US" sz="2200" dirty="0" smtClean="0">
                <a:latin typeface="Cambria" pitchFamily="18" charset="0"/>
              </a:rPr>
              <a:t>First of all it can be used to show what </a:t>
            </a:r>
            <a:r>
              <a:rPr lang="en-US" sz="2200" dirty="0" smtClean="0">
                <a:solidFill>
                  <a:srgbClr val="C00000"/>
                </a:solidFill>
                <a:latin typeface="Cambria" pitchFamily="18" charset="0"/>
              </a:rPr>
              <a:t>kind of virtualization technologies exist. </a:t>
            </a:r>
          </a:p>
          <a:p>
            <a:pPr algn="just"/>
            <a:r>
              <a:rPr lang="en-US" sz="2200" dirty="0" smtClean="0">
                <a:latin typeface="Cambria" pitchFamily="18" charset="0"/>
              </a:rPr>
              <a:t>Secondly, the taxonomy model can be used to point out </a:t>
            </a:r>
            <a:r>
              <a:rPr lang="en-US" sz="2200" dirty="0" smtClean="0">
                <a:solidFill>
                  <a:srgbClr val="C00000"/>
                </a:solidFill>
                <a:latin typeface="Cambria" pitchFamily="18" charset="0"/>
              </a:rPr>
              <a:t>trends and in which domains new types of technologies are expected. </a:t>
            </a:r>
          </a:p>
          <a:p>
            <a:pPr algn="just"/>
            <a:r>
              <a:rPr lang="en-US" sz="2200" dirty="0" smtClean="0">
                <a:latin typeface="Cambria" pitchFamily="18" charset="0"/>
              </a:rPr>
              <a:t>However, the management and security classes encompass only a set of virtualization technologies and must not be confused with other aspects of management and security, such as the making of policies and their execution.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C00000"/>
                </a:solidFill>
                <a:latin typeface="Cambria" pitchFamily="18" charset="0"/>
              </a:rPr>
              <a:t>Revised Taxonomy Model of Virtualization Domains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 taxonomy model lacked to illustrate the relations and dependencies between the main virtualization domains. </a:t>
            </a:r>
          </a:p>
          <a:p>
            <a:pPr algn="just"/>
            <a:r>
              <a:rPr lang="en-US" sz="2200" dirty="0" smtClean="0">
                <a:latin typeface="Cambria" pitchFamily="18" charset="0"/>
              </a:rPr>
              <a:t>Also, not all virtualization domains were present in the taxonomy model. </a:t>
            </a:r>
          </a:p>
          <a:p>
            <a:pPr algn="just"/>
            <a:r>
              <a:rPr lang="en-US" sz="2200" dirty="0" smtClean="0">
                <a:latin typeface="Cambria" pitchFamily="18" charset="0"/>
              </a:rPr>
              <a:t>It is better to have a layered model approach, the dependencies between the virtualization domains can be made visible. </a:t>
            </a:r>
          </a:p>
          <a:p>
            <a:pPr algn="just"/>
            <a:r>
              <a:rPr lang="en-US" sz="2200" dirty="0" smtClean="0">
                <a:solidFill>
                  <a:srgbClr val="C00000"/>
                </a:solidFill>
                <a:latin typeface="Cambria" pitchFamily="18" charset="0"/>
              </a:rPr>
              <a:t>Therefore, a revision of the taxonomy model is presented in this chapter that aims to structure the virtualization domains in a correct way.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Revised Taxonomy Model</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81000" y="1600200"/>
            <a:ext cx="8382000" cy="4724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3D17A9"/>
                </a:solidFill>
                <a:latin typeface="Cambria" pitchFamily="18" charset="0"/>
              </a:rPr>
              <a:t>The blue layers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lnSpc>
                <a:spcPct val="130000"/>
              </a:lnSpc>
              <a:spcBef>
                <a:spcPts val="0"/>
              </a:spcBef>
            </a:pPr>
            <a:r>
              <a:rPr lang="en-US" sz="2200" dirty="0" smtClean="0">
                <a:latin typeface="Cambria" pitchFamily="18" charset="0"/>
              </a:rPr>
              <a:t>The blue layers indicate the hardware and software layers that are present in a typical server environment. </a:t>
            </a:r>
          </a:p>
          <a:p>
            <a:pPr algn="just">
              <a:lnSpc>
                <a:spcPct val="130000"/>
              </a:lnSpc>
              <a:spcBef>
                <a:spcPts val="0"/>
              </a:spcBef>
            </a:pPr>
            <a:r>
              <a:rPr lang="en-US" sz="2200" b="1" dirty="0" smtClean="0">
                <a:solidFill>
                  <a:srgbClr val="C00000"/>
                </a:solidFill>
                <a:latin typeface="Cambria" pitchFamily="18" charset="0"/>
              </a:rPr>
              <a:t>Network layer</a:t>
            </a:r>
            <a:r>
              <a:rPr lang="en-US" sz="2200" dirty="0" smtClean="0">
                <a:latin typeface="Cambria" pitchFamily="18" charset="0"/>
              </a:rPr>
              <a:t> -concerned with the network requests of the upper layers and facilitates the communication from server to server or storage device, which can be located on the same private network or on a public network, such as the Internet. </a:t>
            </a:r>
          </a:p>
          <a:p>
            <a:pPr algn="just">
              <a:lnSpc>
                <a:spcPct val="130000"/>
              </a:lnSpc>
              <a:spcBef>
                <a:spcPts val="0"/>
              </a:spcBef>
            </a:pPr>
            <a:r>
              <a:rPr lang="en-US" sz="2200" dirty="0" smtClean="0">
                <a:latin typeface="Cambria" pitchFamily="18" charset="0"/>
              </a:rPr>
              <a:t>It is responsible for controlling the network operations imposed by the server and operating system in the upper layers by delivering or transferring data from source to destination. </a:t>
            </a:r>
            <a:endParaRPr lang="en-US" sz="2200" dirty="0">
              <a:latin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b="1" dirty="0" smtClean="0">
                <a:solidFill>
                  <a:srgbClr val="C00000"/>
                </a:solidFill>
                <a:latin typeface="Cambria" pitchFamily="18" charset="0"/>
              </a:rPr>
              <a:t>Storage layer </a:t>
            </a:r>
            <a:r>
              <a:rPr lang="en-US" sz="2200" dirty="0" smtClean="0">
                <a:latin typeface="Cambria" pitchFamily="18" charset="0"/>
              </a:rPr>
              <a:t>-concerned with the storage and retrieval of data. </a:t>
            </a:r>
          </a:p>
          <a:p>
            <a:pPr algn="just"/>
            <a:r>
              <a:rPr lang="en-US" sz="2200" dirty="0" smtClean="0">
                <a:latin typeface="Cambria" pitchFamily="18" charset="0"/>
              </a:rPr>
              <a:t>The storage layer is put next to the server (processing) layer as well as the network layer, because storage can be a storage device attached to the server via a network (SAN and NAS) or local storage directly attached to the server. </a:t>
            </a:r>
          </a:p>
          <a:p>
            <a:pPr algn="just"/>
            <a:r>
              <a:rPr lang="en-US" sz="2200" b="1" dirty="0" smtClean="0">
                <a:solidFill>
                  <a:srgbClr val="C00000"/>
                </a:solidFill>
                <a:latin typeface="Cambria" pitchFamily="18" charset="0"/>
              </a:rPr>
              <a:t>Server (processing) layer </a:t>
            </a:r>
            <a:r>
              <a:rPr lang="en-US" sz="2200" dirty="0" smtClean="0">
                <a:latin typeface="Cambria" pitchFamily="18" charset="0"/>
              </a:rPr>
              <a:t>-concerned with carrying out the instructions of operating system layer above. </a:t>
            </a:r>
          </a:p>
          <a:p>
            <a:pPr algn="just"/>
            <a:r>
              <a:rPr lang="en-US" sz="2200" dirty="0" smtClean="0">
                <a:latin typeface="Cambria" pitchFamily="18" charset="0"/>
              </a:rPr>
              <a:t>The server consists of hardware components that process the instructions imposed by the upper layers, such as a Central Processing Unit (CPU), memory, or a Network Interface Card (NIC).</a:t>
            </a:r>
            <a:endParaRPr lang="en-US" sz="2200" dirty="0">
              <a:latin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04800" y="1600200"/>
            <a:ext cx="8686800" cy="4495800"/>
          </a:xfrm>
        </p:spPr>
        <p:txBody>
          <a:bodyPr>
            <a:noAutofit/>
          </a:bodyPr>
          <a:lstStyle/>
          <a:p>
            <a:pPr algn="just"/>
            <a:r>
              <a:rPr lang="en-US" sz="2200" b="1" dirty="0" smtClean="0">
                <a:solidFill>
                  <a:srgbClr val="C00000"/>
                </a:solidFill>
                <a:latin typeface="Cambria" pitchFamily="18" charset="0"/>
              </a:rPr>
              <a:t>Server and desktop operating system layer </a:t>
            </a:r>
            <a:r>
              <a:rPr lang="en-US" sz="2200" dirty="0" smtClean="0">
                <a:latin typeface="Cambria" pitchFamily="18" charset="0"/>
              </a:rPr>
              <a:t>act as intermediaries with applications and computer hardware. </a:t>
            </a:r>
          </a:p>
          <a:p>
            <a:pPr algn="just"/>
            <a:r>
              <a:rPr lang="en-US" sz="2200" dirty="0" smtClean="0">
                <a:latin typeface="Cambria" pitchFamily="18" charset="0"/>
              </a:rPr>
              <a:t>It is a software platform that manages the applications of the upper layer and handles the request of the computer programs or applications. </a:t>
            </a:r>
          </a:p>
          <a:p>
            <a:pPr algn="just"/>
            <a:r>
              <a:rPr lang="en-US" sz="2200" dirty="0" smtClean="0">
                <a:latin typeface="Cambria" pitchFamily="18" charset="0"/>
              </a:rPr>
              <a:t>Regulates the ways applications communicate with computer hardware and the way users interact with the other layers in the model. </a:t>
            </a:r>
          </a:p>
          <a:p>
            <a:pPr algn="just"/>
            <a:r>
              <a:rPr lang="en-US" sz="2200" dirty="0" smtClean="0">
                <a:latin typeface="Cambria" pitchFamily="18" charset="0"/>
              </a:rPr>
              <a:t>However, </a:t>
            </a:r>
            <a:r>
              <a:rPr lang="en-US" sz="2200" b="1" dirty="0" smtClean="0">
                <a:solidFill>
                  <a:srgbClr val="3D17A9"/>
                </a:solidFill>
                <a:latin typeface="Cambria" pitchFamily="18" charset="0"/>
              </a:rPr>
              <a:t>in a traditional server environment without virtualization, a server operates one type of operating system (OS) or instance at a time. </a:t>
            </a:r>
          </a:p>
          <a:p>
            <a:pPr algn="just"/>
            <a:endParaRPr lang="en-US" sz="2200" dirty="0">
              <a:latin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b="1" dirty="0" smtClean="0">
                <a:solidFill>
                  <a:srgbClr val="3D17A9"/>
                </a:solidFill>
                <a:latin typeface="Cambria" pitchFamily="18" charset="0"/>
              </a:rPr>
              <a:t>With virtualization, which will be explained in the red layers below, multiple instances or operating systems with their own applications can operate at the same time. </a:t>
            </a:r>
          </a:p>
          <a:p>
            <a:pPr algn="just"/>
            <a:r>
              <a:rPr lang="en-US" sz="2200" dirty="0" smtClean="0">
                <a:latin typeface="Cambria" pitchFamily="18" charset="0"/>
              </a:rPr>
              <a:t>Each instance is called a virtual machine.</a:t>
            </a:r>
          </a:p>
          <a:p>
            <a:pPr algn="just"/>
            <a:r>
              <a:rPr lang="en-US" sz="2200" dirty="0" smtClean="0">
                <a:latin typeface="Cambria" pitchFamily="18" charset="0"/>
              </a:rPr>
              <a:t> This way, it is also possible to host multiple virtual machines with pre-configured desktops, next to other virtual machines that host a web server or database. </a:t>
            </a:r>
          </a:p>
          <a:p>
            <a:pPr algn="just"/>
            <a:r>
              <a:rPr lang="en-US" sz="2200" dirty="0" smtClean="0">
                <a:latin typeface="Cambria" pitchFamily="18" charset="0"/>
              </a:rPr>
              <a:t>These virtual machines are called </a:t>
            </a:r>
            <a:r>
              <a:rPr lang="en-US" sz="2200" dirty="0" smtClean="0">
                <a:solidFill>
                  <a:srgbClr val="3D17A9"/>
                </a:solidFill>
                <a:latin typeface="Cambria" pitchFamily="18" charset="0"/>
              </a:rPr>
              <a:t>virtual desktops</a:t>
            </a:r>
            <a:r>
              <a:rPr lang="en-US" sz="2200" dirty="0" smtClean="0">
                <a:latin typeface="Cambria" pitchFamily="18" charset="0"/>
              </a:rPr>
              <a:t>.</a:t>
            </a:r>
          </a:p>
          <a:p>
            <a:pPr algn="just"/>
            <a:r>
              <a:rPr lang="en-US" sz="2200" dirty="0" smtClean="0">
                <a:latin typeface="Cambria" pitchFamily="18" charset="0"/>
              </a:rPr>
              <a:t>Therefore, in a virtual environment multiple (desktop or server) operating systems can exist next to each another. </a:t>
            </a:r>
          </a:p>
          <a:p>
            <a:pPr algn="just"/>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nSpc>
                <a:spcPct val="150000"/>
              </a:lnSpc>
              <a:spcBef>
                <a:spcPts val="0"/>
              </a:spcBef>
            </a:pPr>
            <a:r>
              <a:rPr lang="en-US" sz="2200" b="1" dirty="0" smtClean="0">
                <a:solidFill>
                  <a:srgbClr val="C00000"/>
                </a:solidFill>
                <a:latin typeface="Cambria" pitchFamily="18" charset="0"/>
              </a:rPr>
              <a:t>Application layer </a:t>
            </a:r>
            <a:r>
              <a:rPr lang="en-US" sz="2200" dirty="0" smtClean="0">
                <a:latin typeface="Cambria" pitchFamily="18" charset="0"/>
              </a:rPr>
              <a:t>-concerned with requests and tasks imposed by the interface layer above. </a:t>
            </a:r>
          </a:p>
          <a:p>
            <a:pPr>
              <a:lnSpc>
                <a:spcPct val="150000"/>
              </a:lnSpc>
              <a:spcBef>
                <a:spcPts val="0"/>
              </a:spcBef>
            </a:pPr>
            <a:r>
              <a:rPr lang="en-US" sz="2200" dirty="0" smtClean="0">
                <a:latin typeface="Cambria" pitchFamily="18" charset="0"/>
              </a:rPr>
              <a:t>The applications in the layer are designed to perform an activity or set of tasks that can be performed when a request or action is made in the interface layer above. </a:t>
            </a:r>
          </a:p>
          <a:p>
            <a:pPr>
              <a:lnSpc>
                <a:spcPct val="150000"/>
              </a:lnSpc>
              <a:spcBef>
                <a:spcPts val="0"/>
              </a:spcBef>
            </a:pPr>
            <a:r>
              <a:rPr lang="en-US" sz="2200" b="1" dirty="0" smtClean="0">
                <a:solidFill>
                  <a:srgbClr val="C00000"/>
                </a:solidFill>
                <a:latin typeface="Cambria" pitchFamily="18" charset="0"/>
              </a:rPr>
              <a:t>User data layer </a:t>
            </a:r>
            <a:r>
              <a:rPr lang="en-US" sz="2200" dirty="0" smtClean="0">
                <a:latin typeface="Cambria" pitchFamily="18" charset="0"/>
              </a:rPr>
              <a:t>- concerned with the actions and changes made in the application layer. </a:t>
            </a:r>
          </a:p>
          <a:p>
            <a:endParaRPr lang="en-US" sz="2200" dirty="0" smtClean="0">
              <a:latin typeface="Cambria"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Cambria" pitchFamily="18" charset="0"/>
              </a:rPr>
              <a:t>Taxonomy model -Virtualization</a:t>
            </a:r>
            <a:endParaRPr lang="en-IN" sz="4000" b="1" dirty="0">
              <a:solidFill>
                <a:srgbClr val="C00000"/>
              </a:solidFill>
              <a:latin typeface="Cambria" pitchFamily="18" charset="0"/>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lnSpcReduction="10000"/>
          </a:bodyPr>
          <a:lstStyle/>
          <a:p>
            <a:pPr algn="just">
              <a:lnSpc>
                <a:spcPct val="150000"/>
              </a:lnSpc>
              <a:spcBef>
                <a:spcPts val="0"/>
              </a:spcBef>
            </a:pPr>
            <a:r>
              <a:rPr lang="en-US" sz="2200" dirty="0" smtClean="0">
                <a:latin typeface="Cambria" pitchFamily="18" charset="0"/>
              </a:rPr>
              <a:t>Five main domains in which virtualization technologies can be categorized.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Server,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Application,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Desktop,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Storage and </a:t>
            </a:r>
          </a:p>
          <a:p>
            <a:pPr marL="457200" indent="-457200" algn="just">
              <a:lnSpc>
                <a:spcPct val="150000"/>
              </a:lnSpc>
              <a:spcBef>
                <a:spcPts val="0"/>
              </a:spcBef>
              <a:buClrTx/>
              <a:buSzPct val="100000"/>
              <a:buFont typeface="+mj-lt"/>
              <a:buAutoNum type="arabicPeriod"/>
            </a:pPr>
            <a:r>
              <a:rPr lang="en-US" sz="2200" dirty="0" smtClean="0">
                <a:solidFill>
                  <a:srgbClr val="3D17A9"/>
                </a:solidFill>
                <a:latin typeface="Cambria" pitchFamily="18" charset="0"/>
              </a:rPr>
              <a:t>Network</a:t>
            </a:r>
          </a:p>
          <a:p>
            <a:pPr algn="just">
              <a:lnSpc>
                <a:spcPct val="150000"/>
              </a:lnSpc>
              <a:spcBef>
                <a:spcPts val="0"/>
              </a:spcBef>
            </a:pPr>
            <a:r>
              <a:rPr lang="en-US" sz="2200" dirty="0" smtClean="0">
                <a:latin typeface="Cambria" pitchFamily="18" charset="0"/>
              </a:rPr>
              <a:t>Two new types of virtualization technologies were introduced: Management and security tools. </a:t>
            </a:r>
            <a:endParaRPr lang="en-IN" sz="2200" dirty="0">
              <a:latin typeface="Cambr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The blue layers</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In a desktop environment, users can performs tasks such as installing new applications, making or editing of documents, changing settings to their preference, etc. </a:t>
            </a:r>
          </a:p>
          <a:p>
            <a:pPr algn="just"/>
            <a:r>
              <a:rPr lang="en-US" sz="2200" dirty="0" smtClean="0">
                <a:latin typeface="Cambria" pitchFamily="18" charset="0"/>
              </a:rPr>
              <a:t>These tasks produce new personal data, which are called user data. </a:t>
            </a:r>
          </a:p>
          <a:p>
            <a:pPr algn="just"/>
            <a:r>
              <a:rPr lang="en-US" sz="2200" b="1" dirty="0" smtClean="0">
                <a:solidFill>
                  <a:srgbClr val="C00000"/>
                </a:solidFill>
                <a:latin typeface="Cambria" pitchFamily="18" charset="0"/>
              </a:rPr>
              <a:t>Interface layer </a:t>
            </a:r>
            <a:r>
              <a:rPr lang="en-US" sz="2200" dirty="0" smtClean="0">
                <a:latin typeface="Cambria" pitchFamily="18" charset="0"/>
              </a:rPr>
              <a:t>is the point of interaction between a user and the lower layers. </a:t>
            </a:r>
          </a:p>
          <a:p>
            <a:pPr algn="just"/>
            <a:r>
              <a:rPr lang="en-US" sz="2200" dirty="0" smtClean="0">
                <a:latin typeface="Cambria" pitchFamily="18" charset="0"/>
              </a:rPr>
              <a:t>The Graphical User Interface (GUI) allows people to interact with computer programs in the layers below by offering graphical icons and elements which can be controlled.</a:t>
            </a:r>
            <a:endParaRPr lang="en-US" sz="2200" dirty="0">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latin typeface="Cambria" pitchFamily="18" charset="0"/>
              </a:rPr>
              <a:t>The red layers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152400" y="1524000"/>
            <a:ext cx="8763000" cy="4876800"/>
          </a:xfrm>
        </p:spPr>
        <p:txBody>
          <a:bodyPr>
            <a:noAutofit/>
          </a:bodyPr>
          <a:lstStyle/>
          <a:p>
            <a:pPr algn="just">
              <a:lnSpc>
                <a:spcPct val="130000"/>
              </a:lnSpc>
              <a:spcBef>
                <a:spcPts val="0"/>
              </a:spcBef>
            </a:pPr>
            <a:r>
              <a:rPr lang="en-US" sz="2200" dirty="0" smtClean="0">
                <a:latin typeface="Cambria" pitchFamily="18" charset="0"/>
              </a:rPr>
              <a:t>The red layers in the taxonomy illustrate the levels and layers in which the main virtualization domains relate to each other. </a:t>
            </a:r>
          </a:p>
          <a:p>
            <a:pPr algn="just">
              <a:lnSpc>
                <a:spcPct val="130000"/>
              </a:lnSpc>
              <a:spcBef>
                <a:spcPts val="0"/>
              </a:spcBef>
            </a:pPr>
            <a:r>
              <a:rPr lang="en-US" sz="2200" dirty="0" smtClean="0">
                <a:latin typeface="Cambria" pitchFamily="18" charset="0"/>
              </a:rPr>
              <a:t>On the bottom, </a:t>
            </a:r>
            <a:r>
              <a:rPr lang="en-US" sz="2200" b="1" dirty="0" smtClean="0">
                <a:solidFill>
                  <a:srgbClr val="C00000"/>
                </a:solidFill>
                <a:latin typeface="Cambria" pitchFamily="18" charset="0"/>
              </a:rPr>
              <a:t>network virtualization and storage virtualization</a:t>
            </a:r>
            <a:r>
              <a:rPr lang="en-US" sz="2200" dirty="0" smtClean="0">
                <a:latin typeface="Cambria" pitchFamily="18" charset="0"/>
              </a:rPr>
              <a:t> can be applied in the network layer and the storage layer. </a:t>
            </a:r>
          </a:p>
          <a:p>
            <a:pPr algn="just">
              <a:lnSpc>
                <a:spcPct val="130000"/>
              </a:lnSpc>
              <a:spcBef>
                <a:spcPts val="0"/>
              </a:spcBef>
            </a:pPr>
            <a:r>
              <a:rPr lang="en-US" sz="2200" dirty="0" smtClean="0">
                <a:latin typeface="Cambria" pitchFamily="18" charset="0"/>
              </a:rPr>
              <a:t>For network and storage virtualization technologies it is not a prerequisite to have server virtualization or other types of virtualization technologies. </a:t>
            </a:r>
          </a:p>
          <a:p>
            <a:pPr algn="just">
              <a:lnSpc>
                <a:spcPct val="130000"/>
              </a:lnSpc>
              <a:spcBef>
                <a:spcPts val="0"/>
              </a:spcBef>
            </a:pPr>
            <a:r>
              <a:rPr lang="en-US" sz="2200" b="1" dirty="0" smtClean="0">
                <a:solidFill>
                  <a:srgbClr val="C00000"/>
                </a:solidFill>
                <a:latin typeface="Cambria" pitchFamily="18" charset="0"/>
              </a:rPr>
              <a:t>Server virtualization </a:t>
            </a:r>
            <a:r>
              <a:rPr lang="en-US" sz="2200" dirty="0" smtClean="0">
                <a:latin typeface="Cambria" pitchFamily="18" charset="0"/>
              </a:rPr>
              <a:t>takes place above the server (processing) and storage layer and beneath the operating system layer. </a:t>
            </a:r>
          </a:p>
          <a:p>
            <a:pPr algn="just">
              <a:lnSpc>
                <a:spcPct val="130000"/>
              </a:lnSpc>
              <a:spcBef>
                <a:spcPts val="0"/>
              </a:spcBef>
            </a:pPr>
            <a:r>
              <a:rPr lang="en-US" sz="2200" dirty="0" smtClean="0">
                <a:latin typeface="Cambria" pitchFamily="18" charset="0"/>
              </a:rPr>
              <a:t>This layer is also called the virtualization layer, which enables the creation of multiple isolated instances called virtual machines.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Each virtual machine is equipped with their own OS and application(s), which means that multiple operating systems can operate at the same time. </a:t>
            </a:r>
          </a:p>
          <a:p>
            <a:pPr algn="just"/>
            <a:r>
              <a:rPr lang="en-US" sz="2200" dirty="0" smtClean="0">
                <a:latin typeface="Cambria" pitchFamily="18" charset="0"/>
              </a:rPr>
              <a:t>Server virtualization comes also equipped with network and storage virtualization technologies. </a:t>
            </a:r>
          </a:p>
          <a:p>
            <a:pPr algn="just"/>
            <a:r>
              <a:rPr lang="en-US" sz="2200" dirty="0" smtClean="0">
                <a:latin typeface="Cambria" pitchFamily="18" charset="0"/>
              </a:rPr>
              <a:t>Furthermore, with server virtualization it is also possible to create virtual desktops, which is another term for a virtual machine intended for desktop purposes. </a:t>
            </a:r>
          </a:p>
          <a:p>
            <a:pPr algn="just"/>
            <a:r>
              <a:rPr lang="en-US" sz="2200" dirty="0" smtClean="0">
                <a:latin typeface="Cambria" pitchFamily="18" charset="0"/>
              </a:rPr>
              <a:t>In the same manner as virtual machines, multiple virtual desktops can be placed on a server, which means that multiple desktop operating systems can be placed on top of the server virtualization layer.</a:t>
            </a:r>
            <a:endParaRPr lang="en-US" sz="2200" dirty="0">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228600" y="1600200"/>
            <a:ext cx="8537448" cy="4495800"/>
          </a:xfrm>
        </p:spPr>
        <p:txBody>
          <a:bodyPr>
            <a:noAutofit/>
          </a:bodyPr>
          <a:lstStyle/>
          <a:p>
            <a:pPr algn="just">
              <a:lnSpc>
                <a:spcPct val="130000"/>
              </a:lnSpc>
              <a:spcBef>
                <a:spcPts val="0"/>
              </a:spcBef>
            </a:pPr>
            <a:r>
              <a:rPr lang="en-US" sz="2200" b="1" dirty="0" smtClean="0">
                <a:solidFill>
                  <a:srgbClr val="C00000"/>
                </a:solidFill>
                <a:latin typeface="Cambria" pitchFamily="18" charset="0"/>
              </a:rPr>
              <a:t>Desktop virtualization </a:t>
            </a:r>
            <a:r>
              <a:rPr lang="en-US" sz="2200" dirty="0" smtClean="0">
                <a:latin typeface="Cambria" pitchFamily="18" charset="0"/>
              </a:rPr>
              <a:t>is placed directly on top of the server virtualization layer. </a:t>
            </a:r>
          </a:p>
          <a:p>
            <a:pPr algn="just">
              <a:lnSpc>
                <a:spcPct val="130000"/>
              </a:lnSpc>
              <a:spcBef>
                <a:spcPts val="0"/>
              </a:spcBef>
            </a:pPr>
            <a:r>
              <a:rPr lang="en-US" sz="2200" dirty="0" smtClean="0">
                <a:latin typeface="Cambria" pitchFamily="18" charset="0"/>
              </a:rPr>
              <a:t>A virtual desktop is a virtual machine. </a:t>
            </a:r>
          </a:p>
          <a:p>
            <a:pPr algn="just">
              <a:lnSpc>
                <a:spcPct val="130000"/>
              </a:lnSpc>
              <a:spcBef>
                <a:spcPts val="0"/>
              </a:spcBef>
            </a:pPr>
            <a:r>
              <a:rPr lang="en-US" sz="2200" dirty="0" smtClean="0">
                <a:latin typeface="Cambria" pitchFamily="18" charset="0"/>
              </a:rPr>
              <a:t>Depending on the type of desktop virtualization technology, virtual desktops can be made for each user or a (shared) virtual desktop for a group of users. </a:t>
            </a:r>
          </a:p>
          <a:p>
            <a:pPr algn="just">
              <a:lnSpc>
                <a:spcPct val="130000"/>
              </a:lnSpc>
              <a:spcBef>
                <a:spcPts val="0"/>
              </a:spcBef>
            </a:pPr>
            <a:r>
              <a:rPr lang="en-US" sz="2200" b="1" dirty="0" smtClean="0">
                <a:solidFill>
                  <a:srgbClr val="C00000"/>
                </a:solidFill>
                <a:latin typeface="Cambria" pitchFamily="18" charset="0"/>
              </a:rPr>
              <a:t>Application virtualization </a:t>
            </a:r>
            <a:r>
              <a:rPr lang="en-US" sz="2200" dirty="0" smtClean="0">
                <a:latin typeface="Cambria" pitchFamily="18" charset="0"/>
              </a:rPr>
              <a:t>takes place above the operating system layer and allows for the decoupling of the applications layer from the operating system layer. </a:t>
            </a:r>
          </a:p>
          <a:p>
            <a:pPr algn="just">
              <a:lnSpc>
                <a:spcPct val="130000"/>
              </a:lnSpc>
              <a:spcBef>
                <a:spcPts val="0"/>
              </a:spcBef>
            </a:pPr>
            <a:r>
              <a:rPr lang="en-US" sz="2200" dirty="0" smtClean="0">
                <a:latin typeface="Cambria" pitchFamily="18" charset="0"/>
              </a:rPr>
              <a:t>This way, applications can be isolated from the OS and can be executed without installation on the OS.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400" dirty="0" smtClean="0">
                <a:latin typeface="Cambria" pitchFamily="18" charset="0"/>
              </a:rPr>
              <a:t>Application virtualization technologies have been used without other virtualization domains, such as server virtualization and desktop virtualization. </a:t>
            </a:r>
          </a:p>
          <a:p>
            <a:pPr algn="just"/>
            <a:r>
              <a:rPr lang="en-US" sz="2400" dirty="0" smtClean="0">
                <a:latin typeface="Cambria" pitchFamily="18" charset="0"/>
              </a:rPr>
              <a:t>However, full application virtualization requires presence of a virtualization layer or server virtualization. </a:t>
            </a:r>
          </a:p>
          <a:p>
            <a:pPr algn="just"/>
            <a:r>
              <a:rPr lang="en-US" sz="2400" dirty="0" smtClean="0">
                <a:latin typeface="Cambria" pitchFamily="18" charset="0"/>
              </a:rPr>
              <a:t>Full application virtualization means using the full palette of application virtualization technologies, where applications are streamed or executed from a central location. </a:t>
            </a:r>
          </a:p>
          <a:p>
            <a:pPr algn="just"/>
            <a:r>
              <a:rPr lang="en-US" sz="2400" dirty="0" smtClean="0">
                <a:latin typeface="Cambria" pitchFamily="18" charset="0"/>
              </a:rPr>
              <a:t>This way, applications can be updated or changed from one point in a central location.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Cambria" pitchFamily="18" charset="0"/>
              </a:rPr>
              <a:t>The red layers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04800" y="1600200"/>
            <a:ext cx="8461248" cy="4800600"/>
          </a:xfrm>
        </p:spPr>
        <p:txBody>
          <a:bodyPr>
            <a:normAutofit fontScale="77500" lnSpcReduction="20000"/>
          </a:bodyPr>
          <a:lstStyle/>
          <a:p>
            <a:pPr algn="just"/>
            <a:r>
              <a:rPr lang="en-US" b="1" dirty="0" smtClean="0">
                <a:solidFill>
                  <a:srgbClr val="C00000"/>
                </a:solidFill>
                <a:latin typeface="Cambria" pitchFamily="18" charset="0"/>
              </a:rPr>
              <a:t>User virtualization</a:t>
            </a:r>
            <a:r>
              <a:rPr lang="en-US" dirty="0" smtClean="0">
                <a:latin typeface="Cambria" pitchFamily="18" charset="0"/>
              </a:rPr>
              <a:t>, also known as user state or profile virtualization creates an abstraction layer between user data by separating user data, such as profile settings, user application data and storage data from OS and application. </a:t>
            </a:r>
          </a:p>
          <a:p>
            <a:pPr algn="just"/>
            <a:r>
              <a:rPr lang="en-US" dirty="0" smtClean="0">
                <a:latin typeface="Cambria" pitchFamily="18" charset="0"/>
              </a:rPr>
              <a:t>The user data is now stored separately from the application or OS and not interwoven. </a:t>
            </a:r>
          </a:p>
          <a:p>
            <a:pPr algn="just"/>
            <a:r>
              <a:rPr lang="en-US" b="1" dirty="0" smtClean="0">
                <a:solidFill>
                  <a:srgbClr val="C00000"/>
                </a:solidFill>
                <a:latin typeface="Cambria" pitchFamily="18" charset="0"/>
              </a:rPr>
              <a:t>Presentation or also called access virtualization </a:t>
            </a:r>
            <a:r>
              <a:rPr lang="en-US" dirty="0" smtClean="0">
                <a:latin typeface="Cambria" pitchFamily="18" charset="0"/>
              </a:rPr>
              <a:t>creates an abstraction layer between user interface and the other layers below, which allows to user to access and control the other layers remotely. </a:t>
            </a:r>
          </a:p>
          <a:p>
            <a:pPr algn="just"/>
            <a:r>
              <a:rPr lang="en-US" dirty="0" smtClean="0">
                <a:latin typeface="Cambria" pitchFamily="18" charset="0"/>
              </a:rPr>
              <a:t>The General User Interface (GUI) is streamed towards the device. User virtualization and presentation or access virtualization are both virtualization domains that in particular are used in combination with desktop virtualization. </a:t>
            </a:r>
            <a:endParaRPr lang="en-US" dirty="0">
              <a:latin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latin typeface="Cambria" pitchFamily="18" charset="0"/>
              </a:rPr>
              <a:t>The green layers</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r>
              <a:rPr lang="en-US" sz="2200" dirty="0" smtClean="0">
                <a:latin typeface="Cambria" pitchFamily="18" charset="0"/>
              </a:rPr>
              <a:t>The green layers show the relation between the management and security domain with the other main virtualization domains. </a:t>
            </a:r>
          </a:p>
          <a:p>
            <a:pPr algn="just"/>
            <a:r>
              <a:rPr lang="en-US" sz="2200" dirty="0" smtClean="0">
                <a:latin typeface="Cambria" pitchFamily="18" charset="0"/>
              </a:rPr>
              <a:t>Both </a:t>
            </a:r>
            <a:r>
              <a:rPr lang="en-US" sz="2200" b="1" dirty="0" smtClean="0">
                <a:solidFill>
                  <a:srgbClr val="C00000"/>
                </a:solidFill>
                <a:latin typeface="Cambria" pitchFamily="18" charset="0"/>
              </a:rPr>
              <a:t>management and security tools </a:t>
            </a:r>
            <a:r>
              <a:rPr lang="en-US" sz="2200" dirty="0" smtClean="0">
                <a:latin typeface="Cambria" pitchFamily="18" charset="0"/>
              </a:rPr>
              <a:t>are also seen as types of virtualization technologies, because with virtualization new security and management issues have been addressed. </a:t>
            </a:r>
          </a:p>
          <a:p>
            <a:pPr algn="just"/>
            <a:r>
              <a:rPr lang="en-US" sz="2200" dirty="0" smtClean="0">
                <a:latin typeface="Cambria" pitchFamily="18" charset="0"/>
              </a:rPr>
              <a:t>This has led to the development of new management and security tools for virtual environments. </a:t>
            </a:r>
          </a:p>
          <a:p>
            <a:pPr algn="just"/>
            <a:r>
              <a:rPr lang="en-US" sz="2200" dirty="0" smtClean="0">
                <a:latin typeface="Cambria" pitchFamily="18" charset="0"/>
              </a:rPr>
              <a:t>Management and security tools have a relation with each of the other layers and have a supporting function. </a:t>
            </a:r>
          </a:p>
          <a:p>
            <a:pPr algn="just"/>
            <a:r>
              <a:rPr lang="en-US" sz="2200" dirty="0" smtClean="0">
                <a:latin typeface="Cambria" pitchFamily="18" charset="0"/>
              </a:rPr>
              <a:t>For each particular layer, management and security tools can be used to provide management or security measures.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buNone/>
            </a:pPr>
            <a:endParaRPr lang="en-US" sz="9600" dirty="0" smtClean="0">
              <a:latin typeface="Cambria" pitchFamily="18" charset="0"/>
            </a:endParaRPr>
          </a:p>
          <a:p>
            <a:pPr algn="ctr">
              <a:buNone/>
            </a:pPr>
            <a:r>
              <a:rPr lang="en-US" sz="9600" dirty="0" smtClean="0">
                <a:latin typeface="Cambria" pitchFamily="18" charset="0"/>
              </a:rPr>
              <a:t>THANK YOU</a:t>
            </a:r>
            <a:endParaRPr lang="en-US" sz="9600"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D17A9"/>
                </a:solidFill>
                <a:latin typeface="Cambria" pitchFamily="18" charset="0"/>
              </a:rPr>
              <a:t>1</a:t>
            </a:r>
            <a:r>
              <a:rPr lang="en-US" sz="4000" b="1" dirty="0" smtClean="0">
                <a:solidFill>
                  <a:srgbClr val="3D17A9"/>
                </a:solidFill>
                <a:latin typeface="Cambria" pitchFamily="18" charset="0"/>
                <a:ea typeface="+mn-ea"/>
                <a:cs typeface="+mn-cs"/>
              </a:rPr>
              <a:t>. Server </a:t>
            </a:r>
            <a:r>
              <a:rPr lang="en-US" sz="4000" b="1" dirty="0" smtClean="0">
                <a:solidFill>
                  <a:srgbClr val="3D17A9"/>
                </a:solidFill>
                <a:latin typeface="Cambria" pitchFamily="18" charset="0"/>
              </a:rPr>
              <a:t>Virtualization </a:t>
            </a:r>
            <a:endParaRPr lang="en-IN" sz="4000" b="1" dirty="0" smtClean="0">
              <a:solidFill>
                <a:srgbClr val="3D17A9"/>
              </a:solidFill>
              <a:latin typeface="Cambria" pitchFamily="18" charset="0"/>
              <a:ea typeface="+mn-ea"/>
              <a:cs typeface="+mn-cs"/>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0" y="1600200"/>
            <a:ext cx="3581400" cy="4495800"/>
          </a:xfrm>
        </p:spPr>
        <p:txBody>
          <a:bodyPr>
            <a:noAutofit/>
          </a:bodyPr>
          <a:lstStyle/>
          <a:p>
            <a:pPr algn="just">
              <a:spcBef>
                <a:spcPts val="0"/>
              </a:spcBef>
            </a:pPr>
            <a:r>
              <a:rPr lang="en-US" sz="2200" dirty="0" smtClean="0">
                <a:latin typeface="Cambria" pitchFamily="18" charset="0"/>
              </a:rPr>
              <a:t>Server virtualization can be divided in 3 types or sub classes: </a:t>
            </a:r>
            <a:r>
              <a:rPr lang="en-US" sz="2200" dirty="0" smtClean="0">
                <a:solidFill>
                  <a:srgbClr val="C00000"/>
                </a:solidFill>
                <a:latin typeface="Cambria" pitchFamily="18" charset="0"/>
              </a:rPr>
              <a:t>Para-virtualization, full virtualization and OS partitioning. </a:t>
            </a:r>
          </a:p>
          <a:p>
            <a:pPr algn="just">
              <a:spcBef>
                <a:spcPts val="0"/>
              </a:spcBef>
            </a:pPr>
            <a:r>
              <a:rPr lang="en-US" sz="2200" dirty="0" smtClean="0">
                <a:latin typeface="Cambria" pitchFamily="18" charset="0"/>
              </a:rPr>
              <a:t>Full virtualization technologies can be divided into two more sub classes: “</a:t>
            </a:r>
            <a:r>
              <a:rPr lang="en-US" sz="2200" dirty="0" smtClean="0">
                <a:solidFill>
                  <a:srgbClr val="C00000"/>
                </a:solidFill>
                <a:latin typeface="Cambria" pitchFamily="18" charset="0"/>
              </a:rPr>
              <a:t>Type 1” and “Type 2” hypervisors</a:t>
            </a:r>
            <a:endParaRPr lang="en-IN" sz="2200" dirty="0" smtClean="0">
              <a:solidFill>
                <a:srgbClr val="C00000"/>
              </a:solidFill>
              <a:latin typeface="Cambria"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810000" y="1752600"/>
            <a:ext cx="4953000"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D17A9"/>
                </a:solidFill>
                <a:latin typeface="Cambria" pitchFamily="18" charset="0"/>
                <a:ea typeface="+mn-ea"/>
                <a:cs typeface="+mn-cs"/>
              </a:rPr>
              <a:t>2. Application  </a:t>
            </a:r>
            <a:r>
              <a:rPr lang="en-US" sz="4000" b="1" dirty="0" smtClean="0">
                <a:solidFill>
                  <a:srgbClr val="3D17A9"/>
                </a:solidFill>
                <a:latin typeface="Cambria" pitchFamily="18" charset="0"/>
              </a:rPr>
              <a:t>Virtualization </a:t>
            </a:r>
            <a:endParaRPr lang="en-US" sz="4000" b="1" dirty="0" smtClean="0">
              <a:solidFill>
                <a:srgbClr val="3D17A9"/>
              </a:solidFill>
              <a:latin typeface="Cambria" pitchFamily="18" charset="0"/>
              <a:ea typeface="+mn-ea"/>
              <a:cs typeface="+mn-cs"/>
            </a:endParaRP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r>
              <a:rPr lang="en-US" sz="2400" dirty="0" smtClean="0">
                <a:latin typeface="Cambria" pitchFamily="18" charset="0"/>
              </a:rPr>
              <a:t>Two types of application virtualization technologies: </a:t>
            </a:r>
            <a:r>
              <a:rPr lang="en-US" sz="2400" dirty="0" smtClean="0">
                <a:solidFill>
                  <a:srgbClr val="C00000"/>
                </a:solidFill>
                <a:latin typeface="Cambria" pitchFamily="18" charset="0"/>
              </a:rPr>
              <a:t>sandbox and application streaming.</a:t>
            </a:r>
            <a:endParaRPr lang="en-US" sz="2400" dirty="0">
              <a:solidFill>
                <a:srgbClr val="C00000"/>
              </a:solidFill>
              <a:latin typeface="Cambria"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057400" y="3200400"/>
            <a:ext cx="5067300" cy="24860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3D17A9"/>
                </a:solidFill>
                <a:latin typeface="Cambria" pitchFamily="18" charset="0"/>
                <a:ea typeface="+mn-ea"/>
                <a:cs typeface="+mn-cs"/>
              </a:rPr>
              <a:t>3. Desktop Virtualization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228600" y="1676400"/>
            <a:ext cx="8686800" cy="4495800"/>
          </a:xfrm>
        </p:spPr>
        <p:txBody>
          <a:bodyPr>
            <a:noAutofit/>
          </a:bodyPr>
          <a:lstStyle/>
          <a:p>
            <a:pPr algn="just">
              <a:spcBef>
                <a:spcPts val="0"/>
              </a:spcBef>
            </a:pPr>
            <a:r>
              <a:rPr lang="en-US" sz="2400" dirty="0" smtClean="0">
                <a:latin typeface="Cambria" pitchFamily="18" charset="0"/>
              </a:rPr>
              <a:t>Describes two general types of desktop virtualization: </a:t>
            </a:r>
          </a:p>
          <a:p>
            <a:pPr algn="just">
              <a:spcBef>
                <a:spcPts val="0"/>
              </a:spcBef>
              <a:buNone/>
            </a:pPr>
            <a:r>
              <a:rPr lang="en-US" sz="2400" b="1" dirty="0" smtClean="0">
                <a:solidFill>
                  <a:srgbClr val="C00000"/>
                </a:solidFill>
                <a:latin typeface="Cambria" pitchFamily="18" charset="0"/>
              </a:rPr>
              <a:t>     client and server. </a:t>
            </a:r>
          </a:p>
          <a:p>
            <a:pPr algn="just">
              <a:spcBef>
                <a:spcPts val="0"/>
              </a:spcBef>
            </a:pPr>
            <a:r>
              <a:rPr lang="en-US" sz="2400" dirty="0" smtClean="0">
                <a:latin typeface="Cambria" pitchFamily="18" charset="0"/>
              </a:rPr>
              <a:t>Client desktop virtualization technologies are used to host virtual desktops (or virtual machines) locally on the clients’ computer. </a:t>
            </a:r>
          </a:p>
          <a:p>
            <a:pPr algn="just">
              <a:spcBef>
                <a:spcPts val="0"/>
              </a:spcBef>
            </a:pPr>
            <a:r>
              <a:rPr lang="en-US" sz="2400" dirty="0" smtClean="0">
                <a:latin typeface="Cambria" pitchFamily="18" charset="0"/>
              </a:rPr>
              <a:t>Server desktop virtualization -two types: </a:t>
            </a:r>
            <a:r>
              <a:rPr lang="en-US" sz="2400" b="1" dirty="0" smtClean="0">
                <a:solidFill>
                  <a:srgbClr val="C00000"/>
                </a:solidFill>
                <a:latin typeface="Cambria" pitchFamily="18" charset="0"/>
              </a:rPr>
              <a:t>personal &amp; shared. </a:t>
            </a:r>
          </a:p>
          <a:p>
            <a:pPr algn="just">
              <a:spcBef>
                <a:spcPts val="0"/>
              </a:spcBef>
            </a:pPr>
            <a:r>
              <a:rPr lang="en-US" sz="2400" dirty="0" smtClean="0">
                <a:solidFill>
                  <a:srgbClr val="3D17A9"/>
                </a:solidFill>
                <a:latin typeface="Cambria" pitchFamily="18" charset="0"/>
              </a:rPr>
              <a:t>Shared desktops </a:t>
            </a:r>
            <a:r>
              <a:rPr lang="en-US" sz="2400" dirty="0" smtClean="0">
                <a:latin typeface="Cambria" pitchFamily="18" charset="0"/>
              </a:rPr>
              <a:t>-shared among users </a:t>
            </a:r>
          </a:p>
          <a:p>
            <a:pPr algn="just">
              <a:spcBef>
                <a:spcPts val="0"/>
              </a:spcBef>
            </a:pPr>
            <a:r>
              <a:rPr lang="en-US" sz="2400" dirty="0" smtClean="0">
                <a:solidFill>
                  <a:srgbClr val="3D17A9"/>
                </a:solidFill>
                <a:latin typeface="Cambria" pitchFamily="18" charset="0"/>
              </a:rPr>
              <a:t>Personal desktops </a:t>
            </a:r>
            <a:r>
              <a:rPr lang="en-US" sz="2400" dirty="0" smtClean="0">
                <a:latin typeface="Cambria" pitchFamily="18" charset="0"/>
              </a:rPr>
              <a:t>-users having their own completely isolated desktop. </a:t>
            </a:r>
          </a:p>
          <a:p>
            <a:pPr algn="just">
              <a:spcBef>
                <a:spcPts val="0"/>
              </a:spcBef>
            </a:pPr>
            <a:r>
              <a:rPr lang="en-US" sz="2400" dirty="0" smtClean="0">
                <a:latin typeface="Cambria" pitchFamily="18" charset="0"/>
              </a:rPr>
              <a:t>Personal desktops can further be divided into virtual or physical. </a:t>
            </a:r>
          </a:p>
          <a:p>
            <a:pPr algn="just">
              <a:spcBef>
                <a:spcPts val="0"/>
              </a:spcBef>
            </a:pPr>
            <a:r>
              <a:rPr lang="en-US" sz="2400" dirty="0" smtClean="0">
                <a:latin typeface="Cambria" pitchFamily="18" charset="0"/>
              </a:rPr>
              <a:t>Physical desktops are equipped with additional graphic processing power for graphic intensive applications. </a:t>
            </a:r>
            <a:endParaRPr lang="en-US" sz="2400"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3. Desktop Virtualization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14400" y="1600200"/>
            <a:ext cx="7543800" cy="4705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D17A9"/>
                </a:solidFill>
                <a:latin typeface="Cambria" pitchFamily="18" charset="0"/>
                <a:ea typeface="+mn-ea"/>
                <a:cs typeface="+mn-cs"/>
              </a:rPr>
              <a:t>4. Storage Virtualization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normAutofit/>
          </a:bodyPr>
          <a:lstStyle/>
          <a:p>
            <a:pPr algn="just">
              <a:lnSpc>
                <a:spcPct val="150000"/>
              </a:lnSpc>
            </a:pPr>
            <a:r>
              <a:rPr lang="en-US" sz="2200" dirty="0" smtClean="0">
                <a:latin typeface="Cambria" pitchFamily="18" charset="0"/>
              </a:rPr>
              <a:t>Storage virtualization -pooling of data from multiple storage devices. </a:t>
            </a:r>
          </a:p>
          <a:p>
            <a:pPr algn="just">
              <a:lnSpc>
                <a:spcPct val="150000"/>
              </a:lnSpc>
            </a:pPr>
            <a:r>
              <a:rPr lang="en-US" sz="2200" dirty="0" smtClean="0">
                <a:latin typeface="Cambria" pitchFamily="18" charset="0"/>
              </a:rPr>
              <a:t>Examples of storage devices are </a:t>
            </a:r>
            <a:r>
              <a:rPr lang="en-US" sz="2200" dirty="0" smtClean="0">
                <a:solidFill>
                  <a:srgbClr val="3D17A9"/>
                </a:solidFill>
                <a:latin typeface="Cambria" pitchFamily="18" charset="0"/>
              </a:rPr>
              <a:t>storage attached network (SAN) and network attached storage (NAS). </a:t>
            </a:r>
          </a:p>
          <a:p>
            <a:pPr algn="just">
              <a:lnSpc>
                <a:spcPct val="150000"/>
              </a:lnSpc>
            </a:pPr>
            <a:r>
              <a:rPr lang="en-US" sz="2200" dirty="0" smtClean="0">
                <a:latin typeface="Cambria" pitchFamily="18" charset="0"/>
              </a:rPr>
              <a:t>While storage virtualization can be used in different or a combination of storage devices, storage virtualization can be broken up into two general classes: </a:t>
            </a:r>
            <a:r>
              <a:rPr lang="en-US" sz="2200" dirty="0" smtClean="0">
                <a:solidFill>
                  <a:srgbClr val="3D17A9"/>
                </a:solidFill>
                <a:latin typeface="Cambria" pitchFamily="18" charset="0"/>
              </a:rPr>
              <a:t>block virtualization and file virtualization. </a:t>
            </a:r>
            <a:endParaRPr lang="en-US" sz="2200" dirty="0">
              <a:solidFill>
                <a:srgbClr val="3D17A9"/>
              </a:solidFill>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4. Storage Virtualization </a:t>
            </a:r>
            <a:endParaRPr lang="en-US" dirty="0"/>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838200" y="1828800"/>
            <a:ext cx="7772400" cy="4114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D17A9"/>
                </a:solidFill>
                <a:latin typeface="Cambria" pitchFamily="18" charset="0"/>
              </a:rPr>
              <a:t>5. Network Virtualization </a:t>
            </a:r>
          </a:p>
        </p:txBody>
      </p:sp>
      <p:sp>
        <p:nvSpPr>
          <p:cNvPr id="3" name="Footer Placeholder 2"/>
          <p:cNvSpPr>
            <a:spLocks noGrp="1"/>
          </p:cNvSpPr>
          <p:nvPr>
            <p:ph type="ftr" sz="quarter" idx="11"/>
          </p:nvPr>
        </p:nvSpPr>
        <p:spPr/>
        <p:txBody>
          <a:bodyPr/>
          <a:lstStyle/>
          <a:p>
            <a:r>
              <a:rPr lang="en-US" smtClean="0"/>
              <a:t>CSE4011- Virtualization</a:t>
            </a:r>
            <a:endParaRPr lang="en-US"/>
          </a:p>
        </p:txBody>
      </p:sp>
      <p:sp>
        <p:nvSpPr>
          <p:cNvPr id="4" name="Content Placeholder 3"/>
          <p:cNvSpPr>
            <a:spLocks noGrp="1"/>
          </p:cNvSpPr>
          <p:nvPr>
            <p:ph sz="quarter" idx="1"/>
          </p:nvPr>
        </p:nvSpPr>
        <p:spPr>
          <a:xfrm>
            <a:off x="304800" y="1600200"/>
            <a:ext cx="3048000" cy="4495800"/>
          </a:xfrm>
        </p:spPr>
        <p:txBody>
          <a:bodyPr>
            <a:normAutofit/>
          </a:bodyPr>
          <a:lstStyle/>
          <a:p>
            <a:pPr algn="just">
              <a:buNone/>
            </a:pPr>
            <a:r>
              <a:rPr lang="en-US" sz="2200" dirty="0" smtClean="0">
                <a:latin typeface="Cambria" pitchFamily="18" charset="0"/>
              </a:rPr>
              <a:t>Network virtualization was characterized by three types of technologies: </a:t>
            </a:r>
          </a:p>
          <a:p>
            <a:pPr algn="just"/>
            <a:r>
              <a:rPr lang="en-US" sz="2200" dirty="0" smtClean="0">
                <a:solidFill>
                  <a:srgbClr val="3D17A9"/>
                </a:solidFill>
                <a:latin typeface="Cambria" pitchFamily="18" charset="0"/>
              </a:rPr>
              <a:t>Virtual LAN (VLAN), </a:t>
            </a:r>
          </a:p>
          <a:p>
            <a:pPr algn="just"/>
            <a:r>
              <a:rPr lang="en-US" sz="2200" dirty="0" smtClean="0">
                <a:solidFill>
                  <a:srgbClr val="3D17A9"/>
                </a:solidFill>
                <a:latin typeface="Cambria" pitchFamily="18" charset="0"/>
              </a:rPr>
              <a:t>Virtual IP (VIP) and </a:t>
            </a:r>
          </a:p>
          <a:p>
            <a:pPr algn="just"/>
            <a:r>
              <a:rPr lang="en-US" sz="2200" dirty="0" smtClean="0">
                <a:solidFill>
                  <a:srgbClr val="3D17A9"/>
                </a:solidFill>
                <a:latin typeface="Cambria" pitchFamily="18" charset="0"/>
              </a:rPr>
              <a:t>Virtual Private Network (VPN). </a:t>
            </a:r>
            <a:endParaRPr lang="en-US" sz="2200" dirty="0">
              <a:solidFill>
                <a:srgbClr val="3D17A9"/>
              </a:solidFill>
              <a:latin typeface="Cambria"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505200" y="1905000"/>
            <a:ext cx="5334000" cy="3581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557</TotalTime>
  <Words>1813</Words>
  <Application>Microsoft Office PowerPoint</Application>
  <PresentationFormat>On-screen Show (4:3)</PresentationFormat>
  <Paragraphs>149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Cambria</vt:lpstr>
      <vt:lpstr>Tw Cen MT</vt:lpstr>
      <vt:lpstr>Wingdings</vt:lpstr>
      <vt:lpstr>Wingdings 2</vt:lpstr>
      <vt:lpstr>Median</vt:lpstr>
      <vt:lpstr>  Introduction  Virtualization Definition – Virtual Machine Basics – Benefits – Need For Virtualization – Limitations − Traditional Vs. Contemporary Virtualization Process – Virtual Machines – Taxonomy – Challenges   </vt:lpstr>
      <vt:lpstr>Taxonomy model -Virtualization</vt:lpstr>
      <vt:lpstr>1. Server Virtualization </vt:lpstr>
      <vt:lpstr>2. Application  Virtualization </vt:lpstr>
      <vt:lpstr>3. Desktop Virtualization </vt:lpstr>
      <vt:lpstr>3. Desktop Virtualization </vt:lpstr>
      <vt:lpstr>4. Storage Virtualization </vt:lpstr>
      <vt:lpstr>4. Storage Virtualization </vt:lpstr>
      <vt:lpstr>5. Network Virtualization </vt:lpstr>
      <vt:lpstr>Management </vt:lpstr>
      <vt:lpstr>Security  </vt:lpstr>
      <vt:lpstr>Summary</vt:lpstr>
      <vt:lpstr>Revised Taxonomy Model of Virtualization Domains </vt:lpstr>
      <vt:lpstr>Revised Taxonomy Model</vt:lpstr>
      <vt:lpstr>The blue layers</vt:lpstr>
      <vt:lpstr>The blue layers</vt:lpstr>
      <vt:lpstr>The blue layers</vt:lpstr>
      <vt:lpstr>The blue layers</vt:lpstr>
      <vt:lpstr>The blue layers</vt:lpstr>
      <vt:lpstr>The blue layers</vt:lpstr>
      <vt:lpstr>The red layers </vt:lpstr>
      <vt:lpstr>The red layers </vt:lpstr>
      <vt:lpstr>The red layers </vt:lpstr>
      <vt:lpstr>The red layers </vt:lpstr>
      <vt:lpstr>The red layers </vt:lpstr>
      <vt:lpstr>The green layers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Virtualization Definition – Virtual Machine Basics – Benefits – Need For Virtualization – Limitations − Traditional Vs. Contemporary Virtualization Process – Virtual Machines – Taxonomy – Challenges</dc:title>
  <dc:creator>user</dc:creator>
  <cp:lastModifiedBy>admin</cp:lastModifiedBy>
  <cp:revision>51</cp:revision>
  <dcterms:created xsi:type="dcterms:W3CDTF">2006-08-16T00:00:00Z</dcterms:created>
  <dcterms:modified xsi:type="dcterms:W3CDTF">2018-12-12T05:47:14Z</dcterms:modified>
</cp:coreProperties>
</file>