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5"/>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70" r:id="rId14"/>
    <p:sldId id="268" r:id="rId15"/>
    <p:sldId id="269" r:id="rId16"/>
    <p:sldId id="271" r:id="rId17"/>
    <p:sldId id="273" r:id="rId18"/>
    <p:sldId id="272" r:id="rId19"/>
    <p:sldId id="276" r:id="rId20"/>
    <p:sldId id="277" r:id="rId21"/>
    <p:sldId id="274" r:id="rId22"/>
    <p:sldId id="275"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7" r:id="rId38"/>
    <p:sldId id="292" r:id="rId39"/>
    <p:sldId id="293" r:id="rId40"/>
    <p:sldId id="294" r:id="rId41"/>
    <p:sldId id="295" r:id="rId42"/>
    <p:sldId id="296" r:id="rId43"/>
    <p:sldId id="304" r:id="rId44"/>
    <p:sldId id="305" r:id="rId45"/>
    <p:sldId id="298" r:id="rId46"/>
    <p:sldId id="299" r:id="rId47"/>
    <p:sldId id="300" r:id="rId48"/>
    <p:sldId id="301" r:id="rId49"/>
    <p:sldId id="302" r:id="rId50"/>
    <p:sldId id="303" r:id="rId51"/>
    <p:sldId id="306" r:id="rId52"/>
    <p:sldId id="308" r:id="rId53"/>
    <p:sldId id="307"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17A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569" autoAdjust="0"/>
  </p:normalViewPr>
  <p:slideViewPr>
    <p:cSldViewPr>
      <p:cViewPr>
        <p:scale>
          <a:sx n="60" d="100"/>
          <a:sy n="60" d="100"/>
        </p:scale>
        <p:origin x="-1350" y="-288"/>
      </p:cViewPr>
      <p:guideLst>
        <p:guide orient="horz" pos="2160"/>
        <p:guide pos="2880"/>
      </p:guideLst>
    </p:cSldViewPr>
  </p:slideViewPr>
  <p:outlineViewPr>
    <p:cViewPr>
      <p:scale>
        <a:sx n="33" d="100"/>
        <a:sy n="33" d="100"/>
      </p:scale>
      <p:origin x="54" y="1408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0AF22D-0CCF-4040-AD2B-D95F6F7B7DDD}" type="datetimeFigureOut">
              <a:rPr lang="en-US" smtClean="0"/>
              <a:pPr/>
              <a:t>12/11/2018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DFB3BF-D4E9-4152-8645-F46DFB9A1AE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07C1BC8A-667F-419F-A04D-C6DEBD5C435A}" type="datetime1">
              <a:rPr lang="en-US" smtClean="0"/>
              <a:pPr/>
              <a:t>12/11/2018</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smtClean="0"/>
              <a:t>CSE4011- Virtualization</a:t>
            </a:r>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00874B-48C4-4F13-A87F-BBBDD873DCA8}" type="datetime1">
              <a:rPr lang="en-US" smtClean="0"/>
              <a:pPr/>
              <a:t>12/11/2018</a:t>
            </a:fld>
            <a:endParaRPr lang="en-US"/>
          </a:p>
        </p:txBody>
      </p:sp>
      <p:sp>
        <p:nvSpPr>
          <p:cNvPr id="5" name="Footer Placeholder 4"/>
          <p:cNvSpPr>
            <a:spLocks noGrp="1"/>
          </p:cNvSpPr>
          <p:nvPr>
            <p:ph type="ftr" sz="quarter" idx="11"/>
          </p:nvPr>
        </p:nvSpPr>
        <p:spPr/>
        <p:txBody>
          <a:bodyPr/>
          <a:lstStyle/>
          <a:p>
            <a:r>
              <a:rPr lang="en-US" smtClean="0"/>
              <a:t>CSE4011- Virtualization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B217B4A6-5DC6-421F-B58B-CB0CD06ECA51}" type="datetime1">
              <a:rPr lang="en-US" smtClean="0"/>
              <a:pPr/>
              <a:t>12/11/2018</a:t>
            </a:fld>
            <a:endParaRPr lang="en-US"/>
          </a:p>
        </p:txBody>
      </p:sp>
      <p:sp>
        <p:nvSpPr>
          <p:cNvPr id="5" name="Footer Placeholder 4"/>
          <p:cNvSpPr>
            <a:spLocks noGrp="1"/>
          </p:cNvSpPr>
          <p:nvPr>
            <p:ph type="ftr" sz="quarter" idx="11"/>
          </p:nvPr>
        </p:nvSpPr>
        <p:spPr>
          <a:xfrm>
            <a:off x="457201" y="6248207"/>
            <a:ext cx="5573483" cy="365125"/>
          </a:xfrm>
        </p:spPr>
        <p:txBody>
          <a:bodyPr/>
          <a:lstStyle/>
          <a:p>
            <a:r>
              <a:rPr lang="en-US" smtClean="0"/>
              <a:t>CSE4011- Virtualization</a:t>
            </a:r>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26699AD-E045-4756-AE5A-6A4E638DAA46}" type="datetime1">
              <a:rPr lang="en-US" smtClean="0"/>
              <a:pPr/>
              <a:t>12/11/2018</a:t>
            </a:fld>
            <a:endParaRPr lang="en-US"/>
          </a:p>
        </p:txBody>
      </p:sp>
      <p:sp>
        <p:nvSpPr>
          <p:cNvPr id="5" name="Footer Placeholder 4"/>
          <p:cNvSpPr>
            <a:spLocks noGrp="1"/>
          </p:cNvSpPr>
          <p:nvPr>
            <p:ph type="ftr" sz="quarter" idx="11"/>
          </p:nvPr>
        </p:nvSpPr>
        <p:spPr/>
        <p:txBody>
          <a:bodyPr/>
          <a:lstStyle/>
          <a:p>
            <a:r>
              <a:rPr lang="en-US" smtClean="0"/>
              <a:t>CSE4011- Virtualization</a:t>
            </a: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7A7A23E2-4A92-44DD-8DBC-449457616404}" type="datetime1">
              <a:rPr lang="en-US" smtClean="0"/>
              <a:pPr/>
              <a:t>12/11/2018</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r>
              <a:rPr lang="en-US" smtClean="0"/>
              <a:t>CSE4011- Virtualization</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497CA85A-B7C6-4B0D-B1B4-4DD8C8B5E03A}" type="datetime1">
              <a:rPr lang="en-US" smtClean="0"/>
              <a:pPr/>
              <a:t>12/11/2018</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r>
              <a:rPr lang="en-US" smtClean="0"/>
              <a:t>CSE4011- Virtualization</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F092FC85-615E-4CD0-A3A4-CE5313873844}" type="datetime1">
              <a:rPr lang="en-US" smtClean="0"/>
              <a:pPr/>
              <a:t>12/11/2018</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r>
              <a:rPr lang="en-US" smtClean="0"/>
              <a:t>CSE4011- Virtualization</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1B2143A-BE2A-4AB5-939C-962E2D336D1C}" type="datetime1">
              <a:rPr lang="en-US" smtClean="0"/>
              <a:pPr/>
              <a:t>12/11/2018</a:t>
            </a:fld>
            <a:endParaRPr lang="en-US"/>
          </a:p>
        </p:txBody>
      </p:sp>
      <p:sp>
        <p:nvSpPr>
          <p:cNvPr id="4" name="Footer Placeholder 3"/>
          <p:cNvSpPr>
            <a:spLocks noGrp="1"/>
          </p:cNvSpPr>
          <p:nvPr>
            <p:ph type="ftr" sz="quarter" idx="11"/>
          </p:nvPr>
        </p:nvSpPr>
        <p:spPr/>
        <p:txBody>
          <a:bodyPr/>
          <a:lstStyle/>
          <a:p>
            <a:r>
              <a:rPr lang="en-US" smtClean="0"/>
              <a:t>CSE4011- Virtualization</a:t>
            </a: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6E0350-A903-4093-B9AE-854E89C6395A}" type="datetime1">
              <a:rPr lang="en-US" smtClean="0"/>
              <a:pPr/>
              <a:t>12/11/2018</a:t>
            </a:fld>
            <a:endParaRPr lang="en-US"/>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D52C054-9A84-4019-A22B-9EB659631D44}" type="datetime1">
              <a:rPr lang="en-US" smtClean="0"/>
              <a:pPr/>
              <a:t>12/11/2018</a:t>
            </a:fld>
            <a:endParaRPr lang="en-US"/>
          </a:p>
        </p:txBody>
      </p:sp>
      <p:sp>
        <p:nvSpPr>
          <p:cNvPr id="6" name="Footer Placeholder 5"/>
          <p:cNvSpPr>
            <a:spLocks noGrp="1"/>
          </p:cNvSpPr>
          <p:nvPr>
            <p:ph type="ftr" sz="quarter" idx="11"/>
          </p:nvPr>
        </p:nvSpPr>
        <p:spPr/>
        <p:txBody>
          <a:bodyPr/>
          <a:lstStyle/>
          <a:p>
            <a:r>
              <a:rPr lang="en-US" smtClean="0"/>
              <a:t>CSE4011- Virtualization</a:t>
            </a: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83DB5881-5A67-492F-9B69-9DC07CFE8407}" type="datetime1">
              <a:rPr lang="en-US" smtClean="0"/>
              <a:pPr/>
              <a:t>12/11/2018</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smtClean="0"/>
              <a:t>CSE4011- Virtualization</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0B68652F-38CB-4B7C-9736-F4B6332F27BC}" type="datetime1">
              <a:rPr lang="en-US" smtClean="0"/>
              <a:pPr/>
              <a:t>12/11/2018</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smtClean="0"/>
              <a:t>CSE4011- Virtualization</a:t>
            </a:r>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0"/>
            <a:ext cx="8153400" cy="3581400"/>
          </a:xfrm>
        </p:spPr>
        <p:txBody>
          <a:bodyPr>
            <a:normAutofit fontScale="90000"/>
          </a:bodyPr>
          <a:lstStyle/>
          <a:p>
            <a:pPr algn="just"/>
            <a:r>
              <a:rPr lang="en-IN" dirty="0" smtClean="0"/>
              <a:t/>
            </a:r>
            <a:br>
              <a:rPr lang="en-IN" dirty="0" smtClean="0"/>
            </a:br>
            <a:r>
              <a:rPr lang="en-IN" b="1" dirty="0" smtClean="0">
                <a:solidFill>
                  <a:schemeClr val="tx1"/>
                </a:solidFill>
              </a:rPr>
              <a:t> </a:t>
            </a:r>
            <a:r>
              <a:rPr lang="en-IN" b="1" cap="none" dirty="0" smtClean="0">
                <a:solidFill>
                  <a:schemeClr val="tx1"/>
                </a:solidFill>
              </a:rPr>
              <a:t>Introduction </a:t>
            </a:r>
            <a:r>
              <a:rPr lang="en-IN" sz="3600" cap="none" dirty="0" smtClean="0">
                <a:solidFill>
                  <a:schemeClr val="tx1"/>
                </a:solidFill>
              </a:rPr>
              <a:t/>
            </a:r>
            <a:br>
              <a:rPr lang="en-IN" sz="3600" cap="none" dirty="0" smtClean="0">
                <a:solidFill>
                  <a:schemeClr val="tx1"/>
                </a:solidFill>
              </a:rPr>
            </a:br>
            <a:r>
              <a:rPr lang="en-IN" sz="3600" cap="none" dirty="0" smtClean="0">
                <a:solidFill>
                  <a:schemeClr val="tx1"/>
                </a:solidFill>
              </a:rPr>
              <a:t>Virtualization Definition – Virtual Machine Basics – Benefits – Need For Virtualization – Limitations − Traditional Vs. Contemporary Virtualization Process – Virtual Machines – Taxonomy – Challenges </a:t>
            </a:r>
            <a:r>
              <a:rPr lang="en-IN" sz="3600" cap="none" dirty="0" smtClean="0">
                <a:solidFill>
                  <a:schemeClr val="bg1"/>
                </a:solidFill>
              </a:rPr>
              <a:t>	</a:t>
            </a:r>
            <a:r>
              <a:rPr lang="en-IN" dirty="0" smtClean="0"/>
              <a:t/>
            </a:r>
            <a:br>
              <a:rPr lang="en-IN" dirty="0" smtClean="0"/>
            </a:br>
            <a:endParaRPr lang="en-IN" dirty="0"/>
          </a:p>
        </p:txBody>
      </p:sp>
      <p:sp>
        <p:nvSpPr>
          <p:cNvPr id="3" name="Subtitle 2"/>
          <p:cNvSpPr>
            <a:spLocks noGrp="1"/>
          </p:cNvSpPr>
          <p:nvPr>
            <p:ph type="subTitle" idx="1"/>
          </p:nvPr>
        </p:nvSpPr>
        <p:spPr/>
        <p:txBody>
          <a:bodyPr/>
          <a:lstStyle/>
          <a:p>
            <a:r>
              <a:rPr lang="en-IN" b="1" dirty="0" smtClean="0">
                <a:solidFill>
                  <a:schemeClr val="bg1"/>
                </a:solidFill>
              </a:rPr>
              <a:t>VIRTUALIZATION</a:t>
            </a:r>
            <a:endParaRPr lang="en-IN" b="1" dirty="0">
              <a:solidFill>
                <a:schemeClr val="bg1"/>
              </a:solidFill>
            </a:endParaRPr>
          </a:p>
        </p:txBody>
      </p:sp>
      <p:sp>
        <p:nvSpPr>
          <p:cNvPr id="4" name="TextBox 3"/>
          <p:cNvSpPr txBox="1"/>
          <p:nvPr/>
        </p:nvSpPr>
        <p:spPr>
          <a:xfrm>
            <a:off x="1295400" y="609600"/>
            <a:ext cx="6019800" cy="769441"/>
          </a:xfrm>
          <a:prstGeom prst="rect">
            <a:avLst/>
          </a:prstGeom>
          <a:noFill/>
        </p:spPr>
        <p:txBody>
          <a:bodyPr wrap="square" rtlCol="0">
            <a:spAutoFit/>
          </a:bodyPr>
          <a:lstStyle/>
          <a:p>
            <a:pPr algn="ctr"/>
            <a:r>
              <a:rPr lang="en-IN" sz="4400" b="1" dirty="0" smtClean="0"/>
              <a:t>MODULE 1</a:t>
            </a:r>
            <a:endParaRPr lang="en-IN" sz="4400" b="1" dirty="0"/>
          </a:p>
        </p:txBody>
      </p:sp>
      <p:sp>
        <p:nvSpPr>
          <p:cNvPr id="5" name="Footer Placeholder 4"/>
          <p:cNvSpPr>
            <a:spLocks noGrp="1"/>
          </p:cNvSpPr>
          <p:nvPr>
            <p:ph type="ftr" sz="quarter" idx="11"/>
          </p:nvPr>
        </p:nvSpPr>
        <p:spPr/>
        <p:txBody>
          <a:bodyPr/>
          <a:lstStyle/>
          <a:p>
            <a:r>
              <a:rPr lang="en-US" dirty="0" smtClean="0"/>
              <a:t>CSE4011- Virtualization</a:t>
            </a:r>
            <a:endParaRPr lang="en-US" dirty="0"/>
          </a:p>
        </p:txBody>
      </p:sp>
      <p:sp>
        <p:nvSpPr>
          <p:cNvPr id="6" name="Rectangle 5"/>
          <p:cNvSpPr/>
          <p:nvPr/>
        </p:nvSpPr>
        <p:spPr>
          <a:xfrm>
            <a:off x="10228182" y="446187"/>
            <a:ext cx="968535" cy="307777"/>
          </a:xfrm>
          <a:prstGeom prst="rect">
            <a:avLst/>
          </a:prstGeom>
        </p:spPr>
        <p:txBody>
          <a:bodyPr wrap="none">
            <a:spAutoFit/>
          </a:bodyPr>
          <a:lstStyle/>
          <a:p>
            <a:r>
              <a:rPr lang="en-US" sz="1400" dirty="0" smtClean="0">
                <a:solidFill>
                  <a:srgbClr val="EBDDC3"/>
                </a:solidFill>
              </a:rPr>
              <a:t>CSE4011-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tx1"/>
                </a:solidFill>
                <a:latin typeface="Cambria" pitchFamily="18" charset="0"/>
              </a:rPr>
              <a:t>Virtualization Reference Model</a:t>
            </a: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lstStyle/>
          <a:p>
            <a:endParaRPr lang="en-US" dirty="0"/>
          </a:p>
        </p:txBody>
      </p:sp>
      <p:pic>
        <p:nvPicPr>
          <p:cNvPr id="27650" name="Picture 2" descr="https://cdncontribute.geeksforgeeks.org/wp-content/uploads/Untitled-drawing-1-8.png"/>
          <p:cNvPicPr>
            <a:picLocks noChangeAspect="1" noChangeArrowheads="1"/>
          </p:cNvPicPr>
          <p:nvPr/>
        </p:nvPicPr>
        <p:blipFill>
          <a:blip r:embed="rId2" cstate="print"/>
          <a:srcRect/>
          <a:stretch>
            <a:fillRect/>
          </a:stretch>
        </p:blipFill>
        <p:spPr bwMode="auto">
          <a:xfrm>
            <a:off x="0" y="1009650"/>
            <a:ext cx="9144000" cy="584835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tx1"/>
                </a:solidFill>
                <a:latin typeface="Cambria" pitchFamily="18" charset="0"/>
              </a:rPr>
              <a:t>Virtualization Reference Model</a:t>
            </a:r>
            <a:endParaRPr lang="en-US" sz="3600" b="1" dirty="0">
              <a:solidFill>
                <a:schemeClr val="tx1"/>
              </a:solidFill>
              <a:latin typeface="Cambria" pitchFamily="18" charset="0"/>
            </a:endParaRP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a:xfrm>
            <a:off x="381000" y="1524000"/>
            <a:ext cx="8385048" cy="4876800"/>
          </a:xfrm>
        </p:spPr>
        <p:txBody>
          <a:bodyPr>
            <a:noAutofit/>
          </a:bodyPr>
          <a:lstStyle/>
          <a:p>
            <a:pPr algn="just">
              <a:spcBef>
                <a:spcPts val="0"/>
              </a:spcBef>
              <a:buNone/>
            </a:pPr>
            <a:r>
              <a:rPr lang="en-US" sz="2200" dirty="0" smtClean="0">
                <a:latin typeface="Cambria" pitchFamily="18" charset="0"/>
              </a:rPr>
              <a:t>Three major Components falls under this category in a virtualized environment:</a:t>
            </a:r>
          </a:p>
          <a:p>
            <a:pPr algn="just" fontAlgn="base">
              <a:spcBef>
                <a:spcPts val="0"/>
              </a:spcBef>
              <a:buNone/>
            </a:pPr>
            <a:r>
              <a:rPr lang="en-US" sz="2200" b="1" dirty="0" smtClean="0">
                <a:latin typeface="Cambria" pitchFamily="18" charset="0"/>
              </a:rPr>
              <a:t>1. Guest:</a:t>
            </a:r>
          </a:p>
          <a:p>
            <a:pPr algn="just" fontAlgn="base">
              <a:spcBef>
                <a:spcPts val="0"/>
              </a:spcBef>
            </a:pPr>
            <a:r>
              <a:rPr lang="en-US" sz="2200" b="1" dirty="0" smtClean="0">
                <a:latin typeface="Cambria" pitchFamily="18" charset="0"/>
              </a:rPr>
              <a:t>S</a:t>
            </a:r>
            <a:r>
              <a:rPr lang="en-US" sz="2200" dirty="0" smtClean="0">
                <a:latin typeface="Cambria" pitchFamily="18" charset="0"/>
              </a:rPr>
              <a:t>ystem component that interacts with the virtualization layer </a:t>
            </a:r>
          </a:p>
          <a:p>
            <a:pPr algn="just" fontAlgn="base">
              <a:spcBef>
                <a:spcPts val="0"/>
              </a:spcBef>
            </a:pPr>
            <a:r>
              <a:rPr lang="en-US" sz="2200" dirty="0" smtClean="0">
                <a:latin typeface="Cambria" pitchFamily="18" charset="0"/>
              </a:rPr>
              <a:t>Guests usually consist of one or more virtual disk files, and a VM definition file. </a:t>
            </a:r>
          </a:p>
          <a:p>
            <a:pPr fontAlgn="base">
              <a:spcBef>
                <a:spcPts val="0"/>
              </a:spcBef>
              <a:buNone/>
            </a:pPr>
            <a:r>
              <a:rPr lang="en-US" sz="2200" b="1" dirty="0" smtClean="0">
                <a:latin typeface="Cambria" pitchFamily="18" charset="0"/>
              </a:rPr>
              <a:t>2. Host:</a:t>
            </a:r>
          </a:p>
          <a:p>
            <a:pPr fontAlgn="base">
              <a:spcBef>
                <a:spcPts val="0"/>
              </a:spcBef>
            </a:pPr>
            <a:r>
              <a:rPr lang="en-US" sz="2200" dirty="0" smtClean="0">
                <a:latin typeface="Cambria" pitchFamily="18" charset="0"/>
              </a:rPr>
              <a:t>Original environment where the guest is supposed to be managed. </a:t>
            </a:r>
          </a:p>
          <a:p>
            <a:pPr algn="just" fontAlgn="base">
              <a:spcBef>
                <a:spcPts val="0"/>
              </a:spcBef>
            </a:pPr>
            <a:r>
              <a:rPr lang="en-US" sz="2200" dirty="0" smtClean="0">
                <a:latin typeface="Cambria" pitchFamily="18" charset="0"/>
              </a:rPr>
              <a:t>Each guest runs on the host using shared resources donated to it by the host. </a:t>
            </a:r>
          </a:p>
          <a:p>
            <a:pPr fontAlgn="base">
              <a:spcBef>
                <a:spcPts val="0"/>
              </a:spcBef>
              <a:buNone/>
            </a:pPr>
            <a:r>
              <a:rPr lang="en-US" sz="2200" b="1" dirty="0" smtClean="0">
                <a:latin typeface="Cambria" pitchFamily="18" charset="0"/>
              </a:rPr>
              <a:t>3. Virtualization Layer:</a:t>
            </a:r>
          </a:p>
          <a:p>
            <a:pPr fontAlgn="base">
              <a:spcBef>
                <a:spcPts val="0"/>
              </a:spcBef>
            </a:pPr>
            <a:r>
              <a:rPr lang="en-US" sz="2200" dirty="0" smtClean="0">
                <a:latin typeface="Cambria" pitchFamily="18" charset="0"/>
              </a:rPr>
              <a:t>Responsible for recreating the same or a different environment where the guest will operate.</a:t>
            </a:r>
          </a:p>
          <a:p>
            <a:pPr algn="just" fontAlgn="base">
              <a:spcBef>
                <a:spcPts val="0"/>
              </a:spcBef>
            </a:pPr>
            <a:r>
              <a:rPr lang="en-US" sz="2200" dirty="0" smtClean="0">
                <a:latin typeface="Cambria" pitchFamily="18" charset="0"/>
              </a:rPr>
              <a:t> It is an additional abstraction layer between a network and storage hardware, computing, and the application running on it.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latin typeface="Cambria" pitchFamily="18" charset="0"/>
              </a:rPr>
              <a:t>Virtualization-Limitations</a:t>
            </a:r>
            <a:endParaRPr lang="en-US" dirty="0"/>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fontScale="92500"/>
          </a:bodyPr>
          <a:lstStyle/>
          <a:p>
            <a:pPr algn="just" fontAlgn="base">
              <a:buNone/>
            </a:pPr>
            <a:r>
              <a:rPr lang="en-IN" sz="2600" b="1" dirty="0" smtClean="0">
                <a:latin typeface="Cambria" pitchFamily="18" charset="0"/>
              </a:rPr>
              <a:t>Upfront costs.</a:t>
            </a:r>
            <a:r>
              <a:rPr lang="en-IN" sz="2600" dirty="0" smtClean="0">
                <a:latin typeface="Cambria" pitchFamily="18" charset="0"/>
              </a:rPr>
              <a:t> </a:t>
            </a:r>
          </a:p>
          <a:p>
            <a:pPr algn="just" fontAlgn="base"/>
            <a:r>
              <a:rPr lang="en-IN" sz="2600" dirty="0" smtClean="0">
                <a:latin typeface="Cambria" pitchFamily="18" charset="0"/>
              </a:rPr>
              <a:t>The investment in the virtualization software, and possibly additional hardware might be required to make the virtualization possible.</a:t>
            </a:r>
          </a:p>
          <a:p>
            <a:pPr algn="just" fontAlgn="base"/>
            <a:r>
              <a:rPr lang="en-IN" sz="2600" dirty="0" smtClean="0">
                <a:latin typeface="Cambria" pitchFamily="18" charset="0"/>
              </a:rPr>
              <a:t>This depends on your existing network. </a:t>
            </a:r>
          </a:p>
          <a:p>
            <a:pPr algn="just" fontAlgn="base"/>
            <a:r>
              <a:rPr lang="en-IN" sz="2600" dirty="0" smtClean="0">
                <a:latin typeface="Cambria" pitchFamily="18" charset="0"/>
              </a:rPr>
              <a:t>Many businesses have sufficient capacity to accommodate the virtualization without requiring a lot of cash. </a:t>
            </a:r>
          </a:p>
          <a:p>
            <a:pPr algn="just" fontAlgn="base"/>
            <a:r>
              <a:rPr lang="en-IN" sz="2600" dirty="0" smtClean="0">
                <a:latin typeface="Cambria" pitchFamily="18" charset="0"/>
              </a:rPr>
              <a:t>This obstacle can also be more readily navigated by working with a Managed IT Services provider, who can offset this cost with monthly leasing or purchase plans.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latin typeface="Cambria" pitchFamily="18" charset="0"/>
              </a:rPr>
              <a:t>Virtualization-Limitations</a:t>
            </a:r>
            <a:endParaRPr lang="en-US" dirty="0"/>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fontScale="62500" lnSpcReduction="20000"/>
          </a:bodyPr>
          <a:lstStyle/>
          <a:p>
            <a:pPr algn="just" fontAlgn="base">
              <a:buNone/>
            </a:pPr>
            <a:r>
              <a:rPr lang="en-IN" sz="3500" b="1" dirty="0" smtClean="0">
                <a:latin typeface="Cambria" pitchFamily="18" charset="0"/>
              </a:rPr>
              <a:t>Software licensing considerations</a:t>
            </a:r>
            <a:r>
              <a:rPr lang="en-IN" sz="3500" dirty="0" smtClean="0">
                <a:latin typeface="Cambria" pitchFamily="18" charset="0"/>
              </a:rPr>
              <a:t>. </a:t>
            </a:r>
          </a:p>
          <a:p>
            <a:pPr algn="just" fontAlgn="base"/>
            <a:r>
              <a:rPr lang="en-IN" sz="3500" dirty="0" smtClean="0">
                <a:latin typeface="Cambria" pitchFamily="18" charset="0"/>
              </a:rPr>
              <a:t>This is becoming less of a problem as more software vendors adapt to the increased adoption of virtualization, but it is important to check with your vendors to clearly understand how they view software use in a virtualized environment</a:t>
            </a:r>
          </a:p>
          <a:p>
            <a:pPr algn="just" fontAlgn="base">
              <a:buNone/>
            </a:pPr>
            <a:r>
              <a:rPr lang="en-IN" sz="3500" b="1" dirty="0" smtClean="0">
                <a:latin typeface="Cambria" pitchFamily="18" charset="0"/>
              </a:rPr>
              <a:t>Possible learning curve.</a:t>
            </a:r>
          </a:p>
          <a:p>
            <a:pPr algn="just" fontAlgn="base"/>
            <a:r>
              <a:rPr lang="en-IN" sz="3800" dirty="0" smtClean="0">
                <a:latin typeface="Cambria" pitchFamily="18" charset="0"/>
              </a:rPr>
              <a:t>Implementing and managing a virtualized environment will require IT staff with expertise in virtualization. </a:t>
            </a:r>
          </a:p>
          <a:p>
            <a:pPr algn="just" fontAlgn="base"/>
            <a:r>
              <a:rPr lang="en-IN" sz="3800" dirty="0" smtClean="0">
                <a:latin typeface="Cambria" pitchFamily="18" charset="0"/>
              </a:rPr>
              <a:t>On the user side a typical virtual environment will operate similarly to the non-virtual environment. </a:t>
            </a:r>
          </a:p>
          <a:p>
            <a:pPr algn="just" fontAlgn="base"/>
            <a:r>
              <a:rPr lang="en-IN" sz="3800" dirty="0" smtClean="0">
                <a:latin typeface="Cambria" pitchFamily="18" charset="0"/>
              </a:rPr>
              <a:t>There are some applications that do not adapt well to the virtualized environment – this is something that your IT staff will need to be aware of and address prior to converting.  </a:t>
            </a:r>
          </a:p>
          <a:p>
            <a:pPr algn="just" fontAlgn="base"/>
            <a:endParaRPr lang="en-US" sz="3800" dirty="0">
              <a:latin typeface="Cambria"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90600"/>
          </a:xfrm>
        </p:spPr>
        <p:txBody>
          <a:bodyPr>
            <a:noAutofit/>
          </a:bodyPr>
          <a:lstStyle/>
          <a:p>
            <a:r>
              <a:rPr lang="en-IN" sz="3200" b="1" dirty="0" smtClean="0">
                <a:solidFill>
                  <a:srgbClr val="C00000"/>
                </a:solidFill>
                <a:latin typeface="Cambria" pitchFamily="18" charset="0"/>
              </a:rPr>
              <a:t>Traditional Vs. Contemporary Virtualization Process</a:t>
            </a:r>
            <a:endParaRPr lang="en-US" sz="3200" b="1" dirty="0">
              <a:solidFill>
                <a:srgbClr val="C00000"/>
              </a:solidFill>
              <a:latin typeface="Cambria" pitchFamily="18" charset="0"/>
            </a:endParaRP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lstStyle/>
          <a:p>
            <a:endParaRPr lang="en-US" dirty="0"/>
          </a:p>
        </p:txBody>
      </p:sp>
      <p:pic>
        <p:nvPicPr>
          <p:cNvPr id="3074" name="Picture 2" descr="Virtual vs Traditional Architecture There are different types of hypervisor which provide server virtualization technology such as VMware vSphere ESXi, Cetrix XenServer and Proxmox Virtual Environment. The implementation of a virtualized environment requires a different type of networking than the traditional model which is not well suited for a virtualized environment, which is Virtual Networking and the two key elements of virtual networking are Virtual Switches such as VMware Virtual Switch and Proxmox Linux Bridge and Software Routers such as XORP, BIRD and Quagga. In this article we a aim to show the implementation of Quagga software router for a private cloud. There are some research works achieved in the same domain as ours and close to our topic. The authors in [6] show the implementation of Quagga with OpenFlow, Quagga which is an open source routing suit and open flow is an open standard based on an Ethernet switch. In this structure, Openflow is responsible for a fast packet forwarding (data path) and Quagga is responsible for high level routing decisions (control path). And the results state that routes from Quagga are properly converted into flow entries and data plane packets are correctly forwarded. In [7] authors discuss the need for higher performance and time consuming in switching time in network architecture is increasing due to diffusion of information and communication technologies and new applications that more rely on audio and video streaming. In this paper, the performance parameter has been introduced in terms of switching time when a network topology changes occur. The test methodology to measure the performance parameter is done on a personal computer with Linux operating system equipped with Quagga 0.98 Routing Software. In another research the authors [8] worked on the implementation of software defined networking (SDN) in Openstack cloud platform through using QuantumÂ "/>
          <p:cNvPicPr>
            <a:picLocks noChangeAspect="1" noChangeArrowheads="1"/>
          </p:cNvPicPr>
          <p:nvPr/>
        </p:nvPicPr>
        <p:blipFill>
          <a:blip r:embed="rId2" cstate="print"/>
          <a:srcRect/>
          <a:stretch>
            <a:fillRect/>
          </a:stretch>
        </p:blipFill>
        <p:spPr bwMode="auto">
          <a:xfrm>
            <a:off x="1447800" y="2362200"/>
            <a:ext cx="5505450" cy="2695576"/>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5048" cy="990600"/>
          </a:xfrm>
        </p:spPr>
        <p:txBody>
          <a:bodyPr>
            <a:noAutofit/>
          </a:bodyPr>
          <a:lstStyle/>
          <a:p>
            <a:r>
              <a:rPr lang="en-IN" sz="3200" b="1" dirty="0" smtClean="0">
                <a:solidFill>
                  <a:srgbClr val="C00000"/>
                </a:solidFill>
                <a:latin typeface="Cambria" pitchFamily="18" charset="0"/>
              </a:rPr>
              <a:t>Traditional Vs. Contemporary Virtualization Process</a:t>
            </a:r>
            <a:endParaRPr lang="en-US" sz="3200" b="1" dirty="0">
              <a:solidFill>
                <a:srgbClr val="C00000"/>
              </a:solidFill>
              <a:latin typeface="Cambria" pitchFamily="18" charset="0"/>
            </a:endParaRPr>
          </a:p>
        </p:txBody>
      </p:sp>
      <p:sp>
        <p:nvSpPr>
          <p:cNvPr id="3" name="Footer Placeholder 2"/>
          <p:cNvSpPr>
            <a:spLocks noGrp="1"/>
          </p:cNvSpPr>
          <p:nvPr>
            <p:ph type="ftr" sz="quarter" idx="11"/>
          </p:nvPr>
        </p:nvSpPr>
        <p:spPr/>
        <p:txBody>
          <a:bodyPr/>
          <a:lstStyle/>
          <a:p>
            <a:r>
              <a:rPr lang="en-US" smtClean="0"/>
              <a:t>CSE4011- Virtualization</a:t>
            </a:r>
            <a:endParaRPr lang="en-US"/>
          </a:p>
        </p:txBody>
      </p:sp>
      <p:graphicFrame>
        <p:nvGraphicFramePr>
          <p:cNvPr id="6" name="Content Placeholder 5"/>
          <p:cNvGraphicFramePr>
            <a:graphicFrameLocks noGrp="1"/>
          </p:cNvGraphicFramePr>
          <p:nvPr>
            <p:ph sz="quarter" idx="1"/>
          </p:nvPr>
        </p:nvGraphicFramePr>
        <p:xfrm>
          <a:off x="612775" y="1600200"/>
          <a:ext cx="8153400" cy="4312920"/>
        </p:xfrm>
        <a:graphic>
          <a:graphicData uri="http://schemas.openxmlformats.org/drawingml/2006/table">
            <a:tbl>
              <a:tblPr firstRow="1" bandRow="1">
                <a:tableStyleId>{D7AC3CCA-C797-4891-BE02-D94E43425B78}</a:tableStyleId>
              </a:tblPr>
              <a:tblGrid>
                <a:gridCol w="4076700"/>
                <a:gridCol w="4076700"/>
              </a:tblGrid>
              <a:tr h="381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IN" kern="1200" cap="all" dirty="0" smtClean="0"/>
                        <a:t> VIRTUALIZATION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IN" kern="1200" cap="all" dirty="0" smtClean="0"/>
                        <a:t> CLOUD COMPUTING</a:t>
                      </a:r>
                    </a:p>
                  </a:txBody>
                  <a:tcPr/>
                </a:tc>
              </a:tr>
              <a:tr h="370840">
                <a:tc>
                  <a:txBody>
                    <a:bodyPr/>
                    <a:lstStyle/>
                    <a:p>
                      <a:pPr marL="0" indent="173038" algn="just">
                        <a:buFont typeface="Arial" pitchFamily="34" charset="0"/>
                        <a:buChar char="•"/>
                      </a:pPr>
                      <a:r>
                        <a:rPr kumimoji="0" lang="en-IN" b="0" i="0" kern="1200" dirty="0" smtClean="0">
                          <a:solidFill>
                            <a:schemeClr val="dk1"/>
                          </a:solidFill>
                          <a:latin typeface="+mn-lt"/>
                          <a:ea typeface="+mn-ea"/>
                          <a:cs typeface="+mn-cs"/>
                        </a:rPr>
                        <a:t>Technology that allows you to create multiple simulated environments or dedicated resources from a single, physical hardware system. </a:t>
                      </a:r>
                    </a:p>
                    <a:p>
                      <a:pPr marL="0" indent="173038" algn="just">
                        <a:buFont typeface="Arial" pitchFamily="34" charset="0"/>
                        <a:buChar char="•"/>
                      </a:pPr>
                      <a:r>
                        <a:rPr kumimoji="0" lang="en-IN" b="0" i="0" kern="1200" dirty="0" smtClean="0">
                          <a:solidFill>
                            <a:schemeClr val="dk1"/>
                          </a:solidFill>
                          <a:latin typeface="+mn-lt"/>
                          <a:ea typeface="+mn-ea"/>
                          <a:cs typeface="+mn-cs"/>
                        </a:rPr>
                        <a:t>Software called a hypervisor connects directly to that hardware and allows you to split 1 system into separate, distinct, and secure environments known as virtual machines (VMs). </a:t>
                      </a:r>
                    </a:p>
                    <a:p>
                      <a:pPr marL="0" indent="173038" algn="just">
                        <a:buFont typeface="Arial" pitchFamily="34" charset="0"/>
                        <a:buChar char="•"/>
                      </a:pPr>
                      <a:r>
                        <a:rPr kumimoji="0" lang="en-IN" b="0" i="0" kern="1200" dirty="0" smtClean="0">
                          <a:solidFill>
                            <a:schemeClr val="dk1"/>
                          </a:solidFill>
                          <a:latin typeface="+mn-lt"/>
                          <a:ea typeface="+mn-ea"/>
                          <a:cs typeface="+mn-cs"/>
                        </a:rPr>
                        <a:t>These VMs rely on the hypervisor’s ability to separate the machine’s resources from the hardware and distribute them appropriately.</a:t>
                      </a:r>
                      <a:endParaRPr lang="en-IN" dirty="0"/>
                    </a:p>
                  </a:txBody>
                  <a:tcPr/>
                </a:tc>
                <a:tc>
                  <a:txBody>
                    <a:bodyPr/>
                    <a:lstStyle/>
                    <a:p>
                      <a:pPr marL="0" indent="173038" algn="just">
                        <a:buFont typeface="Arial" pitchFamily="34" charset="0"/>
                        <a:buChar char="•"/>
                      </a:pPr>
                      <a:r>
                        <a:rPr kumimoji="0" lang="en-IN" b="0" i="0" u="none" strike="noStrike" kern="1200" dirty="0" smtClean="0">
                          <a:solidFill>
                            <a:schemeClr val="dk1"/>
                          </a:solidFill>
                          <a:latin typeface="+mn-lt"/>
                          <a:ea typeface="+mn-ea"/>
                          <a:cs typeface="+mn-cs"/>
                        </a:rPr>
                        <a:t>Set</a:t>
                      </a:r>
                      <a:r>
                        <a:rPr kumimoji="0" lang="en-IN" b="0" i="0" kern="1200" dirty="0" smtClean="0">
                          <a:solidFill>
                            <a:schemeClr val="dk1"/>
                          </a:solidFill>
                          <a:latin typeface="+mn-lt"/>
                          <a:ea typeface="+mn-ea"/>
                          <a:cs typeface="+mn-cs"/>
                        </a:rPr>
                        <a:t> of principles and approaches to deliver compute, network, and storage infrastructure resources, services, platforms, and applications to users on-demand across any network. </a:t>
                      </a:r>
                    </a:p>
                    <a:p>
                      <a:pPr marL="0" indent="173038" algn="just">
                        <a:buFont typeface="Arial" pitchFamily="34" charset="0"/>
                        <a:buChar char="•"/>
                      </a:pPr>
                      <a:r>
                        <a:rPr kumimoji="0" lang="en-IN" b="0" i="0" kern="1200" dirty="0" smtClean="0">
                          <a:solidFill>
                            <a:schemeClr val="dk1"/>
                          </a:solidFill>
                          <a:latin typeface="+mn-lt"/>
                          <a:ea typeface="+mn-ea"/>
                          <a:cs typeface="+mn-cs"/>
                        </a:rPr>
                        <a:t>These infrastructure resources, services, and applications are sourced from clouds, which are pools of virtual resources orchestrated by management and automation software so they can be accessed by users on-demand through self-service portals supported by automatic scaling and dynamic resource allocation.</a:t>
                      </a:r>
                      <a:endParaRPr lang="en-IN" dirty="0"/>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766048" cy="990600"/>
          </a:xfrm>
        </p:spPr>
        <p:txBody>
          <a:bodyPr>
            <a:normAutofit fontScale="90000"/>
          </a:bodyPr>
          <a:lstStyle/>
          <a:p>
            <a:r>
              <a:rPr lang="en-IN" b="1" dirty="0" smtClean="0">
                <a:solidFill>
                  <a:srgbClr val="C00000"/>
                </a:solidFill>
                <a:latin typeface="Cambria" pitchFamily="18" charset="0"/>
              </a:rPr>
              <a:t>Traditional Vs. Contemporary Virtualization Process</a:t>
            </a:r>
            <a:endParaRPr lang="en-IN" dirty="0"/>
          </a:p>
        </p:txBody>
      </p:sp>
      <p:sp>
        <p:nvSpPr>
          <p:cNvPr id="3" name="Footer Placeholder 2"/>
          <p:cNvSpPr>
            <a:spLocks noGrp="1"/>
          </p:cNvSpPr>
          <p:nvPr>
            <p:ph type="ftr" sz="quarter" idx="11"/>
          </p:nvPr>
        </p:nvSpPr>
        <p:spPr/>
        <p:txBody>
          <a:bodyPr/>
          <a:lstStyle/>
          <a:p>
            <a:r>
              <a:rPr lang="en-US" smtClean="0"/>
              <a:t>CSE4011- Virtualization</a:t>
            </a:r>
            <a:endParaRPr lang="en-US"/>
          </a:p>
        </p:txBody>
      </p:sp>
      <p:graphicFrame>
        <p:nvGraphicFramePr>
          <p:cNvPr id="5" name="Content Placeholder 4"/>
          <p:cNvGraphicFramePr>
            <a:graphicFrameLocks noGrp="1"/>
          </p:cNvGraphicFramePr>
          <p:nvPr>
            <p:ph sz="quarter" idx="1"/>
          </p:nvPr>
        </p:nvGraphicFramePr>
        <p:xfrm>
          <a:off x="609599" y="1600200"/>
          <a:ext cx="8153400" cy="4459194"/>
        </p:xfrm>
        <a:graphic>
          <a:graphicData uri="http://schemas.openxmlformats.org/drawingml/2006/table">
            <a:tbl>
              <a:tblPr>
                <a:tableStyleId>{616DA210-FB5B-4158-B5E0-FEB733F419BA}</a:tableStyleId>
              </a:tblPr>
              <a:tblGrid>
                <a:gridCol w="1295401"/>
                <a:gridCol w="3657600"/>
                <a:gridCol w="3200399"/>
              </a:tblGrid>
              <a:tr h="228600">
                <a:tc>
                  <a:txBody>
                    <a:bodyPr/>
                    <a:lstStyle/>
                    <a:p>
                      <a:pPr algn="ctr"/>
                      <a:r>
                        <a:rPr lang="en-IN" sz="1600" dirty="0"/>
                        <a:t/>
                      </a:r>
                      <a:br>
                        <a:rPr lang="en-IN" sz="1600" dirty="0"/>
                      </a:br>
                      <a:endParaRPr lang="en-IN" sz="1600" dirty="0">
                        <a:solidFill>
                          <a:schemeClr val="tx1"/>
                        </a:solidFill>
                        <a:latin typeface="Cambria" pitchFamily="18" charset="0"/>
                      </a:endParaRPr>
                    </a:p>
                  </a:txBody>
                  <a:tcPr marL="48867" marR="48867" marT="48867" marB="48867" anchor="c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Virtualization</a:t>
                      </a:r>
                      <a:endParaRPr lang="en-IN" sz="1600" b="1" dirty="0" smtClean="0">
                        <a:solidFill>
                          <a:schemeClr val="tx1"/>
                        </a:solidFill>
                        <a:latin typeface="Cambria" pitchFamily="18" charset="0"/>
                      </a:endParaRPr>
                    </a:p>
                  </a:txBody>
                  <a:tcPr marL="48867" marR="48867" marT="48867" marB="48867" anchor="ctr" anchorCtr="1">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Cloud</a:t>
                      </a:r>
                      <a:endParaRPr lang="en-IN" sz="1600" b="1" dirty="0" smtClean="0">
                        <a:solidFill>
                          <a:schemeClr val="tx1"/>
                        </a:solidFill>
                        <a:latin typeface="Cambria" pitchFamily="18" charset="0"/>
                      </a:endParaRPr>
                    </a:p>
                  </a:txBody>
                  <a:tcPr marL="46913" marR="46913" marT="23456" marB="23456" anchor="ctr" anchorCtr="1">
                    <a:solidFill>
                      <a:schemeClr val="bg1">
                        <a:lumMod val="85000"/>
                      </a:schemeClr>
                    </a:solidFill>
                  </a:tcPr>
                </a:tc>
              </a:tr>
              <a:tr h="236924">
                <a:tc>
                  <a:txBody>
                    <a:bodyPr/>
                    <a:lstStyle/>
                    <a:p>
                      <a:pPr algn="l"/>
                      <a:r>
                        <a:rPr lang="en-IN" sz="1600" b="1" dirty="0"/>
                        <a:t>Definition</a:t>
                      </a:r>
                      <a:endParaRPr lang="en-IN" sz="1600" b="1" dirty="0">
                        <a:solidFill>
                          <a:schemeClr val="tx1"/>
                        </a:solidFill>
                        <a:latin typeface="Cambria" pitchFamily="18" charset="0"/>
                      </a:endParaRPr>
                    </a:p>
                  </a:txBody>
                  <a:tcPr marL="48867" marR="48867" marT="48867" marB="48867" anchor="ctr"/>
                </a:tc>
                <a:tc>
                  <a:txBody>
                    <a:bodyPr/>
                    <a:lstStyle/>
                    <a:p>
                      <a:r>
                        <a:rPr lang="en-IN" sz="1600" dirty="0"/>
                        <a:t>Technology</a:t>
                      </a:r>
                      <a:endParaRPr lang="en-IN" sz="1600" dirty="0">
                        <a:solidFill>
                          <a:schemeClr val="tx1"/>
                        </a:solidFill>
                        <a:latin typeface="Cambria" pitchFamily="18" charset="0"/>
                      </a:endParaRPr>
                    </a:p>
                  </a:txBody>
                  <a:tcPr marL="48867" marR="48867" marT="48867" marB="48867" anchor="ctr"/>
                </a:tc>
                <a:tc>
                  <a:txBody>
                    <a:bodyPr/>
                    <a:lstStyle/>
                    <a:p>
                      <a:r>
                        <a:rPr lang="en-IN" sz="1600"/>
                        <a:t>Methodology</a:t>
                      </a:r>
                      <a:endParaRPr lang="en-IN" sz="1600">
                        <a:solidFill>
                          <a:schemeClr val="tx1"/>
                        </a:solidFill>
                        <a:latin typeface="Cambria" pitchFamily="18" charset="0"/>
                      </a:endParaRPr>
                    </a:p>
                  </a:txBody>
                  <a:tcPr marL="48867" marR="48867" marT="48867" marB="48867" anchor="ctr"/>
                </a:tc>
              </a:tr>
              <a:tr h="368412">
                <a:tc>
                  <a:txBody>
                    <a:bodyPr/>
                    <a:lstStyle/>
                    <a:p>
                      <a:pPr algn="l"/>
                      <a:r>
                        <a:rPr lang="en-IN" sz="1600" b="1" dirty="0"/>
                        <a:t>Purpose</a:t>
                      </a:r>
                      <a:endParaRPr lang="en-IN" sz="1600" b="1" dirty="0">
                        <a:solidFill>
                          <a:schemeClr val="tx1"/>
                        </a:solidFill>
                        <a:latin typeface="Cambria" pitchFamily="18" charset="0"/>
                      </a:endParaRPr>
                    </a:p>
                  </a:txBody>
                  <a:tcPr marL="48867" marR="48867" marT="48867" marB="48867" anchor="ctr"/>
                </a:tc>
                <a:tc>
                  <a:txBody>
                    <a:bodyPr/>
                    <a:lstStyle/>
                    <a:p>
                      <a:r>
                        <a:rPr lang="en-IN" sz="1600" dirty="0"/>
                        <a:t>Create multiple simulated environments from 1 physical hardware system</a:t>
                      </a:r>
                      <a:endParaRPr lang="en-IN" sz="1600" dirty="0">
                        <a:solidFill>
                          <a:schemeClr val="tx1"/>
                        </a:solidFill>
                        <a:latin typeface="Cambria" pitchFamily="18" charset="0"/>
                      </a:endParaRPr>
                    </a:p>
                  </a:txBody>
                  <a:tcPr marL="48867" marR="48867" marT="48867" marB="48867" anchor="ctr"/>
                </a:tc>
                <a:tc>
                  <a:txBody>
                    <a:bodyPr/>
                    <a:lstStyle/>
                    <a:p>
                      <a:r>
                        <a:rPr lang="en-IN" sz="1600" dirty="0"/>
                        <a:t>Pool and automate virtual resources for on-demand use</a:t>
                      </a:r>
                      <a:endParaRPr lang="en-IN" sz="1600" dirty="0">
                        <a:solidFill>
                          <a:schemeClr val="tx1"/>
                        </a:solidFill>
                        <a:latin typeface="Cambria" pitchFamily="18" charset="0"/>
                      </a:endParaRPr>
                    </a:p>
                  </a:txBody>
                  <a:tcPr marL="48867" marR="48867" marT="48867" marB="48867" anchor="ctr"/>
                </a:tc>
              </a:tr>
              <a:tr h="575191">
                <a:tc>
                  <a:txBody>
                    <a:bodyPr/>
                    <a:lstStyle/>
                    <a:p>
                      <a:pPr algn="l"/>
                      <a:r>
                        <a:rPr lang="en-IN" sz="1600" b="1" dirty="0"/>
                        <a:t>Use</a:t>
                      </a:r>
                      <a:endParaRPr lang="en-IN" sz="1600" b="1" dirty="0">
                        <a:solidFill>
                          <a:schemeClr val="tx1"/>
                        </a:solidFill>
                        <a:latin typeface="Cambria" pitchFamily="18" charset="0"/>
                      </a:endParaRPr>
                    </a:p>
                  </a:txBody>
                  <a:tcPr marL="48867" marR="48867" marT="48867" marB="48867" anchor="ctr"/>
                </a:tc>
                <a:tc>
                  <a:txBody>
                    <a:bodyPr/>
                    <a:lstStyle/>
                    <a:p>
                      <a:r>
                        <a:rPr lang="en-IN" sz="1600" dirty="0"/>
                        <a:t>Deliver packaged resources to specific users for a specific purpose</a:t>
                      </a:r>
                      <a:endParaRPr lang="en-IN" sz="1600" dirty="0">
                        <a:solidFill>
                          <a:schemeClr val="tx1"/>
                        </a:solidFill>
                        <a:latin typeface="Cambria" pitchFamily="18" charset="0"/>
                      </a:endParaRPr>
                    </a:p>
                  </a:txBody>
                  <a:tcPr marL="48867" marR="48867" marT="48867" marB="48867" anchor="ctr"/>
                </a:tc>
                <a:tc>
                  <a:txBody>
                    <a:bodyPr/>
                    <a:lstStyle/>
                    <a:p>
                      <a:r>
                        <a:rPr lang="en-IN" sz="1600"/>
                        <a:t>Deliver variable resources to groups of users for a variety of purposes</a:t>
                      </a:r>
                      <a:endParaRPr lang="en-IN" sz="1600">
                        <a:solidFill>
                          <a:schemeClr val="tx1"/>
                        </a:solidFill>
                        <a:latin typeface="Cambria" pitchFamily="18" charset="0"/>
                      </a:endParaRPr>
                    </a:p>
                  </a:txBody>
                  <a:tcPr marL="48867" marR="48867" marT="48867" marB="48867" anchor="ctr"/>
                </a:tc>
              </a:tr>
              <a:tr h="236924">
                <a:tc>
                  <a:txBody>
                    <a:bodyPr/>
                    <a:lstStyle/>
                    <a:p>
                      <a:pPr algn="l"/>
                      <a:r>
                        <a:rPr lang="en-IN" sz="1600" b="1" dirty="0"/>
                        <a:t>Configuration</a:t>
                      </a:r>
                      <a:endParaRPr lang="en-IN" sz="1600" b="1" dirty="0">
                        <a:solidFill>
                          <a:schemeClr val="tx1"/>
                        </a:solidFill>
                        <a:latin typeface="Cambria" pitchFamily="18" charset="0"/>
                      </a:endParaRPr>
                    </a:p>
                  </a:txBody>
                  <a:tcPr marL="48867" marR="48867" marT="48867" marB="48867" anchor="ctr"/>
                </a:tc>
                <a:tc>
                  <a:txBody>
                    <a:bodyPr/>
                    <a:lstStyle/>
                    <a:p>
                      <a:r>
                        <a:rPr lang="en-IN" sz="1600" dirty="0"/>
                        <a:t>Image-based</a:t>
                      </a:r>
                      <a:endParaRPr lang="en-IN" sz="1600" dirty="0">
                        <a:solidFill>
                          <a:schemeClr val="tx1"/>
                        </a:solidFill>
                        <a:latin typeface="Cambria" pitchFamily="18" charset="0"/>
                      </a:endParaRPr>
                    </a:p>
                  </a:txBody>
                  <a:tcPr marL="48867" marR="48867" marT="48867" marB="48867" anchor="ctr"/>
                </a:tc>
                <a:tc>
                  <a:txBody>
                    <a:bodyPr/>
                    <a:lstStyle/>
                    <a:p>
                      <a:r>
                        <a:rPr lang="en-IN" sz="1600" dirty="0"/>
                        <a:t>Template-based</a:t>
                      </a:r>
                      <a:endParaRPr lang="en-IN" sz="1600" dirty="0">
                        <a:solidFill>
                          <a:schemeClr val="tx1"/>
                        </a:solidFill>
                        <a:latin typeface="Cambria" pitchFamily="18" charset="0"/>
                      </a:endParaRPr>
                    </a:p>
                  </a:txBody>
                  <a:tcPr marL="48867" marR="48867" marT="48867" marB="48867" anchor="ctr"/>
                </a:tc>
              </a:tr>
              <a:tr h="263030">
                <a:tc>
                  <a:txBody>
                    <a:bodyPr/>
                    <a:lstStyle/>
                    <a:p>
                      <a:pPr algn="l"/>
                      <a:r>
                        <a:rPr lang="en-IN" sz="1600" b="1" dirty="0"/>
                        <a:t>Lifespan</a:t>
                      </a:r>
                      <a:endParaRPr lang="en-IN" sz="1600" b="1" dirty="0">
                        <a:solidFill>
                          <a:schemeClr val="tx1"/>
                        </a:solidFill>
                        <a:latin typeface="Cambria" pitchFamily="18" charset="0"/>
                      </a:endParaRPr>
                    </a:p>
                  </a:txBody>
                  <a:tcPr marL="48867" marR="48867" marT="48867" marB="48867" anchor="ctr"/>
                </a:tc>
                <a:tc>
                  <a:txBody>
                    <a:bodyPr/>
                    <a:lstStyle/>
                    <a:p>
                      <a:r>
                        <a:rPr lang="en-IN" sz="1600" dirty="0"/>
                        <a:t>Years (long-term)</a:t>
                      </a:r>
                      <a:endParaRPr lang="en-IN" sz="1600" dirty="0">
                        <a:solidFill>
                          <a:schemeClr val="tx1"/>
                        </a:solidFill>
                        <a:latin typeface="Cambria" pitchFamily="18" charset="0"/>
                      </a:endParaRPr>
                    </a:p>
                  </a:txBody>
                  <a:tcPr marL="48867" marR="48867" marT="48867" marB="48867" anchor="ctr"/>
                </a:tc>
                <a:tc>
                  <a:txBody>
                    <a:bodyPr/>
                    <a:lstStyle/>
                    <a:p>
                      <a:r>
                        <a:rPr lang="en-IN" sz="1600" dirty="0"/>
                        <a:t>Hours to months (short-term)</a:t>
                      </a:r>
                      <a:endParaRPr lang="en-IN" sz="1600" dirty="0">
                        <a:solidFill>
                          <a:schemeClr val="tx1"/>
                        </a:solidFill>
                        <a:latin typeface="Cambria" pitchFamily="18" charset="0"/>
                      </a:endParaRPr>
                    </a:p>
                  </a:txBody>
                  <a:tcPr marL="48867" marR="48867" marT="48867" marB="48867" anchor="ctr"/>
                </a:tc>
              </a:tr>
              <a:tr h="653508">
                <a:tc>
                  <a:txBody>
                    <a:bodyPr/>
                    <a:lstStyle/>
                    <a:p>
                      <a:pPr algn="l"/>
                      <a:r>
                        <a:rPr lang="en-IN" sz="1600" b="1" dirty="0"/>
                        <a:t>Cost</a:t>
                      </a:r>
                      <a:endParaRPr lang="en-IN" sz="1600" b="1" dirty="0">
                        <a:solidFill>
                          <a:schemeClr val="tx1"/>
                        </a:solidFill>
                        <a:latin typeface="Cambria" pitchFamily="18" charset="0"/>
                      </a:endParaRPr>
                    </a:p>
                  </a:txBody>
                  <a:tcPr marL="48867" marR="48867" marT="48867" marB="48867" anchor="ctr"/>
                </a:tc>
                <a:tc>
                  <a:txBody>
                    <a:bodyPr/>
                    <a:lstStyle/>
                    <a:p>
                      <a:r>
                        <a:rPr lang="en-IN" sz="1600" dirty="0"/>
                        <a:t>High capital expenditures (CAPEX), low operating expenses (OPEX)</a:t>
                      </a:r>
                      <a:endParaRPr lang="en-IN" sz="1600" dirty="0">
                        <a:solidFill>
                          <a:schemeClr val="tx1"/>
                        </a:solidFill>
                        <a:latin typeface="Cambria" pitchFamily="18" charset="0"/>
                      </a:endParaRPr>
                    </a:p>
                  </a:txBody>
                  <a:tcPr marL="48867" marR="48867" marT="48867" marB="48867" anchor="ctr"/>
                </a:tc>
                <a:tc>
                  <a:txBody>
                    <a:bodyPr/>
                    <a:lstStyle/>
                    <a:p>
                      <a:r>
                        <a:rPr lang="en-IN" sz="1600" dirty="0"/>
                        <a:t>Private cloud: High CAPEX, low OPEX </a:t>
                      </a:r>
                      <a:br>
                        <a:rPr lang="en-IN" sz="1600" dirty="0"/>
                      </a:br>
                      <a:r>
                        <a:rPr lang="en-IN" sz="1600" dirty="0"/>
                        <a:t>Public cloud: Low CAPEX, high OPEX</a:t>
                      </a:r>
                      <a:endParaRPr lang="en-IN" sz="1600" dirty="0">
                        <a:solidFill>
                          <a:schemeClr val="tx1"/>
                        </a:solidFill>
                        <a:latin typeface="Cambria" pitchFamily="18" charset="0"/>
                      </a:endParaRPr>
                    </a:p>
                  </a:txBody>
                  <a:tcPr marL="48867" marR="48867" marT="48867" marB="48867" anchor="ctr"/>
                </a:tc>
              </a:tr>
              <a:tr h="236924">
                <a:tc>
                  <a:txBody>
                    <a:bodyPr/>
                    <a:lstStyle/>
                    <a:p>
                      <a:pPr algn="l"/>
                      <a:r>
                        <a:rPr lang="en-IN" sz="1600" b="1" dirty="0"/>
                        <a:t>Scalability</a:t>
                      </a:r>
                      <a:endParaRPr lang="en-IN" sz="1600" b="1" dirty="0">
                        <a:solidFill>
                          <a:schemeClr val="tx1"/>
                        </a:solidFill>
                        <a:latin typeface="Cambria" pitchFamily="18" charset="0"/>
                      </a:endParaRPr>
                    </a:p>
                  </a:txBody>
                  <a:tcPr marL="48867" marR="48867" marT="48867" marB="48867" anchor="ctr"/>
                </a:tc>
                <a:tc>
                  <a:txBody>
                    <a:bodyPr/>
                    <a:lstStyle/>
                    <a:p>
                      <a:r>
                        <a:rPr lang="en-IN" sz="1600"/>
                        <a:t>Scale up</a:t>
                      </a:r>
                      <a:endParaRPr lang="en-IN" sz="1600">
                        <a:solidFill>
                          <a:schemeClr val="tx1"/>
                        </a:solidFill>
                        <a:latin typeface="Cambria" pitchFamily="18" charset="0"/>
                      </a:endParaRPr>
                    </a:p>
                  </a:txBody>
                  <a:tcPr marL="48867" marR="48867" marT="48867" marB="48867" anchor="ctr"/>
                </a:tc>
                <a:tc>
                  <a:txBody>
                    <a:bodyPr/>
                    <a:lstStyle/>
                    <a:p>
                      <a:r>
                        <a:rPr lang="en-IN" sz="1600" dirty="0"/>
                        <a:t>Scale out</a:t>
                      </a:r>
                      <a:endParaRPr lang="en-IN" sz="1600" dirty="0">
                        <a:solidFill>
                          <a:schemeClr val="tx1"/>
                        </a:solidFill>
                        <a:latin typeface="Cambria" pitchFamily="18" charset="0"/>
                      </a:endParaRPr>
                    </a:p>
                  </a:txBody>
                  <a:tcPr marL="48867" marR="48867" marT="48867" marB="48867" anchor="ctr"/>
                </a:tc>
              </a:tr>
              <a:tr h="236924">
                <a:tc>
                  <a:txBody>
                    <a:bodyPr/>
                    <a:lstStyle/>
                    <a:p>
                      <a:pPr algn="l"/>
                      <a:r>
                        <a:rPr lang="en-IN" sz="1600" b="1" dirty="0"/>
                        <a:t>Workload</a:t>
                      </a:r>
                      <a:endParaRPr lang="en-IN" sz="1600" b="1" dirty="0">
                        <a:solidFill>
                          <a:schemeClr val="tx1"/>
                        </a:solidFill>
                        <a:latin typeface="Cambria" pitchFamily="18" charset="0"/>
                      </a:endParaRPr>
                    </a:p>
                  </a:txBody>
                  <a:tcPr marL="48867" marR="48867" marT="48867" marB="48867" anchor="ctr"/>
                </a:tc>
                <a:tc>
                  <a:txBody>
                    <a:bodyPr/>
                    <a:lstStyle/>
                    <a:p>
                      <a:r>
                        <a:rPr lang="en-IN" sz="1600"/>
                        <a:t>Stateful</a:t>
                      </a:r>
                      <a:endParaRPr lang="en-IN" sz="1600">
                        <a:solidFill>
                          <a:schemeClr val="tx1"/>
                        </a:solidFill>
                        <a:latin typeface="Cambria" pitchFamily="18" charset="0"/>
                      </a:endParaRPr>
                    </a:p>
                  </a:txBody>
                  <a:tcPr marL="48867" marR="48867" marT="48867" marB="48867" anchor="ctr"/>
                </a:tc>
                <a:tc>
                  <a:txBody>
                    <a:bodyPr/>
                    <a:lstStyle/>
                    <a:p>
                      <a:r>
                        <a:rPr lang="en-IN" sz="1600" dirty="0"/>
                        <a:t>Stateless</a:t>
                      </a:r>
                      <a:endParaRPr lang="en-IN" sz="1600" dirty="0">
                        <a:solidFill>
                          <a:schemeClr val="tx1"/>
                        </a:solidFill>
                        <a:latin typeface="Cambria" pitchFamily="18" charset="0"/>
                      </a:endParaRPr>
                    </a:p>
                  </a:txBody>
                  <a:tcPr marL="48867" marR="48867" marT="48867" marB="48867" anchor="ctr"/>
                </a:tc>
              </a:tr>
              <a:tr h="236924">
                <a:tc>
                  <a:txBody>
                    <a:bodyPr/>
                    <a:lstStyle/>
                    <a:p>
                      <a:pPr algn="l"/>
                      <a:r>
                        <a:rPr lang="en-IN" sz="1600" b="1" dirty="0"/>
                        <a:t>Tenancy</a:t>
                      </a:r>
                      <a:endParaRPr lang="en-IN" sz="1600" b="1" dirty="0">
                        <a:solidFill>
                          <a:schemeClr val="tx1"/>
                        </a:solidFill>
                        <a:latin typeface="Cambria" pitchFamily="18" charset="0"/>
                      </a:endParaRPr>
                    </a:p>
                  </a:txBody>
                  <a:tcPr marL="48867" marR="48867" marT="48867" marB="48867" anchor="ctr"/>
                </a:tc>
                <a:tc>
                  <a:txBody>
                    <a:bodyPr/>
                    <a:lstStyle/>
                    <a:p>
                      <a:r>
                        <a:rPr lang="en-IN" sz="1600"/>
                        <a:t>Single tenant</a:t>
                      </a:r>
                      <a:endParaRPr lang="en-IN" sz="1600">
                        <a:solidFill>
                          <a:schemeClr val="tx1"/>
                        </a:solidFill>
                        <a:latin typeface="Cambria" pitchFamily="18" charset="0"/>
                      </a:endParaRPr>
                    </a:p>
                  </a:txBody>
                  <a:tcPr marL="48867" marR="48867" marT="48867" marB="48867" anchor="ctr"/>
                </a:tc>
                <a:tc>
                  <a:txBody>
                    <a:bodyPr/>
                    <a:lstStyle/>
                    <a:p>
                      <a:r>
                        <a:rPr lang="en-IN" sz="1600" dirty="0"/>
                        <a:t>Multiple tenants</a:t>
                      </a:r>
                      <a:endParaRPr lang="en-IN" sz="1600" dirty="0">
                        <a:solidFill>
                          <a:schemeClr val="tx1"/>
                        </a:solidFill>
                        <a:latin typeface="Cambria" pitchFamily="18" charset="0"/>
                      </a:endParaRPr>
                    </a:p>
                  </a:txBody>
                  <a:tcPr marL="48867" marR="48867" marT="48867" marB="48867"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rgbClr val="C00000"/>
                </a:solidFill>
                <a:latin typeface="Cambria" pitchFamily="18" charset="0"/>
              </a:rPr>
              <a:t>Virtual Machines</a:t>
            </a: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a:bodyPr>
          <a:lstStyle/>
          <a:p>
            <a:pPr algn="just"/>
            <a:r>
              <a:rPr lang="en-IN" sz="2400" dirty="0" smtClean="0">
                <a:latin typeface="Cambria" pitchFamily="18" charset="0"/>
              </a:rPr>
              <a:t>Virtual machines are becoming more common with the evolution of virtualization technology. </a:t>
            </a:r>
          </a:p>
          <a:p>
            <a:pPr algn="just"/>
            <a:r>
              <a:rPr lang="en-IN" sz="2400" dirty="0" smtClean="0">
                <a:latin typeface="Cambria" pitchFamily="18" charset="0"/>
              </a:rPr>
              <a:t>Virtual machines are often created to perform certain tasks that are different than tasks performed in a host environment.</a:t>
            </a:r>
          </a:p>
          <a:p>
            <a:pPr algn="just"/>
            <a:r>
              <a:rPr lang="en-IN" sz="2400" dirty="0" smtClean="0">
                <a:latin typeface="Cambria" pitchFamily="18" charset="0"/>
              </a:rPr>
              <a:t>Virtual machines are implemented by software emulation methods or hardware virtualization techniques. </a:t>
            </a:r>
          </a:p>
          <a:p>
            <a:pPr algn="just"/>
            <a:r>
              <a:rPr lang="en-IN" sz="2400" dirty="0" smtClean="0">
                <a:latin typeface="Cambria" pitchFamily="18" charset="0"/>
              </a:rPr>
              <a:t>Depending on their use and level of correspondence to any physical computer, virtual machines can be divided into </a:t>
            </a:r>
            <a:r>
              <a:rPr lang="en-IN" sz="2400" b="1" dirty="0" smtClean="0">
                <a:solidFill>
                  <a:srgbClr val="C00000"/>
                </a:solidFill>
                <a:latin typeface="Cambria" pitchFamily="18" charset="0"/>
              </a:rPr>
              <a:t>two categories: </a:t>
            </a:r>
            <a:r>
              <a:rPr lang="en-IN" sz="2400" b="1" dirty="0" smtClean="0">
                <a:solidFill>
                  <a:srgbClr val="3D17A9"/>
                </a:solidFill>
                <a:latin typeface="Cambria" pitchFamily="18" charset="0"/>
              </a:rPr>
              <a:t>System Virtual Machines and Process Virtual Machine</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latin typeface="Cambria" pitchFamily="18" charset="0"/>
              </a:rPr>
              <a:t>Virtual Machines</a:t>
            </a:r>
            <a:endParaRPr lang="en-IN" dirty="0"/>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fontScale="85000" lnSpcReduction="10000"/>
          </a:bodyPr>
          <a:lstStyle/>
          <a:p>
            <a:pPr algn="just">
              <a:buNone/>
            </a:pPr>
            <a:r>
              <a:rPr lang="en-IN" sz="2600" b="1" dirty="0" smtClean="0">
                <a:solidFill>
                  <a:srgbClr val="C00000"/>
                </a:solidFill>
                <a:latin typeface="Cambria" pitchFamily="18" charset="0"/>
              </a:rPr>
              <a:t>System Virtual Machines: </a:t>
            </a:r>
          </a:p>
          <a:p>
            <a:pPr algn="just"/>
            <a:r>
              <a:rPr lang="en-IN" sz="2600" dirty="0" smtClean="0">
                <a:latin typeface="Cambria" pitchFamily="18" charset="0"/>
              </a:rPr>
              <a:t>A system platform that supports the sharing of the host computer's physical resources between multiple virtual machines, each running with its own copy of the operating system. </a:t>
            </a:r>
          </a:p>
          <a:p>
            <a:pPr algn="just"/>
            <a:r>
              <a:rPr lang="en-IN" sz="2600" dirty="0" smtClean="0">
                <a:latin typeface="Cambria" pitchFamily="18" charset="0"/>
              </a:rPr>
              <a:t>The virtualization technique is provided by a software layer known as a hypervisor, which can run either on bare hardware or on top of an operating system.</a:t>
            </a:r>
          </a:p>
          <a:p>
            <a:pPr algn="just">
              <a:buNone/>
            </a:pPr>
            <a:r>
              <a:rPr lang="en-IN" sz="2600" b="1" dirty="0" smtClean="0">
                <a:solidFill>
                  <a:srgbClr val="C00000"/>
                </a:solidFill>
                <a:latin typeface="Cambria" pitchFamily="18" charset="0"/>
              </a:rPr>
              <a:t>Process Virtual Machine: </a:t>
            </a:r>
          </a:p>
          <a:p>
            <a:pPr algn="just"/>
            <a:r>
              <a:rPr lang="en-IN" sz="2600" dirty="0" smtClean="0">
                <a:latin typeface="Cambria" pitchFamily="18" charset="0"/>
              </a:rPr>
              <a:t>Designed to provide a platform-independent programming environment that masks the information of the underlying hardware or operating system and allows program execution to take place in the same way on any given platform.</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lstStyle/>
          <a:p>
            <a:endParaRPr lang="en-IN"/>
          </a:p>
        </p:txBody>
      </p:sp>
      <p:pic>
        <p:nvPicPr>
          <p:cNvPr id="31746" name="Picture 2" descr="Related image"/>
          <p:cNvPicPr>
            <a:picLocks noChangeAspect="1" noChangeArrowheads="1"/>
          </p:cNvPicPr>
          <p:nvPr/>
        </p:nvPicPr>
        <p:blipFill>
          <a:blip r:embed="rId2" cstate="print"/>
          <a:srcRect/>
          <a:stretch>
            <a:fillRect/>
          </a:stretch>
        </p:blipFill>
        <p:spPr bwMode="auto">
          <a:xfrm>
            <a:off x="533400" y="304800"/>
            <a:ext cx="8229600" cy="6324601"/>
          </a:xfrm>
          <a:prstGeom prst="rect">
            <a:avLst/>
          </a:prstGeom>
          <a:noFill/>
        </p:spPr>
      </p:pic>
      <p:sp>
        <p:nvSpPr>
          <p:cNvPr id="6" name="TextBox 5"/>
          <p:cNvSpPr txBox="1"/>
          <p:nvPr/>
        </p:nvSpPr>
        <p:spPr>
          <a:xfrm>
            <a:off x="838200" y="762000"/>
            <a:ext cx="5257800" cy="584775"/>
          </a:xfrm>
          <a:prstGeom prst="rect">
            <a:avLst/>
          </a:prstGeom>
          <a:solidFill>
            <a:schemeClr val="bg1"/>
          </a:solidFill>
        </p:spPr>
        <p:txBody>
          <a:bodyPr wrap="square" rtlCol="0">
            <a:spAutoFit/>
          </a:bodyPr>
          <a:lstStyle/>
          <a:p>
            <a:r>
              <a:rPr lang="en-IN" sz="3200" b="1" dirty="0" smtClean="0">
                <a:solidFill>
                  <a:srgbClr val="3D17A9"/>
                </a:solidFill>
                <a:latin typeface="Arial Black" pitchFamily="34" charset="0"/>
              </a:rPr>
              <a:t>System VMs</a:t>
            </a:r>
            <a:endParaRPr lang="en-IN" sz="3200" b="1" dirty="0">
              <a:solidFill>
                <a:srgbClr val="3D17A9"/>
              </a:solidFill>
              <a:latin typeface="Arial Black" pitchFamily="34" charset="0"/>
            </a:endParaRPr>
          </a:p>
        </p:txBody>
      </p:sp>
      <p:sp>
        <p:nvSpPr>
          <p:cNvPr id="7" name="TextBox 6"/>
          <p:cNvSpPr txBox="1"/>
          <p:nvPr/>
        </p:nvSpPr>
        <p:spPr>
          <a:xfrm>
            <a:off x="914400" y="6400800"/>
            <a:ext cx="7467600" cy="369332"/>
          </a:xfrm>
          <a:prstGeom prst="rect">
            <a:avLst/>
          </a:prstGeom>
          <a:solidFill>
            <a:schemeClr val="bg1"/>
          </a:solidFill>
        </p:spPr>
        <p:txBody>
          <a:bodyPr wrap="square" rtlCol="0">
            <a:spAutoFit/>
          </a:bodyPr>
          <a:lstStyle/>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rgbClr val="C00000"/>
                </a:solidFill>
                <a:latin typeface="Cambria" pitchFamily="18" charset="0"/>
              </a:rPr>
              <a:t>Introduction </a:t>
            </a:r>
            <a:endParaRPr lang="en-IN" sz="3600" dirty="0">
              <a:solidFill>
                <a:srgbClr val="C00000"/>
              </a:solidFill>
              <a:latin typeface="Cambria" pitchFamily="18" charset="0"/>
            </a:endParaRPr>
          </a:p>
        </p:txBody>
      </p:sp>
      <p:sp>
        <p:nvSpPr>
          <p:cNvPr id="3" name="Content Placeholder 2"/>
          <p:cNvSpPr>
            <a:spLocks noGrp="1"/>
          </p:cNvSpPr>
          <p:nvPr>
            <p:ph sz="quarter" idx="1"/>
          </p:nvPr>
        </p:nvSpPr>
        <p:spPr>
          <a:xfrm>
            <a:off x="612648" y="1600200"/>
            <a:ext cx="8153400" cy="4953000"/>
          </a:xfrm>
        </p:spPr>
        <p:txBody>
          <a:bodyPr>
            <a:normAutofit fontScale="77500" lnSpcReduction="20000"/>
          </a:bodyPr>
          <a:lstStyle/>
          <a:p>
            <a:pPr>
              <a:buNone/>
            </a:pPr>
            <a:r>
              <a:rPr lang="en-IN" b="1" dirty="0" smtClean="0"/>
              <a:t> </a:t>
            </a:r>
            <a:r>
              <a:rPr lang="en-IN" sz="2800" b="1" dirty="0" smtClean="0">
                <a:solidFill>
                  <a:srgbClr val="C00000"/>
                </a:solidFill>
                <a:latin typeface="Cambria" pitchFamily="18" charset="0"/>
              </a:rPr>
              <a:t>Virtualization </a:t>
            </a:r>
          </a:p>
          <a:p>
            <a:pPr algn="just">
              <a:lnSpc>
                <a:spcPct val="140000"/>
              </a:lnSpc>
              <a:spcBef>
                <a:spcPts val="0"/>
              </a:spcBef>
              <a:buClrTx/>
              <a:buFont typeface="Wingdings" pitchFamily="2" charset="2"/>
              <a:buChar char="Ø"/>
            </a:pPr>
            <a:r>
              <a:rPr lang="en-IN" sz="2800" dirty="0" smtClean="0">
                <a:latin typeface="Cambria" pitchFamily="18" charset="0"/>
              </a:rPr>
              <a:t>Virtualization refers to the creation of a virtual resource such as a server, desktop, operating system, file, storage or network.</a:t>
            </a:r>
          </a:p>
          <a:p>
            <a:pPr algn="just">
              <a:lnSpc>
                <a:spcPct val="140000"/>
              </a:lnSpc>
              <a:spcBef>
                <a:spcPts val="0"/>
              </a:spcBef>
              <a:buClrTx/>
              <a:buFont typeface="Wingdings" pitchFamily="2" charset="2"/>
              <a:buChar char="Ø"/>
            </a:pPr>
            <a:r>
              <a:rPr lang="en-IN" sz="2800" dirty="0" smtClean="0">
                <a:latin typeface="Cambria" pitchFamily="18" charset="0"/>
              </a:rPr>
              <a:t>Goal -to manage workloads by radically transforming traditional computing to make it more scalable. </a:t>
            </a:r>
          </a:p>
          <a:p>
            <a:pPr algn="just">
              <a:lnSpc>
                <a:spcPct val="140000"/>
              </a:lnSpc>
              <a:spcBef>
                <a:spcPts val="0"/>
              </a:spcBef>
              <a:buClrTx/>
              <a:buFont typeface="Wingdings" pitchFamily="2" charset="2"/>
              <a:buChar char="Ø"/>
            </a:pPr>
            <a:r>
              <a:rPr lang="en-IN" sz="2800" dirty="0" smtClean="0">
                <a:latin typeface="Cambria" pitchFamily="18" charset="0"/>
              </a:rPr>
              <a:t>Virtualization has been a part of the IT landscape for decades now, and today it can be applied to a wide range of system layers, including </a:t>
            </a:r>
          </a:p>
          <a:p>
            <a:pPr marL="319088" indent="393700" algn="just">
              <a:lnSpc>
                <a:spcPct val="140000"/>
              </a:lnSpc>
              <a:spcBef>
                <a:spcPts val="0"/>
              </a:spcBef>
              <a:buClrTx/>
            </a:pPr>
            <a:r>
              <a:rPr lang="en-IN" sz="2800" b="1" dirty="0" smtClean="0">
                <a:solidFill>
                  <a:srgbClr val="3D17A9"/>
                </a:solidFill>
                <a:latin typeface="Cambria" pitchFamily="18" charset="0"/>
              </a:rPr>
              <a:t>Operating system-level virtualization, </a:t>
            </a:r>
          </a:p>
          <a:p>
            <a:pPr marL="319088" indent="393700" algn="just">
              <a:lnSpc>
                <a:spcPct val="140000"/>
              </a:lnSpc>
              <a:spcBef>
                <a:spcPts val="0"/>
              </a:spcBef>
              <a:buClrTx/>
            </a:pPr>
            <a:r>
              <a:rPr lang="en-IN" sz="2800" b="1" dirty="0" smtClean="0">
                <a:solidFill>
                  <a:srgbClr val="3D17A9"/>
                </a:solidFill>
                <a:latin typeface="Cambria" pitchFamily="18" charset="0"/>
              </a:rPr>
              <a:t>Hardware-level virtualization and </a:t>
            </a:r>
          </a:p>
          <a:p>
            <a:pPr marL="319088" indent="393700" algn="just">
              <a:lnSpc>
                <a:spcPct val="140000"/>
              </a:lnSpc>
              <a:spcBef>
                <a:spcPts val="0"/>
              </a:spcBef>
              <a:buClrTx/>
            </a:pPr>
            <a:r>
              <a:rPr lang="en-IN" sz="2800" b="1" dirty="0" smtClean="0">
                <a:solidFill>
                  <a:srgbClr val="3D17A9"/>
                </a:solidFill>
                <a:latin typeface="Cambria" pitchFamily="18" charset="0"/>
              </a:rPr>
              <a:t>Server virtualization.</a:t>
            </a:r>
          </a:p>
          <a:p>
            <a:pPr>
              <a:lnSpc>
                <a:spcPct val="140000"/>
              </a:lnSpc>
              <a:spcBef>
                <a:spcPts val="0"/>
              </a:spcBef>
              <a:buNone/>
            </a:pPr>
            <a:r>
              <a:rPr lang="en-IN" sz="3100" b="1" dirty="0" smtClean="0">
                <a:latin typeface="Cambria" pitchFamily="18" charset="0"/>
              </a:rPr>
              <a:t>	</a:t>
            </a:r>
          </a:p>
        </p:txBody>
      </p:sp>
      <p:sp>
        <p:nvSpPr>
          <p:cNvPr id="4" name="Footer Placeholder 3"/>
          <p:cNvSpPr>
            <a:spLocks noGrp="1"/>
          </p:cNvSpPr>
          <p:nvPr>
            <p:ph type="ftr" sz="quarter" idx="11"/>
          </p:nvPr>
        </p:nvSpPr>
        <p:spPr/>
        <p:txBody>
          <a:bodyPr/>
          <a:lstStyle/>
          <a:p>
            <a:r>
              <a:rPr lang="en-US" smtClean="0"/>
              <a:t>CSE4011- Virtualization</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lstStyle/>
          <a:p>
            <a:endParaRPr lang="en-IN"/>
          </a:p>
        </p:txBody>
      </p:sp>
      <p:pic>
        <p:nvPicPr>
          <p:cNvPr id="35842" name="Picture 2" descr="Related image"/>
          <p:cNvPicPr>
            <a:picLocks noChangeAspect="1" noChangeArrowheads="1"/>
          </p:cNvPicPr>
          <p:nvPr/>
        </p:nvPicPr>
        <p:blipFill>
          <a:blip r:embed="rId2" cstate="print"/>
          <a:srcRect/>
          <a:stretch>
            <a:fillRect/>
          </a:stretch>
        </p:blipFill>
        <p:spPr bwMode="auto">
          <a:xfrm>
            <a:off x="228600" y="304800"/>
            <a:ext cx="8686800" cy="6248401"/>
          </a:xfrm>
          <a:prstGeom prst="rect">
            <a:avLst/>
          </a:prstGeom>
          <a:noFill/>
        </p:spPr>
      </p:pic>
      <p:sp>
        <p:nvSpPr>
          <p:cNvPr id="6" name="TextBox 5"/>
          <p:cNvSpPr txBox="1"/>
          <p:nvPr/>
        </p:nvSpPr>
        <p:spPr>
          <a:xfrm>
            <a:off x="533400" y="6172200"/>
            <a:ext cx="8610600" cy="369332"/>
          </a:xfrm>
          <a:prstGeom prst="rect">
            <a:avLst/>
          </a:prstGeom>
          <a:solidFill>
            <a:schemeClr val="bg1"/>
          </a:solidFill>
        </p:spPr>
        <p:txBody>
          <a:bodyPr wrap="square" rtlCol="0">
            <a:spAutoFit/>
          </a:bodyPr>
          <a:lstStyle/>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latin typeface="Cambria" pitchFamily="18" charset="0"/>
              </a:rPr>
              <a:t>Virtual Machines- Advantages</a:t>
            </a:r>
            <a:endParaRPr lang="en-IN" dirty="0"/>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a:bodyPr>
          <a:lstStyle/>
          <a:p>
            <a:pPr algn="just"/>
            <a:r>
              <a:rPr lang="en-IN" sz="2400" dirty="0" smtClean="0">
                <a:latin typeface="Cambria" pitchFamily="18" charset="0"/>
              </a:rPr>
              <a:t>Allows multiple operating system environments on a single physical computer without any intervention</a:t>
            </a:r>
          </a:p>
          <a:p>
            <a:pPr algn="just"/>
            <a:r>
              <a:rPr lang="en-IN" sz="2400" dirty="0" smtClean="0">
                <a:latin typeface="Cambria" pitchFamily="18" charset="0"/>
              </a:rPr>
              <a:t>Virtual machines are widely available and are easy to manage and maintain.</a:t>
            </a:r>
          </a:p>
          <a:p>
            <a:pPr algn="just"/>
            <a:r>
              <a:rPr lang="en-IN" sz="2400" dirty="0" smtClean="0">
                <a:latin typeface="Cambria" pitchFamily="18" charset="0"/>
              </a:rPr>
              <a:t>Offers application provisioning and disaster recovery options</a:t>
            </a:r>
            <a:endParaRPr lang="en-IN" sz="2400" dirty="0">
              <a:latin typeface="Cambria"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rgbClr val="C00000"/>
                </a:solidFill>
                <a:latin typeface="Cambria" pitchFamily="18" charset="0"/>
              </a:rPr>
              <a:t>Virtual Machines- Drawbacks</a:t>
            </a:r>
            <a:endParaRPr lang="en-IN" dirty="0"/>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a:bodyPr>
          <a:lstStyle/>
          <a:p>
            <a:pPr algn="just"/>
            <a:r>
              <a:rPr lang="en-IN" sz="2400" dirty="0" smtClean="0">
                <a:latin typeface="Cambria" pitchFamily="18" charset="0"/>
              </a:rPr>
              <a:t>They are not as efficient as a physical computer because the hardware resources are distributed in an indirect way.</a:t>
            </a:r>
          </a:p>
          <a:p>
            <a:pPr algn="just"/>
            <a:r>
              <a:rPr lang="en-IN" sz="2400" dirty="0" smtClean="0">
                <a:latin typeface="Cambria" pitchFamily="18" charset="0"/>
              </a:rPr>
              <a:t>Multiple VMs running on a single physical machine can deliver unstable performance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839200" cy="990600"/>
          </a:xfrm>
        </p:spPr>
        <p:txBody>
          <a:bodyPr>
            <a:normAutofit fontScale="90000"/>
          </a:bodyPr>
          <a:lstStyle/>
          <a:p>
            <a:r>
              <a:rPr lang="en-IN" sz="4900" b="1" dirty="0" smtClean="0">
                <a:solidFill>
                  <a:srgbClr val="C00000"/>
                </a:solidFill>
                <a:latin typeface="Cambria" pitchFamily="18" charset="0"/>
              </a:rPr>
              <a:t/>
            </a:r>
            <a:br>
              <a:rPr lang="en-IN" sz="4900" b="1" dirty="0" smtClean="0">
                <a:solidFill>
                  <a:srgbClr val="C00000"/>
                </a:solidFill>
                <a:latin typeface="Cambria" pitchFamily="18" charset="0"/>
              </a:rPr>
            </a:br>
            <a:r>
              <a:rPr lang="en-IN" b="1" dirty="0" smtClean="0">
                <a:solidFill>
                  <a:srgbClr val="C00000"/>
                </a:solidFill>
                <a:latin typeface="Cambria" pitchFamily="18" charset="0"/>
              </a:rPr>
              <a:t>Benefits of Virtual Machine Hosting</a:t>
            </a:r>
            <a:r>
              <a:rPr lang="en-IN" b="1" cap="all" dirty="0" smtClean="0"/>
              <a:t/>
            </a:r>
            <a:br>
              <a:rPr lang="en-IN" b="1" cap="all" dirty="0" smtClean="0"/>
            </a:br>
            <a:endParaRPr lang="en-IN" dirty="0"/>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fontScale="77500" lnSpcReduction="20000"/>
          </a:bodyPr>
          <a:lstStyle/>
          <a:p>
            <a:pPr algn="just">
              <a:lnSpc>
                <a:spcPct val="150000"/>
              </a:lnSpc>
              <a:spcBef>
                <a:spcPts val="0"/>
              </a:spcBef>
            </a:pPr>
            <a:r>
              <a:rPr lang="en-IN" b="1" dirty="0" smtClean="0">
                <a:latin typeface="Cambria" pitchFamily="18" charset="0"/>
              </a:rPr>
              <a:t>Familiar Interfaces</a:t>
            </a:r>
            <a:r>
              <a:rPr lang="en-IN" dirty="0" smtClean="0">
                <a:latin typeface="Cambria" pitchFamily="18" charset="0"/>
              </a:rPr>
              <a:t> – Virtual environments are built to mimic physical ones, so you should never have any idea that you’re running on a virtual machine. </a:t>
            </a:r>
          </a:p>
          <a:p>
            <a:pPr algn="just">
              <a:lnSpc>
                <a:spcPct val="150000"/>
              </a:lnSpc>
              <a:spcBef>
                <a:spcPts val="0"/>
              </a:spcBef>
            </a:pPr>
            <a:r>
              <a:rPr lang="en-IN" b="1" dirty="0" smtClean="0">
                <a:latin typeface="Cambria" pitchFamily="18" charset="0"/>
              </a:rPr>
              <a:t>High Availability</a:t>
            </a:r>
            <a:r>
              <a:rPr lang="en-IN" dirty="0" smtClean="0">
                <a:latin typeface="Cambria" pitchFamily="18" charset="0"/>
              </a:rPr>
              <a:t> –If one server fails, another virtual machine can be spun up with minimal downtime or data loss.</a:t>
            </a:r>
          </a:p>
          <a:p>
            <a:pPr algn="just">
              <a:lnSpc>
                <a:spcPct val="150000"/>
              </a:lnSpc>
              <a:spcBef>
                <a:spcPts val="0"/>
              </a:spcBef>
            </a:pPr>
            <a:r>
              <a:rPr lang="en-IN" b="1" dirty="0" smtClean="0">
                <a:latin typeface="Cambria" pitchFamily="18" charset="0"/>
              </a:rPr>
              <a:t>Scalability</a:t>
            </a:r>
            <a:r>
              <a:rPr lang="en-IN" dirty="0" smtClean="0">
                <a:latin typeface="Cambria" pitchFamily="18" charset="0"/>
              </a:rPr>
              <a:t> – Virtualized machines allow scalability on demand without adding physical resources, and they can be expanded much easier than in a physical machine. Adding additional RAM to a virtual machine can be done in a few minutes, while it can be up to a day’s work for a physical machine.</a:t>
            </a:r>
          </a:p>
          <a:p>
            <a:pPr algn="just">
              <a:lnSpc>
                <a:spcPct val="150000"/>
              </a:lnSpc>
              <a:spcBef>
                <a:spcPts val="0"/>
              </a:spcBef>
            </a:pPr>
            <a:endParaRPr lang="en-IN" dirty="0">
              <a:latin typeface="Cambria"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766048" cy="990600"/>
          </a:xfrm>
        </p:spPr>
        <p:txBody>
          <a:bodyPr>
            <a:normAutofit fontScale="90000"/>
          </a:bodyPr>
          <a:lstStyle/>
          <a:p>
            <a:r>
              <a:rPr lang="en-IN" b="1" dirty="0" smtClean="0">
                <a:solidFill>
                  <a:srgbClr val="C00000"/>
                </a:solidFill>
                <a:latin typeface="Cambria" pitchFamily="18" charset="0"/>
              </a:rPr>
              <a:t>Benefits of Virtual Machine Hosting</a:t>
            </a:r>
            <a:r>
              <a:rPr lang="en-IN" b="1" cap="all" dirty="0" smtClean="0"/>
              <a:t/>
            </a:r>
            <a:br>
              <a:rPr lang="en-IN" b="1" cap="all" dirty="0" smtClean="0"/>
            </a:br>
            <a:endParaRPr lang="en-IN" dirty="0"/>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a:bodyPr>
          <a:lstStyle/>
          <a:p>
            <a:pPr algn="just"/>
            <a:r>
              <a:rPr lang="en-IN" sz="2200" b="1" dirty="0" smtClean="0">
                <a:latin typeface="Cambria" pitchFamily="18" charset="0"/>
              </a:rPr>
              <a:t>Backup with Fast Recovery</a:t>
            </a:r>
            <a:r>
              <a:rPr lang="en-IN" sz="2200" dirty="0" smtClean="0">
                <a:latin typeface="Cambria" pitchFamily="18" charset="0"/>
              </a:rPr>
              <a:t> – Virtualization and cloud computing offer powerful solutions for data backup and recovery. Even if hardware should fail, virtual machines can instantaneously and accurately migrate data to working hardware with little or no downtime.</a:t>
            </a:r>
          </a:p>
          <a:p>
            <a:pPr algn="just"/>
            <a:r>
              <a:rPr lang="en-IN" sz="2200" b="1" dirty="0" smtClean="0">
                <a:latin typeface="Cambria" pitchFamily="18" charset="0"/>
              </a:rPr>
              <a:t>Easy Cloning – </a:t>
            </a:r>
            <a:r>
              <a:rPr lang="en-IN" sz="2200" dirty="0" smtClean="0">
                <a:latin typeface="Cambria" pitchFamily="18" charset="0"/>
              </a:rPr>
              <a:t>Cloning a virtual machine takes just a few clicks and a matter of seconds, whereas cloning a physical machine can be a serious undertaking.</a:t>
            </a: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90600"/>
          </a:xfrm>
        </p:spPr>
        <p:txBody>
          <a:bodyPr>
            <a:normAutofit fontScale="90000"/>
          </a:bodyPr>
          <a:lstStyle/>
          <a:p>
            <a:r>
              <a:rPr lang="en-IN" b="1" dirty="0" smtClean="0">
                <a:solidFill>
                  <a:srgbClr val="C00000"/>
                </a:solidFill>
                <a:latin typeface="Cambria" pitchFamily="18" charset="0"/>
              </a:rPr>
              <a:t>Virtual Machine Hosting- Challenge 1</a:t>
            </a:r>
            <a:endParaRPr lang="en-IN" dirty="0"/>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a:bodyPr>
          <a:lstStyle/>
          <a:p>
            <a:pPr algn="just">
              <a:buNone/>
            </a:pPr>
            <a:r>
              <a:rPr lang="en-IN" sz="2400" b="1" dirty="0" smtClean="0">
                <a:latin typeface="Cambria" pitchFamily="18" charset="0"/>
              </a:rPr>
              <a:t>Security</a:t>
            </a:r>
            <a:r>
              <a:rPr lang="en-IN" sz="2400" dirty="0" smtClean="0">
                <a:latin typeface="Cambria" pitchFamily="18" charset="0"/>
              </a:rPr>
              <a:t> </a:t>
            </a:r>
          </a:p>
          <a:p>
            <a:pPr algn="just"/>
            <a:r>
              <a:rPr lang="en-IN" sz="2400" dirty="0" smtClean="0">
                <a:latin typeface="Cambria" pitchFamily="18" charset="0"/>
              </a:rPr>
              <a:t>If you’re moving applications from physical servers to a public cloud, there are a number of security risks since your cloud servers will be hosted on virtual machines in a shared infrastructure. </a:t>
            </a:r>
          </a:p>
          <a:p>
            <a:pPr algn="just"/>
            <a:r>
              <a:rPr lang="en-IN" sz="2400" dirty="0" smtClean="0">
                <a:latin typeface="Cambria" pitchFamily="18" charset="0"/>
              </a:rPr>
              <a:t>Virtual hypervisors are easier to harden against attack than an operating system, but they are still complex systems that offer a new target for attack, especially in a public cloud. </a:t>
            </a:r>
          </a:p>
          <a:p>
            <a:pPr algn="just"/>
            <a:r>
              <a:rPr lang="en-IN" sz="2400" dirty="0" err="1" smtClean="0">
                <a:latin typeface="Cambria" pitchFamily="18" charset="0"/>
              </a:rPr>
              <a:t>Datapipe</a:t>
            </a:r>
            <a:r>
              <a:rPr lang="en-IN" sz="2400" dirty="0" smtClean="0">
                <a:latin typeface="Cambria" pitchFamily="18" charset="0"/>
              </a:rPr>
              <a:t> offers an ultra secure cloud environment that is closely monitored to ensure security.</a:t>
            </a: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90600"/>
          </a:xfrm>
        </p:spPr>
        <p:txBody>
          <a:bodyPr>
            <a:normAutofit fontScale="90000"/>
          </a:bodyPr>
          <a:lstStyle/>
          <a:p>
            <a:r>
              <a:rPr lang="en-IN" b="1" dirty="0" smtClean="0">
                <a:solidFill>
                  <a:srgbClr val="C00000"/>
                </a:solidFill>
                <a:latin typeface="Cambria" pitchFamily="18" charset="0"/>
              </a:rPr>
              <a:t>Virtual Machine Hosting- Challenge 2</a:t>
            </a:r>
            <a:r>
              <a:rPr lang="en-IN" b="1" cap="all" dirty="0" smtClean="0"/>
              <a:t/>
            </a:r>
            <a:br>
              <a:rPr lang="en-IN" b="1" cap="all" dirty="0" smtClean="0"/>
            </a:br>
            <a:endParaRPr lang="en-IN" dirty="0"/>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a:bodyPr>
          <a:lstStyle/>
          <a:p>
            <a:pPr>
              <a:buNone/>
            </a:pPr>
            <a:r>
              <a:rPr lang="en-IN" sz="2400" b="1" dirty="0" smtClean="0">
                <a:latin typeface="Cambria" pitchFamily="18" charset="0"/>
              </a:rPr>
              <a:t>Potential Downtime</a:t>
            </a:r>
            <a:r>
              <a:rPr lang="en-IN" sz="2400" dirty="0" smtClean="0">
                <a:latin typeface="Cambria" pitchFamily="18" charset="0"/>
              </a:rPr>
              <a:t> </a:t>
            </a:r>
          </a:p>
          <a:p>
            <a:pPr algn="just"/>
            <a:r>
              <a:rPr lang="en-IN" sz="2400" dirty="0" smtClean="0">
                <a:latin typeface="Cambria" pitchFamily="18" charset="0"/>
              </a:rPr>
              <a:t>While it’s unlikely that your virtual resources will all fail at once, it can be more difficult to reboot virtual machines in the event of a catastrophic hardware failure. </a:t>
            </a:r>
          </a:p>
          <a:p>
            <a:pPr algn="just"/>
            <a:r>
              <a:rPr lang="en-IN" sz="2400" dirty="0" smtClean="0">
                <a:latin typeface="Cambria" pitchFamily="18" charset="0"/>
              </a:rPr>
              <a:t>Virtual machines can power on and off just as easily as a physical machine, but a VM coming online from a host crash will need to wait for their physical infrastructure to boot, plus the time it takes for your virtual machines to boot. </a:t>
            </a:r>
          </a:p>
          <a:p>
            <a:pPr algn="just"/>
            <a:r>
              <a:rPr lang="en-IN" sz="2400" dirty="0" smtClean="0">
                <a:latin typeface="Cambria" pitchFamily="18" charset="0"/>
              </a:rPr>
              <a:t>The additional downtime may not be outrageous, but it can add up.</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90600"/>
          </a:xfrm>
        </p:spPr>
        <p:txBody>
          <a:bodyPr>
            <a:normAutofit fontScale="90000"/>
          </a:bodyPr>
          <a:lstStyle/>
          <a:p>
            <a:r>
              <a:rPr lang="en-IN" b="1" dirty="0" smtClean="0">
                <a:solidFill>
                  <a:srgbClr val="C00000"/>
                </a:solidFill>
                <a:latin typeface="Cambria" pitchFamily="18" charset="0"/>
              </a:rPr>
              <a:t>Virtual Machine Hosting- Challenge 3</a:t>
            </a:r>
            <a:endParaRPr lang="en-IN" dirty="0"/>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fontScale="92500" lnSpcReduction="10000"/>
          </a:bodyPr>
          <a:lstStyle/>
          <a:p>
            <a:pPr algn="just">
              <a:buNone/>
            </a:pPr>
            <a:r>
              <a:rPr lang="en-IN" sz="2600" b="1" dirty="0" smtClean="0">
                <a:latin typeface="Cambria" pitchFamily="18" charset="0"/>
              </a:rPr>
              <a:t>Oversubscription</a:t>
            </a:r>
            <a:r>
              <a:rPr lang="en-IN" sz="2600" dirty="0" smtClean="0">
                <a:latin typeface="Cambria" pitchFamily="18" charset="0"/>
              </a:rPr>
              <a:t> </a:t>
            </a:r>
          </a:p>
          <a:p>
            <a:pPr algn="just"/>
            <a:r>
              <a:rPr lang="en-IN" sz="2600" dirty="0" smtClean="0">
                <a:latin typeface="Cambria" pitchFamily="18" charset="0"/>
              </a:rPr>
              <a:t>Almost all modern cloud environments are built on an oversubscription model, so it is possible to oversubscribe your virtual machines on physical hardware. </a:t>
            </a:r>
          </a:p>
          <a:p>
            <a:pPr algn="just"/>
            <a:r>
              <a:rPr lang="en-IN" sz="2600" dirty="0" smtClean="0">
                <a:latin typeface="Cambria" pitchFamily="18" charset="0"/>
              </a:rPr>
              <a:t>Essentially, if you have 5 VMs using 2GB RAM running on a physical machine with 8GB RAM, you’ve oversubscribed that hardware.</a:t>
            </a:r>
          </a:p>
          <a:p>
            <a:pPr algn="just"/>
            <a:r>
              <a:rPr lang="en-IN" sz="2600" dirty="0" smtClean="0">
                <a:latin typeface="Cambria" pitchFamily="18" charset="0"/>
              </a:rPr>
              <a:t> Luckily, oversubscription does not mean over-capacity. </a:t>
            </a:r>
          </a:p>
          <a:p>
            <a:pPr algn="just"/>
            <a:r>
              <a:rPr lang="en-IN" sz="2600" dirty="0" smtClean="0">
                <a:latin typeface="Cambria" pitchFamily="18" charset="0"/>
              </a:rPr>
              <a:t>Avoiding oversubscription on your virtual machines requires attention to resource allocation to ensure you’re properly utilizing your virtual resources when they’re needed.</a:t>
            </a:r>
          </a:p>
          <a:p>
            <a:endParaRPr lang="en-IN" dirty="0" smtClean="0"/>
          </a:p>
          <a:p>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C00000"/>
                </a:solidFill>
                <a:latin typeface="Cambria" pitchFamily="18" charset="0"/>
              </a:rPr>
              <a:t>Taxonomy model -Virtualization</a:t>
            </a:r>
            <a:endParaRPr lang="en-IN" sz="4000" b="1" dirty="0">
              <a:solidFill>
                <a:srgbClr val="C00000"/>
              </a:solidFill>
              <a:latin typeface="Cambria" pitchFamily="18" charset="0"/>
            </a:endParaRP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lnSpcReduction="10000"/>
          </a:bodyPr>
          <a:lstStyle/>
          <a:p>
            <a:pPr algn="just">
              <a:lnSpc>
                <a:spcPct val="150000"/>
              </a:lnSpc>
              <a:spcBef>
                <a:spcPts val="0"/>
              </a:spcBef>
            </a:pPr>
            <a:r>
              <a:rPr lang="en-US" sz="2200" dirty="0" smtClean="0">
                <a:latin typeface="Cambria" pitchFamily="18" charset="0"/>
              </a:rPr>
              <a:t>Five main domains in which virtualization technologies can be categorized. </a:t>
            </a:r>
          </a:p>
          <a:p>
            <a:pPr marL="457200" indent="-457200" algn="just">
              <a:lnSpc>
                <a:spcPct val="150000"/>
              </a:lnSpc>
              <a:spcBef>
                <a:spcPts val="0"/>
              </a:spcBef>
              <a:buClrTx/>
              <a:buSzPct val="100000"/>
              <a:buFont typeface="+mj-lt"/>
              <a:buAutoNum type="arabicPeriod"/>
            </a:pPr>
            <a:r>
              <a:rPr lang="en-US" sz="2200" dirty="0" smtClean="0">
                <a:solidFill>
                  <a:srgbClr val="3D17A9"/>
                </a:solidFill>
                <a:latin typeface="Cambria" pitchFamily="18" charset="0"/>
              </a:rPr>
              <a:t>Server, </a:t>
            </a:r>
            <a:endParaRPr lang="en-US" sz="2200" dirty="0" smtClean="0">
              <a:solidFill>
                <a:srgbClr val="3D17A9"/>
              </a:solidFill>
              <a:latin typeface="Cambria" pitchFamily="18" charset="0"/>
            </a:endParaRPr>
          </a:p>
          <a:p>
            <a:pPr marL="457200" indent="-457200" algn="just">
              <a:lnSpc>
                <a:spcPct val="150000"/>
              </a:lnSpc>
              <a:spcBef>
                <a:spcPts val="0"/>
              </a:spcBef>
              <a:buClrTx/>
              <a:buSzPct val="100000"/>
              <a:buFont typeface="+mj-lt"/>
              <a:buAutoNum type="arabicPeriod"/>
            </a:pPr>
            <a:r>
              <a:rPr lang="en-US" sz="2200" dirty="0" smtClean="0">
                <a:solidFill>
                  <a:srgbClr val="3D17A9"/>
                </a:solidFill>
                <a:latin typeface="Cambria" pitchFamily="18" charset="0"/>
              </a:rPr>
              <a:t>Application</a:t>
            </a:r>
            <a:r>
              <a:rPr lang="en-US" sz="2200" dirty="0" smtClean="0">
                <a:solidFill>
                  <a:srgbClr val="3D17A9"/>
                </a:solidFill>
                <a:latin typeface="Cambria" pitchFamily="18" charset="0"/>
              </a:rPr>
              <a:t>, </a:t>
            </a:r>
          </a:p>
          <a:p>
            <a:pPr marL="457200" indent="-457200" algn="just">
              <a:lnSpc>
                <a:spcPct val="150000"/>
              </a:lnSpc>
              <a:spcBef>
                <a:spcPts val="0"/>
              </a:spcBef>
              <a:buClrTx/>
              <a:buSzPct val="100000"/>
              <a:buFont typeface="+mj-lt"/>
              <a:buAutoNum type="arabicPeriod"/>
            </a:pPr>
            <a:r>
              <a:rPr lang="en-US" sz="2200" dirty="0" smtClean="0">
                <a:solidFill>
                  <a:srgbClr val="3D17A9"/>
                </a:solidFill>
                <a:latin typeface="Cambria" pitchFamily="18" charset="0"/>
              </a:rPr>
              <a:t>Desktop, </a:t>
            </a:r>
          </a:p>
          <a:p>
            <a:pPr marL="457200" indent="-457200" algn="just">
              <a:lnSpc>
                <a:spcPct val="150000"/>
              </a:lnSpc>
              <a:spcBef>
                <a:spcPts val="0"/>
              </a:spcBef>
              <a:buClrTx/>
              <a:buSzPct val="100000"/>
              <a:buFont typeface="+mj-lt"/>
              <a:buAutoNum type="arabicPeriod"/>
            </a:pPr>
            <a:r>
              <a:rPr lang="en-US" sz="2200" dirty="0" smtClean="0">
                <a:solidFill>
                  <a:srgbClr val="3D17A9"/>
                </a:solidFill>
                <a:latin typeface="Cambria" pitchFamily="18" charset="0"/>
              </a:rPr>
              <a:t>Storage and </a:t>
            </a:r>
          </a:p>
          <a:p>
            <a:pPr marL="457200" indent="-457200" algn="just">
              <a:lnSpc>
                <a:spcPct val="150000"/>
              </a:lnSpc>
              <a:spcBef>
                <a:spcPts val="0"/>
              </a:spcBef>
              <a:buClrTx/>
              <a:buSzPct val="100000"/>
              <a:buFont typeface="+mj-lt"/>
              <a:buAutoNum type="arabicPeriod"/>
            </a:pPr>
            <a:r>
              <a:rPr lang="en-US" sz="2200" dirty="0" smtClean="0">
                <a:solidFill>
                  <a:srgbClr val="3D17A9"/>
                </a:solidFill>
                <a:latin typeface="Cambria" pitchFamily="18" charset="0"/>
              </a:rPr>
              <a:t>Network</a:t>
            </a:r>
          </a:p>
          <a:p>
            <a:pPr algn="just">
              <a:lnSpc>
                <a:spcPct val="150000"/>
              </a:lnSpc>
              <a:spcBef>
                <a:spcPts val="0"/>
              </a:spcBef>
            </a:pPr>
            <a:r>
              <a:rPr lang="en-US" sz="2200" dirty="0" smtClean="0">
                <a:latin typeface="Cambria" pitchFamily="18" charset="0"/>
              </a:rPr>
              <a:t>Two new types of virtualization technologies were introduced: </a:t>
            </a:r>
            <a:r>
              <a:rPr lang="en-US" sz="2200" dirty="0" smtClean="0">
                <a:latin typeface="Cambria" pitchFamily="18" charset="0"/>
              </a:rPr>
              <a:t>Management </a:t>
            </a:r>
            <a:r>
              <a:rPr lang="en-US" sz="2200" dirty="0" smtClean="0">
                <a:latin typeface="Cambria" pitchFamily="18" charset="0"/>
              </a:rPr>
              <a:t>and security tools. </a:t>
            </a:r>
            <a:endParaRPr lang="en-IN" sz="2200" dirty="0">
              <a:latin typeface="Cambria"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3D17A9"/>
                </a:solidFill>
                <a:latin typeface="Cambria" pitchFamily="18" charset="0"/>
              </a:rPr>
              <a:t>1</a:t>
            </a:r>
            <a:r>
              <a:rPr lang="en-US" sz="4000" b="1" dirty="0" smtClean="0">
                <a:solidFill>
                  <a:srgbClr val="3D17A9"/>
                </a:solidFill>
                <a:latin typeface="Cambria" pitchFamily="18" charset="0"/>
                <a:ea typeface="+mn-ea"/>
                <a:cs typeface="+mn-cs"/>
              </a:rPr>
              <a:t>. </a:t>
            </a:r>
            <a:r>
              <a:rPr lang="en-US" sz="4000" b="1" dirty="0" smtClean="0">
                <a:solidFill>
                  <a:srgbClr val="3D17A9"/>
                </a:solidFill>
                <a:latin typeface="Cambria" pitchFamily="18" charset="0"/>
                <a:ea typeface="+mn-ea"/>
                <a:cs typeface="+mn-cs"/>
              </a:rPr>
              <a:t>Server </a:t>
            </a:r>
            <a:r>
              <a:rPr lang="en-US" sz="4000" b="1" dirty="0" smtClean="0">
                <a:solidFill>
                  <a:srgbClr val="3D17A9"/>
                </a:solidFill>
                <a:latin typeface="Cambria" pitchFamily="18" charset="0"/>
              </a:rPr>
              <a:t>Virtualization </a:t>
            </a:r>
            <a:endParaRPr lang="en-IN" sz="4000" b="1" dirty="0" smtClean="0">
              <a:solidFill>
                <a:srgbClr val="3D17A9"/>
              </a:solidFill>
              <a:latin typeface="Cambria" pitchFamily="18" charset="0"/>
              <a:ea typeface="+mn-ea"/>
              <a:cs typeface="+mn-cs"/>
            </a:endParaRP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a:xfrm>
            <a:off x="0" y="1600200"/>
            <a:ext cx="3581400" cy="4495800"/>
          </a:xfrm>
        </p:spPr>
        <p:txBody>
          <a:bodyPr>
            <a:noAutofit/>
          </a:bodyPr>
          <a:lstStyle/>
          <a:p>
            <a:pPr algn="just">
              <a:spcBef>
                <a:spcPts val="0"/>
              </a:spcBef>
            </a:pPr>
            <a:r>
              <a:rPr lang="en-US" sz="2200" dirty="0" smtClean="0">
                <a:latin typeface="Cambria" pitchFamily="18" charset="0"/>
              </a:rPr>
              <a:t>Server </a:t>
            </a:r>
            <a:r>
              <a:rPr lang="en-US" sz="2200" dirty="0" smtClean="0">
                <a:latin typeface="Cambria" pitchFamily="18" charset="0"/>
              </a:rPr>
              <a:t>virtualization can be divided in 3 types or sub classes: </a:t>
            </a:r>
            <a:r>
              <a:rPr lang="en-US" sz="2200" dirty="0" smtClean="0">
                <a:solidFill>
                  <a:srgbClr val="C00000"/>
                </a:solidFill>
                <a:latin typeface="Cambria" pitchFamily="18" charset="0"/>
              </a:rPr>
              <a:t>Para-virtualization</a:t>
            </a:r>
            <a:r>
              <a:rPr lang="en-US" sz="2200" dirty="0" smtClean="0">
                <a:solidFill>
                  <a:srgbClr val="C00000"/>
                </a:solidFill>
                <a:latin typeface="Cambria" pitchFamily="18" charset="0"/>
              </a:rPr>
              <a:t>, full virtualization and OS partitioning. </a:t>
            </a:r>
            <a:endParaRPr lang="en-US" sz="2200" dirty="0" smtClean="0">
              <a:solidFill>
                <a:srgbClr val="C00000"/>
              </a:solidFill>
              <a:latin typeface="Cambria" pitchFamily="18" charset="0"/>
            </a:endParaRPr>
          </a:p>
          <a:p>
            <a:pPr algn="just">
              <a:spcBef>
                <a:spcPts val="0"/>
              </a:spcBef>
            </a:pPr>
            <a:r>
              <a:rPr lang="en-US" sz="2200" dirty="0" smtClean="0">
                <a:latin typeface="Cambria" pitchFamily="18" charset="0"/>
              </a:rPr>
              <a:t>Full </a:t>
            </a:r>
            <a:r>
              <a:rPr lang="en-US" sz="2200" dirty="0" smtClean="0">
                <a:latin typeface="Cambria" pitchFamily="18" charset="0"/>
              </a:rPr>
              <a:t>virtualization technologies can be divided into two more sub classes: “</a:t>
            </a:r>
            <a:r>
              <a:rPr lang="en-US" sz="2200" dirty="0" smtClean="0">
                <a:solidFill>
                  <a:srgbClr val="C00000"/>
                </a:solidFill>
                <a:latin typeface="Cambria" pitchFamily="18" charset="0"/>
              </a:rPr>
              <a:t>Type 1” and “Type 2” hypervisors</a:t>
            </a:r>
            <a:endParaRPr lang="en-IN" sz="2200" dirty="0" smtClean="0">
              <a:solidFill>
                <a:srgbClr val="C00000"/>
              </a:solidFill>
              <a:latin typeface="Cambria"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3810000" y="1752600"/>
            <a:ext cx="4953000" cy="3838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rgbClr val="C00000"/>
                </a:solidFill>
                <a:latin typeface="Cambria" pitchFamily="18" charset="0"/>
              </a:rPr>
              <a:t>Virtual Machine</a:t>
            </a:r>
            <a:endParaRPr lang="en-IN" sz="3600" dirty="0">
              <a:solidFill>
                <a:srgbClr val="C00000"/>
              </a:solidFill>
              <a:latin typeface="Cambria" pitchFamily="18" charset="0"/>
            </a:endParaRPr>
          </a:p>
        </p:txBody>
      </p:sp>
      <p:sp>
        <p:nvSpPr>
          <p:cNvPr id="3" name="Content Placeholder 2"/>
          <p:cNvSpPr>
            <a:spLocks noGrp="1"/>
          </p:cNvSpPr>
          <p:nvPr>
            <p:ph sz="quarter" idx="1"/>
          </p:nvPr>
        </p:nvSpPr>
        <p:spPr/>
        <p:txBody>
          <a:bodyPr>
            <a:normAutofit lnSpcReduction="10000"/>
          </a:bodyPr>
          <a:lstStyle/>
          <a:p>
            <a:pPr>
              <a:buNone/>
            </a:pPr>
            <a:r>
              <a:rPr lang="en-IN" sz="2600" b="1" dirty="0" smtClean="0">
                <a:latin typeface="Cambria" pitchFamily="18" charset="0"/>
              </a:rPr>
              <a:t>	</a:t>
            </a:r>
          </a:p>
          <a:p>
            <a:pPr algn="just">
              <a:buClrTx/>
              <a:buFont typeface="Wingdings" pitchFamily="2" charset="2"/>
              <a:buChar char="Ø"/>
            </a:pPr>
            <a:r>
              <a:rPr lang="en-IN" sz="2400" dirty="0" smtClean="0">
                <a:latin typeface="Cambria" pitchFamily="18" charset="0"/>
              </a:rPr>
              <a:t>The most common form of virtualization is the operating system-level virtualization. </a:t>
            </a:r>
          </a:p>
          <a:p>
            <a:pPr algn="just">
              <a:buClrTx/>
              <a:buFont typeface="Wingdings" pitchFamily="2" charset="2"/>
              <a:buChar char="Ø"/>
            </a:pPr>
            <a:r>
              <a:rPr lang="en-IN" sz="2400" dirty="0" smtClean="0">
                <a:latin typeface="Cambria" pitchFamily="18" charset="0"/>
              </a:rPr>
              <a:t>In this , it is possible to run multiple operating systems on a single piece of hardware. </a:t>
            </a:r>
          </a:p>
          <a:p>
            <a:pPr algn="just">
              <a:buClrTx/>
              <a:buFont typeface="Wingdings" pitchFamily="2" charset="2"/>
              <a:buChar char="Ø"/>
            </a:pPr>
            <a:r>
              <a:rPr lang="en-IN" sz="2400" dirty="0" smtClean="0">
                <a:latin typeface="Cambria" pitchFamily="18" charset="0"/>
              </a:rPr>
              <a:t>Virtualization technology involves separating the physical hardware and software by emulating hardware using software. </a:t>
            </a:r>
          </a:p>
          <a:p>
            <a:pPr algn="just">
              <a:buClrTx/>
              <a:buFont typeface="Wingdings" pitchFamily="2" charset="2"/>
              <a:buChar char="Ø"/>
            </a:pPr>
            <a:r>
              <a:rPr lang="en-IN" sz="2400" b="1" dirty="0" smtClean="0">
                <a:solidFill>
                  <a:srgbClr val="C00000"/>
                </a:solidFill>
                <a:latin typeface="Cambria" pitchFamily="18" charset="0"/>
              </a:rPr>
              <a:t>When a different OS is operating on top of the primary OS by means of virtualization, it is referred to as a virtual machine.</a:t>
            </a:r>
          </a:p>
        </p:txBody>
      </p:sp>
      <p:sp>
        <p:nvSpPr>
          <p:cNvPr id="4" name="Footer Placeholder 3"/>
          <p:cNvSpPr>
            <a:spLocks noGrp="1"/>
          </p:cNvSpPr>
          <p:nvPr>
            <p:ph type="ftr" sz="quarter" idx="11"/>
          </p:nvPr>
        </p:nvSpPr>
        <p:spPr/>
        <p:txBody>
          <a:bodyPr/>
          <a:lstStyle/>
          <a:p>
            <a:r>
              <a:rPr lang="en-US" smtClean="0"/>
              <a:t>CSE4011- Virtualization</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3D17A9"/>
                </a:solidFill>
                <a:latin typeface="Cambria" pitchFamily="18" charset="0"/>
                <a:ea typeface="+mn-ea"/>
                <a:cs typeface="+mn-cs"/>
              </a:rPr>
              <a:t>2. </a:t>
            </a:r>
            <a:r>
              <a:rPr lang="en-US" sz="4000" b="1" dirty="0" smtClean="0">
                <a:solidFill>
                  <a:srgbClr val="3D17A9"/>
                </a:solidFill>
                <a:latin typeface="Cambria" pitchFamily="18" charset="0"/>
                <a:ea typeface="+mn-ea"/>
                <a:cs typeface="+mn-cs"/>
              </a:rPr>
              <a:t>Application  </a:t>
            </a:r>
            <a:r>
              <a:rPr lang="en-US" sz="4000" b="1" dirty="0" smtClean="0">
                <a:solidFill>
                  <a:srgbClr val="3D17A9"/>
                </a:solidFill>
                <a:latin typeface="Cambria" pitchFamily="18" charset="0"/>
              </a:rPr>
              <a:t>Virtualization </a:t>
            </a:r>
            <a:endParaRPr lang="en-US" sz="4000" b="1" dirty="0" smtClean="0">
              <a:solidFill>
                <a:srgbClr val="3D17A9"/>
              </a:solidFill>
              <a:latin typeface="Cambria" pitchFamily="18" charset="0"/>
              <a:ea typeface="+mn-ea"/>
              <a:cs typeface="+mn-cs"/>
            </a:endParaRP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a:bodyPr>
          <a:lstStyle/>
          <a:p>
            <a:r>
              <a:rPr lang="en-US" sz="2400" dirty="0" smtClean="0">
                <a:latin typeface="Cambria" pitchFamily="18" charset="0"/>
              </a:rPr>
              <a:t>Two </a:t>
            </a:r>
            <a:r>
              <a:rPr lang="en-US" sz="2400" dirty="0" smtClean="0">
                <a:latin typeface="Cambria" pitchFamily="18" charset="0"/>
              </a:rPr>
              <a:t>types of application virtualization technologies: </a:t>
            </a:r>
            <a:r>
              <a:rPr lang="en-US" sz="2400" dirty="0" smtClean="0">
                <a:solidFill>
                  <a:srgbClr val="C00000"/>
                </a:solidFill>
                <a:latin typeface="Cambria" pitchFamily="18" charset="0"/>
              </a:rPr>
              <a:t>sandbox and application streaming.</a:t>
            </a:r>
            <a:endParaRPr lang="en-US" sz="2400" dirty="0">
              <a:solidFill>
                <a:srgbClr val="C00000"/>
              </a:solidFill>
              <a:latin typeface="Cambria"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2057400" y="3200400"/>
            <a:ext cx="5067300" cy="248602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rgbClr val="3D17A9"/>
                </a:solidFill>
                <a:latin typeface="Cambria" pitchFamily="18" charset="0"/>
                <a:ea typeface="+mn-ea"/>
                <a:cs typeface="+mn-cs"/>
              </a:rPr>
              <a:t>3. </a:t>
            </a:r>
            <a:r>
              <a:rPr lang="en-US" sz="4000" b="1" dirty="0" smtClean="0">
                <a:solidFill>
                  <a:srgbClr val="3D17A9"/>
                </a:solidFill>
                <a:latin typeface="Cambria" pitchFamily="18" charset="0"/>
                <a:ea typeface="+mn-ea"/>
                <a:cs typeface="+mn-cs"/>
              </a:rPr>
              <a:t>Desktop </a:t>
            </a:r>
            <a:r>
              <a:rPr lang="en-US" sz="4000" b="1" dirty="0" smtClean="0">
                <a:solidFill>
                  <a:srgbClr val="3D17A9"/>
                </a:solidFill>
                <a:latin typeface="Cambria" pitchFamily="18" charset="0"/>
                <a:ea typeface="+mn-ea"/>
                <a:cs typeface="+mn-cs"/>
              </a:rPr>
              <a:t>Virtualization </a:t>
            </a:r>
            <a:endParaRPr lang="en-US" sz="4000" b="1" dirty="0" smtClean="0">
              <a:solidFill>
                <a:srgbClr val="3D17A9"/>
              </a:solidFill>
              <a:latin typeface="Cambria" pitchFamily="18" charset="0"/>
              <a:ea typeface="+mn-ea"/>
              <a:cs typeface="+mn-cs"/>
            </a:endParaRP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a:xfrm>
            <a:off x="228600" y="1676400"/>
            <a:ext cx="8686800" cy="4495800"/>
          </a:xfrm>
        </p:spPr>
        <p:txBody>
          <a:bodyPr>
            <a:noAutofit/>
          </a:bodyPr>
          <a:lstStyle/>
          <a:p>
            <a:pPr algn="just">
              <a:spcBef>
                <a:spcPts val="0"/>
              </a:spcBef>
            </a:pPr>
            <a:r>
              <a:rPr lang="en-US" sz="2400" dirty="0" smtClean="0">
                <a:latin typeface="Cambria" pitchFamily="18" charset="0"/>
              </a:rPr>
              <a:t>Describes </a:t>
            </a:r>
            <a:r>
              <a:rPr lang="en-US" sz="2400" dirty="0" smtClean="0">
                <a:latin typeface="Cambria" pitchFamily="18" charset="0"/>
              </a:rPr>
              <a:t>two general types of desktop virtualization: </a:t>
            </a:r>
            <a:endParaRPr lang="en-US" sz="2400" dirty="0" smtClean="0">
              <a:latin typeface="Cambria" pitchFamily="18" charset="0"/>
            </a:endParaRPr>
          </a:p>
          <a:p>
            <a:pPr algn="just">
              <a:spcBef>
                <a:spcPts val="0"/>
              </a:spcBef>
              <a:buNone/>
            </a:pPr>
            <a:r>
              <a:rPr lang="en-US" sz="2400" b="1" dirty="0" smtClean="0">
                <a:solidFill>
                  <a:srgbClr val="C00000"/>
                </a:solidFill>
                <a:latin typeface="Cambria" pitchFamily="18" charset="0"/>
              </a:rPr>
              <a:t> </a:t>
            </a:r>
            <a:r>
              <a:rPr lang="en-US" sz="2400" b="1" dirty="0" smtClean="0">
                <a:solidFill>
                  <a:srgbClr val="C00000"/>
                </a:solidFill>
                <a:latin typeface="Cambria" pitchFamily="18" charset="0"/>
              </a:rPr>
              <a:t>    client </a:t>
            </a:r>
            <a:r>
              <a:rPr lang="en-US" sz="2400" b="1" dirty="0" smtClean="0">
                <a:solidFill>
                  <a:srgbClr val="C00000"/>
                </a:solidFill>
                <a:latin typeface="Cambria" pitchFamily="18" charset="0"/>
              </a:rPr>
              <a:t>and server. </a:t>
            </a:r>
            <a:endParaRPr lang="en-US" sz="2400" b="1" dirty="0" smtClean="0">
              <a:solidFill>
                <a:srgbClr val="C00000"/>
              </a:solidFill>
              <a:latin typeface="Cambria" pitchFamily="18" charset="0"/>
            </a:endParaRPr>
          </a:p>
          <a:p>
            <a:pPr algn="just">
              <a:spcBef>
                <a:spcPts val="0"/>
              </a:spcBef>
            </a:pPr>
            <a:r>
              <a:rPr lang="en-US" sz="2400" dirty="0" smtClean="0">
                <a:latin typeface="Cambria" pitchFamily="18" charset="0"/>
              </a:rPr>
              <a:t>Client </a:t>
            </a:r>
            <a:r>
              <a:rPr lang="en-US" sz="2400" dirty="0" smtClean="0">
                <a:latin typeface="Cambria" pitchFamily="18" charset="0"/>
              </a:rPr>
              <a:t>desktop virtualization technologies are used to host virtual desktops (or virtual machines) locally on the clients’ computer. </a:t>
            </a:r>
            <a:endParaRPr lang="en-US" sz="2400" dirty="0" smtClean="0">
              <a:latin typeface="Cambria" pitchFamily="18" charset="0"/>
            </a:endParaRPr>
          </a:p>
          <a:p>
            <a:pPr algn="just">
              <a:spcBef>
                <a:spcPts val="0"/>
              </a:spcBef>
            </a:pPr>
            <a:r>
              <a:rPr lang="en-US" sz="2400" dirty="0" smtClean="0">
                <a:latin typeface="Cambria" pitchFamily="18" charset="0"/>
              </a:rPr>
              <a:t>Server </a:t>
            </a:r>
            <a:r>
              <a:rPr lang="en-US" sz="2400" dirty="0" smtClean="0">
                <a:latin typeface="Cambria" pitchFamily="18" charset="0"/>
              </a:rPr>
              <a:t>desktop virtualization </a:t>
            </a:r>
            <a:r>
              <a:rPr lang="en-US" sz="2400" dirty="0" smtClean="0">
                <a:latin typeface="Cambria" pitchFamily="18" charset="0"/>
              </a:rPr>
              <a:t>-two </a:t>
            </a:r>
            <a:r>
              <a:rPr lang="en-US" sz="2400" dirty="0" smtClean="0">
                <a:latin typeface="Cambria" pitchFamily="18" charset="0"/>
              </a:rPr>
              <a:t>types: </a:t>
            </a:r>
            <a:r>
              <a:rPr lang="en-US" sz="2400" b="1" dirty="0" smtClean="0">
                <a:solidFill>
                  <a:srgbClr val="C00000"/>
                </a:solidFill>
                <a:latin typeface="Cambria" pitchFamily="18" charset="0"/>
              </a:rPr>
              <a:t>personal </a:t>
            </a:r>
            <a:r>
              <a:rPr lang="en-US" sz="2400" b="1" dirty="0" smtClean="0">
                <a:solidFill>
                  <a:srgbClr val="C00000"/>
                </a:solidFill>
                <a:latin typeface="Cambria" pitchFamily="18" charset="0"/>
              </a:rPr>
              <a:t>&amp; </a:t>
            </a:r>
            <a:r>
              <a:rPr lang="en-US" sz="2400" b="1" dirty="0" smtClean="0">
                <a:solidFill>
                  <a:srgbClr val="C00000"/>
                </a:solidFill>
                <a:latin typeface="Cambria" pitchFamily="18" charset="0"/>
              </a:rPr>
              <a:t>shared. </a:t>
            </a:r>
            <a:endParaRPr lang="en-US" sz="2400" b="1" dirty="0" smtClean="0">
              <a:solidFill>
                <a:srgbClr val="C00000"/>
              </a:solidFill>
              <a:latin typeface="Cambria" pitchFamily="18" charset="0"/>
            </a:endParaRPr>
          </a:p>
          <a:p>
            <a:pPr algn="just">
              <a:spcBef>
                <a:spcPts val="0"/>
              </a:spcBef>
            </a:pPr>
            <a:r>
              <a:rPr lang="en-US" sz="2400" dirty="0" smtClean="0">
                <a:solidFill>
                  <a:srgbClr val="3D17A9"/>
                </a:solidFill>
                <a:latin typeface="Cambria" pitchFamily="18" charset="0"/>
              </a:rPr>
              <a:t>Shared </a:t>
            </a:r>
            <a:r>
              <a:rPr lang="en-US" sz="2400" dirty="0" smtClean="0">
                <a:solidFill>
                  <a:srgbClr val="3D17A9"/>
                </a:solidFill>
                <a:latin typeface="Cambria" pitchFamily="18" charset="0"/>
              </a:rPr>
              <a:t>desktops </a:t>
            </a:r>
            <a:r>
              <a:rPr lang="en-US" sz="2400" dirty="0" smtClean="0">
                <a:latin typeface="Cambria" pitchFamily="18" charset="0"/>
              </a:rPr>
              <a:t>-shared </a:t>
            </a:r>
            <a:r>
              <a:rPr lang="en-US" sz="2400" dirty="0" smtClean="0">
                <a:latin typeface="Cambria" pitchFamily="18" charset="0"/>
              </a:rPr>
              <a:t>among users </a:t>
            </a:r>
            <a:endParaRPr lang="en-US" sz="2400" dirty="0" smtClean="0">
              <a:latin typeface="Cambria" pitchFamily="18" charset="0"/>
            </a:endParaRPr>
          </a:p>
          <a:p>
            <a:pPr algn="just">
              <a:spcBef>
                <a:spcPts val="0"/>
              </a:spcBef>
            </a:pPr>
            <a:r>
              <a:rPr lang="en-US" sz="2400" dirty="0" smtClean="0">
                <a:solidFill>
                  <a:srgbClr val="3D17A9"/>
                </a:solidFill>
                <a:latin typeface="Cambria" pitchFamily="18" charset="0"/>
              </a:rPr>
              <a:t>Personal desktops </a:t>
            </a:r>
            <a:r>
              <a:rPr lang="en-US" sz="2400" dirty="0" smtClean="0">
                <a:latin typeface="Cambria" pitchFamily="18" charset="0"/>
              </a:rPr>
              <a:t>-users </a:t>
            </a:r>
            <a:r>
              <a:rPr lang="en-US" sz="2400" dirty="0" smtClean="0">
                <a:latin typeface="Cambria" pitchFamily="18" charset="0"/>
              </a:rPr>
              <a:t>having their own completely isolated desktop. </a:t>
            </a:r>
            <a:endParaRPr lang="en-US" sz="2400" dirty="0" smtClean="0">
              <a:latin typeface="Cambria" pitchFamily="18" charset="0"/>
            </a:endParaRPr>
          </a:p>
          <a:p>
            <a:pPr algn="just">
              <a:spcBef>
                <a:spcPts val="0"/>
              </a:spcBef>
            </a:pPr>
            <a:r>
              <a:rPr lang="en-US" sz="2400" dirty="0" smtClean="0">
                <a:latin typeface="Cambria" pitchFamily="18" charset="0"/>
              </a:rPr>
              <a:t>Personal </a:t>
            </a:r>
            <a:r>
              <a:rPr lang="en-US" sz="2400" dirty="0" smtClean="0">
                <a:latin typeface="Cambria" pitchFamily="18" charset="0"/>
              </a:rPr>
              <a:t>desktops can further be divided into virtual or physical. </a:t>
            </a:r>
            <a:endParaRPr lang="en-US" sz="2400" dirty="0" smtClean="0">
              <a:latin typeface="Cambria" pitchFamily="18" charset="0"/>
            </a:endParaRPr>
          </a:p>
          <a:p>
            <a:pPr algn="just">
              <a:spcBef>
                <a:spcPts val="0"/>
              </a:spcBef>
            </a:pPr>
            <a:r>
              <a:rPr lang="en-US" sz="2400" dirty="0" smtClean="0">
                <a:latin typeface="Cambria" pitchFamily="18" charset="0"/>
              </a:rPr>
              <a:t>Physical </a:t>
            </a:r>
            <a:r>
              <a:rPr lang="en-US" sz="2400" dirty="0" smtClean="0">
                <a:latin typeface="Cambria" pitchFamily="18" charset="0"/>
              </a:rPr>
              <a:t>desktops are equipped with additional graphic processing power for graphic intensive applications. </a:t>
            </a:r>
            <a:endParaRPr lang="en-US" sz="2400" dirty="0">
              <a:latin typeface="Cambria"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3D17A9"/>
                </a:solidFill>
                <a:latin typeface="Cambria" pitchFamily="18" charset="0"/>
              </a:rPr>
              <a:t>3. Desktop Virtualization </a:t>
            </a:r>
            <a:endParaRPr lang="en-US" dirty="0"/>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914400" y="1600200"/>
            <a:ext cx="7543800" cy="470535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3D17A9"/>
                </a:solidFill>
                <a:latin typeface="Cambria" pitchFamily="18" charset="0"/>
                <a:ea typeface="+mn-ea"/>
                <a:cs typeface="+mn-cs"/>
              </a:rPr>
              <a:t>4. </a:t>
            </a:r>
            <a:r>
              <a:rPr lang="en-US" sz="4000" b="1" dirty="0" smtClean="0">
                <a:solidFill>
                  <a:srgbClr val="3D17A9"/>
                </a:solidFill>
                <a:latin typeface="Cambria" pitchFamily="18" charset="0"/>
                <a:ea typeface="+mn-ea"/>
                <a:cs typeface="+mn-cs"/>
              </a:rPr>
              <a:t>Storage </a:t>
            </a:r>
            <a:r>
              <a:rPr lang="en-US" sz="4000" b="1" dirty="0" smtClean="0">
                <a:solidFill>
                  <a:srgbClr val="3D17A9"/>
                </a:solidFill>
                <a:latin typeface="Cambria" pitchFamily="18" charset="0"/>
                <a:ea typeface="+mn-ea"/>
                <a:cs typeface="+mn-cs"/>
              </a:rPr>
              <a:t>Virtualization </a:t>
            </a:r>
            <a:endParaRPr lang="en-US" sz="4000" b="1" dirty="0" smtClean="0">
              <a:solidFill>
                <a:srgbClr val="3D17A9"/>
              </a:solidFill>
              <a:latin typeface="Cambria" pitchFamily="18" charset="0"/>
              <a:ea typeface="+mn-ea"/>
              <a:cs typeface="+mn-cs"/>
            </a:endParaRP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a:bodyPr>
          <a:lstStyle/>
          <a:p>
            <a:pPr algn="just">
              <a:lnSpc>
                <a:spcPct val="150000"/>
              </a:lnSpc>
            </a:pPr>
            <a:r>
              <a:rPr lang="en-US" sz="2200" dirty="0" smtClean="0">
                <a:latin typeface="Cambria" pitchFamily="18" charset="0"/>
              </a:rPr>
              <a:t>Storage </a:t>
            </a:r>
            <a:r>
              <a:rPr lang="en-US" sz="2200" dirty="0" smtClean="0">
                <a:latin typeface="Cambria" pitchFamily="18" charset="0"/>
              </a:rPr>
              <a:t>virtualization </a:t>
            </a:r>
            <a:r>
              <a:rPr lang="en-US" sz="2200" dirty="0" smtClean="0">
                <a:latin typeface="Cambria" pitchFamily="18" charset="0"/>
              </a:rPr>
              <a:t>-pooling </a:t>
            </a:r>
            <a:r>
              <a:rPr lang="en-US" sz="2200" dirty="0" smtClean="0">
                <a:latin typeface="Cambria" pitchFamily="18" charset="0"/>
              </a:rPr>
              <a:t>of data from multiple storage devices. </a:t>
            </a:r>
            <a:endParaRPr lang="en-US" sz="2200" dirty="0" smtClean="0">
              <a:latin typeface="Cambria" pitchFamily="18" charset="0"/>
            </a:endParaRPr>
          </a:p>
          <a:p>
            <a:pPr algn="just">
              <a:lnSpc>
                <a:spcPct val="150000"/>
              </a:lnSpc>
            </a:pPr>
            <a:r>
              <a:rPr lang="en-US" sz="2200" dirty="0" smtClean="0">
                <a:latin typeface="Cambria" pitchFamily="18" charset="0"/>
              </a:rPr>
              <a:t>Examples </a:t>
            </a:r>
            <a:r>
              <a:rPr lang="en-US" sz="2200" dirty="0" smtClean="0">
                <a:latin typeface="Cambria" pitchFamily="18" charset="0"/>
              </a:rPr>
              <a:t>of storage devices are </a:t>
            </a:r>
            <a:r>
              <a:rPr lang="en-US" sz="2200" dirty="0" smtClean="0">
                <a:solidFill>
                  <a:srgbClr val="3D17A9"/>
                </a:solidFill>
                <a:latin typeface="Cambria" pitchFamily="18" charset="0"/>
              </a:rPr>
              <a:t>storage attached network (SAN) and network attached storage (NAS). </a:t>
            </a:r>
            <a:endParaRPr lang="en-US" sz="2200" dirty="0" smtClean="0">
              <a:solidFill>
                <a:srgbClr val="3D17A9"/>
              </a:solidFill>
              <a:latin typeface="Cambria" pitchFamily="18" charset="0"/>
            </a:endParaRPr>
          </a:p>
          <a:p>
            <a:pPr algn="just">
              <a:lnSpc>
                <a:spcPct val="150000"/>
              </a:lnSpc>
            </a:pPr>
            <a:r>
              <a:rPr lang="en-US" sz="2200" dirty="0" smtClean="0">
                <a:latin typeface="Cambria" pitchFamily="18" charset="0"/>
              </a:rPr>
              <a:t>While </a:t>
            </a:r>
            <a:r>
              <a:rPr lang="en-US" sz="2200" dirty="0" smtClean="0">
                <a:latin typeface="Cambria" pitchFamily="18" charset="0"/>
              </a:rPr>
              <a:t>storage virtualization can be used in different or a combination of storage devices, storage virtualization can be broken up into two general classes: </a:t>
            </a:r>
            <a:r>
              <a:rPr lang="en-US" sz="2200" dirty="0" smtClean="0">
                <a:solidFill>
                  <a:srgbClr val="3D17A9"/>
                </a:solidFill>
                <a:latin typeface="Cambria" pitchFamily="18" charset="0"/>
              </a:rPr>
              <a:t>block virtualization and file virtualization. </a:t>
            </a:r>
            <a:endParaRPr lang="en-US" sz="2200" dirty="0">
              <a:solidFill>
                <a:srgbClr val="3D17A9"/>
              </a:solidFill>
              <a:latin typeface="Cambria"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3D17A9"/>
                </a:solidFill>
                <a:latin typeface="Cambria" pitchFamily="18" charset="0"/>
              </a:rPr>
              <a:t>4. Storage Virtualization </a:t>
            </a:r>
            <a:endParaRPr lang="en-US" dirty="0"/>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838200" y="1828800"/>
            <a:ext cx="7772400" cy="41148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3D17A9"/>
                </a:solidFill>
                <a:latin typeface="Cambria" pitchFamily="18" charset="0"/>
              </a:rPr>
              <a:t>5. Network Virtualization </a:t>
            </a: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a:xfrm>
            <a:off x="304800" y="1600200"/>
            <a:ext cx="3048000" cy="4495800"/>
          </a:xfrm>
        </p:spPr>
        <p:txBody>
          <a:bodyPr>
            <a:normAutofit/>
          </a:bodyPr>
          <a:lstStyle/>
          <a:p>
            <a:pPr algn="just">
              <a:buNone/>
            </a:pPr>
            <a:r>
              <a:rPr lang="en-US" sz="2200" dirty="0" smtClean="0">
                <a:latin typeface="Cambria" pitchFamily="18" charset="0"/>
              </a:rPr>
              <a:t>Network </a:t>
            </a:r>
            <a:r>
              <a:rPr lang="en-US" sz="2200" dirty="0" smtClean="0">
                <a:latin typeface="Cambria" pitchFamily="18" charset="0"/>
              </a:rPr>
              <a:t>virtualization was characterized by three types of technologies: </a:t>
            </a:r>
            <a:endParaRPr lang="en-US" sz="2200" dirty="0" smtClean="0">
              <a:latin typeface="Cambria" pitchFamily="18" charset="0"/>
            </a:endParaRPr>
          </a:p>
          <a:p>
            <a:pPr algn="just"/>
            <a:r>
              <a:rPr lang="en-US" sz="2200" dirty="0" smtClean="0">
                <a:solidFill>
                  <a:srgbClr val="3D17A9"/>
                </a:solidFill>
                <a:latin typeface="Cambria" pitchFamily="18" charset="0"/>
              </a:rPr>
              <a:t>Virtual </a:t>
            </a:r>
            <a:r>
              <a:rPr lang="en-US" sz="2200" dirty="0" smtClean="0">
                <a:solidFill>
                  <a:srgbClr val="3D17A9"/>
                </a:solidFill>
                <a:latin typeface="Cambria" pitchFamily="18" charset="0"/>
              </a:rPr>
              <a:t>LAN (VLAN), </a:t>
            </a:r>
            <a:endParaRPr lang="en-US" sz="2200" dirty="0" smtClean="0">
              <a:solidFill>
                <a:srgbClr val="3D17A9"/>
              </a:solidFill>
              <a:latin typeface="Cambria" pitchFamily="18" charset="0"/>
            </a:endParaRPr>
          </a:p>
          <a:p>
            <a:pPr algn="just"/>
            <a:r>
              <a:rPr lang="en-US" sz="2200" dirty="0" smtClean="0">
                <a:solidFill>
                  <a:srgbClr val="3D17A9"/>
                </a:solidFill>
                <a:latin typeface="Cambria" pitchFamily="18" charset="0"/>
              </a:rPr>
              <a:t>Virtual </a:t>
            </a:r>
            <a:r>
              <a:rPr lang="en-US" sz="2200" dirty="0" smtClean="0">
                <a:solidFill>
                  <a:srgbClr val="3D17A9"/>
                </a:solidFill>
                <a:latin typeface="Cambria" pitchFamily="18" charset="0"/>
              </a:rPr>
              <a:t>IP (VIP) and </a:t>
            </a:r>
            <a:endParaRPr lang="en-US" sz="2200" dirty="0" smtClean="0">
              <a:solidFill>
                <a:srgbClr val="3D17A9"/>
              </a:solidFill>
              <a:latin typeface="Cambria" pitchFamily="18" charset="0"/>
            </a:endParaRPr>
          </a:p>
          <a:p>
            <a:pPr algn="just"/>
            <a:r>
              <a:rPr lang="en-US" sz="2200" dirty="0" smtClean="0">
                <a:solidFill>
                  <a:srgbClr val="3D17A9"/>
                </a:solidFill>
                <a:latin typeface="Cambria" pitchFamily="18" charset="0"/>
              </a:rPr>
              <a:t>Virtual </a:t>
            </a:r>
            <a:r>
              <a:rPr lang="en-US" sz="2200" dirty="0" smtClean="0">
                <a:solidFill>
                  <a:srgbClr val="3D17A9"/>
                </a:solidFill>
                <a:latin typeface="Cambria" pitchFamily="18" charset="0"/>
              </a:rPr>
              <a:t>Private Network (VPN). </a:t>
            </a:r>
            <a:endParaRPr lang="en-US" sz="2200" dirty="0">
              <a:solidFill>
                <a:srgbClr val="3D17A9"/>
              </a:solidFill>
              <a:latin typeface="Cambria" pitchFamily="18" charset="0"/>
            </a:endParaRPr>
          </a:p>
        </p:txBody>
      </p:sp>
      <p:pic>
        <p:nvPicPr>
          <p:cNvPr id="5122" name="Picture 2"/>
          <p:cNvPicPr>
            <a:picLocks noChangeAspect="1" noChangeArrowheads="1"/>
          </p:cNvPicPr>
          <p:nvPr/>
        </p:nvPicPr>
        <p:blipFill>
          <a:blip r:embed="rId2" cstate="print"/>
          <a:srcRect/>
          <a:stretch>
            <a:fillRect/>
          </a:stretch>
        </p:blipFill>
        <p:spPr bwMode="auto">
          <a:xfrm>
            <a:off x="3505200" y="1905000"/>
            <a:ext cx="5334000" cy="35814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3D17A9"/>
                </a:solidFill>
                <a:latin typeface="Cambria" pitchFamily="18" charset="0"/>
              </a:rPr>
              <a:t>Management </a:t>
            </a: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a:bodyPr>
          <a:lstStyle/>
          <a:p>
            <a:pPr algn="just">
              <a:lnSpc>
                <a:spcPct val="130000"/>
              </a:lnSpc>
              <a:spcBef>
                <a:spcPts val="0"/>
              </a:spcBef>
            </a:pPr>
            <a:r>
              <a:rPr lang="en-US" sz="2200" dirty="0" smtClean="0">
                <a:latin typeface="Cambria" pitchFamily="18" charset="0"/>
              </a:rPr>
              <a:t>The class “management” consists of a set of technologies, which can be used for management </a:t>
            </a:r>
            <a:r>
              <a:rPr lang="en-US" sz="2200" dirty="0" smtClean="0">
                <a:latin typeface="Cambria" pitchFamily="18" charset="0"/>
              </a:rPr>
              <a:t>purposes.</a:t>
            </a:r>
          </a:p>
          <a:p>
            <a:pPr algn="just">
              <a:lnSpc>
                <a:spcPct val="130000"/>
              </a:lnSpc>
              <a:spcBef>
                <a:spcPts val="0"/>
              </a:spcBef>
            </a:pPr>
            <a:r>
              <a:rPr lang="en-US" sz="2200" dirty="0" smtClean="0">
                <a:latin typeface="Cambria" pitchFamily="18" charset="0"/>
              </a:rPr>
              <a:t>However</a:t>
            </a:r>
            <a:r>
              <a:rPr lang="en-US" sz="2200" dirty="0" smtClean="0">
                <a:latin typeface="Cambria" pitchFamily="18" charset="0"/>
              </a:rPr>
              <a:t>, management technologies for virtualization are still young and immature technologies. </a:t>
            </a:r>
            <a:endParaRPr lang="en-US" sz="2200" dirty="0" smtClean="0">
              <a:latin typeface="Cambria" pitchFamily="18" charset="0"/>
            </a:endParaRPr>
          </a:p>
          <a:p>
            <a:pPr algn="just">
              <a:lnSpc>
                <a:spcPct val="130000"/>
              </a:lnSpc>
              <a:spcBef>
                <a:spcPts val="0"/>
              </a:spcBef>
            </a:pPr>
            <a:r>
              <a:rPr lang="en-US" sz="2200" dirty="0" smtClean="0">
                <a:latin typeface="Cambria" pitchFamily="18" charset="0"/>
              </a:rPr>
              <a:t>In </a:t>
            </a:r>
            <a:r>
              <a:rPr lang="en-US" sz="2200" dirty="0" smtClean="0">
                <a:latin typeface="Cambria" pitchFamily="18" charset="0"/>
              </a:rPr>
              <a:t>the near future more and management technologies with more features are expected. </a:t>
            </a:r>
            <a:endParaRPr lang="en-US" sz="2200" dirty="0" smtClean="0">
              <a:latin typeface="Cambria" pitchFamily="18" charset="0"/>
            </a:endParaRPr>
          </a:p>
          <a:p>
            <a:pPr algn="just">
              <a:lnSpc>
                <a:spcPct val="130000"/>
              </a:lnSpc>
              <a:spcBef>
                <a:spcPts val="0"/>
              </a:spcBef>
            </a:pPr>
            <a:r>
              <a:rPr lang="en-US" sz="2200" dirty="0" smtClean="0">
                <a:latin typeface="Cambria" pitchFamily="18" charset="0"/>
              </a:rPr>
              <a:t>There </a:t>
            </a:r>
            <a:r>
              <a:rPr lang="en-US" sz="2200" dirty="0" smtClean="0">
                <a:latin typeface="Cambria" pitchFamily="18" charset="0"/>
              </a:rPr>
              <a:t>are currently five types of management technologies for virtualization: </a:t>
            </a:r>
            <a:endParaRPr lang="en-US" sz="2200" dirty="0" smtClean="0">
              <a:latin typeface="Cambria" pitchFamily="18" charset="0"/>
            </a:endParaRPr>
          </a:p>
          <a:p>
            <a:pPr>
              <a:lnSpc>
                <a:spcPct val="130000"/>
              </a:lnSpc>
              <a:spcBef>
                <a:spcPts val="0"/>
              </a:spcBef>
              <a:buNone/>
            </a:pPr>
            <a:r>
              <a:rPr lang="en-US" sz="2200" b="1" dirty="0" smtClean="0">
                <a:solidFill>
                  <a:srgbClr val="3D17A9"/>
                </a:solidFill>
                <a:latin typeface="Cambria" pitchFamily="18" charset="0"/>
              </a:rPr>
              <a:t>P</a:t>
            </a:r>
            <a:r>
              <a:rPr lang="en-US" sz="2200" b="1" dirty="0" smtClean="0">
                <a:solidFill>
                  <a:srgbClr val="3D17A9"/>
                </a:solidFill>
                <a:latin typeface="Cambria" pitchFamily="18" charset="0"/>
              </a:rPr>
              <a:t>erformance</a:t>
            </a:r>
            <a:r>
              <a:rPr lang="en-US" sz="2200" b="1" dirty="0" smtClean="0">
                <a:solidFill>
                  <a:srgbClr val="3D17A9"/>
                </a:solidFill>
                <a:latin typeface="Cambria" pitchFamily="18" charset="0"/>
              </a:rPr>
              <a:t>, </a:t>
            </a:r>
            <a:r>
              <a:rPr lang="en-US" sz="2200" b="1" dirty="0" smtClean="0">
                <a:solidFill>
                  <a:srgbClr val="C00000"/>
                </a:solidFill>
                <a:latin typeface="Cambria" pitchFamily="18" charset="0"/>
              </a:rPr>
              <a:t>Configuration</a:t>
            </a:r>
            <a:r>
              <a:rPr lang="en-US" sz="2200" b="1" dirty="0" smtClean="0">
                <a:solidFill>
                  <a:srgbClr val="C00000"/>
                </a:solidFill>
                <a:latin typeface="Cambria" pitchFamily="18" charset="0"/>
              </a:rPr>
              <a:t>,</a:t>
            </a:r>
            <a:r>
              <a:rPr lang="en-US" sz="2200" b="1" dirty="0" smtClean="0">
                <a:solidFill>
                  <a:srgbClr val="3D17A9"/>
                </a:solidFill>
                <a:latin typeface="Cambria" pitchFamily="18" charset="0"/>
              </a:rPr>
              <a:t> </a:t>
            </a:r>
            <a:r>
              <a:rPr lang="en-US" sz="2200" b="1" dirty="0" smtClean="0">
                <a:solidFill>
                  <a:srgbClr val="3D17A9"/>
                </a:solidFill>
                <a:latin typeface="Cambria" pitchFamily="18" charset="0"/>
              </a:rPr>
              <a:t>Asset</a:t>
            </a:r>
            <a:r>
              <a:rPr lang="en-US" sz="2200" b="1" dirty="0" smtClean="0">
                <a:solidFill>
                  <a:srgbClr val="3D17A9"/>
                </a:solidFill>
                <a:latin typeface="Cambria" pitchFamily="18" charset="0"/>
              </a:rPr>
              <a:t>, </a:t>
            </a:r>
            <a:r>
              <a:rPr lang="en-US" sz="2200" b="1" dirty="0" smtClean="0">
                <a:solidFill>
                  <a:srgbClr val="C00000"/>
                </a:solidFill>
                <a:latin typeface="Cambria" pitchFamily="18" charset="0"/>
              </a:rPr>
              <a:t>Capacity, </a:t>
            </a:r>
            <a:r>
              <a:rPr lang="en-US" sz="2200" b="1" dirty="0" smtClean="0">
                <a:solidFill>
                  <a:srgbClr val="3D17A9"/>
                </a:solidFill>
                <a:latin typeface="Cambria" pitchFamily="18" charset="0"/>
              </a:rPr>
              <a:t>and </a:t>
            </a:r>
            <a:r>
              <a:rPr lang="en-US" sz="2200" b="1" dirty="0" smtClean="0">
                <a:solidFill>
                  <a:srgbClr val="3D17A9"/>
                </a:solidFill>
                <a:latin typeface="Cambria" pitchFamily="18" charset="0"/>
              </a:rPr>
              <a:t>Cost-control</a:t>
            </a:r>
            <a:r>
              <a:rPr lang="en-US" sz="2200" b="1" dirty="0" smtClean="0">
                <a:solidFill>
                  <a:srgbClr val="3D17A9"/>
                </a:solidFill>
                <a:latin typeface="Cambria" pitchFamily="18" charset="0"/>
              </a:rPr>
              <a:t>. </a:t>
            </a:r>
            <a:endParaRPr lang="en-US" sz="2200" b="1" dirty="0">
              <a:solidFill>
                <a:srgbClr val="3D17A9"/>
              </a:solidFill>
              <a:latin typeface="Cambria"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3D17A9"/>
                </a:solidFill>
                <a:latin typeface="Cambria" pitchFamily="18" charset="0"/>
              </a:rPr>
              <a:t>Security  </a:t>
            </a: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a:xfrm>
            <a:off x="612648" y="1600200"/>
            <a:ext cx="3121152" cy="4495800"/>
          </a:xfrm>
        </p:spPr>
        <p:txBody>
          <a:bodyPr>
            <a:normAutofit/>
          </a:bodyPr>
          <a:lstStyle/>
          <a:p>
            <a:pPr algn="just">
              <a:lnSpc>
                <a:spcPct val="130000"/>
              </a:lnSpc>
              <a:spcBef>
                <a:spcPts val="0"/>
              </a:spcBef>
            </a:pPr>
            <a:r>
              <a:rPr lang="en-US" sz="2200" dirty="0" smtClean="0">
                <a:latin typeface="Cambria" pitchFamily="18" charset="0"/>
              </a:rPr>
              <a:t>Security </a:t>
            </a:r>
            <a:r>
              <a:rPr lang="en-US" sz="2200" dirty="0" smtClean="0">
                <a:latin typeface="Cambria" pitchFamily="18" charset="0"/>
              </a:rPr>
              <a:t>technologies </a:t>
            </a:r>
            <a:r>
              <a:rPr lang="en-US" sz="2200" dirty="0" smtClean="0">
                <a:latin typeface="Cambria" pitchFamily="18" charset="0"/>
              </a:rPr>
              <a:t>are </a:t>
            </a:r>
            <a:r>
              <a:rPr lang="en-US" sz="2200" dirty="0" smtClean="0">
                <a:latin typeface="Cambria" pitchFamily="18" charset="0"/>
              </a:rPr>
              <a:t>developed specifically for virtualization. </a:t>
            </a:r>
            <a:endParaRPr lang="en-US" sz="2200" dirty="0" smtClean="0">
              <a:latin typeface="Cambria" pitchFamily="18" charset="0"/>
            </a:endParaRPr>
          </a:p>
          <a:p>
            <a:pPr algn="just">
              <a:lnSpc>
                <a:spcPct val="130000"/>
              </a:lnSpc>
              <a:spcBef>
                <a:spcPts val="0"/>
              </a:spcBef>
            </a:pPr>
            <a:r>
              <a:rPr lang="en-US" sz="2200" dirty="0" smtClean="0">
                <a:latin typeface="Cambria" pitchFamily="18" charset="0"/>
              </a:rPr>
              <a:t>There </a:t>
            </a:r>
            <a:r>
              <a:rPr lang="en-US" sz="2200" dirty="0" smtClean="0">
                <a:latin typeface="Cambria" pitchFamily="18" charset="0"/>
              </a:rPr>
              <a:t>are two types of security tools for virtualization: </a:t>
            </a:r>
            <a:r>
              <a:rPr lang="en-US" sz="2200" dirty="0" smtClean="0">
                <a:solidFill>
                  <a:srgbClr val="C00000"/>
                </a:solidFill>
                <a:latin typeface="Cambria" pitchFamily="18" charset="0"/>
              </a:rPr>
              <a:t>virtual security appliances and hypervisor appliance. </a:t>
            </a:r>
            <a:endParaRPr lang="en-US" sz="2200" b="1" dirty="0">
              <a:solidFill>
                <a:srgbClr val="C00000"/>
              </a:solidFill>
              <a:latin typeface="Cambria" pitchFamily="18" charset="0"/>
            </a:endParaRPr>
          </a:p>
        </p:txBody>
      </p:sp>
      <p:pic>
        <p:nvPicPr>
          <p:cNvPr id="6146" name="Picture 2"/>
          <p:cNvPicPr>
            <a:picLocks noChangeAspect="1" noChangeArrowheads="1"/>
          </p:cNvPicPr>
          <p:nvPr/>
        </p:nvPicPr>
        <p:blipFill>
          <a:blip r:embed="rId2" cstate="print"/>
          <a:srcRect/>
          <a:stretch>
            <a:fillRect/>
          </a:stretch>
        </p:blipFill>
        <p:spPr bwMode="auto">
          <a:xfrm>
            <a:off x="4114800" y="1905000"/>
            <a:ext cx="4791075" cy="35052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C00000"/>
                </a:solidFill>
                <a:latin typeface="Cambria" pitchFamily="18" charset="0"/>
              </a:rPr>
              <a:t>Summary</a:t>
            </a: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a:bodyPr>
          <a:lstStyle/>
          <a:p>
            <a:pPr algn="just"/>
            <a:r>
              <a:rPr lang="en-US" sz="2200" dirty="0" smtClean="0">
                <a:latin typeface="Cambria" pitchFamily="18" charset="0"/>
              </a:rPr>
              <a:t>The taxonomy model that is constructed above, presents an overview of all the different types of virtualization technologies. </a:t>
            </a:r>
            <a:endParaRPr lang="en-US" sz="2200" dirty="0" smtClean="0">
              <a:latin typeface="Cambria" pitchFamily="18" charset="0"/>
            </a:endParaRPr>
          </a:p>
          <a:p>
            <a:pPr algn="just"/>
            <a:r>
              <a:rPr lang="en-US" sz="2200" dirty="0" smtClean="0">
                <a:latin typeface="Cambria" pitchFamily="18" charset="0"/>
              </a:rPr>
              <a:t>The </a:t>
            </a:r>
            <a:r>
              <a:rPr lang="en-US" sz="2200" dirty="0" smtClean="0">
                <a:latin typeface="Cambria" pitchFamily="18" charset="0"/>
              </a:rPr>
              <a:t>taxonomy model can be used for different purposes. </a:t>
            </a:r>
            <a:endParaRPr lang="en-US" sz="2200" dirty="0" smtClean="0">
              <a:latin typeface="Cambria" pitchFamily="18" charset="0"/>
            </a:endParaRPr>
          </a:p>
          <a:p>
            <a:pPr algn="just"/>
            <a:r>
              <a:rPr lang="en-US" sz="2200" dirty="0" smtClean="0">
                <a:latin typeface="Cambria" pitchFamily="18" charset="0"/>
              </a:rPr>
              <a:t>First </a:t>
            </a:r>
            <a:r>
              <a:rPr lang="en-US" sz="2200" dirty="0" smtClean="0">
                <a:latin typeface="Cambria" pitchFamily="18" charset="0"/>
              </a:rPr>
              <a:t>of all it can be used to show what </a:t>
            </a:r>
            <a:r>
              <a:rPr lang="en-US" sz="2200" dirty="0" smtClean="0">
                <a:solidFill>
                  <a:srgbClr val="C00000"/>
                </a:solidFill>
                <a:latin typeface="Cambria" pitchFamily="18" charset="0"/>
              </a:rPr>
              <a:t>kind of virtualization technologies exist. </a:t>
            </a:r>
            <a:endParaRPr lang="en-US" sz="2200" dirty="0" smtClean="0">
              <a:solidFill>
                <a:srgbClr val="C00000"/>
              </a:solidFill>
              <a:latin typeface="Cambria" pitchFamily="18" charset="0"/>
            </a:endParaRPr>
          </a:p>
          <a:p>
            <a:pPr algn="just"/>
            <a:r>
              <a:rPr lang="en-US" sz="2200" dirty="0" smtClean="0">
                <a:latin typeface="Cambria" pitchFamily="18" charset="0"/>
              </a:rPr>
              <a:t>Secondly</a:t>
            </a:r>
            <a:r>
              <a:rPr lang="en-US" sz="2200" dirty="0" smtClean="0">
                <a:latin typeface="Cambria" pitchFamily="18" charset="0"/>
              </a:rPr>
              <a:t>, the taxonomy model can be used to point out </a:t>
            </a:r>
            <a:r>
              <a:rPr lang="en-US" sz="2200" dirty="0" smtClean="0">
                <a:solidFill>
                  <a:srgbClr val="C00000"/>
                </a:solidFill>
                <a:latin typeface="Cambria" pitchFamily="18" charset="0"/>
              </a:rPr>
              <a:t>trends and in which domains new types of technologies are expected. </a:t>
            </a:r>
            <a:endParaRPr lang="en-US" sz="2200" dirty="0" smtClean="0">
              <a:solidFill>
                <a:srgbClr val="C00000"/>
              </a:solidFill>
              <a:latin typeface="Cambria" pitchFamily="18" charset="0"/>
            </a:endParaRPr>
          </a:p>
          <a:p>
            <a:pPr algn="just"/>
            <a:r>
              <a:rPr lang="en-US" sz="2200" dirty="0" smtClean="0">
                <a:latin typeface="Cambria" pitchFamily="18" charset="0"/>
              </a:rPr>
              <a:t>However, the management and security classes encompass only a set of virtualization technologies and must not be confused with other aspects of management and security, such as the making of policies and their execution.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rgbClr val="C00000"/>
                </a:solidFill>
                <a:latin typeface="Cambria" pitchFamily="18" charset="0"/>
              </a:rPr>
              <a:t>Revised Taxonomy Model of Virtualization Domains </a:t>
            </a:r>
            <a:endParaRPr lang="en-US" b="1" dirty="0" smtClean="0">
              <a:solidFill>
                <a:srgbClr val="C00000"/>
              </a:solidFill>
              <a:latin typeface="Cambria" pitchFamily="18" charset="0"/>
            </a:endParaRP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a:bodyPr>
          <a:lstStyle/>
          <a:p>
            <a:pPr algn="just"/>
            <a:r>
              <a:rPr lang="en-US" sz="2200" dirty="0" smtClean="0">
                <a:latin typeface="Cambria" pitchFamily="18" charset="0"/>
              </a:rPr>
              <a:t>The taxonomy model lacked to illustrate the relations and dependencies between the main virtualization domains. </a:t>
            </a:r>
          </a:p>
          <a:p>
            <a:pPr algn="just"/>
            <a:r>
              <a:rPr lang="en-US" sz="2200" dirty="0" smtClean="0">
                <a:latin typeface="Cambria" pitchFamily="18" charset="0"/>
              </a:rPr>
              <a:t>Also, not all virtualization domains were present in the taxonomy model. </a:t>
            </a:r>
          </a:p>
          <a:p>
            <a:pPr algn="just"/>
            <a:r>
              <a:rPr lang="en-US" sz="2200" dirty="0" smtClean="0">
                <a:latin typeface="Cambria" pitchFamily="18" charset="0"/>
              </a:rPr>
              <a:t>It is better to have a layered model approach, the dependencies between the </a:t>
            </a:r>
            <a:r>
              <a:rPr lang="en-US" sz="2200" dirty="0" smtClean="0">
                <a:latin typeface="Cambria" pitchFamily="18" charset="0"/>
              </a:rPr>
              <a:t>virtualization </a:t>
            </a:r>
            <a:r>
              <a:rPr lang="en-US" sz="2200" dirty="0" smtClean="0">
                <a:latin typeface="Cambria" pitchFamily="18" charset="0"/>
              </a:rPr>
              <a:t>domains can be made visible. </a:t>
            </a:r>
            <a:endParaRPr lang="en-US" sz="2200" dirty="0" smtClean="0">
              <a:latin typeface="Cambria" pitchFamily="18" charset="0"/>
            </a:endParaRPr>
          </a:p>
          <a:p>
            <a:pPr algn="just"/>
            <a:r>
              <a:rPr lang="en-US" sz="2200" dirty="0" smtClean="0">
                <a:solidFill>
                  <a:srgbClr val="C00000"/>
                </a:solidFill>
                <a:latin typeface="Cambria" pitchFamily="18" charset="0"/>
              </a:rPr>
              <a:t>Therefore, a revision of the taxonomy model is presented in this chapter that aims to structure the virtualization domains in a correct way.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rgbClr val="C00000"/>
                </a:solidFill>
                <a:latin typeface="Cambria" pitchFamily="18" charset="0"/>
              </a:rPr>
              <a:t>Virtual Machine</a:t>
            </a:r>
          </a:p>
        </p:txBody>
      </p:sp>
      <p:sp>
        <p:nvSpPr>
          <p:cNvPr id="3" name="Content Placeholder 2"/>
          <p:cNvSpPr>
            <a:spLocks noGrp="1"/>
          </p:cNvSpPr>
          <p:nvPr>
            <p:ph sz="quarter" idx="1"/>
          </p:nvPr>
        </p:nvSpPr>
        <p:spPr>
          <a:xfrm>
            <a:off x="612648" y="1600200"/>
            <a:ext cx="8302752" cy="4800600"/>
          </a:xfrm>
        </p:spPr>
        <p:txBody>
          <a:bodyPr>
            <a:normAutofit/>
          </a:bodyPr>
          <a:lstStyle/>
          <a:p>
            <a:pPr algn="just">
              <a:buClrTx/>
              <a:buFont typeface="Wingdings" pitchFamily="2" charset="2"/>
              <a:buChar char="Ø"/>
            </a:pPr>
            <a:r>
              <a:rPr lang="en-IN" sz="2400" dirty="0" smtClean="0">
                <a:latin typeface="Cambria" pitchFamily="18" charset="0"/>
              </a:rPr>
              <a:t>Virtual machine -data file on a physical computer that can be moved and copied to another computer, just like a normal data file. </a:t>
            </a:r>
          </a:p>
          <a:p>
            <a:pPr algn="just">
              <a:buClrTx/>
              <a:buFont typeface="Wingdings" pitchFamily="2" charset="2"/>
              <a:buChar char="Ø"/>
            </a:pPr>
            <a:r>
              <a:rPr lang="en-IN" sz="2400" dirty="0" smtClean="0">
                <a:latin typeface="Cambria" pitchFamily="18" charset="0"/>
              </a:rPr>
              <a:t>The computers in the virtual environment use two types of file structures: </a:t>
            </a:r>
          </a:p>
          <a:p>
            <a:pPr algn="just">
              <a:buNone/>
            </a:pPr>
            <a:r>
              <a:rPr lang="en-IN" sz="2400" b="1" dirty="0" smtClean="0">
                <a:solidFill>
                  <a:srgbClr val="3D17A9"/>
                </a:solidFill>
                <a:latin typeface="Cambria" pitchFamily="18" charset="0"/>
              </a:rPr>
              <a:t>One defining the hardware and  the other defining the hard drive. </a:t>
            </a:r>
          </a:p>
          <a:p>
            <a:pPr algn="just">
              <a:buClrTx/>
              <a:buFont typeface="Wingdings" pitchFamily="2" charset="2"/>
              <a:buChar char="Ø"/>
            </a:pPr>
            <a:r>
              <a:rPr lang="en-IN" sz="2400" dirty="0" smtClean="0">
                <a:latin typeface="Cambria" pitchFamily="18" charset="0"/>
              </a:rPr>
              <a:t>The virtualization software, or the hypervisor, offers caching technology that can be used to cache changes to the virtual hardware or the virtual hard disk for writing at a later time. </a:t>
            </a:r>
          </a:p>
        </p:txBody>
      </p:sp>
      <p:sp>
        <p:nvSpPr>
          <p:cNvPr id="4" name="Footer Placeholder 3"/>
          <p:cNvSpPr>
            <a:spLocks noGrp="1"/>
          </p:cNvSpPr>
          <p:nvPr>
            <p:ph type="ftr" sz="quarter" idx="11"/>
          </p:nvPr>
        </p:nvSpPr>
        <p:spPr/>
        <p:txBody>
          <a:bodyPr/>
          <a:lstStyle/>
          <a:p>
            <a:r>
              <a:rPr lang="en-US" smtClean="0"/>
              <a:t>CSE4011- Virtualization</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Cambria" pitchFamily="18" charset="0"/>
              </a:rPr>
              <a:t>Revised Taxonomy Model</a:t>
            </a:r>
            <a:endParaRPr lang="en-US" dirty="0"/>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lstStyle/>
          <a:p>
            <a:endParaRPr lang="en-US"/>
          </a:p>
        </p:txBody>
      </p:sp>
      <p:pic>
        <p:nvPicPr>
          <p:cNvPr id="7170" name="Picture 2"/>
          <p:cNvPicPr>
            <a:picLocks noChangeAspect="1" noChangeArrowheads="1"/>
          </p:cNvPicPr>
          <p:nvPr/>
        </p:nvPicPr>
        <p:blipFill>
          <a:blip r:embed="rId2" cstate="print"/>
          <a:srcRect/>
          <a:stretch>
            <a:fillRect/>
          </a:stretch>
        </p:blipFill>
        <p:spPr bwMode="auto">
          <a:xfrm>
            <a:off x="381000" y="1600200"/>
            <a:ext cx="8382000" cy="47244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3D17A9"/>
                </a:solidFill>
                <a:latin typeface="Cambria" pitchFamily="18" charset="0"/>
              </a:rPr>
              <a:t>The blue layers</a:t>
            </a: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a:bodyPr>
          <a:lstStyle/>
          <a:p>
            <a:pPr algn="just">
              <a:lnSpc>
                <a:spcPct val="130000"/>
              </a:lnSpc>
              <a:spcBef>
                <a:spcPts val="0"/>
              </a:spcBef>
            </a:pPr>
            <a:r>
              <a:rPr lang="en-US" sz="2200" dirty="0" smtClean="0">
                <a:latin typeface="Cambria" pitchFamily="18" charset="0"/>
              </a:rPr>
              <a:t>The blue layers indicate the hardware and software layers that are present in a typical server environment. </a:t>
            </a:r>
            <a:endParaRPr lang="en-US" sz="2200" dirty="0" smtClean="0">
              <a:latin typeface="Cambria" pitchFamily="18" charset="0"/>
            </a:endParaRPr>
          </a:p>
          <a:p>
            <a:pPr algn="just">
              <a:lnSpc>
                <a:spcPct val="130000"/>
              </a:lnSpc>
              <a:spcBef>
                <a:spcPts val="0"/>
              </a:spcBef>
            </a:pPr>
            <a:r>
              <a:rPr lang="en-US" sz="2200" b="1" dirty="0" smtClean="0">
                <a:solidFill>
                  <a:srgbClr val="C00000"/>
                </a:solidFill>
                <a:latin typeface="Cambria" pitchFamily="18" charset="0"/>
              </a:rPr>
              <a:t>Network </a:t>
            </a:r>
            <a:r>
              <a:rPr lang="en-US" sz="2200" b="1" dirty="0" smtClean="0">
                <a:solidFill>
                  <a:srgbClr val="C00000"/>
                </a:solidFill>
                <a:latin typeface="Cambria" pitchFamily="18" charset="0"/>
              </a:rPr>
              <a:t>layer</a:t>
            </a:r>
            <a:r>
              <a:rPr lang="en-US" sz="2200" dirty="0" smtClean="0">
                <a:latin typeface="Cambria" pitchFamily="18" charset="0"/>
              </a:rPr>
              <a:t> </a:t>
            </a:r>
            <a:r>
              <a:rPr lang="en-US" sz="2200" dirty="0" smtClean="0">
                <a:latin typeface="Cambria" pitchFamily="18" charset="0"/>
              </a:rPr>
              <a:t>-concerned </a:t>
            </a:r>
            <a:r>
              <a:rPr lang="en-US" sz="2200" dirty="0" smtClean="0">
                <a:latin typeface="Cambria" pitchFamily="18" charset="0"/>
              </a:rPr>
              <a:t>with the network requests of the upper layers and facilitates the communication from server to server or storage device, which can be located on the same private network or on a public network, such as the Internet. </a:t>
            </a:r>
          </a:p>
          <a:p>
            <a:pPr algn="just">
              <a:lnSpc>
                <a:spcPct val="130000"/>
              </a:lnSpc>
              <a:spcBef>
                <a:spcPts val="0"/>
              </a:spcBef>
            </a:pPr>
            <a:r>
              <a:rPr lang="en-US" sz="2200" dirty="0" smtClean="0">
                <a:latin typeface="Cambria" pitchFamily="18" charset="0"/>
              </a:rPr>
              <a:t>It is responsible for controlling the network operations imposed by the server and operating system in the upper layers by delivering or transferring data from source to destination. </a:t>
            </a:r>
            <a:endParaRPr lang="en-US" sz="2200" dirty="0">
              <a:latin typeface="Cambria"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3D17A9"/>
                </a:solidFill>
                <a:latin typeface="Cambria" pitchFamily="18" charset="0"/>
              </a:rPr>
              <a:t>The blue </a:t>
            </a:r>
            <a:r>
              <a:rPr lang="en-US" b="1" dirty="0" smtClean="0">
                <a:solidFill>
                  <a:srgbClr val="3D17A9"/>
                </a:solidFill>
                <a:latin typeface="Cambria" pitchFamily="18" charset="0"/>
              </a:rPr>
              <a:t>layers</a:t>
            </a:r>
            <a:endParaRPr lang="en-US" dirty="0"/>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a:bodyPr>
          <a:lstStyle/>
          <a:p>
            <a:pPr algn="just"/>
            <a:r>
              <a:rPr lang="en-US" sz="2200" b="1" dirty="0" smtClean="0">
                <a:solidFill>
                  <a:srgbClr val="C00000"/>
                </a:solidFill>
                <a:latin typeface="Cambria" pitchFamily="18" charset="0"/>
              </a:rPr>
              <a:t>Stor</a:t>
            </a:r>
            <a:r>
              <a:rPr lang="en-US" sz="2200" b="1" dirty="0" smtClean="0">
                <a:solidFill>
                  <a:srgbClr val="C00000"/>
                </a:solidFill>
                <a:latin typeface="Cambria" pitchFamily="18" charset="0"/>
              </a:rPr>
              <a:t>age </a:t>
            </a:r>
            <a:r>
              <a:rPr lang="en-US" sz="2200" b="1" dirty="0" smtClean="0">
                <a:solidFill>
                  <a:srgbClr val="C00000"/>
                </a:solidFill>
                <a:latin typeface="Cambria" pitchFamily="18" charset="0"/>
              </a:rPr>
              <a:t>layer </a:t>
            </a:r>
            <a:r>
              <a:rPr lang="en-US" sz="2200" dirty="0" smtClean="0">
                <a:latin typeface="Cambria" pitchFamily="18" charset="0"/>
              </a:rPr>
              <a:t>-concerned </a:t>
            </a:r>
            <a:r>
              <a:rPr lang="en-US" sz="2200" dirty="0" smtClean="0">
                <a:latin typeface="Cambria" pitchFamily="18" charset="0"/>
              </a:rPr>
              <a:t>with the storage and retrieval of data. </a:t>
            </a:r>
            <a:endParaRPr lang="en-US" sz="2200" dirty="0" smtClean="0">
              <a:latin typeface="Cambria" pitchFamily="18" charset="0"/>
            </a:endParaRPr>
          </a:p>
          <a:p>
            <a:pPr algn="just"/>
            <a:r>
              <a:rPr lang="en-US" sz="2200" dirty="0" smtClean="0">
                <a:latin typeface="Cambria" pitchFamily="18" charset="0"/>
              </a:rPr>
              <a:t>The </a:t>
            </a:r>
            <a:r>
              <a:rPr lang="en-US" sz="2200" dirty="0" smtClean="0">
                <a:latin typeface="Cambria" pitchFamily="18" charset="0"/>
              </a:rPr>
              <a:t>storage layer is put next to the server (processing) layer as well as the network layer, because storage can be a storage device attached to the server via a network (SAN and NAS) or local storage directly attached to the server. </a:t>
            </a:r>
            <a:endParaRPr lang="en-US" sz="2200" dirty="0" smtClean="0">
              <a:latin typeface="Cambria" pitchFamily="18" charset="0"/>
            </a:endParaRPr>
          </a:p>
          <a:p>
            <a:pPr algn="just"/>
            <a:r>
              <a:rPr lang="en-US" sz="2200" b="1" dirty="0" smtClean="0">
                <a:solidFill>
                  <a:srgbClr val="C00000"/>
                </a:solidFill>
                <a:latin typeface="Cambria" pitchFamily="18" charset="0"/>
              </a:rPr>
              <a:t>S</a:t>
            </a:r>
            <a:r>
              <a:rPr lang="en-US" sz="2200" b="1" dirty="0" smtClean="0">
                <a:solidFill>
                  <a:srgbClr val="C00000"/>
                </a:solidFill>
                <a:latin typeface="Cambria" pitchFamily="18" charset="0"/>
              </a:rPr>
              <a:t>erver </a:t>
            </a:r>
            <a:r>
              <a:rPr lang="en-US" sz="2200" b="1" dirty="0" smtClean="0">
                <a:solidFill>
                  <a:srgbClr val="C00000"/>
                </a:solidFill>
                <a:latin typeface="Cambria" pitchFamily="18" charset="0"/>
              </a:rPr>
              <a:t>(processing) layer </a:t>
            </a:r>
            <a:r>
              <a:rPr lang="en-US" sz="2200" dirty="0" smtClean="0">
                <a:latin typeface="Cambria" pitchFamily="18" charset="0"/>
              </a:rPr>
              <a:t>-</a:t>
            </a:r>
            <a:r>
              <a:rPr lang="en-US" sz="2200" dirty="0" smtClean="0">
                <a:latin typeface="Cambria" pitchFamily="18" charset="0"/>
              </a:rPr>
              <a:t>concerned </a:t>
            </a:r>
            <a:r>
              <a:rPr lang="en-US" sz="2200" dirty="0" smtClean="0">
                <a:latin typeface="Cambria" pitchFamily="18" charset="0"/>
              </a:rPr>
              <a:t>with carrying out the instructions of operating system layer above. </a:t>
            </a:r>
            <a:endParaRPr lang="en-US" sz="2200" dirty="0" smtClean="0">
              <a:latin typeface="Cambria" pitchFamily="18" charset="0"/>
            </a:endParaRPr>
          </a:p>
          <a:p>
            <a:pPr algn="just"/>
            <a:r>
              <a:rPr lang="en-US" sz="2200" dirty="0" smtClean="0">
                <a:latin typeface="Cambria" pitchFamily="18" charset="0"/>
              </a:rPr>
              <a:t>The </a:t>
            </a:r>
            <a:r>
              <a:rPr lang="en-US" sz="2200" dirty="0" smtClean="0">
                <a:latin typeface="Cambria" pitchFamily="18" charset="0"/>
              </a:rPr>
              <a:t>server consists of hardware components that process the instructions imposed by the upper layers, such as a Central Processing Unit (CPU), memory, or a Network Interface Card (NIC).</a:t>
            </a:r>
            <a:endParaRPr lang="en-US" sz="2200" dirty="0">
              <a:latin typeface="Cambria"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3D17A9"/>
                </a:solidFill>
                <a:latin typeface="Cambria" pitchFamily="18" charset="0"/>
              </a:rPr>
              <a:t>The blue </a:t>
            </a:r>
            <a:r>
              <a:rPr lang="en-US" b="1" dirty="0" smtClean="0">
                <a:solidFill>
                  <a:srgbClr val="3D17A9"/>
                </a:solidFill>
                <a:latin typeface="Cambria" pitchFamily="18" charset="0"/>
              </a:rPr>
              <a:t>layers</a:t>
            </a:r>
            <a:endParaRPr lang="en-US" dirty="0"/>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a:xfrm>
            <a:off x="304800" y="1600200"/>
            <a:ext cx="8686800" cy="4495800"/>
          </a:xfrm>
        </p:spPr>
        <p:txBody>
          <a:bodyPr>
            <a:noAutofit/>
          </a:bodyPr>
          <a:lstStyle/>
          <a:p>
            <a:pPr algn="just"/>
            <a:r>
              <a:rPr lang="en-US" sz="2200" b="1" dirty="0" smtClean="0">
                <a:solidFill>
                  <a:srgbClr val="C00000"/>
                </a:solidFill>
                <a:latin typeface="Cambria" pitchFamily="18" charset="0"/>
              </a:rPr>
              <a:t>Server </a:t>
            </a:r>
            <a:r>
              <a:rPr lang="en-US" sz="2200" b="1" dirty="0" smtClean="0">
                <a:solidFill>
                  <a:srgbClr val="C00000"/>
                </a:solidFill>
                <a:latin typeface="Cambria" pitchFamily="18" charset="0"/>
              </a:rPr>
              <a:t>and desktop operating system layer </a:t>
            </a:r>
            <a:r>
              <a:rPr lang="en-US" sz="2200" dirty="0" smtClean="0">
                <a:latin typeface="Cambria" pitchFamily="18" charset="0"/>
              </a:rPr>
              <a:t>act as intermediaries with applications and computer hardware. </a:t>
            </a:r>
            <a:endParaRPr lang="en-US" sz="2200" dirty="0" smtClean="0">
              <a:latin typeface="Cambria" pitchFamily="18" charset="0"/>
            </a:endParaRPr>
          </a:p>
          <a:p>
            <a:pPr algn="just"/>
            <a:r>
              <a:rPr lang="en-US" sz="2200" dirty="0" smtClean="0">
                <a:latin typeface="Cambria" pitchFamily="18" charset="0"/>
              </a:rPr>
              <a:t>It </a:t>
            </a:r>
            <a:r>
              <a:rPr lang="en-US" sz="2200" dirty="0" smtClean="0">
                <a:latin typeface="Cambria" pitchFamily="18" charset="0"/>
              </a:rPr>
              <a:t>is a software platform that manages the applications of the upper layer and handles the request of the computer programs or applications. </a:t>
            </a:r>
            <a:endParaRPr lang="en-US" sz="2200" dirty="0" smtClean="0">
              <a:latin typeface="Cambria" pitchFamily="18" charset="0"/>
            </a:endParaRPr>
          </a:p>
          <a:p>
            <a:pPr algn="just"/>
            <a:r>
              <a:rPr lang="en-US" sz="2200" dirty="0" smtClean="0">
                <a:latin typeface="Cambria" pitchFamily="18" charset="0"/>
              </a:rPr>
              <a:t>Regulates </a:t>
            </a:r>
            <a:r>
              <a:rPr lang="en-US" sz="2200" dirty="0" smtClean="0">
                <a:latin typeface="Cambria" pitchFamily="18" charset="0"/>
              </a:rPr>
              <a:t>the ways applications communicate with computer hardware and the way users interact with the other layers in the model. </a:t>
            </a:r>
            <a:endParaRPr lang="en-US" sz="2200" dirty="0" smtClean="0">
              <a:latin typeface="Cambria" pitchFamily="18" charset="0"/>
            </a:endParaRPr>
          </a:p>
          <a:p>
            <a:pPr algn="just"/>
            <a:r>
              <a:rPr lang="en-US" sz="2200" dirty="0" smtClean="0">
                <a:latin typeface="Cambria" pitchFamily="18" charset="0"/>
              </a:rPr>
              <a:t>However</a:t>
            </a:r>
            <a:r>
              <a:rPr lang="en-US" sz="2200" dirty="0" smtClean="0">
                <a:latin typeface="Cambria" pitchFamily="18" charset="0"/>
              </a:rPr>
              <a:t>, </a:t>
            </a:r>
            <a:r>
              <a:rPr lang="en-US" sz="2200" b="1" dirty="0" smtClean="0">
                <a:solidFill>
                  <a:srgbClr val="3D17A9"/>
                </a:solidFill>
                <a:latin typeface="Cambria" pitchFamily="18" charset="0"/>
              </a:rPr>
              <a:t>in a traditional server environment without virtualization, a server operates one type of operating system (OS) or instance at a time. </a:t>
            </a:r>
            <a:endParaRPr lang="en-US" sz="2200" b="1" dirty="0" smtClean="0">
              <a:solidFill>
                <a:srgbClr val="3D17A9"/>
              </a:solidFill>
              <a:latin typeface="Cambria" pitchFamily="18" charset="0"/>
            </a:endParaRPr>
          </a:p>
          <a:p>
            <a:pPr algn="just"/>
            <a:endParaRPr lang="en-US" sz="2200" dirty="0">
              <a:latin typeface="Cambria"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3D17A9"/>
                </a:solidFill>
                <a:latin typeface="Cambria" pitchFamily="18" charset="0"/>
              </a:rPr>
              <a:t>The blue layers</a:t>
            </a:r>
            <a:endParaRPr lang="en-US" dirty="0"/>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a:bodyPr>
          <a:lstStyle/>
          <a:p>
            <a:pPr algn="just"/>
            <a:r>
              <a:rPr lang="en-US" sz="2200" b="1" dirty="0" smtClean="0">
                <a:solidFill>
                  <a:srgbClr val="3D17A9"/>
                </a:solidFill>
                <a:latin typeface="Cambria" pitchFamily="18" charset="0"/>
              </a:rPr>
              <a:t>With virtualization, which will be explained in the red layers below, multiple instances or operating systems with their own applications can operate at the same time. </a:t>
            </a:r>
            <a:endParaRPr lang="en-US" sz="2200" b="1" dirty="0" smtClean="0">
              <a:solidFill>
                <a:srgbClr val="3D17A9"/>
              </a:solidFill>
              <a:latin typeface="Cambria" pitchFamily="18" charset="0"/>
            </a:endParaRPr>
          </a:p>
          <a:p>
            <a:pPr algn="just"/>
            <a:r>
              <a:rPr lang="en-US" sz="2200" dirty="0" smtClean="0">
                <a:latin typeface="Cambria" pitchFamily="18" charset="0"/>
              </a:rPr>
              <a:t>Each </a:t>
            </a:r>
            <a:r>
              <a:rPr lang="en-US" sz="2200" dirty="0" smtClean="0">
                <a:latin typeface="Cambria" pitchFamily="18" charset="0"/>
              </a:rPr>
              <a:t>instance is called a virtual machine.</a:t>
            </a:r>
          </a:p>
          <a:p>
            <a:pPr algn="just"/>
            <a:r>
              <a:rPr lang="en-US" sz="2200" dirty="0" smtClean="0">
                <a:latin typeface="Cambria" pitchFamily="18" charset="0"/>
              </a:rPr>
              <a:t> This way, it is also possible to host multiple virtual machines with pre-configured desktops, next to other virtual machines that host a web server or database. </a:t>
            </a:r>
          </a:p>
          <a:p>
            <a:pPr algn="just"/>
            <a:r>
              <a:rPr lang="en-US" sz="2200" dirty="0" smtClean="0">
                <a:latin typeface="Cambria" pitchFamily="18" charset="0"/>
              </a:rPr>
              <a:t>These virtual machines are called </a:t>
            </a:r>
            <a:r>
              <a:rPr lang="en-US" sz="2200" dirty="0" smtClean="0">
                <a:solidFill>
                  <a:srgbClr val="3D17A9"/>
                </a:solidFill>
                <a:latin typeface="Cambria" pitchFamily="18" charset="0"/>
              </a:rPr>
              <a:t>virtual desktops</a:t>
            </a:r>
            <a:r>
              <a:rPr lang="en-US" sz="2200" dirty="0" smtClean="0">
                <a:latin typeface="Cambria" pitchFamily="18" charset="0"/>
              </a:rPr>
              <a:t>.</a:t>
            </a:r>
          </a:p>
          <a:p>
            <a:pPr algn="just"/>
            <a:r>
              <a:rPr lang="en-US" sz="2200" dirty="0" smtClean="0">
                <a:latin typeface="Cambria" pitchFamily="18" charset="0"/>
              </a:rPr>
              <a:t>Therefore, in a virtual environment multiple (desktop or server) operating systems can exist next to each another. </a:t>
            </a:r>
          </a:p>
          <a:p>
            <a:pPr algn="just"/>
            <a:endParaRPr lang="en-US" sz="22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3D17A9"/>
                </a:solidFill>
                <a:latin typeface="Cambria" pitchFamily="18" charset="0"/>
              </a:rPr>
              <a:t>The blue layers</a:t>
            </a:r>
            <a:endParaRPr lang="en-US" dirty="0"/>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a:bodyPr>
          <a:lstStyle/>
          <a:p>
            <a:pPr>
              <a:lnSpc>
                <a:spcPct val="150000"/>
              </a:lnSpc>
              <a:spcBef>
                <a:spcPts val="0"/>
              </a:spcBef>
            </a:pPr>
            <a:r>
              <a:rPr lang="en-US" sz="2200" b="1" dirty="0" smtClean="0">
                <a:solidFill>
                  <a:srgbClr val="C00000"/>
                </a:solidFill>
                <a:latin typeface="Cambria" pitchFamily="18" charset="0"/>
              </a:rPr>
              <a:t>Application layer </a:t>
            </a:r>
            <a:r>
              <a:rPr lang="en-US" sz="2200" dirty="0" smtClean="0">
                <a:latin typeface="Cambria" pitchFamily="18" charset="0"/>
              </a:rPr>
              <a:t>-concerned with requests and tasks imposed by the interface layer above. </a:t>
            </a:r>
          </a:p>
          <a:p>
            <a:pPr>
              <a:lnSpc>
                <a:spcPct val="150000"/>
              </a:lnSpc>
              <a:spcBef>
                <a:spcPts val="0"/>
              </a:spcBef>
            </a:pPr>
            <a:r>
              <a:rPr lang="en-US" sz="2200" dirty="0" smtClean="0">
                <a:latin typeface="Cambria" pitchFamily="18" charset="0"/>
              </a:rPr>
              <a:t>The </a:t>
            </a:r>
            <a:r>
              <a:rPr lang="en-US" sz="2200" dirty="0" smtClean="0">
                <a:latin typeface="Cambria" pitchFamily="18" charset="0"/>
              </a:rPr>
              <a:t>applications in the layer are designed to perform an activity or set of tasks that can be performed when a request or action is made in the interface layer above. </a:t>
            </a:r>
            <a:endParaRPr lang="en-US" sz="2200" dirty="0" smtClean="0">
              <a:latin typeface="Cambria" pitchFamily="18" charset="0"/>
            </a:endParaRPr>
          </a:p>
          <a:p>
            <a:pPr>
              <a:lnSpc>
                <a:spcPct val="150000"/>
              </a:lnSpc>
              <a:spcBef>
                <a:spcPts val="0"/>
              </a:spcBef>
            </a:pPr>
            <a:r>
              <a:rPr lang="en-US" sz="2200" b="1" dirty="0" smtClean="0">
                <a:solidFill>
                  <a:srgbClr val="C00000"/>
                </a:solidFill>
                <a:latin typeface="Cambria" pitchFamily="18" charset="0"/>
              </a:rPr>
              <a:t>User data layer </a:t>
            </a:r>
            <a:r>
              <a:rPr lang="en-US" sz="2200" dirty="0" smtClean="0">
                <a:latin typeface="Cambria" pitchFamily="18" charset="0"/>
              </a:rPr>
              <a:t>- concerned with the actions and changes made in the application layer. </a:t>
            </a:r>
          </a:p>
          <a:p>
            <a:endParaRPr lang="en-US" sz="2200" dirty="0" smtClean="0">
              <a:latin typeface="Cambria" pitchFamily="18" charset="0"/>
            </a:endParaRP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3D17A9"/>
                </a:solidFill>
                <a:latin typeface="Cambria" pitchFamily="18" charset="0"/>
              </a:rPr>
              <a:t>The blue layers</a:t>
            </a:r>
            <a:endParaRPr lang="en-US" dirty="0"/>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a:bodyPr>
          <a:lstStyle/>
          <a:p>
            <a:pPr algn="just"/>
            <a:r>
              <a:rPr lang="en-US" sz="2200" dirty="0" smtClean="0">
                <a:latin typeface="Cambria" pitchFamily="18" charset="0"/>
              </a:rPr>
              <a:t>In a desktop environment, users can performs tasks such as installing new applications, making or editing of documents, changing settings to their preference, etc. </a:t>
            </a:r>
          </a:p>
          <a:p>
            <a:pPr algn="just"/>
            <a:r>
              <a:rPr lang="en-US" sz="2200" dirty="0" smtClean="0">
                <a:latin typeface="Cambria" pitchFamily="18" charset="0"/>
              </a:rPr>
              <a:t>These tasks produce new personal data, which are called user data. </a:t>
            </a:r>
          </a:p>
          <a:p>
            <a:pPr algn="just"/>
            <a:r>
              <a:rPr lang="en-US" sz="2200" b="1" dirty="0" smtClean="0">
                <a:solidFill>
                  <a:srgbClr val="C00000"/>
                </a:solidFill>
                <a:latin typeface="Cambria" pitchFamily="18" charset="0"/>
              </a:rPr>
              <a:t>I</a:t>
            </a:r>
            <a:r>
              <a:rPr lang="en-US" sz="2200" b="1" dirty="0" smtClean="0">
                <a:solidFill>
                  <a:srgbClr val="C00000"/>
                </a:solidFill>
                <a:latin typeface="Cambria" pitchFamily="18" charset="0"/>
              </a:rPr>
              <a:t>nterface </a:t>
            </a:r>
            <a:r>
              <a:rPr lang="en-US" sz="2200" b="1" dirty="0" smtClean="0">
                <a:solidFill>
                  <a:srgbClr val="C00000"/>
                </a:solidFill>
                <a:latin typeface="Cambria" pitchFamily="18" charset="0"/>
              </a:rPr>
              <a:t>layer </a:t>
            </a:r>
            <a:r>
              <a:rPr lang="en-US" sz="2200" dirty="0" smtClean="0">
                <a:latin typeface="Cambria" pitchFamily="18" charset="0"/>
              </a:rPr>
              <a:t>is the point of interaction between a user and the lower layers. </a:t>
            </a:r>
          </a:p>
          <a:p>
            <a:pPr algn="just"/>
            <a:r>
              <a:rPr lang="en-US" sz="2200" dirty="0" smtClean="0">
                <a:latin typeface="Cambria" pitchFamily="18" charset="0"/>
              </a:rPr>
              <a:t>The Graphical User Interface (GUI) allows people to interact with computer programs in the layers below by offering graphical icons and elements which can be controlled.</a:t>
            </a:r>
            <a:endParaRPr lang="en-US" sz="2200" dirty="0">
              <a:latin typeface="Cambria"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C00000"/>
                </a:solidFill>
                <a:latin typeface="Cambria" pitchFamily="18" charset="0"/>
              </a:rPr>
              <a:t>The red layers </a:t>
            </a: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a:xfrm>
            <a:off x="152400" y="1524000"/>
            <a:ext cx="8763000" cy="4876800"/>
          </a:xfrm>
        </p:spPr>
        <p:txBody>
          <a:bodyPr>
            <a:noAutofit/>
          </a:bodyPr>
          <a:lstStyle/>
          <a:p>
            <a:pPr algn="just">
              <a:lnSpc>
                <a:spcPct val="130000"/>
              </a:lnSpc>
              <a:spcBef>
                <a:spcPts val="0"/>
              </a:spcBef>
            </a:pPr>
            <a:r>
              <a:rPr lang="en-US" sz="2200" dirty="0" smtClean="0">
                <a:latin typeface="Cambria" pitchFamily="18" charset="0"/>
              </a:rPr>
              <a:t>The red layers in the taxonomy illustrate the levels and layers in which the main virtualization domains relate to each other. </a:t>
            </a:r>
            <a:endParaRPr lang="en-US" sz="2200" dirty="0" smtClean="0">
              <a:latin typeface="Cambria" pitchFamily="18" charset="0"/>
            </a:endParaRPr>
          </a:p>
          <a:p>
            <a:pPr algn="just">
              <a:lnSpc>
                <a:spcPct val="130000"/>
              </a:lnSpc>
              <a:spcBef>
                <a:spcPts val="0"/>
              </a:spcBef>
            </a:pPr>
            <a:r>
              <a:rPr lang="en-US" sz="2200" dirty="0" smtClean="0">
                <a:latin typeface="Cambria" pitchFamily="18" charset="0"/>
              </a:rPr>
              <a:t>On </a:t>
            </a:r>
            <a:r>
              <a:rPr lang="en-US" sz="2200" dirty="0" smtClean="0">
                <a:latin typeface="Cambria" pitchFamily="18" charset="0"/>
              </a:rPr>
              <a:t>the bottom, </a:t>
            </a:r>
            <a:r>
              <a:rPr lang="en-US" sz="2200" b="1" dirty="0" smtClean="0">
                <a:solidFill>
                  <a:srgbClr val="C00000"/>
                </a:solidFill>
                <a:latin typeface="Cambria" pitchFamily="18" charset="0"/>
              </a:rPr>
              <a:t>network virtualization and storage virtualization</a:t>
            </a:r>
            <a:r>
              <a:rPr lang="en-US" sz="2200" dirty="0" smtClean="0">
                <a:latin typeface="Cambria" pitchFamily="18" charset="0"/>
              </a:rPr>
              <a:t> can be applied in the network layer and the storage layer. </a:t>
            </a:r>
            <a:endParaRPr lang="en-US" sz="2200" dirty="0" smtClean="0">
              <a:latin typeface="Cambria" pitchFamily="18" charset="0"/>
            </a:endParaRPr>
          </a:p>
          <a:p>
            <a:pPr algn="just">
              <a:lnSpc>
                <a:spcPct val="130000"/>
              </a:lnSpc>
              <a:spcBef>
                <a:spcPts val="0"/>
              </a:spcBef>
            </a:pPr>
            <a:r>
              <a:rPr lang="en-US" sz="2200" dirty="0" smtClean="0">
                <a:latin typeface="Cambria" pitchFamily="18" charset="0"/>
              </a:rPr>
              <a:t>For </a:t>
            </a:r>
            <a:r>
              <a:rPr lang="en-US" sz="2200" dirty="0" smtClean="0">
                <a:latin typeface="Cambria" pitchFamily="18" charset="0"/>
              </a:rPr>
              <a:t>network and storage virtualization technologies it is not a prerequisite to have server virtualization or other types of virtualization technologies. </a:t>
            </a:r>
            <a:endParaRPr lang="en-US" sz="2200" dirty="0" smtClean="0">
              <a:latin typeface="Cambria" pitchFamily="18" charset="0"/>
            </a:endParaRPr>
          </a:p>
          <a:p>
            <a:pPr algn="just">
              <a:lnSpc>
                <a:spcPct val="130000"/>
              </a:lnSpc>
              <a:spcBef>
                <a:spcPts val="0"/>
              </a:spcBef>
            </a:pPr>
            <a:r>
              <a:rPr lang="en-US" sz="2200" b="1" dirty="0" smtClean="0">
                <a:solidFill>
                  <a:srgbClr val="C00000"/>
                </a:solidFill>
                <a:latin typeface="Cambria" pitchFamily="18" charset="0"/>
              </a:rPr>
              <a:t>Server </a:t>
            </a:r>
            <a:r>
              <a:rPr lang="en-US" sz="2200" b="1" dirty="0" smtClean="0">
                <a:solidFill>
                  <a:srgbClr val="C00000"/>
                </a:solidFill>
                <a:latin typeface="Cambria" pitchFamily="18" charset="0"/>
              </a:rPr>
              <a:t>virtualization </a:t>
            </a:r>
            <a:r>
              <a:rPr lang="en-US" sz="2200" dirty="0" smtClean="0">
                <a:latin typeface="Cambria" pitchFamily="18" charset="0"/>
              </a:rPr>
              <a:t>takes place above the server (processing) and storage layer and beneath the operating system layer. </a:t>
            </a:r>
            <a:endParaRPr lang="en-US" sz="2200" dirty="0" smtClean="0">
              <a:latin typeface="Cambria" pitchFamily="18" charset="0"/>
            </a:endParaRPr>
          </a:p>
          <a:p>
            <a:pPr algn="just">
              <a:lnSpc>
                <a:spcPct val="130000"/>
              </a:lnSpc>
              <a:spcBef>
                <a:spcPts val="0"/>
              </a:spcBef>
            </a:pPr>
            <a:r>
              <a:rPr lang="en-US" sz="2200" dirty="0" smtClean="0">
                <a:latin typeface="Cambria" pitchFamily="18" charset="0"/>
              </a:rPr>
              <a:t>This </a:t>
            </a:r>
            <a:r>
              <a:rPr lang="en-US" sz="2200" dirty="0" smtClean="0">
                <a:latin typeface="Cambria" pitchFamily="18" charset="0"/>
              </a:rPr>
              <a:t>layer is also called the virtualization layer, which enables the creation of multiple isolated instances called virtual machines. </a:t>
            </a:r>
            <a:endParaRPr lang="en-US" sz="2200" dirty="0" smtClean="0">
              <a:latin typeface="Cambria"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Cambria" pitchFamily="18" charset="0"/>
              </a:rPr>
              <a:t>The red layers </a:t>
            </a:r>
            <a:endParaRPr lang="en-US" dirty="0"/>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a:bodyPr>
          <a:lstStyle/>
          <a:p>
            <a:pPr algn="just"/>
            <a:r>
              <a:rPr lang="en-US" sz="2200" dirty="0" smtClean="0">
                <a:latin typeface="Cambria" pitchFamily="18" charset="0"/>
              </a:rPr>
              <a:t>Each virtual machine is equipped with their own OS and application(s), which means that multiple operating systems can operate at the same time. </a:t>
            </a:r>
          </a:p>
          <a:p>
            <a:pPr algn="just"/>
            <a:r>
              <a:rPr lang="en-US" sz="2200" dirty="0" smtClean="0">
                <a:latin typeface="Cambria" pitchFamily="18" charset="0"/>
              </a:rPr>
              <a:t>Server </a:t>
            </a:r>
            <a:r>
              <a:rPr lang="en-US" sz="2200" dirty="0" smtClean="0">
                <a:latin typeface="Cambria" pitchFamily="18" charset="0"/>
              </a:rPr>
              <a:t>virtualization comes also equipped with network and storage virtualization technologies. </a:t>
            </a:r>
            <a:endParaRPr lang="en-US" sz="2200" dirty="0" smtClean="0">
              <a:latin typeface="Cambria" pitchFamily="18" charset="0"/>
            </a:endParaRPr>
          </a:p>
          <a:p>
            <a:pPr algn="just"/>
            <a:r>
              <a:rPr lang="en-US" sz="2200" dirty="0" smtClean="0">
                <a:latin typeface="Cambria" pitchFamily="18" charset="0"/>
              </a:rPr>
              <a:t>Furthermore</a:t>
            </a:r>
            <a:r>
              <a:rPr lang="en-US" sz="2200" dirty="0" smtClean="0">
                <a:latin typeface="Cambria" pitchFamily="18" charset="0"/>
              </a:rPr>
              <a:t>, with server virtualization it is also possible to create virtual desktops, which is another term for a virtual machine intended for desktop purposes. </a:t>
            </a:r>
            <a:endParaRPr lang="en-US" sz="2200" dirty="0" smtClean="0">
              <a:latin typeface="Cambria" pitchFamily="18" charset="0"/>
            </a:endParaRPr>
          </a:p>
          <a:p>
            <a:pPr algn="just"/>
            <a:r>
              <a:rPr lang="en-US" sz="2200" dirty="0" smtClean="0">
                <a:latin typeface="Cambria" pitchFamily="18" charset="0"/>
              </a:rPr>
              <a:t>In </a:t>
            </a:r>
            <a:r>
              <a:rPr lang="en-US" sz="2200" dirty="0" smtClean="0">
                <a:latin typeface="Cambria" pitchFamily="18" charset="0"/>
              </a:rPr>
              <a:t>the same manner as virtual machines, multiple virtual desktops can be placed on a server, which means that multiple desktop operating systems can be placed on top of the server virtualization layer.</a:t>
            </a:r>
            <a:endParaRPr lang="en-US" sz="2200" dirty="0">
              <a:latin typeface="Cambria"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Cambria" pitchFamily="18" charset="0"/>
              </a:rPr>
              <a:t>The red layers </a:t>
            </a:r>
            <a:endParaRPr lang="en-US" dirty="0"/>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a:xfrm>
            <a:off x="228600" y="1600200"/>
            <a:ext cx="8537448" cy="4495800"/>
          </a:xfrm>
        </p:spPr>
        <p:txBody>
          <a:bodyPr>
            <a:noAutofit/>
          </a:bodyPr>
          <a:lstStyle/>
          <a:p>
            <a:pPr algn="just">
              <a:lnSpc>
                <a:spcPct val="130000"/>
              </a:lnSpc>
              <a:spcBef>
                <a:spcPts val="0"/>
              </a:spcBef>
            </a:pPr>
            <a:r>
              <a:rPr lang="en-US" sz="2200" b="1" dirty="0" smtClean="0">
                <a:solidFill>
                  <a:srgbClr val="C00000"/>
                </a:solidFill>
                <a:latin typeface="Cambria" pitchFamily="18" charset="0"/>
              </a:rPr>
              <a:t>Desktop virtualization </a:t>
            </a:r>
            <a:r>
              <a:rPr lang="en-US" sz="2200" dirty="0" smtClean="0">
                <a:latin typeface="Cambria" pitchFamily="18" charset="0"/>
              </a:rPr>
              <a:t>is placed directly on top of the server virtualization layer. </a:t>
            </a:r>
            <a:endParaRPr lang="en-US" sz="2200" dirty="0" smtClean="0">
              <a:latin typeface="Cambria" pitchFamily="18" charset="0"/>
            </a:endParaRPr>
          </a:p>
          <a:p>
            <a:pPr algn="just">
              <a:lnSpc>
                <a:spcPct val="130000"/>
              </a:lnSpc>
              <a:spcBef>
                <a:spcPts val="0"/>
              </a:spcBef>
            </a:pPr>
            <a:r>
              <a:rPr lang="en-US" sz="2200" dirty="0" smtClean="0">
                <a:latin typeface="Cambria" pitchFamily="18" charset="0"/>
              </a:rPr>
              <a:t>A </a:t>
            </a:r>
            <a:r>
              <a:rPr lang="en-US" sz="2200" dirty="0" smtClean="0">
                <a:latin typeface="Cambria" pitchFamily="18" charset="0"/>
              </a:rPr>
              <a:t>virtual desktop is a virtual machine. </a:t>
            </a:r>
            <a:endParaRPr lang="en-US" sz="2200" dirty="0" smtClean="0">
              <a:latin typeface="Cambria" pitchFamily="18" charset="0"/>
            </a:endParaRPr>
          </a:p>
          <a:p>
            <a:pPr algn="just">
              <a:lnSpc>
                <a:spcPct val="130000"/>
              </a:lnSpc>
              <a:spcBef>
                <a:spcPts val="0"/>
              </a:spcBef>
            </a:pPr>
            <a:r>
              <a:rPr lang="en-US" sz="2200" dirty="0" smtClean="0">
                <a:latin typeface="Cambria" pitchFamily="18" charset="0"/>
              </a:rPr>
              <a:t>Depending </a:t>
            </a:r>
            <a:r>
              <a:rPr lang="en-US" sz="2200" dirty="0" smtClean="0">
                <a:latin typeface="Cambria" pitchFamily="18" charset="0"/>
              </a:rPr>
              <a:t>on the type of desktop virtualization technology, virtual desktops can be made for each user or a (shared) virtual desktop for a group of users. </a:t>
            </a:r>
            <a:endParaRPr lang="en-US" sz="2200" dirty="0" smtClean="0">
              <a:latin typeface="Cambria" pitchFamily="18" charset="0"/>
            </a:endParaRPr>
          </a:p>
          <a:p>
            <a:pPr algn="just">
              <a:lnSpc>
                <a:spcPct val="130000"/>
              </a:lnSpc>
              <a:spcBef>
                <a:spcPts val="0"/>
              </a:spcBef>
            </a:pPr>
            <a:r>
              <a:rPr lang="en-US" sz="2200" b="1" dirty="0" smtClean="0">
                <a:solidFill>
                  <a:srgbClr val="C00000"/>
                </a:solidFill>
                <a:latin typeface="Cambria" pitchFamily="18" charset="0"/>
              </a:rPr>
              <a:t>Application </a:t>
            </a:r>
            <a:r>
              <a:rPr lang="en-US" sz="2200" b="1" dirty="0" smtClean="0">
                <a:solidFill>
                  <a:srgbClr val="C00000"/>
                </a:solidFill>
                <a:latin typeface="Cambria" pitchFamily="18" charset="0"/>
              </a:rPr>
              <a:t>virtualization </a:t>
            </a:r>
            <a:r>
              <a:rPr lang="en-US" sz="2200" dirty="0" smtClean="0">
                <a:latin typeface="Cambria" pitchFamily="18" charset="0"/>
              </a:rPr>
              <a:t>takes place above the operating system layer and allows for the decoupling of the applications layer from the operating system layer. </a:t>
            </a:r>
            <a:endParaRPr lang="en-US" sz="2200" dirty="0" smtClean="0">
              <a:latin typeface="Cambria" pitchFamily="18" charset="0"/>
            </a:endParaRPr>
          </a:p>
          <a:p>
            <a:pPr algn="just">
              <a:lnSpc>
                <a:spcPct val="130000"/>
              </a:lnSpc>
              <a:spcBef>
                <a:spcPts val="0"/>
              </a:spcBef>
            </a:pPr>
            <a:r>
              <a:rPr lang="en-US" sz="2200" dirty="0" smtClean="0">
                <a:latin typeface="Cambria" pitchFamily="18" charset="0"/>
              </a:rPr>
              <a:t>This </a:t>
            </a:r>
            <a:r>
              <a:rPr lang="en-US" sz="2200" dirty="0" smtClean="0">
                <a:latin typeface="Cambria" pitchFamily="18" charset="0"/>
              </a:rPr>
              <a:t>way, applications can be isolated from the OS and can be executed without installation on the OS. </a:t>
            </a:r>
            <a:endParaRPr lang="en-US" sz="2200" dirty="0" smtClean="0">
              <a:latin typeface="Cambria"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rgbClr val="C00000"/>
                </a:solidFill>
                <a:latin typeface="Cambria" pitchFamily="18" charset="0"/>
              </a:rPr>
              <a:t>Virtualization- Benefits</a:t>
            </a:r>
            <a:endParaRPr lang="en-IN" sz="3600" b="1" dirty="0">
              <a:solidFill>
                <a:srgbClr val="C00000"/>
              </a:solidFill>
              <a:latin typeface="Cambria" pitchFamily="18" charset="0"/>
            </a:endParaRPr>
          </a:p>
        </p:txBody>
      </p:sp>
      <p:sp>
        <p:nvSpPr>
          <p:cNvPr id="3" name="Content Placeholder 2"/>
          <p:cNvSpPr>
            <a:spLocks noGrp="1"/>
          </p:cNvSpPr>
          <p:nvPr>
            <p:ph sz="quarter" idx="1"/>
          </p:nvPr>
        </p:nvSpPr>
        <p:spPr>
          <a:xfrm>
            <a:off x="612648" y="1600200"/>
            <a:ext cx="8302752" cy="4800600"/>
          </a:xfrm>
        </p:spPr>
        <p:txBody>
          <a:bodyPr>
            <a:normAutofit fontScale="92500" lnSpcReduction="20000"/>
          </a:bodyPr>
          <a:lstStyle/>
          <a:p>
            <a:pPr algn="just" fontAlgn="base">
              <a:buClrTx/>
              <a:buNone/>
            </a:pPr>
            <a:r>
              <a:rPr lang="en-IN" sz="2600" b="1" dirty="0" smtClean="0">
                <a:solidFill>
                  <a:srgbClr val="C00000"/>
                </a:solidFill>
                <a:latin typeface="Cambria" pitchFamily="18" charset="0"/>
              </a:rPr>
              <a:t>Speedy Recovery Time:</a:t>
            </a:r>
            <a:r>
              <a:rPr lang="en-IN" sz="2600" dirty="0" smtClean="0">
                <a:solidFill>
                  <a:srgbClr val="C00000"/>
                </a:solidFill>
                <a:latin typeface="Cambria" pitchFamily="18" charset="0"/>
              </a:rPr>
              <a:t> </a:t>
            </a:r>
            <a:r>
              <a:rPr lang="en-IN" sz="2600" dirty="0" smtClean="0">
                <a:latin typeface="Cambria" pitchFamily="18" charset="0"/>
              </a:rPr>
              <a:t> </a:t>
            </a:r>
          </a:p>
          <a:p>
            <a:pPr algn="just" fontAlgn="base">
              <a:buClrTx/>
            </a:pPr>
            <a:r>
              <a:rPr lang="en-IN" sz="2600" dirty="0" smtClean="0">
                <a:latin typeface="Cambria" pitchFamily="18" charset="0"/>
              </a:rPr>
              <a:t>System failure or disaster- virtualization allows for faster recovery of IT resources which provides for improved business continuity and revenue.  </a:t>
            </a:r>
          </a:p>
          <a:p>
            <a:pPr algn="just" fontAlgn="base">
              <a:buClrTx/>
            </a:pPr>
            <a:r>
              <a:rPr lang="en-IN" sz="2600" dirty="0" smtClean="0">
                <a:latin typeface="Cambria" pitchFamily="18" charset="0"/>
              </a:rPr>
              <a:t>Older infrastructures are incapable of recovering within a few hours and in most cases, companies experience a much longer downtime which results in revenue loss.</a:t>
            </a:r>
          </a:p>
          <a:p>
            <a:pPr algn="just" fontAlgn="base">
              <a:buClrTx/>
              <a:buNone/>
            </a:pPr>
            <a:r>
              <a:rPr lang="en-IN" sz="2600" b="1" dirty="0" smtClean="0">
                <a:solidFill>
                  <a:srgbClr val="C00000"/>
                </a:solidFill>
                <a:latin typeface="Cambria" pitchFamily="18" charset="0"/>
              </a:rPr>
              <a:t>Better Scalability:  </a:t>
            </a:r>
          </a:p>
          <a:p>
            <a:pPr algn="just" fontAlgn="base">
              <a:buClrTx/>
            </a:pPr>
            <a:r>
              <a:rPr lang="en-IN" sz="2600" dirty="0" smtClean="0">
                <a:latin typeface="Cambria" pitchFamily="18" charset="0"/>
              </a:rPr>
              <a:t>Virtualized environments are designed to be scalable which allows for more flexibility when it comes to company growth.  </a:t>
            </a:r>
          </a:p>
          <a:p>
            <a:pPr algn="just" fontAlgn="base">
              <a:buClrTx/>
            </a:pPr>
            <a:r>
              <a:rPr lang="en-IN" sz="2600" dirty="0" smtClean="0">
                <a:latin typeface="Cambria" pitchFamily="18" charset="0"/>
              </a:rPr>
              <a:t>Instead of purchasing additional infrastructure components, new applications and upgrades can easily be implemented with virtualization.</a:t>
            </a:r>
          </a:p>
          <a:p>
            <a:pPr fontAlgn="base">
              <a:buClrTx/>
              <a:buNone/>
            </a:pPr>
            <a:endParaRPr lang="en-IN" sz="2400" dirty="0" smtClean="0"/>
          </a:p>
          <a:p>
            <a:pPr algn="just">
              <a:buClrTx/>
              <a:buFont typeface="Wingdings" pitchFamily="2" charset="2"/>
              <a:buChar char="Ø"/>
            </a:pPr>
            <a:endParaRPr lang="en-IN" sz="2400" dirty="0" smtClean="0">
              <a:latin typeface="Cambria" pitchFamily="18" charset="0"/>
            </a:endParaRPr>
          </a:p>
        </p:txBody>
      </p:sp>
      <p:sp>
        <p:nvSpPr>
          <p:cNvPr id="4" name="Footer Placeholder 3"/>
          <p:cNvSpPr>
            <a:spLocks noGrp="1"/>
          </p:cNvSpPr>
          <p:nvPr>
            <p:ph type="ftr" sz="quarter" idx="11"/>
          </p:nvPr>
        </p:nvSpPr>
        <p:spPr/>
        <p:txBody>
          <a:bodyPr/>
          <a:lstStyle/>
          <a:p>
            <a:r>
              <a:rPr lang="en-US" smtClean="0"/>
              <a:t>CSE4011- Virtualization</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Cambria" pitchFamily="18" charset="0"/>
              </a:rPr>
              <a:t>The red layers </a:t>
            </a:r>
            <a:endParaRPr lang="en-US" dirty="0"/>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a:bodyPr>
          <a:lstStyle/>
          <a:p>
            <a:pPr algn="just"/>
            <a:r>
              <a:rPr lang="en-US" sz="2400" dirty="0" smtClean="0">
                <a:latin typeface="Cambria" pitchFamily="18" charset="0"/>
              </a:rPr>
              <a:t>Application virtualization technologies have been used without other virtualization domains, such as server virtualization and desktop virtualization. </a:t>
            </a:r>
          </a:p>
          <a:p>
            <a:pPr algn="just"/>
            <a:r>
              <a:rPr lang="en-US" sz="2400" dirty="0" smtClean="0">
                <a:latin typeface="Cambria" pitchFamily="18" charset="0"/>
              </a:rPr>
              <a:t>However</a:t>
            </a:r>
            <a:r>
              <a:rPr lang="en-US" sz="2400" dirty="0" smtClean="0">
                <a:latin typeface="Cambria" pitchFamily="18" charset="0"/>
              </a:rPr>
              <a:t>, full application virtualization requires presence of a virtualization layer or server virtualization. </a:t>
            </a:r>
            <a:endParaRPr lang="en-US" sz="2400" dirty="0" smtClean="0">
              <a:latin typeface="Cambria" pitchFamily="18" charset="0"/>
            </a:endParaRPr>
          </a:p>
          <a:p>
            <a:pPr algn="just"/>
            <a:r>
              <a:rPr lang="en-US" sz="2400" dirty="0" smtClean="0">
                <a:latin typeface="Cambria" pitchFamily="18" charset="0"/>
              </a:rPr>
              <a:t>Full </a:t>
            </a:r>
            <a:r>
              <a:rPr lang="en-US" sz="2400" dirty="0" smtClean="0">
                <a:latin typeface="Cambria" pitchFamily="18" charset="0"/>
              </a:rPr>
              <a:t>application virtualization means using the full palette of application virtualization technologies, where applications are streamed or executed from a central location. </a:t>
            </a:r>
            <a:endParaRPr lang="en-US" sz="2400" dirty="0" smtClean="0">
              <a:latin typeface="Cambria" pitchFamily="18" charset="0"/>
            </a:endParaRPr>
          </a:p>
          <a:p>
            <a:pPr algn="just"/>
            <a:r>
              <a:rPr lang="en-US" sz="2400" dirty="0" smtClean="0">
                <a:latin typeface="Cambria" pitchFamily="18" charset="0"/>
              </a:rPr>
              <a:t>This </a:t>
            </a:r>
            <a:r>
              <a:rPr lang="en-US" sz="2400" dirty="0" smtClean="0">
                <a:latin typeface="Cambria" pitchFamily="18" charset="0"/>
              </a:rPr>
              <a:t>way, applications can be updated or changed from one point in a central location. </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Cambria" pitchFamily="18" charset="0"/>
              </a:rPr>
              <a:t>The red layers </a:t>
            </a:r>
            <a:endParaRPr lang="en-US" dirty="0"/>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a:xfrm>
            <a:off x="304800" y="1600200"/>
            <a:ext cx="8461248" cy="4800600"/>
          </a:xfrm>
        </p:spPr>
        <p:txBody>
          <a:bodyPr>
            <a:normAutofit fontScale="77500" lnSpcReduction="20000"/>
          </a:bodyPr>
          <a:lstStyle/>
          <a:p>
            <a:pPr algn="just"/>
            <a:r>
              <a:rPr lang="en-US" b="1" dirty="0" smtClean="0">
                <a:solidFill>
                  <a:srgbClr val="C00000"/>
                </a:solidFill>
                <a:latin typeface="Cambria" pitchFamily="18" charset="0"/>
              </a:rPr>
              <a:t>User virtualization</a:t>
            </a:r>
            <a:r>
              <a:rPr lang="en-US" dirty="0" smtClean="0">
                <a:latin typeface="Cambria" pitchFamily="18" charset="0"/>
              </a:rPr>
              <a:t>, also known as user state or profile virtualization creates an abstraction layer between user data by separating user data, such as profile settings, user application data and storage data from OS and application. </a:t>
            </a:r>
            <a:endParaRPr lang="en-US" dirty="0" smtClean="0">
              <a:latin typeface="Cambria" pitchFamily="18" charset="0"/>
            </a:endParaRPr>
          </a:p>
          <a:p>
            <a:pPr algn="just"/>
            <a:r>
              <a:rPr lang="en-US" dirty="0" smtClean="0">
                <a:latin typeface="Cambria" pitchFamily="18" charset="0"/>
              </a:rPr>
              <a:t>The </a:t>
            </a:r>
            <a:r>
              <a:rPr lang="en-US" dirty="0" smtClean="0">
                <a:latin typeface="Cambria" pitchFamily="18" charset="0"/>
              </a:rPr>
              <a:t>user data is now stored separately from the application or OS and not interwoven. </a:t>
            </a:r>
            <a:endParaRPr lang="en-US" dirty="0" smtClean="0">
              <a:latin typeface="Cambria" pitchFamily="18" charset="0"/>
            </a:endParaRPr>
          </a:p>
          <a:p>
            <a:pPr algn="just"/>
            <a:r>
              <a:rPr lang="en-US" b="1" dirty="0" smtClean="0">
                <a:solidFill>
                  <a:srgbClr val="C00000"/>
                </a:solidFill>
                <a:latin typeface="Cambria" pitchFamily="18" charset="0"/>
              </a:rPr>
              <a:t>Presentation </a:t>
            </a:r>
            <a:r>
              <a:rPr lang="en-US" b="1" dirty="0" smtClean="0">
                <a:solidFill>
                  <a:srgbClr val="C00000"/>
                </a:solidFill>
                <a:latin typeface="Cambria" pitchFamily="18" charset="0"/>
              </a:rPr>
              <a:t>or also called access virtualization </a:t>
            </a:r>
            <a:r>
              <a:rPr lang="en-US" dirty="0" smtClean="0">
                <a:latin typeface="Cambria" pitchFamily="18" charset="0"/>
              </a:rPr>
              <a:t>creates an abstraction layer between user interface and the other layers below, which allows to user to access and control the other layers remotely. </a:t>
            </a:r>
            <a:endParaRPr lang="en-US" dirty="0" smtClean="0">
              <a:latin typeface="Cambria" pitchFamily="18" charset="0"/>
            </a:endParaRPr>
          </a:p>
          <a:p>
            <a:pPr algn="just"/>
            <a:r>
              <a:rPr lang="en-US" dirty="0" smtClean="0">
                <a:latin typeface="Cambria" pitchFamily="18" charset="0"/>
              </a:rPr>
              <a:t>The </a:t>
            </a:r>
            <a:r>
              <a:rPr lang="en-US" dirty="0" smtClean="0">
                <a:latin typeface="Cambria" pitchFamily="18" charset="0"/>
              </a:rPr>
              <a:t>General User Interface (GUI) is streamed towards the device. User virtualization and presentation or access virtualization are both virtualization domains that in particular are used in combination with desktop virtualization. </a:t>
            </a:r>
            <a:endParaRPr lang="en-US" dirty="0">
              <a:latin typeface="Cambria"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B050"/>
                </a:solidFill>
                <a:latin typeface="Cambria" pitchFamily="18" charset="0"/>
              </a:rPr>
              <a:t>The green layers</a:t>
            </a: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a:bodyPr>
          <a:lstStyle/>
          <a:p>
            <a:pPr algn="just"/>
            <a:r>
              <a:rPr lang="en-US" sz="2200" dirty="0" smtClean="0">
                <a:latin typeface="Cambria" pitchFamily="18" charset="0"/>
              </a:rPr>
              <a:t>The green layers show the relation between the management and security domain with the other main virtualization domains. </a:t>
            </a:r>
            <a:endParaRPr lang="en-US" sz="2200" dirty="0" smtClean="0">
              <a:latin typeface="Cambria" pitchFamily="18" charset="0"/>
            </a:endParaRPr>
          </a:p>
          <a:p>
            <a:pPr algn="just"/>
            <a:r>
              <a:rPr lang="en-US" sz="2200" dirty="0" smtClean="0">
                <a:latin typeface="Cambria" pitchFamily="18" charset="0"/>
              </a:rPr>
              <a:t>Both </a:t>
            </a:r>
            <a:r>
              <a:rPr lang="en-US" sz="2200" b="1" dirty="0" smtClean="0">
                <a:solidFill>
                  <a:srgbClr val="C00000"/>
                </a:solidFill>
                <a:latin typeface="Cambria" pitchFamily="18" charset="0"/>
              </a:rPr>
              <a:t>management and security tools </a:t>
            </a:r>
            <a:r>
              <a:rPr lang="en-US" sz="2200" dirty="0" smtClean="0">
                <a:latin typeface="Cambria" pitchFamily="18" charset="0"/>
              </a:rPr>
              <a:t>are also seen as types of virtualization technologies, because with virtualization new security and management issues have been addressed. </a:t>
            </a:r>
            <a:endParaRPr lang="en-US" sz="2200" dirty="0" smtClean="0">
              <a:latin typeface="Cambria" pitchFamily="18" charset="0"/>
            </a:endParaRPr>
          </a:p>
          <a:p>
            <a:pPr algn="just"/>
            <a:r>
              <a:rPr lang="en-US" sz="2200" dirty="0" smtClean="0">
                <a:latin typeface="Cambria" pitchFamily="18" charset="0"/>
              </a:rPr>
              <a:t>This </a:t>
            </a:r>
            <a:r>
              <a:rPr lang="en-US" sz="2200" dirty="0" smtClean="0">
                <a:latin typeface="Cambria" pitchFamily="18" charset="0"/>
              </a:rPr>
              <a:t>has led to the development of new management and security tools for virtual environments. </a:t>
            </a:r>
            <a:endParaRPr lang="en-US" sz="2200" dirty="0" smtClean="0">
              <a:latin typeface="Cambria" pitchFamily="18" charset="0"/>
            </a:endParaRPr>
          </a:p>
          <a:p>
            <a:pPr algn="just"/>
            <a:r>
              <a:rPr lang="en-US" sz="2200" dirty="0" smtClean="0">
                <a:latin typeface="Cambria" pitchFamily="18" charset="0"/>
              </a:rPr>
              <a:t>Management and security tools have a relation with each of the other layers and have a supporting function. </a:t>
            </a:r>
            <a:endParaRPr lang="en-US" sz="2200" dirty="0" smtClean="0">
              <a:latin typeface="Cambria" pitchFamily="18" charset="0"/>
            </a:endParaRPr>
          </a:p>
          <a:p>
            <a:pPr algn="just"/>
            <a:r>
              <a:rPr lang="en-US" sz="2200" dirty="0" smtClean="0">
                <a:latin typeface="Cambria" pitchFamily="18" charset="0"/>
              </a:rPr>
              <a:t>For </a:t>
            </a:r>
            <a:r>
              <a:rPr lang="en-US" sz="2200" dirty="0" smtClean="0">
                <a:latin typeface="Cambria" pitchFamily="18" charset="0"/>
              </a:rPr>
              <a:t>each particular layer, management and security tools can be used to provide management or security measures. </a:t>
            </a:r>
            <a:endParaRPr lang="en-US" sz="2200" dirty="0" smtClean="0">
              <a:latin typeface="Cambria"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a:bodyPr>
          <a:lstStyle/>
          <a:p>
            <a:pPr>
              <a:buNone/>
            </a:pPr>
            <a:endParaRPr lang="en-US" sz="9600" dirty="0" smtClean="0">
              <a:latin typeface="Cambria" pitchFamily="18" charset="0"/>
            </a:endParaRPr>
          </a:p>
          <a:p>
            <a:pPr algn="ctr">
              <a:buNone/>
            </a:pPr>
            <a:r>
              <a:rPr lang="en-US" sz="9600" dirty="0" smtClean="0">
                <a:latin typeface="Cambria" pitchFamily="18" charset="0"/>
              </a:rPr>
              <a:t>THANK YOU</a:t>
            </a:r>
            <a:endParaRPr lang="en-US" sz="9600" dirty="0">
              <a:latin typeface="Cambria"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rgbClr val="C00000"/>
                </a:solidFill>
                <a:latin typeface="Cambria" pitchFamily="18" charset="0"/>
              </a:rPr>
              <a:t>Virtualization- Benefits </a:t>
            </a:r>
            <a:r>
              <a:rPr lang="en-IN" sz="3600" b="1" dirty="0" smtClean="0">
                <a:solidFill>
                  <a:schemeClr val="tx1"/>
                </a:solidFill>
                <a:latin typeface="Cambria" pitchFamily="18" charset="0"/>
              </a:rPr>
              <a:t>(Contd...)</a:t>
            </a:r>
            <a:endParaRPr lang="en-IN" sz="3600" dirty="0">
              <a:latin typeface="Cambria" pitchFamily="18" charset="0"/>
            </a:endParaRPr>
          </a:p>
        </p:txBody>
      </p:sp>
      <p:sp>
        <p:nvSpPr>
          <p:cNvPr id="3" name="Content Placeholder 2"/>
          <p:cNvSpPr>
            <a:spLocks noGrp="1"/>
          </p:cNvSpPr>
          <p:nvPr>
            <p:ph sz="quarter" idx="1"/>
          </p:nvPr>
        </p:nvSpPr>
        <p:spPr>
          <a:xfrm>
            <a:off x="609600" y="1447800"/>
            <a:ext cx="8302752" cy="4800600"/>
          </a:xfrm>
        </p:spPr>
        <p:txBody>
          <a:bodyPr>
            <a:normAutofit lnSpcReduction="10000"/>
          </a:bodyPr>
          <a:lstStyle/>
          <a:p>
            <a:pPr fontAlgn="base">
              <a:buNone/>
            </a:pPr>
            <a:r>
              <a:rPr lang="en-IN" sz="2400" b="1" dirty="0" smtClean="0">
                <a:solidFill>
                  <a:srgbClr val="C00000"/>
                </a:solidFill>
                <a:latin typeface="Cambria" pitchFamily="18" charset="0"/>
              </a:rPr>
              <a:t>Cost and Space Savings: </a:t>
            </a:r>
            <a:r>
              <a:rPr lang="en-IN" sz="2400" b="1" dirty="0" smtClean="0"/>
              <a:t> </a:t>
            </a:r>
          </a:p>
          <a:p>
            <a:pPr fontAlgn="base"/>
            <a:r>
              <a:rPr lang="en-IN" sz="2400" dirty="0" smtClean="0">
                <a:latin typeface="Cambria" pitchFamily="18" charset="0"/>
              </a:rPr>
              <a:t>Saving on the costs of IT infrastructure is a reality when you switch to virtualization. </a:t>
            </a:r>
          </a:p>
          <a:p>
            <a:pPr fontAlgn="base">
              <a:spcBef>
                <a:spcPts val="0"/>
              </a:spcBef>
              <a:buNone/>
            </a:pPr>
            <a:r>
              <a:rPr lang="en-IN" sz="2400" b="1" dirty="0" smtClean="0">
                <a:solidFill>
                  <a:srgbClr val="C00000"/>
                </a:solidFill>
                <a:latin typeface="Cambria" pitchFamily="18" charset="0"/>
              </a:rPr>
              <a:t>Better Return on Investment:</a:t>
            </a:r>
            <a:r>
              <a:rPr lang="en-IN" sz="2400" b="1" dirty="0" smtClean="0"/>
              <a:t>  </a:t>
            </a:r>
          </a:p>
          <a:p>
            <a:pPr algn="just" fontAlgn="base"/>
            <a:r>
              <a:rPr lang="en-IN" sz="2400" dirty="0" smtClean="0">
                <a:latin typeface="Cambria" pitchFamily="18" charset="0"/>
              </a:rPr>
              <a:t>In addition to reducing the costs of maintaining an older infrastructure, companies can increase their ROI by ensuring business continuity following a disaster and preventing revenue loss.</a:t>
            </a:r>
          </a:p>
          <a:p>
            <a:pPr algn="just">
              <a:buClrTx/>
              <a:buFont typeface="Wingdings" pitchFamily="2" charset="2"/>
              <a:buChar char="Ø"/>
            </a:pPr>
            <a:r>
              <a:rPr lang="en-IN" sz="2400" b="1" dirty="0" smtClean="0">
                <a:solidFill>
                  <a:srgbClr val="3D17A9"/>
                </a:solidFill>
                <a:latin typeface="Cambria" pitchFamily="18" charset="0"/>
              </a:rPr>
              <a:t>These are the basic benefits which can be gained by switching to virtualization.  </a:t>
            </a:r>
          </a:p>
          <a:p>
            <a:pPr algn="just">
              <a:buClrTx/>
              <a:buFont typeface="Wingdings" pitchFamily="2" charset="2"/>
              <a:buChar char="Ø"/>
            </a:pPr>
            <a:r>
              <a:rPr lang="en-IN" sz="2400" b="1" dirty="0" smtClean="0">
                <a:solidFill>
                  <a:srgbClr val="3D17A9"/>
                </a:solidFill>
                <a:latin typeface="Cambria" pitchFamily="18" charset="0"/>
              </a:rPr>
              <a:t>There are additional benefits which will depend upon the type of infrastructure which is necessary for a specific industry. </a:t>
            </a:r>
          </a:p>
          <a:p>
            <a:pPr algn="just">
              <a:buClrTx/>
              <a:buFont typeface="Wingdings" pitchFamily="2" charset="2"/>
              <a:buChar char="Ø"/>
            </a:pPr>
            <a:endParaRPr lang="en-IN" sz="2400" dirty="0" smtClean="0">
              <a:latin typeface="Cambria" pitchFamily="18" charset="0"/>
            </a:endParaRPr>
          </a:p>
        </p:txBody>
      </p:sp>
      <p:sp>
        <p:nvSpPr>
          <p:cNvPr id="4" name="Footer Placeholder 3"/>
          <p:cNvSpPr>
            <a:spLocks noGrp="1"/>
          </p:cNvSpPr>
          <p:nvPr>
            <p:ph type="ftr" sz="quarter" idx="11"/>
          </p:nvPr>
        </p:nvSpPr>
        <p:spPr/>
        <p:txBody>
          <a:bodyPr/>
          <a:lstStyle/>
          <a:p>
            <a:r>
              <a:rPr lang="en-US" smtClean="0"/>
              <a:t>CSE4011- Virtualization</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dirty="0" smtClean="0"/>
              <a:t/>
            </a:r>
            <a:br>
              <a:rPr lang="en-IN" sz="3600" dirty="0" smtClean="0"/>
            </a:br>
            <a:r>
              <a:rPr lang="en-IN" sz="3600" dirty="0" smtClean="0"/>
              <a:t> </a:t>
            </a:r>
            <a:r>
              <a:rPr lang="en-IN" sz="4000" b="1" dirty="0" smtClean="0">
                <a:solidFill>
                  <a:srgbClr val="C00000"/>
                </a:solidFill>
                <a:latin typeface="Cambria" pitchFamily="18" charset="0"/>
              </a:rPr>
              <a:t>Need for virtualization 	</a:t>
            </a:r>
          </a:p>
        </p:txBody>
      </p:sp>
      <p:sp>
        <p:nvSpPr>
          <p:cNvPr id="5" name="Footer Placeholder 4"/>
          <p:cNvSpPr>
            <a:spLocks noGrp="1"/>
          </p:cNvSpPr>
          <p:nvPr>
            <p:ph type="ftr" sz="quarter" idx="11"/>
          </p:nvPr>
        </p:nvSpPr>
        <p:spPr/>
        <p:txBody>
          <a:bodyPr/>
          <a:lstStyle/>
          <a:p>
            <a:r>
              <a:rPr lang="en-US" smtClean="0"/>
              <a:t>CSE4011- Virtualization</a:t>
            </a:r>
            <a:endParaRPr lang="en-US"/>
          </a:p>
        </p:txBody>
      </p:sp>
      <p:sp>
        <p:nvSpPr>
          <p:cNvPr id="6" name="TextBox 5"/>
          <p:cNvSpPr txBox="1"/>
          <p:nvPr/>
        </p:nvSpPr>
        <p:spPr>
          <a:xfrm>
            <a:off x="533400" y="1828800"/>
            <a:ext cx="8077200" cy="369332"/>
          </a:xfrm>
          <a:prstGeom prst="rect">
            <a:avLst/>
          </a:prstGeom>
          <a:noFill/>
        </p:spPr>
        <p:txBody>
          <a:bodyPr wrap="square" rtlCol="0">
            <a:spAutoFit/>
          </a:bodyPr>
          <a:lstStyle/>
          <a:p>
            <a:endParaRPr lang="en-US" dirty="0"/>
          </a:p>
        </p:txBody>
      </p:sp>
      <p:sp>
        <p:nvSpPr>
          <p:cNvPr id="7" name="Rectangle 6"/>
          <p:cNvSpPr/>
          <p:nvPr/>
        </p:nvSpPr>
        <p:spPr>
          <a:xfrm>
            <a:off x="457200" y="2819400"/>
            <a:ext cx="2971800" cy="1371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3200" b="1" dirty="0" smtClean="0">
                <a:solidFill>
                  <a:srgbClr val="C00000"/>
                </a:solidFill>
                <a:latin typeface="Cambria" pitchFamily="18" charset="0"/>
              </a:rPr>
              <a:t>Need for virtualization </a:t>
            </a:r>
            <a:endParaRPr lang="en-IN" sz="3200" dirty="0"/>
          </a:p>
        </p:txBody>
      </p:sp>
      <p:sp>
        <p:nvSpPr>
          <p:cNvPr id="8" name="Rounded Rectangle 7"/>
          <p:cNvSpPr/>
          <p:nvPr/>
        </p:nvSpPr>
        <p:spPr>
          <a:xfrm>
            <a:off x="5181600" y="1676400"/>
            <a:ext cx="3048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latin typeface="Cambria" pitchFamily="18" charset="0"/>
              </a:rPr>
              <a:t>Enhanced Performance</a:t>
            </a:r>
            <a:endParaRPr lang="en-IN" dirty="0"/>
          </a:p>
        </p:txBody>
      </p:sp>
      <p:sp>
        <p:nvSpPr>
          <p:cNvPr id="10" name="Rounded Rectangle 9"/>
          <p:cNvSpPr/>
          <p:nvPr/>
        </p:nvSpPr>
        <p:spPr>
          <a:xfrm>
            <a:off x="5181600" y="2438400"/>
            <a:ext cx="3048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C00000"/>
                </a:solidFill>
                <a:latin typeface="Cambria" pitchFamily="18" charset="0"/>
              </a:rPr>
              <a:t>Limited  use of Hardware and Software Resources</a:t>
            </a:r>
          </a:p>
        </p:txBody>
      </p:sp>
      <p:sp>
        <p:nvSpPr>
          <p:cNvPr id="11" name="Rounded Rectangle 10"/>
          <p:cNvSpPr/>
          <p:nvPr/>
        </p:nvSpPr>
        <p:spPr>
          <a:xfrm>
            <a:off x="5181600" y="3200400"/>
            <a:ext cx="3048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latin typeface="Cambria" pitchFamily="18" charset="0"/>
              </a:rPr>
              <a:t>Shortage of Space</a:t>
            </a:r>
          </a:p>
        </p:txBody>
      </p:sp>
      <p:sp>
        <p:nvSpPr>
          <p:cNvPr id="12" name="Rounded Rectangle 11"/>
          <p:cNvSpPr/>
          <p:nvPr/>
        </p:nvSpPr>
        <p:spPr>
          <a:xfrm>
            <a:off x="5257800" y="3962400"/>
            <a:ext cx="3048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b="1" dirty="0" smtClean="0">
                <a:solidFill>
                  <a:srgbClr val="C00000"/>
                </a:solidFill>
                <a:latin typeface="Cambria" pitchFamily="18" charset="0"/>
              </a:rPr>
              <a:t>Eco-friendly Initiatives</a:t>
            </a:r>
          </a:p>
        </p:txBody>
      </p:sp>
      <p:sp>
        <p:nvSpPr>
          <p:cNvPr id="13" name="Rounded Rectangle 12"/>
          <p:cNvSpPr/>
          <p:nvPr/>
        </p:nvSpPr>
        <p:spPr>
          <a:xfrm>
            <a:off x="5257800" y="4800600"/>
            <a:ext cx="3048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latin typeface="Cambria" pitchFamily="18" charset="0"/>
              </a:rPr>
              <a:t>Administrative Costs</a:t>
            </a:r>
          </a:p>
        </p:txBody>
      </p:sp>
      <p:cxnSp>
        <p:nvCxnSpPr>
          <p:cNvPr id="15" name="Straight Arrow Connector 14"/>
          <p:cNvCxnSpPr>
            <a:stCxn id="7" idx="3"/>
            <a:endCxn id="8" idx="1"/>
          </p:cNvCxnSpPr>
          <p:nvPr/>
        </p:nvCxnSpPr>
        <p:spPr>
          <a:xfrm flipV="1">
            <a:off x="3429000" y="1981200"/>
            <a:ext cx="1752600" cy="1524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a:stCxn id="7" idx="3"/>
            <a:endCxn id="10" idx="1"/>
          </p:cNvCxnSpPr>
          <p:nvPr/>
        </p:nvCxnSpPr>
        <p:spPr>
          <a:xfrm flipV="1">
            <a:off x="3429000" y="2743200"/>
            <a:ext cx="1752600" cy="762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a:endCxn id="13" idx="1"/>
          </p:cNvCxnSpPr>
          <p:nvPr/>
        </p:nvCxnSpPr>
        <p:spPr>
          <a:xfrm>
            <a:off x="3429000" y="3505200"/>
            <a:ext cx="1828800" cy="1600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a:endCxn id="11" idx="1"/>
          </p:cNvCxnSpPr>
          <p:nvPr/>
        </p:nvCxnSpPr>
        <p:spPr>
          <a:xfrm>
            <a:off x="3429000" y="3505200"/>
            <a:ext cx="1752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7" idx="3"/>
            <a:endCxn id="12" idx="1"/>
          </p:cNvCxnSpPr>
          <p:nvPr/>
        </p:nvCxnSpPr>
        <p:spPr>
          <a:xfrm>
            <a:off x="3429000" y="3505200"/>
            <a:ext cx="1828800" cy="762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smtClean="0">
                <a:solidFill>
                  <a:srgbClr val="C00000"/>
                </a:solidFill>
                <a:latin typeface="Cambria" pitchFamily="18" charset="0"/>
              </a:rPr>
              <a:t>Need for virtualization </a:t>
            </a:r>
            <a:r>
              <a:rPr lang="en-IN" b="1" dirty="0" smtClean="0">
                <a:solidFill>
                  <a:srgbClr val="C00000"/>
                </a:solidFill>
                <a:latin typeface="Cambria" pitchFamily="18" charset="0"/>
              </a:rPr>
              <a:t>	</a:t>
            </a:r>
            <a:endParaRPr lang="en-IN" dirty="0"/>
          </a:p>
        </p:txBody>
      </p:sp>
      <p:sp>
        <p:nvSpPr>
          <p:cNvPr id="3" name="Content Placeholder 2"/>
          <p:cNvSpPr>
            <a:spLocks noGrp="1"/>
          </p:cNvSpPr>
          <p:nvPr>
            <p:ph sz="quarter" idx="1"/>
          </p:nvPr>
        </p:nvSpPr>
        <p:spPr/>
        <p:txBody>
          <a:bodyPr>
            <a:normAutofit fontScale="92500"/>
          </a:bodyPr>
          <a:lstStyle/>
          <a:p>
            <a:pPr marL="0" indent="0">
              <a:buNone/>
            </a:pPr>
            <a:r>
              <a:rPr lang="en-US" sz="2400" b="1" dirty="0" smtClean="0">
                <a:solidFill>
                  <a:srgbClr val="C00000"/>
                </a:solidFill>
                <a:latin typeface="Cambria" pitchFamily="18" charset="0"/>
              </a:rPr>
              <a:t>Enhanced Performance</a:t>
            </a:r>
            <a:r>
              <a:rPr lang="en-US" sz="2400" dirty="0" smtClean="0">
                <a:latin typeface="Cambria" pitchFamily="18" charset="0"/>
              </a:rPr>
              <a:t/>
            </a:r>
            <a:br>
              <a:rPr lang="en-US" sz="2400" dirty="0" smtClean="0">
                <a:latin typeface="Cambria" pitchFamily="18" charset="0"/>
              </a:rPr>
            </a:br>
            <a:r>
              <a:rPr lang="en-US" sz="2400" dirty="0" smtClean="0">
                <a:latin typeface="Cambria" pitchFamily="18" charset="0"/>
              </a:rPr>
              <a:t>Most of the end user systems have sufficient resources which can host a virtual machine manager and can perform a virtual machine with acceptable performance so far.</a:t>
            </a:r>
          </a:p>
          <a:p>
            <a:pPr marL="0" indent="0">
              <a:buNone/>
            </a:pPr>
            <a:r>
              <a:rPr lang="en-US" sz="2400" b="1" dirty="0" smtClean="0">
                <a:solidFill>
                  <a:srgbClr val="C00000"/>
                </a:solidFill>
                <a:latin typeface="Cambria" pitchFamily="18" charset="0"/>
              </a:rPr>
              <a:t>Limited  use of Hardware and Software Resources</a:t>
            </a:r>
          </a:p>
          <a:p>
            <a:pPr marL="0" indent="0" algn="just">
              <a:buNone/>
            </a:pPr>
            <a:r>
              <a:rPr lang="en-US" sz="2400" dirty="0" smtClean="0">
                <a:latin typeface="Cambria" pitchFamily="18" charset="0"/>
              </a:rPr>
              <a:t>Efficiency of IT infrastructure could be increase by using the resources after hours for other purposes. This environment is possible to attain with the help of Virtualization.</a:t>
            </a:r>
          </a:p>
          <a:p>
            <a:pPr marL="0" indent="0">
              <a:buNone/>
            </a:pPr>
            <a:r>
              <a:rPr lang="en-US" sz="2400" b="1" dirty="0" smtClean="0">
                <a:solidFill>
                  <a:srgbClr val="C00000"/>
                </a:solidFill>
                <a:latin typeface="Cambria" pitchFamily="18" charset="0"/>
              </a:rPr>
              <a:t>Shortage of Space</a:t>
            </a:r>
          </a:p>
          <a:p>
            <a:pPr marL="0" indent="0" algn="just">
              <a:buNone/>
            </a:pPr>
            <a:r>
              <a:rPr lang="en-US" sz="2400" dirty="0" smtClean="0">
                <a:latin typeface="Cambria" pitchFamily="18" charset="0"/>
              </a:rPr>
              <a:t>Mostly, enterprises unable to pay to build any other data center to accommodate additional resource capacity. This heads to the diffusion of a technique which is known as server consolidation.</a:t>
            </a:r>
            <a:endParaRPr lang="en-IN" sz="2400" dirty="0" smtClean="0">
              <a:latin typeface="Cambria" pitchFamily="18" charset="0"/>
            </a:endParaRPr>
          </a:p>
        </p:txBody>
      </p:sp>
      <p:sp>
        <p:nvSpPr>
          <p:cNvPr id="4" name="Footer Placeholder 3"/>
          <p:cNvSpPr>
            <a:spLocks noGrp="1"/>
          </p:cNvSpPr>
          <p:nvPr>
            <p:ph type="ftr" sz="quarter" idx="11"/>
          </p:nvPr>
        </p:nvSpPr>
        <p:spPr/>
        <p:txBody>
          <a:bodyPr/>
          <a:lstStyle/>
          <a:p>
            <a:r>
              <a:rPr lang="en-US" dirty="0" smtClean="0"/>
              <a:t>CSE4011- Virtualization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rgbClr val="C00000"/>
                </a:solidFill>
                <a:latin typeface="Cambria" pitchFamily="18" charset="0"/>
              </a:rPr>
              <a:t>Need for virtualization</a:t>
            </a:r>
            <a:endParaRPr lang="en-IN" sz="3600" dirty="0"/>
          </a:p>
        </p:txBody>
      </p:sp>
      <p:sp>
        <p:nvSpPr>
          <p:cNvPr id="3" name="Content Placeholder 2"/>
          <p:cNvSpPr>
            <a:spLocks noGrp="1"/>
          </p:cNvSpPr>
          <p:nvPr>
            <p:ph sz="quarter" idx="1"/>
          </p:nvPr>
        </p:nvSpPr>
        <p:spPr/>
        <p:txBody>
          <a:bodyPr>
            <a:normAutofit/>
          </a:bodyPr>
          <a:lstStyle/>
          <a:p>
            <a:pPr>
              <a:buNone/>
            </a:pPr>
            <a:r>
              <a:rPr lang="en-US" sz="2400" b="1" dirty="0" smtClean="0">
                <a:solidFill>
                  <a:srgbClr val="C00000"/>
                </a:solidFill>
                <a:latin typeface="Cambria" pitchFamily="18" charset="0"/>
              </a:rPr>
              <a:t>Eco-friendly Initiatives</a:t>
            </a:r>
          </a:p>
          <a:p>
            <a:pPr marL="0" indent="0">
              <a:buNone/>
            </a:pPr>
            <a:r>
              <a:rPr lang="en-US" sz="2400" dirty="0" smtClean="0">
                <a:latin typeface="Cambria" pitchFamily="18" charset="0"/>
              </a:rPr>
              <a:t>Server consolidation drops the power consumed and cooling impact by having a fall in number of servers. Virtualization can provide a sophisticated method of </a:t>
            </a:r>
            <a:r>
              <a:rPr lang="en-US" sz="2400" b="1" dirty="0" smtClean="0">
                <a:latin typeface="Cambria" pitchFamily="18" charset="0"/>
              </a:rPr>
              <a:t>server consolidation.</a:t>
            </a:r>
          </a:p>
          <a:p>
            <a:pPr marL="0" indent="0">
              <a:buNone/>
            </a:pPr>
            <a:r>
              <a:rPr lang="en-US" sz="2400" b="1" dirty="0" smtClean="0">
                <a:solidFill>
                  <a:srgbClr val="C00000"/>
                </a:solidFill>
                <a:latin typeface="Cambria" pitchFamily="18" charset="0"/>
              </a:rPr>
              <a:t>Administrative Costs</a:t>
            </a:r>
          </a:p>
          <a:p>
            <a:pPr marL="0" indent="0" algn="just">
              <a:buNone/>
            </a:pPr>
            <a:r>
              <a:rPr lang="en-US" sz="2400" dirty="0" smtClean="0">
                <a:latin typeface="Cambria" pitchFamily="18" charset="0"/>
              </a:rPr>
              <a:t>The administrative costs is increased as per the number of servers. Virtualization decreases number of required servers for a given workload, hence reduces the cost of administrative employees.</a:t>
            </a:r>
            <a:endParaRPr lang="en-IN" sz="2400" dirty="0" smtClean="0">
              <a:latin typeface="Cambria" pitchFamily="18" charset="0"/>
            </a:endParaRPr>
          </a:p>
        </p:txBody>
      </p:sp>
      <p:sp>
        <p:nvSpPr>
          <p:cNvPr id="4" name="Footer Placeholder 3"/>
          <p:cNvSpPr>
            <a:spLocks noGrp="1"/>
          </p:cNvSpPr>
          <p:nvPr>
            <p:ph type="ftr" sz="quarter" idx="11"/>
          </p:nvPr>
        </p:nvSpPr>
        <p:spPr/>
        <p:txBody>
          <a:bodyPr/>
          <a:lstStyle/>
          <a:p>
            <a:r>
              <a:rPr lang="en-US" smtClean="0"/>
              <a:t>CSE4011- Virtualization</a:t>
            </a: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556</TotalTime>
  <Words>2882</Words>
  <Application>Microsoft Office PowerPoint</Application>
  <PresentationFormat>On-screen Show (4:3)</PresentationFormat>
  <Paragraphs>334</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Median</vt:lpstr>
      <vt:lpstr>  Introduction  Virtualization Definition – Virtual Machine Basics – Benefits – Need For Virtualization – Limitations − Traditional Vs. Contemporary Virtualization Process – Virtual Machines – Taxonomy – Challenges   </vt:lpstr>
      <vt:lpstr>Introduction </vt:lpstr>
      <vt:lpstr>Virtual Machine</vt:lpstr>
      <vt:lpstr>Virtual Machine</vt:lpstr>
      <vt:lpstr>Virtualization- Benefits</vt:lpstr>
      <vt:lpstr>Virtualization- Benefits (Contd...)</vt:lpstr>
      <vt:lpstr>  Need for virtualization  </vt:lpstr>
      <vt:lpstr>Need for virtualization  </vt:lpstr>
      <vt:lpstr>Need for virtualization</vt:lpstr>
      <vt:lpstr>Virtualization Reference Model</vt:lpstr>
      <vt:lpstr>Virtualization Reference Model</vt:lpstr>
      <vt:lpstr>Virtualization-Limitations</vt:lpstr>
      <vt:lpstr>Virtualization-Limitations</vt:lpstr>
      <vt:lpstr>Traditional Vs. Contemporary Virtualization Process</vt:lpstr>
      <vt:lpstr>Traditional Vs. Contemporary Virtualization Process</vt:lpstr>
      <vt:lpstr>Traditional Vs. Contemporary Virtualization Process</vt:lpstr>
      <vt:lpstr>Virtual Machines</vt:lpstr>
      <vt:lpstr>Virtual Machines</vt:lpstr>
      <vt:lpstr>Slide 19</vt:lpstr>
      <vt:lpstr>Slide 20</vt:lpstr>
      <vt:lpstr>Virtual Machines- Advantages</vt:lpstr>
      <vt:lpstr>Virtual Machines- Drawbacks</vt:lpstr>
      <vt:lpstr> Benefits of Virtual Machine Hosting </vt:lpstr>
      <vt:lpstr>Benefits of Virtual Machine Hosting </vt:lpstr>
      <vt:lpstr>Virtual Machine Hosting- Challenge 1</vt:lpstr>
      <vt:lpstr>Virtual Machine Hosting- Challenge 2 </vt:lpstr>
      <vt:lpstr>Virtual Machine Hosting- Challenge 3</vt:lpstr>
      <vt:lpstr>Taxonomy model -Virtualization</vt:lpstr>
      <vt:lpstr>1. Server Virtualization </vt:lpstr>
      <vt:lpstr>2. Application  Virtualization </vt:lpstr>
      <vt:lpstr>3. Desktop Virtualization </vt:lpstr>
      <vt:lpstr>3. Desktop Virtualization </vt:lpstr>
      <vt:lpstr>4. Storage Virtualization </vt:lpstr>
      <vt:lpstr>4. Storage Virtualization </vt:lpstr>
      <vt:lpstr>5. Network Virtualization </vt:lpstr>
      <vt:lpstr>Management </vt:lpstr>
      <vt:lpstr>Security  </vt:lpstr>
      <vt:lpstr>Summary</vt:lpstr>
      <vt:lpstr>Revised Taxonomy Model of Virtualization Domains </vt:lpstr>
      <vt:lpstr>Revised Taxonomy Model</vt:lpstr>
      <vt:lpstr>The blue layers</vt:lpstr>
      <vt:lpstr>The blue layers</vt:lpstr>
      <vt:lpstr>The blue layers</vt:lpstr>
      <vt:lpstr>The blue layers</vt:lpstr>
      <vt:lpstr>The blue layers</vt:lpstr>
      <vt:lpstr>The blue layers</vt:lpstr>
      <vt:lpstr>The red layers </vt:lpstr>
      <vt:lpstr>The red layers </vt:lpstr>
      <vt:lpstr>The red layers </vt:lpstr>
      <vt:lpstr>The red layers </vt:lpstr>
      <vt:lpstr>The red layers </vt:lpstr>
      <vt:lpstr>The green layers</vt:lpstr>
      <vt:lpstr>Slide 53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Virtualization Definition – Virtual Machine Basics – Benefits – Need For Virtualization – Limitations − Traditional Vs. Contemporary Virtualization Process – Virtual Machines – Taxonomy – Challenges   </dc:title>
  <dc:creator>user</dc:creator>
  <cp:lastModifiedBy>admin</cp:lastModifiedBy>
  <cp:revision>48</cp:revision>
  <dcterms:created xsi:type="dcterms:W3CDTF">2006-08-16T00:00:00Z</dcterms:created>
  <dcterms:modified xsi:type="dcterms:W3CDTF">2018-12-11T22:35:03Z</dcterms:modified>
</cp:coreProperties>
</file>