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
  </p:notesMasterIdLst>
  <p:sldIdLst>
    <p:sldId id="256" r:id="rId2"/>
    <p:sldId id="283" r:id="rId3"/>
    <p:sldId id="284" r:id="rId4"/>
    <p:sldId id="299" r:id="rId5"/>
    <p:sldId id="286" r:id="rId6"/>
    <p:sldId id="297" r:id="rId7"/>
    <p:sldId id="298" r:id="rId8"/>
    <p:sldId id="288" r:id="rId9"/>
    <p:sldId id="289" r:id="rId10"/>
    <p:sldId id="290" r:id="rId11"/>
    <p:sldId id="303" r:id="rId12"/>
    <p:sldId id="291" r:id="rId13"/>
    <p:sldId id="292" r:id="rId14"/>
    <p:sldId id="293" r:id="rId15"/>
    <p:sldId id="304" r:id="rId16"/>
    <p:sldId id="294" r:id="rId17"/>
    <p:sldId id="295" r:id="rId18"/>
    <p:sldId id="296" r:id="rId19"/>
    <p:sldId id="305" r:id="rId20"/>
    <p:sldId id="306" r:id="rId21"/>
    <p:sldId id="307" r:id="rId22"/>
    <p:sldId id="308" r:id="rId23"/>
    <p:sldId id="309" r:id="rId24"/>
    <p:sldId id="310" r:id="rId25"/>
    <p:sldId id="311" r:id="rId26"/>
    <p:sldId id="31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17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69" autoAdjust="0"/>
  </p:normalViewPr>
  <p:slideViewPr>
    <p:cSldViewPr>
      <p:cViewPr varScale="1">
        <p:scale>
          <a:sx n="70" d="100"/>
          <a:sy n="70" d="100"/>
        </p:scale>
        <p:origin x="1380" y="72"/>
      </p:cViewPr>
      <p:guideLst>
        <p:guide orient="horz" pos="2160"/>
        <p:guide pos="2880"/>
      </p:guideLst>
    </p:cSldViewPr>
  </p:slideViewPr>
  <p:outlineViewPr>
    <p:cViewPr>
      <p:scale>
        <a:sx n="33" d="100"/>
        <a:sy n="33" d="100"/>
      </p:scale>
      <p:origin x="54" y="1408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0AF22D-0CCF-4040-AD2B-D95F6F7B7DDD}" type="datetimeFigureOut">
              <a:rPr lang="en-US" smtClean="0"/>
              <a:pPr/>
              <a:t>12/20/2018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DFB3BF-D4E9-4152-8645-F46DFB9A1AE4}" type="slidenum">
              <a:rPr lang="en-US" smtClean="0"/>
              <a:pPr/>
              <a:t>‹#›</a:t>
            </a:fld>
            <a:endParaRPr lang="en-US"/>
          </a:p>
        </p:txBody>
      </p:sp>
    </p:spTree>
    <p:extLst>
      <p:ext uri="{BB962C8B-B14F-4D97-AF65-F5344CB8AC3E}">
        <p14:creationId xmlns:p14="http://schemas.microsoft.com/office/powerpoint/2010/main" val="997772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7C1BC8A-667F-419F-A04D-C6DEBD5C435A}" type="datetime1">
              <a:rPr lang="en-US" smtClean="0"/>
              <a:pPr/>
              <a:t>12/20/2018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CSE4011- Virtualization</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00874B-48C4-4F13-A87F-BBBDD873DCA8}" type="datetime1">
              <a:rPr lang="en-US" smtClean="0"/>
              <a:pPr/>
              <a:t>12/20/2018</a:t>
            </a:fld>
            <a:endParaRPr lang="en-US"/>
          </a:p>
        </p:txBody>
      </p:sp>
      <p:sp>
        <p:nvSpPr>
          <p:cNvPr id="5" name="Footer Placeholder 4"/>
          <p:cNvSpPr>
            <a:spLocks noGrp="1"/>
          </p:cNvSpPr>
          <p:nvPr>
            <p:ph type="ftr" sz="quarter" idx="11"/>
          </p:nvPr>
        </p:nvSpPr>
        <p:spPr/>
        <p:txBody>
          <a:bodyPr/>
          <a:lstStyle/>
          <a:p>
            <a:r>
              <a:rPr lang="en-US" smtClean="0"/>
              <a:t>CSE4011- Virtualization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217B4A6-5DC6-421F-B58B-CB0CD06ECA51}" type="datetime1">
              <a:rPr lang="en-US" smtClean="0"/>
              <a:pPr/>
              <a:t>12/20/2018</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CSE4011- Virtualization</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26699AD-E045-4756-AE5A-6A4E638DAA46}" type="datetime1">
              <a:rPr lang="en-US" smtClean="0"/>
              <a:pPr/>
              <a:t>12/20/2018</a:t>
            </a:fld>
            <a:endParaRPr lang="en-US"/>
          </a:p>
        </p:txBody>
      </p:sp>
      <p:sp>
        <p:nvSpPr>
          <p:cNvPr id="5" name="Footer Placeholder 4"/>
          <p:cNvSpPr>
            <a:spLocks noGrp="1"/>
          </p:cNvSpPr>
          <p:nvPr>
            <p:ph type="ftr" sz="quarter" idx="11"/>
          </p:nvPr>
        </p:nvSpPr>
        <p:spPr/>
        <p:txBody>
          <a:bodyPr/>
          <a:lstStyle/>
          <a:p>
            <a:r>
              <a:rPr lang="en-US" smtClean="0"/>
              <a:t>CSE4011- Virtualization</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A7A23E2-4A92-44DD-8DBC-449457616404}" type="datetime1">
              <a:rPr lang="en-US" smtClean="0"/>
              <a:pPr/>
              <a:t>12/20/2018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r>
              <a:rPr lang="en-US" smtClean="0"/>
              <a:t>CSE4011- Virtualization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97CA85A-B7C6-4B0D-B1B4-4DD8C8B5E03A}" type="datetime1">
              <a:rPr lang="en-US" smtClean="0"/>
              <a:pPr/>
              <a:t>12/20/2018</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smtClean="0"/>
              <a:t>CSE4011- Virtualization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F092FC85-615E-4CD0-A3A4-CE5313873844}" type="datetime1">
              <a:rPr lang="en-US" smtClean="0"/>
              <a:pPr/>
              <a:t>12/20/2018</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smtClean="0"/>
              <a:t>CSE4011- Virtualization</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1B2143A-BE2A-4AB5-939C-962E2D336D1C}" type="datetime1">
              <a:rPr lang="en-US" smtClean="0"/>
              <a:pPr/>
              <a:t>12/20/2018</a:t>
            </a:fld>
            <a:endParaRPr lang="en-US"/>
          </a:p>
        </p:txBody>
      </p:sp>
      <p:sp>
        <p:nvSpPr>
          <p:cNvPr id="4" name="Footer Placeholder 3"/>
          <p:cNvSpPr>
            <a:spLocks noGrp="1"/>
          </p:cNvSpPr>
          <p:nvPr>
            <p:ph type="ftr" sz="quarter" idx="11"/>
          </p:nvPr>
        </p:nvSpPr>
        <p:spPr/>
        <p:txBody>
          <a:bodyPr/>
          <a:lstStyle/>
          <a:p>
            <a:r>
              <a:rPr lang="en-US" smtClean="0"/>
              <a:t>CSE4011- Virtualization</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E0350-A903-4093-B9AE-854E89C6395A}" type="datetime1">
              <a:rPr lang="en-US" smtClean="0"/>
              <a:pPr/>
              <a:t>12/20/2018</a:t>
            </a:fld>
            <a:endParaRPr lang="en-US"/>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D52C054-9A84-4019-A22B-9EB659631D44}" type="datetime1">
              <a:rPr lang="en-US" smtClean="0"/>
              <a:pPr/>
              <a:t>12/20/2018</a:t>
            </a:fld>
            <a:endParaRPr lang="en-US"/>
          </a:p>
        </p:txBody>
      </p:sp>
      <p:sp>
        <p:nvSpPr>
          <p:cNvPr id="6" name="Footer Placeholder 5"/>
          <p:cNvSpPr>
            <a:spLocks noGrp="1"/>
          </p:cNvSpPr>
          <p:nvPr>
            <p:ph type="ftr" sz="quarter" idx="11"/>
          </p:nvPr>
        </p:nvSpPr>
        <p:spPr/>
        <p:txBody>
          <a:bodyPr/>
          <a:lstStyle/>
          <a:p>
            <a:r>
              <a:rPr lang="en-US" smtClean="0"/>
              <a:t>CSE4011- Virtualization</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3DB5881-5A67-492F-9B69-9DC07CFE8407}" type="datetime1">
              <a:rPr lang="en-US" smtClean="0"/>
              <a:pPr/>
              <a:t>12/20/2018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CSE4011- Virtualization</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B68652F-38CB-4B7C-9736-F4B6332F27BC}" type="datetime1">
              <a:rPr lang="en-US" smtClean="0"/>
              <a:pPr/>
              <a:t>12/20/2018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CSE4011- Virtualization</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895600"/>
            <a:ext cx="8153400" cy="2209800"/>
          </a:xfrm>
        </p:spPr>
        <p:txBody>
          <a:bodyPr>
            <a:noAutofit/>
          </a:bodyPr>
          <a:lstStyle/>
          <a:p>
            <a:pPr algn="just"/>
            <a:r>
              <a:rPr lang="en-US" sz="3600" cap="none" dirty="0" smtClean="0">
                <a:solidFill>
                  <a:schemeClr val="tx1"/>
                </a:solidFill>
              </a:rPr>
              <a:t>Introduction To Hypervisors – Type 1 Hypervisors – Type 2 Hypervisors – Comparing Hypervisors – Virtualization Considerations For Cloud Providers.</a:t>
            </a:r>
            <a:endParaRPr lang="en-IN" sz="3600" dirty="0">
              <a:solidFill>
                <a:schemeClr val="tx1"/>
              </a:solidFill>
            </a:endParaRPr>
          </a:p>
        </p:txBody>
      </p:sp>
      <p:sp>
        <p:nvSpPr>
          <p:cNvPr id="3" name="Subtitle 2"/>
          <p:cNvSpPr>
            <a:spLocks noGrp="1"/>
          </p:cNvSpPr>
          <p:nvPr>
            <p:ph type="subTitle" idx="1"/>
          </p:nvPr>
        </p:nvSpPr>
        <p:spPr/>
        <p:txBody>
          <a:bodyPr/>
          <a:lstStyle/>
          <a:p>
            <a:r>
              <a:rPr lang="en-IN" b="1" dirty="0" smtClean="0">
                <a:solidFill>
                  <a:schemeClr val="bg1"/>
                </a:solidFill>
              </a:rPr>
              <a:t>VIRTUALIZATION</a:t>
            </a:r>
            <a:r>
              <a:rPr lang="en-IN" b="1" smtClean="0">
                <a:solidFill>
                  <a:schemeClr val="bg1"/>
                </a:solidFill>
              </a:rPr>
              <a:t>	                       Dr.S</a:t>
            </a:r>
            <a:r>
              <a:rPr lang="en-IN" b="1" smtClean="0">
                <a:solidFill>
                  <a:schemeClr val="bg1"/>
                </a:solidFill>
              </a:rPr>
              <a:t>.ANTO</a:t>
            </a:r>
            <a:endParaRPr lang="en-IN" b="1" dirty="0">
              <a:solidFill>
                <a:schemeClr val="bg1"/>
              </a:solidFill>
            </a:endParaRPr>
          </a:p>
        </p:txBody>
      </p:sp>
      <p:sp>
        <p:nvSpPr>
          <p:cNvPr id="4" name="TextBox 3"/>
          <p:cNvSpPr txBox="1"/>
          <p:nvPr/>
        </p:nvSpPr>
        <p:spPr>
          <a:xfrm>
            <a:off x="1295400" y="609600"/>
            <a:ext cx="6019800" cy="2014590"/>
          </a:xfrm>
          <a:prstGeom prst="rect">
            <a:avLst/>
          </a:prstGeom>
          <a:noFill/>
        </p:spPr>
        <p:txBody>
          <a:bodyPr wrap="square" rtlCol="0">
            <a:spAutoFit/>
          </a:bodyPr>
          <a:lstStyle/>
          <a:p>
            <a:pPr algn="ctr">
              <a:lnSpc>
                <a:spcPct val="150000"/>
              </a:lnSpc>
            </a:pPr>
            <a:r>
              <a:rPr lang="en-IN" sz="4400" b="1" dirty="0" smtClean="0"/>
              <a:t>MODULE 2</a:t>
            </a:r>
          </a:p>
          <a:p>
            <a:pPr algn="ctr">
              <a:lnSpc>
                <a:spcPct val="150000"/>
              </a:lnSpc>
            </a:pPr>
            <a:r>
              <a:rPr lang="en-IN" sz="4400" b="1" dirty="0" smtClean="0"/>
              <a:t>Hypervisors</a:t>
            </a:r>
            <a:endParaRPr lang="en-IN" sz="4400" b="1" dirty="0"/>
          </a:p>
        </p:txBody>
      </p:sp>
      <p:sp>
        <p:nvSpPr>
          <p:cNvPr id="5" name="Footer Placeholder 4"/>
          <p:cNvSpPr>
            <a:spLocks noGrp="1"/>
          </p:cNvSpPr>
          <p:nvPr>
            <p:ph type="ftr" sz="quarter" idx="11"/>
          </p:nvPr>
        </p:nvSpPr>
        <p:spPr/>
        <p:txBody>
          <a:bodyPr/>
          <a:lstStyle/>
          <a:p>
            <a:r>
              <a:rPr lang="en-US" dirty="0" smtClean="0"/>
              <a:t>CSE4011- Virtualization</a:t>
            </a:r>
            <a:endParaRPr lang="en-US" dirty="0"/>
          </a:p>
        </p:txBody>
      </p:sp>
      <p:sp>
        <p:nvSpPr>
          <p:cNvPr id="6" name="Rectangle 5"/>
          <p:cNvSpPr/>
          <p:nvPr/>
        </p:nvSpPr>
        <p:spPr>
          <a:xfrm>
            <a:off x="10228182" y="446187"/>
            <a:ext cx="968535" cy="307777"/>
          </a:xfrm>
          <a:prstGeom prst="rect">
            <a:avLst/>
          </a:prstGeom>
        </p:spPr>
        <p:txBody>
          <a:bodyPr wrap="none">
            <a:spAutoFit/>
          </a:bodyPr>
          <a:lstStyle/>
          <a:p>
            <a:r>
              <a:rPr lang="en-US" sz="1400" dirty="0" smtClean="0">
                <a:solidFill>
                  <a:srgbClr val="EBDDC3"/>
                </a:solidFill>
              </a:rPr>
              <a:t>CSE4011-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sz="4000" b="1" dirty="0" smtClean="0">
                <a:solidFill>
                  <a:srgbClr val="C00000"/>
                </a:solidFill>
                <a:latin typeface="Cambria" pitchFamily="18" charset="0"/>
              </a:rPr>
              <a:t/>
            </a:r>
            <a:br>
              <a:rPr lang="nb-NO" sz="4000" b="1" dirty="0" smtClean="0">
                <a:solidFill>
                  <a:srgbClr val="C00000"/>
                </a:solidFill>
                <a:latin typeface="Cambria" pitchFamily="18" charset="0"/>
              </a:rPr>
            </a:br>
            <a:r>
              <a:rPr lang="nb-NO" b="1" dirty="0" smtClean="0">
                <a:solidFill>
                  <a:srgbClr val="C00000"/>
                </a:solidFill>
                <a:latin typeface="Cambria" pitchFamily="18" charset="0"/>
              </a:rPr>
              <a:t>Type 1 vs. Type 2 Hypervisors</a:t>
            </a:r>
            <a:br>
              <a:rPr lang="nb-NO" b="1" dirty="0" smtClean="0">
                <a:solidFill>
                  <a:srgbClr val="C00000"/>
                </a:solidFill>
                <a:latin typeface="Cambria" pitchFamily="18" charset="0"/>
              </a:rPr>
            </a:br>
            <a:endParaRPr lang="en-US" b="1" dirty="0">
              <a:solidFill>
                <a:srgbClr val="C00000"/>
              </a:solidFill>
              <a:latin typeface="Cambria" pitchFamily="18" charset="0"/>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612648" y="1600200"/>
            <a:ext cx="8153400" cy="4648200"/>
          </a:xfrm>
        </p:spPr>
        <p:txBody>
          <a:bodyPr>
            <a:normAutofit/>
          </a:bodyPr>
          <a:lstStyle/>
          <a:p>
            <a:pPr algn="just" fontAlgn="base">
              <a:lnSpc>
                <a:spcPct val="130000"/>
              </a:lnSpc>
              <a:spcBef>
                <a:spcPts val="0"/>
              </a:spcBef>
            </a:pPr>
            <a:r>
              <a:rPr lang="en-US" sz="2400" dirty="0" smtClean="0">
                <a:solidFill>
                  <a:srgbClr val="3D17A9"/>
                </a:solidFill>
                <a:latin typeface="Cambria" pitchFamily="18" charset="0"/>
              </a:rPr>
              <a:t>Type 1 hypervisor- </a:t>
            </a:r>
            <a:r>
              <a:rPr lang="en-US" sz="2400" dirty="0" smtClean="0">
                <a:latin typeface="Cambria" pitchFamily="18" charset="0"/>
              </a:rPr>
              <a:t>it enables the hardware virtualization</a:t>
            </a:r>
          </a:p>
          <a:p>
            <a:pPr algn="just"/>
            <a:r>
              <a:rPr lang="en-US" sz="2400" dirty="0" smtClean="0">
                <a:solidFill>
                  <a:srgbClr val="3D17A9"/>
                </a:solidFill>
                <a:latin typeface="Cambria" pitchFamily="18" charset="0"/>
              </a:rPr>
              <a:t>Type 1 hypervisor </a:t>
            </a:r>
            <a:r>
              <a:rPr lang="en-US" sz="2400" dirty="0" smtClean="0">
                <a:latin typeface="Cambria" pitchFamily="18" charset="0"/>
              </a:rPr>
              <a:t>-better performance and greater flexibility because it operates as a thin layer designed to expose hardware resources to virtual machines (VMs), reducing the overhead required to run the hypervisor itself.</a:t>
            </a:r>
          </a:p>
          <a:p>
            <a:pPr algn="just"/>
            <a:r>
              <a:rPr lang="en-US" sz="2400" dirty="0" smtClean="0">
                <a:latin typeface="Cambria" pitchFamily="18" charset="0"/>
              </a:rPr>
              <a:t>Servers that run Type 1 hypervisors are </a:t>
            </a:r>
            <a:r>
              <a:rPr lang="en-US" sz="2400" dirty="0" smtClean="0">
                <a:solidFill>
                  <a:srgbClr val="3D17A9"/>
                </a:solidFill>
                <a:latin typeface="Cambria" pitchFamily="18" charset="0"/>
              </a:rPr>
              <a:t>often single-purpose servers that offer no other function. </a:t>
            </a:r>
          </a:p>
          <a:p>
            <a:pPr algn="just"/>
            <a:r>
              <a:rPr lang="en-US" sz="2400" dirty="0" smtClean="0">
                <a:latin typeface="Cambria" pitchFamily="18" charset="0"/>
              </a:rPr>
              <a:t>They become part of the resource pool and are designed specifically to support the operation of multiple applications within various VMs.</a:t>
            </a:r>
          </a:p>
          <a:p>
            <a:pPr algn="just" fontAlgn="base">
              <a:lnSpc>
                <a:spcPct val="130000"/>
              </a:lnSpc>
              <a:spcBef>
                <a:spcPts val="0"/>
              </a:spcBef>
            </a:pPr>
            <a:endParaRPr lang="en-US" sz="2400" dirty="0" smtClean="0">
              <a:latin typeface="Cambria"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sz="4000" b="1" dirty="0" smtClean="0">
                <a:solidFill>
                  <a:srgbClr val="C00000"/>
                </a:solidFill>
                <a:latin typeface="Cambria" pitchFamily="18" charset="0"/>
              </a:rPr>
              <a:t/>
            </a:r>
            <a:br>
              <a:rPr lang="nb-NO" sz="4000" b="1" dirty="0" smtClean="0">
                <a:solidFill>
                  <a:srgbClr val="C00000"/>
                </a:solidFill>
                <a:latin typeface="Cambria" pitchFamily="18" charset="0"/>
              </a:rPr>
            </a:br>
            <a:r>
              <a:rPr lang="nb-NO" b="1" dirty="0" smtClean="0">
                <a:solidFill>
                  <a:srgbClr val="C00000"/>
                </a:solidFill>
                <a:latin typeface="Cambria" pitchFamily="18" charset="0"/>
              </a:rPr>
              <a:t>Type 1 vs. Type 2 Hypervisors</a:t>
            </a:r>
            <a:r>
              <a:rPr lang="nb-NO" dirty="0" smtClean="0"/>
              <a:t/>
            </a:r>
            <a:br>
              <a:rPr lang="nb-NO" dirty="0" smtClean="0"/>
            </a:b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612648" y="1600200"/>
            <a:ext cx="8153400" cy="4648200"/>
          </a:xfrm>
        </p:spPr>
        <p:txBody>
          <a:bodyPr>
            <a:normAutofit/>
          </a:bodyPr>
          <a:lstStyle/>
          <a:p>
            <a:pPr algn="just" fontAlgn="base">
              <a:lnSpc>
                <a:spcPct val="130000"/>
              </a:lnSpc>
              <a:spcBef>
                <a:spcPts val="0"/>
              </a:spcBef>
            </a:pPr>
            <a:endParaRPr lang="en-US" sz="2400" dirty="0" smtClean="0">
              <a:latin typeface="Cambria" pitchFamily="18" charset="0"/>
            </a:endParaRPr>
          </a:p>
          <a:p>
            <a:endParaRPr lang="en-US" dirty="0"/>
          </a:p>
        </p:txBody>
      </p:sp>
      <p:sp>
        <p:nvSpPr>
          <p:cNvPr id="5" name="Rectangle 4"/>
          <p:cNvSpPr/>
          <p:nvPr/>
        </p:nvSpPr>
        <p:spPr>
          <a:xfrm>
            <a:off x="381000" y="1524001"/>
            <a:ext cx="8458200" cy="4524315"/>
          </a:xfrm>
          <a:prstGeom prst="rect">
            <a:avLst/>
          </a:prstGeom>
        </p:spPr>
        <p:txBody>
          <a:bodyPr wrap="square">
            <a:spAutoFit/>
          </a:bodyPr>
          <a:lstStyle/>
          <a:p>
            <a:pPr marL="320040" indent="-320040" algn="just">
              <a:buClr>
                <a:schemeClr val="accent2"/>
              </a:buClr>
              <a:buSzPct val="60000"/>
              <a:buFont typeface="Wingdings"/>
              <a:buChar char=""/>
            </a:pPr>
            <a:r>
              <a:rPr lang="en-US" sz="2400" dirty="0" smtClean="0">
                <a:latin typeface="Cambria" pitchFamily="18" charset="0"/>
              </a:rPr>
              <a:t>Type 1 hypervisor- </a:t>
            </a:r>
            <a:r>
              <a:rPr lang="en-US" sz="2400" dirty="0" smtClean="0">
                <a:solidFill>
                  <a:srgbClr val="C00000"/>
                </a:solidFill>
                <a:latin typeface="Cambria" pitchFamily="18" charset="0"/>
              </a:rPr>
              <a:t>more efficient than a Type 2 hypervisor</a:t>
            </a:r>
            <a:r>
              <a:rPr lang="en-US" sz="2400" dirty="0" smtClean="0">
                <a:latin typeface="Cambria" pitchFamily="18" charset="0"/>
              </a:rPr>
              <a:t>, yet in many ways they both provide the same type of functionality because they both run the same kind of VMs. </a:t>
            </a:r>
          </a:p>
          <a:p>
            <a:pPr marL="320040" indent="-320040" algn="just">
              <a:buClr>
                <a:schemeClr val="accent2"/>
              </a:buClr>
              <a:buSzPct val="60000"/>
              <a:buFont typeface="Wingdings"/>
              <a:buChar char=""/>
            </a:pPr>
            <a:r>
              <a:rPr lang="en-US" sz="2400" dirty="0" smtClean="0">
                <a:latin typeface="Cambria" pitchFamily="18" charset="0"/>
              </a:rPr>
              <a:t>Possible to move a VM from a host server running a Type 1 hypervisor to one running a Type 2 hypervisor and vice versa. </a:t>
            </a:r>
          </a:p>
          <a:p>
            <a:pPr marL="320040" indent="-320040" algn="just">
              <a:buClr>
                <a:schemeClr val="accent2"/>
              </a:buClr>
              <a:buSzPct val="60000"/>
              <a:buFont typeface="Wingdings"/>
              <a:buChar char=""/>
            </a:pPr>
            <a:r>
              <a:rPr lang="en-US" sz="2400" dirty="0" smtClean="0">
                <a:latin typeface="Cambria" pitchFamily="18" charset="0"/>
              </a:rPr>
              <a:t>A conversion may be required, but the process works.</a:t>
            </a:r>
          </a:p>
          <a:p>
            <a:pPr marL="320040" indent="-320040" algn="just">
              <a:buClr>
                <a:schemeClr val="accent2"/>
              </a:buClr>
              <a:buSzPct val="60000"/>
              <a:buFont typeface="Wingdings"/>
              <a:buChar char=""/>
            </a:pPr>
            <a:r>
              <a:rPr lang="en-US" sz="2400" dirty="0" smtClean="0">
                <a:solidFill>
                  <a:srgbClr val="3D17A9"/>
                </a:solidFill>
                <a:latin typeface="Cambria" pitchFamily="18" charset="0"/>
              </a:rPr>
              <a:t>Type 2 hypervisor</a:t>
            </a:r>
            <a:r>
              <a:rPr lang="en-US" sz="2400" dirty="0" smtClean="0">
                <a:latin typeface="Cambria" pitchFamily="18" charset="0"/>
              </a:rPr>
              <a:t>- run as an application on top of an operating system; perform software virtualization.</a:t>
            </a:r>
          </a:p>
          <a:p>
            <a:pPr marL="320040" indent="-320040" algn="just">
              <a:buClr>
                <a:schemeClr val="accent2"/>
              </a:buClr>
              <a:buSzPct val="60000"/>
              <a:buFont typeface="Wingdings"/>
              <a:buChar char=""/>
            </a:pPr>
            <a:r>
              <a:rPr lang="en-US" sz="2400" dirty="0" smtClean="0">
                <a:solidFill>
                  <a:srgbClr val="C00000"/>
                </a:solidFill>
                <a:latin typeface="Cambria" pitchFamily="18" charset="0"/>
              </a:rPr>
              <a:t>Type-1 and Type-2 hypervisors came up with an arbitrary distinction that does not require an inherent understanding of the requirements of virtualization.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latin typeface="Cambria" pitchFamily="18" charset="0"/>
              </a:rPr>
              <a:t/>
            </a:r>
            <a:br>
              <a:rPr lang="en-US" sz="3600" b="1" dirty="0" smtClean="0">
                <a:solidFill>
                  <a:srgbClr val="C00000"/>
                </a:solidFill>
                <a:latin typeface="Cambria" pitchFamily="18" charset="0"/>
              </a:rPr>
            </a:br>
            <a:r>
              <a:rPr lang="en-US" sz="4000" b="1" dirty="0" smtClean="0">
                <a:solidFill>
                  <a:srgbClr val="C00000"/>
                </a:solidFill>
                <a:latin typeface="Cambria" pitchFamily="18" charset="0"/>
              </a:rPr>
              <a:t>Virtualization Hypervisor Usage</a:t>
            </a:r>
            <a:br>
              <a:rPr lang="en-US" sz="4000" b="1" dirty="0" smtClean="0">
                <a:solidFill>
                  <a:srgbClr val="C00000"/>
                </a:solidFill>
                <a:latin typeface="Cambria" pitchFamily="18" charset="0"/>
              </a:rPr>
            </a:br>
            <a:endParaRPr lang="en-US" sz="4000" b="1" dirty="0">
              <a:solidFill>
                <a:srgbClr val="C00000"/>
              </a:solidFill>
              <a:latin typeface="Cambria" pitchFamily="18" charset="0"/>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457200" y="1600200"/>
            <a:ext cx="8308848" cy="4495800"/>
          </a:xfrm>
        </p:spPr>
        <p:txBody>
          <a:bodyPr>
            <a:normAutofit/>
          </a:bodyPr>
          <a:lstStyle/>
          <a:p>
            <a:pPr algn="just"/>
            <a:r>
              <a:rPr lang="en-US" sz="2100" dirty="0" smtClean="0">
                <a:latin typeface="Cambria" pitchFamily="18" charset="0"/>
              </a:rPr>
              <a:t>Type 1 hypervisors are VM monitors that are designed to keep track of all of the events that occur within a VM and, when required, provide or deny access to appropriate resources to meet VM operating requirements. </a:t>
            </a:r>
          </a:p>
          <a:p>
            <a:pPr algn="just"/>
            <a:r>
              <a:rPr lang="en-US" sz="2100" dirty="0" smtClean="0">
                <a:latin typeface="Cambria" pitchFamily="18" charset="0"/>
              </a:rPr>
              <a:t>Ideally, the VM monitor will perform its operations through the use of policies that contain all of the settings assigned to a particular VM. </a:t>
            </a:r>
          </a:p>
          <a:p>
            <a:pPr algn="just"/>
            <a:r>
              <a:rPr lang="en-US" sz="2100" dirty="0" smtClean="0">
                <a:latin typeface="Cambria" pitchFamily="18" charset="0"/>
              </a:rPr>
              <a:t>Consider a hardware virtualization hypervisor when you need to perform any of the following:</a:t>
            </a:r>
          </a:p>
          <a:p>
            <a:pPr algn="just"/>
            <a:endParaRPr lang="en-US" sz="2100" dirty="0" smtClean="0">
              <a:latin typeface="Cambria" pitchFamily="18" charset="0"/>
            </a:endParaRPr>
          </a:p>
          <a:p>
            <a:pPr algn="just"/>
            <a:endParaRPr lang="en-US" sz="2100" dirty="0" smtClean="0">
              <a:latin typeface="Cambria" pitchFamily="18" charset="0"/>
            </a:endParaRPr>
          </a:p>
          <a:p>
            <a:pPr algn="just"/>
            <a:endParaRPr lang="en-US" sz="2100" dirty="0" smtClean="0">
              <a:latin typeface="Cambria" pitchFamily="18" charset="0"/>
            </a:endParaRPr>
          </a:p>
          <a:p>
            <a:pPr algn="just"/>
            <a:endParaRPr lang="en-US" sz="2100" dirty="0" smtClean="0">
              <a:latin typeface="Cambria" pitchFamily="18" charset="0"/>
            </a:endParaRPr>
          </a:p>
          <a:p>
            <a:pPr>
              <a:buNone/>
            </a:pPr>
            <a:endParaRPr lang="en-US" sz="2100" dirty="0" smtClean="0">
              <a:latin typeface="Cambria" pitchFamily="18" charset="0"/>
            </a:endParaRPr>
          </a:p>
          <a:p>
            <a:pPr algn="just"/>
            <a:endParaRPr lang="en-US" sz="2100" dirty="0" smtClean="0"/>
          </a:p>
          <a:p>
            <a:pPr algn="just"/>
            <a:endParaRPr lang="en-US" sz="2100" dirty="0"/>
          </a:p>
        </p:txBody>
      </p:sp>
      <p:graphicFrame>
        <p:nvGraphicFramePr>
          <p:cNvPr id="5" name="Table 4"/>
          <p:cNvGraphicFramePr>
            <a:graphicFrameLocks noGrp="1"/>
          </p:cNvGraphicFramePr>
          <p:nvPr/>
        </p:nvGraphicFramePr>
        <p:xfrm>
          <a:off x="533400" y="4495800"/>
          <a:ext cx="8153400" cy="1645920"/>
        </p:xfrm>
        <a:graphic>
          <a:graphicData uri="http://schemas.openxmlformats.org/drawingml/2006/table">
            <a:tbl>
              <a:tblPr firstRow="1" bandRow="1">
                <a:tableStyleId>{5940675A-B579-460E-94D1-54222C63F5DA}</a:tableStyleId>
              </a:tblPr>
              <a:tblGrid>
                <a:gridCol w="4076700"/>
                <a:gridCol w="4076700"/>
              </a:tblGrid>
              <a:tr h="370840">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100" dirty="0" smtClean="0">
                          <a:solidFill>
                            <a:srgbClr val="3D17A9"/>
                          </a:solidFill>
                          <a:latin typeface="Cambria" pitchFamily="18" charset="0"/>
                        </a:rPr>
                        <a:t>System consolidation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buFont typeface="Arial" pitchFamily="34" charset="0"/>
                        <a:buChar char="•"/>
                      </a:pPr>
                      <a:r>
                        <a:rPr lang="en-US" sz="2100" dirty="0" smtClean="0">
                          <a:solidFill>
                            <a:srgbClr val="3D17A9"/>
                          </a:solidFill>
                          <a:latin typeface="Cambria" pitchFamily="18" charset="0"/>
                        </a:rPr>
                        <a:t>Application high availability</a:t>
                      </a:r>
                      <a:endParaRPr lang="en-US" sz="2100" dirty="0">
                        <a:solidFill>
                          <a:srgbClr val="3D17A9"/>
                        </a:solidFill>
                        <a:latin typeface="Cambria"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100" dirty="0" smtClean="0">
                          <a:solidFill>
                            <a:srgbClr val="3D17A9"/>
                          </a:solidFill>
                          <a:latin typeface="Cambria" pitchFamily="18" charset="0"/>
                        </a:rPr>
                        <a:t>System testing</a:t>
                      </a:r>
                      <a:endParaRPr lang="en-US" sz="2100" b="1" dirty="0" smtClean="0">
                        <a:solidFill>
                          <a:srgbClr val="3D17A9"/>
                        </a:solidFill>
                        <a:latin typeface="Cambria"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100" dirty="0" smtClean="0">
                          <a:solidFill>
                            <a:srgbClr val="3D17A9"/>
                          </a:solidFill>
                          <a:latin typeface="Cambria" pitchFamily="18" charset="0"/>
                        </a:rPr>
                        <a:t>Resource optimization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100" dirty="0" smtClean="0">
                          <a:solidFill>
                            <a:srgbClr val="3D17A9"/>
                          </a:solidFill>
                          <a:latin typeface="Cambria" pitchFamily="18" charset="0"/>
                        </a:rPr>
                        <a:t>Heterogeneous system operation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100" dirty="0" smtClean="0">
                          <a:solidFill>
                            <a:srgbClr val="3D17A9"/>
                          </a:solidFill>
                          <a:latin typeface="Cambria" pitchFamily="18" charset="0"/>
                        </a:rPr>
                        <a:t>Service flexibility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100" dirty="0" smtClean="0">
                          <a:solidFill>
                            <a:srgbClr val="3D17A9"/>
                          </a:solidFill>
                          <a:latin typeface="Cambria" pitchFamily="18" charset="0"/>
                        </a:rPr>
                        <a:t>Hardware optimization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100" dirty="0" smtClean="0">
                          <a:solidFill>
                            <a:srgbClr val="3D17A9"/>
                          </a:solidFill>
                          <a:latin typeface="Cambria" pitchFamily="18" charset="0"/>
                        </a:rPr>
                        <a:t>Dynamic resource management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Virtualization Hypervisor Usage</a:t>
            </a:r>
            <a:endParaRPr lang="en-US" sz="4000" b="1" dirty="0">
              <a:solidFill>
                <a:srgbClr val="C00000"/>
              </a:solidFill>
              <a:latin typeface="Cambria" pitchFamily="18" charset="0"/>
            </a:endParaRPr>
          </a:p>
        </p:txBody>
      </p:sp>
      <p:sp>
        <p:nvSpPr>
          <p:cNvPr id="3" name="Footer Placeholder 2"/>
          <p:cNvSpPr>
            <a:spLocks noGrp="1"/>
          </p:cNvSpPr>
          <p:nvPr>
            <p:ph type="ftr" sz="quarter" idx="11"/>
          </p:nvPr>
        </p:nvSpPr>
        <p:spPr/>
        <p:txBody>
          <a:bodyPr/>
          <a:lstStyle/>
          <a:p>
            <a:r>
              <a:rPr lang="en-US" dirty="0" smtClean="0"/>
              <a:t>CSE4011- Virtualization</a:t>
            </a:r>
            <a:endParaRPr lang="en-US" dirty="0"/>
          </a:p>
        </p:txBody>
      </p:sp>
      <p:sp>
        <p:nvSpPr>
          <p:cNvPr id="4" name="Content Placeholder 3"/>
          <p:cNvSpPr>
            <a:spLocks noGrp="1"/>
          </p:cNvSpPr>
          <p:nvPr>
            <p:ph sz="quarter" idx="1"/>
          </p:nvPr>
        </p:nvSpPr>
        <p:spPr>
          <a:xfrm>
            <a:off x="228600" y="1524000"/>
            <a:ext cx="8686800" cy="3810000"/>
          </a:xfrm>
        </p:spPr>
        <p:txBody>
          <a:bodyPr>
            <a:noAutofit/>
          </a:bodyPr>
          <a:lstStyle/>
          <a:p>
            <a:pPr algn="just">
              <a:lnSpc>
                <a:spcPct val="130000"/>
              </a:lnSpc>
              <a:spcBef>
                <a:spcPts val="0"/>
              </a:spcBef>
            </a:pPr>
            <a:r>
              <a:rPr lang="en-US" sz="2200" b="1" dirty="0" smtClean="0">
                <a:solidFill>
                  <a:srgbClr val="3D17A9"/>
                </a:solidFill>
                <a:latin typeface="Cambria" pitchFamily="18" charset="0"/>
              </a:rPr>
              <a:t>System consolidation</a:t>
            </a:r>
            <a:r>
              <a:rPr lang="en-US" sz="2200" dirty="0" smtClean="0">
                <a:latin typeface="Cambria" pitchFamily="18" charset="0"/>
              </a:rPr>
              <a:t>: Support the operation of multiple systems on the same physical hardware, reducing costs and the physical server footprint while delivering similar and often improved services.</a:t>
            </a:r>
          </a:p>
          <a:p>
            <a:pPr algn="just">
              <a:lnSpc>
                <a:spcPct val="130000"/>
              </a:lnSpc>
              <a:spcBef>
                <a:spcPts val="0"/>
              </a:spcBef>
            </a:pPr>
            <a:r>
              <a:rPr lang="en-US" sz="2200" b="1" dirty="0" smtClean="0">
                <a:solidFill>
                  <a:srgbClr val="3D17A9"/>
                </a:solidFill>
                <a:latin typeface="Cambria" pitchFamily="18" charset="0"/>
              </a:rPr>
              <a:t>System testing: </a:t>
            </a:r>
            <a:r>
              <a:rPr lang="en-US" sz="2200" dirty="0" smtClean="0">
                <a:latin typeface="Cambria" pitchFamily="18" charset="0"/>
              </a:rPr>
              <a:t>Hypervisors support the isolation of systems, letting you test new software and applications without affecting production. They also provide a low-cost testing alternative to physical systems.</a:t>
            </a:r>
          </a:p>
          <a:p>
            <a:pPr algn="just">
              <a:lnSpc>
                <a:spcPct val="130000"/>
              </a:lnSpc>
              <a:spcBef>
                <a:spcPts val="0"/>
              </a:spcBef>
            </a:pPr>
            <a:r>
              <a:rPr lang="en-US" sz="2200" b="1" dirty="0" smtClean="0">
                <a:solidFill>
                  <a:srgbClr val="3D17A9"/>
                </a:solidFill>
                <a:latin typeface="Cambria" pitchFamily="18" charset="0"/>
              </a:rPr>
              <a:t>Heterogeneous system operation</a:t>
            </a:r>
            <a:r>
              <a:rPr lang="en-US" sz="2200" dirty="0" smtClean="0">
                <a:latin typeface="Cambria" pitchFamily="18" charset="0"/>
              </a:rPr>
              <a:t>: Support the simultaneous execution of multiple operating systems on the same physical hardware, letting organizations run heterogeneous systems on reduced hardware footprints.</a:t>
            </a:r>
          </a:p>
          <a:p>
            <a:pPr algn="just">
              <a:lnSpc>
                <a:spcPct val="130000"/>
              </a:lnSpc>
              <a:spcBef>
                <a:spcPts val="0"/>
              </a:spcBef>
            </a:pPr>
            <a:r>
              <a:rPr lang="en-US" sz="2100" dirty="0" smtClean="0">
                <a:latin typeface="Cambria" pitchFamily="18"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latin typeface="Cambria" pitchFamily="18" charset="0"/>
              </a:rPr>
              <a:t>Virtualization Hypervisor Usage</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381000" y="1447800"/>
            <a:ext cx="8385048" cy="4953000"/>
          </a:xfrm>
        </p:spPr>
        <p:txBody>
          <a:bodyPr>
            <a:noAutofit/>
          </a:bodyPr>
          <a:lstStyle/>
          <a:p>
            <a:pPr algn="just">
              <a:lnSpc>
                <a:spcPct val="130000"/>
              </a:lnSpc>
              <a:spcBef>
                <a:spcPts val="0"/>
              </a:spcBef>
            </a:pPr>
            <a:r>
              <a:rPr lang="en-US" sz="2100" b="1" dirty="0" smtClean="0">
                <a:solidFill>
                  <a:srgbClr val="3D17A9"/>
                </a:solidFill>
                <a:latin typeface="Cambria" pitchFamily="18" charset="0"/>
              </a:rPr>
              <a:t>Hardware optimization:</a:t>
            </a:r>
            <a:r>
              <a:rPr lang="en-US" sz="2100" dirty="0" smtClean="0">
                <a:latin typeface="Cambria" pitchFamily="18" charset="0"/>
              </a:rPr>
              <a:t> Hypervisors increase hardware usage through the operation of multiple workloads on each physical host server. Server usage can increase from 5% to 10% to upwards of 60% or 70%.</a:t>
            </a:r>
          </a:p>
          <a:p>
            <a:pPr algn="just">
              <a:lnSpc>
                <a:spcPct val="130000"/>
              </a:lnSpc>
              <a:spcBef>
                <a:spcPts val="0"/>
              </a:spcBef>
            </a:pPr>
            <a:r>
              <a:rPr lang="en-US" sz="2100" b="1" dirty="0" smtClean="0">
                <a:solidFill>
                  <a:srgbClr val="3D17A9"/>
                </a:solidFill>
                <a:latin typeface="Cambria" pitchFamily="18" charset="0"/>
              </a:rPr>
              <a:t>Application high availability: </a:t>
            </a:r>
            <a:r>
              <a:rPr lang="en-US" sz="2100" dirty="0" smtClean="0">
                <a:latin typeface="Cambria" pitchFamily="18" charset="0"/>
              </a:rPr>
              <a:t>By sharing workloads through technologies such as failover clustering, servers running virtualization hypervisors can support application high availability and ensure that services are always available when running inside VMs.</a:t>
            </a:r>
          </a:p>
          <a:p>
            <a:pPr algn="just">
              <a:lnSpc>
                <a:spcPct val="130000"/>
              </a:lnSpc>
              <a:spcBef>
                <a:spcPts val="0"/>
              </a:spcBef>
            </a:pPr>
            <a:r>
              <a:rPr lang="en-US" sz="2100" b="1" dirty="0" smtClean="0">
                <a:solidFill>
                  <a:srgbClr val="3D17A9"/>
                </a:solidFill>
                <a:latin typeface="Cambria" pitchFamily="18" charset="0"/>
              </a:rPr>
              <a:t>Resource optimization: </a:t>
            </a:r>
            <a:r>
              <a:rPr lang="en-US" sz="2100" dirty="0" smtClean="0">
                <a:latin typeface="Cambria" pitchFamily="18" charset="0"/>
              </a:rPr>
              <a:t>By running different applications in separate VMs, hypervisors can increase resource use because each application requires a number of resources at different times.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Virtualization Hypervisor Usage</a:t>
            </a:r>
            <a:endParaRPr lang="en-US" sz="4000" b="1" dirty="0">
              <a:solidFill>
                <a:srgbClr val="C00000"/>
              </a:solidFill>
              <a:latin typeface="Cambria" pitchFamily="18" charset="0"/>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381000" y="1447800"/>
            <a:ext cx="8385048" cy="4953000"/>
          </a:xfrm>
        </p:spPr>
        <p:txBody>
          <a:bodyPr>
            <a:noAutofit/>
          </a:bodyPr>
          <a:lstStyle/>
          <a:p>
            <a:pPr algn="just">
              <a:lnSpc>
                <a:spcPct val="150000"/>
              </a:lnSpc>
            </a:pPr>
            <a:r>
              <a:rPr lang="en-US" sz="2200" b="1" dirty="0" smtClean="0">
                <a:solidFill>
                  <a:srgbClr val="3D17A9"/>
                </a:solidFill>
                <a:latin typeface="Cambria" pitchFamily="18" charset="0"/>
              </a:rPr>
              <a:t>Service flexibility</a:t>
            </a:r>
            <a:r>
              <a:rPr lang="en-US" sz="2200" dirty="0" smtClean="0">
                <a:latin typeface="Cambria" pitchFamily="18" charset="0"/>
              </a:rPr>
              <a:t>: Because hypervisors support the operation of systems through VMs, organizations gain flexibility because VMs are easier to clone and reproduce than physical machines.</a:t>
            </a:r>
          </a:p>
          <a:p>
            <a:pPr algn="just">
              <a:lnSpc>
                <a:spcPct val="150000"/>
              </a:lnSpc>
            </a:pPr>
            <a:r>
              <a:rPr lang="en-US" sz="2200" b="1" dirty="0" smtClean="0">
                <a:solidFill>
                  <a:srgbClr val="3D17A9"/>
                </a:solidFill>
                <a:latin typeface="Cambria" pitchFamily="18" charset="0"/>
              </a:rPr>
              <a:t>Dynamic resource management: </a:t>
            </a:r>
            <a:r>
              <a:rPr lang="en-US" sz="2200" dirty="0" smtClean="0">
                <a:latin typeface="Cambria" pitchFamily="18" charset="0"/>
              </a:rPr>
              <a:t>Virtualization hypervisors support manual or automated resource allocation to VM workloads as peak usage occurs. Because of this, hypervisors provide better support for dynamic resource allocation in data centers.</a:t>
            </a:r>
          </a:p>
          <a:p>
            <a:pPr algn="just">
              <a:lnSpc>
                <a:spcPct val="130000"/>
              </a:lnSpc>
              <a:spcBef>
                <a:spcPts val="0"/>
              </a:spcBef>
            </a:pPr>
            <a:endParaRPr lang="en-US" sz="2100" dirty="0" smtClean="0">
              <a:latin typeface="Cambri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4000" b="1" dirty="0" smtClean="0">
                <a:solidFill>
                  <a:srgbClr val="C00000"/>
                </a:solidFill>
                <a:latin typeface="Cambria" pitchFamily="18" charset="0"/>
              </a:rPr>
              <a:t>Importance of Virtualization in Cloud Computing</a:t>
            </a:r>
            <a:endParaRPr lang="en-US" sz="4000" b="1" dirty="0">
              <a:solidFill>
                <a:srgbClr val="C00000"/>
              </a:solidFill>
              <a:latin typeface="Cambria" pitchFamily="18" charset="0"/>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400" dirty="0" smtClean="0">
                <a:latin typeface="Cambria" pitchFamily="18" charset="0"/>
              </a:rPr>
              <a:t>Cloud can exist without Virtualization, although it will be difficult and inefficient. </a:t>
            </a:r>
          </a:p>
          <a:p>
            <a:pPr algn="just"/>
            <a:r>
              <a:rPr lang="en-US" sz="2400" dirty="0" smtClean="0">
                <a:latin typeface="Cambria" pitchFamily="18" charset="0"/>
              </a:rPr>
              <a:t>Cloud makes notion of “Pay for what you use”, “infinite availability- use as much you want”. </a:t>
            </a:r>
          </a:p>
          <a:p>
            <a:pPr algn="just"/>
            <a:r>
              <a:rPr lang="en-US" sz="2400" dirty="0" smtClean="0">
                <a:latin typeface="Cambria" pitchFamily="18" charset="0"/>
              </a:rPr>
              <a:t>These notions are practical only if we have </a:t>
            </a:r>
          </a:p>
          <a:p>
            <a:pPr marL="850900" indent="409575" algn="just">
              <a:buFont typeface="Wingdings" pitchFamily="2" charset="2"/>
              <a:buChar char="§"/>
            </a:pPr>
            <a:r>
              <a:rPr lang="en-US" sz="2400" dirty="0" smtClean="0">
                <a:latin typeface="Cambria" pitchFamily="18" charset="0"/>
              </a:rPr>
              <a:t> lot of flexibility </a:t>
            </a:r>
          </a:p>
          <a:p>
            <a:pPr marL="850900" indent="409575" algn="just">
              <a:buFont typeface="Wingdings" pitchFamily="2" charset="2"/>
              <a:buChar char="§"/>
            </a:pPr>
            <a:r>
              <a:rPr lang="en-US" sz="2400" dirty="0" smtClean="0">
                <a:latin typeface="Cambria" pitchFamily="18" charset="0"/>
              </a:rPr>
              <a:t>efficiency in the back-end. </a:t>
            </a:r>
          </a:p>
          <a:p>
            <a:pPr algn="just"/>
            <a:r>
              <a:rPr lang="en-US" sz="2400" dirty="0" smtClean="0">
                <a:latin typeface="Cambria" pitchFamily="18" charset="0"/>
              </a:rPr>
              <a:t>This efficiency is readily available in Virtualized Environments and Machines</a:t>
            </a:r>
            <a:endParaRPr lang="en-US" sz="2400" dirty="0">
              <a:latin typeface="Cambri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Requirement for Virtualizability</a:t>
            </a:r>
            <a:endParaRPr lang="en-US" sz="4000" b="1" dirty="0">
              <a:solidFill>
                <a:srgbClr val="C00000"/>
              </a:solidFill>
              <a:latin typeface="Cambria" pitchFamily="18" charset="0"/>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buNone/>
            </a:pPr>
            <a:r>
              <a:rPr lang="en-US" sz="2400" dirty="0" err="1" smtClean="0">
                <a:latin typeface="Cambria" pitchFamily="18" charset="0"/>
              </a:rPr>
              <a:t>Popek</a:t>
            </a:r>
            <a:r>
              <a:rPr lang="en-US" sz="2400" dirty="0" smtClean="0">
                <a:latin typeface="Cambria" pitchFamily="18" charset="0"/>
              </a:rPr>
              <a:t> and Goldberg mentioned a set of requirements that must be met for virtualization</a:t>
            </a:r>
          </a:p>
          <a:p>
            <a:pPr algn="just">
              <a:buNone/>
            </a:pPr>
            <a:r>
              <a:rPr lang="en-US" sz="2400" dirty="0" smtClean="0">
                <a:latin typeface="Cambria" pitchFamily="18" charset="0"/>
              </a:rPr>
              <a:t>They divided instructions into three categories: </a:t>
            </a:r>
          </a:p>
          <a:p>
            <a:pPr algn="just"/>
            <a:r>
              <a:rPr lang="en-US" sz="2400" b="1" dirty="0" smtClean="0">
                <a:solidFill>
                  <a:srgbClr val="C00000"/>
                </a:solidFill>
                <a:latin typeface="Cambria" pitchFamily="18" charset="0"/>
              </a:rPr>
              <a:t>Privileged instructions: </a:t>
            </a:r>
            <a:r>
              <a:rPr lang="en-US" sz="2400" dirty="0" smtClean="0">
                <a:latin typeface="Cambria" pitchFamily="18" charset="0"/>
              </a:rPr>
              <a:t>execute in a privileged mode, but will trap otherwise. </a:t>
            </a:r>
          </a:p>
          <a:p>
            <a:pPr algn="just"/>
            <a:r>
              <a:rPr lang="en-US" sz="2400" b="1" dirty="0" smtClean="0">
                <a:solidFill>
                  <a:srgbClr val="C00000"/>
                </a:solidFill>
                <a:latin typeface="Cambria" pitchFamily="18" charset="0"/>
              </a:rPr>
              <a:t>Control sensitive instructions: </a:t>
            </a:r>
            <a:r>
              <a:rPr lang="en-US" sz="2400" dirty="0" smtClean="0">
                <a:latin typeface="Cambria" pitchFamily="18" charset="0"/>
              </a:rPr>
              <a:t>attempt to change the </a:t>
            </a:r>
            <a:r>
              <a:rPr lang="en-US" sz="2400" dirty="0" err="1" smtClean="0">
                <a:latin typeface="Cambria" pitchFamily="18" charset="0"/>
              </a:rPr>
              <a:t>config</a:t>
            </a:r>
            <a:r>
              <a:rPr lang="en-US" sz="2400" dirty="0" smtClean="0">
                <a:latin typeface="Cambria" pitchFamily="18" charset="0"/>
              </a:rPr>
              <a:t> of resources </a:t>
            </a:r>
          </a:p>
          <a:p>
            <a:pPr algn="just"/>
            <a:r>
              <a:rPr lang="en-US" sz="2400" b="1" dirty="0" smtClean="0">
                <a:solidFill>
                  <a:srgbClr val="C00000"/>
                </a:solidFill>
                <a:latin typeface="Cambria" pitchFamily="18" charset="0"/>
              </a:rPr>
              <a:t>Behavior sensitive instructions: </a:t>
            </a:r>
            <a:r>
              <a:rPr lang="en-US" sz="2400" dirty="0" smtClean="0">
                <a:latin typeface="Cambria" pitchFamily="18" charset="0"/>
              </a:rPr>
              <a:t>are those that behave in a different way depending on the </a:t>
            </a:r>
            <a:r>
              <a:rPr lang="en-US" sz="2400" dirty="0" err="1" smtClean="0">
                <a:latin typeface="Cambria" pitchFamily="18" charset="0"/>
              </a:rPr>
              <a:t>config</a:t>
            </a:r>
            <a:r>
              <a:rPr lang="en-US" sz="2400" dirty="0" smtClean="0">
                <a:latin typeface="Cambria" pitchFamily="18" charset="0"/>
              </a:rPr>
              <a:t> of resources</a:t>
            </a:r>
            <a:endParaRPr lang="en-US" sz="2400" dirty="0">
              <a:latin typeface="Cambri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latin typeface="Cambria" pitchFamily="18" charset="0"/>
              </a:rPr>
              <a:t>Requirement for Virtualizability</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200" dirty="0" smtClean="0">
                <a:latin typeface="Cambria" pitchFamily="18" charset="0"/>
              </a:rPr>
              <a:t>They said that all sensitive instructions must also be privileged instructions. </a:t>
            </a:r>
          </a:p>
          <a:p>
            <a:pPr algn="just"/>
            <a:r>
              <a:rPr lang="en-US" sz="2200" dirty="0" smtClean="0">
                <a:latin typeface="Cambria" pitchFamily="18" charset="0"/>
              </a:rPr>
              <a:t>Hypervisor must be able to intercept any instructions that changes the state of the machine in a way that impacts other processes.</a:t>
            </a:r>
            <a:endParaRPr lang="en-US" sz="2200" dirty="0">
              <a:latin typeface="Cambri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Privilege Rings</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r>
              <a:rPr lang="en-US" sz="2400" dirty="0" smtClean="0">
                <a:latin typeface="Cambria" pitchFamily="18" charset="0"/>
              </a:rPr>
              <a:t>Memory page has a 2 bit code which is checked by CPU before executing the instruction. </a:t>
            </a:r>
          </a:p>
          <a:p>
            <a:r>
              <a:rPr lang="en-US" sz="2400" dirty="0" smtClean="0">
                <a:latin typeface="Cambria" pitchFamily="18" charset="0"/>
              </a:rPr>
              <a:t>If privilege level is insufficient the CPU does not executes the instruction.</a:t>
            </a:r>
            <a:endParaRPr lang="en-US" sz="2400" dirty="0">
              <a:latin typeface="Cambria"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438400" y="2971800"/>
            <a:ext cx="3397138" cy="3352800"/>
          </a:xfrm>
          <a:prstGeom prst="rect">
            <a:avLst/>
          </a:prstGeom>
          <a:noFill/>
          <a:ln w="9525">
            <a:noFill/>
            <a:miter lim="800000"/>
            <a:headEnd/>
            <a:tailEnd/>
          </a:ln>
        </p:spPr>
      </p:pic>
      <p:sp>
        <p:nvSpPr>
          <p:cNvPr id="6" name="Rectangle 5"/>
          <p:cNvSpPr/>
          <p:nvPr/>
        </p:nvSpPr>
        <p:spPr>
          <a:xfrm>
            <a:off x="6858000" y="3581400"/>
            <a:ext cx="2092432" cy="369332"/>
          </a:xfrm>
          <a:prstGeom prst="rect">
            <a:avLst/>
          </a:prstGeom>
        </p:spPr>
        <p:txBody>
          <a:bodyPr wrap="none">
            <a:spAutoFit/>
          </a:bodyPr>
          <a:lstStyle/>
          <a:p>
            <a:r>
              <a:rPr lang="en-US" dirty="0" smtClean="0"/>
              <a:t>0 – Highest Privilege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Introduction To Hypervisors</a:t>
            </a:r>
            <a:endParaRPr lang="en-IN" sz="4000" b="1" dirty="0">
              <a:solidFill>
                <a:srgbClr val="C00000"/>
              </a:solidFill>
              <a:latin typeface="Cambria" pitchFamily="18" charset="0"/>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lnSpcReduction="10000"/>
          </a:bodyPr>
          <a:lstStyle/>
          <a:p>
            <a:pPr algn="just" fontAlgn="base">
              <a:lnSpc>
                <a:spcPct val="150000"/>
              </a:lnSpc>
              <a:spcBef>
                <a:spcPts val="0"/>
              </a:spcBef>
            </a:pPr>
            <a:r>
              <a:rPr lang="en-US" sz="2200" dirty="0" smtClean="0">
                <a:latin typeface="Cambria" pitchFamily="18" charset="0"/>
              </a:rPr>
              <a:t>Hypervisor –other name -Virtual Machine Monitor (VMM) </a:t>
            </a:r>
          </a:p>
          <a:p>
            <a:pPr algn="just" fontAlgn="base">
              <a:lnSpc>
                <a:spcPct val="150000"/>
              </a:lnSpc>
              <a:spcBef>
                <a:spcPts val="0"/>
              </a:spcBef>
            </a:pPr>
            <a:r>
              <a:rPr lang="en-US" sz="2200" dirty="0" smtClean="0">
                <a:latin typeface="Cambria" pitchFamily="18" charset="0"/>
              </a:rPr>
              <a:t>It can be a piece of software, firmware or hardware that gives an impression to the guest machines (VM) i.e., virtual machines as if they were performing on a physical hardware.</a:t>
            </a:r>
          </a:p>
          <a:p>
            <a:pPr algn="just" fontAlgn="base">
              <a:lnSpc>
                <a:spcPct val="150000"/>
              </a:lnSpc>
              <a:spcBef>
                <a:spcPts val="0"/>
              </a:spcBef>
            </a:pPr>
            <a:r>
              <a:rPr lang="en-US" sz="2200" dirty="0" smtClean="0">
                <a:latin typeface="Cambria" pitchFamily="18" charset="0"/>
              </a:rPr>
              <a:t>It allows some of the multiple operating systems to share a single host and its hardware. </a:t>
            </a:r>
          </a:p>
          <a:p>
            <a:pPr algn="just" fontAlgn="base">
              <a:lnSpc>
                <a:spcPct val="150000"/>
              </a:lnSpc>
              <a:spcBef>
                <a:spcPts val="0"/>
              </a:spcBef>
            </a:pPr>
            <a:r>
              <a:rPr lang="en-US" sz="2200" dirty="0" smtClean="0">
                <a:latin typeface="Cambria" pitchFamily="18" charset="0"/>
              </a:rPr>
              <a:t>Hypervisor manages requests by the virtual machines to access the hardware resources like RAM, CPU, and NIC etc. </a:t>
            </a:r>
          </a:p>
          <a:p>
            <a:pPr algn="just" fontAlgn="base">
              <a:lnSpc>
                <a:spcPct val="150000"/>
              </a:lnSpc>
              <a:spcBef>
                <a:spcPts val="0"/>
              </a:spcBef>
            </a:pPr>
            <a:r>
              <a:rPr lang="en-US" sz="2200" dirty="0" smtClean="0">
                <a:latin typeface="Cambria" pitchFamily="18" charset="0"/>
              </a:rPr>
              <a:t>This acts as an independent machine.</a:t>
            </a:r>
          </a:p>
          <a:p>
            <a:pPr algn="just"/>
            <a:endParaRPr lang="en-IN" sz="2200" dirty="0">
              <a:latin typeface="Cambri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VM Implementation Techniques</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lstStyle/>
          <a:p>
            <a:pPr>
              <a:buNone/>
            </a:pPr>
            <a:r>
              <a:rPr lang="en-US" dirty="0" smtClean="0"/>
              <a:t>1.Binary Translation </a:t>
            </a:r>
          </a:p>
          <a:p>
            <a:pPr>
              <a:buNone/>
            </a:pPr>
            <a:r>
              <a:rPr lang="en-US" dirty="0" smtClean="0"/>
              <a:t>2.Paravirtualization </a:t>
            </a:r>
          </a:p>
          <a:p>
            <a:pPr>
              <a:buNone/>
            </a:pPr>
            <a:r>
              <a:rPr lang="en-US" dirty="0" smtClean="0"/>
              <a:t>3.Hardware Supported Virtualization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1. Binary Translation </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buNone/>
            </a:pPr>
            <a:r>
              <a:rPr lang="en-US" sz="2400" dirty="0" smtClean="0">
                <a:latin typeface="Cambria" pitchFamily="18" charset="0"/>
              </a:rPr>
              <a:t>Used in </a:t>
            </a:r>
            <a:r>
              <a:rPr lang="en-US" sz="2400" dirty="0" err="1" smtClean="0">
                <a:latin typeface="Cambria" pitchFamily="18" charset="0"/>
              </a:rPr>
              <a:t>VMWare</a:t>
            </a:r>
            <a:endParaRPr lang="en-US" sz="2400" dirty="0" smtClean="0">
              <a:latin typeface="Cambria" pitchFamily="18" charset="0"/>
            </a:endParaRPr>
          </a:p>
          <a:p>
            <a:pPr algn="just"/>
            <a:r>
              <a:rPr lang="en-US" sz="2400" dirty="0" smtClean="0">
                <a:latin typeface="Cambria" pitchFamily="18" charset="0"/>
              </a:rPr>
              <a:t>Binary image of OS is manipulated at the runtime.</a:t>
            </a:r>
          </a:p>
          <a:p>
            <a:pPr algn="just"/>
            <a:r>
              <a:rPr lang="en-US" sz="2400" dirty="0" smtClean="0">
                <a:latin typeface="Cambria" pitchFamily="18" charset="0"/>
              </a:rPr>
              <a:t>Privileged instructions are rewritten to point to their emulated versions.</a:t>
            </a:r>
          </a:p>
          <a:p>
            <a:pPr algn="just"/>
            <a:r>
              <a:rPr lang="en-US" sz="2400" dirty="0" smtClean="0">
                <a:latin typeface="Cambria" pitchFamily="18" charset="0"/>
              </a:rPr>
              <a:t>Performance from this approach is not ideal, particularly when doing anything I/O intensive.</a:t>
            </a:r>
          </a:p>
          <a:p>
            <a:pPr algn="just"/>
            <a:r>
              <a:rPr lang="en-US" sz="2400" dirty="0" smtClean="0">
                <a:latin typeface="Cambria" pitchFamily="18" charset="0"/>
              </a:rPr>
              <a:t>Caching of the locations of unsafe instructions can speed Up</a:t>
            </a:r>
            <a:endParaRPr lang="en-US" sz="2400" dirty="0">
              <a:latin typeface="Cambri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2. Para virtualization</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spcBef>
                <a:spcPts val="0"/>
              </a:spcBef>
            </a:pPr>
            <a:r>
              <a:rPr lang="en-US" sz="2400" dirty="0" smtClean="0">
                <a:latin typeface="Cambria" pitchFamily="18" charset="0"/>
              </a:rPr>
              <a:t>Used in XEN</a:t>
            </a:r>
          </a:p>
          <a:p>
            <a:pPr algn="just">
              <a:spcBef>
                <a:spcPts val="0"/>
              </a:spcBef>
            </a:pPr>
            <a:r>
              <a:rPr lang="en-US" sz="2400" dirty="0" smtClean="0">
                <a:latin typeface="Cambria" pitchFamily="18" charset="0"/>
              </a:rPr>
              <a:t>Make OS aware of underlying Virtualization </a:t>
            </a:r>
            <a:r>
              <a:rPr lang="en-US" sz="2400" dirty="0" err="1" smtClean="0">
                <a:latin typeface="Cambria" pitchFamily="18" charset="0"/>
              </a:rPr>
              <a:t>env</a:t>
            </a:r>
            <a:r>
              <a:rPr lang="en-US" sz="2400" dirty="0" smtClean="0">
                <a:latin typeface="Cambria" pitchFamily="18" charset="0"/>
              </a:rPr>
              <a:t>.</a:t>
            </a:r>
          </a:p>
          <a:p>
            <a:pPr algn="just">
              <a:spcBef>
                <a:spcPts val="0"/>
              </a:spcBef>
            </a:pPr>
            <a:r>
              <a:rPr lang="en-US" sz="2400" dirty="0" smtClean="0">
                <a:latin typeface="Cambria" pitchFamily="18" charset="0"/>
              </a:rPr>
              <a:t>OS's code is manipulated.</a:t>
            </a:r>
          </a:p>
          <a:p>
            <a:pPr algn="just">
              <a:spcBef>
                <a:spcPts val="0"/>
              </a:spcBef>
            </a:pPr>
            <a:r>
              <a:rPr lang="en-US" sz="2400" dirty="0" smtClean="0">
                <a:latin typeface="Cambria" pitchFamily="18" charset="0"/>
              </a:rPr>
              <a:t>Important system calls are changed to point to the implementation provided by the VMM.</a:t>
            </a:r>
            <a:endParaRPr lang="en-US" sz="2400" dirty="0">
              <a:latin typeface="Cambria"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Para virtualization</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lstStyle/>
          <a:p>
            <a:endParaRPr lang="en-US"/>
          </a:p>
        </p:txBody>
      </p:sp>
      <p:pic>
        <p:nvPicPr>
          <p:cNvPr id="5" name="Picture 2"/>
          <p:cNvPicPr>
            <a:picLocks noChangeAspect="1" noChangeArrowheads="1"/>
          </p:cNvPicPr>
          <p:nvPr/>
        </p:nvPicPr>
        <p:blipFill>
          <a:blip r:embed="rId2" cstate="print"/>
          <a:srcRect/>
          <a:stretch>
            <a:fillRect/>
          </a:stretch>
        </p:blipFill>
        <p:spPr bwMode="auto">
          <a:xfrm>
            <a:off x="1219200" y="1905000"/>
            <a:ext cx="6677025" cy="44481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3. HW Supported Virtualization</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400" dirty="0" smtClean="0">
                <a:latin typeface="Cambria" pitchFamily="18" charset="0"/>
              </a:rPr>
              <a:t>Added new instructions which makes Virtualization considerably easier for x86.</a:t>
            </a:r>
          </a:p>
          <a:p>
            <a:pPr algn="just"/>
            <a:r>
              <a:rPr lang="en-US" sz="2400" dirty="0" smtClean="0">
                <a:latin typeface="Cambria" pitchFamily="18" charset="0"/>
              </a:rPr>
              <a:t>Intel – IVT(Intel Virtualization Technology)</a:t>
            </a:r>
          </a:p>
          <a:p>
            <a:pPr algn="just"/>
            <a:r>
              <a:rPr lang="en-US" sz="2400" dirty="0" smtClean="0">
                <a:latin typeface="Cambria" pitchFamily="18" charset="0"/>
              </a:rPr>
              <a:t>AMD – introduced AMD-V</a:t>
            </a:r>
          </a:p>
          <a:p>
            <a:pPr algn="just"/>
            <a:r>
              <a:rPr lang="en-US" sz="2400" dirty="0" smtClean="0">
                <a:latin typeface="Cambria" pitchFamily="18" charset="0"/>
              </a:rPr>
              <a:t>OS stays in its original privilege level 0.</a:t>
            </a:r>
          </a:p>
          <a:p>
            <a:pPr algn="just"/>
            <a:r>
              <a:rPr lang="en-US" sz="2400" dirty="0" smtClean="0">
                <a:latin typeface="Cambria" pitchFamily="18" charset="0"/>
              </a:rPr>
              <a:t>Attempts to access the hardware directly are caught and passed to VMM.</a:t>
            </a:r>
          </a:p>
          <a:p>
            <a:pPr algn="just"/>
            <a:r>
              <a:rPr lang="en-US" sz="2400" dirty="0" smtClean="0">
                <a:latin typeface="Cambria" pitchFamily="18" charset="0"/>
              </a:rPr>
              <a:t>In other words a new privilege ring is setup for the VMM.</a:t>
            </a:r>
            <a:endParaRPr lang="en-US" sz="2400" dirty="0">
              <a:latin typeface="Cambria"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HW Supported Virtualization</a:t>
            </a:r>
            <a:endParaRPr lang="en-US" sz="4000"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590800" y="2057400"/>
            <a:ext cx="3552825" cy="3781425"/>
          </a:xfrm>
          <a:prstGeom prst="rect">
            <a:avLst/>
          </a:prstGeom>
          <a:noFill/>
          <a:ln w="9525">
            <a:noFill/>
            <a:miter lim="800000"/>
            <a:headEnd/>
            <a:tailEnd/>
          </a:ln>
        </p:spPr>
      </p:pic>
      <p:sp>
        <p:nvSpPr>
          <p:cNvPr id="6" name="TextBox 5"/>
          <p:cNvSpPr txBox="1"/>
          <p:nvPr/>
        </p:nvSpPr>
        <p:spPr>
          <a:xfrm>
            <a:off x="6324600" y="3048000"/>
            <a:ext cx="2209800" cy="369332"/>
          </a:xfrm>
          <a:prstGeom prst="rect">
            <a:avLst/>
          </a:prstGeom>
          <a:noFill/>
        </p:spPr>
        <p:txBody>
          <a:bodyPr wrap="square" rtlCol="0">
            <a:spAutoFit/>
          </a:bodyPr>
          <a:lstStyle/>
          <a:p>
            <a:r>
              <a:rPr lang="en-US" dirty="0" smtClean="0"/>
              <a:t>“1” ring of VMM</a:t>
            </a:r>
            <a:endParaRPr lang="en-US" dirty="0"/>
          </a:p>
        </p:txBody>
      </p:sp>
      <p:cxnSp>
        <p:nvCxnSpPr>
          <p:cNvPr id="8" name="Straight Arrow Connector 7"/>
          <p:cNvCxnSpPr>
            <a:stCxn id="6" idx="1"/>
          </p:cNvCxnSpPr>
          <p:nvPr/>
        </p:nvCxnSpPr>
        <p:spPr>
          <a:xfrm flipH="1">
            <a:off x="4267200" y="3232666"/>
            <a:ext cx="2057400" cy="4249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Conclusion</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400" dirty="0" smtClean="0">
                <a:latin typeface="Cambria" pitchFamily="18" charset="0"/>
              </a:rPr>
              <a:t>Notion of Cloud is possible without Virtualization, but it will be inefficient and inflexible.</a:t>
            </a:r>
          </a:p>
          <a:p>
            <a:pPr algn="just"/>
            <a:r>
              <a:rPr lang="en-US" sz="2400" dirty="0" smtClean="0">
                <a:latin typeface="Cambria" pitchFamily="18" charset="0"/>
              </a:rPr>
              <a:t>Virtualization is an attempt to manage OS.</a:t>
            </a:r>
          </a:p>
          <a:p>
            <a:pPr algn="just"/>
            <a:r>
              <a:rPr lang="en-US" sz="2400" dirty="0" smtClean="0">
                <a:latin typeface="Cambria" pitchFamily="18" charset="0"/>
              </a:rPr>
              <a:t>There are many levels and many ways to implement Virtualization.</a:t>
            </a:r>
            <a:endParaRPr lang="en-US" sz="2400" dirty="0">
              <a:latin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Hypervisors- Types</a:t>
            </a:r>
            <a:endParaRPr lang="en-IN" sz="4000" b="1" dirty="0">
              <a:solidFill>
                <a:srgbClr val="C00000"/>
              </a:solidFill>
              <a:latin typeface="Cambria" pitchFamily="18" charset="0"/>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fontAlgn="base">
              <a:lnSpc>
                <a:spcPct val="200000"/>
              </a:lnSpc>
              <a:buNone/>
            </a:pPr>
            <a:r>
              <a:rPr lang="en-US" sz="2200" dirty="0" smtClean="0">
                <a:latin typeface="Cambria" pitchFamily="18" charset="0"/>
              </a:rPr>
              <a:t>The hypervisor is mainly divided into two types they are:</a:t>
            </a:r>
          </a:p>
          <a:p>
            <a:pPr fontAlgn="base">
              <a:lnSpc>
                <a:spcPct val="200000"/>
              </a:lnSpc>
              <a:buNone/>
            </a:pPr>
            <a:r>
              <a:rPr lang="en-US" sz="2200" dirty="0" smtClean="0">
                <a:latin typeface="Cambria" pitchFamily="18" charset="0"/>
              </a:rPr>
              <a:t>	1) Type-1/Native/Bare Metal Hypervisor.</a:t>
            </a:r>
            <a:br>
              <a:rPr lang="en-US" sz="2200" dirty="0" smtClean="0">
                <a:latin typeface="Cambria" pitchFamily="18" charset="0"/>
              </a:rPr>
            </a:br>
            <a:r>
              <a:rPr lang="en-US" sz="2200" dirty="0" smtClean="0">
                <a:latin typeface="Cambria" pitchFamily="18" charset="0"/>
              </a:rPr>
              <a:t>2) Type-2/Hosted Hypervisor.</a:t>
            </a:r>
          </a:p>
          <a:p>
            <a:pPr algn="just">
              <a:lnSpc>
                <a:spcPct val="200000"/>
              </a:lnSpc>
            </a:pPr>
            <a:endParaRPr lang="en-IN" sz="2200" dirty="0">
              <a:latin typeface="Cambr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Hypervisors- Types</a:t>
            </a:r>
            <a:endParaRPr lang="en-US" sz="4000" b="1" dirty="0">
              <a:solidFill>
                <a:srgbClr val="C00000"/>
              </a:solidFill>
              <a:latin typeface="Cambria" pitchFamily="18" charset="0"/>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pic>
        <p:nvPicPr>
          <p:cNvPr id="1026" name="Picture 2" descr="Image result for type 1 vs type 2 hypervisor"/>
          <p:cNvPicPr>
            <a:picLocks noChangeAspect="1" noChangeArrowheads="1"/>
          </p:cNvPicPr>
          <p:nvPr/>
        </p:nvPicPr>
        <p:blipFill>
          <a:blip r:embed="rId2" cstate="print"/>
          <a:srcRect/>
          <a:stretch>
            <a:fillRect/>
          </a:stretch>
        </p:blipFill>
        <p:spPr bwMode="auto">
          <a:xfrm>
            <a:off x="914400" y="1709547"/>
            <a:ext cx="7696200" cy="4462653"/>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Type-1 Hypervisor</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612648" y="1600200"/>
            <a:ext cx="8153400" cy="4800600"/>
          </a:xfrm>
        </p:spPr>
        <p:txBody>
          <a:bodyPr>
            <a:noAutofit/>
          </a:bodyPr>
          <a:lstStyle/>
          <a:p>
            <a:pPr algn="just">
              <a:lnSpc>
                <a:spcPct val="140000"/>
              </a:lnSpc>
              <a:spcBef>
                <a:spcPts val="0"/>
              </a:spcBef>
            </a:pPr>
            <a:r>
              <a:rPr lang="en-US" sz="2200" dirty="0" smtClean="0">
                <a:latin typeface="Cambria" pitchFamily="18" charset="0"/>
              </a:rPr>
              <a:t>Also known as Bare Metal or Embedded or Native Hypervisor.</a:t>
            </a:r>
          </a:p>
          <a:p>
            <a:pPr algn="just">
              <a:lnSpc>
                <a:spcPct val="140000"/>
              </a:lnSpc>
              <a:spcBef>
                <a:spcPts val="0"/>
              </a:spcBef>
            </a:pPr>
            <a:r>
              <a:rPr lang="en-US" sz="2200" dirty="0" smtClean="0">
                <a:latin typeface="Cambria" pitchFamily="18" charset="0"/>
              </a:rPr>
              <a:t>Type-1 hypervisor runs directly on the hardware with the Virtual Machine resources provided by the hypervisor.</a:t>
            </a:r>
          </a:p>
          <a:p>
            <a:pPr algn="just">
              <a:lnSpc>
                <a:spcPct val="140000"/>
              </a:lnSpc>
              <a:spcBef>
                <a:spcPts val="0"/>
              </a:spcBef>
            </a:pPr>
            <a:r>
              <a:rPr lang="en-US" sz="2200" dirty="0" smtClean="0">
                <a:latin typeface="Cambria" pitchFamily="18" charset="0"/>
              </a:rPr>
              <a:t>Works directly on to the hardware of the host and that can monitor the operating systems can run on above hypervisor.</a:t>
            </a:r>
          </a:p>
          <a:p>
            <a:pPr algn="just">
              <a:lnSpc>
                <a:spcPct val="140000"/>
              </a:lnSpc>
              <a:spcBef>
                <a:spcPts val="0"/>
              </a:spcBef>
            </a:pPr>
            <a:r>
              <a:rPr lang="en-US" sz="2200" dirty="0" smtClean="0">
                <a:latin typeface="Cambria" pitchFamily="18" charset="0"/>
              </a:rPr>
              <a:t>It is completely individualistic from the Operating System.</a:t>
            </a:r>
          </a:p>
          <a:p>
            <a:pPr algn="just">
              <a:lnSpc>
                <a:spcPct val="140000"/>
              </a:lnSpc>
              <a:spcBef>
                <a:spcPts val="0"/>
              </a:spcBef>
            </a:pPr>
            <a:r>
              <a:rPr lang="en-US" sz="2200" dirty="0" smtClean="0">
                <a:latin typeface="Cambria" pitchFamily="18" charset="0"/>
              </a:rPr>
              <a:t>Type-1 Hypervisor is small and its main role is </a:t>
            </a:r>
            <a:r>
              <a:rPr lang="en-US" sz="2200" b="1" dirty="0" smtClean="0">
                <a:solidFill>
                  <a:srgbClr val="002060"/>
                </a:solidFill>
                <a:latin typeface="Cambria" pitchFamily="18" charset="0"/>
              </a:rPr>
              <a:t>sharing and managing the hardware resources between different operating systems.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Type-1 Hypervisor- Advantage</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612648" y="1600200"/>
            <a:ext cx="8153400" cy="4800600"/>
          </a:xfrm>
        </p:spPr>
        <p:txBody>
          <a:bodyPr>
            <a:noAutofit/>
          </a:bodyPr>
          <a:lstStyle/>
          <a:p>
            <a:pPr algn="just">
              <a:lnSpc>
                <a:spcPct val="140000"/>
              </a:lnSpc>
              <a:spcBef>
                <a:spcPts val="0"/>
              </a:spcBef>
            </a:pPr>
            <a:r>
              <a:rPr lang="en-US" sz="2200" dirty="0" smtClean="0">
                <a:latin typeface="Cambria" pitchFamily="18" charset="0"/>
              </a:rPr>
              <a:t>Any problem in one virtual machine or a guest operating system that do not affect the other guest operating systems which are running on the hypervisor.</a:t>
            </a:r>
            <a:endParaRPr lang="en-US" sz="2200" dirty="0">
              <a:latin typeface="Cambr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Type-1 Hypervisor- Examples</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612648" y="1600200"/>
            <a:ext cx="8153400" cy="4800600"/>
          </a:xfrm>
        </p:spPr>
        <p:txBody>
          <a:bodyPr>
            <a:noAutofit/>
          </a:bodyPr>
          <a:lstStyle/>
          <a:p>
            <a:pPr marL="568325" indent="-568325" algn="just">
              <a:lnSpc>
                <a:spcPct val="140000"/>
              </a:lnSpc>
              <a:spcBef>
                <a:spcPts val="0"/>
              </a:spcBef>
              <a:tabLst>
                <a:tab pos="457200" algn="l"/>
              </a:tabLst>
            </a:pPr>
            <a:r>
              <a:rPr lang="en-US" sz="2200" dirty="0" smtClean="0">
                <a:latin typeface="Cambria" pitchFamily="18" charset="0"/>
              </a:rPr>
              <a:t>VMware </a:t>
            </a:r>
            <a:r>
              <a:rPr lang="en-US" sz="2200" dirty="0" err="1" smtClean="0">
                <a:latin typeface="Cambria" pitchFamily="18" charset="0"/>
              </a:rPr>
              <a:t>ESXi</a:t>
            </a:r>
            <a:r>
              <a:rPr lang="en-US" sz="2200" dirty="0" smtClean="0">
                <a:latin typeface="Cambria" pitchFamily="18" charset="0"/>
              </a:rPr>
              <a:t> Server</a:t>
            </a:r>
          </a:p>
          <a:p>
            <a:pPr marL="568325" indent="-568325" algn="just">
              <a:lnSpc>
                <a:spcPct val="140000"/>
              </a:lnSpc>
              <a:spcBef>
                <a:spcPts val="0"/>
              </a:spcBef>
              <a:tabLst>
                <a:tab pos="457200" algn="l"/>
              </a:tabLst>
            </a:pPr>
            <a:r>
              <a:rPr lang="en-US" sz="2200" dirty="0" smtClean="0">
                <a:latin typeface="Cambria" pitchFamily="18" charset="0"/>
              </a:rPr>
              <a:t>Microsoft Hyper-V</a:t>
            </a:r>
          </a:p>
          <a:p>
            <a:pPr marL="568325" indent="-568325" algn="just">
              <a:lnSpc>
                <a:spcPct val="140000"/>
              </a:lnSpc>
              <a:spcBef>
                <a:spcPts val="0"/>
              </a:spcBef>
              <a:tabLst>
                <a:tab pos="457200" algn="l"/>
              </a:tabLst>
            </a:pPr>
            <a:r>
              <a:rPr lang="en-US" sz="2200" dirty="0" smtClean="0">
                <a:latin typeface="Cambria" pitchFamily="18" charset="0"/>
              </a:rPr>
              <a:t>Citrix/</a:t>
            </a:r>
            <a:r>
              <a:rPr lang="en-US" sz="2200" dirty="0" err="1" smtClean="0">
                <a:latin typeface="Cambria" pitchFamily="18" charset="0"/>
              </a:rPr>
              <a:t>Xen</a:t>
            </a:r>
            <a:r>
              <a:rPr lang="en-US" sz="2200" dirty="0" smtClean="0">
                <a:latin typeface="Cambria" pitchFamily="18" charset="0"/>
              </a:rPr>
              <a:t> Server</a:t>
            </a:r>
          </a:p>
          <a:p>
            <a:pPr marL="568325" indent="-568325" algn="just">
              <a:lnSpc>
                <a:spcPct val="140000"/>
              </a:lnSpc>
              <a:spcBef>
                <a:spcPts val="0"/>
              </a:spcBef>
              <a:tabLst>
                <a:tab pos="457200" algn="l"/>
              </a:tabLst>
            </a:pPr>
            <a:endParaRPr lang="en-US" sz="2200" dirty="0" smtClean="0">
              <a:latin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Type-2 Hypervisor</a:t>
            </a:r>
            <a:endParaRPr lang="en-US" sz="4000" b="1" dirty="0">
              <a:solidFill>
                <a:srgbClr val="C00000"/>
              </a:solidFill>
              <a:latin typeface="Cambria" pitchFamily="18" charset="0"/>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612648" y="1600200"/>
            <a:ext cx="8153400" cy="4724400"/>
          </a:xfrm>
        </p:spPr>
        <p:txBody>
          <a:bodyPr>
            <a:normAutofit fontScale="92500" lnSpcReduction="20000"/>
          </a:bodyPr>
          <a:lstStyle/>
          <a:p>
            <a:pPr algn="just" fontAlgn="base">
              <a:lnSpc>
                <a:spcPct val="140000"/>
              </a:lnSpc>
              <a:spcBef>
                <a:spcPts val="0"/>
              </a:spcBef>
            </a:pPr>
            <a:r>
              <a:rPr lang="en-US" sz="2400" dirty="0" smtClean="0">
                <a:latin typeface="Cambria" pitchFamily="18" charset="0"/>
              </a:rPr>
              <a:t>Also known as Hosted Hypervisor.</a:t>
            </a:r>
          </a:p>
          <a:p>
            <a:pPr algn="just" fontAlgn="base">
              <a:lnSpc>
                <a:spcPct val="140000"/>
              </a:lnSpc>
              <a:spcBef>
                <a:spcPts val="0"/>
              </a:spcBef>
            </a:pPr>
            <a:r>
              <a:rPr lang="en-US" sz="2400" dirty="0" smtClean="0">
                <a:latin typeface="Cambria" pitchFamily="18" charset="0"/>
              </a:rPr>
              <a:t>Runs on a host operating system that provides a virtualization service.</a:t>
            </a:r>
          </a:p>
          <a:p>
            <a:pPr algn="just" fontAlgn="base">
              <a:lnSpc>
                <a:spcPct val="140000"/>
              </a:lnSpc>
              <a:spcBef>
                <a:spcPts val="0"/>
              </a:spcBef>
            </a:pPr>
            <a:r>
              <a:rPr lang="en-US" sz="2400" dirty="0" smtClean="0">
                <a:latin typeface="Cambria" pitchFamily="18" charset="0"/>
              </a:rPr>
              <a:t> Type-2 Hypervisor is installed on an operating system and then it supports in other operating systems.</a:t>
            </a:r>
          </a:p>
          <a:p>
            <a:pPr algn="just" fontAlgn="base">
              <a:lnSpc>
                <a:spcPct val="140000"/>
              </a:lnSpc>
              <a:spcBef>
                <a:spcPts val="0"/>
              </a:spcBef>
            </a:pPr>
            <a:r>
              <a:rPr lang="en-US" sz="2400" dirty="0" smtClean="0">
                <a:latin typeface="Cambria" pitchFamily="18" charset="0"/>
              </a:rPr>
              <a:t>Completely dependent on a host Operating Systems for its operations.</a:t>
            </a:r>
          </a:p>
          <a:p>
            <a:pPr algn="just" fontAlgn="base">
              <a:lnSpc>
                <a:spcPct val="140000"/>
              </a:lnSpc>
              <a:spcBef>
                <a:spcPts val="0"/>
              </a:spcBef>
            </a:pPr>
            <a:r>
              <a:rPr lang="en-US" sz="2400" dirty="0" smtClean="0">
                <a:solidFill>
                  <a:srgbClr val="3D17A9"/>
                </a:solidFill>
                <a:latin typeface="Cambria" pitchFamily="18" charset="0"/>
              </a:rPr>
              <a:t>While having a base operating system that allows better specifications of policies, In this case, any problems in the base operating system it affects the entire system as well if the hypervisor is running on above of base OS is secure.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Type-2 Hypervisor- Examples</a:t>
            </a:r>
            <a:endParaRPr lang="en-US" sz="4000" b="1" dirty="0">
              <a:solidFill>
                <a:srgbClr val="C00000"/>
              </a:solidFill>
              <a:latin typeface="Cambria" pitchFamily="18" charset="0"/>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lstStyle/>
          <a:p>
            <a:pPr marL="568325" indent="-568325" algn="just" fontAlgn="base">
              <a:lnSpc>
                <a:spcPct val="140000"/>
              </a:lnSpc>
              <a:spcBef>
                <a:spcPts val="0"/>
              </a:spcBef>
              <a:tabLst>
                <a:tab pos="457200" algn="l"/>
              </a:tabLst>
            </a:pPr>
            <a:r>
              <a:rPr lang="en-US" dirty="0" smtClean="0"/>
              <a:t> </a:t>
            </a:r>
            <a:r>
              <a:rPr lang="en-US" sz="2200" dirty="0" smtClean="0">
                <a:latin typeface="Cambria" pitchFamily="18" charset="0"/>
              </a:rPr>
              <a:t>VMware Workstation.</a:t>
            </a:r>
          </a:p>
          <a:p>
            <a:pPr marL="568325" indent="-568325" algn="just" fontAlgn="base">
              <a:lnSpc>
                <a:spcPct val="140000"/>
              </a:lnSpc>
              <a:spcBef>
                <a:spcPts val="0"/>
              </a:spcBef>
              <a:tabLst>
                <a:tab pos="457200" algn="l"/>
              </a:tabLst>
            </a:pPr>
            <a:r>
              <a:rPr lang="en-US" sz="2200" dirty="0" smtClean="0">
                <a:latin typeface="Cambria" pitchFamily="18" charset="0"/>
              </a:rPr>
              <a:t> Microsoft Virtual PC.</a:t>
            </a:r>
          </a:p>
          <a:p>
            <a:pPr marL="568325" indent="-568325" algn="just" fontAlgn="base">
              <a:lnSpc>
                <a:spcPct val="140000"/>
              </a:lnSpc>
              <a:spcBef>
                <a:spcPts val="0"/>
              </a:spcBef>
              <a:tabLst>
                <a:tab pos="457200" algn="l"/>
              </a:tabLst>
            </a:pPr>
            <a:r>
              <a:rPr lang="en-US" sz="2200" dirty="0" smtClean="0">
                <a:latin typeface="Cambria" pitchFamily="18" charset="0"/>
              </a:rPr>
              <a:t> Oracle Virtual Box.</a:t>
            </a:r>
          </a:p>
          <a:p>
            <a:pPr marL="568325" indent="-568325" algn="just">
              <a:lnSpc>
                <a:spcPct val="140000"/>
              </a:lnSpc>
              <a:spcBef>
                <a:spcPts val="0"/>
              </a:spcBef>
              <a:tabLst>
                <a:tab pos="457200" algn="l"/>
              </a:tabLst>
            </a:pPr>
            <a:endParaRPr lang="en-US" sz="2200" dirty="0">
              <a:latin typeface="Cambria"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709</TotalTime>
  <Words>1208</Words>
  <Application>Microsoft Office PowerPoint</Application>
  <PresentationFormat>On-screen Show (4:3)</PresentationFormat>
  <Paragraphs>152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vt:lpstr>
      <vt:lpstr>Tw Cen MT</vt:lpstr>
      <vt:lpstr>Wingdings</vt:lpstr>
      <vt:lpstr>Wingdings 2</vt:lpstr>
      <vt:lpstr>Median</vt:lpstr>
      <vt:lpstr>Introduction To Hypervisors – Type 1 Hypervisors – Type 2 Hypervisors – Comparing Hypervisors – Virtualization Considerations For Cloud Providers.</vt:lpstr>
      <vt:lpstr>Introduction To Hypervisors</vt:lpstr>
      <vt:lpstr>Hypervisors- Types</vt:lpstr>
      <vt:lpstr>Hypervisors- Types</vt:lpstr>
      <vt:lpstr>Type-1 Hypervisor</vt:lpstr>
      <vt:lpstr>Type-1 Hypervisor- Advantage</vt:lpstr>
      <vt:lpstr>Type-1 Hypervisor- Examples</vt:lpstr>
      <vt:lpstr>Type-2 Hypervisor</vt:lpstr>
      <vt:lpstr>Type-2 Hypervisor- Examples</vt:lpstr>
      <vt:lpstr> Type 1 vs. Type 2 Hypervisors </vt:lpstr>
      <vt:lpstr> Type 1 vs. Type 2 Hypervisors </vt:lpstr>
      <vt:lpstr> Virtualization Hypervisor Usage </vt:lpstr>
      <vt:lpstr>Virtualization Hypervisor Usage</vt:lpstr>
      <vt:lpstr>Virtualization Hypervisor Usage</vt:lpstr>
      <vt:lpstr>Virtualization Hypervisor Usage</vt:lpstr>
      <vt:lpstr>Importance of Virtualization in Cloud Computing</vt:lpstr>
      <vt:lpstr>Requirement for Virtualizability</vt:lpstr>
      <vt:lpstr>Requirement for Virtualizability</vt:lpstr>
      <vt:lpstr>Privilege Rings</vt:lpstr>
      <vt:lpstr>VM Implementation Techniques</vt:lpstr>
      <vt:lpstr>1. Binary Translation </vt:lpstr>
      <vt:lpstr>2. Para virtualization</vt:lpstr>
      <vt:lpstr>Para virtualization</vt:lpstr>
      <vt:lpstr>3. HW Supported Virtualization</vt:lpstr>
      <vt:lpstr>HW Supported Virtualization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Virtualization Definition – Virtual Machine Basics – Benefits – Need For Virtualization – Limitations − Traditional Vs. Contemporary Virtualization Process – Virtual Machines – Taxonomy – Challenges   </dc:title>
  <dc:creator>user</dc:creator>
  <cp:lastModifiedBy>admin</cp:lastModifiedBy>
  <cp:revision>64</cp:revision>
  <dcterms:created xsi:type="dcterms:W3CDTF">2006-08-16T00:00:00Z</dcterms:created>
  <dcterms:modified xsi:type="dcterms:W3CDTF">2018-12-20T05:22:36Z</dcterms:modified>
</cp:coreProperties>
</file>