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Lst>
  <p:sldSz cy="6858000" cx="12192000"/>
  <p:notesSz cx="6858000" cy="9144000"/>
  <p:embeddedFontLst>
    <p:embeddedFont>
      <p:font typeface="Geo"/>
      <p:regular r:id="rId150"/>
      <p:italic r:id="rId151"/>
    </p:embeddedFont>
    <p:embeddedFont>
      <p:font typeface="Merriweather Sans"/>
      <p:regular r:id="rId152"/>
      <p:bold r:id="rId153"/>
      <p:italic r:id="rId154"/>
      <p:boldItalic r:id="rId155"/>
    </p:embeddedFont>
    <p:embeddedFont>
      <p:font typeface="Constantia"/>
      <p:regular r:id="rId156"/>
      <p:bold r:id="rId157"/>
      <p:italic r:id="rId158"/>
      <p:boldItalic r:id="rId159"/>
    </p:embeddedFont>
    <p:embeddedFont>
      <p:font typeface="Lato"/>
      <p:regular r:id="rId160"/>
      <p:bold r:id="rId161"/>
      <p:italic r:id="rId162"/>
      <p:boldItalic r:id="rId163"/>
    </p:embeddedFont>
    <p:embeddedFont>
      <p:font typeface="Tahoma"/>
      <p:regular r:id="rId164"/>
      <p:bold r:id="rId165"/>
    </p:embeddedFont>
    <p:embeddedFont>
      <p:font typeface="Caladea"/>
      <p:regular r:id="rId166"/>
      <p:bold r:id="rId167"/>
      <p:italic r:id="rId168"/>
      <p:boldItalic r:id="rId169"/>
    </p:embeddedFont>
    <p:embeddedFont>
      <p:font typeface="Arial Black"/>
      <p:regular r:id="rId170"/>
    </p:embeddedFont>
    <p:embeddedFont>
      <p:font typeface="Cambria Math"/>
      <p:regular r:id="rId171"/>
    </p:embeddedFont>
    <p:embeddedFont>
      <p:font typeface="Open Sans"/>
      <p:regular r:id="rId172"/>
      <p:bold r:id="rId173"/>
      <p:italic r:id="rId174"/>
      <p:boldItalic r:id="rId1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175" Type="http://schemas.openxmlformats.org/officeDocument/2006/relationships/font" Target="fonts/OpenSans-boldItalic.fntdata"/><Relationship Id="rId39" Type="http://schemas.openxmlformats.org/officeDocument/2006/relationships/slide" Target="slides/slide34.xml"/><Relationship Id="rId174" Type="http://schemas.openxmlformats.org/officeDocument/2006/relationships/font" Target="fonts/OpenSans-italic.fntdata"/><Relationship Id="rId38" Type="http://schemas.openxmlformats.org/officeDocument/2006/relationships/slide" Target="slides/slide33.xml"/><Relationship Id="rId173" Type="http://schemas.openxmlformats.org/officeDocument/2006/relationships/font" Target="fonts/OpenSans-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font" Target="fonts/Geo-regular.fntdata"/><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font" Target="fonts/OpenSans-regular.fntdata"/><Relationship Id="rId65" Type="http://schemas.openxmlformats.org/officeDocument/2006/relationships/slide" Target="slides/slide60.xml"/><Relationship Id="rId171" Type="http://schemas.openxmlformats.org/officeDocument/2006/relationships/font" Target="fonts/CambriaMath-regular.fntdata"/><Relationship Id="rId68" Type="http://schemas.openxmlformats.org/officeDocument/2006/relationships/slide" Target="slides/slide63.xml"/><Relationship Id="rId170" Type="http://schemas.openxmlformats.org/officeDocument/2006/relationships/font" Target="fonts/ArialBlack-regular.fntdata"/><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font" Target="fonts/Tahoma-bold.fntdata"/><Relationship Id="rId69" Type="http://schemas.openxmlformats.org/officeDocument/2006/relationships/slide" Target="slides/slide64.xml"/><Relationship Id="rId164" Type="http://schemas.openxmlformats.org/officeDocument/2006/relationships/font" Target="fonts/Tahoma-regular.fntdata"/><Relationship Id="rId163" Type="http://schemas.openxmlformats.org/officeDocument/2006/relationships/font" Target="fonts/Lato-boldItalic.fntdata"/><Relationship Id="rId162" Type="http://schemas.openxmlformats.org/officeDocument/2006/relationships/font" Target="fonts/Lato-italic.fntdata"/><Relationship Id="rId169" Type="http://schemas.openxmlformats.org/officeDocument/2006/relationships/font" Target="fonts/Caladea-boldItalic.fntdata"/><Relationship Id="rId168" Type="http://schemas.openxmlformats.org/officeDocument/2006/relationships/font" Target="fonts/Caladea-italic.fntdata"/><Relationship Id="rId167" Type="http://schemas.openxmlformats.org/officeDocument/2006/relationships/font" Target="fonts/Caladea-bold.fntdata"/><Relationship Id="rId166" Type="http://schemas.openxmlformats.org/officeDocument/2006/relationships/font" Target="fonts/Caladea-regular.fntdata"/><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font" Target="fonts/Lato-bold.fntdata"/><Relationship Id="rId54" Type="http://schemas.openxmlformats.org/officeDocument/2006/relationships/slide" Target="slides/slide49.xml"/><Relationship Id="rId160" Type="http://schemas.openxmlformats.org/officeDocument/2006/relationships/font" Target="fonts/Lato-regular.fntdata"/><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font" Target="fonts/Constantia-boldItalic.fntdata"/><Relationship Id="rId59" Type="http://schemas.openxmlformats.org/officeDocument/2006/relationships/slide" Target="slides/slide54.xml"/><Relationship Id="rId154" Type="http://schemas.openxmlformats.org/officeDocument/2006/relationships/font" Target="fonts/MerriweatherSans-italic.fntdata"/><Relationship Id="rId58" Type="http://schemas.openxmlformats.org/officeDocument/2006/relationships/slide" Target="slides/slide53.xml"/><Relationship Id="rId153" Type="http://schemas.openxmlformats.org/officeDocument/2006/relationships/font" Target="fonts/MerriweatherSans-bold.fntdata"/><Relationship Id="rId152" Type="http://schemas.openxmlformats.org/officeDocument/2006/relationships/font" Target="fonts/MerriweatherSans-regular.fntdata"/><Relationship Id="rId151" Type="http://schemas.openxmlformats.org/officeDocument/2006/relationships/font" Target="fonts/Geo-italic.fntdata"/><Relationship Id="rId158" Type="http://schemas.openxmlformats.org/officeDocument/2006/relationships/font" Target="fonts/Constantia-italic.fntdata"/><Relationship Id="rId157" Type="http://schemas.openxmlformats.org/officeDocument/2006/relationships/font" Target="fonts/Constantia-bold.fntdata"/><Relationship Id="rId156" Type="http://schemas.openxmlformats.org/officeDocument/2006/relationships/font" Target="fonts/Constantia-regular.fntdata"/><Relationship Id="rId155" Type="http://schemas.openxmlformats.org/officeDocument/2006/relationships/font" Target="fonts/MerriweatherSa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sz="1800">
              <a:latin typeface="Calibri"/>
              <a:ea typeface="Calibri"/>
              <a:cs typeface="Calibri"/>
              <a:sym typeface="Calibri"/>
            </a:endParaRPr>
          </a:p>
        </p:txBody>
      </p:sp>
      <p:sp>
        <p:nvSpPr>
          <p:cNvPr id="154" name="Google Shape;154;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3" name="Google Shape;783;p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1800">
                <a:latin typeface="Cambria"/>
                <a:ea typeface="Cambria"/>
                <a:cs typeface="Cambria"/>
                <a:sym typeface="Cambria"/>
              </a:rPr>
              <a:t>All three scenarios listed are possible. The only information provided is a comparison of the corporation’s market share from one year to the next. Without further information regarding either the size of the overall market or Mercantile’s unit sales, any of the scenarios presented are plausible.</a:t>
            </a:r>
            <a:endParaRPr sz="1800">
              <a:latin typeface="Calibri"/>
              <a:ea typeface="Calibri"/>
              <a:cs typeface="Calibri"/>
              <a:sym typeface="Calibri"/>
            </a:endParaRPr>
          </a:p>
          <a:p>
            <a:pPr indent="-342900" lvl="0" marL="342900" marR="0" rtl="0" algn="just">
              <a:lnSpc>
                <a:spcPct val="150000"/>
              </a:lnSpc>
              <a:spcBef>
                <a:spcPts val="600"/>
              </a:spcBef>
              <a:spcAft>
                <a:spcPts val="0"/>
              </a:spcAft>
              <a:buClr>
                <a:schemeClr val="dk1"/>
              </a:buClr>
              <a:buSzPts val="1800"/>
              <a:buFont typeface="Calibri"/>
              <a:buAutoNum type="romanUcPeriod"/>
            </a:pPr>
            <a:r>
              <a:rPr b="1" lang="en-US" sz="1800">
                <a:latin typeface="Cambria"/>
                <a:ea typeface="Cambria"/>
                <a:cs typeface="Cambria"/>
                <a:sym typeface="Cambria"/>
              </a:rPr>
              <a:t>Possible: </a:t>
            </a:r>
            <a:r>
              <a:rPr lang="en-US" sz="1800">
                <a:latin typeface="Cambria"/>
                <a:ea typeface="Cambria"/>
                <a:cs typeface="Cambria"/>
                <a:sym typeface="Cambria"/>
              </a:rPr>
              <a:t>Two years ago, Mercantile Corporation had a 30% market share, having sold 30,000 out of a total 100,000 units sold by all producers nationally. Last year Mercantile had a 35% market share, having sold 3,500 out of a total of only 10,000 units sold by all producers nationally. In this scenario, thanks to a significant decrease in the overall market, the Mercantile Corporation’s higher market share represented lower unit sales.</a:t>
            </a:r>
            <a:endParaRPr sz="1800">
              <a:latin typeface="Calibri"/>
              <a:ea typeface="Calibri"/>
              <a:cs typeface="Calibri"/>
              <a:sym typeface="Calibri"/>
            </a:endParaRPr>
          </a:p>
          <a:p>
            <a:pPr indent="-342900" lvl="0" marL="342900" marR="0" rtl="0" algn="just">
              <a:lnSpc>
                <a:spcPct val="150000"/>
              </a:lnSpc>
              <a:spcBef>
                <a:spcPts val="600"/>
              </a:spcBef>
              <a:spcAft>
                <a:spcPts val="0"/>
              </a:spcAft>
              <a:buClr>
                <a:schemeClr val="dk1"/>
              </a:buClr>
              <a:buSzPts val="1800"/>
              <a:buFont typeface="Calibri"/>
              <a:buAutoNum type="romanUcPeriod"/>
            </a:pPr>
            <a:r>
              <a:rPr b="1" lang="en-US" sz="1800">
                <a:latin typeface="Cambria"/>
                <a:ea typeface="Cambria"/>
                <a:cs typeface="Cambria"/>
                <a:sym typeface="Cambria"/>
              </a:rPr>
              <a:t>Possible: </a:t>
            </a:r>
            <a:r>
              <a:rPr lang="en-US" sz="1800">
                <a:latin typeface="Cambria"/>
                <a:ea typeface="Cambria"/>
                <a:cs typeface="Cambria"/>
                <a:sym typeface="Cambria"/>
              </a:rPr>
              <a:t>Two years ago, Mercantile Corporation had a 20% market share, having sold 20,000 of 100,000 units sold by all producers nationally. Last year, Mercantile increased its market share to 25%, having sold 20,000 of 80,000 units sold by all producers nationally.</a:t>
            </a:r>
            <a:endParaRPr sz="1800">
              <a:latin typeface="Calibri"/>
              <a:ea typeface="Calibri"/>
              <a:cs typeface="Calibri"/>
              <a:sym typeface="Calibri"/>
            </a:endParaRPr>
          </a:p>
          <a:p>
            <a:pPr indent="-342900" lvl="0" marL="342900" marR="0" rtl="0" algn="just">
              <a:lnSpc>
                <a:spcPct val="150000"/>
              </a:lnSpc>
              <a:spcBef>
                <a:spcPts val="600"/>
              </a:spcBef>
              <a:spcAft>
                <a:spcPts val="0"/>
              </a:spcAft>
              <a:buClr>
                <a:schemeClr val="dk1"/>
              </a:buClr>
              <a:buSzPts val="1800"/>
              <a:buFont typeface="Calibri"/>
              <a:buAutoNum type="romanUcPeriod"/>
            </a:pPr>
            <a:r>
              <a:rPr b="1" lang="en-US" sz="1800">
                <a:latin typeface="Cambria"/>
                <a:ea typeface="Cambria"/>
                <a:cs typeface="Cambria"/>
                <a:sym typeface="Cambria"/>
              </a:rPr>
              <a:t>Possible: </a:t>
            </a:r>
            <a:r>
              <a:rPr lang="en-US" sz="1800">
                <a:latin typeface="Cambria"/>
                <a:ea typeface="Cambria"/>
                <a:cs typeface="Cambria"/>
                <a:sym typeface="Cambria"/>
              </a:rPr>
              <a:t>If the total number of units sold by all producers nationally remained constant over the past two years, e.g., the 5% increase in market share would clearly translate to a greater number of unit sales.</a:t>
            </a:r>
            <a:endParaRPr sz="1800">
              <a:latin typeface="Calibri"/>
              <a:ea typeface="Calibri"/>
              <a:cs typeface="Calibri"/>
              <a:sym typeface="Calibri"/>
            </a:endParaRPr>
          </a:p>
        </p:txBody>
      </p:sp>
      <p:sp>
        <p:nvSpPr>
          <p:cNvPr id="784" name="Google Shape;784;p10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0" name="Google Shape;790;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t/>
            </a:r>
            <a:endParaRPr sz="1800">
              <a:latin typeface="Calibri"/>
              <a:ea typeface="Calibri"/>
              <a:cs typeface="Calibri"/>
              <a:sym typeface="Calibri"/>
            </a:endParaRPr>
          </a:p>
        </p:txBody>
      </p:sp>
      <p:sp>
        <p:nvSpPr>
          <p:cNvPr id="791" name="Google Shape;791;p1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7" name="Google Shape;797;p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1800">
                <a:latin typeface="Cambria"/>
                <a:ea typeface="Cambria"/>
                <a:cs typeface="Cambria"/>
                <a:sym typeface="Cambria"/>
              </a:rPr>
              <a:t>The information provided is limited to the number of votes West received. Without further information about either the total number of residents who voted, or alternatively the number of votes received by the other candidates, I, II and III are all possible.</a:t>
            </a:r>
            <a:endParaRPr sz="1800">
              <a:latin typeface="Calibri"/>
              <a:ea typeface="Calibri"/>
              <a:cs typeface="Calibri"/>
              <a:sym typeface="Calibri"/>
            </a:endParaRPr>
          </a:p>
          <a:p>
            <a:pPr indent="-342900" lvl="0" marL="342900" marR="0" rtl="0" algn="just">
              <a:lnSpc>
                <a:spcPct val="150000"/>
              </a:lnSpc>
              <a:spcBef>
                <a:spcPts val="600"/>
              </a:spcBef>
              <a:spcAft>
                <a:spcPts val="0"/>
              </a:spcAft>
              <a:buClr>
                <a:schemeClr val="dk1"/>
              </a:buClr>
              <a:buSzPts val="1800"/>
              <a:buFont typeface="Calibri"/>
              <a:buAutoNum type="romanUcPeriod"/>
            </a:pPr>
            <a:r>
              <a:rPr b="1" lang="en-US" sz="1800">
                <a:latin typeface="Cambria"/>
                <a:ea typeface="Cambria"/>
                <a:cs typeface="Cambria"/>
                <a:sym typeface="Cambria"/>
              </a:rPr>
              <a:t>Possible: </a:t>
            </a:r>
            <a:r>
              <a:rPr lang="en-US" sz="1800">
                <a:latin typeface="Cambria"/>
                <a:ea typeface="Cambria"/>
                <a:cs typeface="Cambria"/>
                <a:sym typeface="Cambria"/>
              </a:rPr>
              <a:t>If the same number of residents voted in the two elections, then today’s total of 1500 would, of course, represent a higher percentage of the total vote for West.</a:t>
            </a:r>
            <a:endParaRPr sz="1800">
              <a:latin typeface="Calibri"/>
              <a:ea typeface="Calibri"/>
              <a:cs typeface="Calibri"/>
              <a:sym typeface="Calibri"/>
            </a:endParaRPr>
          </a:p>
          <a:p>
            <a:pPr indent="-342900" lvl="0" marL="342900" marR="0" rtl="0" algn="just">
              <a:lnSpc>
                <a:spcPct val="150000"/>
              </a:lnSpc>
              <a:spcBef>
                <a:spcPts val="600"/>
              </a:spcBef>
              <a:spcAft>
                <a:spcPts val="0"/>
              </a:spcAft>
              <a:buClr>
                <a:schemeClr val="dk1"/>
              </a:buClr>
              <a:buSzPts val="1800"/>
              <a:buFont typeface="Calibri"/>
              <a:buAutoNum type="romanUcPeriod"/>
            </a:pPr>
            <a:r>
              <a:rPr b="1" lang="en-US" sz="1800">
                <a:latin typeface="Cambria"/>
                <a:ea typeface="Cambria"/>
                <a:cs typeface="Cambria"/>
                <a:sym typeface="Cambria"/>
              </a:rPr>
              <a:t>Possible: </a:t>
            </a:r>
            <a:r>
              <a:rPr lang="en-US" sz="1800">
                <a:latin typeface="Cambria"/>
                <a:ea typeface="Cambria"/>
                <a:cs typeface="Cambria"/>
                <a:sym typeface="Cambria"/>
              </a:rPr>
              <a:t>Today, West received 1500 out of 15000 total votes, representing 10% of all votes cast. In last year’s election, he received 1000 out of 2000 total votes cast, representing 50% of all votes cast. </a:t>
            </a:r>
            <a:endParaRPr sz="1800">
              <a:latin typeface="Calibri"/>
              <a:ea typeface="Calibri"/>
              <a:cs typeface="Calibri"/>
              <a:sym typeface="Calibri"/>
            </a:endParaRPr>
          </a:p>
          <a:p>
            <a:pPr indent="-342900" lvl="0" marL="342900" marR="0" rtl="0" algn="just">
              <a:lnSpc>
                <a:spcPct val="150000"/>
              </a:lnSpc>
              <a:spcBef>
                <a:spcPts val="600"/>
              </a:spcBef>
              <a:spcAft>
                <a:spcPts val="0"/>
              </a:spcAft>
              <a:buClr>
                <a:schemeClr val="dk1"/>
              </a:buClr>
              <a:buSzPts val="1800"/>
              <a:buFont typeface="Calibri"/>
              <a:buAutoNum type="romanUcPeriod"/>
            </a:pPr>
            <a:r>
              <a:rPr b="1" lang="en-US" sz="1800">
                <a:latin typeface="Cambria"/>
                <a:ea typeface="Cambria"/>
                <a:cs typeface="Cambria"/>
                <a:sym typeface="Cambria"/>
              </a:rPr>
              <a:t>Possible: </a:t>
            </a:r>
            <a:r>
              <a:rPr lang="en-US" sz="1800">
                <a:latin typeface="Cambria"/>
                <a:ea typeface="Cambria"/>
                <a:cs typeface="Cambria"/>
                <a:sym typeface="Cambria"/>
              </a:rPr>
              <a:t>Today, West received 1500 out of 15000 total votes, representing 10% of all votes cast. In last year’s election, West received 1000 out of 10000 total votes, requiring fewer votes to earn 10% of all votes cast.</a:t>
            </a:r>
            <a:endParaRPr sz="1800">
              <a:latin typeface="Calibri"/>
              <a:ea typeface="Calibri"/>
              <a:cs typeface="Calibri"/>
              <a:sym typeface="Calibri"/>
            </a:endParaRPr>
          </a:p>
        </p:txBody>
      </p:sp>
      <p:sp>
        <p:nvSpPr>
          <p:cNvPr id="798" name="Google Shape;798;p10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4" name="Google Shape;804;p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t/>
            </a:r>
            <a:endParaRPr sz="1800">
              <a:latin typeface="Calibri"/>
              <a:ea typeface="Calibri"/>
              <a:cs typeface="Calibri"/>
              <a:sym typeface="Calibri"/>
            </a:endParaRPr>
          </a:p>
        </p:txBody>
      </p:sp>
      <p:sp>
        <p:nvSpPr>
          <p:cNvPr id="805" name="Google Shape;805;p10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1" name="Google Shape;811;p1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lang="en-US" sz="1800">
                <a:latin typeface="Cambria"/>
                <a:ea typeface="Cambria"/>
                <a:cs typeface="Cambria"/>
                <a:sym typeface="Cambria"/>
              </a:rPr>
              <a:t>All three are possible: </a:t>
            </a:r>
            <a:r>
              <a:rPr lang="en-US" sz="1800">
                <a:latin typeface="Cambria"/>
                <a:ea typeface="Cambria"/>
                <a:cs typeface="Cambria"/>
                <a:sym typeface="Cambria"/>
              </a:rPr>
              <a:t>As we see in the real world, an impressive sounding sale doesn’t always provide the best deal. Halstead’s sale certainly sounds impressive; if the two stores normally charge the same prices, then of course Halstead’s couch price will be lower during the sale. But if Halstead’s prices generally start out significantly higher, then the 60% sale might result in a price that is equal to, or possibly even greater than, the price of McGrady’s couch at 30% off.</a:t>
            </a:r>
            <a:endParaRPr sz="1800">
              <a:latin typeface="Calibri"/>
              <a:ea typeface="Calibri"/>
              <a:cs typeface="Calibri"/>
              <a:sym typeface="Calibri"/>
            </a:endParaRPr>
          </a:p>
        </p:txBody>
      </p:sp>
      <p:sp>
        <p:nvSpPr>
          <p:cNvPr id="812" name="Google Shape;812;p10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8" name="Google Shape;818;p1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t/>
            </a:r>
            <a:endParaRPr sz="1800">
              <a:latin typeface="Calibri"/>
              <a:ea typeface="Calibri"/>
              <a:cs typeface="Calibri"/>
              <a:sym typeface="Calibri"/>
            </a:endParaRPr>
          </a:p>
        </p:txBody>
      </p:sp>
      <p:sp>
        <p:nvSpPr>
          <p:cNvPr id="819" name="Google Shape;819;p10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5" name="Google Shape;825;p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lang="en-US" sz="1800">
                <a:latin typeface="Cambria"/>
                <a:ea typeface="Cambria"/>
                <a:cs typeface="Cambria"/>
                <a:sym typeface="Cambria"/>
              </a:rPr>
              <a:t>Only III … </a:t>
            </a:r>
            <a:r>
              <a:rPr lang="en-US" sz="1800">
                <a:latin typeface="Cambria"/>
                <a:ea typeface="Cambria"/>
                <a:cs typeface="Cambria"/>
                <a:sym typeface="Cambria"/>
              </a:rPr>
              <a:t>Regardless of the price on December 31, a 25% increase followed by a 20% decrease has no net effect—the price charged for the Cheetah during the sale will be the same as the price charged on December 31. For example, if the Cheetah was $10,000 on December 31st, the 25% price increased raised the price to $12,500. The 20% decrease then lowered the price back to $10,000, a net change of $0 after all price changes.</a:t>
            </a:r>
            <a:endParaRPr sz="1800">
              <a:latin typeface="Calibri"/>
              <a:ea typeface="Calibri"/>
              <a:cs typeface="Calibri"/>
              <a:sym typeface="Calibri"/>
            </a:endParaRPr>
          </a:p>
        </p:txBody>
      </p:sp>
      <p:sp>
        <p:nvSpPr>
          <p:cNvPr id="826" name="Google Shape;826;p10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2" name="Google Shape;832;p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t/>
            </a:r>
            <a:endParaRPr b="0" i="0" sz="2800">
              <a:solidFill>
                <a:srgbClr val="222222"/>
              </a:solidFill>
              <a:latin typeface="Arial"/>
              <a:ea typeface="Arial"/>
              <a:cs typeface="Arial"/>
              <a:sym typeface="Arial"/>
            </a:endParaRPr>
          </a:p>
        </p:txBody>
      </p:sp>
      <p:sp>
        <p:nvSpPr>
          <p:cNvPr id="833" name="Google Shape;833;p10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9" name="Google Shape;839;p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lang="en-US" sz="1800">
                <a:latin typeface="Cambria"/>
                <a:ea typeface="Cambria"/>
                <a:cs typeface="Cambria"/>
                <a:sym typeface="Cambria"/>
              </a:rPr>
              <a:t>All are possible: </a:t>
            </a:r>
            <a:r>
              <a:rPr lang="en-US" sz="1800">
                <a:latin typeface="Cambria"/>
                <a:ea typeface="Cambria"/>
                <a:cs typeface="Cambria"/>
                <a:sym typeface="Cambria"/>
              </a:rPr>
              <a:t>Without knowing more about the decrease in total sales from last year to this year, once again all scenarios listed are plausible. </a:t>
            </a:r>
            <a:endParaRPr/>
          </a:p>
          <a:p>
            <a:pPr indent="0" lvl="0" marL="0" marR="0" rtl="0" algn="just">
              <a:lnSpc>
                <a:spcPct val="150000"/>
              </a:lnSpc>
              <a:spcBef>
                <a:spcPts val="600"/>
              </a:spcBef>
              <a:spcAft>
                <a:spcPts val="0"/>
              </a:spcAft>
              <a:buNone/>
            </a:pPr>
            <a:r>
              <a:t/>
            </a:r>
            <a:endParaRPr sz="1800">
              <a:latin typeface="Cambria"/>
              <a:ea typeface="Cambria"/>
              <a:cs typeface="Cambria"/>
              <a:sym typeface="Cambria"/>
            </a:endParaRPr>
          </a:p>
          <a:p>
            <a:pPr indent="0" lvl="0" marL="0" marR="0" rtl="0" algn="just">
              <a:lnSpc>
                <a:spcPct val="150000"/>
              </a:lnSpc>
              <a:spcBef>
                <a:spcPts val="600"/>
              </a:spcBef>
              <a:spcAft>
                <a:spcPts val="0"/>
              </a:spcAft>
              <a:buNone/>
            </a:pPr>
            <a:r>
              <a:rPr b="1" lang="en-US" sz="1800">
                <a:latin typeface="Cambria"/>
                <a:ea typeface="Cambria"/>
                <a:cs typeface="Cambria"/>
                <a:sym typeface="Cambria"/>
              </a:rPr>
              <a:t>Top 1% expert replies to student queries (can skip)</a:t>
            </a:r>
            <a:endParaRPr/>
          </a:p>
          <a:p>
            <a:pPr indent="0" lvl="0" marL="0" rtl="0" algn="l">
              <a:spcBef>
                <a:spcPts val="1440"/>
              </a:spcBef>
              <a:spcAft>
                <a:spcPts val="0"/>
              </a:spcAft>
              <a:buNone/>
            </a:pPr>
            <a:r>
              <a:rPr b="0" i="0" lang="en-US" sz="2800">
                <a:solidFill>
                  <a:srgbClr val="222222"/>
                </a:solidFill>
                <a:latin typeface="Arial"/>
                <a:ea typeface="Arial"/>
                <a:cs typeface="Arial"/>
                <a:sym typeface="Arial"/>
              </a:rPr>
              <a:t>Let last year total sales be x and this year total sales be y. We are told that last year, davis' sales were 0.25x and this year davis’ sales are 0.35y. </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We know that total sales have decreased I.e. x &gt; y but David's sales as a percentage of total sales has increased (from 25% to 35%). We can take values of x and y to satisfy any of the three options. Thus any of the three options are possible. It is possible that 0.25x &gt; 0.35y, 0.25x &lt; 0.35y or 0.25x = 0.35y</a:t>
            </a:r>
            <a:endParaRPr/>
          </a:p>
        </p:txBody>
      </p:sp>
      <p:sp>
        <p:nvSpPr>
          <p:cNvPr id="840" name="Google Shape;840;p10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6" name="Google Shape;846;p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t/>
            </a:r>
            <a:endParaRPr sz="1800">
              <a:latin typeface="Calibri"/>
              <a:ea typeface="Calibri"/>
              <a:cs typeface="Calibri"/>
              <a:sym typeface="Calibri"/>
            </a:endParaRPr>
          </a:p>
        </p:txBody>
      </p:sp>
      <p:sp>
        <p:nvSpPr>
          <p:cNvPr id="847" name="Google Shape;847;p10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1" name="Google Shape;16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3" name="Google Shape;853;p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lang="en-US" sz="1800">
                <a:latin typeface="Cambria"/>
                <a:ea typeface="Cambria"/>
                <a:cs typeface="Cambria"/>
                <a:sym typeface="Cambria"/>
              </a:rPr>
              <a:t>Correct … C </a:t>
            </a:r>
            <a:r>
              <a:rPr lang="en-US" sz="1800">
                <a:latin typeface="Cambria"/>
                <a:ea typeface="Cambria"/>
                <a:cs typeface="Cambria"/>
                <a:sym typeface="Cambria"/>
              </a:rPr>
              <a:t>draws the crucial distinction between percentage of profits and actual performance, actual numerical profits. That's the ambiguity at stake in this question. Just because percent goes up does NOT mean that overall profits went up. In particular, if the pharmaceutical division, which previously constituted 70% of the profits, had a sour year, profits for the whole company would be down, and all the smaller divisions would occupy a much larger percentage of that much smaller pie.</a:t>
            </a:r>
            <a:endParaRPr/>
          </a:p>
          <a:p>
            <a:pPr indent="0" lvl="0" marL="0" marR="0" rtl="0" algn="just">
              <a:lnSpc>
                <a:spcPct val="150000"/>
              </a:lnSpc>
              <a:spcBef>
                <a:spcPts val="600"/>
              </a:spcBef>
              <a:spcAft>
                <a:spcPts val="0"/>
              </a:spcAft>
              <a:buNone/>
            </a:pPr>
            <a:r>
              <a:t/>
            </a:r>
            <a:endParaRPr sz="1800">
              <a:latin typeface="Cambria"/>
              <a:ea typeface="Cambria"/>
              <a:cs typeface="Cambria"/>
              <a:sym typeface="Cambria"/>
            </a:endParaRPr>
          </a:p>
          <a:p>
            <a:pPr indent="0" lvl="0" marL="0" rtl="0" algn="l">
              <a:spcBef>
                <a:spcPts val="1440"/>
              </a:spcBef>
              <a:spcAft>
                <a:spcPts val="0"/>
              </a:spcAft>
              <a:buNone/>
            </a:pPr>
            <a:r>
              <a:rPr b="1" i="0" lang="en-US" sz="2800">
                <a:solidFill>
                  <a:srgbClr val="222222"/>
                </a:solidFill>
                <a:latin typeface="Arial"/>
                <a:ea typeface="Arial"/>
                <a:cs typeface="Arial"/>
                <a:sym typeface="Arial"/>
              </a:rPr>
              <a:t>Top 1% expert replies to student queries (can skip)</a:t>
            </a:r>
            <a:br>
              <a:rPr b="0" i="0" lang="en-US" sz="2800">
                <a:solidFill>
                  <a:srgbClr val="222222"/>
                </a:solidFill>
                <a:latin typeface="Arial"/>
                <a:ea typeface="Arial"/>
                <a:cs typeface="Arial"/>
                <a:sym typeface="Arial"/>
              </a:rPr>
            </a:br>
            <a:r>
              <a:rPr b="0" i="0" lang="en-US" sz="2800">
                <a:solidFill>
                  <a:srgbClr val="222222"/>
                </a:solidFill>
                <a:latin typeface="Arial"/>
                <a:ea typeface="Arial"/>
                <a:cs typeface="Arial"/>
                <a:sym typeface="Arial"/>
              </a:rPr>
              <a:t>In Y1:</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Profit = 100P</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Profit from chemicals = 60P (can be considered to be the approximate value it contributes - 60%)</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Profit from pharma = 20P (given as such)</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Let's say the company has one more division - textile.</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Profit from textile = 20P</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In Y2:</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Profit = 100p</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Chemicals division has shown 'poor' profit performance. As an extreme case, let's say it is 2%. Then chemicals provided a profit of 2p</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Profit from pharma = 45p</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Profit from textiles = 53p</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But understand here that just because pharma now has gone to 45% of the profit pool, it doesn't necessarily mean pharma has actually produced more profit in actual number terms. P may be much, much greater than p. In that case 20P will actually be much, much greater than 45p. All we can say is that pharma's contribution to the total profit of the company has increased, but we cannot say for sure that the pharma division in absolute terms has grown bigger / stronger / is now giving more absolute profit</a:t>
            </a:r>
            <a:endParaRPr/>
          </a:p>
          <a:p>
            <a:pPr indent="0" lvl="0" marL="0" marR="0" rtl="0" algn="just">
              <a:lnSpc>
                <a:spcPct val="150000"/>
              </a:lnSpc>
              <a:spcBef>
                <a:spcPts val="0"/>
              </a:spcBef>
              <a:spcAft>
                <a:spcPts val="0"/>
              </a:spcAft>
              <a:buNone/>
            </a:pPr>
            <a:r>
              <a:t/>
            </a:r>
            <a:endParaRPr sz="1800">
              <a:latin typeface="Calibri"/>
              <a:ea typeface="Calibri"/>
              <a:cs typeface="Calibri"/>
              <a:sym typeface="Calibri"/>
            </a:endParaRPr>
          </a:p>
          <a:p>
            <a:pPr indent="0" lvl="0" marL="0" marR="0" rtl="0" algn="just">
              <a:lnSpc>
                <a:spcPct val="150000"/>
              </a:lnSpc>
              <a:spcBef>
                <a:spcPts val="600"/>
              </a:spcBef>
              <a:spcAft>
                <a:spcPts val="0"/>
              </a:spcAft>
              <a:buNone/>
            </a:pPr>
            <a:r>
              <a:rPr b="1" lang="en-US" sz="1800">
                <a:latin typeface="Calibri"/>
                <a:ea typeface="Calibri"/>
                <a:cs typeface="Calibri"/>
                <a:sym typeface="Calibri"/>
              </a:rPr>
              <a:t>Top 1% expert replies to student queries (can skip)</a:t>
            </a:r>
            <a:endParaRPr b="1" sz="1800">
              <a:latin typeface="Calibri"/>
              <a:ea typeface="Calibri"/>
              <a:cs typeface="Calibri"/>
              <a:sym typeface="Calibri"/>
            </a:endParaRPr>
          </a:p>
          <a:p>
            <a:pPr indent="0" lvl="0" marL="0" marR="0" rtl="0" algn="l">
              <a:lnSpc>
                <a:spcPct val="150000"/>
              </a:lnSpc>
              <a:spcBef>
                <a:spcPts val="600"/>
              </a:spcBef>
              <a:spcAft>
                <a:spcPts val="0"/>
              </a:spcAft>
              <a:buNone/>
            </a:pPr>
            <a:r>
              <a:rPr b="0" i="0" lang="en-US" sz="2800">
                <a:solidFill>
                  <a:srgbClr val="000000"/>
                </a:solidFill>
                <a:latin typeface="Tahoma"/>
                <a:ea typeface="Tahoma"/>
                <a:cs typeface="Tahoma"/>
                <a:sym typeface="Tahoma"/>
              </a:rPr>
              <a:t>Let's think about real numbers. Suppose, in previous years, the profits were $10 million. The pharmaceutical division produced 70% of those, or $7 million dollars. Let's assume that was true last year. Last year, the chemical division contributed 10%, or $1 million in profits. Let's say a third fictional Division X accounted for the other $2 million in profits, or 20%.</a:t>
            </a:r>
            <a:br>
              <a:rPr lang="en-US" sz="2800"/>
            </a:br>
            <a:r>
              <a:rPr b="0" i="0" lang="en-US" sz="2800">
                <a:solidFill>
                  <a:srgbClr val="000000"/>
                </a:solidFill>
                <a:latin typeface="Tahoma"/>
                <a:ea typeface="Tahoma"/>
                <a:cs typeface="Tahoma"/>
                <a:sym typeface="Tahoma"/>
              </a:rPr>
              <a:t>Now, this year, the pharmaceutical division had an off year. Let's make this extreme, with $7 million going down to $1 million. Assume that the other two divisions remained unchanged: the chemical division still contributed $1 million, and Division X produced $2 million. Now, the total profits are only $4 million. The chemical division accounts for 25% of this, and Division X accounts for 50%.</a:t>
            </a:r>
            <a:br>
              <a:rPr lang="en-US" sz="2800"/>
            </a:br>
            <a:r>
              <a:rPr b="0" i="0" lang="en-US" sz="2800">
                <a:solidFill>
                  <a:srgbClr val="000000"/>
                </a:solidFill>
                <a:latin typeface="Tahoma"/>
                <a:ea typeface="Tahoma"/>
                <a:cs typeface="Tahoma"/>
                <a:sym typeface="Tahoma"/>
              </a:rPr>
              <a:t>OK, with all this in mind, what I was saying was that when the pharmaceutical division decreases, it decreases the size of the whole pie, because it was a very big piece of that pie. This means that the same cash value contribution from the smaller divisions (e.g. chemical and Division X) will account for higher percentages because the total has gotten smaller. In the scenario I proposed, chemicals went from 10% to 25%, and Division X went from 20% to 50%, even though they contributed the exact same dollar amount in both years. Those same dollar amounts represent higher percentages, only because the total has gone down.</a:t>
            </a:r>
            <a:br>
              <a:rPr lang="en-US" sz="2800"/>
            </a:br>
            <a:r>
              <a:rPr b="0" i="0" lang="en-US" sz="2800">
                <a:solidFill>
                  <a:srgbClr val="000000"/>
                </a:solidFill>
                <a:latin typeface="Tahoma"/>
                <a:ea typeface="Tahoma"/>
                <a:cs typeface="Tahoma"/>
                <a:sym typeface="Tahoma"/>
              </a:rPr>
              <a:t>This is the core of the fallacy of the argument. The Corporate Officer suggests that the company is in good shape, because the chemical division went from 10% to 25%, as if that represents growth, but as my numerical scenario demonstrates, that percentage increase might represent not a single dime of increase in profits, but just the fact that the total profits decreased.</a:t>
            </a:r>
            <a:br>
              <a:rPr lang="en-US" sz="2800"/>
            </a:br>
            <a:r>
              <a:rPr b="0" i="0" lang="en-US" sz="2800">
                <a:solidFill>
                  <a:srgbClr val="000000"/>
                </a:solidFill>
                <a:latin typeface="Tahoma"/>
                <a:ea typeface="Tahoma"/>
                <a:cs typeface="Tahoma"/>
                <a:sym typeface="Tahoma"/>
              </a:rPr>
              <a:t>In this numerical scenario, the total profits went from $10M to $4M. There's absolutely nothing positive about that. The fact that the $1M from the chemical division used to be only 10% of $10M and now is 25% of $4M is irrelevant: it does not mean that any more profits are arising, or any other increase will offset the losses in the pharmaceutical division. It's a completely fallacious suggestion, and choice </a:t>
            </a:r>
            <a:r>
              <a:rPr b="1" i="0" lang="en-US" sz="2800">
                <a:solidFill>
                  <a:srgbClr val="000000"/>
                </a:solidFill>
                <a:latin typeface="Tahoma"/>
                <a:ea typeface="Tahoma"/>
                <a:cs typeface="Tahoma"/>
                <a:sym typeface="Tahoma"/>
              </a:rPr>
              <a:t>(C)</a:t>
            </a:r>
            <a:r>
              <a:rPr b="0" i="0" lang="en-US" sz="2800">
                <a:solidFill>
                  <a:srgbClr val="000000"/>
                </a:solidFill>
                <a:latin typeface="Tahoma"/>
                <a:ea typeface="Tahoma"/>
                <a:cs typeface="Tahoma"/>
                <a:sym typeface="Tahoma"/>
              </a:rPr>
              <a:t> goes to the core of this fallacy/ a mistaken belief.</a:t>
            </a:r>
            <a:endParaRPr/>
          </a:p>
          <a:p>
            <a:pPr indent="0" lvl="0" marL="0" marR="0" rtl="0" algn="l">
              <a:lnSpc>
                <a:spcPct val="150000"/>
              </a:lnSpc>
              <a:spcBef>
                <a:spcPts val="600"/>
              </a:spcBef>
              <a:spcAft>
                <a:spcPts val="0"/>
              </a:spcAft>
              <a:buNone/>
            </a:pPr>
            <a:r>
              <a:t/>
            </a:r>
            <a:endParaRPr b="0" i="0" sz="2800">
              <a:solidFill>
                <a:srgbClr val="000000"/>
              </a:solidFill>
              <a:latin typeface="Tahoma"/>
              <a:ea typeface="Tahoma"/>
              <a:cs typeface="Tahoma"/>
              <a:sym typeface="Tahoma"/>
            </a:endParaRPr>
          </a:p>
          <a:p>
            <a:pPr indent="0" lvl="0" marL="0" marR="0" rtl="0" algn="l">
              <a:lnSpc>
                <a:spcPct val="150000"/>
              </a:lnSpc>
              <a:spcBef>
                <a:spcPts val="600"/>
              </a:spcBef>
              <a:spcAft>
                <a:spcPts val="0"/>
              </a:spcAft>
              <a:buNone/>
            </a:pPr>
            <a:r>
              <a:rPr b="0" i="0" lang="en-US" sz="2800">
                <a:solidFill>
                  <a:srgbClr val="222222"/>
                </a:solidFill>
                <a:latin typeface="Arial"/>
                <a:ea typeface="Arial"/>
                <a:cs typeface="Arial"/>
                <a:sym typeface="Arial"/>
              </a:rPr>
              <a:t>Option E says that in terms of profit percentage we cannot compare the two divisions; this fact is true, no doubt. But we are not here to infer we are here to weaken. We still know that the profit percentage has gone down for chemical and has gone up for pharma division and in the conclusion, we are not comparing the two divisions, we are analysing them separately, therefore the point of option E is moot.</a:t>
            </a:r>
            <a:endParaRPr sz="1800">
              <a:latin typeface="Calibri"/>
              <a:ea typeface="Calibri"/>
              <a:cs typeface="Calibri"/>
              <a:sym typeface="Calibri"/>
            </a:endParaRPr>
          </a:p>
        </p:txBody>
      </p:sp>
      <p:sp>
        <p:nvSpPr>
          <p:cNvPr id="854" name="Google Shape;854;p1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0" name="Google Shape;860;p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1800">
                <a:latin typeface="Cambria"/>
                <a:ea typeface="Cambria"/>
                <a:cs typeface="Cambria"/>
                <a:sym typeface="Cambria"/>
              </a:rPr>
              <a:t>In this case, the fundraising consultants are recommending that the charities target lower income families in order to maximize the number of dollars they get in donations. The consultants assume that donating a greater percentage of income also means donating a greater dollar amount collectively. If that's not actually the case, then that's a flaw.</a:t>
            </a:r>
            <a:endParaRPr sz="1800">
              <a:latin typeface="Caladea"/>
              <a:ea typeface="Caladea"/>
              <a:cs typeface="Caladea"/>
              <a:sym typeface="Caladea"/>
            </a:endParaRPr>
          </a:p>
          <a:p>
            <a:pPr indent="-342900" lvl="0" marL="342900" marR="0" rtl="0" algn="just">
              <a:lnSpc>
                <a:spcPct val="150000"/>
              </a:lnSpc>
              <a:spcBef>
                <a:spcPts val="600"/>
              </a:spcBef>
              <a:spcAft>
                <a:spcPts val="0"/>
              </a:spcAft>
              <a:buClr>
                <a:schemeClr val="dk1"/>
              </a:buClr>
              <a:buSzPts val="1800"/>
              <a:buFont typeface="Calibri"/>
              <a:buAutoNum type="alphaUcPeriod"/>
            </a:pPr>
            <a:r>
              <a:rPr b="1" lang="en-US" sz="1800">
                <a:latin typeface="Cambria"/>
                <a:ea typeface="Cambria"/>
                <a:cs typeface="Cambria"/>
                <a:sym typeface="Cambria"/>
              </a:rPr>
              <a:t>Correct! </a:t>
            </a:r>
            <a:r>
              <a:rPr lang="en-US" sz="1800">
                <a:latin typeface="Cambria"/>
                <a:ea typeface="Cambria"/>
                <a:cs typeface="Cambria"/>
                <a:sym typeface="Cambria"/>
              </a:rPr>
              <a:t>The really rich person donating $10 million! You can have a bunch of low-income people give 10% of their income and one billionaire give 9% of her income…and the billionaire could be giving more in terms of absolute dollars. This indicates the flawed assumption made by the fundraising consultants.</a:t>
            </a:r>
            <a:endParaRPr sz="1800">
              <a:latin typeface="Caladea"/>
              <a:ea typeface="Caladea"/>
              <a:cs typeface="Caladea"/>
              <a:sym typeface="Caladea"/>
            </a:endParaRPr>
          </a:p>
        </p:txBody>
      </p:sp>
      <p:sp>
        <p:nvSpPr>
          <p:cNvPr id="861" name="Google Shape;861;p1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7" name="Google Shape;867;p1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lang="en-US" sz="1800">
                <a:latin typeface="Cambria"/>
                <a:ea typeface="Cambria"/>
                <a:cs typeface="Cambria"/>
                <a:sym typeface="Cambria"/>
              </a:rPr>
              <a:t>							10 years ago		Today</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	Total number of students at Central Markland		100		200</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	Number of non-Markland students			66 (66%)		80 (40%)</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	Number of Markland students			34 (34%)		120 (60%)</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 </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Answer choice (A): If the size of the college stayed the same, then this answer would be correct. But, as shown by the example above, the statement in this answer does not have to be true when the total size of the college changes. In the example, both Markland students and non-Markland student numbers grew. </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 </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b="1" lang="en-US" sz="1800">
                <a:latin typeface="Cambria"/>
                <a:ea typeface="Cambria"/>
                <a:cs typeface="Cambria"/>
                <a:sym typeface="Cambria"/>
              </a:rPr>
              <a:t>Answer choice (B): This is the correct answer.</a:t>
            </a:r>
            <a:r>
              <a:rPr lang="en-US" sz="1800">
                <a:latin typeface="Cambria"/>
                <a:ea typeface="Cambria"/>
                <a:cs typeface="Cambria"/>
                <a:sym typeface="Cambria"/>
              </a:rPr>
              <a:t> If the college’s per capita revenue from tuition remains constant while at the same time the high-tuition paying non-Marklanders have decreased in percentage, the college must have derived new tuition revenue by raising tuition. In other words, when the percentage of non-Marklanders drops, the average tuition per person must also drop because they pay twice as much as the Markland students. In order to keep the per person revenue the same, fees would have to be raised.</a:t>
            </a:r>
            <a:endParaRPr/>
          </a:p>
          <a:p>
            <a:pPr indent="0" lvl="0" marL="0" marR="0" rtl="0" algn="just">
              <a:lnSpc>
                <a:spcPct val="115000"/>
              </a:lnSpc>
              <a:spcBef>
                <a:spcPts val="0"/>
              </a:spcBef>
              <a:spcAft>
                <a:spcPts val="0"/>
              </a:spcAft>
              <a:buNone/>
            </a:pPr>
            <a:r>
              <a:t/>
            </a:r>
            <a:endParaRPr sz="1800">
              <a:latin typeface="Cambria"/>
              <a:ea typeface="Cambria"/>
              <a:cs typeface="Cambria"/>
              <a:sym typeface="Cambria"/>
            </a:endParaRPr>
          </a:p>
          <a:p>
            <a:pPr indent="0" lvl="0" marL="0" marR="0" rtl="0" algn="just">
              <a:lnSpc>
                <a:spcPct val="115000"/>
              </a:lnSpc>
              <a:spcBef>
                <a:spcPts val="0"/>
              </a:spcBef>
              <a:spcAft>
                <a:spcPts val="0"/>
              </a:spcAft>
              <a:buNone/>
            </a:pPr>
            <a:r>
              <a:rPr b="1" lang="en-US" sz="1800">
                <a:latin typeface="Cambria"/>
                <a:ea typeface="Cambria"/>
                <a:cs typeface="Cambria"/>
                <a:sym typeface="Cambria"/>
              </a:rPr>
              <a:t>Alternate sol from gmatclub</a:t>
            </a:r>
            <a:endParaRPr b="1" sz="1800">
              <a:latin typeface="Cambria"/>
              <a:ea typeface="Cambria"/>
              <a:cs typeface="Cambria"/>
              <a:sym typeface="Cambria"/>
            </a:endParaRPr>
          </a:p>
          <a:p>
            <a:pPr indent="0" lvl="0" marL="0" marR="0" rtl="0" algn="l">
              <a:lnSpc>
                <a:spcPct val="115000"/>
              </a:lnSpc>
              <a:spcBef>
                <a:spcPts val="0"/>
              </a:spcBef>
              <a:spcAft>
                <a:spcPts val="0"/>
              </a:spcAft>
              <a:buNone/>
            </a:pPr>
            <a:r>
              <a:rPr b="0" i="0" lang="en-US" sz="2800">
                <a:solidFill>
                  <a:srgbClr val="2A2A2A"/>
                </a:solidFill>
                <a:latin typeface="Tahoma"/>
                <a:ea typeface="Tahoma"/>
                <a:cs typeface="Tahoma"/>
                <a:sym typeface="Tahoma"/>
              </a:rPr>
              <a:t>Question stem: Which one of the following can be properly inferred from the statements above?</a:t>
            </a:r>
            <a:br>
              <a:rPr lang="en-US" sz="2800"/>
            </a:br>
            <a:r>
              <a:rPr b="0" i="0" lang="en-US" sz="2800">
                <a:solidFill>
                  <a:srgbClr val="2A2A2A"/>
                </a:solidFill>
                <a:latin typeface="Tahoma"/>
                <a:ea typeface="Tahoma"/>
                <a:cs typeface="Tahoma"/>
                <a:sym typeface="Tahoma"/>
              </a:rPr>
              <a:t>This is a 'must be true' question. You are looking for the option that can be inferred from the stimulus.</a:t>
            </a:r>
            <a:br>
              <a:rPr lang="en-US" sz="2800"/>
            </a:br>
            <a:br>
              <a:rPr lang="en-US" sz="2800"/>
            </a:br>
            <a:r>
              <a:rPr b="0" i="0" lang="en-US" sz="2800">
                <a:solidFill>
                  <a:srgbClr val="2A2A2A"/>
                </a:solidFill>
                <a:latin typeface="Tahoma"/>
                <a:ea typeface="Tahoma"/>
                <a:cs typeface="Tahoma"/>
                <a:sym typeface="Tahoma"/>
              </a:rPr>
              <a:t>Premises:</a:t>
            </a:r>
            <a:br>
              <a:rPr lang="en-US" sz="2800"/>
            </a:br>
            <a:r>
              <a:rPr b="0" i="0" lang="en-US" sz="2800">
                <a:solidFill>
                  <a:srgbClr val="2A2A2A"/>
                </a:solidFill>
                <a:latin typeface="Tahoma"/>
                <a:ea typeface="Tahoma"/>
                <a:cs typeface="Tahoma"/>
                <a:sym typeface="Tahoma"/>
              </a:rPr>
              <a:t>-Students from outside Markland, who pay twice as much tuition as do students from Markland, had accounted for at least 2/3 of the enrollment.</a:t>
            </a:r>
            <a:br>
              <a:rPr lang="en-US" sz="2800"/>
            </a:br>
            <a:r>
              <a:rPr b="0" i="0" lang="en-US" sz="2800">
                <a:solidFill>
                  <a:srgbClr val="2A2A2A"/>
                </a:solidFill>
                <a:latin typeface="Tahoma"/>
                <a:ea typeface="Tahoma"/>
                <a:cs typeface="Tahoma"/>
                <a:sym typeface="Tahoma"/>
              </a:rPr>
              <a:t>-Over the past 10 years academic standards at the college have risen and the proportion of students who are not Marklanders has dropped to around 40 percent.</a:t>
            </a:r>
            <a:br>
              <a:rPr lang="en-US" sz="2800"/>
            </a:br>
            <a:r>
              <a:rPr b="0" i="0" lang="en-US" sz="2800">
                <a:solidFill>
                  <a:srgbClr val="2A2A2A"/>
                </a:solidFill>
                <a:latin typeface="Tahoma"/>
                <a:ea typeface="Tahoma"/>
                <a:cs typeface="Tahoma"/>
                <a:sym typeface="Tahoma"/>
              </a:rPr>
              <a:t>Which means that 60% students are now Marklanders.</a:t>
            </a:r>
            <a:br>
              <a:rPr lang="en-US" sz="2800"/>
            </a:br>
            <a:br>
              <a:rPr lang="en-US" sz="2800"/>
            </a:br>
            <a:r>
              <a:rPr b="0" i="0" lang="en-US" sz="2800">
                <a:solidFill>
                  <a:srgbClr val="0000FF"/>
                </a:solidFill>
                <a:latin typeface="Tahoma"/>
                <a:ea typeface="Tahoma"/>
                <a:cs typeface="Tahoma"/>
                <a:sym typeface="Tahoma"/>
              </a:rPr>
              <a:t>(A) Over the past 10 year the number of students from Markland increased and the number of students from outside Markland decreased.</a:t>
            </a:r>
            <a:br>
              <a:rPr lang="en-US" sz="2800"/>
            </a:br>
            <a:r>
              <a:rPr b="0" i="0" lang="en-US" sz="2800">
                <a:solidFill>
                  <a:srgbClr val="2A2A2A"/>
                </a:solidFill>
                <a:latin typeface="Tahoma"/>
                <a:ea typeface="Tahoma"/>
                <a:cs typeface="Tahoma"/>
                <a:sym typeface="Tahoma"/>
              </a:rPr>
              <a:t>No information about number of students. Cannot be inferred.</a:t>
            </a:r>
            <a:br>
              <a:rPr lang="en-US" sz="2800"/>
            </a:br>
            <a:br>
              <a:rPr lang="en-US" sz="2800"/>
            </a:br>
            <a:r>
              <a:rPr b="0" i="0" lang="en-US" sz="2800">
                <a:solidFill>
                  <a:srgbClr val="0000FF"/>
                </a:solidFill>
                <a:latin typeface="Tahoma"/>
                <a:ea typeface="Tahoma"/>
                <a:cs typeface="Tahoma"/>
                <a:sym typeface="Tahoma"/>
              </a:rPr>
              <a:t>(B) If the college’s per capita revenue from tuition has remained the same, tuition fees have increased over the past 10 years.</a:t>
            </a:r>
            <a:br>
              <a:rPr lang="en-US" sz="2800"/>
            </a:br>
            <a:r>
              <a:rPr b="0" i="0" lang="en-US" sz="2800">
                <a:solidFill>
                  <a:srgbClr val="2A2A2A"/>
                </a:solidFill>
                <a:latin typeface="Tahoma"/>
                <a:ea typeface="Tahoma"/>
                <a:cs typeface="Tahoma"/>
                <a:sym typeface="Tahoma"/>
              </a:rPr>
              <a:t>Per capita revenue implies the average paid by each student. It doesn't matter whether the total number of students have increased or decreased. If those paying twice have reduced, then to still get the same average, tuition must have increased.</a:t>
            </a:r>
            <a:br>
              <a:rPr lang="en-US" sz="2800"/>
            </a:br>
            <a:br>
              <a:rPr lang="en-US" sz="2800"/>
            </a:br>
            <a:r>
              <a:rPr b="0" i="0" lang="en-US" sz="2800">
                <a:solidFill>
                  <a:srgbClr val="2A2A2A"/>
                </a:solidFill>
                <a:latin typeface="Tahoma"/>
                <a:ea typeface="Tahoma"/>
                <a:cs typeface="Tahoma"/>
                <a:sym typeface="Tahoma"/>
              </a:rPr>
              <a:t>Answer (B).</a:t>
            </a:r>
            <a:endParaRPr/>
          </a:p>
          <a:p>
            <a:pPr indent="0" lvl="0" marL="0" marR="0" rtl="0" algn="l">
              <a:lnSpc>
                <a:spcPct val="115000"/>
              </a:lnSpc>
              <a:spcBef>
                <a:spcPts val="0"/>
              </a:spcBef>
              <a:spcAft>
                <a:spcPts val="0"/>
              </a:spcAft>
              <a:buNone/>
            </a:pPr>
            <a:r>
              <a:t/>
            </a:r>
            <a:endParaRPr b="0" i="0" sz="2800">
              <a:solidFill>
                <a:srgbClr val="2A2A2A"/>
              </a:solidFill>
              <a:latin typeface="Tahoma"/>
              <a:ea typeface="Tahoma"/>
              <a:cs typeface="Tahoma"/>
              <a:sym typeface="Tahoma"/>
            </a:endParaRPr>
          </a:p>
          <a:p>
            <a:pPr indent="0" lvl="0" marL="0" marR="0" rtl="0" algn="l">
              <a:lnSpc>
                <a:spcPct val="115000"/>
              </a:lnSpc>
              <a:spcBef>
                <a:spcPts val="0"/>
              </a:spcBef>
              <a:spcAft>
                <a:spcPts val="0"/>
              </a:spcAft>
              <a:buNone/>
            </a:pPr>
            <a:r>
              <a:rPr b="1" i="0" lang="en-US" sz="2800">
                <a:solidFill>
                  <a:srgbClr val="2A2A2A"/>
                </a:solidFill>
                <a:latin typeface="Tahoma"/>
                <a:ea typeface="Tahoma"/>
                <a:cs typeface="Tahoma"/>
                <a:sym typeface="Tahoma"/>
              </a:rPr>
              <a:t>Top 1% expert replies to student queries (can skip)</a:t>
            </a:r>
            <a:endParaRPr/>
          </a:p>
          <a:p>
            <a:pPr indent="0" lvl="0" marL="0" rtl="0" algn="l">
              <a:spcBef>
                <a:spcPts val="840"/>
              </a:spcBef>
              <a:spcAft>
                <a:spcPts val="0"/>
              </a:spcAft>
              <a:buNone/>
            </a:pPr>
            <a:r>
              <a:rPr b="0" i="0" lang="en-US" sz="2800">
                <a:solidFill>
                  <a:srgbClr val="000000"/>
                </a:solidFill>
                <a:latin typeface="Open Sans"/>
                <a:ea typeface="Open Sans"/>
                <a:cs typeface="Open Sans"/>
                <a:sym typeface="Open Sans"/>
              </a:rPr>
              <a:t>The stimulus does not contain a conclusion, but it does contain an interesting fact set: “Students from outside the province of Markland, who in any given academic year pay twice as much tuition each as do students from Markland, had traditionally accounted for at least two-thirds of the enrollment at Central Markland College.” This sentence indicates that the non-Marklanders are paying a greater amount of tuition, and they previously accounted for at least 66% of the enrollment. This statement is followed by: “Over the past 10 years academic standards at the college have risen, and the proportion of students who are not Marklanders has dropped to around 40 percent.” This sentence can be deceptive because it contains two ideas that are unrelated and many people assume that the proportion of non-Marklanders has dropped because the academic standards rose. The sentence only states that the non-Marklanders have dropped; not that they dropped because of the raised standards. As you learned from our discussion in this chapter, the fact that the non-Marklanders have dropped in percent does not mean that their actual number has decreased (Misconception #2). The following is an example of how the percent could decrease while numbers could increase: </a:t>
            </a:r>
            <a:br>
              <a:rPr lang="en-US" sz="2800"/>
            </a:br>
            <a:br>
              <a:rPr lang="en-US" sz="2800"/>
            </a:br>
            <a:r>
              <a:rPr b="1" i="0" lang="en-US" sz="2800">
                <a:solidFill>
                  <a:srgbClr val="000000"/>
                </a:solidFill>
                <a:latin typeface="Open Sans"/>
                <a:ea typeface="Open Sans"/>
                <a:cs typeface="Open Sans"/>
                <a:sym typeface="Open Sans"/>
              </a:rPr>
              <a:t>10 years ago</a:t>
            </a:r>
            <a:endParaRPr b="0" i="0" sz="2800">
              <a:solidFill>
                <a:srgbClr val="000000"/>
              </a:solidFill>
              <a:latin typeface="Open Sans"/>
              <a:ea typeface="Open Sans"/>
              <a:cs typeface="Open Sans"/>
              <a:sym typeface="Open Sans"/>
            </a:endParaRPr>
          </a:p>
          <a:p>
            <a:pPr indent="0" lvl="0" marL="0" rtl="0" algn="l">
              <a:spcBef>
                <a:spcPts val="840"/>
              </a:spcBef>
              <a:spcAft>
                <a:spcPts val="0"/>
              </a:spcAft>
              <a:buNone/>
            </a:pPr>
            <a:r>
              <a:rPr b="0" i="0" lang="en-US" sz="2800">
                <a:solidFill>
                  <a:srgbClr val="000000"/>
                </a:solidFill>
                <a:latin typeface="Open Sans"/>
                <a:ea typeface="Open Sans"/>
                <a:cs typeface="Open Sans"/>
                <a:sym typeface="Open Sans"/>
              </a:rPr>
              <a:t>Total number of students at Central Markland 100 </a:t>
            </a:r>
            <a:endParaRPr/>
          </a:p>
          <a:p>
            <a:pPr indent="0" lvl="0" marL="0" rtl="0" algn="l">
              <a:spcBef>
                <a:spcPts val="840"/>
              </a:spcBef>
              <a:spcAft>
                <a:spcPts val="0"/>
              </a:spcAft>
              <a:buNone/>
            </a:pPr>
            <a:r>
              <a:rPr b="0" i="0" lang="en-US" sz="2800">
                <a:solidFill>
                  <a:srgbClr val="000000"/>
                </a:solidFill>
                <a:latin typeface="Open Sans"/>
                <a:ea typeface="Open Sans"/>
                <a:cs typeface="Open Sans"/>
                <a:sym typeface="Open Sans"/>
              </a:rPr>
              <a:t>Today- 200  </a:t>
            </a:r>
            <a:endParaRPr/>
          </a:p>
          <a:p>
            <a:pPr indent="0" lvl="0" marL="0" rtl="0" algn="l">
              <a:spcBef>
                <a:spcPts val="840"/>
              </a:spcBef>
              <a:spcAft>
                <a:spcPts val="0"/>
              </a:spcAft>
              <a:buNone/>
            </a:pPr>
            <a:br>
              <a:rPr b="0" i="0" lang="en-US" sz="2800">
                <a:solidFill>
                  <a:srgbClr val="000000"/>
                </a:solidFill>
                <a:latin typeface="Open Sans"/>
                <a:ea typeface="Open Sans"/>
                <a:cs typeface="Open Sans"/>
                <a:sym typeface="Open Sans"/>
              </a:rPr>
            </a:br>
            <a:endParaRPr b="0" i="0" sz="2800">
              <a:solidFill>
                <a:srgbClr val="000000"/>
              </a:solidFill>
              <a:latin typeface="Open Sans"/>
              <a:ea typeface="Open Sans"/>
              <a:cs typeface="Open Sans"/>
              <a:sym typeface="Open Sans"/>
            </a:endParaRPr>
          </a:p>
          <a:p>
            <a:pPr indent="0" lvl="0" marL="0" rtl="0" algn="l">
              <a:spcBef>
                <a:spcPts val="840"/>
              </a:spcBef>
              <a:spcAft>
                <a:spcPts val="0"/>
              </a:spcAft>
              <a:buNone/>
            </a:pPr>
            <a:r>
              <a:rPr b="0" i="0" lang="en-US" sz="2800">
                <a:solidFill>
                  <a:srgbClr val="000000"/>
                </a:solidFill>
                <a:latin typeface="Open Sans"/>
                <a:ea typeface="Open Sans"/>
                <a:cs typeface="Open Sans"/>
                <a:sym typeface="Open Sans"/>
              </a:rPr>
              <a:t>10 years ago</a:t>
            </a:r>
            <a:br>
              <a:rPr b="0" i="0" lang="en-US" sz="2800">
                <a:solidFill>
                  <a:srgbClr val="000000"/>
                </a:solidFill>
                <a:latin typeface="Open Sans"/>
                <a:ea typeface="Open Sans"/>
                <a:cs typeface="Open Sans"/>
                <a:sym typeface="Open Sans"/>
              </a:rPr>
            </a:br>
            <a:r>
              <a:rPr b="0" i="0" lang="en-US" sz="2800">
                <a:solidFill>
                  <a:srgbClr val="000000"/>
                </a:solidFill>
                <a:latin typeface="Open Sans"/>
                <a:ea typeface="Open Sans"/>
                <a:cs typeface="Open Sans"/>
                <a:sym typeface="Open Sans"/>
              </a:rPr>
              <a:t>Number of non-Markland students 66 (66%) </a:t>
            </a:r>
            <a:endParaRPr/>
          </a:p>
          <a:p>
            <a:pPr indent="0" lvl="0" marL="0" rtl="0" algn="l">
              <a:spcBef>
                <a:spcPts val="840"/>
              </a:spcBef>
              <a:spcAft>
                <a:spcPts val="0"/>
              </a:spcAft>
              <a:buNone/>
            </a:pPr>
            <a:r>
              <a:rPr b="0" i="0" lang="en-US" sz="2800">
                <a:solidFill>
                  <a:srgbClr val="000000"/>
                </a:solidFill>
                <a:latin typeface="Open Sans"/>
                <a:ea typeface="Open Sans"/>
                <a:cs typeface="Open Sans"/>
                <a:sym typeface="Open Sans"/>
              </a:rPr>
              <a:t>Today- 80 (40%) </a:t>
            </a:r>
            <a:endParaRPr/>
          </a:p>
          <a:p>
            <a:pPr indent="0" lvl="0" marL="0" rtl="0" algn="l">
              <a:spcBef>
                <a:spcPts val="840"/>
              </a:spcBef>
              <a:spcAft>
                <a:spcPts val="0"/>
              </a:spcAft>
              <a:buNone/>
            </a:pPr>
            <a:br>
              <a:rPr b="0" i="0" lang="en-US" sz="2800">
                <a:solidFill>
                  <a:srgbClr val="000000"/>
                </a:solidFill>
                <a:latin typeface="Open Sans"/>
                <a:ea typeface="Open Sans"/>
                <a:cs typeface="Open Sans"/>
                <a:sym typeface="Open Sans"/>
              </a:rPr>
            </a:br>
            <a:endParaRPr b="0" i="0" sz="2800">
              <a:solidFill>
                <a:srgbClr val="000000"/>
              </a:solidFill>
              <a:latin typeface="Open Sans"/>
              <a:ea typeface="Open Sans"/>
              <a:cs typeface="Open Sans"/>
              <a:sym typeface="Open Sans"/>
            </a:endParaRPr>
          </a:p>
          <a:p>
            <a:pPr indent="0" lvl="0" marL="0" rtl="0" algn="l">
              <a:spcBef>
                <a:spcPts val="840"/>
              </a:spcBef>
              <a:spcAft>
                <a:spcPts val="0"/>
              </a:spcAft>
              <a:buNone/>
            </a:pPr>
            <a:r>
              <a:rPr b="0" i="0" lang="en-US" sz="2800">
                <a:solidFill>
                  <a:srgbClr val="000000"/>
                </a:solidFill>
                <a:latin typeface="Open Sans"/>
                <a:ea typeface="Open Sans"/>
                <a:cs typeface="Open Sans"/>
                <a:sym typeface="Open Sans"/>
              </a:rPr>
              <a:t>10 years ago</a:t>
            </a:r>
            <a:endParaRPr/>
          </a:p>
          <a:p>
            <a:pPr indent="0" lvl="0" marL="0" rtl="0" algn="l">
              <a:spcBef>
                <a:spcPts val="840"/>
              </a:spcBef>
              <a:spcAft>
                <a:spcPts val="0"/>
              </a:spcAft>
              <a:buNone/>
            </a:pPr>
            <a:r>
              <a:rPr b="0" i="0" lang="en-US" sz="2800">
                <a:solidFill>
                  <a:srgbClr val="000000"/>
                </a:solidFill>
                <a:latin typeface="Open Sans"/>
                <a:ea typeface="Open Sans"/>
                <a:cs typeface="Open Sans"/>
                <a:sym typeface="Open Sans"/>
              </a:rPr>
              <a:t>Number of Markland students 34 (34%) </a:t>
            </a:r>
            <a:endParaRPr/>
          </a:p>
          <a:p>
            <a:pPr indent="0" lvl="0" marL="0" rtl="0" algn="l">
              <a:spcBef>
                <a:spcPts val="840"/>
              </a:spcBef>
              <a:spcAft>
                <a:spcPts val="0"/>
              </a:spcAft>
              <a:buNone/>
            </a:pPr>
            <a:r>
              <a:rPr b="0" i="0" lang="en-US" sz="2800">
                <a:solidFill>
                  <a:srgbClr val="000000"/>
                </a:solidFill>
                <a:latin typeface="Open Sans"/>
                <a:ea typeface="Open Sans"/>
                <a:cs typeface="Open Sans"/>
                <a:sym typeface="Open Sans"/>
              </a:rPr>
              <a:t>Today- 120 (60%)</a:t>
            </a:r>
            <a:endParaRPr/>
          </a:p>
          <a:p>
            <a:pPr indent="0" lvl="0" marL="0" rtl="0" algn="l">
              <a:spcBef>
                <a:spcPts val="840"/>
              </a:spcBef>
              <a:spcAft>
                <a:spcPts val="0"/>
              </a:spcAft>
              <a:buNone/>
            </a:pPr>
            <a:r>
              <a:t/>
            </a:r>
            <a:endParaRPr b="0" i="0" sz="2800">
              <a:solidFill>
                <a:srgbClr val="000000"/>
              </a:solidFill>
              <a:latin typeface="Open Sans"/>
              <a:ea typeface="Open Sans"/>
              <a:cs typeface="Open Sans"/>
              <a:sym typeface="Open Sans"/>
            </a:endParaRPr>
          </a:p>
          <a:p>
            <a:pPr indent="0" lvl="0" marL="0" rtl="0" algn="l">
              <a:spcBef>
                <a:spcPts val="840"/>
              </a:spcBef>
              <a:spcAft>
                <a:spcPts val="0"/>
              </a:spcAft>
              <a:buNone/>
            </a:pPr>
            <a:r>
              <a:rPr b="0" i="0" lang="en-US" sz="2800">
                <a:solidFill>
                  <a:srgbClr val="000000"/>
                </a:solidFill>
                <a:latin typeface="Open Sans"/>
                <a:ea typeface="Open Sans"/>
                <a:cs typeface="Open Sans"/>
                <a:sym typeface="Open Sans"/>
              </a:rPr>
              <a:t>If the college’s per capita revenue from tuition remains constant while at the same time the high-tuition paying non-Marklanders have decreased in percentage, the college must have derived new tuition revenue by raising tuition. In other words, when the percentage of non-Marklanders drops, the average tuition per person must also drop because they pay twice as much as the Markland students. In order to keep the per person revenue the same, fees would have to be raised.</a:t>
            </a:r>
            <a:endParaRPr/>
          </a:p>
          <a:p>
            <a:pPr indent="0" lvl="0" marL="0" rtl="0" algn="l">
              <a:spcBef>
                <a:spcPts val="840"/>
              </a:spcBef>
              <a:spcAft>
                <a:spcPts val="0"/>
              </a:spcAft>
              <a:buNone/>
            </a:pPr>
            <a:r>
              <a:t/>
            </a:r>
            <a:endParaRPr b="0" i="0" sz="2800">
              <a:solidFill>
                <a:srgbClr val="000000"/>
              </a:solidFill>
              <a:latin typeface="Open Sans"/>
              <a:ea typeface="Open Sans"/>
              <a:cs typeface="Open Sans"/>
              <a:sym typeface="Open Sans"/>
            </a:endParaRPr>
          </a:p>
          <a:p>
            <a:pPr indent="0" lvl="0" marL="0" rtl="0" algn="l">
              <a:spcBef>
                <a:spcPts val="540"/>
              </a:spcBef>
              <a:spcAft>
                <a:spcPts val="0"/>
              </a:spcAft>
              <a:buNone/>
            </a:pPr>
            <a:r>
              <a:rPr b="1" i="0" lang="en-US" sz="1800">
                <a:solidFill>
                  <a:srgbClr val="000000"/>
                </a:solidFill>
                <a:latin typeface="Open Sans"/>
                <a:ea typeface="Open Sans"/>
                <a:cs typeface="Open Sans"/>
                <a:sym typeface="Open Sans"/>
              </a:rPr>
              <a:t>Top 1% expert replies to student queries (can skip)</a:t>
            </a:r>
            <a:endParaRPr b="0" i="0" sz="1800">
              <a:solidFill>
                <a:srgbClr val="000000"/>
              </a:solidFill>
              <a:latin typeface="Open Sans"/>
              <a:ea typeface="Open Sans"/>
              <a:cs typeface="Open Sans"/>
              <a:sym typeface="Open Sans"/>
            </a:endParaRPr>
          </a:p>
          <a:p>
            <a:pPr indent="0" lvl="0" marL="0" rtl="0" algn="l">
              <a:spcBef>
                <a:spcPts val="840"/>
              </a:spcBef>
              <a:spcAft>
                <a:spcPts val="0"/>
              </a:spcAft>
              <a:buNone/>
            </a:pPr>
            <a:r>
              <a:rPr b="1" i="0" lang="en-US" sz="2800">
                <a:solidFill>
                  <a:srgbClr val="222222"/>
                </a:solidFill>
                <a:latin typeface="Arial"/>
                <a:ea typeface="Arial"/>
                <a:cs typeface="Arial"/>
                <a:sym typeface="Arial"/>
              </a:rPr>
              <a:t>Let the number of students 10 years ago be x.</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Students from Markland = x/3      [Fees paid by these students = y]</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Students from outside Markland = 2x/3   [Fees paid by these students  = 2y]</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Total revenue= xy/3 + 4xy/3 = 5xy/3</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Per capita revenue = total revenue/total number of students = (5xy/3)/x = 5y/3</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1" i="0" lang="en-US" sz="2800">
                <a:solidFill>
                  <a:srgbClr val="222222"/>
                </a:solidFill>
                <a:latin typeface="Arial"/>
                <a:ea typeface="Arial"/>
                <a:cs typeface="Arial"/>
                <a:sym typeface="Arial"/>
              </a:rPr>
              <a:t>Let the number of students now be a.</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Students from Markland = 3a/5      [Fees paid by these students = b]</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Students from outside Markland = 2a/5   [Fees paid by these students  = 2b]</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Total fees paid = 3ab/5 + 4ab/5 = 7ab/5</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Per capita revenue = total revenue/total number of students = (7ab/5)/a = 7b/5</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Now, option B says that if the per capita revenue remains the same, then the tuition fees have increased over the years.</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5y/3 = 7b/5</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b = (25/21)y</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Therefore, b&gt;y and the tuition fees have increased. Now here we have taken the case where proportion of students from outside Markland is exactly two-thirds of the total number of students. You can perform the same analysis for any proportion &gt; 2/3 and you will find that the tuition fees have increased. </a:t>
            </a:r>
            <a:endParaRPr/>
          </a:p>
          <a:p>
            <a:pPr indent="0" lvl="0" marL="0" rtl="0" algn="l">
              <a:spcBef>
                <a:spcPts val="840"/>
              </a:spcBef>
              <a:spcAft>
                <a:spcPts val="0"/>
              </a:spcAft>
              <a:buNone/>
            </a:pPr>
            <a:r>
              <a:t/>
            </a:r>
            <a:endParaRPr b="0" i="0" sz="2800">
              <a:solidFill>
                <a:srgbClr val="FFFFFF"/>
              </a:solidFill>
              <a:latin typeface="Arial"/>
              <a:ea typeface="Arial"/>
              <a:cs typeface="Arial"/>
              <a:sym typeface="Arial"/>
            </a:endParaRPr>
          </a:p>
          <a:p>
            <a:pPr indent="0" lvl="0" marL="0" rtl="0" algn="l">
              <a:spcBef>
                <a:spcPts val="840"/>
              </a:spcBef>
              <a:spcAft>
                <a:spcPts val="0"/>
              </a:spcAft>
              <a:buNone/>
            </a:pPr>
            <a:r>
              <a:t/>
            </a:r>
            <a:endParaRPr b="0" i="0" sz="2800">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sz="1800">
              <a:latin typeface="Calibri"/>
              <a:ea typeface="Calibri"/>
              <a:cs typeface="Calibri"/>
              <a:sym typeface="Calibri"/>
            </a:endParaRPr>
          </a:p>
        </p:txBody>
      </p:sp>
      <p:sp>
        <p:nvSpPr>
          <p:cNvPr id="868" name="Google Shape;868;p1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4" name="Google Shape;874;p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en-US" sz="1800">
                <a:latin typeface="Cambria"/>
                <a:ea typeface="Cambria"/>
                <a:cs typeface="Cambria"/>
                <a:sym typeface="Cambria"/>
              </a:rPr>
              <a:t>The numerical information comes from the phrase, “The number of North American children who are obese...is steadily increasing.” The percentage information comes from the phrase, “children who are obese—that is, who have more body fat than do 85 percent of North American children their age.” The percentage information </a:t>
            </a:r>
            <a:r>
              <a:rPr b="1" lang="en-US" sz="1800">
                <a:latin typeface="Cambria"/>
                <a:ea typeface="Cambria"/>
                <a:cs typeface="Cambria"/>
                <a:sym typeface="Cambria"/>
              </a:rPr>
              <a:t>defines</a:t>
            </a:r>
            <a:r>
              <a:rPr lang="en-US" sz="1800">
                <a:latin typeface="Cambria"/>
                <a:ea typeface="Cambria"/>
                <a:cs typeface="Cambria"/>
                <a:sym typeface="Cambria"/>
              </a:rPr>
              <a:t> obese children as those who fall into the top 15% among all children their age in terms of body fat, and therefore the percentage is known to be </a:t>
            </a:r>
            <a:r>
              <a:rPr b="1" lang="en-US" sz="1800">
                <a:latin typeface="Cambria"/>
                <a:ea typeface="Cambria"/>
                <a:cs typeface="Cambria"/>
                <a:sym typeface="Cambria"/>
              </a:rPr>
              <a:t>constant</a:t>
            </a:r>
            <a:r>
              <a:rPr lang="en-US" sz="1800">
                <a:latin typeface="Cambria"/>
                <a:ea typeface="Cambria"/>
                <a:cs typeface="Cambria"/>
                <a:sym typeface="Cambria"/>
              </a:rPr>
              <a:t>.</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 </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b="1" lang="en-US" sz="1800">
                <a:latin typeface="Cambria"/>
                <a:ea typeface="Cambria"/>
                <a:cs typeface="Cambria"/>
                <a:sym typeface="Cambria"/>
              </a:rPr>
              <a:t>Answer choice (A): This is the correct answer.</a:t>
            </a:r>
            <a:r>
              <a:rPr lang="en-US" sz="1800">
                <a:latin typeface="Cambria"/>
                <a:ea typeface="Cambria"/>
                <a:cs typeface="Cambria"/>
                <a:sym typeface="Cambria"/>
              </a:rPr>
              <a:t> Consider the following example: 15 years ago—100 total children of similar age </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 </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		Number of obese children			15 = 15%</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		Number of non-obese children			85 = 85%</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 </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Now, let us say that the number of obese children has risen to 150 children today: So far we have conformed to the information given in the stimulus: the actual number of obese children is rising. However, although the number of obese children has now risen to 150, the definition of obesity (“more body fat than 85 percent of North American children”) remains unchanged. Since this is the case, the 150 obese children today must still comprise the top 15% of the total child population. Consequently, the remaining 85% of non-obese children must now be 850 (150 is 15% of 1000, and thus 85% of 1000 is 850): Answer choice (A) is fully supported because the stimulus provides information about both the number and percentage of obese children. As stated earlier, if the stimulus provides information about both the numbers and percentages in a situation, then you can select any supported answer choice that contains either numbers or percentages. Note the emphasis on the word “supported.” In the obesity problem, GMAC could easily have written an incorrect answer choice that says, “The number of North American children who are not obese decreased over the past 15 years.”</a:t>
            </a:r>
            <a:endParaRPr sz="1800">
              <a:latin typeface="Calibri"/>
              <a:ea typeface="Calibri"/>
              <a:cs typeface="Calibri"/>
              <a:sym typeface="Calibri"/>
            </a:endParaRPr>
          </a:p>
        </p:txBody>
      </p:sp>
      <p:sp>
        <p:nvSpPr>
          <p:cNvPr id="875" name="Google Shape;875;p1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1" name="Google Shape;881;p1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t/>
            </a:r>
            <a:endParaRPr b="0" i="0" sz="2800">
              <a:solidFill>
                <a:srgbClr val="222222"/>
              </a:solidFill>
              <a:latin typeface="Arial"/>
              <a:ea typeface="Arial"/>
              <a:cs typeface="Arial"/>
              <a:sym typeface="Arial"/>
            </a:endParaRPr>
          </a:p>
        </p:txBody>
      </p:sp>
      <p:sp>
        <p:nvSpPr>
          <p:cNvPr id="882" name="Google Shape;882;p1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7" name="Google Shape;887;p1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en-US" sz="1800">
                <a:latin typeface="Cambria"/>
                <a:ea typeface="Cambria"/>
                <a:cs typeface="Cambria"/>
                <a:sym typeface="Cambria"/>
              </a:rPr>
              <a:t>Marvel’s monthly sales of new cars within Calistan remained constant at the pre-standards level, and at the same time Marvel’s share of the market declined. We know that if sales remain constant but the share represented by those sales decreased, then the overall sales in the market must have increased. For example: 	</a:t>
            </a:r>
            <a:endParaRPr sz="1800">
              <a:latin typeface="Calibri"/>
              <a:ea typeface="Calibri"/>
              <a:cs typeface="Calibri"/>
              <a:sym typeface="Calibri"/>
            </a:endParaRPr>
          </a:p>
          <a:p>
            <a:pPr indent="0" lvl="0" marL="0" marR="0" rtl="0" algn="just">
              <a:lnSpc>
                <a:spcPct val="115000"/>
              </a:lnSpc>
              <a:spcBef>
                <a:spcPts val="0"/>
              </a:spcBef>
              <a:spcAft>
                <a:spcPts val="0"/>
              </a:spcAft>
              <a:buNone/>
            </a:pPr>
            <a:r>
              <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							</a:t>
            </a:r>
            <a:r>
              <a:rPr b="1" lang="en-US" sz="1800">
                <a:latin typeface="Cambria"/>
                <a:ea typeface="Cambria"/>
                <a:cs typeface="Cambria"/>
                <a:sym typeface="Cambria"/>
              </a:rPr>
              <a:t>Pre-Standards	 post-Standards</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	Marvel’s Monthly New Car Sales			10		10</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	Total Monthly New Car Sales in Calistan			100		200</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	Marvel’s Market Share				10%		5%</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 </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b="1" lang="en-US" sz="1800">
                <a:latin typeface="Cambria"/>
                <a:ea typeface="Cambria"/>
                <a:cs typeface="Cambria"/>
                <a:sym typeface="Cambria"/>
              </a:rPr>
              <a:t>Answer choice (A): </a:t>
            </a:r>
            <a:r>
              <a:rPr lang="en-US" sz="1800">
                <a:latin typeface="Cambria"/>
                <a:ea typeface="Cambria"/>
                <a:cs typeface="Cambria"/>
                <a:sym typeface="Cambria"/>
              </a:rPr>
              <a:t>As shown in the discussion of the last sentence of the stimulus, in the three months after the imposition of the emissions standards, the total monthly car sales in Calistan must have risen, and since Marvel’s monthly car sales remained constant, we can conclude that the sales of other car makers must have risen. Since this answer claims they decreased, this answer cannot be true and is correct.</a:t>
            </a:r>
            <a:endParaRPr/>
          </a:p>
          <a:p>
            <a:pPr indent="0" lvl="0" marL="0" marR="0" rtl="0" algn="just">
              <a:lnSpc>
                <a:spcPct val="115000"/>
              </a:lnSpc>
              <a:spcBef>
                <a:spcPts val="0"/>
              </a:spcBef>
              <a:spcAft>
                <a:spcPts val="0"/>
              </a:spcAft>
              <a:buNone/>
            </a:pPr>
            <a:r>
              <a:t/>
            </a:r>
            <a:endParaRPr sz="1800">
              <a:latin typeface="Cambria"/>
              <a:ea typeface="Cambria"/>
              <a:cs typeface="Cambria"/>
              <a:sym typeface="Cambria"/>
            </a:endParaRPr>
          </a:p>
          <a:p>
            <a:pPr indent="0" lvl="0" marL="0" marR="0" rtl="0" algn="l">
              <a:lnSpc>
                <a:spcPct val="115000"/>
              </a:lnSpc>
              <a:spcBef>
                <a:spcPts val="0"/>
              </a:spcBef>
              <a:spcAft>
                <a:spcPts val="0"/>
              </a:spcAft>
              <a:buClr>
                <a:schemeClr val="dk1"/>
              </a:buClr>
              <a:buSzPts val="1800"/>
              <a:buFont typeface="Calibri"/>
              <a:buNone/>
            </a:pPr>
            <a:r>
              <a:rPr b="1" lang="en-US" sz="1800">
                <a:latin typeface="Calibri"/>
                <a:ea typeface="Calibri"/>
                <a:cs typeface="Calibri"/>
                <a:sym typeface="Calibri"/>
              </a:rPr>
              <a:t>Top 1% expert replies to student queries (can skip)</a:t>
            </a:r>
            <a:br>
              <a:rPr b="0" i="0" lang="en-US" sz="2800">
                <a:solidFill>
                  <a:srgbClr val="222222"/>
                </a:solidFill>
                <a:latin typeface="Arial"/>
                <a:ea typeface="Arial"/>
                <a:cs typeface="Arial"/>
                <a:sym typeface="Arial"/>
              </a:rPr>
            </a:br>
            <a:r>
              <a:rPr b="0" i="0" lang="en-US" sz="2800">
                <a:solidFill>
                  <a:srgbClr val="222222"/>
                </a:solidFill>
                <a:latin typeface="Arial"/>
                <a:ea typeface="Arial"/>
                <a:cs typeface="Arial"/>
                <a:sym typeface="Arial"/>
              </a:rPr>
              <a:t>Say any number of cars (100) were sold every month for the 10 month period. Let’s say there are a total of 3 car companies (Marvel (M), A, and B). Let’s say M used to produce 10 cars every month before this period began (so its market share was 10%), the total number of cars produced monthly by A and B was 90. During the period of 10 months, M started producing 20 cars monthly, the total production remained at 100, M's share went to 20% and the total production by other companies became 80.</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After the 10-month period, M's market share fell (that too substantially), but M's total monthly production remained the same. So on a monthly production of 20 cars, M's market share ws now much lesser than 20%. </a:t>
            </a:r>
            <a:r>
              <a:rPr b="0" i="1" lang="en-US" sz="2800">
                <a:solidFill>
                  <a:srgbClr val="222222"/>
                </a:solidFill>
                <a:latin typeface="Arial"/>
                <a:ea typeface="Arial"/>
                <a:cs typeface="Arial"/>
                <a:sym typeface="Arial"/>
              </a:rPr>
              <a:t>So the total production of all cars in Calistan must have increased to much more than 100 a month</a:t>
            </a:r>
            <a:r>
              <a:rPr b="0" i="0" lang="en-US" sz="2800">
                <a:solidFill>
                  <a:srgbClr val="222222"/>
                </a:solidFill>
                <a:latin typeface="Arial"/>
                <a:ea typeface="Arial"/>
                <a:cs typeface="Arial"/>
                <a:sym typeface="Arial"/>
              </a:rPr>
              <a:t>. If that is the case, is there any possibility at all of it happening if the total number of monthly cars produced by A and B decreased from the previous number of 80? No, because anything lesser than or equal to 80 + 20 is lesser than or equal to 100, and we need this last figure to be well above 100.</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Option (A) says this exactly</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540"/>
              </a:spcBef>
              <a:spcAft>
                <a:spcPts val="0"/>
              </a:spcAft>
              <a:buNone/>
            </a:pPr>
            <a:r>
              <a:rPr b="1" i="0" lang="en-US" sz="1800">
                <a:solidFill>
                  <a:srgbClr val="222222"/>
                </a:solidFill>
                <a:latin typeface="Arial"/>
                <a:ea typeface="Arial"/>
                <a:cs typeface="Arial"/>
                <a:sym typeface="Arial"/>
              </a:rPr>
              <a:t>Top 1% expert replies to student queries (can skip)</a:t>
            </a:r>
            <a:endParaRPr b="0" i="0" sz="1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It is given that the total monthly sales of new cars within Calistan remained constant for the 10 month period.</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It is also given that in the same period, the monthly sales of cars manufactured by MAC doubled. </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Now after the new standards were imposed, the monthly sales of MAC remained the same but their market share decreased substantially.</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Now, how is market share calculated?</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Market share of MAC = (Total monthly sales of MAC/Total monthly sales within Calistan)</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Now, we know that total monthly sales of MAC remained constant. So if the market share of MAC decreased, then that means from the above equation that the total monthly sales within Calistan increased. [If the numerator remains constant and the value of the fraction decreases, then the denominator must have increased]</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So we know that total monthly sales within Calistan increased.</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Total monthly sales within Calistan = Total monthly sales of MAC + Total monthly sales of all other companies.</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If the total monthly sales within Calistan increased and the total monthly sales of MAC remained constant, </a:t>
            </a:r>
            <a:r>
              <a:rPr b="1" i="0" lang="en-US" sz="2800">
                <a:solidFill>
                  <a:srgbClr val="222222"/>
                </a:solidFill>
                <a:latin typeface="Arial"/>
                <a:ea typeface="Arial"/>
                <a:cs typeface="Arial"/>
                <a:sym typeface="Arial"/>
              </a:rPr>
              <a:t>then the total monthly sales of all other companies must have increased.</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So we know that it is impossible for the total monthly sales of all other companies to have decreased. That is what the answer is.</a:t>
            </a:r>
            <a:endParaRPr/>
          </a:p>
          <a:p>
            <a:pPr indent="0" lvl="0" marL="0" rtl="0" algn="l">
              <a:spcBef>
                <a:spcPts val="540"/>
              </a:spcBef>
              <a:spcAft>
                <a:spcPts val="0"/>
              </a:spcAft>
              <a:buNone/>
            </a:pPr>
            <a:r>
              <a:t/>
            </a:r>
            <a:endParaRPr b="0" i="0" sz="1800">
              <a:solidFill>
                <a:srgbClr val="222222"/>
              </a:solidFill>
              <a:latin typeface="Arial"/>
              <a:ea typeface="Arial"/>
              <a:cs typeface="Arial"/>
              <a:sym typeface="Arial"/>
            </a:endParaRPr>
          </a:p>
          <a:p>
            <a:pPr indent="0" lvl="0" marL="0" rtl="0" algn="l">
              <a:spcBef>
                <a:spcPts val="840"/>
              </a:spcBef>
              <a:spcAft>
                <a:spcPts val="0"/>
              </a:spcAft>
              <a:buNone/>
            </a:pPr>
            <a:r>
              <a:rPr b="0" i="0" lang="en-US" sz="1800">
                <a:solidFill>
                  <a:srgbClr val="222222"/>
                </a:solidFill>
                <a:latin typeface="Arial"/>
                <a:ea typeface="Arial"/>
                <a:cs typeface="Arial"/>
                <a:sym typeface="Arial"/>
              </a:rPr>
              <a:t>Note - </a:t>
            </a:r>
            <a:r>
              <a:rPr b="0" i="0" lang="en-US" sz="2800">
                <a:solidFill>
                  <a:srgbClr val="222222"/>
                </a:solidFill>
                <a:latin typeface="Arial"/>
                <a:ea typeface="Arial"/>
                <a:cs typeface="Arial"/>
                <a:sym typeface="Arial"/>
              </a:rPr>
              <a:t>Market share by unit and Market share by revenue, both are also acceptable. </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p:txBody>
      </p:sp>
      <p:sp>
        <p:nvSpPr>
          <p:cNvPr id="888" name="Google Shape;888;p1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4" name="Google Shape;894;p1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en-US" sz="1800">
                <a:latin typeface="Cambria"/>
                <a:ea typeface="Cambria"/>
                <a:cs typeface="Cambria"/>
                <a:sym typeface="Cambria"/>
              </a:rPr>
              <a:t>This argument includes statistics about the relative increases in the consumption of fish and poultry in Eastland, respectively, as well as the population growth in Eastland during the same period. Because we are given only information about the percentage increases of fish consumption, poultry consumption, and the population of Eastland, we should look for an inference that is closely tied to percentage information and not actual numbers.</a:t>
            </a:r>
            <a:endParaRPr sz="1800">
              <a:latin typeface="Calibri"/>
              <a:ea typeface="Calibri"/>
              <a:cs typeface="Calibri"/>
              <a:sym typeface="Calibri"/>
            </a:endParaRPr>
          </a:p>
          <a:p>
            <a:pPr indent="-342900" lvl="0" marL="342900" marR="0" rtl="0" algn="just">
              <a:lnSpc>
                <a:spcPct val="115000"/>
              </a:lnSpc>
              <a:spcBef>
                <a:spcPts val="1000"/>
              </a:spcBef>
              <a:spcAft>
                <a:spcPts val="0"/>
              </a:spcAft>
              <a:buClr>
                <a:schemeClr val="dk1"/>
              </a:buClr>
              <a:buSzPts val="1800"/>
              <a:buFont typeface="Cambria"/>
              <a:buAutoNum type="alphaUcParenBoth"/>
            </a:pPr>
            <a:r>
              <a:rPr b="1" lang="en-US" sz="1800">
                <a:latin typeface="Cambria"/>
                <a:ea typeface="Cambria"/>
                <a:cs typeface="Cambria"/>
                <a:sym typeface="Cambria"/>
              </a:rPr>
              <a:t>CORRECT.</a:t>
            </a:r>
            <a:r>
              <a:rPr lang="en-US" sz="1800">
                <a:latin typeface="Cambria"/>
                <a:ea typeface="Cambria"/>
                <a:cs typeface="Cambria"/>
                <a:sym typeface="Cambria"/>
              </a:rPr>
              <a:t> As we are given that the population of Eastland increased by 6 percent, and the total consumption of poultry increased by 9 percent in the same period, then it must be the case that the per capita, or average, consumption of poultry rose from 2000 to 2005. For example, let's say that the population of Eastland increased by 6 percent from 1000 to 1060 people, while the consumption of poultry increased by 9 percent from 100 to 109 units. The per capita consumption in 2000 would have been exactly 100/1000 while the per capita consumption in 2005 would have been 109/1060, a slightly greater value.</a:t>
            </a:r>
            <a:endParaRPr/>
          </a:p>
          <a:p>
            <a:pPr indent="0" lvl="0" marL="0" marR="0" rtl="0" algn="just">
              <a:lnSpc>
                <a:spcPct val="115000"/>
              </a:lnSpc>
              <a:spcBef>
                <a:spcPts val="1000"/>
              </a:spcBef>
              <a:spcAft>
                <a:spcPts val="0"/>
              </a:spcAft>
              <a:buClr>
                <a:schemeClr val="dk1"/>
              </a:buClr>
              <a:buSzPts val="1800"/>
              <a:buFont typeface="Calibri"/>
              <a:buNone/>
            </a:pPr>
            <a:r>
              <a:t/>
            </a:r>
            <a:endParaRPr sz="1800">
              <a:latin typeface="Cambria"/>
              <a:ea typeface="Cambria"/>
              <a:cs typeface="Cambria"/>
              <a:sym typeface="Cambria"/>
            </a:endParaRPr>
          </a:p>
          <a:p>
            <a:pPr indent="0" lvl="0" marL="0" marR="0" rtl="0" algn="just">
              <a:lnSpc>
                <a:spcPct val="115000"/>
              </a:lnSpc>
              <a:spcBef>
                <a:spcPts val="1000"/>
              </a:spcBef>
              <a:spcAft>
                <a:spcPts val="0"/>
              </a:spcAft>
              <a:buClr>
                <a:schemeClr val="dk1"/>
              </a:buClr>
              <a:buSzPts val="1800"/>
              <a:buFont typeface="Cambria"/>
              <a:buNone/>
            </a:pPr>
            <a:r>
              <a:rPr b="1" lang="en-US" sz="1800">
                <a:latin typeface="Cambria"/>
                <a:ea typeface="Cambria"/>
                <a:cs typeface="Cambria"/>
                <a:sym typeface="Cambria"/>
              </a:rPr>
              <a:t>Top 1% expert replies to student queries (can skip)</a:t>
            </a:r>
            <a:endParaRPr/>
          </a:p>
          <a:p>
            <a:pPr indent="0" lvl="0" marL="0" rtl="0" algn="l">
              <a:spcBef>
                <a:spcPts val="1840"/>
              </a:spcBef>
              <a:spcAft>
                <a:spcPts val="0"/>
              </a:spcAft>
              <a:buNone/>
            </a:pPr>
            <a:r>
              <a:rPr b="0" i="0" lang="en-US" sz="2800">
                <a:solidFill>
                  <a:srgbClr val="222222"/>
                </a:solidFill>
                <a:latin typeface="Arial"/>
                <a:ea typeface="Arial"/>
                <a:cs typeface="Arial"/>
                <a:sym typeface="Arial"/>
              </a:rPr>
              <a:t>Let the total consumption of fish in 2000 be x</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Let the total consumption of poultry products in 2000 be y</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Let the population in 2000 be z</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The total consumption of fish in 2005 is (1.045x)           [We're told that the total consumption of fish increased 4.5%]</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The total consumption of poultry products in 2005 is (1.09y)           [We're told that the total consumption of poultry products increased 9%]</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The population in 2005 is (1.06z)             [We're told that the population increased 6%]</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Now, </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Per capita consumption of poultry products = Total Consumption of poultry products/Total population</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Per capita consumption of poultry products in 2000 = y/z</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Per capita consumption of poultry products in 2005 = </a:t>
            </a:r>
            <a:r>
              <a:rPr b="1" i="0" lang="en-US" sz="2800">
                <a:solidFill>
                  <a:srgbClr val="222222"/>
                </a:solidFill>
                <a:latin typeface="Arial"/>
                <a:ea typeface="Arial"/>
                <a:cs typeface="Arial"/>
                <a:sym typeface="Arial"/>
              </a:rPr>
              <a:t>1.09y/1.06z &gt; y/z</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Therefore, Per capita consumption of poultry products in 2005 &gt; Per capita consumption of poultry products in 2000. </a:t>
            </a:r>
            <a:endParaRPr sz="1800">
              <a:latin typeface="Calibri"/>
              <a:ea typeface="Calibri"/>
              <a:cs typeface="Calibri"/>
              <a:sym typeface="Calibri"/>
            </a:endParaRPr>
          </a:p>
        </p:txBody>
      </p:sp>
      <p:sp>
        <p:nvSpPr>
          <p:cNvPr id="895" name="Google Shape;895;p1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1" name="Google Shape;901;p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en-US" sz="1800">
                <a:latin typeface="Cambria"/>
                <a:ea typeface="Cambria"/>
                <a:cs typeface="Cambria"/>
                <a:sym typeface="Cambria"/>
              </a:rPr>
              <a:t>The text tells us that the revenues for independent movies for the first have of this year are already greater than the total revenues for independent movies for all of last year.  We are then asked to draw a conclusion based on that information.</a:t>
            </a:r>
            <a:endParaRPr sz="1800">
              <a:latin typeface="Calibri"/>
              <a:ea typeface="Calibri"/>
              <a:cs typeface="Calibri"/>
              <a:sym typeface="Calibri"/>
            </a:endParaRPr>
          </a:p>
          <a:p>
            <a:pPr indent="0" lvl="0" marL="0" marR="0" rtl="0" algn="just">
              <a:lnSpc>
                <a:spcPct val="115000"/>
              </a:lnSpc>
              <a:spcBef>
                <a:spcPts val="1000"/>
              </a:spcBef>
              <a:spcAft>
                <a:spcPts val="0"/>
              </a:spcAft>
              <a:buNone/>
            </a:pPr>
            <a:r>
              <a:rPr b="1" lang="en-US" sz="1800">
                <a:latin typeface="Cambria"/>
                <a:ea typeface="Cambria"/>
                <a:cs typeface="Cambria"/>
                <a:sym typeface="Cambria"/>
              </a:rPr>
              <a:t>(A) CORRECT</a:t>
            </a:r>
            <a:r>
              <a:rPr lang="en-US" sz="1800">
                <a:latin typeface="Cambria"/>
                <a:ea typeface="Cambria"/>
                <a:cs typeface="Cambria"/>
                <a:sym typeface="Cambria"/>
              </a:rPr>
              <a:t>. The average revenue per film = total revenues ÷ number of films.</a:t>
            </a:r>
            <a:endParaRPr sz="1800">
              <a:latin typeface="Calibri"/>
              <a:ea typeface="Calibri"/>
              <a:cs typeface="Calibri"/>
              <a:sym typeface="Calibri"/>
            </a:endParaRPr>
          </a:p>
          <a:p>
            <a:pPr indent="0" lvl="0" marL="0" marR="0" rtl="0" algn="just">
              <a:lnSpc>
                <a:spcPct val="115000"/>
              </a:lnSpc>
              <a:spcBef>
                <a:spcPts val="1000"/>
              </a:spcBef>
              <a:spcAft>
                <a:spcPts val="0"/>
              </a:spcAft>
              <a:buNone/>
            </a:pPr>
            <a:r>
              <a:rPr lang="en-US" sz="1800">
                <a:latin typeface="Cambria"/>
                <a:ea typeface="Cambria"/>
                <a:cs typeface="Cambria"/>
                <a:sym typeface="Cambria"/>
              </a:rPr>
              <a:t>Revenues: We are told that the revenues for independent movies for the first half of this year (say $1000) are already greater than the total revenues for all of last year (say $999).</a:t>
            </a:r>
            <a:endParaRPr sz="1800">
              <a:latin typeface="Calibri"/>
              <a:ea typeface="Calibri"/>
              <a:cs typeface="Calibri"/>
              <a:sym typeface="Calibri"/>
            </a:endParaRPr>
          </a:p>
          <a:p>
            <a:pPr indent="0" lvl="0" marL="0" marR="0" rtl="0" algn="just">
              <a:lnSpc>
                <a:spcPct val="115000"/>
              </a:lnSpc>
              <a:spcBef>
                <a:spcPts val="1000"/>
              </a:spcBef>
              <a:spcAft>
                <a:spcPts val="0"/>
              </a:spcAft>
              <a:buNone/>
            </a:pPr>
            <a:r>
              <a:rPr lang="en-US" sz="1800">
                <a:latin typeface="Cambria"/>
                <a:ea typeface="Cambria"/>
                <a:cs typeface="Cambria"/>
                <a:sym typeface="Cambria"/>
              </a:rPr>
              <a:t>Number of Films: We know that more independent movies were released last year (say 10) than in the first half of this year (say 9).</a:t>
            </a:r>
            <a:endParaRPr sz="1800">
              <a:latin typeface="Calibri"/>
              <a:ea typeface="Calibri"/>
              <a:cs typeface="Calibri"/>
              <a:sym typeface="Calibri"/>
            </a:endParaRPr>
          </a:p>
          <a:p>
            <a:pPr indent="0" lvl="0" marL="0" marR="0" rtl="0" algn="just">
              <a:lnSpc>
                <a:spcPct val="115000"/>
              </a:lnSpc>
              <a:spcBef>
                <a:spcPts val="1000"/>
              </a:spcBef>
              <a:spcAft>
                <a:spcPts val="0"/>
              </a:spcAft>
              <a:buNone/>
            </a:pPr>
            <a:r>
              <a:rPr lang="en-US" sz="1800">
                <a:latin typeface="Cambria"/>
                <a:ea typeface="Cambria"/>
                <a:cs typeface="Cambria"/>
                <a:sym typeface="Cambria"/>
              </a:rPr>
              <a:t>We can clearly see that the average revenues per film for independent movies in the first half of this year ($1000 ÷ 9) are greater than the average revenues for all independent movies released last year ($999 ÷ 10).</a:t>
            </a:r>
            <a:endParaRPr sz="1800">
              <a:latin typeface="Calibri"/>
              <a:ea typeface="Calibri"/>
              <a:cs typeface="Calibri"/>
              <a:sym typeface="Calibri"/>
            </a:endParaRPr>
          </a:p>
        </p:txBody>
      </p:sp>
      <p:sp>
        <p:nvSpPr>
          <p:cNvPr id="902" name="Google Shape;902;p1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8" name="Google Shape;908;p1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t/>
            </a:r>
            <a:endParaRPr sz="1800">
              <a:latin typeface="Calibri"/>
              <a:ea typeface="Calibri"/>
              <a:cs typeface="Calibri"/>
              <a:sym typeface="Calibri"/>
            </a:endParaRPr>
          </a:p>
        </p:txBody>
      </p:sp>
      <p:sp>
        <p:nvSpPr>
          <p:cNvPr id="909" name="Google Shape;909;p1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5" name="Google Shape;915;p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lang="en-US" sz="1800">
                <a:latin typeface="Cambria"/>
                <a:ea typeface="Cambria"/>
                <a:cs typeface="Cambria"/>
                <a:sym typeface="Cambria"/>
              </a:rPr>
              <a:t>C is correct</a:t>
            </a:r>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The 50% increase in electrical energy gives the impression that the jump must have been substantial. But we know from that a large percentage does not automatically mean a large number. For example, in this problem it is possible that the 50% increase in electrical energy use was a jump from 2 units to 3 units. The possibility that electrical energy use in 1973 was a relatively small percentage of overall energy use directly undermines answer choices (A), as shown by the following example:</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b="1" lang="en-US" sz="1800">
                <a:latin typeface="Cambria"/>
                <a:ea typeface="Cambria"/>
                <a:cs typeface="Cambria"/>
                <a:sym typeface="Cambria"/>
              </a:rPr>
              <a:t>					1973		1989</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	Total energy use (in units)			100		109</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	Electrical energy use			10		15 (in units)</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	Percentage of total energy use that was electrical	10%		13+%</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 </a:t>
            </a:r>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A close analysis of the chart also reveals that answer choice (B) can be eliminated. In the example, the use of energy other than electrical energy rose from 90 units to 94 units. Although the example disproves both answer choice (A) and (B), obviously you do not have time to make a chart during the test to examine each possibility, so is there a faster way to eliminate the first two answers? Yes—consider the previous discussion point that information about percentages does not tell us about the numbers. With that idea in mind, because the stimulus contains only percentage information (even though there are two percentages), you should be very suspicious of answer choice (A) (which states that the number of electrical units used was greater) and answer choice (B) (which states that the use of non- electrical energy declined) since they both contain numerical information. At the same time, you should be attracted to an answer such as (C) because it contains only percentage information, and as it turns out, </a:t>
            </a:r>
            <a:r>
              <a:rPr b="1" lang="en-US" sz="1800">
                <a:latin typeface="Cambria"/>
                <a:ea typeface="Cambria"/>
                <a:cs typeface="Cambria"/>
                <a:sym typeface="Cambria"/>
              </a:rPr>
              <a:t>answer choice (C) is correct.</a:t>
            </a:r>
            <a:r>
              <a:rPr lang="en-US" sz="1800">
                <a:latin typeface="Cambria"/>
                <a:ea typeface="Cambria"/>
                <a:cs typeface="Cambria"/>
                <a:sym typeface="Cambria"/>
              </a:rPr>
              <a:t> </a:t>
            </a:r>
            <a:endParaRPr sz="1800">
              <a:latin typeface="Calibri"/>
              <a:ea typeface="Calibri"/>
              <a:cs typeface="Calibri"/>
              <a:sym typeface="Calibri"/>
            </a:endParaRPr>
          </a:p>
        </p:txBody>
      </p:sp>
      <p:sp>
        <p:nvSpPr>
          <p:cNvPr id="916" name="Google Shape;916;p1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8" name="Google Shape;16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3" name="Google Shape;923;p1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t/>
            </a:r>
            <a:endParaRPr b="0" i="0" sz="2800">
              <a:solidFill>
                <a:srgbClr val="222222"/>
              </a:solidFill>
              <a:latin typeface="Arial"/>
              <a:ea typeface="Arial"/>
              <a:cs typeface="Arial"/>
              <a:sym typeface="Arial"/>
            </a:endParaRPr>
          </a:p>
        </p:txBody>
      </p:sp>
      <p:sp>
        <p:nvSpPr>
          <p:cNvPr id="924" name="Google Shape;924;p1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0" name="Google Shape;930;p1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lang="en-US" sz="1800">
                <a:latin typeface="Cambria"/>
                <a:ea typeface="Cambria"/>
                <a:cs typeface="Cambria"/>
                <a:sym typeface="Cambria"/>
              </a:rPr>
              <a:t>The correct answer choice is (B)</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Answer choice (A): This is the most popular wrong answer choice. The key error is the claim that “Mitro and Guadar each increased by a percentage that exceeded” Korva’s increase. Although it must be true that at least one exceeded Korva’s increase, it does not have to be true that both exceeded Korva, as shown by the following example:</a:t>
            </a:r>
            <a:endParaRPr/>
          </a:p>
          <a:p>
            <a:pPr indent="0" lvl="0" marL="0" marR="0" rtl="0" algn="just">
              <a:lnSpc>
                <a:spcPct val="115000"/>
              </a:lnSpc>
              <a:spcBef>
                <a:spcPts val="0"/>
              </a:spcBef>
              <a:spcAft>
                <a:spcPts val="0"/>
              </a:spcAft>
              <a:buNone/>
            </a:pPr>
            <a:r>
              <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				Before		After (Last Year)</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	Total Population of Ditrama		30 (100%)		100 (100%)</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	Population of Korva		K 10 (33%)		15 (15%)</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	Population of Mitro		M 10 (33%)		10 (10%) </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	Population of Guadar		G 10 (33%)		75 (75%)</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 </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A. In the example above, only one of the other regions had a population increase that exceeded Korva; the other did not. Hence this answer choice is incorrect.</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mbria"/>
                <a:ea typeface="Cambria"/>
                <a:cs typeface="Cambria"/>
                <a:sym typeface="Cambria"/>
              </a:rPr>
              <a:t>Answer choice (</a:t>
            </a:r>
            <a:r>
              <a:rPr b="1" lang="en-US" sz="1800">
                <a:latin typeface="Cambria"/>
                <a:ea typeface="Cambria"/>
                <a:cs typeface="Cambria"/>
                <a:sym typeface="Cambria"/>
              </a:rPr>
              <a:t>B</a:t>
            </a:r>
            <a:r>
              <a:rPr lang="en-US" sz="1800">
                <a:latin typeface="Cambria"/>
                <a:ea typeface="Cambria"/>
                <a:cs typeface="Cambria"/>
                <a:sym typeface="Cambria"/>
              </a:rPr>
              <a:t>): This is the correct answer. From the stimulus we know that Korva had a population increase, but a revenue drop. So, the total population of Ditrama must have increased by more than Korva’s increase, and for this to happen, at least one other country must have had an increase in population that exceeded Korva’s.</a:t>
            </a:r>
            <a:endParaRPr/>
          </a:p>
          <a:p>
            <a:pPr indent="0" lvl="0" marL="0" marR="0" rtl="0" algn="just">
              <a:lnSpc>
                <a:spcPct val="115000"/>
              </a:lnSpc>
              <a:spcBef>
                <a:spcPts val="0"/>
              </a:spcBef>
              <a:spcAft>
                <a:spcPts val="0"/>
              </a:spcAft>
              <a:buNone/>
            </a:pPr>
            <a:r>
              <a:t/>
            </a:r>
            <a:endParaRPr sz="1800">
              <a:latin typeface="Cambria"/>
              <a:ea typeface="Cambria"/>
              <a:cs typeface="Cambria"/>
              <a:sym typeface="Cambria"/>
            </a:endParaRPr>
          </a:p>
          <a:p>
            <a:pPr indent="0" lvl="0" marL="0" marR="0" rtl="0" algn="just">
              <a:lnSpc>
                <a:spcPct val="115000"/>
              </a:lnSpc>
              <a:spcBef>
                <a:spcPts val="0"/>
              </a:spcBef>
              <a:spcAft>
                <a:spcPts val="0"/>
              </a:spcAft>
              <a:buNone/>
            </a:pPr>
            <a:r>
              <a:rPr b="1" lang="en-US" sz="1800">
                <a:latin typeface="Cambria"/>
                <a:ea typeface="Cambria"/>
                <a:cs typeface="Cambria"/>
                <a:sym typeface="Cambria"/>
              </a:rPr>
              <a:t>Top 1% expert replies to student queries (can skip)</a:t>
            </a:r>
            <a:endParaRPr/>
          </a:p>
          <a:p>
            <a:pPr indent="0" lvl="0" marL="0" rtl="0" algn="l">
              <a:spcBef>
                <a:spcPts val="840"/>
              </a:spcBef>
              <a:spcAft>
                <a:spcPts val="0"/>
              </a:spcAft>
              <a:buNone/>
            </a:pPr>
            <a:r>
              <a:rPr b="0" i="0" lang="en-US" sz="2800">
                <a:solidFill>
                  <a:srgbClr val="222222"/>
                </a:solidFill>
                <a:latin typeface="Tahoma"/>
                <a:ea typeface="Tahoma"/>
                <a:cs typeface="Tahoma"/>
                <a:sym typeface="Tahoma"/>
              </a:rPr>
              <a:t>We know that Korva's revenue share decreased even though their population increased. This must mean that, collectively, the other two countries experienced a greater proportional increase in population. Now, a key thing to understand is that in order for the other two countries to have experienced a collective increase, it doesn't have to be the case that both of these countries did. </a:t>
            </a:r>
            <a:r>
              <a:rPr b="0" i="0" lang="en-US" sz="2800" u="sng">
                <a:solidFill>
                  <a:srgbClr val="222222"/>
                </a:solidFill>
                <a:latin typeface="Tahoma"/>
                <a:ea typeface="Tahoma"/>
                <a:cs typeface="Tahoma"/>
                <a:sym typeface="Tahoma"/>
              </a:rPr>
              <a:t>But at least one of them would have had to. This is what option B says.</a:t>
            </a:r>
            <a:endParaRPr b="0" i="0" sz="2800">
              <a:solidFill>
                <a:srgbClr val="222222"/>
              </a:solidFill>
              <a:latin typeface="Arial"/>
              <a:ea typeface="Arial"/>
              <a:cs typeface="Arial"/>
              <a:sym typeface="Arial"/>
            </a:endParaRPr>
          </a:p>
          <a:p>
            <a:pPr indent="0" lvl="0" marL="0" rtl="0" algn="l">
              <a:spcBef>
                <a:spcPts val="840"/>
              </a:spcBef>
              <a:spcAft>
                <a:spcPts val="0"/>
              </a:spcAft>
              <a:buNone/>
            </a:pPr>
            <a:br>
              <a:rPr b="0" i="0" lang="en-US" sz="2800" u="sng">
                <a:solidFill>
                  <a:srgbClr val="222222"/>
                </a:solidFill>
                <a:latin typeface="Tahoma"/>
                <a:ea typeface="Tahoma"/>
                <a:cs typeface="Tahoma"/>
                <a:sym typeface="Tahoma"/>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Tahoma"/>
                <a:ea typeface="Tahoma"/>
                <a:cs typeface="Tahoma"/>
                <a:sym typeface="Tahoma"/>
              </a:rPr>
              <a:t>Argument states that although K's population increased their revenue went down, which means </a:t>
            </a:r>
            <a:r>
              <a:rPr b="1" i="0" lang="en-US" sz="2800">
                <a:solidFill>
                  <a:srgbClr val="222222"/>
                </a:solidFill>
                <a:latin typeface="Tahoma"/>
                <a:ea typeface="Tahoma"/>
                <a:cs typeface="Tahoma"/>
                <a:sym typeface="Tahoma"/>
              </a:rPr>
              <a:t>K's population increase was less than the </a:t>
            </a:r>
            <a:r>
              <a:rPr b="1" i="0" lang="en-US" sz="2800" u="sng">
                <a:solidFill>
                  <a:srgbClr val="222222"/>
                </a:solidFill>
                <a:latin typeface="Tahoma"/>
                <a:ea typeface="Tahoma"/>
                <a:cs typeface="Tahoma"/>
                <a:sym typeface="Tahoma"/>
              </a:rPr>
              <a:t>COMBINED increase of M and G</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Let's start with 2010 (last/base year)</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2010 - Total population 100</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K - 40 (40% of total)</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M - 40 (40% of total)</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G - 20 (20% of total)</a:t>
            </a:r>
            <a:br>
              <a:rPr b="0" i="0" lang="en-US" sz="2800">
                <a:solidFill>
                  <a:srgbClr val="222222"/>
                </a:solidFill>
                <a:latin typeface="Tahoma"/>
                <a:ea typeface="Tahoma"/>
                <a:cs typeface="Tahoma"/>
                <a:sym typeface="Tahoma"/>
              </a:rPr>
            </a:b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Inference 1 : In order for K's population to increase but also for its percentage to decrease, the total population of Ditrama had to have increased</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Inference 2 : For the sake of proving B, there are 3 possible scenarios. K has a smaller increase than none, at least 1, or both other countries</a:t>
            </a:r>
            <a:br>
              <a:rPr b="0" i="0" lang="en-US" sz="2800">
                <a:solidFill>
                  <a:srgbClr val="222222"/>
                </a:solidFill>
                <a:latin typeface="Tahoma"/>
                <a:ea typeface="Tahoma"/>
                <a:cs typeface="Tahoma"/>
                <a:sym typeface="Tahoma"/>
              </a:rPr>
            </a:b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2011 Total population 110 - smaller increase than one other country</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K - 43 (7.5% increase; 39.09% of total)</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M - 46 (15% increase; 41.82% of total)</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G - 21 (5%% increase; 19.09% of total)</a:t>
            </a:r>
            <a:br>
              <a:rPr b="0" i="0" lang="en-US" sz="2800">
                <a:solidFill>
                  <a:srgbClr val="222222"/>
                </a:solidFill>
                <a:latin typeface="Tahoma"/>
                <a:ea typeface="Tahoma"/>
                <a:cs typeface="Tahoma"/>
                <a:sym typeface="Tahoma"/>
              </a:rPr>
            </a:br>
            <a:endParaRPr b="0" i="0" sz="2800">
              <a:solidFill>
                <a:srgbClr val="222222"/>
              </a:solidFill>
              <a:latin typeface="Tahoma"/>
              <a:ea typeface="Tahoma"/>
              <a:cs typeface="Tahoma"/>
              <a:sym typeface="Tahoma"/>
            </a:endParaRPr>
          </a:p>
          <a:p>
            <a:pPr indent="0" lvl="0" marL="0" rtl="0" algn="l">
              <a:spcBef>
                <a:spcPts val="840"/>
              </a:spcBef>
              <a:spcAft>
                <a:spcPts val="0"/>
              </a:spcAft>
              <a:buNone/>
            </a:pPr>
            <a:r>
              <a:rPr b="0" i="0" lang="en-US" sz="2800">
                <a:solidFill>
                  <a:srgbClr val="222222"/>
                </a:solidFill>
                <a:latin typeface="Tahoma"/>
                <a:ea typeface="Tahoma"/>
                <a:cs typeface="Tahoma"/>
                <a:sym typeface="Tahoma"/>
              </a:rPr>
              <a:t>2011 Total population 110 - smaller increase than both countries</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K - 41 (2.5% increase; 37.27% of total)</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M - 46 (15% increase; 41.82% of total)</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G - 23 (15% increase; 20.91% of total)</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You can see that in both scenarios K's population increased while decreasing their share of the revenue pool (% of total population)</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Now let's say that K had a bigger increase than both countries:</a:t>
            </a:r>
            <a:br>
              <a:rPr b="0" i="0" lang="en-US" sz="2800">
                <a:solidFill>
                  <a:srgbClr val="222222"/>
                </a:solidFill>
                <a:latin typeface="Tahoma"/>
                <a:ea typeface="Tahoma"/>
                <a:cs typeface="Tahoma"/>
                <a:sym typeface="Tahoma"/>
              </a:rPr>
            </a:br>
            <a:endParaRPr b="0" i="0" sz="2800">
              <a:solidFill>
                <a:srgbClr val="222222"/>
              </a:solidFill>
              <a:latin typeface="Tahoma"/>
              <a:ea typeface="Tahoma"/>
              <a:cs typeface="Tahoma"/>
              <a:sym typeface="Tahoma"/>
            </a:endParaRPr>
          </a:p>
          <a:p>
            <a:pPr indent="0" lvl="0" marL="0" rtl="0" algn="l">
              <a:spcBef>
                <a:spcPts val="840"/>
              </a:spcBef>
              <a:spcAft>
                <a:spcPts val="0"/>
              </a:spcAft>
              <a:buNone/>
            </a:pPr>
            <a:r>
              <a:rPr b="0" i="0" lang="en-US" sz="2800">
                <a:solidFill>
                  <a:srgbClr val="222222"/>
                </a:solidFill>
                <a:latin typeface="Tahoma"/>
                <a:ea typeface="Tahoma"/>
                <a:cs typeface="Tahoma"/>
                <a:sym typeface="Tahoma"/>
              </a:rPr>
              <a:t>2011 Total population 110</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K - 46 (15% increase; 41.82% of total)</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M - 43 (7.5% increase; 39.09% of total)</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G - 21 (5% increase; 19.09% of total)</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In this scenario, K increased their population but also increased their share of the revenue pool (% of total population) which cannot be true according to the argument stated</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This is a very simplified example but it seems like whatever number you plug in with accordance to the restrictions in the argument, it's impossible for K's population increase (%-wise) to be bigger than BOTH the other countries.</a:t>
            </a:r>
            <a:endParaRPr/>
          </a:p>
          <a:p>
            <a:pPr indent="0" lvl="0" marL="0" rtl="0" algn="l">
              <a:spcBef>
                <a:spcPts val="840"/>
              </a:spcBef>
              <a:spcAft>
                <a:spcPts val="0"/>
              </a:spcAft>
              <a:buNone/>
            </a:pPr>
            <a:r>
              <a:t/>
            </a:r>
            <a:endParaRPr b="0" i="0" sz="2800">
              <a:solidFill>
                <a:srgbClr val="222222"/>
              </a:solidFill>
              <a:latin typeface="Tahoma"/>
              <a:ea typeface="Tahoma"/>
              <a:cs typeface="Tahoma"/>
              <a:sym typeface="Tahoma"/>
            </a:endParaRPr>
          </a:p>
          <a:p>
            <a:pPr indent="0" lvl="0" marL="0" rtl="0" algn="l">
              <a:spcBef>
                <a:spcPts val="540"/>
              </a:spcBef>
              <a:spcAft>
                <a:spcPts val="0"/>
              </a:spcAft>
              <a:buNone/>
            </a:pPr>
            <a:r>
              <a:rPr b="1" i="0" lang="en-US" sz="1800">
                <a:solidFill>
                  <a:srgbClr val="222222"/>
                </a:solidFill>
                <a:latin typeface="Arial"/>
                <a:ea typeface="Arial"/>
                <a:cs typeface="Arial"/>
                <a:sym typeface="Arial"/>
              </a:rPr>
              <a:t>Top 1% expert replies to student queries (can skip)</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Whatever is the percentage of the total population of Ditrama residing in a region, that is the percentage of revenues that region receives. Now, Korva's absolute population has increased, but the percentage that this increased number is, of the total population of Ditrama, has decreased (only then the revenue share would have decreased). What this means is that the other two regions combined must have shown such an increase in population, that even with Korva's increased population, this new figure is a lower percentage of the total population of Ditrima. Notice that I say the other two regions have to show this big increase combined, they each don't have to show a big increase for the combined effect, although they can. That is to say, Korva's percentage increase in population was lesser than that of atleast one of the other two regions, but not necessarily of both.</a:t>
            </a:r>
            <a:br>
              <a:rPr lang="en-US" sz="2800"/>
            </a:br>
            <a:br>
              <a:rPr lang="en-US" sz="2800"/>
            </a:br>
            <a:r>
              <a:rPr b="0" i="0" lang="en-US" sz="2800">
                <a:solidFill>
                  <a:srgbClr val="222222"/>
                </a:solidFill>
                <a:latin typeface="Arial"/>
                <a:ea typeface="Arial"/>
                <a:cs typeface="Arial"/>
                <a:sym typeface="Arial"/>
              </a:rPr>
              <a:t>Let's take the simplest example now. Let's say the total population was 3, with each region having 1 person each (33.33%). This was the percentage in which the revenue was being split among the three regions. Now, last year, let's say Korva's population increased to 2. If nothing else would have changed, Korva would now have 50% of the total population and hence 50% of the total revenue. But we know that the revenue share actually decreased below 33.33%. This would be possible only if the total population increased to an extent that 2 is less than 33.33% of the total population. 2 is 33.33% of 6, then the total population must have become at least 7 for this eventuality to have materialized. Option (A) says each region must have had increases to its population by a percentage &gt; the percentage increase of Korva's. This is not true - let's say Mitro's population still remained the same (1), and Guadar's population increased to 4. Then total population is 7, Korva is now less than 33.33% of the total population, so its percentage revenue share has decreased, Mitro's population has not even increased, BUT Guadar's has increased by 300% (&gt; the 100% increase shown by Korva).</a:t>
            </a:r>
            <a:br>
              <a:rPr lang="en-US" sz="2800"/>
            </a:br>
            <a:br>
              <a:rPr lang="en-US" sz="2800"/>
            </a:br>
            <a:r>
              <a:rPr b="0" i="0" lang="en-US" sz="2800">
                <a:solidFill>
                  <a:srgbClr val="222222"/>
                </a:solidFill>
                <a:latin typeface="Arial"/>
                <a:ea typeface="Arial"/>
                <a:cs typeface="Arial"/>
                <a:sym typeface="Arial"/>
              </a:rPr>
              <a:t>So (B) in the screenshot above always has to be true.</a:t>
            </a:r>
            <a:endParaRPr/>
          </a:p>
        </p:txBody>
      </p:sp>
      <p:sp>
        <p:nvSpPr>
          <p:cNvPr id="931" name="Google Shape;931;p1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8" name="Google Shape;938;p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en-US" sz="1800">
                <a:latin typeface="Cambria"/>
                <a:ea typeface="Cambria"/>
                <a:cs typeface="Cambria"/>
                <a:sym typeface="Cambria"/>
              </a:rPr>
              <a:t>The passage provides two pieces of statistical information about the restaurant business in the United States. Both pieces of information are framed in terms of percentages. To draw a proper GMAT conclusion, we will need to find an answer choice that is directly in line with the statistical data cited in the passage. </a:t>
            </a:r>
            <a:endParaRPr sz="1800">
              <a:latin typeface="Calibri"/>
              <a:ea typeface="Calibri"/>
              <a:cs typeface="Calibri"/>
              <a:sym typeface="Calibri"/>
            </a:endParaRPr>
          </a:p>
          <a:p>
            <a:pPr indent="-342900" lvl="0" marL="342900" marR="0" rtl="0" algn="just">
              <a:lnSpc>
                <a:spcPct val="115000"/>
              </a:lnSpc>
              <a:spcBef>
                <a:spcPts val="1000"/>
              </a:spcBef>
              <a:spcAft>
                <a:spcPts val="0"/>
              </a:spcAft>
              <a:buClr>
                <a:schemeClr val="dk1"/>
              </a:buClr>
              <a:buSzPts val="1800"/>
              <a:buFont typeface="Cambria"/>
              <a:buAutoNum type="alphaUcParenBoth"/>
            </a:pPr>
            <a:r>
              <a:rPr b="1" lang="en-US" sz="1800">
                <a:latin typeface="Cambria"/>
                <a:ea typeface="Cambria"/>
                <a:cs typeface="Cambria"/>
                <a:sym typeface="Cambria"/>
              </a:rPr>
              <a:t>CORRECT. </a:t>
            </a:r>
            <a:r>
              <a:rPr lang="en-US" sz="1800">
                <a:latin typeface="Cambria"/>
                <a:ea typeface="Cambria"/>
                <a:cs typeface="Cambria"/>
                <a:sym typeface="Cambria"/>
              </a:rPr>
              <a:t>Since the waste attributed to the use of inefficient equipment accounts for 80% of the $10 billion spent on energy each year, savings from other sources could account for, at most, 20% of the $10 billion spent. Thus, the replacement of inefficient equipment represents – by far – the largest potential source of energy savings.</a:t>
            </a:r>
            <a:endParaRPr/>
          </a:p>
        </p:txBody>
      </p:sp>
      <p:sp>
        <p:nvSpPr>
          <p:cNvPr id="939" name="Google Shape;939;p1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5" name="Google Shape;945;p1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latin typeface="Cambria"/>
                <a:ea typeface="Cambria"/>
                <a:cs typeface="Cambria"/>
                <a:sym typeface="Cambria"/>
              </a:rPr>
              <a:t>The key to success is to isolate the conclusion, which appears in the last sentence: “companies producing carpet will be able to gain market share in the carpet market only through purchasing competitors.”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Answer choice (A) is about a decline in profits (nothing to do with the market share) and revenues (market share is about percentage … not absolute revenue … a company may have declining revenues but increasing market share over the years … in the same vein, a company may have increasing revenues but declining market share over the years. The two are not the same, and so the information in the answer choice does not weaken the conclusion.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Answer choice (B), on the other hand, does suggest a way for companies to gain market share without purchasing competitors, thereby attacking the conditional statement given in the stimulus. </a:t>
            </a:r>
            <a:r>
              <a:rPr b="1" lang="en-US" sz="1800">
                <a:latin typeface="Cambria"/>
                <a:ea typeface="Cambria"/>
                <a:cs typeface="Cambria"/>
                <a:sym typeface="Cambria"/>
              </a:rPr>
              <a:t>Thus, answer choice (B) is correct. </a:t>
            </a:r>
            <a:r>
              <a:rPr lang="en-US" sz="1800">
                <a:latin typeface="Cambria"/>
                <a:ea typeface="Cambria"/>
                <a:cs typeface="Cambria"/>
                <a:sym typeface="Cambria"/>
              </a:rPr>
              <a:t>If price reductions drive out some of the carpet producers, then other producers can take the market share left behind. This scenario shows that a company can gain market share without purchasing a competitor, thus attacking the necessary condition in the conclusion.</a:t>
            </a:r>
            <a:endParaRPr/>
          </a:p>
        </p:txBody>
      </p:sp>
      <p:sp>
        <p:nvSpPr>
          <p:cNvPr id="946" name="Google Shape;946;p1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p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2" name="Google Shape;952;p1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latin typeface="Cambria"/>
                <a:ea typeface="Cambria"/>
                <a:cs typeface="Cambria"/>
                <a:sym typeface="Cambria"/>
              </a:rPr>
              <a:t>The argument is looking at a decrease the proportion of interstate retirees who are moving to Florida, and interpreting this as something that is going to hurt Florida's businesses. the only reasonable way to process this argument is to realize that the author is confusing a percentage/proportion decrease with an absolute decrease (i.e., decrease in the actual number of retirees moving into the state), since a decrease in that actual number is the only thing that would reasonably lead to bad times for these businesses.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Therefore:</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Anything that separates the percentage/proportion from the actual number will be a weakener.</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A. CORRECT</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Assume that last year 1000 people retired and moved to another state. Out of these 1000 people, 100 of them move to Florida. That means, 10% of the people moved to Florida. This year, the % of the people moved to Florida decreased by 3%. That means, only 7% of the total people moved to Florida. Now, choice D states that the total number of people who retired and moved to other states increased significantly. Let us assume that a total of 10,000 people moved this year (where as it was 1000 people last year). Now, 7% of 10,000 = 700 is the number of people who moved to Florida. Even though the % decreased, the actual number of people moved to Florida increased. This would weaken the argument.</a:t>
            </a:r>
            <a:endParaRPr b="1" sz="1800">
              <a:highlight>
                <a:srgbClr val="FFFF00"/>
              </a:highlight>
              <a:latin typeface="Cambria"/>
              <a:ea typeface="Cambria"/>
              <a:cs typeface="Cambria"/>
              <a:sym typeface="Cambria"/>
            </a:endParaRPr>
          </a:p>
          <a:p>
            <a:pPr indent="0" lvl="0" marL="0" marR="0" rtl="0" algn="just">
              <a:lnSpc>
                <a:spcPct val="100000"/>
              </a:lnSpc>
              <a:spcBef>
                <a:spcPts val="0"/>
              </a:spcBef>
              <a:spcAft>
                <a:spcPts val="0"/>
              </a:spcAft>
              <a:buClr>
                <a:schemeClr val="dk1"/>
              </a:buClr>
              <a:buSzPts val="1800"/>
              <a:buFont typeface="Calibri"/>
              <a:buNone/>
            </a:pPr>
            <a:r>
              <a:t/>
            </a:r>
            <a:endParaRPr sz="1800">
              <a:latin typeface="Cambria"/>
              <a:ea typeface="Cambria"/>
              <a:cs typeface="Cambria"/>
              <a:sym typeface="Cambria"/>
            </a:endParaRPr>
          </a:p>
          <a:p>
            <a:pPr indent="0" lvl="0" marL="0" marR="0" rtl="0" algn="just">
              <a:lnSpc>
                <a:spcPct val="100000"/>
              </a:lnSpc>
              <a:spcBef>
                <a:spcPts val="0"/>
              </a:spcBef>
              <a:spcAft>
                <a:spcPts val="0"/>
              </a:spcAft>
              <a:buClr>
                <a:schemeClr val="dk1"/>
              </a:buClr>
              <a:buSzPts val="1800"/>
              <a:buFont typeface="Cambria"/>
              <a:buNone/>
            </a:pPr>
            <a:r>
              <a:rPr lang="en-US" sz="1800">
                <a:latin typeface="Cambria"/>
                <a:ea typeface="Cambria"/>
                <a:cs typeface="Cambria"/>
                <a:sym typeface="Cambria"/>
              </a:rPr>
              <a:t>B. We are concerned specifically with the number of retirees moving to Florida.</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C. We are supposed to compare the two numbers that went to Florida … if there is a 3 percent point drop in this number, then whether Florida attracts the largest number among all states or the lowest number among all states … the conclusion is unaffected.</a:t>
            </a:r>
            <a:endParaRPr/>
          </a:p>
          <a:p>
            <a:pPr indent="0" lvl="0" marL="0" marR="0" rtl="0" algn="just">
              <a:spcBef>
                <a:spcPts val="0"/>
              </a:spcBef>
              <a:spcAft>
                <a:spcPts val="0"/>
              </a:spcAft>
              <a:buNone/>
            </a:pPr>
            <a:r>
              <a:t/>
            </a:r>
            <a:endParaRPr sz="1800">
              <a:latin typeface="Cambria"/>
              <a:ea typeface="Cambria"/>
              <a:cs typeface="Cambria"/>
              <a:sym typeface="Cambria"/>
            </a:endParaRPr>
          </a:p>
          <a:p>
            <a:pPr indent="0" lvl="0" marL="0" marR="0" rtl="0" algn="l">
              <a:spcBef>
                <a:spcPts val="0"/>
              </a:spcBef>
              <a:spcAft>
                <a:spcPts val="0"/>
              </a:spcAft>
              <a:buNone/>
            </a:pPr>
            <a:br>
              <a:rPr lang="en-US" sz="2800"/>
            </a:br>
            <a:r>
              <a:rPr b="0" i="0" lang="en-US" sz="2800">
                <a:solidFill>
                  <a:srgbClr val="2A2A2A"/>
                </a:solidFill>
                <a:latin typeface="Tahoma"/>
                <a:ea typeface="Tahoma"/>
                <a:cs typeface="Tahoma"/>
                <a:sym typeface="Tahoma"/>
              </a:rPr>
              <a:t>In this "weakening" question, you need to be able to understand the structure of the argument and spot the answer that would best ATTACK a key assumption. The argument states that the PERCENTAGE (you should pay very close attention to how the GMAT uses numbers in CR - raw numbers, percentages, comparative amounts, etc.) of retirees moving to Florida is going down. The conclusion is that the decreasing percentage will negatively impact the Florida businesses/economy. Be on the lookout for something that will address the number of retirees...</a:t>
            </a:r>
            <a:br>
              <a:rPr lang="en-US" sz="2800"/>
            </a:br>
            <a:endParaRPr sz="2800"/>
          </a:p>
          <a:p>
            <a:pPr indent="0" lvl="0" marL="0" marR="0" rtl="0" algn="l">
              <a:spcBef>
                <a:spcPts val="0"/>
              </a:spcBef>
              <a:spcAft>
                <a:spcPts val="0"/>
              </a:spcAft>
              <a:buNone/>
            </a:pPr>
            <a:r>
              <a:rPr b="1" lang="en-US" sz="2800"/>
              <a:t>Alternate sol from gmatclub</a:t>
            </a:r>
            <a:br>
              <a:rPr lang="en-US" sz="2800"/>
            </a:br>
            <a:r>
              <a:rPr b="0" i="0" lang="en-US" sz="2800">
                <a:solidFill>
                  <a:srgbClr val="2A2A2A"/>
                </a:solidFill>
                <a:latin typeface="Tahoma"/>
                <a:ea typeface="Tahoma"/>
                <a:cs typeface="Tahoma"/>
                <a:sym typeface="Tahoma"/>
              </a:rPr>
              <a:t>A - The answer correctly states that the NUMBER of retirees has increased SIGNIFICANTLY, so a small reduction in percentage would still likely involve an increase in the raw number of retirees making it to Florida. This strongly weakens the conclusion that businesses will be impacted by the decline in percentage.</a:t>
            </a:r>
            <a:br>
              <a:rPr lang="en-US" sz="2800"/>
            </a:br>
            <a:r>
              <a:rPr b="0" i="0" lang="en-US" sz="2800">
                <a:solidFill>
                  <a:srgbClr val="2A2A2A"/>
                </a:solidFill>
                <a:latin typeface="Tahoma"/>
                <a:ea typeface="Tahoma"/>
                <a:cs typeface="Tahoma"/>
                <a:sym typeface="Tahoma"/>
              </a:rPr>
              <a:t>B- This would strengthen the argument (watch out for wrong direction!)</a:t>
            </a:r>
            <a:br>
              <a:rPr lang="en-US" sz="2800"/>
            </a:br>
            <a:r>
              <a:rPr b="0" i="0" lang="en-US" sz="2800">
                <a:solidFill>
                  <a:srgbClr val="2A2A2A"/>
                </a:solidFill>
                <a:latin typeface="Tahoma"/>
                <a:ea typeface="Tahoma"/>
                <a:cs typeface="Tahoma"/>
                <a:sym typeface="Tahoma"/>
              </a:rPr>
              <a:t>C- Addresses raw numbers, but we need a comparison between retirees coming to Florida now vs. the past, not a comparison of Florida v. other states</a:t>
            </a:r>
            <a:endParaRPr/>
          </a:p>
          <a:p>
            <a:pPr indent="0" lvl="0" marL="0" marR="0" rtl="0" algn="l">
              <a:spcBef>
                <a:spcPts val="0"/>
              </a:spcBef>
              <a:spcAft>
                <a:spcPts val="0"/>
              </a:spcAft>
              <a:buNone/>
            </a:pPr>
            <a:r>
              <a:t/>
            </a:r>
            <a:endParaRPr b="0" i="0" sz="2800">
              <a:solidFill>
                <a:srgbClr val="2A2A2A"/>
              </a:solidFill>
              <a:latin typeface="Tahoma"/>
              <a:ea typeface="Tahoma"/>
              <a:cs typeface="Tahoma"/>
              <a:sym typeface="Tahoma"/>
            </a:endParaRPr>
          </a:p>
          <a:p>
            <a:pPr indent="0" lvl="0" marL="0" marR="0" rtl="0" algn="l">
              <a:spcBef>
                <a:spcPts val="0"/>
              </a:spcBef>
              <a:spcAft>
                <a:spcPts val="0"/>
              </a:spcAft>
              <a:buNone/>
            </a:pPr>
            <a:r>
              <a:t/>
            </a:r>
            <a:endParaRPr b="0" i="0" sz="2800">
              <a:solidFill>
                <a:srgbClr val="2A2A2A"/>
              </a:solidFill>
              <a:latin typeface="Tahoma"/>
              <a:ea typeface="Tahoma"/>
              <a:cs typeface="Tahoma"/>
              <a:sym typeface="Tahoma"/>
            </a:endParaRPr>
          </a:p>
          <a:p>
            <a:pPr indent="-254000" lvl="0" marL="0" rtl="0" algn="l">
              <a:spcBef>
                <a:spcPts val="1200"/>
              </a:spcBef>
              <a:spcAft>
                <a:spcPts val="0"/>
              </a:spcAft>
              <a:buClr>
                <a:schemeClr val="dk1"/>
              </a:buClr>
              <a:buSzPts val="4000"/>
              <a:buFont typeface="Arial"/>
              <a:buChar char="•"/>
            </a:pPr>
            <a:r>
              <a:rPr b="0" i="0" lang="en-US" sz="4000">
                <a:latin typeface="Tahoma"/>
                <a:ea typeface="Tahoma"/>
                <a:cs typeface="Tahoma"/>
                <a:sym typeface="Tahoma"/>
              </a:rPr>
              <a:t>The conclusion is that "these declines [in the percentage who retire to Florida] are likely to have a noticeably negative economic effect on these businesses and therefore on the economy of Florida." How does the author arrive at this conclusion?</a:t>
            </a:r>
            <a:br>
              <a:rPr b="0" i="0" lang="en-US" sz="4000">
                <a:latin typeface="Tahoma"/>
                <a:ea typeface="Tahoma"/>
                <a:cs typeface="Tahoma"/>
                <a:sym typeface="Tahoma"/>
              </a:rPr>
            </a:br>
            <a:r>
              <a:rPr b="0" i="0" lang="en-US" sz="4000">
                <a:solidFill>
                  <a:srgbClr val="222222"/>
                </a:solidFill>
                <a:latin typeface="Tahoma"/>
                <a:ea typeface="Tahoma"/>
                <a:cs typeface="Tahoma"/>
                <a:sym typeface="Tahoma"/>
              </a:rPr>
              <a:t>In the United States, some people move from one state to another when they retire. For example, a person who lives in the state of Minnesota might retire and move to Florida (where it's warmer!).</a:t>
            </a:r>
            <a:endParaRPr b="0" i="0" sz="4000">
              <a:solidFill>
                <a:srgbClr val="222222"/>
              </a:solidFill>
              <a:latin typeface="Arial"/>
              <a:ea typeface="Arial"/>
              <a:cs typeface="Arial"/>
              <a:sym typeface="Arial"/>
            </a:endParaRPr>
          </a:p>
          <a:p>
            <a:pPr indent="-254000" lvl="0" marL="0" rtl="0" algn="l">
              <a:spcBef>
                <a:spcPts val="1200"/>
              </a:spcBef>
              <a:spcAft>
                <a:spcPts val="0"/>
              </a:spcAft>
              <a:buClr>
                <a:srgbClr val="222222"/>
              </a:buClr>
              <a:buSzPts val="4000"/>
              <a:buFont typeface="Arial"/>
              <a:buChar char="•"/>
            </a:pPr>
            <a:r>
              <a:rPr b="0" i="0" lang="en-US" sz="4000">
                <a:solidFill>
                  <a:srgbClr val="222222"/>
                </a:solidFill>
                <a:latin typeface="Tahoma"/>
                <a:ea typeface="Tahoma"/>
                <a:cs typeface="Tahoma"/>
                <a:sym typeface="Tahoma"/>
              </a:rPr>
              <a:t>Of those people who moved when they retired, "the </a:t>
            </a:r>
            <a:r>
              <a:rPr b="0" i="1" lang="en-US" sz="4000">
                <a:solidFill>
                  <a:srgbClr val="222222"/>
                </a:solidFill>
                <a:latin typeface="Tahoma"/>
                <a:ea typeface="Tahoma"/>
                <a:cs typeface="Tahoma"/>
                <a:sym typeface="Tahoma"/>
              </a:rPr>
              <a:t>percentage</a:t>
            </a:r>
            <a:r>
              <a:rPr b="0" i="0" lang="en-US" sz="4000">
                <a:solidFill>
                  <a:srgbClr val="222222"/>
                </a:solidFill>
                <a:latin typeface="Tahoma"/>
                <a:ea typeface="Tahoma"/>
                <a:cs typeface="Tahoma"/>
                <a:sym typeface="Tahoma"/>
              </a:rPr>
              <a:t> (not the total number) who retired to Florida has decreased by three percentage points over the past ten years." - For example, if 23% of those people retired to Florida ten years ago, then only 20% retired to Florida this year.</a:t>
            </a:r>
            <a:endParaRPr b="0" i="0" sz="4000">
              <a:solidFill>
                <a:srgbClr val="222222"/>
              </a:solidFill>
              <a:latin typeface="Arial"/>
              <a:ea typeface="Arial"/>
              <a:cs typeface="Arial"/>
              <a:sym typeface="Arial"/>
            </a:endParaRPr>
          </a:p>
          <a:p>
            <a:pPr indent="-254000" lvl="0" marL="0" rtl="0" algn="l">
              <a:spcBef>
                <a:spcPts val="1200"/>
              </a:spcBef>
              <a:spcAft>
                <a:spcPts val="0"/>
              </a:spcAft>
              <a:buClr>
                <a:srgbClr val="222222"/>
              </a:buClr>
              <a:buSzPts val="4000"/>
              <a:buFont typeface="Arial"/>
              <a:buChar char="•"/>
            </a:pPr>
            <a:r>
              <a:rPr b="0" i="0" lang="en-US" sz="4000">
                <a:solidFill>
                  <a:srgbClr val="222222"/>
                </a:solidFill>
                <a:latin typeface="Tahoma"/>
                <a:ea typeface="Tahoma"/>
                <a:cs typeface="Tahoma"/>
                <a:sym typeface="Tahoma"/>
              </a:rPr>
              <a:t>"Many local businesses in Florida cater to retirees." - If Florida is gradually becoming a less popular state for retirement, that could be bad for those local businesses and, therefore, for Florida's economy.</a:t>
            </a:r>
            <a:endParaRPr b="0" i="0" sz="4000">
              <a:solidFill>
                <a:srgbClr val="222222"/>
              </a:solidFill>
              <a:latin typeface="Arial"/>
              <a:ea typeface="Arial"/>
              <a:cs typeface="Arial"/>
              <a:sym typeface="Arial"/>
            </a:endParaRPr>
          </a:p>
          <a:p>
            <a:pPr indent="0" lvl="0" marL="0" rtl="0" algn="l">
              <a:spcBef>
                <a:spcPts val="1200"/>
              </a:spcBef>
              <a:spcAft>
                <a:spcPts val="0"/>
              </a:spcAft>
              <a:buNone/>
            </a:pPr>
            <a:r>
              <a:rPr b="1" i="0" lang="en-US" sz="4000">
                <a:latin typeface="Tahoma"/>
                <a:ea typeface="Tahoma"/>
                <a:cs typeface="Tahoma"/>
                <a:sym typeface="Tahoma"/>
              </a:rPr>
              <a:t>We know that the PERCENTAGE has decreased, but has the total NUMBER of people retiring to Florida also decreased? If not, then the argument falls apart.</a:t>
            </a:r>
            <a:br>
              <a:rPr b="0" i="0" lang="en-US" sz="4000">
                <a:latin typeface="Tahoma"/>
                <a:ea typeface="Tahoma"/>
                <a:cs typeface="Tahoma"/>
                <a:sym typeface="Tahoma"/>
              </a:rPr>
            </a:br>
            <a:r>
              <a:rPr b="0" i="0" lang="en-US" sz="4000">
                <a:latin typeface="Tahoma"/>
                <a:ea typeface="Tahoma"/>
                <a:cs typeface="Tahoma"/>
                <a:sym typeface="Tahoma"/>
              </a:rPr>
              <a:t>Which of the following, if true, most seriously weakens the argument given?</a:t>
            </a:r>
            <a:br>
              <a:rPr b="0" i="0" lang="en-US" sz="4000">
                <a:solidFill>
                  <a:srgbClr val="222222"/>
                </a:solidFill>
                <a:latin typeface="Tahoma"/>
                <a:ea typeface="Tahoma"/>
                <a:cs typeface="Tahoma"/>
                <a:sym typeface="Tahoma"/>
              </a:rPr>
            </a:br>
            <a:endParaRPr b="0" i="0" sz="4000">
              <a:solidFill>
                <a:srgbClr val="222222"/>
              </a:solidFill>
              <a:latin typeface="Arial"/>
              <a:ea typeface="Arial"/>
              <a:cs typeface="Arial"/>
              <a:sym typeface="Arial"/>
            </a:endParaRPr>
          </a:p>
          <a:p>
            <a:pPr indent="0" lvl="0" marL="0" rtl="0" algn="l">
              <a:spcBef>
                <a:spcPts val="1200"/>
              </a:spcBef>
              <a:spcAft>
                <a:spcPts val="0"/>
              </a:spcAft>
              <a:buNone/>
            </a:pPr>
            <a:r>
              <a:rPr b="0" i="0" lang="en-US" sz="4000">
                <a:solidFill>
                  <a:srgbClr val="222222"/>
                </a:solidFill>
                <a:latin typeface="Tahoma"/>
                <a:ea typeface="Tahoma"/>
                <a:cs typeface="Tahoma"/>
                <a:sym typeface="Tahoma"/>
              </a:rPr>
              <a:t>(A) The number of people who moved from one state to another when they retired has increased significantly over the past ten years.</a:t>
            </a:r>
            <a:br>
              <a:rPr b="0" i="0" lang="en-US" sz="4000">
                <a:solidFill>
                  <a:srgbClr val="222222"/>
                </a:solidFill>
                <a:latin typeface="Tahoma"/>
                <a:ea typeface="Tahoma"/>
                <a:cs typeface="Tahoma"/>
                <a:sym typeface="Tahoma"/>
              </a:rPr>
            </a:br>
            <a:endParaRPr b="0" i="0" sz="4000">
              <a:solidFill>
                <a:srgbClr val="222222"/>
              </a:solidFill>
              <a:latin typeface="Arial"/>
              <a:ea typeface="Arial"/>
              <a:cs typeface="Arial"/>
              <a:sym typeface="Arial"/>
            </a:endParaRPr>
          </a:p>
          <a:p>
            <a:pPr indent="0" lvl="0" marL="0" rtl="0" algn="l">
              <a:spcBef>
                <a:spcPts val="1200"/>
              </a:spcBef>
              <a:spcAft>
                <a:spcPts val="0"/>
              </a:spcAft>
              <a:buNone/>
            </a:pPr>
            <a:r>
              <a:rPr b="0" i="0" lang="en-US" sz="4000">
                <a:solidFill>
                  <a:srgbClr val="222222"/>
                </a:solidFill>
                <a:latin typeface="Tahoma"/>
                <a:ea typeface="Tahoma"/>
                <a:cs typeface="Tahoma"/>
                <a:sym typeface="Tahoma"/>
              </a:rPr>
              <a:t>We are told that the </a:t>
            </a:r>
            <a:r>
              <a:rPr b="0" i="1" lang="en-US" sz="4000">
                <a:solidFill>
                  <a:srgbClr val="222222"/>
                </a:solidFill>
                <a:latin typeface="Tahoma"/>
                <a:ea typeface="Tahoma"/>
                <a:cs typeface="Tahoma"/>
                <a:sym typeface="Tahoma"/>
              </a:rPr>
              <a:t>percentage</a:t>
            </a:r>
            <a:r>
              <a:rPr b="0" i="0" lang="en-US" sz="4000">
                <a:solidFill>
                  <a:srgbClr val="222222"/>
                </a:solidFill>
                <a:latin typeface="Tahoma"/>
                <a:ea typeface="Tahoma"/>
                <a:cs typeface="Tahoma"/>
                <a:sym typeface="Tahoma"/>
              </a:rPr>
              <a:t> has decreased. Percentage of what? Of the number of people who move from one state to another when they retire. If the size of that group has increased significantly over the past ten years, then the </a:t>
            </a:r>
            <a:r>
              <a:rPr b="0" i="1" lang="en-US" sz="4000">
                <a:solidFill>
                  <a:srgbClr val="222222"/>
                </a:solidFill>
                <a:latin typeface="Tahoma"/>
                <a:ea typeface="Tahoma"/>
                <a:cs typeface="Tahoma"/>
                <a:sym typeface="Tahoma"/>
              </a:rPr>
              <a:t>total number</a:t>
            </a:r>
            <a:r>
              <a:rPr b="0" i="0" lang="en-US" sz="4000">
                <a:solidFill>
                  <a:srgbClr val="222222"/>
                </a:solidFill>
                <a:latin typeface="Tahoma"/>
                <a:ea typeface="Tahoma"/>
                <a:cs typeface="Tahoma"/>
                <a:sym typeface="Tahoma"/>
              </a:rPr>
              <a:t> of people retiring to Florida may have actually increased, even though the </a:t>
            </a:r>
            <a:r>
              <a:rPr b="0" i="1" lang="en-US" sz="4000">
                <a:solidFill>
                  <a:srgbClr val="222222"/>
                </a:solidFill>
                <a:latin typeface="Tahoma"/>
                <a:ea typeface="Tahoma"/>
                <a:cs typeface="Tahoma"/>
                <a:sym typeface="Tahoma"/>
              </a:rPr>
              <a:t>percentage</a:t>
            </a:r>
            <a:r>
              <a:rPr b="0" i="0" lang="en-US" sz="4000">
                <a:solidFill>
                  <a:srgbClr val="222222"/>
                </a:solidFill>
                <a:latin typeface="Tahoma"/>
                <a:ea typeface="Tahoma"/>
                <a:cs typeface="Tahoma"/>
                <a:sym typeface="Tahoma"/>
              </a:rPr>
              <a:t> slightly decreased.</a:t>
            </a:r>
            <a:br>
              <a:rPr b="0" i="0" lang="en-US" sz="4000">
                <a:solidFill>
                  <a:srgbClr val="222222"/>
                </a:solidFill>
                <a:latin typeface="Tahoma"/>
                <a:ea typeface="Tahoma"/>
                <a:cs typeface="Tahoma"/>
                <a:sym typeface="Tahoma"/>
              </a:rPr>
            </a:br>
            <a:r>
              <a:rPr b="0" i="0" lang="en-US" sz="4000">
                <a:solidFill>
                  <a:srgbClr val="222222"/>
                </a:solidFill>
                <a:latin typeface="Tahoma"/>
                <a:ea typeface="Tahoma"/>
                <a:cs typeface="Tahoma"/>
                <a:sym typeface="Tahoma"/>
              </a:rPr>
              <a:t>If (A) is true, then the argument falls apart. </a:t>
            </a:r>
            <a:endParaRPr b="0" i="0" sz="4000">
              <a:solidFill>
                <a:srgbClr val="222222"/>
              </a:solidFill>
              <a:latin typeface="Arial"/>
              <a:ea typeface="Arial"/>
              <a:cs typeface="Arial"/>
              <a:sym typeface="Arial"/>
            </a:endParaRPr>
          </a:p>
        </p:txBody>
      </p:sp>
      <p:sp>
        <p:nvSpPr>
          <p:cNvPr id="953" name="Google Shape;953;p1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9" name="Google Shape;959;p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latin typeface="Cambria"/>
                <a:ea typeface="Cambria"/>
                <a:cs typeface="Cambria"/>
                <a:sym typeface="Cambria"/>
              </a:rPr>
              <a:t>The passage connects an increased NUMBER of injuries with a contention that the plastic sleds are MORE LIKELY to cause injuries (i.e., that the plastic sleds cause a higher RATE / FREQUENCY of injuries). If you've done enough critical reasoning, then you should know that this sort of connection ― between ABSOLUTE NUMBERS and RATES / PROPORTIONS ― is seriously flawed, because it assumes that the underlying totals match. For example, if more high school seniors graduate this year, that doesn't necessarily imply a higher graduation rate; instead, it could simply be the case that there are more seniors to start with, with the same graduation rate (or even a lower rate) than before.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A. CORRECT.</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This indicates that the accidents may not have been because the plastic sleds are more dangerous but rather because they are being used more often―they make sledding possible in conditions that weren't possible before. Imagine this: the number of occasions that wooden sleds are used = 100, the number of accidents = 10; the number of occasions that plastic sleds are used = 1000, the number of accidents = 20 … the rate of accidents is 10% for wooden sleds and only 2% for plastic sleds. Remember, the word ‘danger’ is always related to rate / probability, not absolute numbers.</a:t>
            </a:r>
            <a:endParaRPr/>
          </a:p>
        </p:txBody>
      </p:sp>
      <p:sp>
        <p:nvSpPr>
          <p:cNvPr id="960" name="Google Shape;960;p1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p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6" name="Google Shape;966;p1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rgbClr val="000000"/>
                </a:solidFill>
                <a:latin typeface="Cambria"/>
                <a:ea typeface="Cambria"/>
                <a:cs typeface="Cambria"/>
                <a:sym typeface="Cambria"/>
              </a:rPr>
              <a:t>Crime Rate at Meadowbrook → 60% higher than 4 years ago</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Crime Rate at Parkdale → 10% higher than 4 years ago.</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The argument concludes that people of Meadowbrook are more likely to become victims due to 60% increase. This obviously fails to take into account the initial rate of crime 4 years ago.</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Let’s say the rate was 5 crimes per 1000 citizens at meadowbrook. A 60% increase will mean 8 crimes per day.</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Let’s say the rate was 10 crimes per 1000 citizens at Parkdale. A 10% increase will mean 11 crimes per day.</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In this case, clearly the residents of Parkdale are more likely to become victims of crime.</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A. Since we are discussing the increase in crime rate, this is irrelevant. Since the argument uses as evidence the number of violent crimes per 1,000 residents, not the total number of crimes, this is incorrect.</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B. CORRECT. Look at the example above. As long as the violent crime rate in both places was not the same 4 years ago, the conclusion is flawed.</a:t>
            </a:r>
            <a:endParaRPr/>
          </a:p>
          <a:p>
            <a:pPr indent="0" lvl="0" marL="0" marR="0" rtl="0" algn="just">
              <a:spcBef>
                <a:spcPts val="0"/>
              </a:spcBef>
              <a:spcAft>
                <a:spcPts val="0"/>
              </a:spcAft>
              <a:buNone/>
            </a:pPr>
            <a:r>
              <a:t/>
            </a:r>
            <a:endParaRPr sz="1800">
              <a:solidFill>
                <a:srgbClr val="000000"/>
              </a:solidFill>
              <a:latin typeface="Cambria"/>
              <a:ea typeface="Cambria"/>
              <a:cs typeface="Cambria"/>
              <a:sym typeface="Cambria"/>
            </a:endParaRPr>
          </a:p>
          <a:p>
            <a:pPr indent="0" lvl="0" marL="0" marR="0" rtl="0" algn="just">
              <a:spcBef>
                <a:spcPts val="0"/>
              </a:spcBef>
              <a:spcAft>
                <a:spcPts val="0"/>
              </a:spcAft>
              <a:buNone/>
            </a:pPr>
            <a:r>
              <a:rPr b="1" lang="en-US" sz="1200">
                <a:solidFill>
                  <a:srgbClr val="000000"/>
                </a:solidFill>
                <a:latin typeface="Cambria"/>
                <a:ea typeface="Cambria"/>
                <a:cs typeface="Cambria"/>
                <a:sym typeface="Cambria"/>
              </a:rPr>
              <a:t>Top 1% expert replies to student queries (can skip)</a:t>
            </a:r>
            <a:endParaRPr/>
          </a:p>
          <a:p>
            <a:pPr indent="0" lvl="0" marL="0" rtl="0" algn="l">
              <a:spcBef>
                <a:spcPts val="540"/>
              </a:spcBef>
              <a:spcAft>
                <a:spcPts val="0"/>
              </a:spcAft>
              <a:buNone/>
            </a:pPr>
            <a:r>
              <a:rPr b="0" i="0" lang="en-US" sz="1800">
                <a:solidFill>
                  <a:srgbClr val="222222"/>
                </a:solidFill>
                <a:latin typeface="Arial"/>
                <a:ea typeface="Arial"/>
                <a:cs typeface="Arial"/>
                <a:sym typeface="Arial"/>
              </a:rPr>
              <a:t>We don't need actual numbers here since we're talking in terms of rates/percentages only.</a:t>
            </a:r>
            <a:endParaRPr/>
          </a:p>
          <a:p>
            <a:pPr indent="0" lvl="0" marL="0" rtl="0" algn="l">
              <a:spcBef>
                <a:spcPts val="540"/>
              </a:spcBef>
              <a:spcAft>
                <a:spcPts val="0"/>
              </a:spcAft>
              <a:buNone/>
            </a:pPr>
            <a:r>
              <a:t/>
            </a:r>
            <a:endParaRPr b="0" i="0" sz="1800">
              <a:solidFill>
                <a:srgbClr val="222222"/>
              </a:solidFill>
              <a:latin typeface="Arial"/>
              <a:ea typeface="Arial"/>
              <a:cs typeface="Arial"/>
              <a:sym typeface="Arial"/>
            </a:endParaRPr>
          </a:p>
          <a:p>
            <a:pPr indent="0" lvl="0" marL="0" rtl="0" algn="l">
              <a:spcBef>
                <a:spcPts val="540"/>
              </a:spcBef>
              <a:spcAft>
                <a:spcPts val="0"/>
              </a:spcAft>
              <a:buNone/>
            </a:pPr>
            <a:r>
              <a:rPr b="0" i="0" lang="en-US" sz="1800">
                <a:solidFill>
                  <a:srgbClr val="222222"/>
                </a:solidFill>
                <a:latin typeface="Arial"/>
                <a:ea typeface="Arial"/>
                <a:cs typeface="Arial"/>
                <a:sym typeface="Arial"/>
              </a:rPr>
              <a:t>The stimulus gives us the increase from the base crime rate from the two cities with one being 60% higher and one being 10% higher over a four year period. Based upon this alone, the conclusion is drawn that one city is more dangerous and the residents are susceptible to being affected by crime more in one city over the other.</a:t>
            </a:r>
            <a:br>
              <a:rPr b="0" i="0" lang="en-US" sz="1800">
                <a:solidFill>
                  <a:srgbClr val="222222"/>
                </a:solidFill>
                <a:latin typeface="Arial"/>
                <a:ea typeface="Arial"/>
                <a:cs typeface="Arial"/>
                <a:sym typeface="Arial"/>
              </a:rPr>
            </a:br>
            <a:endParaRPr b="0" i="0" sz="1800">
              <a:solidFill>
                <a:srgbClr val="222222"/>
              </a:solidFill>
              <a:latin typeface="Arial"/>
              <a:ea typeface="Arial"/>
              <a:cs typeface="Arial"/>
              <a:sym typeface="Arial"/>
            </a:endParaRPr>
          </a:p>
          <a:p>
            <a:pPr indent="0" lvl="0" marL="0" rtl="0" algn="l">
              <a:spcBef>
                <a:spcPts val="540"/>
              </a:spcBef>
              <a:spcAft>
                <a:spcPts val="0"/>
              </a:spcAft>
              <a:buNone/>
            </a:pPr>
            <a:r>
              <a:rPr b="0" i="0" lang="en-US" sz="1800">
                <a:solidFill>
                  <a:srgbClr val="222222"/>
                </a:solidFill>
                <a:latin typeface="Arial"/>
                <a:ea typeface="Arial"/>
                <a:cs typeface="Arial"/>
                <a:sym typeface="Arial"/>
              </a:rPr>
              <a:t>We can't conclusively say that since we don't have any base data for comparison but if we did, we could indeed compare on how much crime there was and what the proportionate increase is like which is what we get from option B.</a:t>
            </a:r>
            <a:endParaRPr/>
          </a:p>
          <a:p>
            <a:pPr indent="0" lvl="0" marL="0" rtl="0" algn="l">
              <a:spcBef>
                <a:spcPts val="540"/>
              </a:spcBef>
              <a:spcAft>
                <a:spcPts val="0"/>
              </a:spcAft>
              <a:buNone/>
            </a:pPr>
            <a:r>
              <a:t/>
            </a:r>
            <a:endParaRPr b="0" i="0" sz="1800">
              <a:solidFill>
                <a:srgbClr val="222222"/>
              </a:solidFill>
              <a:latin typeface="Arial"/>
              <a:ea typeface="Arial"/>
              <a:cs typeface="Arial"/>
              <a:sym typeface="Arial"/>
            </a:endParaRPr>
          </a:p>
          <a:p>
            <a:pPr indent="0" lvl="0" marL="0" rtl="0" algn="l">
              <a:spcBef>
                <a:spcPts val="540"/>
              </a:spcBef>
              <a:spcAft>
                <a:spcPts val="0"/>
              </a:spcAft>
              <a:buNone/>
            </a:pPr>
            <a:r>
              <a:rPr b="0" i="0" lang="en-US" sz="1800">
                <a:solidFill>
                  <a:srgbClr val="222222"/>
                </a:solidFill>
                <a:latin typeface="Arial"/>
                <a:ea typeface="Arial"/>
                <a:cs typeface="Arial"/>
                <a:sym typeface="Arial"/>
              </a:rPr>
              <a:t>Imagine two scenarios:</a:t>
            </a:r>
            <a:endParaRPr/>
          </a:p>
          <a:p>
            <a:pPr indent="0" lvl="0" marL="0" rtl="0" algn="l">
              <a:spcBef>
                <a:spcPts val="540"/>
              </a:spcBef>
              <a:spcAft>
                <a:spcPts val="0"/>
              </a:spcAft>
              <a:buNone/>
            </a:pPr>
            <a:r>
              <a:rPr b="0" i="0" lang="en-US" sz="1800">
                <a:solidFill>
                  <a:srgbClr val="222222"/>
                </a:solidFill>
                <a:latin typeface="Arial"/>
                <a:ea typeface="Arial"/>
                <a:cs typeface="Arial"/>
                <a:sym typeface="Arial"/>
              </a:rPr>
              <a:t>1. If the violent crime rate in Meadowbrook was 10% and in Parkdale was 5% four years ago. Now it'd be (10 + 60% of 10)% giving us 16% crime rate today in Meadowbrook and (5+10% of 5)% ie 5.5% crime rate today in Parkdale. 16%&gt;5.5%</a:t>
            </a:r>
            <a:endParaRPr/>
          </a:p>
          <a:p>
            <a:pPr indent="0" lvl="0" marL="0" rtl="0" algn="l">
              <a:spcBef>
                <a:spcPts val="540"/>
              </a:spcBef>
              <a:spcAft>
                <a:spcPts val="0"/>
              </a:spcAft>
              <a:buNone/>
            </a:pPr>
            <a:r>
              <a:rPr b="0" i="0" lang="en-US" sz="1800">
                <a:solidFill>
                  <a:srgbClr val="222222"/>
                </a:solidFill>
                <a:latin typeface="Arial"/>
                <a:ea typeface="Arial"/>
                <a:cs typeface="Arial"/>
                <a:sym typeface="Arial"/>
              </a:rPr>
              <a:t>2. If the violent crime rate in Meadowbrook was 10% and in parkdale was 20% four years ago. Now it'd be (10 + 60% of 10)% giving us 16% crime rate today in Meadowbrook and (20 + 10% of 20)% ie 22% crime rate today in Parkdale. 16%&lt;22%</a:t>
            </a:r>
            <a:endParaRPr/>
          </a:p>
          <a:p>
            <a:pPr indent="0" lvl="0" marL="0" rtl="0" algn="l">
              <a:spcBef>
                <a:spcPts val="540"/>
              </a:spcBef>
              <a:spcAft>
                <a:spcPts val="0"/>
              </a:spcAft>
              <a:buNone/>
            </a:pPr>
            <a:r>
              <a:t/>
            </a:r>
            <a:endParaRPr b="0" i="0" sz="1800">
              <a:solidFill>
                <a:srgbClr val="222222"/>
              </a:solidFill>
              <a:latin typeface="Arial"/>
              <a:ea typeface="Arial"/>
              <a:cs typeface="Arial"/>
              <a:sym typeface="Arial"/>
            </a:endParaRPr>
          </a:p>
          <a:p>
            <a:pPr indent="0" lvl="0" marL="0" rtl="0" algn="l">
              <a:spcBef>
                <a:spcPts val="540"/>
              </a:spcBef>
              <a:spcAft>
                <a:spcPts val="0"/>
              </a:spcAft>
              <a:buNone/>
            </a:pPr>
            <a:r>
              <a:rPr b="0" i="0" lang="en-US" sz="1800">
                <a:solidFill>
                  <a:srgbClr val="222222"/>
                </a:solidFill>
                <a:latin typeface="Arial"/>
                <a:ea typeface="Arial"/>
                <a:cs typeface="Arial"/>
                <a:sym typeface="Arial"/>
              </a:rPr>
              <a:t>The conclusion gets destroyed with the 2nd point were that data is given to us. Thus, B works.</a:t>
            </a:r>
            <a:endParaRPr sz="1800">
              <a:solidFill>
                <a:srgbClr val="000000"/>
              </a:solidFill>
              <a:latin typeface="Cambria"/>
              <a:ea typeface="Cambria"/>
              <a:cs typeface="Cambria"/>
              <a:sym typeface="Cambria"/>
            </a:endParaRPr>
          </a:p>
          <a:p>
            <a:pPr indent="0" lvl="0" marL="0" marR="0" rtl="0" algn="just">
              <a:spcBef>
                <a:spcPts val="0"/>
              </a:spcBef>
              <a:spcAft>
                <a:spcPts val="0"/>
              </a:spcAft>
              <a:buNone/>
            </a:pPr>
            <a:r>
              <a:t/>
            </a:r>
            <a:endParaRPr b="1" sz="1800">
              <a:solidFill>
                <a:srgbClr val="000000"/>
              </a:solidFill>
              <a:latin typeface="Cambria"/>
              <a:ea typeface="Cambria"/>
              <a:cs typeface="Cambria"/>
              <a:sym typeface="Cambria"/>
            </a:endParaRPr>
          </a:p>
          <a:p>
            <a:pPr indent="0" lvl="0" marL="0" marR="0" rtl="0" algn="just">
              <a:spcBef>
                <a:spcPts val="0"/>
              </a:spcBef>
              <a:spcAft>
                <a:spcPts val="0"/>
              </a:spcAft>
              <a:buNone/>
            </a:pPr>
            <a:r>
              <a:rPr b="1" lang="en-US" sz="1800">
                <a:solidFill>
                  <a:srgbClr val="000000"/>
                </a:solidFill>
                <a:latin typeface="Cambria"/>
                <a:ea typeface="Cambria"/>
                <a:cs typeface="Cambria"/>
                <a:sym typeface="Cambria"/>
              </a:rPr>
              <a:t>Alternate sol from gmatclub</a:t>
            </a:r>
            <a:endParaRPr b="1" sz="1800">
              <a:solidFill>
                <a:srgbClr val="000000"/>
              </a:solidFill>
              <a:latin typeface="Cambria"/>
              <a:ea typeface="Cambria"/>
              <a:cs typeface="Cambria"/>
              <a:sym typeface="Cambria"/>
            </a:endParaRPr>
          </a:p>
          <a:p>
            <a:pPr indent="0" lvl="0" marL="0" marR="0" rtl="0" algn="l">
              <a:spcBef>
                <a:spcPts val="0"/>
              </a:spcBef>
              <a:spcAft>
                <a:spcPts val="0"/>
              </a:spcAft>
              <a:buNone/>
            </a:pPr>
            <a:r>
              <a:rPr b="0" i="0" lang="en-US" sz="2800">
                <a:solidFill>
                  <a:srgbClr val="2A2A2A"/>
                </a:solidFill>
                <a:latin typeface="Tahoma"/>
                <a:ea typeface="Tahoma"/>
                <a:cs typeface="Tahoma"/>
                <a:sym typeface="Tahoma"/>
              </a:rPr>
              <a:t>the answer is B because what we are trying to do is find a reason why the conclusion may be flawed. The conclusion is:</a:t>
            </a:r>
            <a:br>
              <a:rPr lang="en-US" sz="2800"/>
            </a:br>
            <a:br>
              <a:rPr lang="en-US" sz="2800"/>
            </a:br>
            <a:r>
              <a:rPr b="0" i="0" lang="en-US" sz="2800">
                <a:solidFill>
                  <a:srgbClr val="2A2A2A"/>
                </a:solidFill>
                <a:latin typeface="Tahoma"/>
                <a:ea typeface="Tahoma"/>
                <a:cs typeface="Tahoma"/>
                <a:sym typeface="Tahoma"/>
              </a:rPr>
              <a:t>These figures support the conclusion that residents of Meadowbrook are more likely to become victims of violent crime than are residents of Parkdale.</a:t>
            </a:r>
            <a:br>
              <a:rPr lang="en-US" sz="2800"/>
            </a:br>
            <a:br>
              <a:rPr lang="en-US" sz="2800"/>
            </a:br>
            <a:r>
              <a:rPr b="0" i="0" lang="en-US" sz="2800">
                <a:solidFill>
                  <a:srgbClr val="2A2A2A"/>
                </a:solidFill>
                <a:latin typeface="Tahoma"/>
                <a:ea typeface="Tahoma"/>
                <a:cs typeface="Tahoma"/>
                <a:sym typeface="Tahoma"/>
              </a:rPr>
              <a:t>Even thought Meadowbrook has increased at a rate 6 times that of Parkdale over the past four years, what we don't know is their current rates.</a:t>
            </a:r>
            <a:br>
              <a:rPr lang="en-US" sz="2800"/>
            </a:br>
            <a:br>
              <a:rPr lang="en-US" sz="2800"/>
            </a:br>
            <a:r>
              <a:rPr b="0" i="0" lang="en-US" sz="2800">
                <a:solidFill>
                  <a:srgbClr val="2A2A2A"/>
                </a:solidFill>
                <a:latin typeface="Tahoma"/>
                <a:ea typeface="Tahoma"/>
                <a:cs typeface="Tahoma"/>
                <a:sym typeface="Tahoma"/>
              </a:rPr>
              <a:t>For example, let's say four years ago that Meadowbrook had a rate of 100, and Parkdale had a rate of 1000.</a:t>
            </a:r>
            <a:br>
              <a:rPr lang="en-US" sz="2800"/>
            </a:br>
            <a:br>
              <a:rPr lang="en-US" sz="2800"/>
            </a:br>
            <a:r>
              <a:rPr b="0" i="0" lang="en-US" sz="2800">
                <a:solidFill>
                  <a:srgbClr val="2A2A2A"/>
                </a:solidFill>
                <a:latin typeface="Tahoma"/>
                <a:ea typeface="Tahoma"/>
                <a:cs typeface="Tahoma"/>
                <a:sym typeface="Tahoma"/>
              </a:rPr>
              <a:t>Meadowbrook is now at 160, while Parkdale is now at 1100. Clearly the conclusion is now invalid.</a:t>
            </a:r>
            <a:br>
              <a:rPr lang="en-US" sz="2800"/>
            </a:br>
            <a:br>
              <a:rPr lang="en-US" sz="2800"/>
            </a:br>
            <a:r>
              <a:rPr b="0" i="0" lang="en-US" sz="2800">
                <a:solidFill>
                  <a:srgbClr val="2A2A2A"/>
                </a:solidFill>
                <a:latin typeface="Tahoma"/>
                <a:ea typeface="Tahoma"/>
                <a:cs typeface="Tahoma"/>
                <a:sym typeface="Tahoma"/>
              </a:rPr>
              <a:t>Ans is B</a:t>
            </a:r>
            <a:endParaRPr sz="1800">
              <a:latin typeface="Times New Roman"/>
              <a:ea typeface="Times New Roman"/>
              <a:cs typeface="Times New Roman"/>
              <a:sym typeface="Times New Roman"/>
            </a:endParaRPr>
          </a:p>
        </p:txBody>
      </p:sp>
      <p:sp>
        <p:nvSpPr>
          <p:cNvPr id="967" name="Google Shape;967;p1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3" name="Google Shape;973;p1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0" lang="en-US" sz="1800">
                <a:solidFill>
                  <a:srgbClr val="4F81BD"/>
                </a:solidFill>
                <a:latin typeface="Tahoma"/>
                <a:ea typeface="Tahoma"/>
                <a:cs typeface="Tahoma"/>
                <a:sym typeface="Tahoma"/>
              </a:rPr>
              <a:t>Profits for a particular product have been going down and the CFO has determined that this is because, on the one hand, the cost to make the product has increased and, on the other, consumers won't pay more than the current price (recall that Profit = Revenues – Costs).  The CEO only wants Company X to sell products with increasing profit margins; as a result, the CFO decides the solution is to stop making this product.  This decision would make sense only if we can be assured that there is no way to have an increasing profit margin for the product in question.</a:t>
            </a:r>
            <a:endParaRPr b="1" sz="1800">
              <a:solidFill>
                <a:srgbClr val="4F81BD"/>
              </a:solidFill>
              <a:latin typeface="Cambria"/>
              <a:ea typeface="Cambria"/>
              <a:cs typeface="Cambria"/>
              <a:sym typeface="Cambria"/>
            </a:endParaRPr>
          </a:p>
          <a:p>
            <a:pPr indent="0" lvl="0" marL="228600" marR="0" rtl="0" algn="just">
              <a:spcBef>
                <a:spcPts val="0"/>
              </a:spcBef>
              <a:spcAft>
                <a:spcPts val="0"/>
              </a:spcAft>
              <a:buNone/>
            </a:pPr>
            <a:r>
              <a:rPr b="0" lang="en-US" sz="1800">
                <a:solidFill>
                  <a:srgbClr val="4F81BD"/>
                </a:solidFill>
                <a:latin typeface="Tahoma"/>
                <a:ea typeface="Tahoma"/>
                <a:cs typeface="Tahoma"/>
                <a:sym typeface="Tahoma"/>
              </a:rPr>
              <a:t> </a:t>
            </a:r>
            <a:endParaRPr b="1" sz="1800">
              <a:solidFill>
                <a:srgbClr val="4F81BD"/>
              </a:solidFill>
              <a:latin typeface="Cambria"/>
              <a:ea typeface="Cambria"/>
              <a:cs typeface="Cambria"/>
              <a:sym typeface="Cambria"/>
            </a:endParaRPr>
          </a:p>
          <a:p>
            <a:pPr indent="0" lvl="0" marL="0" marR="0" rtl="0" algn="just">
              <a:spcBef>
                <a:spcPts val="0"/>
              </a:spcBef>
              <a:spcAft>
                <a:spcPts val="0"/>
              </a:spcAft>
              <a:buNone/>
            </a:pPr>
            <a:r>
              <a:rPr b="0" lang="en-US" sz="1800">
                <a:solidFill>
                  <a:srgbClr val="4F81BD"/>
                </a:solidFill>
                <a:latin typeface="Tahoma"/>
                <a:ea typeface="Tahoma"/>
                <a:cs typeface="Tahoma"/>
                <a:sym typeface="Tahoma"/>
              </a:rPr>
              <a:t>(E) CORRECT.  If the costs for the existing product can be reduced, then the profit margin will increase (again, recall that Profits = Revenues – Costs).  If the costs cannot be reduced, then the profit margins will not increase.</a:t>
            </a:r>
            <a:endParaRPr b="1" sz="1800">
              <a:solidFill>
                <a:srgbClr val="4F81BD"/>
              </a:solidFill>
              <a:latin typeface="Cambria"/>
              <a:ea typeface="Cambria"/>
              <a:cs typeface="Cambria"/>
              <a:sym typeface="Cambria"/>
            </a:endParaRPr>
          </a:p>
          <a:p>
            <a:pPr indent="0" lvl="0" marL="0" marR="0" rtl="0" algn="just">
              <a:spcBef>
                <a:spcPts val="0"/>
              </a:spcBef>
              <a:spcAft>
                <a:spcPts val="0"/>
              </a:spcAft>
              <a:buNone/>
            </a:pPr>
            <a:r>
              <a:rPr b="0" lang="en-US" sz="1800">
                <a:solidFill>
                  <a:srgbClr val="4F81BD"/>
                </a:solidFill>
                <a:latin typeface="Tahoma"/>
                <a:ea typeface="Tahoma"/>
                <a:cs typeface="Tahoma"/>
                <a:sym typeface="Tahoma"/>
              </a:rPr>
              <a:t> </a:t>
            </a:r>
            <a:endParaRPr b="1" sz="1800">
              <a:solidFill>
                <a:srgbClr val="4F81BD"/>
              </a:solidFill>
              <a:latin typeface="Cambria"/>
              <a:ea typeface="Cambria"/>
              <a:cs typeface="Cambria"/>
              <a:sym typeface="Cambria"/>
            </a:endParaRPr>
          </a:p>
          <a:p>
            <a:pPr indent="0" lvl="0" marL="0" marR="0" rtl="0" algn="just">
              <a:spcBef>
                <a:spcPts val="0"/>
              </a:spcBef>
              <a:spcAft>
                <a:spcPts val="0"/>
              </a:spcAft>
              <a:buNone/>
            </a:pPr>
            <a:r>
              <a:rPr b="0" lang="en-US" sz="1800">
                <a:solidFill>
                  <a:srgbClr val="4F81BD"/>
                </a:solidFill>
                <a:latin typeface="Tahoma"/>
                <a:ea typeface="Tahoma"/>
                <a:cs typeface="Tahoma"/>
                <a:sym typeface="Tahoma"/>
              </a:rPr>
              <a:t>(A) Whether there are new, profitable products does not address the issue of whether there is a way to achieve increasing profit margins for the flagship product.</a:t>
            </a:r>
            <a:endParaRPr b="1" sz="1800">
              <a:solidFill>
                <a:srgbClr val="4F81BD"/>
              </a:solidFill>
              <a:latin typeface="Cambria"/>
              <a:ea typeface="Cambria"/>
              <a:cs typeface="Cambria"/>
              <a:sym typeface="Cambria"/>
            </a:endParaRPr>
          </a:p>
          <a:p>
            <a:pPr indent="0" lvl="0" marL="0" marR="0" rtl="0" algn="just">
              <a:spcBef>
                <a:spcPts val="0"/>
              </a:spcBef>
              <a:spcAft>
                <a:spcPts val="0"/>
              </a:spcAft>
              <a:buNone/>
            </a:pPr>
            <a:r>
              <a:rPr b="0" lang="en-US" sz="1800">
                <a:solidFill>
                  <a:srgbClr val="4F81BD"/>
                </a:solidFill>
                <a:latin typeface="Tahoma"/>
                <a:ea typeface="Tahoma"/>
                <a:cs typeface="Tahoma"/>
                <a:sym typeface="Tahoma"/>
              </a:rPr>
              <a:t> </a:t>
            </a:r>
            <a:endParaRPr b="1" sz="1800">
              <a:solidFill>
                <a:srgbClr val="4F81BD"/>
              </a:solidFill>
              <a:latin typeface="Cambria"/>
              <a:ea typeface="Cambria"/>
              <a:cs typeface="Cambria"/>
              <a:sym typeface="Cambria"/>
            </a:endParaRPr>
          </a:p>
          <a:p>
            <a:pPr indent="0" lvl="0" marL="0" marR="0" rtl="0" algn="just">
              <a:spcBef>
                <a:spcPts val="0"/>
              </a:spcBef>
              <a:spcAft>
                <a:spcPts val="0"/>
              </a:spcAft>
              <a:buNone/>
            </a:pPr>
            <a:r>
              <a:rPr b="0" lang="en-US" sz="1800">
                <a:solidFill>
                  <a:srgbClr val="4F81BD"/>
                </a:solidFill>
                <a:latin typeface="Tahoma"/>
                <a:ea typeface="Tahoma"/>
                <a:cs typeface="Tahoma"/>
                <a:sym typeface="Tahoma"/>
              </a:rPr>
              <a:t>(B) The flagship product's revenues as a percentage of total revenues does not address the issue of whether there is a way to achieve increasing profit margins for the flagship product (although it does highlight why the company might find itself with a big problem if it follows the CEO's advice!).</a:t>
            </a:r>
            <a:endParaRPr b="1" sz="1800">
              <a:solidFill>
                <a:srgbClr val="4F81BD"/>
              </a:solidFill>
              <a:latin typeface="Cambria"/>
              <a:ea typeface="Cambria"/>
              <a:cs typeface="Cambria"/>
              <a:sym typeface="Cambria"/>
            </a:endParaRPr>
          </a:p>
          <a:p>
            <a:pPr indent="0" lvl="0" marL="0" marR="0" rtl="0" algn="just">
              <a:spcBef>
                <a:spcPts val="0"/>
              </a:spcBef>
              <a:spcAft>
                <a:spcPts val="0"/>
              </a:spcAft>
              <a:buNone/>
            </a:pPr>
            <a:r>
              <a:rPr b="0" lang="en-US" sz="1800">
                <a:solidFill>
                  <a:srgbClr val="4F81BD"/>
                </a:solidFill>
                <a:latin typeface="Tahoma"/>
                <a:ea typeface="Tahoma"/>
                <a:cs typeface="Tahoma"/>
                <a:sym typeface="Tahoma"/>
              </a:rPr>
              <a:t> </a:t>
            </a:r>
            <a:endParaRPr b="1" sz="1800">
              <a:solidFill>
                <a:srgbClr val="4F81BD"/>
              </a:solidFill>
              <a:latin typeface="Cambria"/>
              <a:ea typeface="Cambria"/>
              <a:cs typeface="Cambria"/>
              <a:sym typeface="Cambria"/>
            </a:endParaRPr>
          </a:p>
          <a:p>
            <a:pPr indent="0" lvl="0" marL="0" marR="0" rtl="0" algn="just">
              <a:spcBef>
                <a:spcPts val="0"/>
              </a:spcBef>
              <a:spcAft>
                <a:spcPts val="0"/>
              </a:spcAft>
              <a:buNone/>
            </a:pPr>
            <a:r>
              <a:rPr b="0" lang="en-US" sz="1800">
                <a:solidFill>
                  <a:srgbClr val="4F81BD"/>
                </a:solidFill>
                <a:latin typeface="Tahoma"/>
                <a:ea typeface="Tahoma"/>
                <a:cs typeface="Tahoma"/>
                <a:sym typeface="Tahoma"/>
              </a:rPr>
              <a:t>(C) This may increase the revenues earned by the product, but this choice does not address the additional cost associated with new features, so we still do not know whether we can achieve increasing profit margins for the product.  We may be able to, but we may not: the features may cost more than the increased price that consumers would be willing to pay.</a:t>
            </a:r>
            <a:endParaRPr b="1" sz="1800">
              <a:solidFill>
                <a:srgbClr val="4F81BD"/>
              </a:solidFill>
              <a:latin typeface="Cambria"/>
              <a:ea typeface="Cambria"/>
              <a:cs typeface="Cambria"/>
              <a:sym typeface="Cambria"/>
            </a:endParaRPr>
          </a:p>
          <a:p>
            <a:pPr indent="0" lvl="0" marL="0" marR="0" rtl="0" algn="just">
              <a:spcBef>
                <a:spcPts val="0"/>
              </a:spcBef>
              <a:spcAft>
                <a:spcPts val="0"/>
              </a:spcAft>
              <a:buNone/>
            </a:pPr>
            <a:r>
              <a:rPr b="0" lang="en-US" sz="1800">
                <a:solidFill>
                  <a:srgbClr val="4F81BD"/>
                </a:solidFill>
                <a:latin typeface="Tahoma"/>
                <a:ea typeface="Tahoma"/>
                <a:cs typeface="Tahoma"/>
                <a:sym typeface="Tahoma"/>
              </a:rPr>
              <a:t> </a:t>
            </a:r>
            <a:endParaRPr b="1" sz="1800">
              <a:solidFill>
                <a:srgbClr val="4F81BD"/>
              </a:solidFill>
              <a:latin typeface="Cambria"/>
              <a:ea typeface="Cambria"/>
              <a:cs typeface="Cambria"/>
              <a:sym typeface="Cambria"/>
            </a:endParaRPr>
          </a:p>
          <a:p>
            <a:pPr indent="0" lvl="0" marL="0" marR="0" rtl="0" algn="just">
              <a:spcBef>
                <a:spcPts val="0"/>
              </a:spcBef>
              <a:spcAft>
                <a:spcPts val="0"/>
              </a:spcAft>
              <a:buNone/>
            </a:pPr>
            <a:r>
              <a:rPr b="0" lang="en-US" sz="1800">
                <a:solidFill>
                  <a:srgbClr val="4F81BD"/>
                </a:solidFill>
                <a:latin typeface="Tahoma"/>
                <a:ea typeface="Tahoma"/>
                <a:cs typeface="Tahoma"/>
                <a:sym typeface="Tahoma"/>
              </a:rPr>
              <a:t>(D) Whether the management team agrees with the CFO's recommendation does not address the issue of whether there is a way to achieve increasing profit margins for the flagship product.</a:t>
            </a:r>
            <a:endParaRPr b="1" sz="1800">
              <a:solidFill>
                <a:srgbClr val="4F81BD"/>
              </a:solidFill>
              <a:latin typeface="Cambria"/>
              <a:ea typeface="Cambria"/>
              <a:cs typeface="Cambria"/>
              <a:sym typeface="Cambria"/>
            </a:endParaRPr>
          </a:p>
          <a:p>
            <a:pPr indent="0" lvl="0" marL="0" marR="0" rtl="0" algn="just">
              <a:spcBef>
                <a:spcPts val="0"/>
              </a:spcBef>
              <a:spcAft>
                <a:spcPts val="0"/>
              </a:spcAft>
              <a:buNone/>
            </a:pPr>
            <a:br>
              <a:rPr lang="en-US" sz="2800"/>
            </a:br>
            <a:br>
              <a:rPr lang="en-US" sz="2800"/>
            </a:br>
            <a:r>
              <a:rPr b="1" lang="en-US" sz="2800"/>
              <a:t>Top 1% expert replies to student queries (can skip)</a:t>
            </a:r>
            <a:endParaRPr/>
          </a:p>
          <a:p>
            <a:pPr indent="0" lvl="0" marL="0" marR="0" rtl="0" algn="just">
              <a:spcBef>
                <a:spcPts val="0"/>
              </a:spcBef>
              <a:spcAft>
                <a:spcPts val="0"/>
              </a:spcAft>
              <a:buNone/>
            </a:pPr>
            <a:r>
              <a:rPr b="0" i="0" lang="en-US" sz="2800">
                <a:solidFill>
                  <a:srgbClr val="2A2A2A"/>
                </a:solidFill>
                <a:latin typeface="Tahoma"/>
                <a:ea typeface="Tahoma"/>
                <a:cs typeface="Tahoma"/>
                <a:sym typeface="Tahoma"/>
              </a:rPr>
              <a:t>Note for Option (C): </a:t>
            </a:r>
            <a:endParaRPr/>
          </a:p>
          <a:p>
            <a:pPr indent="-514350" lvl="0" marL="514350" marR="0" rtl="0" algn="just">
              <a:spcBef>
                <a:spcPts val="0"/>
              </a:spcBef>
              <a:spcAft>
                <a:spcPts val="0"/>
              </a:spcAft>
              <a:buClr>
                <a:srgbClr val="2A2A2A"/>
              </a:buClr>
              <a:buSzPts val="2800"/>
              <a:buFont typeface="Tahoma"/>
              <a:buAutoNum type="alphaLcParenBoth"/>
            </a:pPr>
            <a:r>
              <a:rPr b="0" i="0" lang="en-US" sz="2800">
                <a:solidFill>
                  <a:srgbClr val="2A2A2A"/>
                </a:solidFill>
                <a:latin typeface="Tahoma"/>
                <a:ea typeface="Tahoma"/>
                <a:cs typeface="Tahoma"/>
                <a:sym typeface="Tahoma"/>
              </a:rPr>
              <a:t>it doesn't directly address any of the previously raised issues and </a:t>
            </a:r>
            <a:endParaRPr/>
          </a:p>
          <a:p>
            <a:pPr indent="-514350" lvl="0" marL="514350" marR="0" rtl="0" algn="just">
              <a:spcBef>
                <a:spcPts val="0"/>
              </a:spcBef>
              <a:spcAft>
                <a:spcPts val="0"/>
              </a:spcAft>
              <a:buClr>
                <a:srgbClr val="2A2A2A"/>
              </a:buClr>
              <a:buSzPts val="2800"/>
              <a:buFont typeface="Tahoma"/>
              <a:buAutoNum type="alphaLcParenBoth"/>
            </a:pPr>
            <a:r>
              <a:rPr b="0" i="0" lang="en-US" sz="2800">
                <a:solidFill>
                  <a:srgbClr val="2A2A2A"/>
                </a:solidFill>
                <a:latin typeface="Tahoma"/>
                <a:ea typeface="Tahoma"/>
                <a:cs typeface="Tahoma"/>
                <a:sym typeface="Tahoma"/>
              </a:rPr>
              <a:t>it might increase total revenue and overall profit but would not change the profit margins per individual product, as presumably the new customer base still wouldn't want to pay a higher price.</a:t>
            </a:r>
            <a:endParaRPr b="1" sz="1800">
              <a:solidFill>
                <a:srgbClr val="4F81BD"/>
              </a:solidFill>
              <a:latin typeface="Cambria"/>
              <a:ea typeface="Cambria"/>
              <a:cs typeface="Cambria"/>
              <a:sym typeface="Cambria"/>
            </a:endParaRPr>
          </a:p>
        </p:txBody>
      </p:sp>
      <p:sp>
        <p:nvSpPr>
          <p:cNvPr id="974" name="Google Shape;974;p1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p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0" name="Google Shape;980;p1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rgbClr val="000000"/>
                </a:solidFill>
                <a:latin typeface="Cambria"/>
                <a:ea typeface="Cambria"/>
                <a:cs typeface="Cambria"/>
                <a:sym typeface="Cambria"/>
              </a:rPr>
              <a:t>Imagine there were 100 patients earlier out of whom 80 had heart attack and 20 didn’t. But all 100 were given surgery (although only 80 were necessary and 20 were not necessary).</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With the test that is 98% accurate, there are 2 extreme possibilities: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b="1" lang="en-US" sz="1800">
                <a:solidFill>
                  <a:srgbClr val="000000"/>
                </a:solidFill>
                <a:latin typeface="Cambria"/>
                <a:ea typeface="Cambria"/>
                <a:cs typeface="Cambria"/>
                <a:sym typeface="Cambria"/>
              </a:rPr>
              <a:t>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b="1" lang="en-US" sz="1800">
                <a:solidFill>
                  <a:srgbClr val="000000"/>
                </a:solidFill>
                <a:latin typeface="Cambria"/>
                <a:ea typeface="Cambria"/>
                <a:cs typeface="Cambria"/>
                <a:sym typeface="Cambria"/>
              </a:rPr>
              <a:t>Case 1: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80 people have heart attack; the test says all 80 have it.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20 people don’t have heart attack; the test says 18 don’t have it and </a:t>
            </a:r>
            <a:r>
              <a:rPr b="1" lang="en-US" sz="1800">
                <a:solidFill>
                  <a:srgbClr val="000000"/>
                </a:solidFill>
                <a:latin typeface="Cambria"/>
                <a:ea typeface="Cambria"/>
                <a:cs typeface="Cambria"/>
                <a:sym typeface="Cambria"/>
              </a:rPr>
              <a:t>2 have it</a:t>
            </a:r>
            <a:r>
              <a:rPr lang="en-US" sz="1800">
                <a:solidFill>
                  <a:srgbClr val="000000"/>
                </a:solidFill>
                <a:latin typeface="Cambria"/>
                <a:ea typeface="Cambria"/>
                <a:cs typeface="Cambria"/>
                <a:sym typeface="Cambria"/>
              </a:rPr>
              <a:t>. In this case 18 out of 20 unnecessary will be avoided and the doctors will still perform 82 surgeries (more than the necessary number 80). So this satisfies all the conditions. This case will be obtained when someone who doesn’t have heart attack is diagnosed to have it. </a:t>
            </a:r>
            <a:r>
              <a:rPr b="1" lang="en-US" sz="1800">
                <a:solidFill>
                  <a:srgbClr val="000000"/>
                </a:solidFill>
                <a:latin typeface="Cambria"/>
                <a:ea typeface="Cambria"/>
                <a:cs typeface="Cambria"/>
                <a:sym typeface="Cambria"/>
              </a:rPr>
              <a:t>Option A says the same.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Case 2: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20 people don’t have heart attack; the test says all 20 don’t have it.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80 people have heart attack; the test says 78 have it and </a:t>
            </a:r>
            <a:r>
              <a:rPr b="1" lang="en-US" sz="1800">
                <a:solidFill>
                  <a:srgbClr val="000000"/>
                </a:solidFill>
                <a:latin typeface="Cambria"/>
                <a:ea typeface="Cambria"/>
                <a:cs typeface="Cambria"/>
                <a:sym typeface="Cambria"/>
              </a:rPr>
              <a:t>2 don’t have it</a:t>
            </a:r>
            <a:r>
              <a:rPr lang="en-US" sz="1800">
                <a:solidFill>
                  <a:srgbClr val="000000"/>
                </a:solidFill>
                <a:latin typeface="Cambria"/>
                <a:ea typeface="Cambria"/>
                <a:cs typeface="Cambria"/>
                <a:sym typeface="Cambria"/>
              </a:rPr>
              <a:t>. In this case 2 necessary ones will also be avoided. The doctors will perform 78 surgeries (fewer than the necessary number 80). So this doesn’t satisfy any condition.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In a test, a false positive refers to a diagnosis that mistakenly indicates that a condition, disease or infection is present. A false negative refers to a diagnosis that mistakenly indicates that a disease, infection or condition is absent. A false positive result from a doping test could ruin the career of an honest cyclist. A false negative result on a paternity test could prevent a father and son from reuniting.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b="1" lang="en-US" sz="1800">
                <a:solidFill>
                  <a:srgbClr val="000000"/>
                </a:solidFill>
                <a:latin typeface="Cambria"/>
                <a:ea typeface="Cambria"/>
                <a:cs typeface="Cambria"/>
                <a:sym typeface="Cambria"/>
              </a:rPr>
              <a:t>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b="1" lang="en-US" sz="1800">
                <a:solidFill>
                  <a:srgbClr val="000000"/>
                </a:solidFill>
                <a:latin typeface="Cambria"/>
                <a:ea typeface="Cambria"/>
                <a:cs typeface="Cambria"/>
                <a:sym typeface="Cambria"/>
              </a:rPr>
              <a:t>Clearly, using this test, doctors can largely avoid unnecessary removals of the appendix (eliminate false positives) without, however, performing any fewer necessary ones than before (i.e. without producing more false negatives), since .....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It seems clear that before this test was developed, doctors removed the appendix of everybody who either had heart attack or seemed to have it (false positives).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This test has an accuracy rate of 98%, but in order for the conclusion to be true, these few mistakes must involve cases in which people without heart attack are deemed to have it (false positives) , not the other way around. In other words, these mistakes cannot involve genuine cases of heart attack that are classified as having nothing to do with heart attack (false negatives), or else doctors would be performing newer necessary operations (i.e. operations on heart attack patients) than before. </a:t>
            </a:r>
            <a:endParaRPr/>
          </a:p>
          <a:p>
            <a:pPr indent="0" lvl="0" marL="0" marR="0" rtl="0" algn="just">
              <a:spcBef>
                <a:spcPts val="0"/>
              </a:spcBef>
              <a:spcAft>
                <a:spcPts val="0"/>
              </a:spcAft>
              <a:buNone/>
            </a:pPr>
            <a:r>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The part in bold basically means that, with the test, they'll still perform the same number of necessary operations (as they used to). In other words, they'll catch people who have heart attack just as much as they used to.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To complete this argument we need to find some evidence that supports the conclusion (notice the keyword "since").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How can we support the conclusion that they'll catch just as many people who have heart attack as they used to?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Well, if the 2% error rate is exclusively due to the test saying you have heart attack when you don't (rather than not catching your heart attack), then the author's argument is supported (since the error rate without the test is 20%)...that's essentially what choice A says.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If the 2% error rate were due to the test not catching your heart attack, then the author's conclusion that the test would decrease the number of unnecessary operations is clearly weakened: the test would be decreasing the number of NECESSARY operations--clearly a bad outcome. Because the denial of choice A hurts the argument, choice A must be evidence that supports the argument.</a:t>
            </a:r>
            <a:endParaRPr/>
          </a:p>
          <a:p>
            <a:pPr indent="0" lvl="0" marL="0" marR="0" rtl="0" algn="just">
              <a:spcBef>
                <a:spcPts val="0"/>
              </a:spcBef>
              <a:spcAft>
                <a:spcPts val="0"/>
              </a:spcAft>
              <a:buNone/>
            </a:pPr>
            <a:r>
              <a:t/>
            </a:r>
            <a:endParaRPr sz="1800">
              <a:solidFill>
                <a:srgbClr val="000000"/>
              </a:solidFill>
              <a:latin typeface="Cambria"/>
              <a:ea typeface="Cambria"/>
              <a:cs typeface="Cambria"/>
              <a:sym typeface="Cambria"/>
            </a:endParaRPr>
          </a:p>
          <a:p>
            <a:pPr indent="0" lvl="0" marL="0" marR="0" rtl="0" algn="just">
              <a:spcBef>
                <a:spcPts val="0"/>
              </a:spcBef>
              <a:spcAft>
                <a:spcPts val="0"/>
              </a:spcAft>
              <a:buNone/>
            </a:pPr>
            <a:r>
              <a:t/>
            </a:r>
            <a:endParaRPr b="1" sz="1800">
              <a:solidFill>
                <a:srgbClr val="000000"/>
              </a:solidFill>
              <a:latin typeface="Cambria"/>
              <a:ea typeface="Cambria"/>
              <a:cs typeface="Cambria"/>
              <a:sym typeface="Cambria"/>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2 percent cases wrongly diagnosed 80 had 80 shown to have</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20 didn't have 2 shown to have</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So 18 unnecessary avoided</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Only 2 unnecessary surgeries will happen</a:t>
            </a:r>
            <a:endParaRPr/>
          </a:p>
          <a:p>
            <a:pPr indent="0" lvl="0" marL="0" rtl="0" algn="l">
              <a:spcBef>
                <a:spcPts val="840"/>
              </a:spcBef>
              <a:spcAft>
                <a:spcPts val="0"/>
              </a:spcAft>
              <a:buNone/>
            </a:pP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2 percent wrongly diagnosed</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80 had shown 78 had</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2 who had shown not to have </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20 didn't have 20 shown to not have</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540"/>
              </a:spcBef>
              <a:spcAft>
                <a:spcPts val="0"/>
              </a:spcAft>
              <a:buNone/>
            </a:pPr>
            <a:r>
              <a:rPr b="1" i="0" lang="en-US" sz="1800">
                <a:solidFill>
                  <a:srgbClr val="222222"/>
                </a:solidFill>
                <a:latin typeface="Arial"/>
                <a:ea typeface="Arial"/>
                <a:cs typeface="Arial"/>
                <a:sym typeface="Arial"/>
              </a:rPr>
              <a:t>Top 1% expert replies to student queries (can skip)</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It's not explicitly written but we can infer from this line "...performed unnecessarily in about 20 percent of all cases.“ that if it's not needed 20% of the times, it is indeed needed 80% of the time.</a:t>
            </a:r>
            <a:br>
              <a:rPr lang="en-US" sz="2800"/>
            </a:br>
            <a:endParaRPr b="0" i="0" sz="1800">
              <a:solidFill>
                <a:srgbClr val="222222"/>
              </a:solidFill>
              <a:latin typeface="Arial"/>
              <a:ea typeface="Arial"/>
              <a:cs typeface="Arial"/>
              <a:sym typeface="Arial"/>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p:txBody>
      </p:sp>
      <p:sp>
        <p:nvSpPr>
          <p:cNvPr id="981" name="Google Shape;981;p1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1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87" name="Google Shape;987;p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5" name="Google Shape;17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3" name="Google Shape;993;p1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i="1" lang="en-US" sz="1800">
                <a:solidFill>
                  <a:srgbClr val="000000"/>
                </a:solidFill>
                <a:latin typeface="Cambria"/>
                <a:ea typeface="Cambria"/>
                <a:cs typeface="Cambria"/>
                <a:sym typeface="Cambria"/>
              </a:rPr>
              <a:t>Here, the given choice is intentionally wrong.</a:t>
            </a:r>
            <a:endParaRPr/>
          </a:p>
          <a:p>
            <a:pPr indent="0" lvl="0" marL="0" marR="0" rtl="0" algn="just">
              <a:spcBef>
                <a:spcPts val="0"/>
              </a:spcBef>
              <a:spcAft>
                <a:spcPts val="0"/>
              </a:spcAft>
              <a:buNone/>
            </a:pPr>
            <a:r>
              <a:t/>
            </a:r>
            <a:endParaRPr sz="1800">
              <a:solidFill>
                <a:srgbClr val="000000"/>
              </a:solidFill>
              <a:latin typeface="Cambria"/>
              <a:ea typeface="Cambria"/>
              <a:cs typeface="Cambria"/>
              <a:sym typeface="Cambri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"Per-capita expenditure" is the total price paid for drugs (price per pill * # of pills) divided by the number of people. If the per capita expenditure is increasing, either the numerator has to be increasing or the denominator has to be decreasing or both. So, either the price is increasing, the number of pills is increasing. Premise: product prices can't be raised (note: by definition, this only addresses existing products; new products not yet introduced do not yet have assigned prices). So I can't raise the price of existing products, but I could introduce more expensive products. Premise: the use of prescription drugs did not increase after the price freeze. So the number of pills isn't changing.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 </a:t>
            </a:r>
            <a:endParaRPr sz="1800">
              <a:solidFill>
                <a:srgbClr val="000000"/>
              </a:solidFill>
              <a:latin typeface="Tahoma"/>
              <a:ea typeface="Tahoma"/>
              <a:cs typeface="Tahoma"/>
              <a:sym typeface="Tahoma"/>
            </a:endParaRPr>
          </a:p>
          <a:p>
            <a:pPr indent="-342900" lvl="0" marL="342900" marR="0" rtl="0" algn="just">
              <a:spcBef>
                <a:spcPts val="0"/>
              </a:spcBef>
              <a:spcAft>
                <a:spcPts val="0"/>
              </a:spcAft>
              <a:buClr>
                <a:srgbClr val="000000"/>
              </a:buClr>
              <a:buSzPts val="1800"/>
              <a:buFont typeface="Cambria"/>
              <a:buAutoNum type="alphaUcPeriod"/>
            </a:pPr>
            <a:r>
              <a:rPr lang="en-US" sz="1800">
                <a:solidFill>
                  <a:srgbClr val="000000"/>
                </a:solidFill>
                <a:latin typeface="Cambria"/>
                <a:ea typeface="Cambria"/>
                <a:cs typeface="Cambria"/>
                <a:sym typeface="Cambria"/>
              </a:rPr>
              <a:t>if this changes anything, it would decrease the per capita expenditure (if the new people didn't take any drugs) - though the more reasonable assumption is that the new people are taking drugs at the same rate as the old people, meaning there's no change in per capita expenditure. Either way, per capita expenditure is not increasing. </a:t>
            </a:r>
            <a:r>
              <a:rPr b="1" lang="en-US" sz="1800">
                <a:solidFill>
                  <a:srgbClr val="000000"/>
                </a:solidFill>
                <a:latin typeface="Cambria"/>
                <a:ea typeface="Cambria"/>
                <a:cs typeface="Cambria"/>
                <a:sym typeface="Cambria"/>
              </a:rPr>
              <a:t>Wrong</a:t>
            </a:r>
            <a:endParaRPr/>
          </a:p>
          <a:p>
            <a:pPr indent="0" lvl="0" marL="0" marR="0" rtl="0" algn="just">
              <a:spcBef>
                <a:spcPts val="0"/>
              </a:spcBef>
              <a:spcAft>
                <a:spcPts val="0"/>
              </a:spcAft>
              <a:buClr>
                <a:schemeClr val="dk1"/>
              </a:buClr>
              <a:buSzPts val="2800"/>
              <a:buFont typeface="Calibri"/>
              <a:buNone/>
            </a:pPr>
            <a:br>
              <a:rPr lang="en-US" sz="2800"/>
            </a:br>
            <a:endParaRPr b="0" i="0" sz="2800">
              <a:solidFill>
                <a:srgbClr val="2A2A2A"/>
              </a:solidFill>
              <a:latin typeface="Tahoma"/>
              <a:ea typeface="Tahoma"/>
              <a:cs typeface="Tahoma"/>
              <a:sym typeface="Tahoma"/>
            </a:endParaRPr>
          </a:p>
          <a:p>
            <a:pPr indent="0" lvl="0" marL="0" marR="0" rtl="0" algn="l">
              <a:spcBef>
                <a:spcPts val="0"/>
              </a:spcBef>
              <a:spcAft>
                <a:spcPts val="0"/>
              </a:spcAft>
              <a:buClr>
                <a:srgbClr val="2A2A2A"/>
              </a:buClr>
              <a:buSzPts val="2800"/>
              <a:buFont typeface="Tahoma"/>
              <a:buNone/>
            </a:pPr>
            <a:r>
              <a:rPr b="1" i="0" lang="en-US" sz="2800">
                <a:solidFill>
                  <a:srgbClr val="2A2A2A"/>
                </a:solidFill>
                <a:latin typeface="Tahoma"/>
                <a:ea typeface="Tahoma"/>
                <a:cs typeface="Tahoma"/>
                <a:sym typeface="Tahoma"/>
              </a:rPr>
              <a:t>Top 1% expert replies to student queries (can skip)</a:t>
            </a:r>
            <a:endParaRPr/>
          </a:p>
          <a:p>
            <a:pPr indent="0" lvl="0" marL="0" rtl="0" algn="l">
              <a:spcBef>
                <a:spcPts val="840"/>
              </a:spcBef>
              <a:spcAft>
                <a:spcPts val="0"/>
              </a:spcAft>
              <a:buNone/>
            </a:pPr>
            <a:r>
              <a:rPr lang="en-US" sz="2800"/>
              <a:t>Per capita expenditure = total expenditure/ total population. The reason that every option with population would be a wrong option is that -&gt; Say, if the population did increase or decrease, total expenditure wouldn't remain constant. There would be some change in the expenditure also. We can't predict what would happen to total expenditure in that scenario. So, if an option is only talking about the population then it would mostly be an incorrect choice.</a:t>
            </a:r>
            <a:endParaRPr/>
          </a:p>
        </p:txBody>
      </p:sp>
      <p:sp>
        <p:nvSpPr>
          <p:cNvPr id="994" name="Google Shape;994;p1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p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0" name="Google Shape;1000;p1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solidFill>
                  <a:srgbClr val="000000"/>
                </a:solidFill>
                <a:latin typeface="Cambria"/>
                <a:ea typeface="Cambria"/>
                <a:cs typeface="Cambria"/>
                <a:sym typeface="Cambria"/>
              </a:rPr>
              <a:t>The number of orders placed = those by subscribers + those by nonsubscribers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If say 100 subscribers placed orders and 30 of them were below thirty five. If there were 1000 nonsubscribers who placed orders, out of whom 900 were below thirty five, we can reason thus: The total orders placed = 1100 and out of them 930 are from people below thirty five. This makes both the statement stand true.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Of the orders placed by subscribers in response to ads, only 30% were from the under-35 crowd. Of the orders placed by anyone in response to ads, most of them (i.e., over 50%) were from the under-35 crowd. There's the discrepancy. Now let’s examine which option helps resolve the above discrepancy: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 </a:t>
            </a:r>
            <a:endParaRPr sz="1800">
              <a:solidFill>
                <a:srgbClr val="000000"/>
              </a:solidFill>
              <a:latin typeface="Tahoma"/>
              <a:ea typeface="Tahoma"/>
              <a:cs typeface="Tahoma"/>
              <a:sym typeface="Tahoma"/>
            </a:endParaRPr>
          </a:p>
          <a:p>
            <a:pPr indent="-342900" lvl="0" marL="342900" marR="0" rtl="0" algn="just">
              <a:spcBef>
                <a:spcPts val="0"/>
              </a:spcBef>
              <a:spcAft>
                <a:spcPts val="0"/>
              </a:spcAft>
              <a:buClr>
                <a:srgbClr val="000000"/>
              </a:buClr>
              <a:buSzPts val="1800"/>
              <a:buFont typeface="Cambria"/>
              <a:buAutoNum type="alphaUcParenBoth"/>
            </a:pPr>
            <a:r>
              <a:rPr lang="en-US" sz="1800">
                <a:solidFill>
                  <a:srgbClr val="000000"/>
                </a:solidFill>
                <a:latin typeface="Cambria"/>
                <a:ea typeface="Cambria"/>
                <a:cs typeface="Cambria"/>
                <a:sym typeface="Cambria"/>
              </a:rPr>
              <a:t>CORRECT. This option clearly explains why although only 30% of the “Subscribers” who placed orders last were less than 35 years of age, of the total number of people who placed an order most of them were under 35 years of age i.e., these people were NOT SUBSCRIBERS. "Most" means more than 50%.</a:t>
            </a:r>
            <a:endParaRPr/>
          </a:p>
          <a:p>
            <a:pPr indent="0" lvl="0" marL="0" marR="0" rtl="0" algn="just">
              <a:spcBef>
                <a:spcPts val="0"/>
              </a:spcBef>
              <a:spcAft>
                <a:spcPts val="0"/>
              </a:spcAft>
              <a:buClr>
                <a:schemeClr val="dk1"/>
              </a:buClr>
              <a:buSzPts val="1800"/>
              <a:buFont typeface="Calibri"/>
              <a:buNone/>
            </a:pPr>
            <a:r>
              <a:t/>
            </a:r>
            <a:endParaRPr sz="1800">
              <a:solidFill>
                <a:srgbClr val="000000"/>
              </a:solidFill>
              <a:latin typeface="Cambria"/>
              <a:ea typeface="Cambria"/>
              <a:cs typeface="Cambria"/>
              <a:sym typeface="Cambria"/>
            </a:endParaRPr>
          </a:p>
          <a:p>
            <a:pPr indent="0" lvl="0" marL="0" marR="0" rtl="0" algn="just">
              <a:spcBef>
                <a:spcPts val="0"/>
              </a:spcBef>
              <a:spcAft>
                <a:spcPts val="0"/>
              </a:spcAft>
              <a:buClr>
                <a:schemeClr val="dk1"/>
              </a:buClr>
              <a:buSzPts val="1800"/>
              <a:buFont typeface="Calibri"/>
              <a:buNone/>
            </a:pPr>
            <a:r>
              <a:t/>
            </a:r>
            <a:endParaRPr sz="1800">
              <a:solidFill>
                <a:srgbClr val="000000"/>
              </a:solidFill>
              <a:latin typeface="Cambria"/>
              <a:ea typeface="Cambria"/>
              <a:cs typeface="Cambria"/>
              <a:sym typeface="Cambria"/>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Let the total number of merchandise orders be x</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Let the number of merchandise orders placed by subscribers be y</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From the first piece of information, we know that :</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Number of merchandise orders placed by subscribers under age 35 = 0.3y</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From the second piece of information, we know that :</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Number of merchandise orders placed by people under age 35 &gt; 0.5x</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Number of merchandise orders(x)  = Number of merchandise orders placed by </a:t>
            </a:r>
            <a:r>
              <a:rPr b="1" i="0" lang="en-US" sz="2800">
                <a:solidFill>
                  <a:srgbClr val="222222"/>
                </a:solidFill>
                <a:latin typeface="Arial"/>
                <a:ea typeface="Arial"/>
                <a:cs typeface="Arial"/>
                <a:sym typeface="Arial"/>
              </a:rPr>
              <a:t>subscribers(y)</a:t>
            </a:r>
            <a:r>
              <a:rPr b="0" i="0" lang="en-US" sz="2800">
                <a:solidFill>
                  <a:srgbClr val="222222"/>
                </a:solidFill>
                <a:latin typeface="Arial"/>
                <a:ea typeface="Arial"/>
                <a:cs typeface="Arial"/>
                <a:sym typeface="Arial"/>
              </a:rPr>
              <a:t> + Number of merchandise orders placed by </a:t>
            </a:r>
            <a:r>
              <a:rPr b="1" i="0" lang="en-US" sz="2800">
                <a:solidFill>
                  <a:srgbClr val="222222"/>
                </a:solidFill>
                <a:latin typeface="Arial"/>
                <a:ea typeface="Arial"/>
                <a:cs typeface="Arial"/>
                <a:sym typeface="Arial"/>
              </a:rPr>
              <a:t>non-subscribers</a:t>
            </a:r>
            <a:endParaRPr b="0" i="0" sz="2800">
              <a:solidFill>
                <a:srgbClr val="222222"/>
              </a:solidFill>
              <a:latin typeface="Arial"/>
              <a:ea typeface="Arial"/>
              <a:cs typeface="Arial"/>
              <a:sym typeface="Arial"/>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1" i="0" lang="en-US" sz="2800">
                <a:solidFill>
                  <a:srgbClr val="222222"/>
                </a:solidFill>
                <a:latin typeface="Arial"/>
                <a:ea typeface="Arial"/>
                <a:cs typeface="Arial"/>
                <a:sym typeface="Arial"/>
              </a:rPr>
              <a:t>Therefore, Number of merchandise orders placed by non-subscribers = (x - y)</a:t>
            </a:r>
            <a:br>
              <a:rPr b="1"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Now, </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number of merchandise orders placed by people under 35 = Number of merchandise orders placed by </a:t>
            </a:r>
            <a:r>
              <a:rPr b="1" i="0" lang="en-US" sz="2800">
                <a:solidFill>
                  <a:srgbClr val="222222"/>
                </a:solidFill>
                <a:latin typeface="Arial"/>
                <a:ea typeface="Arial"/>
                <a:cs typeface="Arial"/>
                <a:sym typeface="Arial"/>
              </a:rPr>
              <a:t>subscribers</a:t>
            </a:r>
            <a:r>
              <a:rPr b="0" i="0" lang="en-US" sz="2800">
                <a:solidFill>
                  <a:srgbClr val="222222"/>
                </a:solidFill>
                <a:latin typeface="Arial"/>
                <a:ea typeface="Arial"/>
                <a:cs typeface="Arial"/>
                <a:sym typeface="Arial"/>
              </a:rPr>
              <a:t> under 35 + Number of merchandise orders placed by </a:t>
            </a:r>
            <a:r>
              <a:rPr b="1" i="0" lang="en-US" sz="2800">
                <a:solidFill>
                  <a:srgbClr val="222222"/>
                </a:solidFill>
                <a:latin typeface="Arial"/>
                <a:ea typeface="Arial"/>
                <a:cs typeface="Arial"/>
                <a:sym typeface="Arial"/>
              </a:rPr>
              <a:t>non-subscribers</a:t>
            </a:r>
            <a:r>
              <a:rPr b="0" i="0" lang="en-US" sz="2800">
                <a:solidFill>
                  <a:srgbClr val="222222"/>
                </a:solidFill>
                <a:latin typeface="Arial"/>
                <a:ea typeface="Arial"/>
                <a:cs typeface="Arial"/>
                <a:sym typeface="Arial"/>
              </a:rPr>
              <a:t> under 35 </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Therefore,</a:t>
            </a:r>
            <a:endParaRPr/>
          </a:p>
          <a:p>
            <a:pPr indent="0" lvl="0" marL="0" rtl="0" algn="l">
              <a:spcBef>
                <a:spcPts val="840"/>
              </a:spcBef>
              <a:spcAft>
                <a:spcPts val="0"/>
              </a:spcAft>
              <a:buNone/>
            </a:pPr>
            <a:r>
              <a:rPr b="1" i="0" lang="en-US" sz="2800">
                <a:solidFill>
                  <a:srgbClr val="222222"/>
                </a:solidFill>
                <a:latin typeface="Arial"/>
                <a:ea typeface="Arial"/>
                <a:cs typeface="Arial"/>
                <a:sym typeface="Arial"/>
              </a:rPr>
              <a:t>Number of merchandise orders placed by non-subscribers under 35  &gt; (0.5x - 0.3y)</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Lastly,</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Number of merchandise orders placed by non-subscribers =  Number of merchandise orders placed by non-subscribers under 35 +  Number of merchandise orders placed by non-subscribers 35 or older</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Number of merchandise orders placed by non-subscribers &gt; (0.5x - 3y) +  Number of merchandise orders placed by non-subscribers 35 or older</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Therefore, </a:t>
            </a:r>
            <a:endParaRPr/>
          </a:p>
          <a:p>
            <a:pPr indent="0" lvl="0" marL="0" rtl="0" algn="l">
              <a:spcBef>
                <a:spcPts val="840"/>
              </a:spcBef>
              <a:spcAft>
                <a:spcPts val="0"/>
              </a:spcAft>
              <a:buNone/>
            </a:pPr>
            <a:r>
              <a:rPr b="1" i="0" lang="en-US" sz="2800">
                <a:solidFill>
                  <a:srgbClr val="222222"/>
                </a:solidFill>
                <a:latin typeface="Arial"/>
                <a:ea typeface="Arial"/>
                <a:cs typeface="Arial"/>
                <a:sym typeface="Arial"/>
              </a:rPr>
              <a:t>many</a:t>
            </a:r>
            <a:r>
              <a:rPr b="0" i="0" lang="en-US" sz="2800">
                <a:solidFill>
                  <a:srgbClr val="222222"/>
                </a:solidFill>
                <a:latin typeface="Arial"/>
                <a:ea typeface="Arial"/>
                <a:cs typeface="Arial"/>
                <a:sym typeface="Arial"/>
              </a:rPr>
              <a:t> orders were placed by non-subscribers.</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540"/>
              </a:spcBef>
              <a:spcAft>
                <a:spcPts val="0"/>
              </a:spcAft>
              <a:buNone/>
            </a:pPr>
            <a:r>
              <a:rPr b="1" i="0" lang="en-US" sz="1800">
                <a:solidFill>
                  <a:srgbClr val="222222"/>
                </a:solidFill>
                <a:latin typeface="Arial"/>
                <a:ea typeface="Arial"/>
                <a:cs typeface="Arial"/>
                <a:sym typeface="Arial"/>
              </a:rPr>
              <a:t>Top 1% expert replies to student queries (can skip)</a:t>
            </a:r>
            <a:endParaRPr b="0" i="0" sz="1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Out of all orders placed </a:t>
            </a:r>
            <a:r>
              <a:rPr b="0" i="1" lang="en-US" sz="2800">
                <a:solidFill>
                  <a:srgbClr val="222222"/>
                </a:solidFill>
                <a:latin typeface="Arial"/>
                <a:ea typeface="Arial"/>
                <a:cs typeface="Arial"/>
                <a:sym typeface="Arial"/>
              </a:rPr>
              <a:t>by subscribers</a:t>
            </a:r>
            <a:r>
              <a:rPr b="0" i="0" lang="en-US" sz="2800">
                <a:solidFill>
                  <a:srgbClr val="222222"/>
                </a:solidFill>
                <a:latin typeface="Arial"/>
                <a:ea typeface="Arial"/>
                <a:cs typeface="Arial"/>
                <a:sym typeface="Arial"/>
              </a:rPr>
              <a:t>, 30% (not the majority) of orders were placed by subscribers under 35 years of age. However, when the advertisers themselves were asked, they said a vast majority of our orders came from people under 35 years of age. So that means a lot of orders were placed by people who were not subscribers AND these people were mostly under 35.</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Say 100 orders were placed by subscribers. Out of these 30 orders were by subscribers under the age of 35. Is it possible for the </a:t>
            </a:r>
            <a:r>
              <a:rPr b="0" i="1" lang="en-US" sz="2800">
                <a:solidFill>
                  <a:srgbClr val="222222"/>
                </a:solidFill>
                <a:latin typeface="Arial"/>
                <a:ea typeface="Arial"/>
                <a:cs typeface="Arial"/>
                <a:sym typeface="Arial"/>
              </a:rPr>
              <a:t>total</a:t>
            </a:r>
            <a:r>
              <a:rPr b="0" i="0" lang="en-US" sz="2800">
                <a:solidFill>
                  <a:srgbClr val="222222"/>
                </a:solidFill>
                <a:latin typeface="Arial"/>
                <a:ea typeface="Arial"/>
                <a:cs typeface="Arial"/>
                <a:sym typeface="Arial"/>
              </a:rPr>
              <a:t> number of orders to be close to 100 and the second part of the passage to hold? No. Say </a:t>
            </a:r>
            <a:r>
              <a:rPr b="0" i="1" lang="en-US" sz="2800">
                <a:solidFill>
                  <a:srgbClr val="222222"/>
                </a:solidFill>
                <a:latin typeface="Arial"/>
                <a:ea typeface="Arial"/>
                <a:cs typeface="Arial"/>
                <a:sym typeface="Arial"/>
              </a:rPr>
              <a:t>total</a:t>
            </a:r>
            <a:r>
              <a:rPr b="0" i="0" lang="en-US" sz="2800">
                <a:solidFill>
                  <a:srgbClr val="222222"/>
                </a:solidFill>
                <a:latin typeface="Arial"/>
                <a:ea typeface="Arial"/>
                <a:cs typeface="Arial"/>
                <a:sym typeface="Arial"/>
              </a:rPr>
              <a:t> orders were 120 (so 20 from non-subscribers) and another 10 of these 20 incremental orders were from non-subscribers under 35 years. Then 40 /120 = 30% of </a:t>
            </a:r>
            <a:r>
              <a:rPr b="0" i="1" lang="en-US" sz="2800">
                <a:solidFill>
                  <a:srgbClr val="222222"/>
                </a:solidFill>
                <a:latin typeface="Arial"/>
                <a:ea typeface="Arial"/>
                <a:cs typeface="Arial"/>
                <a:sym typeface="Arial"/>
              </a:rPr>
              <a:t>all</a:t>
            </a:r>
            <a:r>
              <a:rPr b="0" i="0" lang="en-US" sz="2800">
                <a:solidFill>
                  <a:srgbClr val="222222"/>
                </a:solidFill>
                <a:latin typeface="Arial"/>
                <a:ea typeface="Arial"/>
                <a:cs typeface="Arial"/>
                <a:sym typeface="Arial"/>
              </a:rPr>
              <a:t> orders were from people under 35. This is not 'most' of the orders as the advertisers are saying. Now say 10,000 orders were placed by non-subscribers of the magazine. Out of these, say 9,900 were orders from people under 35 years. Then 9930 / 10100 = 98.32% of all orders were placed by people under 35 years. Now both the survey data hold up.</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marR="0" rtl="0" algn="just">
              <a:spcBef>
                <a:spcPts val="0"/>
              </a:spcBef>
              <a:spcAft>
                <a:spcPts val="0"/>
              </a:spcAft>
              <a:buClr>
                <a:schemeClr val="dk1"/>
              </a:buClr>
              <a:buSzPts val="1800"/>
              <a:buFont typeface="Calibri"/>
              <a:buNone/>
            </a:pPr>
            <a:r>
              <a:t/>
            </a:r>
            <a:endParaRPr sz="1800">
              <a:solidFill>
                <a:srgbClr val="000000"/>
              </a:solidFill>
              <a:latin typeface="Tahoma"/>
              <a:ea typeface="Tahoma"/>
              <a:cs typeface="Tahoma"/>
              <a:sym typeface="Tahoma"/>
            </a:endParaRPr>
          </a:p>
        </p:txBody>
      </p:sp>
      <p:sp>
        <p:nvSpPr>
          <p:cNvPr id="1001" name="Google Shape;1001;p1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p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7" name="Google Shape;1007;p1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latin typeface="Cambria"/>
                <a:ea typeface="Cambria"/>
                <a:cs typeface="Cambria"/>
                <a:sym typeface="Cambria"/>
              </a:rPr>
              <a:t>A. CORRECT.</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Imagine that prior to 1930, 1000 hotels were built and only 100 were of good quality (10%) and the rest 900 were of bad quality … also imagine that these 900 with bad quality were demolished. So there will be 100 good quality hotels from the old era. Also, imagine that 100 hotels are built today, 50 of which are good quality (50%) and that none are demolished. If the guidebook writer is ignorant of this fact, he would find 100 out of 100 hotels of good quality from before 1930 era and only 50 out of 100 good quality from the current era … hence he would report that the hotels of the earlier era were made with more care etc., a fact that is wrong. The comparison is between carpentry evident in hotels of the two eras that still exist. If there is some reason to think that hotels with good carpentry survive longer than those with bad carpentry, then the hotels from the old era will have a disproportionately more hotels with good carpentry, even if there were no difference in skill, care and effort of the carpenters from the two eras.</a:t>
            </a:r>
            <a:endParaRPr/>
          </a:p>
          <a:p>
            <a:pPr indent="0" lvl="0" marL="0" marR="0" rtl="0" algn="just">
              <a:spcBef>
                <a:spcPts val="0"/>
              </a:spcBef>
              <a:spcAft>
                <a:spcPts val="0"/>
              </a:spcAft>
              <a:buNone/>
            </a:pPr>
            <a:r>
              <a:t/>
            </a:r>
            <a:endParaRPr sz="1800">
              <a:latin typeface="Cambria"/>
              <a:ea typeface="Cambria"/>
              <a:cs typeface="Cambria"/>
              <a:sym typeface="Cambria"/>
            </a:endParaRPr>
          </a:p>
          <a:p>
            <a:pPr indent="0" lvl="0" marL="0" marR="0" rtl="0" algn="just">
              <a:spcBef>
                <a:spcPts val="0"/>
              </a:spcBef>
              <a:spcAft>
                <a:spcPts val="0"/>
              </a:spcAft>
              <a:buNone/>
            </a:pPr>
            <a:r>
              <a:rPr b="1" lang="en-US" sz="1800">
                <a:latin typeface="Cambria"/>
                <a:ea typeface="Cambria"/>
                <a:cs typeface="Cambria"/>
                <a:sym typeface="Cambria"/>
              </a:rPr>
              <a:t>Top 1% expert replies to student queries (can skip)</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In the real world, how is the conclusion reached that older hotels (built before 1930) are of better quality than newer hotels (built after 1930). Sure, observation is a way, but in general, a random sample of older hotels will be taken, a random sample of newer hotels will be taken and then parameters that determine the quality of the hotels in these two samples will be compared.</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Now think this - if only the super high quality older hotels are the ones surviving (because they were unlikely to be demolished), any sample I draw as a researcher from this group if hotels will have very high quality, specifically because all such hotels are very high quality. So my sample is not truly random and is in fact biased / selectively chosen. Then if I compare this sample to a sample of newer hotels and say newer ones are worse, that is a conclusion I cannot draw - I don’t know how many junk hotels were in the older group (as a percentage of that group) because the junk ones have been demolished.</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It is possible, as an example, that only 1% of the older hotels were good ones. But the 99% junk ones have now been demolished. So every surviving older hotel is great (100% of any random sample). But let’s say a high number such as 50% of newer hotels are great. But still only 50% of a random sample of such hotels will be great. But the conclusion that in general older hotels were better would be wrong</a:t>
            </a:r>
            <a:endParaRPr/>
          </a:p>
        </p:txBody>
      </p:sp>
      <p:sp>
        <p:nvSpPr>
          <p:cNvPr id="1008" name="Google Shape;1008;p1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4" name="Google Shape;1014;p1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lang="en-US" sz="1800">
                <a:latin typeface="Cambria"/>
                <a:ea typeface="Cambria"/>
                <a:cs typeface="Cambria"/>
                <a:sym typeface="Cambria"/>
              </a:rPr>
              <a:t>(D)</a:t>
            </a:r>
            <a:r>
              <a:rPr lang="en-US" sz="1800">
                <a:latin typeface="Cambria"/>
                <a:ea typeface="Cambria"/>
                <a:cs typeface="Cambria"/>
                <a:sym typeface="Cambria"/>
              </a:rPr>
              <a:t> tells us that if we cut the number of issues in half, then the revenue from advertising will also be cut in half. Sure, we don't know what percentage of overall revenue comes from advertising, but this is strong evidence that cutting the number of issues in half will hurt our bottom line. </a:t>
            </a:r>
            <a:r>
              <a:rPr b="1" lang="en-US" sz="1800">
                <a:latin typeface="Cambria"/>
                <a:ea typeface="Cambria"/>
                <a:cs typeface="Cambria"/>
                <a:sym typeface="Cambria"/>
              </a:rPr>
              <a:t>(D) is correct.</a:t>
            </a:r>
            <a:endParaRPr sz="1800">
              <a:latin typeface="Calibri"/>
              <a:ea typeface="Calibri"/>
              <a:cs typeface="Calibri"/>
              <a:sym typeface="Calibri"/>
            </a:endParaRPr>
          </a:p>
          <a:p>
            <a:pPr indent="0" lvl="0" marL="0" marR="0" rtl="0" algn="just">
              <a:lnSpc>
                <a:spcPct val="150000"/>
              </a:lnSpc>
              <a:spcBef>
                <a:spcPts val="600"/>
              </a:spcBef>
              <a:spcAft>
                <a:spcPts val="0"/>
              </a:spcAft>
              <a:buNone/>
            </a:pPr>
            <a:r>
              <a:t/>
            </a:r>
            <a:endParaRPr sz="1800">
              <a:latin typeface="Cambria"/>
              <a:ea typeface="Cambria"/>
              <a:cs typeface="Cambria"/>
              <a:sym typeface="Cambria"/>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E. We know from the initial statement that the revenue will remain constant. If the production costs remain constant as well we can conclude that the profit will stay the same. The question asks us to find an answer that shows why profits will decline. Therefore, E doesn't give a reason why the profit should decline.</a:t>
            </a:r>
            <a:endParaRPr/>
          </a:p>
          <a:p>
            <a:pPr indent="0" lvl="0" marL="0" marR="0" rtl="0" algn="just">
              <a:lnSpc>
                <a:spcPct val="150000"/>
              </a:lnSpc>
              <a:spcBef>
                <a:spcPts val="600"/>
              </a:spcBef>
              <a:spcAft>
                <a:spcPts val="0"/>
              </a:spcAft>
              <a:buNone/>
            </a:pPr>
            <a:r>
              <a:t/>
            </a:r>
            <a:endParaRPr b="1" sz="1800">
              <a:latin typeface="Cambria"/>
              <a:ea typeface="Cambria"/>
              <a:cs typeface="Cambria"/>
              <a:sym typeface="Cambria"/>
            </a:endParaRPr>
          </a:p>
          <a:p>
            <a:pPr indent="0" lvl="0" marL="0" rtl="0" algn="l">
              <a:spcBef>
                <a:spcPts val="1440"/>
              </a:spcBef>
              <a:spcAft>
                <a:spcPts val="0"/>
              </a:spcAft>
              <a:buNone/>
            </a:pPr>
            <a:r>
              <a:rPr b="0" i="0" lang="en-US" sz="2800">
                <a:solidFill>
                  <a:srgbClr val="222222"/>
                </a:solidFill>
                <a:latin typeface="Arial"/>
                <a:ea typeface="Arial"/>
                <a:cs typeface="Arial"/>
                <a:sym typeface="Arial"/>
              </a:rPr>
              <a:t>Let the previous number of issues the company published and distributed be x</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Let the cost to distribute each issue originally have been y</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Previous total cost = xy [x and y are positive numbers; x is obviously also an integer]</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Now the company will publish x/2 issues</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The cost to distribute each issue will be 4y/3 now</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Total cost to mail issues now = 2xy/3</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For any pair of positive numbers x and y in the universe, 2xy/3 &lt; xy. Then there is nothing to indicate in Option (A) that the cost for the company will increase (ceteris paribus, profit will decline). In fact, costs will decrease as you can see above.</a:t>
            </a:r>
            <a:endParaRPr/>
          </a:p>
          <a:p>
            <a:pPr indent="0" lvl="0" marL="0" marR="0" rtl="0" algn="just">
              <a:lnSpc>
                <a:spcPct val="150000"/>
              </a:lnSpc>
              <a:spcBef>
                <a:spcPts val="0"/>
              </a:spcBef>
              <a:spcAft>
                <a:spcPts val="0"/>
              </a:spcAft>
              <a:buNone/>
            </a:pPr>
            <a:r>
              <a:t/>
            </a:r>
            <a:endParaRPr sz="1800">
              <a:latin typeface="Calibri"/>
              <a:ea typeface="Calibri"/>
              <a:cs typeface="Calibri"/>
              <a:sym typeface="Calibri"/>
            </a:endParaRPr>
          </a:p>
          <a:p>
            <a:pPr indent="0" lvl="0" marL="0" rtl="0" algn="l">
              <a:spcBef>
                <a:spcPts val="1440"/>
              </a:spcBef>
              <a:spcAft>
                <a:spcPts val="0"/>
              </a:spcAft>
              <a:buNone/>
            </a:pPr>
            <a:r>
              <a:rPr b="0" i="0" lang="en-US" sz="2800">
                <a:solidFill>
                  <a:srgbClr val="222222"/>
                </a:solidFill>
                <a:latin typeface="Tahoma"/>
                <a:ea typeface="Tahoma"/>
                <a:cs typeface="Tahoma"/>
                <a:sym typeface="Tahoma"/>
              </a:rPr>
              <a:t>We need to support-- IF PLAN IS INSTITUTED, THE PROFITS ARE LIKELY TO DECLINE.</a:t>
            </a:r>
            <a:br>
              <a:rPr b="0" i="0" lang="en-US" sz="2800">
                <a:solidFill>
                  <a:srgbClr val="222222"/>
                </a:solidFill>
                <a:latin typeface="Tahoma"/>
                <a:ea typeface="Tahoma"/>
                <a:cs typeface="Tahoma"/>
                <a:sym typeface="Tahoma"/>
              </a:rPr>
            </a:b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PROFITS = REVENUE - COSTS.</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i. Profits will decline if the COSTS GO UP SUBSTANTIALLY</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ii. Profits will increase if the REVENUE GOES UP SIGNIFICANTLY</a:t>
            </a:r>
            <a:br>
              <a:rPr b="0" i="0" lang="en-US" sz="2800">
                <a:solidFill>
                  <a:srgbClr val="222222"/>
                </a:solidFill>
                <a:latin typeface="Tahoma"/>
                <a:ea typeface="Tahoma"/>
                <a:cs typeface="Tahoma"/>
                <a:sym typeface="Tahoma"/>
              </a:rPr>
            </a:b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(A) With the new postage rates, a typical issue under the proposed plan would cost about one-third more to mail than a typical current issue would.</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This option is talking about the mailing costs;</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current postage rate - $3</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new postage rate - $4 (as per this option details)</a:t>
            </a:r>
            <a:br>
              <a:rPr b="0" i="0" lang="en-US" sz="2800">
                <a:solidFill>
                  <a:srgbClr val="222222"/>
                </a:solidFill>
                <a:latin typeface="Tahoma"/>
                <a:ea typeface="Tahoma"/>
                <a:cs typeface="Tahoma"/>
                <a:sym typeface="Tahoma"/>
              </a:rPr>
            </a:b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Issues earlier (suppose as) - 10, therefore, Mailing cost -- 10*3 = 30</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Issues now (will be half) - 5 -- Mailing cost -- 5*4 = 20</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Thus, the cost is getting reduced itself. Therefore, the profits will increase instead, keeping the revenue the same.</a:t>
            </a:r>
            <a:br>
              <a:rPr b="0" i="0" lang="en-US" sz="2800">
                <a:solidFill>
                  <a:srgbClr val="222222"/>
                </a:solidFill>
                <a:latin typeface="Tahoma"/>
                <a:ea typeface="Tahoma"/>
                <a:cs typeface="Tahoma"/>
                <a:sym typeface="Tahoma"/>
              </a:rPr>
            </a:b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They're only going to send out half as many issues. Therefore, unless the cost of postage doubles, they're actually going to spend less money on postage than they did before.</a:t>
            </a:r>
            <a:br>
              <a:rPr b="0" i="0" lang="en-US" sz="2800">
                <a:solidFill>
                  <a:srgbClr val="222222"/>
                </a:solidFill>
                <a:latin typeface="Tahoma"/>
                <a:ea typeface="Tahoma"/>
                <a:cs typeface="Tahoma"/>
                <a:sym typeface="Tahoma"/>
              </a:rPr>
            </a:b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Choice (A) says that postage will cost only 1/3 more - far less than double. therefore, choice (A) actually implies that the total cost of postage will go down. this is exactly the opposite of what you want.</a:t>
            </a:r>
            <a:br>
              <a:rPr b="0" i="0" lang="en-US" sz="2800">
                <a:solidFill>
                  <a:srgbClr val="222222"/>
                </a:solidFill>
                <a:latin typeface="Tahoma"/>
                <a:ea typeface="Tahoma"/>
                <a:cs typeface="Tahoma"/>
                <a:sym typeface="Tahoma"/>
              </a:rPr>
            </a:b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It may help to set specific numbers to the values in question.</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let's say that they currently send out 10 issues per year, and that postage currently costs $3 per issue.</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This is a total cost of $30 for postage.</a:t>
            </a:r>
            <a:br>
              <a:rPr b="0" i="0" lang="en-US" sz="2800">
                <a:solidFill>
                  <a:srgbClr val="222222"/>
                </a:solidFill>
                <a:latin typeface="Tahoma"/>
                <a:ea typeface="Tahoma"/>
                <a:cs typeface="Tahoma"/>
                <a:sym typeface="Tahoma"/>
              </a:rPr>
            </a:b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If they cut the number of issues in half, to 5, then the postage would have to double (to $6/issue) to amount to the same total of $30.</a:t>
            </a:r>
            <a:br>
              <a:rPr b="0" i="0" lang="en-US" sz="2800">
                <a:solidFill>
                  <a:srgbClr val="222222"/>
                </a:solidFill>
                <a:latin typeface="Tahoma"/>
                <a:ea typeface="Tahoma"/>
                <a:cs typeface="Tahoma"/>
                <a:sym typeface="Tahoma"/>
              </a:rPr>
            </a:br>
            <a:r>
              <a:rPr b="0" i="0" lang="en-US" sz="2800">
                <a:solidFill>
                  <a:srgbClr val="222222"/>
                </a:solidFill>
                <a:latin typeface="Tahoma"/>
                <a:ea typeface="Tahoma"/>
                <a:cs typeface="Tahoma"/>
                <a:sym typeface="Tahoma"/>
              </a:rPr>
              <a:t>If the postage increase is only 1/3, then the cost of postage per issue will only rise to $4. if only five issues per year are then sent out, the total cost of postage will fall from its original value ($30) to a new value of 5 x $4 = $20.</a:t>
            </a:r>
            <a:endParaRPr/>
          </a:p>
          <a:p>
            <a:pPr indent="0" lvl="0" marL="0" rtl="0" algn="l">
              <a:spcBef>
                <a:spcPts val="840"/>
              </a:spcBef>
              <a:spcAft>
                <a:spcPts val="0"/>
              </a:spcAft>
              <a:buNone/>
            </a:pPr>
            <a:r>
              <a:t/>
            </a:r>
            <a:endParaRPr b="0" i="0" sz="2800">
              <a:solidFill>
                <a:srgbClr val="222222"/>
              </a:solidFill>
              <a:latin typeface="Tahoma"/>
              <a:ea typeface="Tahoma"/>
              <a:cs typeface="Tahoma"/>
              <a:sym typeface="Tahoma"/>
            </a:endParaRPr>
          </a:p>
        </p:txBody>
      </p:sp>
      <p:sp>
        <p:nvSpPr>
          <p:cNvPr id="1015" name="Google Shape;1015;p1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p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1" name="Google Shape;1021;p1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1800">
                <a:latin typeface="Cambria"/>
                <a:ea typeface="Cambria"/>
                <a:cs typeface="Cambria"/>
                <a:sym typeface="Cambria"/>
              </a:rPr>
              <a:t>As soon as we see “</a:t>
            </a:r>
            <a:r>
              <a:rPr b="1" lang="en-US" sz="1800">
                <a:latin typeface="Cambria"/>
                <a:ea typeface="Cambria"/>
                <a:cs typeface="Cambria"/>
                <a:sym typeface="Cambria"/>
              </a:rPr>
              <a:t>per</a:t>
            </a:r>
            <a:r>
              <a:rPr lang="en-US" sz="1800">
                <a:latin typeface="Cambria"/>
                <a:ea typeface="Cambria"/>
                <a:cs typeface="Cambria"/>
                <a:sym typeface="Cambria"/>
              </a:rPr>
              <a:t>” we know we’re dealing with a ratio problem. In this case, we’re discussing coal output per miner. As a ratio, or fraction, this can be expressed as follows: Total Coal Output / Total Number of Miners. Further, we know that this ratio has doubled over the last five years. Employing the logic that we used earlier, we now know that because the ratio doubled, if the number of miners (the denominator) remained constant, then the coal output (the numerator) doubled. And we also know that if the coal output (the numerator) remained constant, then the number of miners (the denominator) must have been halved. If we recognize this relationship, the correct answer is going to leap out at us.</a:t>
            </a:r>
            <a:endParaRPr sz="1800">
              <a:latin typeface="Calibri"/>
              <a:ea typeface="Calibri"/>
              <a:cs typeface="Calibri"/>
              <a:sym typeface="Calibri"/>
            </a:endParaRPr>
          </a:p>
          <a:p>
            <a:pPr indent="-342900" lvl="0" marL="342900" marR="0" rtl="0" algn="just">
              <a:lnSpc>
                <a:spcPct val="150000"/>
              </a:lnSpc>
              <a:spcBef>
                <a:spcPts val="600"/>
              </a:spcBef>
              <a:spcAft>
                <a:spcPts val="0"/>
              </a:spcAft>
              <a:buClr>
                <a:schemeClr val="dk1"/>
              </a:buClr>
              <a:buSzPts val="1800"/>
              <a:buFont typeface="Calibri"/>
              <a:buAutoNum type="alphaUcPeriod"/>
            </a:pPr>
            <a:r>
              <a:rPr b="1" lang="en-US" sz="1800">
                <a:latin typeface="Cambria"/>
                <a:ea typeface="Cambria"/>
                <a:cs typeface="Cambria"/>
                <a:sym typeface="Cambria"/>
              </a:rPr>
              <a:t>Correct: </a:t>
            </a:r>
            <a:r>
              <a:rPr lang="en-US" sz="1800">
                <a:latin typeface="Cambria"/>
                <a:ea typeface="Cambria"/>
                <a:cs typeface="Cambria"/>
                <a:sym typeface="Cambria"/>
              </a:rPr>
              <a:t>this is a restatement of the relationship we’ve already documented – namely that if the denominator remained constant, the numerator must have doubled. Clearly, we’ve got our answer. (But it’s still helpful to evaluate why all the wrong answer choices are incorrect, something you should be doing with every practice problem you attempt.)</a:t>
            </a:r>
            <a:endParaRPr sz="1800">
              <a:latin typeface="Calibri"/>
              <a:ea typeface="Calibri"/>
              <a:cs typeface="Calibri"/>
              <a:sym typeface="Calibri"/>
            </a:endParaRPr>
          </a:p>
          <a:p>
            <a:pPr indent="-342900" lvl="0" marL="342900" marR="0" rtl="0" algn="just">
              <a:lnSpc>
                <a:spcPct val="150000"/>
              </a:lnSpc>
              <a:spcBef>
                <a:spcPts val="600"/>
              </a:spcBef>
              <a:spcAft>
                <a:spcPts val="0"/>
              </a:spcAft>
              <a:buClr>
                <a:schemeClr val="dk1"/>
              </a:buClr>
              <a:buSzPts val="1800"/>
              <a:buFont typeface="Calibri"/>
              <a:buAutoNum type="alphaUcPeriod"/>
            </a:pPr>
            <a:r>
              <a:rPr lang="en-US" sz="1800">
                <a:latin typeface="Cambria"/>
                <a:ea typeface="Cambria"/>
                <a:cs typeface="Cambria"/>
                <a:sym typeface="Cambria"/>
              </a:rPr>
              <a:t>We can’t deduce what any individual coal mine has achieved based on the output per worker of all the mines in aggregate.</a:t>
            </a:r>
            <a:endParaRPr sz="1800">
              <a:latin typeface="Calibri"/>
              <a:ea typeface="Calibri"/>
              <a:cs typeface="Calibri"/>
              <a:sym typeface="Calibri"/>
            </a:endParaRPr>
          </a:p>
          <a:p>
            <a:pPr indent="-342900" lvl="0" marL="342900" marR="0" rtl="0" algn="just">
              <a:lnSpc>
                <a:spcPct val="150000"/>
              </a:lnSpc>
              <a:spcBef>
                <a:spcPts val="600"/>
              </a:spcBef>
              <a:spcAft>
                <a:spcPts val="0"/>
              </a:spcAft>
              <a:buClr>
                <a:schemeClr val="dk1"/>
              </a:buClr>
              <a:buSzPts val="1800"/>
              <a:buFont typeface="Calibri"/>
              <a:buAutoNum type="alphaUcPeriod"/>
            </a:pPr>
            <a:r>
              <a:rPr lang="en-US" sz="1800">
                <a:latin typeface="Cambria"/>
                <a:ea typeface="Cambria"/>
                <a:cs typeface="Cambria"/>
                <a:sym typeface="Cambria"/>
              </a:rPr>
              <a:t>Again, there’s no way to know what the productivity level of any mine might have been, let alone a hypothetical new one.</a:t>
            </a:r>
            <a:endParaRPr sz="1800">
              <a:latin typeface="Calibri"/>
              <a:ea typeface="Calibri"/>
              <a:cs typeface="Calibri"/>
              <a:sym typeface="Calibri"/>
            </a:endParaRPr>
          </a:p>
          <a:p>
            <a:pPr indent="-342900" lvl="0" marL="342900" marR="0" rtl="0" algn="just">
              <a:lnSpc>
                <a:spcPct val="150000"/>
              </a:lnSpc>
              <a:spcBef>
                <a:spcPts val="600"/>
              </a:spcBef>
              <a:spcAft>
                <a:spcPts val="0"/>
              </a:spcAft>
              <a:buClr>
                <a:schemeClr val="dk1"/>
              </a:buClr>
              <a:buSzPts val="1800"/>
              <a:buFont typeface="Calibri"/>
              <a:buAutoNum type="alphaUcPeriod"/>
            </a:pPr>
            <a:r>
              <a:rPr lang="en-US" sz="1800">
                <a:latin typeface="Cambria"/>
                <a:ea typeface="Cambria"/>
                <a:cs typeface="Cambria"/>
                <a:sym typeface="Cambria"/>
              </a:rPr>
              <a:t>If we understand how ratios work, we can see that this is not necessarily true. If the ratio has not increased, there are two possible explanations. First, the numerator has not increased. (This is what’s stated in the answer choice.) Second, the denominator has increased by more than the numerator has increased. Therefore, we don’t know that output has declined or remained constant. It could be the case that the number of miners has gone up.</a:t>
            </a:r>
            <a:endParaRPr sz="1800">
              <a:latin typeface="Calibri"/>
              <a:ea typeface="Calibri"/>
              <a:cs typeface="Calibri"/>
              <a:sym typeface="Calibri"/>
            </a:endParaRPr>
          </a:p>
          <a:p>
            <a:pPr indent="-342900" lvl="0" marL="342900" marR="0" rtl="0" algn="just">
              <a:lnSpc>
                <a:spcPct val="150000"/>
              </a:lnSpc>
              <a:spcBef>
                <a:spcPts val="600"/>
              </a:spcBef>
              <a:spcAft>
                <a:spcPts val="0"/>
              </a:spcAft>
              <a:buClr>
                <a:schemeClr val="dk1"/>
              </a:buClr>
              <a:buSzPts val="1800"/>
              <a:buFont typeface="Calibri"/>
              <a:buAutoNum type="alphaUcPeriod"/>
            </a:pPr>
            <a:r>
              <a:rPr lang="en-US" sz="1800">
                <a:latin typeface="Cambria"/>
                <a:ea typeface="Cambria"/>
                <a:cs typeface="Cambria"/>
                <a:sym typeface="Cambria"/>
              </a:rPr>
              <a:t>This is out of scope. We don’t know what’s happened to the cost of producing coal. </a:t>
            </a:r>
            <a:r>
              <a:rPr b="1" lang="en-US" sz="1800">
                <a:latin typeface="Cambria"/>
                <a:ea typeface="Cambria"/>
                <a:cs typeface="Cambria"/>
                <a:sym typeface="Cambria"/>
              </a:rPr>
              <a:t>The correct answer is A.</a:t>
            </a:r>
            <a:endParaRPr/>
          </a:p>
          <a:p>
            <a:pPr indent="-228600" lvl="0" marL="342900" marR="0" rtl="0" algn="just">
              <a:lnSpc>
                <a:spcPct val="150000"/>
              </a:lnSpc>
              <a:spcBef>
                <a:spcPts val="600"/>
              </a:spcBef>
              <a:spcAft>
                <a:spcPts val="0"/>
              </a:spcAft>
              <a:buClr>
                <a:schemeClr val="dk1"/>
              </a:buClr>
              <a:buSzPts val="1800"/>
              <a:buFont typeface="Calibri"/>
              <a:buNone/>
            </a:pPr>
            <a:r>
              <a:t/>
            </a:r>
            <a:endParaRPr b="1" sz="1800">
              <a:latin typeface="Cambria"/>
              <a:ea typeface="Cambria"/>
              <a:cs typeface="Cambria"/>
              <a:sym typeface="Cambria"/>
            </a:endParaRPr>
          </a:p>
          <a:p>
            <a:pPr indent="0" lvl="0" marL="0" marR="0" rtl="0" algn="just">
              <a:lnSpc>
                <a:spcPct val="150000"/>
              </a:lnSpc>
              <a:spcBef>
                <a:spcPts val="600"/>
              </a:spcBef>
              <a:spcAft>
                <a:spcPts val="0"/>
              </a:spcAft>
              <a:buClr>
                <a:schemeClr val="dk1"/>
              </a:buClr>
              <a:buSzPts val="1800"/>
              <a:buFont typeface="Calibri"/>
              <a:buNone/>
            </a:pPr>
            <a:r>
              <a:rPr b="1" lang="en-US" sz="1800">
                <a:latin typeface="Calibri"/>
                <a:ea typeface="Calibri"/>
                <a:cs typeface="Calibri"/>
                <a:sym typeface="Calibri"/>
              </a:rPr>
              <a:t>Top 1% expert replies to student queries (can skip)</a:t>
            </a:r>
            <a:endParaRPr b="1" sz="1800">
              <a:latin typeface="Cambria"/>
              <a:ea typeface="Cambria"/>
              <a:cs typeface="Cambria"/>
              <a:sym typeface="Cambria"/>
            </a:endParaRPr>
          </a:p>
          <a:p>
            <a:pPr indent="0" lvl="0" marL="0" rtl="0" algn="l">
              <a:spcBef>
                <a:spcPts val="1440"/>
              </a:spcBef>
              <a:spcAft>
                <a:spcPts val="0"/>
              </a:spcAft>
              <a:buNone/>
            </a:pPr>
            <a:r>
              <a:rPr b="0" i="0" lang="en-US" sz="2800">
                <a:solidFill>
                  <a:srgbClr val="222222"/>
                </a:solidFill>
                <a:latin typeface="Arial"/>
                <a:ea typeface="Arial"/>
                <a:cs typeface="Arial"/>
                <a:sym typeface="Arial"/>
              </a:rPr>
              <a:t>What do we know from the question? If total output 5 years ago was A, total number of miners was B, and the same numbers now are C and D respectively, C/D = 2(A/B)</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Now also note that we know nothing about the relative changes between (A and C) or (B and D). They respectively may not even have changed, as an example.</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Say there were two mines (M1 and M2) 5 years ago. They are still the two mines today. Say there were 2 total miners 5 years ago, one in each mine. Say M1 produced 20 tonnes 5 years ago. What was the output per miner? 20 tonnes. Say M2 produced 10 tonnes 5 years ago. Total was 30 tonnes and output per miner was 15 tonnes.</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Now say M1 produces 60 tonnes total, but has 3 miners. M2 produces 60 tonnes now too (so both mines have shown an increase in total production), but employs 1 miner still. Per miner output for M2 has indeed increased, but that for M1 has not. Yet the total output / miner is now twice what it was 5 years back. So Option (B) does not necessarily have to be true.</a:t>
            </a:r>
            <a:endParaRPr/>
          </a:p>
          <a:p>
            <a:pPr indent="0" lvl="0" marL="0" marR="0" rtl="0" algn="just">
              <a:lnSpc>
                <a:spcPct val="150000"/>
              </a:lnSpc>
              <a:spcBef>
                <a:spcPts val="0"/>
              </a:spcBef>
              <a:spcAft>
                <a:spcPts val="0"/>
              </a:spcAft>
              <a:buClr>
                <a:schemeClr val="dk1"/>
              </a:buClr>
              <a:buSzPts val="1800"/>
              <a:buFont typeface="Calibri"/>
              <a:buNone/>
            </a:pPr>
            <a:r>
              <a:t/>
            </a:r>
            <a:endParaRPr sz="1800">
              <a:latin typeface="Calibri"/>
              <a:ea typeface="Calibri"/>
              <a:cs typeface="Calibri"/>
              <a:sym typeface="Calibri"/>
            </a:endParaRPr>
          </a:p>
        </p:txBody>
      </p:sp>
      <p:sp>
        <p:nvSpPr>
          <p:cNvPr id="1022" name="Google Shape;1022;p1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8" name="Google Shape;1028;p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1800">
                <a:latin typeface="Cambria"/>
                <a:ea typeface="Cambria"/>
                <a:cs typeface="Cambria"/>
                <a:sym typeface="Cambria"/>
              </a:rPr>
              <a:t>Conclusion—Most residents prefer life in large cities to life in small cities.</a:t>
            </a:r>
            <a:endParaRPr sz="1800">
              <a:latin typeface="Caladea"/>
              <a:ea typeface="Caladea"/>
              <a:cs typeface="Caladea"/>
              <a:sym typeface="Caladea"/>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Evidence—The province’s largest city received more “best place to live” votes than did any other city in the province.</a:t>
            </a:r>
            <a:endParaRPr sz="1800">
              <a:latin typeface="Caladea"/>
              <a:ea typeface="Caladea"/>
              <a:cs typeface="Caladea"/>
              <a:sym typeface="Caladea"/>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 </a:t>
            </a:r>
            <a:endParaRPr sz="1800">
              <a:latin typeface="Caladea"/>
              <a:ea typeface="Caladea"/>
              <a:cs typeface="Caladea"/>
              <a:sym typeface="Caladea"/>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The author bases her conclusion about “most residents” on evidence that the largest city received more votes than any other place. But what about all other places in aggregate? It’s possible that most residents voted for small cities. To simplify this, imagine that the largest city received 100 votes, while 20 small cities received 10 votes apiece.</a:t>
            </a:r>
            <a:endParaRPr sz="1800">
              <a:latin typeface="Caladea"/>
              <a:ea typeface="Caladea"/>
              <a:cs typeface="Caladea"/>
              <a:sym typeface="Caladea"/>
            </a:endParaRPr>
          </a:p>
          <a:p>
            <a:pPr indent="-342900" lvl="0" marL="342900" marR="0" rtl="0" algn="just">
              <a:lnSpc>
                <a:spcPct val="150000"/>
              </a:lnSpc>
              <a:spcBef>
                <a:spcPts val="600"/>
              </a:spcBef>
              <a:spcAft>
                <a:spcPts val="0"/>
              </a:spcAft>
              <a:buClr>
                <a:schemeClr val="dk1"/>
              </a:buClr>
              <a:buSzPts val="1800"/>
              <a:buFont typeface="Calibri"/>
              <a:buAutoNum type="alphaUcPeriod"/>
            </a:pPr>
            <a:r>
              <a:rPr lang="en-US" sz="1800">
                <a:latin typeface="Cambria"/>
                <a:ea typeface="Cambria"/>
                <a:cs typeface="Cambria"/>
                <a:sym typeface="Cambria"/>
              </a:rPr>
              <a:t>Outside the Scope. The entire argument is about this province and its residents. Eliminate.</a:t>
            </a:r>
            <a:endParaRPr sz="1800">
              <a:latin typeface="Caladea"/>
              <a:ea typeface="Caladea"/>
              <a:cs typeface="Caladea"/>
              <a:sym typeface="Caladea"/>
            </a:endParaRPr>
          </a:p>
          <a:p>
            <a:pPr indent="-342900" lvl="0" marL="342900" marR="0" rtl="0" algn="just">
              <a:lnSpc>
                <a:spcPct val="150000"/>
              </a:lnSpc>
              <a:spcBef>
                <a:spcPts val="600"/>
              </a:spcBef>
              <a:spcAft>
                <a:spcPts val="0"/>
              </a:spcAft>
              <a:buClr>
                <a:schemeClr val="dk1"/>
              </a:buClr>
              <a:buSzPts val="1800"/>
              <a:buFont typeface="Calibri"/>
              <a:buAutoNum type="alphaUcPeriod"/>
            </a:pPr>
            <a:r>
              <a:rPr lang="en-US" sz="1800">
                <a:latin typeface="Cambria"/>
                <a:ea typeface="Cambria"/>
                <a:cs typeface="Cambria"/>
                <a:sym typeface="Cambria"/>
              </a:rPr>
              <a:t>Outside the Scope. The entire argument is about this province. Eliminate.</a:t>
            </a:r>
            <a:endParaRPr sz="1800">
              <a:latin typeface="Caladea"/>
              <a:ea typeface="Caladea"/>
              <a:cs typeface="Caladea"/>
              <a:sym typeface="Caladea"/>
            </a:endParaRPr>
          </a:p>
          <a:p>
            <a:pPr indent="-342900" lvl="0" marL="342900" marR="0" rtl="0" algn="just">
              <a:lnSpc>
                <a:spcPct val="150000"/>
              </a:lnSpc>
              <a:spcBef>
                <a:spcPts val="0"/>
              </a:spcBef>
              <a:spcAft>
                <a:spcPts val="0"/>
              </a:spcAft>
              <a:buClr>
                <a:schemeClr val="dk1"/>
              </a:buClr>
              <a:buSzPts val="1800"/>
              <a:buFont typeface="Calibri"/>
              <a:buAutoNum type="alphaUcPeriod"/>
            </a:pPr>
            <a:r>
              <a:rPr lang="en-US" sz="1800">
                <a:latin typeface="Cambria"/>
                <a:ea typeface="Cambria"/>
                <a:cs typeface="Cambria"/>
                <a:sym typeface="Cambria"/>
              </a:rPr>
              <a:t>180. The author does not take this for granted; she states it. Eliminate.</a:t>
            </a:r>
            <a:endParaRPr sz="1800">
              <a:latin typeface="Caladea"/>
              <a:ea typeface="Caladea"/>
              <a:cs typeface="Caladea"/>
              <a:sym typeface="Caladea"/>
            </a:endParaRPr>
          </a:p>
          <a:p>
            <a:pPr indent="-342900" lvl="0" marL="342900" marR="0" rtl="0" algn="just">
              <a:lnSpc>
                <a:spcPct val="150000"/>
              </a:lnSpc>
              <a:spcBef>
                <a:spcPts val="0"/>
              </a:spcBef>
              <a:spcAft>
                <a:spcPts val="0"/>
              </a:spcAft>
              <a:buClr>
                <a:schemeClr val="dk1"/>
              </a:buClr>
              <a:buSzPts val="1800"/>
              <a:buFont typeface="Calibri"/>
              <a:buAutoNum type="alphaUcPeriod"/>
            </a:pPr>
            <a:r>
              <a:rPr lang="en-US" sz="1800">
                <a:latin typeface="Cambria"/>
                <a:ea typeface="Cambria"/>
                <a:cs typeface="Cambria"/>
                <a:sym typeface="Cambria"/>
              </a:rPr>
              <a:t>Outside the Scope. Why residents felt or voted as they did is irrelevant. Eliminate.</a:t>
            </a:r>
            <a:endParaRPr sz="1800">
              <a:latin typeface="Caladea"/>
              <a:ea typeface="Caladea"/>
              <a:cs typeface="Caladea"/>
              <a:sym typeface="Caladea"/>
            </a:endParaRPr>
          </a:p>
          <a:p>
            <a:pPr indent="-342900" lvl="0" marL="342900" marR="0" rtl="0" algn="just">
              <a:lnSpc>
                <a:spcPct val="150000"/>
              </a:lnSpc>
              <a:spcBef>
                <a:spcPts val="0"/>
              </a:spcBef>
              <a:spcAft>
                <a:spcPts val="0"/>
              </a:spcAft>
              <a:buClr>
                <a:schemeClr val="dk1"/>
              </a:buClr>
              <a:buSzPts val="1800"/>
              <a:buFont typeface="Calibri"/>
              <a:buAutoNum type="alphaUcPeriod"/>
            </a:pPr>
            <a:r>
              <a:rPr b="1" lang="en-US" sz="1800">
                <a:latin typeface="Cambria"/>
                <a:ea typeface="Cambria"/>
                <a:cs typeface="Cambria"/>
                <a:sym typeface="Cambria"/>
              </a:rPr>
              <a:t>Correct</a:t>
            </a:r>
            <a:r>
              <a:rPr lang="en-US" sz="1800">
                <a:latin typeface="Cambria"/>
                <a:ea typeface="Cambria"/>
                <a:cs typeface="Cambria"/>
                <a:sym typeface="Cambria"/>
              </a:rPr>
              <a:t>. This summarizes the author’s flaw nicely.</a:t>
            </a:r>
            <a:endParaRPr/>
          </a:p>
        </p:txBody>
      </p:sp>
      <p:sp>
        <p:nvSpPr>
          <p:cNvPr id="1029" name="Google Shape;1029;p1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p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5" name="Google Shape;1035;p1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latin typeface="Cambria"/>
                <a:ea typeface="Cambria"/>
                <a:cs typeface="Cambria"/>
                <a:sym typeface="Cambria"/>
              </a:rPr>
              <a:t>The conclusion that the surgery has "a powerful rehabilitative effect" contains a word that lets us know the author is asserting a causal relationship -"effect." Does surgery truly cause lower rates of recidivism? Let's go to our checklist.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b="1" lang="en-US" sz="1800">
                <a:latin typeface="Cambria"/>
                <a:ea typeface="Cambria"/>
                <a:cs typeface="Cambria"/>
                <a:sym typeface="Cambria"/>
              </a:rPr>
              <a:t>Could something else, however, have caused both surgery and a lower rate of recidivism?</a:t>
            </a:r>
            <a:r>
              <a:rPr lang="en-US" sz="1800">
                <a:latin typeface="Cambria"/>
                <a:ea typeface="Cambria"/>
                <a:cs typeface="Cambria"/>
                <a:sym typeface="Cambria"/>
              </a:rPr>
              <a:t> Prisoners were "awarded" surgery for good behavior-could this good behavior (or some underlying factor that caused the good behavior) also be responsible for fewer crimes committed after release? Absolutely.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b="1" lang="en-US" sz="1800">
                <a:latin typeface="Cambria"/>
                <a:ea typeface="Cambria"/>
                <a:cs typeface="Cambria"/>
                <a:sym typeface="Cambria"/>
              </a:rPr>
              <a:t>This is a pretty big flaw,</a:t>
            </a:r>
            <a:r>
              <a:rPr lang="en-US" sz="1800">
                <a:latin typeface="Cambria"/>
                <a:ea typeface="Cambria"/>
                <a:cs typeface="Cambria"/>
                <a:sym typeface="Cambria"/>
              </a:rPr>
              <a:t> and probably enough for us to go on when attacking the answers. Let's look at the choices. Many of them address the morality/controversy of the surgery. A large portion of the argument text deals with the moral implications of the surgery, but notice that the conclusion itself begins with the phrase "putting moral issues aside." This may help us do some rapid elimination.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(A) has no bearing on the argument. Morality is irrelevant to the primary conclusion of this argument.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(B) is tempting because it directly addresses the fact that the author sweeps morality aside. However, you must deal with the conclusion as given, and the conclusion as given excludes morality.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(C) has no bearing on the argument. The controversy is not relevant to the asserted causal link.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(D) has no bearing on the argument, and is factually inaccurate. The author never states that rehabilitation is not a moral issue.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This leaves us with (E), which may not seem at first to address the causation flaw we found. But take a closer look. How could the sample of prisoners be considered unrepresentative? The group that receives surgery is selected by good behavior, and is therefore not a clear control group to compare against the general population that does not receive the surgery. It is potentially difficult to separate the ultimate cause of the surgery (better behavior in prison) from the ultimate result (better behavior outside of prison). </a:t>
            </a:r>
            <a:r>
              <a:rPr b="1" lang="en-US" sz="1800">
                <a:latin typeface="Cambria"/>
                <a:ea typeface="Cambria"/>
                <a:cs typeface="Cambria"/>
                <a:sym typeface="Cambria"/>
              </a:rPr>
              <a:t>Therefore, (E) is our answer. </a:t>
            </a:r>
            <a:endParaRPr b="1" sz="1800">
              <a:latin typeface="Times New Roman"/>
              <a:ea typeface="Times New Roman"/>
              <a:cs typeface="Times New Roman"/>
              <a:sym typeface="Times New Roman"/>
            </a:endParaRPr>
          </a:p>
        </p:txBody>
      </p:sp>
      <p:sp>
        <p:nvSpPr>
          <p:cNvPr id="1036" name="Google Shape;1036;p1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p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2" name="Google Shape;1042;p1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3" name="Google Shape;1043;p1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p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49" name="Google Shape;1049;p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p1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55" name="Google Shape;1055;p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1" name="Google Shape;18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p1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1" name="Google Shape;1061;p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p1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7" name="Google Shape;1067;p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p1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73" name="Google Shape;1073;p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p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79" name="Google Shape;1079;p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p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85" name="Google Shape;1085;p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7" name="Google Shape;18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3" name="Google Shape;19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sz="1200">
              <a:latin typeface="Calibri"/>
              <a:ea typeface="Calibri"/>
              <a:cs typeface="Calibri"/>
              <a:sym typeface="Calibri"/>
            </a:endParaRPr>
          </a:p>
        </p:txBody>
      </p:sp>
      <p:sp>
        <p:nvSpPr>
          <p:cNvPr id="200" name="Google Shape;200;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en-US" sz="1800">
                <a:latin typeface="Geo"/>
                <a:ea typeface="Geo"/>
                <a:cs typeface="Geo"/>
                <a:sym typeface="Geo"/>
              </a:rPr>
              <a:t>Main Conclusion</a:t>
            </a:r>
            <a:r>
              <a:rPr lang="en-US" sz="1800">
                <a:latin typeface="Geo"/>
                <a:ea typeface="Geo"/>
                <a:cs typeface="Geo"/>
                <a:sym typeface="Geo"/>
              </a:rPr>
              <a:t>:</a:t>
            </a:r>
            <a:r>
              <a:rPr b="1" lang="en-US" sz="1800">
                <a:latin typeface="Geo"/>
                <a:ea typeface="Geo"/>
                <a:cs typeface="Geo"/>
                <a:sym typeface="Geo"/>
              </a:rPr>
              <a:t> </a:t>
            </a:r>
            <a:r>
              <a:rPr lang="en-US" sz="1800">
                <a:latin typeface="Geo"/>
                <a:ea typeface="Geo"/>
                <a:cs typeface="Geo"/>
                <a:sym typeface="Geo"/>
              </a:rPr>
              <a:t>However, raising the fine to $1,000 would actually have the unintended effect of increasing the amount of litter in the picnic area.</a:t>
            </a:r>
            <a:endParaRPr sz="1800">
              <a:latin typeface="Calibri"/>
              <a:ea typeface="Calibri"/>
              <a:cs typeface="Calibri"/>
              <a:sym typeface="Calibri"/>
            </a:endParaRPr>
          </a:p>
          <a:p>
            <a:pPr indent="0" lvl="0" marL="0" rtl="0" algn="just">
              <a:lnSpc>
                <a:spcPct val="150000"/>
              </a:lnSpc>
              <a:spcBef>
                <a:spcPts val="1140"/>
              </a:spcBef>
              <a:spcAft>
                <a:spcPts val="0"/>
              </a:spcAft>
              <a:buNone/>
            </a:pPr>
            <a:r>
              <a:rPr b="1" lang="en-US" sz="1800">
                <a:latin typeface="Geo"/>
                <a:ea typeface="Geo"/>
                <a:cs typeface="Geo"/>
                <a:sym typeface="Geo"/>
              </a:rPr>
              <a:t>IC: </a:t>
            </a:r>
            <a:r>
              <a:rPr lang="en-US" sz="1800">
                <a:latin typeface="Geo"/>
                <a:ea typeface="Geo"/>
                <a:cs typeface="Geo"/>
                <a:sym typeface="Geo"/>
              </a:rPr>
              <a:t>Picnic area users would perceive this fine to be unreasonable and unenforceable, and would disregard the litter law altogether.</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latin typeface="Geo"/>
                <a:ea typeface="Geo"/>
                <a:cs typeface="Geo"/>
                <a:sym typeface="Geo"/>
              </a:rPr>
              <a:t>Use the Therefore Test:</a:t>
            </a:r>
            <a:endParaRPr sz="1800">
              <a:latin typeface="Calibri"/>
              <a:ea typeface="Calibri"/>
              <a:cs typeface="Calibri"/>
              <a:sym typeface="Calibri"/>
            </a:endParaRPr>
          </a:p>
          <a:p>
            <a:pPr indent="0" lvl="0" marL="0" rtl="0" algn="just">
              <a:lnSpc>
                <a:spcPct val="150000"/>
              </a:lnSpc>
              <a:spcBef>
                <a:spcPts val="1140"/>
              </a:spcBef>
              <a:spcAft>
                <a:spcPts val="0"/>
              </a:spcAft>
              <a:buNone/>
            </a:pPr>
            <a:r>
              <a:rPr b="1" lang="en-US" sz="1800">
                <a:latin typeface="Geo"/>
                <a:ea typeface="Geo"/>
                <a:cs typeface="Geo"/>
                <a:sym typeface="Geo"/>
              </a:rPr>
              <a:t>Because </a:t>
            </a:r>
            <a:r>
              <a:rPr lang="en-US" sz="1800">
                <a:latin typeface="Geo"/>
                <a:ea typeface="Geo"/>
                <a:cs typeface="Geo"/>
                <a:sym typeface="Geo"/>
              </a:rPr>
              <a:t>raising the fine to $1,000 would actually have the unintended effect of increasing the amount of litter in the picnic area </a:t>
            </a:r>
            <a:r>
              <a:rPr b="1" lang="en-US" sz="1800">
                <a:latin typeface="Geo"/>
                <a:ea typeface="Geo"/>
                <a:cs typeface="Geo"/>
                <a:sym typeface="Geo"/>
              </a:rPr>
              <a:t>therefore </a:t>
            </a:r>
            <a:r>
              <a:rPr lang="en-US" sz="1800">
                <a:latin typeface="Geo"/>
                <a:ea typeface="Geo"/>
                <a:cs typeface="Geo"/>
                <a:sym typeface="Geo"/>
              </a:rPr>
              <a:t>picnic area users would perceive this fine to be unreasonable and unenforceable, and would disregard the litter law altogether.</a:t>
            </a:r>
            <a:endParaRPr sz="1800">
              <a:latin typeface="Calibri"/>
              <a:ea typeface="Calibri"/>
              <a:cs typeface="Calibri"/>
              <a:sym typeface="Calibri"/>
            </a:endParaRPr>
          </a:p>
          <a:p>
            <a:pPr indent="0" lvl="0" marL="0" rtl="0" algn="just">
              <a:lnSpc>
                <a:spcPct val="150000"/>
              </a:lnSpc>
              <a:spcBef>
                <a:spcPts val="1140"/>
              </a:spcBef>
              <a:spcAft>
                <a:spcPts val="0"/>
              </a:spcAft>
              <a:buNone/>
            </a:pPr>
            <a:r>
              <a:rPr b="1" lang="en-US" sz="1800">
                <a:latin typeface="Geo"/>
                <a:ea typeface="Geo"/>
                <a:cs typeface="Geo"/>
                <a:sym typeface="Geo"/>
              </a:rPr>
              <a:t>This makes no sense</a:t>
            </a:r>
            <a:r>
              <a:rPr lang="en-US" sz="1800">
                <a:latin typeface="Geo"/>
                <a:ea typeface="Geo"/>
                <a:cs typeface="Geo"/>
                <a:sym typeface="Geo"/>
              </a:rPr>
              <a:t>.</a:t>
            </a:r>
            <a:endParaRPr sz="1800">
              <a:latin typeface="Calibri"/>
              <a:ea typeface="Calibri"/>
              <a:cs typeface="Calibri"/>
              <a:sym typeface="Calibri"/>
            </a:endParaRPr>
          </a:p>
          <a:p>
            <a:pPr indent="0" lvl="0" marL="0" rtl="0" algn="just">
              <a:lnSpc>
                <a:spcPct val="150000"/>
              </a:lnSpc>
              <a:spcBef>
                <a:spcPts val="1140"/>
              </a:spcBef>
              <a:spcAft>
                <a:spcPts val="0"/>
              </a:spcAft>
              <a:buNone/>
            </a:pPr>
            <a:r>
              <a:rPr b="1" lang="en-US" sz="1800">
                <a:latin typeface="Geo"/>
                <a:ea typeface="Geo"/>
                <a:cs typeface="Geo"/>
                <a:sym typeface="Geo"/>
              </a:rPr>
              <a:t>Because </a:t>
            </a:r>
            <a:r>
              <a:rPr lang="en-US" sz="1800">
                <a:latin typeface="Geo"/>
                <a:ea typeface="Geo"/>
                <a:cs typeface="Geo"/>
                <a:sym typeface="Geo"/>
              </a:rPr>
              <a:t>picnic area users would perceive this fine to be unreasonable and unenforceable, and would disregard the litter law altogether </a:t>
            </a:r>
            <a:r>
              <a:rPr b="1" lang="en-US" sz="1800">
                <a:latin typeface="Geo"/>
                <a:ea typeface="Geo"/>
                <a:cs typeface="Geo"/>
                <a:sym typeface="Geo"/>
              </a:rPr>
              <a:t>therefore </a:t>
            </a:r>
            <a:r>
              <a:rPr lang="en-US" sz="1800">
                <a:latin typeface="Geo"/>
                <a:ea typeface="Geo"/>
                <a:cs typeface="Geo"/>
                <a:sym typeface="Geo"/>
              </a:rPr>
              <a:t>raising the fine to $1,000 would actually have the unintended effect of increasing the amount of litter in the picnic area.</a:t>
            </a:r>
            <a:endParaRPr sz="1800">
              <a:latin typeface="Calibri"/>
              <a:ea typeface="Calibri"/>
              <a:cs typeface="Calibri"/>
              <a:sym typeface="Calibri"/>
            </a:endParaRPr>
          </a:p>
          <a:p>
            <a:pPr indent="0" lvl="0" marL="0" rtl="0" algn="just">
              <a:lnSpc>
                <a:spcPct val="150000"/>
              </a:lnSpc>
              <a:spcBef>
                <a:spcPts val="1140"/>
              </a:spcBef>
              <a:spcAft>
                <a:spcPts val="0"/>
              </a:spcAft>
              <a:buNone/>
            </a:pPr>
            <a:r>
              <a:rPr b="1" lang="en-US" sz="1800">
                <a:latin typeface="Geo"/>
                <a:ea typeface="Geo"/>
                <a:cs typeface="Geo"/>
                <a:sym typeface="Geo"/>
              </a:rPr>
              <a:t>This makes sense</a:t>
            </a:r>
            <a:r>
              <a:rPr lang="en-US" sz="1800">
                <a:latin typeface="Geo"/>
                <a:ea typeface="Geo"/>
                <a:cs typeface="Geo"/>
                <a:sym typeface="Geo"/>
              </a:rPr>
              <a:t>.</a:t>
            </a:r>
            <a:r>
              <a:rPr b="1" lang="en-US" sz="1800">
                <a:latin typeface="Geo"/>
                <a:ea typeface="Geo"/>
                <a:cs typeface="Geo"/>
                <a:sym typeface="Geo"/>
              </a:rPr>
              <a:t> </a:t>
            </a:r>
            <a:r>
              <a:rPr lang="en-US" sz="1800">
                <a:latin typeface="Geo"/>
                <a:ea typeface="Geo"/>
                <a:cs typeface="Geo"/>
                <a:sym typeface="Geo"/>
              </a:rPr>
              <a:t>If we can write “because X so Y”, then X is the supporting premise or supporting reason or the sub-conclusion and Y is the main conclusion.</a:t>
            </a:r>
            <a:endParaRPr sz="1800">
              <a:latin typeface="Calibri"/>
              <a:ea typeface="Calibri"/>
              <a:cs typeface="Calibri"/>
              <a:sym typeface="Calibri"/>
            </a:endParaRPr>
          </a:p>
        </p:txBody>
      </p:sp>
      <p:sp>
        <p:nvSpPr>
          <p:cNvPr id="208" name="Google Shape;208;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sz="1800">
              <a:latin typeface="Calibri"/>
              <a:ea typeface="Calibri"/>
              <a:cs typeface="Calibri"/>
              <a:sym typeface="Calibri"/>
            </a:endParaRPr>
          </a:p>
        </p:txBody>
      </p:sp>
      <p:sp>
        <p:nvSpPr>
          <p:cNvPr id="216" name="Google Shape;216;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en-US" sz="1800">
                <a:latin typeface="Geo"/>
                <a:ea typeface="Geo"/>
                <a:cs typeface="Geo"/>
                <a:sym typeface="Geo"/>
              </a:rPr>
              <a:t>Main Conclusion</a:t>
            </a:r>
            <a:r>
              <a:rPr lang="en-US" sz="1800">
                <a:latin typeface="Geo"/>
                <a:ea typeface="Geo"/>
                <a:cs typeface="Geo"/>
                <a:sym typeface="Geo"/>
              </a:rPr>
              <a:t>:</a:t>
            </a:r>
            <a:r>
              <a:rPr b="1" lang="en-US" sz="1800">
                <a:latin typeface="Geo"/>
                <a:ea typeface="Geo"/>
                <a:cs typeface="Geo"/>
                <a:sym typeface="Geo"/>
              </a:rPr>
              <a:t> </a:t>
            </a:r>
            <a:r>
              <a:rPr lang="en-US" sz="1800">
                <a:latin typeface="Geo"/>
                <a:ea typeface="Geo"/>
                <a:cs typeface="Geo"/>
                <a:sym typeface="Geo"/>
              </a:rPr>
              <a:t>The city government should invest surplus funds in improving the city's transportation network.</a:t>
            </a:r>
            <a:endParaRPr sz="1800">
              <a:latin typeface="Calibri"/>
              <a:ea typeface="Calibri"/>
              <a:cs typeface="Calibri"/>
              <a:sym typeface="Calibri"/>
            </a:endParaRPr>
          </a:p>
          <a:p>
            <a:pPr indent="0" lvl="0" marL="0" rtl="0" algn="just">
              <a:lnSpc>
                <a:spcPct val="150000"/>
              </a:lnSpc>
              <a:spcBef>
                <a:spcPts val="1140"/>
              </a:spcBef>
              <a:spcAft>
                <a:spcPts val="0"/>
              </a:spcAft>
              <a:buNone/>
            </a:pPr>
            <a:r>
              <a:rPr b="1" lang="en-US" sz="1800">
                <a:latin typeface="Geo"/>
                <a:ea typeface="Geo"/>
                <a:cs typeface="Geo"/>
                <a:sym typeface="Geo"/>
              </a:rPr>
              <a:t>Sub-conclusion</a:t>
            </a:r>
            <a:r>
              <a:rPr lang="en-US" sz="1800">
                <a:latin typeface="Geo"/>
                <a:ea typeface="Geo"/>
                <a:cs typeface="Geo"/>
                <a:sym typeface="Geo"/>
              </a:rPr>
              <a:t>:</a:t>
            </a:r>
            <a:r>
              <a:rPr b="1" lang="en-US" sz="1800">
                <a:latin typeface="Geo"/>
                <a:ea typeface="Geo"/>
                <a:cs typeface="Geo"/>
                <a:sym typeface="Geo"/>
              </a:rPr>
              <a:t> </a:t>
            </a:r>
            <a:r>
              <a:rPr lang="en-US" sz="1800">
                <a:latin typeface="Geo"/>
                <a:ea typeface="Geo"/>
                <a:cs typeface="Geo"/>
                <a:sym typeface="Geo"/>
              </a:rPr>
              <a:t>If the city does not make changes soon to the network, it will see many of its prized industries relocate to more convenient cities and, as a result, the city's financial health will be jeopardized.</a:t>
            </a:r>
            <a:endParaRPr sz="1800">
              <a:latin typeface="Calibri"/>
              <a:ea typeface="Calibri"/>
              <a:cs typeface="Calibri"/>
              <a:sym typeface="Calibri"/>
            </a:endParaRPr>
          </a:p>
          <a:p>
            <a:pPr indent="0" lvl="0" marL="0" rtl="0" algn="just">
              <a:lnSpc>
                <a:spcPct val="150000"/>
              </a:lnSpc>
              <a:spcBef>
                <a:spcPts val="1140"/>
              </a:spcBef>
              <a:spcAft>
                <a:spcPts val="0"/>
              </a:spcAft>
              <a:buNone/>
            </a:pPr>
            <a:r>
              <a:rPr i="1" lang="en-US" sz="1800">
                <a:latin typeface="Geo"/>
                <a:ea typeface="Geo"/>
                <a:cs typeface="Geo"/>
                <a:sym typeface="Geo"/>
              </a:rPr>
              <a:t>Use the Therefore Test:</a:t>
            </a:r>
            <a:endParaRPr sz="1800">
              <a:latin typeface="Calibri"/>
              <a:ea typeface="Calibri"/>
              <a:cs typeface="Calibri"/>
              <a:sym typeface="Calibri"/>
            </a:endParaRPr>
          </a:p>
          <a:p>
            <a:pPr indent="0" lvl="0" marL="0" rtl="0" algn="just">
              <a:lnSpc>
                <a:spcPct val="150000"/>
              </a:lnSpc>
              <a:spcBef>
                <a:spcPts val="1140"/>
              </a:spcBef>
              <a:spcAft>
                <a:spcPts val="0"/>
              </a:spcAft>
              <a:buNone/>
            </a:pPr>
            <a:r>
              <a:rPr b="1" lang="en-US" sz="1800">
                <a:latin typeface="Geo"/>
                <a:ea typeface="Geo"/>
                <a:cs typeface="Geo"/>
                <a:sym typeface="Geo"/>
              </a:rPr>
              <a:t>Because </a:t>
            </a:r>
            <a:r>
              <a:rPr lang="en-US" sz="1800">
                <a:latin typeface="Geo"/>
                <a:ea typeface="Geo"/>
                <a:cs typeface="Geo"/>
                <a:sym typeface="Geo"/>
              </a:rPr>
              <a:t>the city government should invest surplus funds in improving the city's transportation network </a:t>
            </a:r>
            <a:r>
              <a:rPr b="1" lang="en-US" sz="1800">
                <a:latin typeface="Geo"/>
                <a:ea typeface="Geo"/>
                <a:cs typeface="Geo"/>
                <a:sym typeface="Geo"/>
              </a:rPr>
              <a:t>therefore </a:t>
            </a:r>
            <a:r>
              <a:rPr lang="en-US" sz="1800">
                <a:latin typeface="Geo"/>
                <a:ea typeface="Geo"/>
                <a:cs typeface="Geo"/>
                <a:sym typeface="Geo"/>
              </a:rPr>
              <a:t>if the city does not make changes soon to the network, it will see many of its prized industries relocate to more convenient cities and, as a result, the city's financial health will be jeopardized.</a:t>
            </a:r>
            <a:endParaRPr sz="1800">
              <a:latin typeface="Calibri"/>
              <a:ea typeface="Calibri"/>
              <a:cs typeface="Calibri"/>
              <a:sym typeface="Calibri"/>
            </a:endParaRPr>
          </a:p>
          <a:p>
            <a:pPr indent="0" lvl="0" marL="0" rtl="0" algn="just">
              <a:lnSpc>
                <a:spcPct val="150000"/>
              </a:lnSpc>
              <a:spcBef>
                <a:spcPts val="1140"/>
              </a:spcBef>
              <a:spcAft>
                <a:spcPts val="0"/>
              </a:spcAft>
              <a:buNone/>
            </a:pPr>
            <a:r>
              <a:rPr b="1" lang="en-US" sz="1800">
                <a:latin typeface="Geo"/>
                <a:ea typeface="Geo"/>
                <a:cs typeface="Geo"/>
                <a:sym typeface="Geo"/>
              </a:rPr>
              <a:t>This makes no sense</a:t>
            </a:r>
            <a:r>
              <a:rPr lang="en-US" sz="1800">
                <a:latin typeface="Geo"/>
                <a:ea typeface="Geo"/>
                <a:cs typeface="Geo"/>
                <a:sym typeface="Geo"/>
              </a:rPr>
              <a:t>.</a:t>
            </a:r>
            <a:endParaRPr sz="1800">
              <a:latin typeface="Calibri"/>
              <a:ea typeface="Calibri"/>
              <a:cs typeface="Calibri"/>
              <a:sym typeface="Calibri"/>
            </a:endParaRPr>
          </a:p>
          <a:p>
            <a:pPr indent="0" lvl="0" marL="0" rtl="0" algn="just">
              <a:lnSpc>
                <a:spcPct val="150000"/>
              </a:lnSpc>
              <a:spcBef>
                <a:spcPts val="1140"/>
              </a:spcBef>
              <a:spcAft>
                <a:spcPts val="0"/>
              </a:spcAft>
              <a:buNone/>
            </a:pPr>
            <a:r>
              <a:rPr b="1" lang="en-US" sz="1800">
                <a:latin typeface="Geo"/>
                <a:ea typeface="Geo"/>
                <a:cs typeface="Geo"/>
                <a:sym typeface="Geo"/>
              </a:rPr>
              <a:t>Because </a:t>
            </a:r>
            <a:r>
              <a:rPr lang="en-US" sz="1800">
                <a:latin typeface="Geo"/>
                <a:ea typeface="Geo"/>
                <a:cs typeface="Geo"/>
                <a:sym typeface="Geo"/>
              </a:rPr>
              <a:t>if the city does not make changes soon to the network, it will see many of its prized industries relocate to more convenient cities and, as a result, the city's financial health will be jeopardized </a:t>
            </a:r>
            <a:r>
              <a:rPr b="1" lang="en-US" sz="1800">
                <a:latin typeface="Geo"/>
                <a:ea typeface="Geo"/>
                <a:cs typeface="Geo"/>
                <a:sym typeface="Geo"/>
              </a:rPr>
              <a:t>therefore </a:t>
            </a:r>
            <a:r>
              <a:rPr lang="en-US" sz="1800">
                <a:latin typeface="Geo"/>
                <a:ea typeface="Geo"/>
                <a:cs typeface="Geo"/>
                <a:sym typeface="Geo"/>
              </a:rPr>
              <a:t>the city government should invest surplus funds in improving the city's transportation network. </a:t>
            </a:r>
            <a:endParaRPr sz="1800">
              <a:latin typeface="Calibri"/>
              <a:ea typeface="Calibri"/>
              <a:cs typeface="Calibri"/>
              <a:sym typeface="Calibri"/>
            </a:endParaRPr>
          </a:p>
          <a:p>
            <a:pPr indent="0" lvl="0" marL="0" rtl="0" algn="just">
              <a:lnSpc>
                <a:spcPct val="150000"/>
              </a:lnSpc>
              <a:spcBef>
                <a:spcPts val="1140"/>
              </a:spcBef>
              <a:spcAft>
                <a:spcPts val="0"/>
              </a:spcAft>
              <a:buNone/>
            </a:pPr>
            <a:r>
              <a:rPr b="1" lang="en-US" sz="1800">
                <a:latin typeface="Geo"/>
                <a:ea typeface="Geo"/>
                <a:cs typeface="Geo"/>
                <a:sym typeface="Geo"/>
              </a:rPr>
              <a:t>This makes sense</a:t>
            </a:r>
            <a:r>
              <a:rPr lang="en-US" sz="1800">
                <a:latin typeface="Geo"/>
                <a:ea typeface="Geo"/>
                <a:cs typeface="Geo"/>
                <a:sym typeface="Geo"/>
              </a:rPr>
              <a:t>.</a:t>
            </a:r>
            <a:endParaRPr sz="1800">
              <a:latin typeface="Calibri"/>
              <a:ea typeface="Calibri"/>
              <a:cs typeface="Calibri"/>
              <a:sym typeface="Calibri"/>
            </a:endParaRPr>
          </a:p>
        </p:txBody>
      </p:sp>
      <p:sp>
        <p:nvSpPr>
          <p:cNvPr id="224" name="Google Shape;224;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1" name="Google Shape;23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7" name="Google Shape;23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3" name="Google Shape;24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a:p>
        </p:txBody>
      </p:sp>
      <p:sp>
        <p:nvSpPr>
          <p:cNvPr id="252" name="Google Shape;252;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en-US" sz="1800">
                <a:solidFill>
                  <a:srgbClr val="000000"/>
                </a:solidFill>
                <a:latin typeface="Geo"/>
                <a:ea typeface="Geo"/>
                <a:cs typeface="Geo"/>
                <a:sym typeface="Geo"/>
              </a:rPr>
              <a:t>Let’s understand this extremely complex argument in detail.</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solidFill>
                  <a:srgbClr val="000000"/>
                </a:solidFill>
                <a:latin typeface="Geo"/>
                <a:ea typeface="Geo"/>
                <a:cs typeface="Geo"/>
                <a:sym typeface="Geo"/>
              </a:rPr>
              <a:t>First of all, there are two sides</a:t>
            </a:r>
            <a:r>
              <a:rPr lang="en-US" sz="1800">
                <a:solidFill>
                  <a:srgbClr val="000000"/>
                </a:solidFill>
                <a:latin typeface="Times New Roman"/>
                <a:ea typeface="Times New Roman"/>
                <a:cs typeface="Times New Roman"/>
                <a:sym typeface="Times New Roman"/>
              </a:rPr>
              <a:t>—</a:t>
            </a:r>
            <a:r>
              <a:rPr lang="en-US" sz="1800">
                <a:solidFill>
                  <a:srgbClr val="000000"/>
                </a:solidFill>
                <a:latin typeface="Geo"/>
                <a:ea typeface="Geo"/>
                <a:cs typeface="Geo"/>
                <a:sym typeface="Geo"/>
              </a:rPr>
              <a:t>the historian (who is also the author of the passage) and the scholars</a:t>
            </a:r>
            <a:r>
              <a:rPr lang="en-US" sz="1800">
                <a:solidFill>
                  <a:srgbClr val="000000"/>
                </a:solidFill>
                <a:latin typeface="Times New Roman"/>
                <a:ea typeface="Times New Roman"/>
                <a:cs typeface="Times New Roman"/>
                <a:sym typeface="Times New Roman"/>
              </a:rPr>
              <a:t>—</a:t>
            </a:r>
            <a:r>
              <a:rPr lang="en-US" sz="1800">
                <a:solidFill>
                  <a:srgbClr val="000000"/>
                </a:solidFill>
                <a:latin typeface="Geo"/>
                <a:ea typeface="Geo"/>
                <a:cs typeface="Geo"/>
                <a:sym typeface="Geo"/>
              </a:rPr>
              <a:t>both putting forward their opinions (conclusions), which are in opposition to each other.</a:t>
            </a:r>
            <a:endParaRPr sz="1800">
              <a:latin typeface="Calibri"/>
              <a:ea typeface="Calibri"/>
              <a:cs typeface="Calibri"/>
              <a:sym typeface="Calibri"/>
            </a:endParaRPr>
          </a:p>
          <a:p>
            <a:pPr indent="-342900" lvl="0" marL="342900" rtl="0" algn="just">
              <a:lnSpc>
                <a:spcPct val="150000"/>
              </a:lnSpc>
              <a:spcBef>
                <a:spcPts val="1140"/>
              </a:spcBef>
              <a:spcAft>
                <a:spcPts val="0"/>
              </a:spcAft>
              <a:buClr>
                <a:srgbClr val="000000"/>
              </a:buClr>
              <a:buSzPts val="1200"/>
              <a:buFont typeface="Calibri"/>
              <a:buAutoNum type="arabicPeriod"/>
            </a:pPr>
            <a:r>
              <a:rPr lang="en-US" sz="1800">
                <a:latin typeface="Geo"/>
                <a:ea typeface="Geo"/>
                <a:cs typeface="Geo"/>
                <a:sym typeface="Geo"/>
              </a:rPr>
              <a:t>Newton developed mathematical concepts and techniques that are fundamental to modern calculus: </a:t>
            </a:r>
            <a:r>
              <a:rPr i="1" lang="en-US" sz="1800">
                <a:latin typeface="Geo"/>
                <a:ea typeface="Geo"/>
                <a:cs typeface="Geo"/>
                <a:sym typeface="Geo"/>
              </a:rPr>
              <a:t>Background information</a:t>
            </a:r>
            <a:endParaRPr sz="1800">
              <a:latin typeface="Calibri"/>
              <a:ea typeface="Calibri"/>
              <a:cs typeface="Calibri"/>
              <a:sym typeface="Calibri"/>
            </a:endParaRPr>
          </a:p>
          <a:p>
            <a:pPr indent="-342900" lvl="0" marL="342900" rtl="0" algn="just">
              <a:lnSpc>
                <a:spcPct val="150000"/>
              </a:lnSpc>
              <a:spcBef>
                <a:spcPts val="1140"/>
              </a:spcBef>
              <a:spcAft>
                <a:spcPts val="0"/>
              </a:spcAft>
              <a:buClr>
                <a:srgbClr val="000000"/>
              </a:buClr>
              <a:buSzPts val="1200"/>
              <a:buFont typeface="Calibri"/>
              <a:buAutoNum type="arabicPeriod"/>
            </a:pPr>
            <a:r>
              <a:rPr lang="en-US" sz="1800">
                <a:latin typeface="Geo"/>
                <a:ea typeface="Geo"/>
                <a:cs typeface="Geo"/>
                <a:sym typeface="Geo"/>
              </a:rPr>
              <a:t>Leibniz developed closely analogous concepts and techniques: </a:t>
            </a:r>
            <a:r>
              <a:rPr i="1" lang="en-US" sz="1800">
                <a:latin typeface="Geo"/>
                <a:ea typeface="Geo"/>
                <a:cs typeface="Geo"/>
                <a:sym typeface="Geo"/>
              </a:rPr>
              <a:t>Background information</a:t>
            </a:r>
            <a:endParaRPr sz="1800">
              <a:latin typeface="Calibri"/>
              <a:ea typeface="Calibri"/>
              <a:cs typeface="Calibri"/>
              <a:sym typeface="Calibri"/>
            </a:endParaRPr>
          </a:p>
          <a:p>
            <a:pPr indent="-342900" lvl="0" marL="342900" rtl="0" algn="just">
              <a:lnSpc>
                <a:spcPct val="150000"/>
              </a:lnSpc>
              <a:spcBef>
                <a:spcPts val="1140"/>
              </a:spcBef>
              <a:spcAft>
                <a:spcPts val="0"/>
              </a:spcAft>
              <a:buClr>
                <a:srgbClr val="000000"/>
              </a:buClr>
              <a:buSzPts val="1200"/>
              <a:buFont typeface="Calibri"/>
              <a:buAutoNum type="arabicPeriod"/>
            </a:pPr>
            <a:r>
              <a:rPr i="1" lang="en-US" sz="1800">
                <a:latin typeface="Geo"/>
                <a:ea typeface="Geo"/>
                <a:cs typeface="Geo"/>
                <a:sym typeface="Geo"/>
              </a:rPr>
              <a:t>It has traditionally been thought</a:t>
            </a:r>
            <a:r>
              <a:rPr lang="en-US" sz="1800">
                <a:latin typeface="Geo"/>
                <a:ea typeface="Geo"/>
                <a:cs typeface="Geo"/>
                <a:sym typeface="Geo"/>
              </a:rPr>
              <a:t> (indicator that </a:t>
            </a:r>
            <a:r>
              <a:rPr i="1" lang="en-US" sz="1800">
                <a:latin typeface="Geo"/>
                <a:ea typeface="Geo"/>
                <a:cs typeface="Geo"/>
                <a:sym typeface="Geo"/>
              </a:rPr>
              <a:t>this</a:t>
            </a:r>
            <a:r>
              <a:rPr lang="en-US" sz="1800">
                <a:latin typeface="Geo"/>
                <a:ea typeface="Geo"/>
                <a:cs typeface="Geo"/>
                <a:sym typeface="Geo"/>
              </a:rPr>
              <a:t> will be challenged) that these discoveries were independent. (</a:t>
            </a:r>
            <a:r>
              <a:rPr i="1" lang="en-US" sz="1800">
                <a:latin typeface="Geo"/>
                <a:ea typeface="Geo"/>
                <a:cs typeface="Geo"/>
                <a:sym typeface="Geo"/>
              </a:rPr>
              <a:t>More details on this later</a:t>
            </a:r>
            <a:r>
              <a:rPr lang="en-US" sz="1800">
                <a:latin typeface="Geo"/>
                <a:ea typeface="Geo"/>
                <a:cs typeface="Geo"/>
                <a:sym typeface="Geo"/>
              </a:rPr>
              <a:t>)</a:t>
            </a:r>
            <a:endParaRPr sz="1800">
              <a:latin typeface="Calibri"/>
              <a:ea typeface="Calibri"/>
              <a:cs typeface="Calibri"/>
              <a:sym typeface="Calibri"/>
            </a:endParaRPr>
          </a:p>
          <a:p>
            <a:pPr indent="-342900" lvl="0" marL="342900" rtl="0" algn="just">
              <a:lnSpc>
                <a:spcPct val="150000"/>
              </a:lnSpc>
              <a:spcBef>
                <a:spcPts val="1140"/>
              </a:spcBef>
              <a:spcAft>
                <a:spcPts val="0"/>
              </a:spcAft>
              <a:buClr>
                <a:srgbClr val="000000"/>
              </a:buClr>
              <a:buSzPts val="1200"/>
              <a:buFont typeface="Calibri"/>
              <a:buAutoNum type="arabicPeriod"/>
            </a:pPr>
            <a:r>
              <a:rPr lang="en-US" sz="1800">
                <a:latin typeface="Geo"/>
                <a:ea typeface="Geo"/>
                <a:cs typeface="Geo"/>
                <a:sym typeface="Geo"/>
              </a:rPr>
              <a:t>Researchers have, </a:t>
            </a:r>
            <a:r>
              <a:rPr i="1" lang="en-US" sz="1800">
                <a:latin typeface="Geo"/>
                <a:ea typeface="Geo"/>
                <a:cs typeface="Geo"/>
                <a:sym typeface="Geo"/>
              </a:rPr>
              <a:t>however</a:t>
            </a:r>
            <a:r>
              <a:rPr lang="en-US" sz="1800">
                <a:latin typeface="Geo"/>
                <a:ea typeface="Geo"/>
                <a:cs typeface="Geo"/>
                <a:sym typeface="Geo"/>
              </a:rPr>
              <a:t>, recently discovered (</a:t>
            </a:r>
            <a:r>
              <a:rPr i="1" lang="en-US" sz="1800">
                <a:latin typeface="Geo"/>
                <a:ea typeface="Geo"/>
                <a:cs typeface="Geo"/>
                <a:sym typeface="Geo"/>
              </a:rPr>
              <a:t>fact</a:t>
            </a:r>
            <a:r>
              <a:rPr lang="en-US" sz="1800">
                <a:latin typeface="Geo"/>
                <a:ea typeface="Geo"/>
                <a:cs typeface="Geo"/>
                <a:sym typeface="Geo"/>
              </a:rPr>
              <a:t>) notes of Leibniz’ that discuss one of Newton’s books on mathematics: the word </a:t>
            </a:r>
            <a:r>
              <a:rPr i="1" lang="en-US" sz="1800">
                <a:latin typeface="Geo"/>
                <a:ea typeface="Geo"/>
                <a:cs typeface="Geo"/>
                <a:sym typeface="Geo"/>
              </a:rPr>
              <a:t>however</a:t>
            </a:r>
            <a:r>
              <a:rPr lang="en-US" sz="1800">
                <a:latin typeface="Geo"/>
                <a:ea typeface="Geo"/>
                <a:cs typeface="Geo"/>
                <a:sym typeface="Geo"/>
              </a:rPr>
              <a:t> indicates that this </a:t>
            </a:r>
            <a:r>
              <a:rPr i="1" lang="en-US" sz="1800">
                <a:latin typeface="Geo"/>
                <a:ea typeface="Geo"/>
                <a:cs typeface="Geo"/>
                <a:sym typeface="Geo"/>
              </a:rPr>
              <a:t>fact</a:t>
            </a:r>
            <a:r>
              <a:rPr lang="en-US" sz="1800">
                <a:latin typeface="Geo"/>
                <a:ea typeface="Geo"/>
                <a:cs typeface="Geo"/>
                <a:sym typeface="Geo"/>
              </a:rPr>
              <a:t> will be used to challenge something</a:t>
            </a:r>
            <a:endParaRPr sz="1800">
              <a:latin typeface="Calibri"/>
              <a:ea typeface="Calibri"/>
              <a:cs typeface="Calibri"/>
              <a:sym typeface="Calibri"/>
            </a:endParaRPr>
          </a:p>
          <a:p>
            <a:pPr indent="-342900" lvl="0" marL="342900" rtl="0" algn="just">
              <a:lnSpc>
                <a:spcPct val="150000"/>
              </a:lnSpc>
              <a:spcBef>
                <a:spcPts val="1140"/>
              </a:spcBef>
              <a:spcAft>
                <a:spcPts val="0"/>
              </a:spcAft>
              <a:buClr>
                <a:srgbClr val="000000"/>
              </a:buClr>
              <a:buSzPts val="1200"/>
              <a:buFont typeface="Calibri"/>
              <a:buAutoNum type="arabicPeriod"/>
            </a:pPr>
            <a:r>
              <a:rPr lang="en-US" sz="1800">
                <a:latin typeface="Geo"/>
                <a:ea typeface="Geo"/>
                <a:cs typeface="Geo"/>
                <a:sym typeface="Geo"/>
              </a:rPr>
              <a:t>Several scholars have </a:t>
            </a:r>
            <a:r>
              <a:rPr i="1" lang="en-US" sz="1800">
                <a:latin typeface="Geo"/>
                <a:ea typeface="Geo"/>
                <a:cs typeface="Geo"/>
                <a:sym typeface="Geo"/>
              </a:rPr>
              <a:t>argued that</a:t>
            </a:r>
            <a:r>
              <a:rPr lang="en-US" sz="1800">
                <a:latin typeface="Geo"/>
                <a:ea typeface="Geo"/>
                <a:cs typeface="Geo"/>
                <a:sym typeface="Geo"/>
              </a:rPr>
              <a:t> (signals that scholars are going to have an opinion / conclusion)</a:t>
            </a:r>
            <a:endParaRPr sz="1800">
              <a:latin typeface="Calibri"/>
              <a:ea typeface="Calibri"/>
              <a:cs typeface="Calibri"/>
              <a:sym typeface="Calibri"/>
            </a:endParaRPr>
          </a:p>
          <a:p>
            <a:pPr indent="-342900" lvl="0" marL="342900" rtl="0" algn="just">
              <a:lnSpc>
                <a:spcPct val="150000"/>
              </a:lnSpc>
              <a:spcBef>
                <a:spcPts val="1140"/>
              </a:spcBef>
              <a:spcAft>
                <a:spcPts val="0"/>
              </a:spcAft>
              <a:buClr>
                <a:srgbClr val="000000"/>
              </a:buClr>
              <a:buSzPts val="1200"/>
              <a:buFont typeface="Calibri"/>
              <a:buAutoNum type="arabicPeriod"/>
            </a:pPr>
            <a:r>
              <a:rPr b="1" lang="en-US" sz="1800">
                <a:latin typeface="Geo"/>
                <a:ea typeface="Geo"/>
                <a:cs typeface="Geo"/>
                <a:sym typeface="Geo"/>
              </a:rPr>
              <a:t>since</a:t>
            </a:r>
            <a:r>
              <a:rPr lang="en-US" sz="1800">
                <a:latin typeface="Geo"/>
                <a:ea typeface="Geo"/>
                <a:cs typeface="Geo"/>
                <a:sym typeface="Geo"/>
              </a:rPr>
              <a:t> (the word </a:t>
            </a:r>
            <a:r>
              <a:rPr i="1" lang="en-US" sz="1800">
                <a:latin typeface="Geo"/>
                <a:ea typeface="Geo"/>
                <a:cs typeface="Geo"/>
                <a:sym typeface="Geo"/>
              </a:rPr>
              <a:t>since</a:t>
            </a:r>
            <a:r>
              <a:rPr lang="en-US" sz="1800">
                <a:latin typeface="Geo"/>
                <a:ea typeface="Geo"/>
                <a:cs typeface="Geo"/>
                <a:sym typeface="Geo"/>
              </a:rPr>
              <a:t> is a support / fact / premise indicator) the book includes a presentation of Newton’s calculus concepts and techniques: this statement is a premise used to support the conclusion of the scholars</a:t>
            </a:r>
            <a:endParaRPr sz="1800">
              <a:latin typeface="Calibri"/>
              <a:ea typeface="Calibri"/>
              <a:cs typeface="Calibri"/>
              <a:sym typeface="Calibri"/>
            </a:endParaRPr>
          </a:p>
          <a:p>
            <a:pPr indent="-342900" lvl="0" marL="342900" rtl="0" algn="just">
              <a:lnSpc>
                <a:spcPct val="150000"/>
              </a:lnSpc>
              <a:spcBef>
                <a:spcPts val="1140"/>
              </a:spcBef>
              <a:spcAft>
                <a:spcPts val="0"/>
              </a:spcAft>
              <a:buClr>
                <a:srgbClr val="000000"/>
              </a:buClr>
              <a:buSzPts val="1200"/>
              <a:buFont typeface="Calibri"/>
              <a:buAutoNum type="arabicPeriod"/>
            </a:pPr>
            <a:r>
              <a:rPr lang="en-US" sz="1800">
                <a:latin typeface="Geo"/>
                <a:ea typeface="Geo"/>
                <a:cs typeface="Geo"/>
                <a:sym typeface="Geo"/>
              </a:rPr>
              <a:t>and </a:t>
            </a:r>
            <a:r>
              <a:rPr b="1" lang="en-US" sz="1800">
                <a:latin typeface="Geo"/>
                <a:ea typeface="Geo"/>
                <a:cs typeface="Geo"/>
                <a:sym typeface="Geo"/>
              </a:rPr>
              <a:t>since</a:t>
            </a:r>
            <a:r>
              <a:rPr lang="en-US" sz="1800">
                <a:latin typeface="Geo"/>
                <a:ea typeface="Geo"/>
                <a:cs typeface="Geo"/>
                <a:sym typeface="Geo"/>
              </a:rPr>
              <a:t> (the word </a:t>
            </a:r>
            <a:r>
              <a:rPr i="1" lang="en-US" sz="1800">
                <a:latin typeface="Geo"/>
                <a:ea typeface="Geo"/>
                <a:cs typeface="Geo"/>
                <a:sym typeface="Geo"/>
              </a:rPr>
              <a:t>since</a:t>
            </a:r>
            <a:r>
              <a:rPr lang="en-US" sz="1800">
                <a:latin typeface="Geo"/>
                <a:ea typeface="Geo"/>
                <a:cs typeface="Geo"/>
                <a:sym typeface="Geo"/>
              </a:rPr>
              <a:t> is a support / fact / premise indicator) the notes were written before Leibniz’ own development of calculus concepts and techniques: this statement is also a premise used to support the conclusion of the scholars</a:t>
            </a:r>
            <a:endParaRPr sz="1800">
              <a:latin typeface="Calibri"/>
              <a:ea typeface="Calibri"/>
              <a:cs typeface="Calibri"/>
              <a:sym typeface="Calibri"/>
            </a:endParaRPr>
          </a:p>
          <a:p>
            <a:pPr indent="-342900" lvl="0" marL="342900" rtl="0" algn="just">
              <a:lnSpc>
                <a:spcPct val="150000"/>
              </a:lnSpc>
              <a:spcBef>
                <a:spcPts val="1140"/>
              </a:spcBef>
              <a:spcAft>
                <a:spcPts val="0"/>
              </a:spcAft>
              <a:buClr>
                <a:srgbClr val="000000"/>
              </a:buClr>
              <a:buSzPts val="1200"/>
              <a:buFont typeface="Calibri"/>
              <a:buAutoNum type="arabicPeriod"/>
            </a:pPr>
            <a:r>
              <a:rPr i="1" lang="en-US" sz="1800">
                <a:latin typeface="Geo"/>
                <a:ea typeface="Geo"/>
                <a:cs typeface="Geo"/>
                <a:sym typeface="Geo"/>
              </a:rPr>
              <a:t>it is virtually certain</a:t>
            </a:r>
            <a:r>
              <a:rPr b="1" lang="en-US" sz="1800">
                <a:latin typeface="Geo"/>
                <a:ea typeface="Geo"/>
                <a:cs typeface="Geo"/>
                <a:sym typeface="Geo"/>
              </a:rPr>
              <a:t> </a:t>
            </a:r>
            <a:r>
              <a:rPr lang="en-US" sz="1800">
                <a:latin typeface="Geo"/>
                <a:ea typeface="Geo"/>
                <a:cs typeface="Geo"/>
                <a:sym typeface="Geo"/>
              </a:rPr>
              <a:t>that the traditional view is false: the opinion / the conclusion of the scholars</a:t>
            </a:r>
            <a:endParaRPr sz="1800">
              <a:latin typeface="Calibri"/>
              <a:ea typeface="Calibri"/>
              <a:cs typeface="Calibri"/>
              <a:sym typeface="Calibri"/>
            </a:endParaRPr>
          </a:p>
          <a:p>
            <a:pPr indent="-342900" lvl="0" marL="342900" rtl="0" algn="just">
              <a:lnSpc>
                <a:spcPct val="150000"/>
              </a:lnSpc>
              <a:spcBef>
                <a:spcPts val="1140"/>
              </a:spcBef>
              <a:spcAft>
                <a:spcPts val="0"/>
              </a:spcAft>
              <a:buClr>
                <a:srgbClr val="000000"/>
              </a:buClr>
              <a:buSzPts val="1200"/>
              <a:buFont typeface="Calibri"/>
              <a:buAutoNum type="arabicPeriod"/>
            </a:pPr>
            <a:r>
              <a:rPr lang="en-US" sz="1800">
                <a:latin typeface="Geo"/>
                <a:ea typeface="Geo"/>
                <a:cs typeface="Geo"/>
                <a:sym typeface="Geo"/>
              </a:rPr>
              <a:t>A more cautious conclusion than this is called for, however: author’s (historian’s) opinion / conclusion</a:t>
            </a:r>
            <a:r>
              <a:rPr lang="en-US" sz="1800">
                <a:latin typeface="Times New Roman"/>
                <a:ea typeface="Times New Roman"/>
                <a:cs typeface="Times New Roman"/>
                <a:sym typeface="Times New Roman"/>
              </a:rPr>
              <a:t>—</a:t>
            </a:r>
            <a:r>
              <a:rPr lang="en-US" sz="1800">
                <a:latin typeface="Geo"/>
                <a:ea typeface="Geo"/>
                <a:cs typeface="Geo"/>
                <a:sym typeface="Geo"/>
              </a:rPr>
              <a:t>the word </a:t>
            </a:r>
            <a:r>
              <a:rPr i="1" lang="en-US" sz="1800">
                <a:latin typeface="Geo"/>
                <a:ea typeface="Geo"/>
                <a:cs typeface="Geo"/>
                <a:sym typeface="Geo"/>
              </a:rPr>
              <a:t>however</a:t>
            </a:r>
            <a:r>
              <a:rPr lang="en-US" sz="1800">
                <a:latin typeface="Geo"/>
                <a:ea typeface="Geo"/>
                <a:cs typeface="Geo"/>
                <a:sym typeface="Geo"/>
              </a:rPr>
              <a:t> indicates that the author (historian) is challenging the previous conclusion drawn by the scholars.</a:t>
            </a:r>
            <a:endParaRPr sz="1800">
              <a:latin typeface="Calibri"/>
              <a:ea typeface="Calibri"/>
              <a:cs typeface="Calibri"/>
              <a:sym typeface="Calibri"/>
            </a:endParaRPr>
          </a:p>
          <a:p>
            <a:pPr indent="-342900" lvl="0" marL="342900" rtl="0" algn="just">
              <a:lnSpc>
                <a:spcPct val="150000"/>
              </a:lnSpc>
              <a:spcBef>
                <a:spcPts val="1140"/>
              </a:spcBef>
              <a:spcAft>
                <a:spcPts val="0"/>
              </a:spcAft>
              <a:buClr>
                <a:srgbClr val="000000"/>
              </a:buClr>
              <a:buSzPts val="1200"/>
              <a:buFont typeface="Calibri"/>
              <a:buAutoNum type="arabicPeriod"/>
            </a:pPr>
            <a:r>
              <a:rPr lang="en-US" sz="1800">
                <a:latin typeface="Geo"/>
                <a:ea typeface="Geo"/>
                <a:cs typeface="Geo"/>
                <a:sym typeface="Geo"/>
              </a:rPr>
              <a:t>Premise: Leibniz’ notes are limited to early sections of Newton’s book, sections that precede the ones in which Newton’s calculus concepts and techniques are presented: this statement is a premise / fact supporting the author’s (historian’s) conclusion.</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solidFill>
                  <a:srgbClr val="000000"/>
                </a:solidFill>
                <a:latin typeface="Geo"/>
                <a:ea typeface="Geo"/>
                <a:cs typeface="Geo"/>
                <a:sym typeface="Geo"/>
              </a:rPr>
              <a:t> </a:t>
            </a:r>
            <a:endParaRPr sz="1800">
              <a:latin typeface="Calibri"/>
              <a:ea typeface="Calibri"/>
              <a:cs typeface="Calibri"/>
              <a:sym typeface="Calibri"/>
            </a:endParaRPr>
          </a:p>
          <a:p>
            <a:pPr indent="0" lvl="0" marL="0" rtl="0" algn="just">
              <a:lnSpc>
                <a:spcPct val="150000"/>
              </a:lnSpc>
              <a:spcBef>
                <a:spcPts val="1140"/>
              </a:spcBef>
              <a:spcAft>
                <a:spcPts val="0"/>
              </a:spcAft>
              <a:buNone/>
            </a:pPr>
            <a:r>
              <a:rPr i="1" lang="en-US" sz="1800">
                <a:solidFill>
                  <a:srgbClr val="000000"/>
                </a:solidFill>
                <a:latin typeface="Geo"/>
                <a:ea typeface="Geo"/>
                <a:cs typeface="Geo"/>
                <a:sym typeface="Geo"/>
              </a:rPr>
              <a:t>Summary of the Core</a:t>
            </a:r>
            <a:r>
              <a:rPr lang="en-US" sz="1800">
                <a:solidFill>
                  <a:srgbClr val="000000"/>
                </a:solidFill>
                <a:latin typeface="Geo"/>
                <a:ea typeface="Geo"/>
                <a:cs typeface="Geo"/>
                <a:sym typeface="Geo"/>
              </a:rPr>
              <a:t>:</a:t>
            </a:r>
            <a:endParaRPr sz="1800">
              <a:latin typeface="Calibri"/>
              <a:ea typeface="Calibri"/>
              <a:cs typeface="Calibri"/>
              <a:sym typeface="Calibri"/>
            </a:endParaRPr>
          </a:p>
          <a:p>
            <a:pPr indent="-342900" lvl="0" marL="342900" rtl="0" algn="just">
              <a:lnSpc>
                <a:spcPct val="150000"/>
              </a:lnSpc>
              <a:spcBef>
                <a:spcPts val="1140"/>
              </a:spcBef>
              <a:spcAft>
                <a:spcPts val="0"/>
              </a:spcAft>
              <a:buClr>
                <a:srgbClr val="000000"/>
              </a:buClr>
              <a:buSzPts val="1800"/>
              <a:buFont typeface="Calibri"/>
              <a:buAutoNum type="arabicPeriod"/>
            </a:pPr>
            <a:r>
              <a:rPr lang="en-US" sz="1800">
                <a:solidFill>
                  <a:srgbClr val="000000"/>
                </a:solidFill>
                <a:latin typeface="Geo"/>
                <a:ea typeface="Geo"/>
                <a:cs typeface="Geo"/>
                <a:sym typeface="Geo"/>
              </a:rPr>
              <a:t>(P</a:t>
            </a:r>
            <a:r>
              <a:rPr baseline="-25000" lang="en-US" sz="1800">
                <a:solidFill>
                  <a:srgbClr val="000000"/>
                </a:solidFill>
                <a:latin typeface="Geo"/>
                <a:ea typeface="Geo"/>
                <a:cs typeface="Geo"/>
                <a:sym typeface="Geo"/>
              </a:rPr>
              <a:t>1</a:t>
            </a:r>
            <a:r>
              <a:rPr lang="en-US" sz="1800">
                <a:solidFill>
                  <a:srgbClr val="000000"/>
                </a:solidFill>
                <a:latin typeface="Geo"/>
                <a:ea typeface="Geo"/>
                <a:cs typeface="Geo"/>
                <a:sym typeface="Geo"/>
              </a:rPr>
              <a:t> + P</a:t>
            </a:r>
            <a:r>
              <a:rPr baseline="-25000" lang="en-US" sz="1800">
                <a:solidFill>
                  <a:srgbClr val="000000"/>
                </a:solidFill>
                <a:latin typeface="Geo"/>
                <a:ea typeface="Geo"/>
                <a:cs typeface="Geo"/>
                <a:sym typeface="Geo"/>
              </a:rPr>
              <a:t>2</a:t>
            </a:r>
            <a:r>
              <a:rPr lang="en-US" sz="1800">
                <a:solidFill>
                  <a:srgbClr val="000000"/>
                </a:solidFill>
                <a:latin typeface="Geo"/>
                <a:ea typeface="Geo"/>
                <a:cs typeface="Geo"/>
                <a:sym typeface="Geo"/>
              </a:rPr>
              <a:t>) Premises supporting the scholars’ conclusion: the book includes a presentation of Newton’s calculus concepts and techniques … </a:t>
            </a:r>
            <a:r>
              <a:rPr i="1" lang="en-US" sz="1800">
                <a:solidFill>
                  <a:srgbClr val="000000"/>
                </a:solidFill>
                <a:latin typeface="Geo"/>
                <a:ea typeface="Geo"/>
                <a:cs typeface="Geo"/>
                <a:sym typeface="Geo"/>
              </a:rPr>
              <a:t>and</a:t>
            </a:r>
            <a:r>
              <a:rPr lang="en-US" sz="1800">
                <a:solidFill>
                  <a:srgbClr val="000000"/>
                </a:solidFill>
                <a:latin typeface="Geo"/>
                <a:ea typeface="Geo"/>
                <a:cs typeface="Geo"/>
                <a:sym typeface="Geo"/>
              </a:rPr>
              <a:t> … the notes were written before Leibniz’ own development of calculus concepts and techniques</a:t>
            </a:r>
            <a:endParaRPr sz="1800">
              <a:latin typeface="Calibri"/>
              <a:ea typeface="Calibri"/>
              <a:cs typeface="Calibri"/>
              <a:sym typeface="Calibri"/>
            </a:endParaRPr>
          </a:p>
          <a:p>
            <a:pPr indent="-342900" lvl="0" marL="342900" rtl="0" algn="just">
              <a:lnSpc>
                <a:spcPct val="150000"/>
              </a:lnSpc>
              <a:spcBef>
                <a:spcPts val="1140"/>
              </a:spcBef>
              <a:spcAft>
                <a:spcPts val="0"/>
              </a:spcAft>
              <a:buClr>
                <a:srgbClr val="000000"/>
              </a:buClr>
              <a:buSzPts val="1800"/>
              <a:buFont typeface="Calibri"/>
              <a:buAutoNum type="arabicPeriod"/>
            </a:pPr>
            <a:r>
              <a:rPr lang="en-US" sz="1800">
                <a:solidFill>
                  <a:srgbClr val="000000"/>
                </a:solidFill>
                <a:latin typeface="Geo"/>
                <a:ea typeface="Geo"/>
                <a:cs typeface="Geo"/>
                <a:sym typeface="Geo"/>
              </a:rPr>
              <a:t>(C</a:t>
            </a:r>
            <a:r>
              <a:rPr baseline="-25000" lang="en-US" sz="1800">
                <a:solidFill>
                  <a:srgbClr val="000000"/>
                </a:solidFill>
                <a:latin typeface="Geo"/>
                <a:ea typeface="Geo"/>
                <a:cs typeface="Geo"/>
                <a:sym typeface="Geo"/>
              </a:rPr>
              <a:t>1</a:t>
            </a:r>
            <a:r>
              <a:rPr lang="en-US" sz="1800">
                <a:solidFill>
                  <a:srgbClr val="000000"/>
                </a:solidFill>
                <a:latin typeface="Geo"/>
                <a:ea typeface="Geo"/>
                <a:cs typeface="Geo"/>
                <a:sym typeface="Geo"/>
              </a:rPr>
              <a:t>) Conclusion of the scholars (that the author challenges): it is virtually certain that the traditional view is false</a:t>
            </a:r>
            <a:endParaRPr sz="1800">
              <a:latin typeface="Calibri"/>
              <a:ea typeface="Calibri"/>
              <a:cs typeface="Calibri"/>
              <a:sym typeface="Calibri"/>
            </a:endParaRPr>
          </a:p>
          <a:p>
            <a:pPr indent="-342900" lvl="0" marL="342900" rtl="0" algn="just">
              <a:lnSpc>
                <a:spcPct val="150000"/>
              </a:lnSpc>
              <a:spcBef>
                <a:spcPts val="1140"/>
              </a:spcBef>
              <a:spcAft>
                <a:spcPts val="0"/>
              </a:spcAft>
              <a:buClr>
                <a:srgbClr val="000000"/>
              </a:buClr>
              <a:buSzPts val="1800"/>
              <a:buFont typeface="Calibri"/>
              <a:buAutoNum type="arabicPeriod"/>
            </a:pPr>
            <a:r>
              <a:rPr lang="en-US" sz="1800">
                <a:solidFill>
                  <a:srgbClr val="000000"/>
                </a:solidFill>
                <a:latin typeface="Geo"/>
                <a:ea typeface="Geo"/>
                <a:cs typeface="Geo"/>
                <a:sym typeface="Geo"/>
              </a:rPr>
              <a:t>(C</a:t>
            </a:r>
            <a:r>
              <a:rPr baseline="-25000" lang="en-US" sz="1800">
                <a:solidFill>
                  <a:srgbClr val="000000"/>
                </a:solidFill>
                <a:latin typeface="Geo"/>
                <a:ea typeface="Geo"/>
                <a:cs typeface="Geo"/>
                <a:sym typeface="Geo"/>
              </a:rPr>
              <a:t>2</a:t>
            </a:r>
            <a:r>
              <a:rPr lang="en-US" sz="1800">
                <a:solidFill>
                  <a:srgbClr val="000000"/>
                </a:solidFill>
                <a:latin typeface="Geo"/>
                <a:ea typeface="Geo"/>
                <a:cs typeface="Geo"/>
                <a:sym typeface="Geo"/>
              </a:rPr>
              <a:t>) Author’s conclusion: A more cautious conclusion than this is called for, </a:t>
            </a:r>
            <a:r>
              <a:rPr b="1" lang="en-US" sz="1800" u="sng">
                <a:solidFill>
                  <a:srgbClr val="000000"/>
                </a:solidFill>
                <a:latin typeface="Geo"/>
                <a:ea typeface="Geo"/>
                <a:cs typeface="Geo"/>
                <a:sym typeface="Geo"/>
              </a:rPr>
              <a:t>however</a:t>
            </a:r>
            <a:endParaRPr sz="1800">
              <a:latin typeface="Calibri"/>
              <a:ea typeface="Calibri"/>
              <a:cs typeface="Calibri"/>
              <a:sym typeface="Calibri"/>
            </a:endParaRPr>
          </a:p>
          <a:p>
            <a:pPr indent="-342900" lvl="0" marL="342900" rtl="0" algn="just">
              <a:lnSpc>
                <a:spcPct val="150000"/>
              </a:lnSpc>
              <a:spcBef>
                <a:spcPts val="1140"/>
              </a:spcBef>
              <a:spcAft>
                <a:spcPts val="0"/>
              </a:spcAft>
              <a:buClr>
                <a:srgbClr val="000000"/>
              </a:buClr>
              <a:buSzPts val="1800"/>
              <a:buFont typeface="Calibri"/>
              <a:buAutoNum type="arabicPeriod"/>
            </a:pPr>
            <a:r>
              <a:rPr lang="en-US" sz="1800">
                <a:solidFill>
                  <a:srgbClr val="000000"/>
                </a:solidFill>
                <a:latin typeface="Geo"/>
                <a:ea typeface="Geo"/>
                <a:cs typeface="Geo"/>
                <a:sym typeface="Geo"/>
              </a:rPr>
              <a:t>(P</a:t>
            </a:r>
            <a:r>
              <a:rPr baseline="-25000" lang="en-US" sz="1800">
                <a:solidFill>
                  <a:srgbClr val="000000"/>
                </a:solidFill>
                <a:latin typeface="Geo"/>
                <a:ea typeface="Geo"/>
                <a:cs typeface="Geo"/>
                <a:sym typeface="Geo"/>
              </a:rPr>
              <a:t>3</a:t>
            </a:r>
            <a:r>
              <a:rPr lang="en-US" sz="1800">
                <a:solidFill>
                  <a:srgbClr val="000000"/>
                </a:solidFill>
                <a:latin typeface="Geo"/>
                <a:ea typeface="Geo"/>
                <a:cs typeface="Geo"/>
                <a:sym typeface="Geo"/>
              </a:rPr>
              <a:t>) Premise supporting the author’s conclusion: Leibniz’ notes are limited to early sections of Newton’s book, sections that precede the ones in which Newton’s calculus concepts and techniques are presented</a:t>
            </a:r>
            <a:endParaRPr sz="1800">
              <a:latin typeface="Calibri"/>
              <a:ea typeface="Calibri"/>
              <a:cs typeface="Calibri"/>
              <a:sym typeface="Calibri"/>
            </a:endParaRPr>
          </a:p>
          <a:p>
            <a:pPr indent="0" lvl="0" marL="0" rtl="0" algn="just">
              <a:lnSpc>
                <a:spcPct val="150000"/>
              </a:lnSpc>
              <a:spcBef>
                <a:spcPts val="1140"/>
              </a:spcBef>
              <a:spcAft>
                <a:spcPts val="0"/>
              </a:spcAft>
              <a:buNone/>
            </a:pPr>
            <a:r>
              <a:t/>
            </a:r>
            <a:endParaRPr sz="1800">
              <a:latin typeface="Geo"/>
              <a:ea typeface="Geo"/>
              <a:cs typeface="Geo"/>
              <a:sym typeface="Geo"/>
            </a:endParaRPr>
          </a:p>
          <a:p>
            <a:pPr indent="0" lvl="0" marL="0" rtl="0" algn="just">
              <a:lnSpc>
                <a:spcPct val="150000"/>
              </a:lnSpc>
              <a:spcBef>
                <a:spcPts val="1140"/>
              </a:spcBef>
              <a:spcAft>
                <a:spcPts val="0"/>
              </a:spcAft>
              <a:buNone/>
            </a:pPr>
            <a:r>
              <a:rPr lang="en-US" sz="1800">
                <a:latin typeface="Geo"/>
                <a:ea typeface="Geo"/>
                <a:cs typeface="Geo"/>
                <a:sym typeface="Geo"/>
              </a:rPr>
              <a:t>So, the final structure is: P</a:t>
            </a:r>
            <a:r>
              <a:rPr baseline="-25000" lang="en-US" sz="1800">
                <a:latin typeface="Geo"/>
                <a:ea typeface="Geo"/>
                <a:cs typeface="Geo"/>
                <a:sym typeface="Geo"/>
              </a:rPr>
              <a:t>1</a:t>
            </a:r>
            <a:r>
              <a:rPr lang="en-US" sz="1800">
                <a:latin typeface="Geo"/>
                <a:ea typeface="Geo"/>
                <a:cs typeface="Geo"/>
                <a:sym typeface="Geo"/>
              </a:rPr>
              <a:t> + P</a:t>
            </a:r>
            <a:r>
              <a:rPr baseline="-25000" lang="en-US" sz="1800">
                <a:latin typeface="Geo"/>
                <a:ea typeface="Geo"/>
                <a:cs typeface="Geo"/>
                <a:sym typeface="Geo"/>
              </a:rPr>
              <a:t>2</a:t>
            </a:r>
            <a:r>
              <a:rPr lang="en-US" sz="1800">
                <a:latin typeface="Geo"/>
                <a:ea typeface="Geo"/>
                <a:cs typeface="Geo"/>
                <a:sym typeface="Geo"/>
              </a:rPr>
              <a:t> Support C</a:t>
            </a:r>
            <a:r>
              <a:rPr baseline="-25000" lang="en-US" sz="1800">
                <a:latin typeface="Geo"/>
                <a:ea typeface="Geo"/>
                <a:cs typeface="Geo"/>
                <a:sym typeface="Geo"/>
              </a:rPr>
              <a:t>1</a:t>
            </a:r>
            <a:r>
              <a:rPr lang="en-US" sz="1800">
                <a:latin typeface="Geo"/>
                <a:ea typeface="Geo"/>
                <a:cs typeface="Geo"/>
                <a:sym typeface="Geo"/>
              </a:rPr>
              <a:t>, which is challenged by C</a:t>
            </a:r>
            <a:r>
              <a:rPr baseline="-25000" lang="en-US" sz="1800">
                <a:latin typeface="Geo"/>
                <a:ea typeface="Geo"/>
                <a:cs typeface="Geo"/>
                <a:sym typeface="Geo"/>
              </a:rPr>
              <a:t>2</a:t>
            </a:r>
            <a:r>
              <a:rPr lang="en-US" sz="1800">
                <a:latin typeface="Geo"/>
                <a:ea typeface="Geo"/>
                <a:cs typeface="Geo"/>
                <a:sym typeface="Geo"/>
              </a:rPr>
              <a:t>, which is supported by P</a:t>
            </a:r>
            <a:r>
              <a:rPr baseline="-25000" lang="en-US" sz="1800">
                <a:latin typeface="Geo"/>
                <a:ea typeface="Geo"/>
                <a:cs typeface="Geo"/>
                <a:sym typeface="Geo"/>
              </a:rPr>
              <a:t>3</a:t>
            </a:r>
            <a:r>
              <a:rPr lang="en-US" sz="1800">
                <a:latin typeface="Geo"/>
                <a:ea typeface="Geo"/>
                <a:cs typeface="Geo"/>
                <a:sym typeface="Geo"/>
              </a:rPr>
              <a:t>.</a:t>
            </a:r>
            <a:endParaRPr sz="1800">
              <a:latin typeface="Calibri"/>
              <a:ea typeface="Calibri"/>
              <a:cs typeface="Calibri"/>
              <a:sym typeface="Calibri"/>
            </a:endParaRPr>
          </a:p>
          <a:p>
            <a:pPr indent="0" lvl="0" marL="0" rtl="0" algn="l">
              <a:spcBef>
                <a:spcPts val="960"/>
              </a:spcBef>
              <a:spcAft>
                <a:spcPts val="0"/>
              </a:spcAft>
              <a:buNone/>
            </a:pPr>
            <a:r>
              <a:t/>
            </a:r>
            <a:endParaRPr b="0" i="0">
              <a:solidFill>
                <a:srgbClr val="2A2A2A"/>
              </a:solidFill>
              <a:latin typeface="Tahoma"/>
              <a:ea typeface="Tahoma"/>
              <a:cs typeface="Tahoma"/>
              <a:sym typeface="Tahoma"/>
            </a:endParaRPr>
          </a:p>
          <a:p>
            <a:pPr indent="0" lvl="0" marL="0" rtl="0" algn="just">
              <a:lnSpc>
                <a:spcPct val="150000"/>
              </a:lnSpc>
              <a:spcBef>
                <a:spcPts val="540"/>
              </a:spcBef>
              <a:spcAft>
                <a:spcPts val="0"/>
              </a:spcAft>
              <a:buNone/>
            </a:pPr>
            <a:r>
              <a:rPr lang="en-US" sz="1800">
                <a:latin typeface="Geo"/>
                <a:ea typeface="Geo"/>
                <a:cs typeface="Geo"/>
                <a:sym typeface="Geo"/>
              </a:rPr>
              <a:t>Focus on the word </a:t>
            </a:r>
            <a:r>
              <a:rPr i="1" lang="en-US" sz="1800">
                <a:latin typeface="Geo"/>
                <a:ea typeface="Geo"/>
                <a:cs typeface="Geo"/>
                <a:sym typeface="Geo"/>
              </a:rPr>
              <a:t>however</a:t>
            </a:r>
            <a:r>
              <a:rPr lang="en-US" sz="1800">
                <a:latin typeface="Geo"/>
                <a:ea typeface="Geo"/>
                <a:cs typeface="Geo"/>
                <a:sym typeface="Geo"/>
              </a:rPr>
              <a:t> in “</a:t>
            </a:r>
            <a:r>
              <a:rPr i="1" lang="en-US" sz="1800">
                <a:latin typeface="Geo"/>
                <a:ea typeface="Geo"/>
                <a:cs typeface="Geo"/>
                <a:sym typeface="Geo"/>
              </a:rPr>
              <a:t>a more cautious conclusion than this is called for, </a:t>
            </a:r>
            <a:r>
              <a:rPr b="1" i="1" lang="en-US" sz="1800">
                <a:latin typeface="Geo"/>
                <a:ea typeface="Geo"/>
                <a:cs typeface="Geo"/>
                <a:sym typeface="Geo"/>
              </a:rPr>
              <a:t>however</a:t>
            </a:r>
            <a:r>
              <a:rPr lang="en-US" sz="1800">
                <a:latin typeface="Geo"/>
                <a:ea typeface="Geo"/>
                <a:cs typeface="Geo"/>
                <a:sym typeface="Geo"/>
              </a:rPr>
              <a:t>”</a:t>
            </a:r>
            <a:endParaRPr sz="1800">
              <a:latin typeface="Calibri"/>
              <a:ea typeface="Calibri"/>
              <a:cs typeface="Calibri"/>
              <a:sym typeface="Calibri"/>
            </a:endParaRPr>
          </a:p>
          <a:p>
            <a:pPr indent="0" lvl="0" marL="0" rtl="0" algn="just">
              <a:lnSpc>
                <a:spcPct val="150000"/>
              </a:lnSpc>
              <a:spcBef>
                <a:spcPts val="1140"/>
              </a:spcBef>
              <a:spcAft>
                <a:spcPts val="0"/>
              </a:spcAft>
              <a:buNone/>
            </a:pPr>
            <a:r>
              <a:t/>
            </a:r>
            <a:endParaRPr sz="1800">
              <a:latin typeface="Geo"/>
              <a:ea typeface="Geo"/>
              <a:cs typeface="Geo"/>
              <a:sym typeface="Geo"/>
            </a:endParaRPr>
          </a:p>
          <a:p>
            <a:pPr indent="0" lvl="0" marL="0" rtl="0" algn="just">
              <a:lnSpc>
                <a:spcPct val="150000"/>
              </a:lnSpc>
              <a:spcBef>
                <a:spcPts val="1140"/>
              </a:spcBef>
              <a:spcAft>
                <a:spcPts val="0"/>
              </a:spcAft>
              <a:buNone/>
            </a:pPr>
            <a:r>
              <a:rPr lang="en-US" sz="1800">
                <a:latin typeface="Geo"/>
                <a:ea typeface="Geo"/>
                <a:cs typeface="Geo"/>
                <a:sym typeface="Geo"/>
              </a:rPr>
              <a:t>This signifies that the two Boldface statements are in opposition.</a:t>
            </a:r>
            <a:endParaRPr sz="1800">
              <a:latin typeface="Calibri"/>
              <a:ea typeface="Calibri"/>
              <a:cs typeface="Calibri"/>
              <a:sym typeface="Calibri"/>
            </a:endParaRPr>
          </a:p>
          <a:p>
            <a:pPr indent="0" lvl="0" marL="0" rtl="0" algn="just">
              <a:lnSpc>
                <a:spcPct val="150000"/>
              </a:lnSpc>
              <a:spcBef>
                <a:spcPts val="1140"/>
              </a:spcBef>
              <a:spcAft>
                <a:spcPts val="0"/>
              </a:spcAft>
              <a:buNone/>
            </a:pPr>
            <a:r>
              <a:t/>
            </a:r>
            <a:endParaRPr sz="1800">
              <a:latin typeface="Geo"/>
              <a:ea typeface="Geo"/>
              <a:cs typeface="Geo"/>
              <a:sym typeface="Geo"/>
            </a:endParaRPr>
          </a:p>
          <a:p>
            <a:pPr indent="0" lvl="0" marL="0" rtl="0" algn="just">
              <a:lnSpc>
                <a:spcPct val="150000"/>
              </a:lnSpc>
              <a:spcBef>
                <a:spcPts val="1140"/>
              </a:spcBef>
              <a:spcAft>
                <a:spcPts val="0"/>
              </a:spcAft>
              <a:buNone/>
            </a:pPr>
            <a:r>
              <a:rPr lang="en-US" sz="1800">
                <a:latin typeface="Geo"/>
                <a:ea typeface="Geo"/>
                <a:cs typeface="Geo"/>
                <a:sym typeface="Geo"/>
              </a:rPr>
              <a:t>The first Boldface statement is:</a:t>
            </a:r>
            <a:endParaRPr sz="1800">
              <a:latin typeface="Calibri"/>
              <a:ea typeface="Calibri"/>
              <a:cs typeface="Calibri"/>
              <a:sym typeface="Calibri"/>
            </a:endParaRPr>
          </a:p>
          <a:p>
            <a:pPr indent="0" lvl="0" marL="252095" rtl="0" algn="just">
              <a:lnSpc>
                <a:spcPct val="150000"/>
              </a:lnSpc>
              <a:spcBef>
                <a:spcPts val="1140"/>
              </a:spcBef>
              <a:spcAft>
                <a:spcPts val="0"/>
              </a:spcAft>
              <a:buNone/>
            </a:pPr>
            <a:r>
              <a:t/>
            </a:r>
            <a:endParaRPr sz="1800">
              <a:latin typeface="Geo"/>
              <a:ea typeface="Geo"/>
              <a:cs typeface="Geo"/>
              <a:sym typeface="Geo"/>
            </a:endParaRPr>
          </a:p>
          <a:p>
            <a:pPr indent="0" lvl="0" marL="252095" rtl="0" algn="just">
              <a:lnSpc>
                <a:spcPct val="150000"/>
              </a:lnSpc>
              <a:spcBef>
                <a:spcPts val="1140"/>
              </a:spcBef>
              <a:spcAft>
                <a:spcPts val="0"/>
              </a:spcAft>
              <a:buNone/>
            </a:pPr>
            <a:r>
              <a:rPr lang="en-US" sz="1800">
                <a:latin typeface="Geo"/>
                <a:ea typeface="Geo"/>
                <a:cs typeface="Geo"/>
                <a:sym typeface="Geo"/>
              </a:rPr>
              <a:t>since the notes were written before Leibniz’ own development of calculus concepts and techniques</a:t>
            </a:r>
            <a:endParaRPr sz="1800">
              <a:latin typeface="Calibri"/>
              <a:ea typeface="Calibri"/>
              <a:cs typeface="Calibri"/>
              <a:sym typeface="Calibri"/>
            </a:endParaRPr>
          </a:p>
          <a:p>
            <a:pPr indent="0" lvl="0" marL="0" rtl="0" algn="just">
              <a:lnSpc>
                <a:spcPct val="150000"/>
              </a:lnSpc>
              <a:spcBef>
                <a:spcPts val="1140"/>
              </a:spcBef>
              <a:spcAft>
                <a:spcPts val="0"/>
              </a:spcAft>
              <a:buNone/>
            </a:pPr>
            <a:r>
              <a:t/>
            </a:r>
            <a:endParaRPr sz="1800">
              <a:latin typeface="Geo"/>
              <a:ea typeface="Geo"/>
              <a:cs typeface="Geo"/>
              <a:sym typeface="Geo"/>
            </a:endParaRPr>
          </a:p>
          <a:p>
            <a:pPr indent="0" lvl="0" marL="0" rtl="0" algn="just">
              <a:lnSpc>
                <a:spcPct val="150000"/>
              </a:lnSpc>
              <a:spcBef>
                <a:spcPts val="1140"/>
              </a:spcBef>
              <a:spcAft>
                <a:spcPts val="0"/>
              </a:spcAft>
              <a:buNone/>
            </a:pPr>
            <a:r>
              <a:rPr lang="en-US" sz="1800">
                <a:latin typeface="Geo"/>
                <a:ea typeface="Geo"/>
                <a:cs typeface="Geo"/>
                <a:sym typeface="Geo"/>
              </a:rPr>
              <a:t>As per the analysis above, this is a premise (also called evidence) that supports C</a:t>
            </a:r>
            <a:r>
              <a:rPr baseline="-25000" lang="en-US" sz="1800">
                <a:latin typeface="Geo"/>
                <a:ea typeface="Geo"/>
                <a:cs typeface="Geo"/>
                <a:sym typeface="Geo"/>
              </a:rPr>
              <a:t>1</a:t>
            </a:r>
            <a:r>
              <a:rPr lang="en-US" sz="1800">
                <a:latin typeface="Geo"/>
                <a:ea typeface="Geo"/>
                <a:cs typeface="Geo"/>
                <a:sym typeface="Geo"/>
              </a:rPr>
              <a:t> (the conclusion of the scholars), which is opposed by C</a:t>
            </a:r>
            <a:r>
              <a:rPr baseline="-25000" lang="en-US" sz="1800">
                <a:latin typeface="Geo"/>
                <a:ea typeface="Geo"/>
                <a:cs typeface="Geo"/>
                <a:sym typeface="Geo"/>
              </a:rPr>
              <a:t>2</a:t>
            </a:r>
            <a:r>
              <a:rPr lang="en-US" sz="1800">
                <a:latin typeface="Geo"/>
                <a:ea typeface="Geo"/>
                <a:cs typeface="Geo"/>
                <a:sym typeface="Geo"/>
              </a:rPr>
              <a:t> (the conclusion of the historian, who is also the author of the passage)</a:t>
            </a:r>
            <a:endParaRPr sz="1800">
              <a:latin typeface="Calibri"/>
              <a:ea typeface="Calibri"/>
              <a:cs typeface="Calibri"/>
              <a:sym typeface="Calibri"/>
            </a:endParaRPr>
          </a:p>
          <a:p>
            <a:pPr indent="0" lvl="0" marL="0" rtl="0" algn="just">
              <a:lnSpc>
                <a:spcPct val="150000"/>
              </a:lnSpc>
              <a:spcBef>
                <a:spcPts val="1140"/>
              </a:spcBef>
              <a:spcAft>
                <a:spcPts val="0"/>
              </a:spcAft>
              <a:buNone/>
            </a:pPr>
            <a:r>
              <a:t/>
            </a:r>
            <a:endParaRPr sz="1800">
              <a:latin typeface="Geo"/>
              <a:ea typeface="Geo"/>
              <a:cs typeface="Geo"/>
              <a:sym typeface="Geo"/>
            </a:endParaRPr>
          </a:p>
          <a:p>
            <a:pPr indent="0" lvl="0" marL="0" rtl="0" algn="just">
              <a:lnSpc>
                <a:spcPct val="150000"/>
              </a:lnSpc>
              <a:spcBef>
                <a:spcPts val="1140"/>
              </a:spcBef>
              <a:spcAft>
                <a:spcPts val="0"/>
              </a:spcAft>
              <a:buNone/>
            </a:pPr>
            <a:r>
              <a:rPr lang="en-US" sz="1800">
                <a:latin typeface="Geo"/>
                <a:ea typeface="Geo"/>
                <a:cs typeface="Geo"/>
                <a:sym typeface="Geo"/>
              </a:rPr>
              <a:t>The second Boldface statement is:</a:t>
            </a:r>
            <a:endParaRPr sz="1800">
              <a:latin typeface="Calibri"/>
              <a:ea typeface="Calibri"/>
              <a:cs typeface="Calibri"/>
              <a:sym typeface="Calibri"/>
            </a:endParaRPr>
          </a:p>
          <a:p>
            <a:pPr indent="0" lvl="0" marL="252095" rtl="0" algn="just">
              <a:lnSpc>
                <a:spcPct val="150000"/>
              </a:lnSpc>
              <a:spcBef>
                <a:spcPts val="1140"/>
              </a:spcBef>
              <a:spcAft>
                <a:spcPts val="0"/>
              </a:spcAft>
              <a:buNone/>
            </a:pPr>
            <a:r>
              <a:rPr lang="en-US" sz="1800">
                <a:latin typeface="Geo"/>
                <a:ea typeface="Geo"/>
                <a:cs typeface="Geo"/>
                <a:sym typeface="Geo"/>
              </a:rPr>
              <a:t>Leibniz’ notes are limited to early sections of Newton’s book, sections that precede the ones in which Newton’s calculus concepts and techniques are presented.</a:t>
            </a:r>
            <a:endParaRPr sz="1800">
              <a:latin typeface="Calibri"/>
              <a:ea typeface="Calibri"/>
              <a:cs typeface="Calibri"/>
              <a:sym typeface="Calibri"/>
            </a:endParaRPr>
          </a:p>
          <a:p>
            <a:pPr indent="0" lvl="0" marL="0" rtl="0" algn="just">
              <a:lnSpc>
                <a:spcPct val="150000"/>
              </a:lnSpc>
              <a:spcBef>
                <a:spcPts val="1140"/>
              </a:spcBef>
              <a:spcAft>
                <a:spcPts val="0"/>
              </a:spcAft>
              <a:buNone/>
            </a:pPr>
            <a:r>
              <a:t/>
            </a:r>
            <a:endParaRPr sz="1800">
              <a:latin typeface="Geo"/>
              <a:ea typeface="Geo"/>
              <a:cs typeface="Geo"/>
              <a:sym typeface="Geo"/>
            </a:endParaRPr>
          </a:p>
          <a:p>
            <a:pPr indent="0" lvl="0" marL="0" rtl="0" algn="just">
              <a:lnSpc>
                <a:spcPct val="150000"/>
              </a:lnSpc>
              <a:spcBef>
                <a:spcPts val="1140"/>
              </a:spcBef>
              <a:spcAft>
                <a:spcPts val="0"/>
              </a:spcAft>
              <a:buNone/>
            </a:pPr>
            <a:r>
              <a:rPr lang="en-US" sz="1800">
                <a:latin typeface="Geo"/>
                <a:ea typeface="Geo"/>
                <a:cs typeface="Geo"/>
                <a:sym typeface="Geo"/>
              </a:rPr>
              <a:t>As per the analysis above, this is a premise (also called evidence) that supports C</a:t>
            </a:r>
            <a:r>
              <a:rPr baseline="-25000" lang="en-US" sz="1800">
                <a:latin typeface="Geo"/>
                <a:ea typeface="Geo"/>
                <a:cs typeface="Geo"/>
                <a:sym typeface="Geo"/>
              </a:rPr>
              <a:t>2</a:t>
            </a:r>
            <a:r>
              <a:rPr baseline="30000" lang="en-US" sz="1800">
                <a:latin typeface="Geo"/>
                <a:ea typeface="Geo"/>
                <a:cs typeface="Geo"/>
                <a:sym typeface="Geo"/>
              </a:rPr>
              <a:t> </a:t>
            </a:r>
            <a:r>
              <a:rPr lang="en-US" sz="1800">
                <a:latin typeface="Geo"/>
                <a:ea typeface="Geo"/>
                <a:cs typeface="Geo"/>
                <a:sym typeface="Geo"/>
              </a:rPr>
              <a:t>(the conclusion of the historian, who is also the author of the passage), which opposes C</a:t>
            </a:r>
            <a:r>
              <a:rPr baseline="-25000" lang="en-US" sz="1800">
                <a:latin typeface="Geo"/>
                <a:ea typeface="Geo"/>
                <a:cs typeface="Geo"/>
                <a:sym typeface="Geo"/>
              </a:rPr>
              <a:t>1</a:t>
            </a:r>
            <a:r>
              <a:rPr lang="en-US" sz="1800">
                <a:latin typeface="Geo"/>
                <a:ea typeface="Geo"/>
                <a:cs typeface="Geo"/>
                <a:sym typeface="Geo"/>
              </a:rPr>
              <a:t> (the conclusion of the scholars)</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latin typeface="Geo"/>
                <a:ea typeface="Geo"/>
                <a:cs typeface="Geo"/>
                <a:sym typeface="Geo"/>
              </a:rPr>
              <a:t> </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latin typeface="Geo"/>
                <a:ea typeface="Geo"/>
                <a:cs typeface="Geo"/>
                <a:sym typeface="Geo"/>
              </a:rPr>
              <a:t>You are asked about the roles played by P</a:t>
            </a:r>
            <a:r>
              <a:rPr baseline="-25000" lang="en-US" sz="1800">
                <a:latin typeface="Geo"/>
                <a:ea typeface="Geo"/>
                <a:cs typeface="Geo"/>
                <a:sym typeface="Geo"/>
              </a:rPr>
              <a:t>2</a:t>
            </a:r>
            <a:r>
              <a:rPr lang="en-US" sz="1800">
                <a:latin typeface="Geo"/>
                <a:ea typeface="Geo"/>
                <a:cs typeface="Geo"/>
                <a:sym typeface="Geo"/>
              </a:rPr>
              <a:t> and P</a:t>
            </a:r>
            <a:r>
              <a:rPr baseline="-25000" lang="en-US" sz="1800">
                <a:latin typeface="Geo"/>
                <a:ea typeface="Geo"/>
                <a:cs typeface="Geo"/>
                <a:sym typeface="Geo"/>
              </a:rPr>
              <a:t>3</a:t>
            </a:r>
            <a:r>
              <a:rPr lang="en-US" sz="1800">
                <a:latin typeface="Geo"/>
                <a:ea typeface="Geo"/>
                <a:cs typeface="Geo"/>
                <a:sym typeface="Geo"/>
              </a:rPr>
              <a:t>.</a:t>
            </a:r>
            <a:endParaRPr sz="1800">
              <a:latin typeface="Calibri"/>
              <a:ea typeface="Calibri"/>
              <a:cs typeface="Calibri"/>
              <a:sym typeface="Calibri"/>
            </a:endParaRPr>
          </a:p>
          <a:p>
            <a:pPr indent="0" lvl="0" marL="0" rtl="0" algn="l">
              <a:lnSpc>
                <a:spcPct val="107000"/>
              </a:lnSpc>
              <a:spcBef>
                <a:spcPts val="1140"/>
              </a:spcBef>
              <a:spcAft>
                <a:spcPts val="0"/>
              </a:spcAft>
              <a:buNone/>
            </a:pPr>
            <a:r>
              <a:rPr lang="en-US" sz="1800">
                <a:latin typeface="Geo"/>
                <a:ea typeface="Geo"/>
                <a:cs typeface="Geo"/>
                <a:sym typeface="Geo"/>
              </a:rPr>
              <a:t> </a:t>
            </a:r>
            <a:endParaRPr sz="1800">
              <a:latin typeface="Calibri"/>
              <a:ea typeface="Calibri"/>
              <a:cs typeface="Calibri"/>
              <a:sym typeface="Calibri"/>
            </a:endParaRPr>
          </a:p>
          <a:p>
            <a:pPr indent="0" lvl="0" marL="0" rtl="0" algn="just">
              <a:lnSpc>
                <a:spcPct val="150000"/>
              </a:lnSpc>
              <a:spcBef>
                <a:spcPts val="1340"/>
              </a:spcBef>
              <a:spcAft>
                <a:spcPts val="0"/>
              </a:spcAft>
              <a:buNone/>
            </a:pPr>
            <a:r>
              <a:rPr lang="en-US" sz="1800">
                <a:latin typeface="Geo"/>
                <a:ea typeface="Geo"/>
                <a:cs typeface="Geo"/>
                <a:sym typeface="Geo"/>
              </a:rPr>
              <a:t>Let’s see the options one by one and eliminate:</a:t>
            </a:r>
            <a:endParaRPr sz="1800">
              <a:latin typeface="Calibri"/>
              <a:ea typeface="Calibri"/>
              <a:cs typeface="Calibri"/>
              <a:sym typeface="Calibri"/>
            </a:endParaRPr>
          </a:p>
          <a:p>
            <a:pPr indent="-342900" lvl="0" marL="342900" rtl="0" algn="just">
              <a:lnSpc>
                <a:spcPct val="150000"/>
              </a:lnSpc>
              <a:spcBef>
                <a:spcPts val="1140"/>
              </a:spcBef>
              <a:spcAft>
                <a:spcPts val="0"/>
              </a:spcAft>
              <a:buClr>
                <a:schemeClr val="dk1"/>
              </a:buClr>
              <a:buSzPts val="1800"/>
              <a:buFont typeface="Calibri"/>
              <a:buAutoNum type="alphaUcPeriod"/>
            </a:pPr>
            <a:r>
              <a:rPr lang="en-US" sz="1800">
                <a:latin typeface="Geo"/>
                <a:ea typeface="Geo"/>
                <a:cs typeface="Geo"/>
                <a:sym typeface="Geo"/>
              </a:rPr>
              <a:t>The first provides evidence in support of the overall position that the historian </a:t>
            </a:r>
            <a:r>
              <a:rPr b="1" lang="en-US" sz="1800">
                <a:latin typeface="Geo"/>
                <a:ea typeface="Geo"/>
                <a:cs typeface="Geo"/>
                <a:sym typeface="Geo"/>
              </a:rPr>
              <a:t>defends (WRONG)</a:t>
            </a:r>
            <a:r>
              <a:rPr lang="en-US" sz="1800">
                <a:latin typeface="Geo"/>
                <a:ea typeface="Geo"/>
                <a:cs typeface="Geo"/>
                <a:sym typeface="Geo"/>
              </a:rPr>
              <a:t>; the second is evidence that has been used to support an opposing position.</a:t>
            </a:r>
            <a:endParaRPr sz="1800">
              <a:latin typeface="Calibri"/>
              <a:ea typeface="Calibri"/>
              <a:cs typeface="Calibri"/>
              <a:sym typeface="Calibri"/>
            </a:endParaRPr>
          </a:p>
          <a:p>
            <a:pPr indent="-342900" lvl="0" marL="342900" rtl="0" algn="just">
              <a:lnSpc>
                <a:spcPct val="150000"/>
              </a:lnSpc>
              <a:spcBef>
                <a:spcPts val="1140"/>
              </a:spcBef>
              <a:spcAft>
                <a:spcPts val="0"/>
              </a:spcAft>
              <a:buClr>
                <a:schemeClr val="dk1"/>
              </a:buClr>
              <a:buSzPts val="1800"/>
              <a:buFont typeface="Calibri"/>
              <a:buAutoNum type="alphaUcPeriod"/>
            </a:pPr>
            <a:r>
              <a:rPr lang="en-US" sz="1800">
                <a:latin typeface="Geo"/>
                <a:ea typeface="Geo"/>
                <a:cs typeface="Geo"/>
                <a:sym typeface="Geo"/>
              </a:rPr>
              <a:t>The first provides evidence in support of the overall position that the historian </a:t>
            </a:r>
            <a:r>
              <a:rPr b="1" lang="en-US" sz="1800">
                <a:latin typeface="Geo"/>
                <a:ea typeface="Geo"/>
                <a:cs typeface="Geo"/>
                <a:sym typeface="Geo"/>
              </a:rPr>
              <a:t>defends (WRONG)</a:t>
            </a:r>
            <a:r>
              <a:rPr lang="en-US" sz="1800">
                <a:latin typeface="Geo"/>
                <a:ea typeface="Geo"/>
                <a:cs typeface="Geo"/>
                <a:sym typeface="Geo"/>
              </a:rPr>
              <a:t>; the second is that position.</a:t>
            </a:r>
            <a:endParaRPr sz="1800">
              <a:latin typeface="Calibri"/>
              <a:ea typeface="Calibri"/>
              <a:cs typeface="Calibri"/>
              <a:sym typeface="Calibri"/>
            </a:endParaRPr>
          </a:p>
          <a:p>
            <a:pPr indent="-342900" lvl="0" marL="342900" rtl="0" algn="just">
              <a:lnSpc>
                <a:spcPct val="150000"/>
              </a:lnSpc>
              <a:spcBef>
                <a:spcPts val="1140"/>
              </a:spcBef>
              <a:spcAft>
                <a:spcPts val="0"/>
              </a:spcAft>
              <a:buClr>
                <a:schemeClr val="dk1"/>
              </a:buClr>
              <a:buSzPts val="1800"/>
              <a:buFont typeface="Calibri"/>
              <a:buAutoNum type="alphaUcPeriod"/>
            </a:pPr>
            <a:r>
              <a:rPr lang="en-US" sz="1800">
                <a:latin typeface="Geo"/>
                <a:ea typeface="Geo"/>
                <a:cs typeface="Geo"/>
                <a:sym typeface="Geo"/>
              </a:rPr>
              <a:t>The first provides evidence in support of an intermediate conclusion that is drawn to provide support for the overall position that the historian </a:t>
            </a:r>
            <a:r>
              <a:rPr b="1" lang="en-US" sz="1800">
                <a:latin typeface="Geo"/>
                <a:ea typeface="Geo"/>
                <a:cs typeface="Geo"/>
                <a:sym typeface="Geo"/>
              </a:rPr>
              <a:t>defends (WRONG)</a:t>
            </a:r>
            <a:r>
              <a:rPr lang="en-US" sz="1800">
                <a:latin typeface="Geo"/>
                <a:ea typeface="Geo"/>
                <a:cs typeface="Geo"/>
                <a:sym typeface="Geo"/>
              </a:rPr>
              <a:t>; the second provides evidence against that intermediate conclusion.</a:t>
            </a:r>
            <a:endParaRPr sz="1800">
              <a:latin typeface="Calibri"/>
              <a:ea typeface="Calibri"/>
              <a:cs typeface="Calibri"/>
              <a:sym typeface="Calibri"/>
            </a:endParaRPr>
          </a:p>
          <a:p>
            <a:pPr indent="-342900" lvl="0" marL="342900" rtl="0" algn="just">
              <a:lnSpc>
                <a:spcPct val="150000"/>
              </a:lnSpc>
              <a:spcBef>
                <a:spcPts val="1140"/>
              </a:spcBef>
              <a:spcAft>
                <a:spcPts val="0"/>
              </a:spcAft>
              <a:buClr>
                <a:schemeClr val="dk1"/>
              </a:buClr>
              <a:buSzPts val="1800"/>
              <a:buFont typeface="Calibri"/>
              <a:buAutoNum type="alphaUcPeriod"/>
            </a:pPr>
            <a:r>
              <a:rPr lang="en-US" sz="1800">
                <a:latin typeface="Geo"/>
                <a:ea typeface="Geo"/>
                <a:cs typeface="Geo"/>
                <a:sym typeface="Geo"/>
              </a:rPr>
              <a:t>The first is evidence that has been used to support a conclusion that the historian </a:t>
            </a:r>
            <a:r>
              <a:rPr b="1" lang="en-US" sz="1800">
                <a:latin typeface="Geo"/>
                <a:ea typeface="Geo"/>
                <a:cs typeface="Geo"/>
                <a:sym typeface="Geo"/>
              </a:rPr>
              <a:t>criticizes</a:t>
            </a:r>
            <a:r>
              <a:rPr lang="en-US" sz="1800">
                <a:latin typeface="Geo"/>
                <a:ea typeface="Geo"/>
                <a:cs typeface="Geo"/>
                <a:sym typeface="Geo"/>
              </a:rPr>
              <a:t>; the second is evidence offered in support of the historian’s own position.</a:t>
            </a:r>
            <a:endParaRPr sz="1800">
              <a:latin typeface="Calibri"/>
              <a:ea typeface="Calibri"/>
              <a:cs typeface="Calibri"/>
              <a:sym typeface="Calibri"/>
            </a:endParaRPr>
          </a:p>
          <a:p>
            <a:pPr indent="-342900" lvl="0" marL="342900" rtl="0" algn="just">
              <a:lnSpc>
                <a:spcPct val="150000"/>
              </a:lnSpc>
              <a:spcBef>
                <a:spcPts val="1140"/>
              </a:spcBef>
              <a:spcAft>
                <a:spcPts val="0"/>
              </a:spcAft>
              <a:buClr>
                <a:schemeClr val="dk1"/>
              </a:buClr>
              <a:buSzPts val="1800"/>
              <a:buFont typeface="Calibri"/>
              <a:buAutoNum type="alphaUcPeriod"/>
            </a:pPr>
            <a:r>
              <a:rPr lang="en-US" sz="1800">
                <a:latin typeface="Geo"/>
                <a:ea typeface="Geo"/>
                <a:cs typeface="Geo"/>
                <a:sym typeface="Geo"/>
              </a:rPr>
              <a:t>The first is evidence that has been used to support a conclusion that the historian </a:t>
            </a:r>
            <a:r>
              <a:rPr b="1" lang="en-US" sz="1800">
                <a:latin typeface="Geo"/>
                <a:ea typeface="Geo"/>
                <a:cs typeface="Geo"/>
                <a:sym typeface="Geo"/>
              </a:rPr>
              <a:t>criticizes</a:t>
            </a:r>
            <a:r>
              <a:rPr lang="en-US" sz="1800">
                <a:latin typeface="Geo"/>
                <a:ea typeface="Geo"/>
                <a:cs typeface="Geo"/>
                <a:sym typeface="Geo"/>
              </a:rPr>
              <a:t>; the second is further information (</a:t>
            </a:r>
            <a:r>
              <a:rPr i="1" lang="en-US" sz="1800">
                <a:latin typeface="Geo"/>
                <a:ea typeface="Geo"/>
                <a:cs typeface="Geo"/>
                <a:sym typeface="Geo"/>
              </a:rPr>
              <a:t>fact</a:t>
            </a:r>
            <a:r>
              <a:rPr lang="en-US" sz="1800">
                <a:latin typeface="Geo"/>
                <a:ea typeface="Geo"/>
                <a:cs typeface="Geo"/>
                <a:sym typeface="Geo"/>
              </a:rPr>
              <a:t>) that </a:t>
            </a:r>
            <a:r>
              <a:rPr b="1" lang="en-US" sz="1800">
                <a:latin typeface="Geo"/>
                <a:ea typeface="Geo"/>
                <a:cs typeface="Geo"/>
                <a:sym typeface="Geo"/>
              </a:rPr>
              <a:t>substantiates that evidence</a:t>
            </a:r>
            <a:r>
              <a:rPr lang="en-US" sz="1800">
                <a:latin typeface="Geo"/>
                <a:ea typeface="Geo"/>
                <a:cs typeface="Geo"/>
                <a:sym typeface="Geo"/>
              </a:rPr>
              <a:t> (means </a:t>
            </a:r>
            <a:r>
              <a:rPr i="1" lang="en-US" sz="1800">
                <a:latin typeface="Geo"/>
                <a:ea typeface="Geo"/>
                <a:cs typeface="Geo"/>
                <a:sym typeface="Geo"/>
              </a:rPr>
              <a:t>a fact</a:t>
            </a:r>
            <a:r>
              <a:rPr lang="en-US" sz="1800">
                <a:latin typeface="Geo"/>
                <a:ea typeface="Geo"/>
                <a:cs typeface="Geo"/>
                <a:sym typeface="Geo"/>
              </a:rPr>
              <a:t> </a:t>
            </a:r>
            <a:r>
              <a:rPr i="1" lang="en-US" sz="1800">
                <a:latin typeface="Geo"/>
                <a:ea typeface="Geo"/>
                <a:cs typeface="Geo"/>
                <a:sym typeface="Geo"/>
              </a:rPr>
              <a:t>supports a fact</a:t>
            </a:r>
            <a:r>
              <a:rPr lang="en-US" sz="1800">
                <a:latin typeface="Times New Roman"/>
                <a:ea typeface="Times New Roman"/>
                <a:cs typeface="Times New Roman"/>
                <a:sym typeface="Times New Roman"/>
              </a:rPr>
              <a:t>—</a:t>
            </a:r>
            <a:r>
              <a:rPr lang="en-US" sz="1800">
                <a:latin typeface="Geo"/>
                <a:ea typeface="Geo"/>
                <a:cs typeface="Geo"/>
                <a:sym typeface="Geo"/>
              </a:rPr>
              <a:t>something that is just not allowed in CR and RC, so this is automatically </a:t>
            </a:r>
            <a:r>
              <a:rPr b="1" lang="en-US" sz="1800">
                <a:latin typeface="Geo"/>
                <a:ea typeface="Geo"/>
                <a:cs typeface="Geo"/>
                <a:sym typeface="Geo"/>
              </a:rPr>
              <a:t>WRONG</a:t>
            </a:r>
            <a:r>
              <a:rPr lang="en-US" sz="1800">
                <a:latin typeface="Geo"/>
                <a:ea typeface="Geo"/>
                <a:cs typeface="Geo"/>
                <a:sym typeface="Geo"/>
              </a:rPr>
              <a:t>). Please remember that we can’t challenge or support any </a:t>
            </a:r>
            <a:r>
              <a:rPr i="1" lang="en-US" sz="1800">
                <a:latin typeface="Geo"/>
                <a:ea typeface="Geo"/>
                <a:cs typeface="Geo"/>
                <a:sym typeface="Geo"/>
              </a:rPr>
              <a:t>fact</a:t>
            </a:r>
            <a:r>
              <a:rPr lang="en-US" sz="1800">
                <a:latin typeface="Geo"/>
                <a:ea typeface="Geo"/>
                <a:cs typeface="Geo"/>
                <a:sym typeface="Geo"/>
              </a:rPr>
              <a:t> in RC and CR.</a:t>
            </a:r>
            <a:endParaRPr sz="1800">
              <a:latin typeface="Calibri"/>
              <a:ea typeface="Calibri"/>
              <a:cs typeface="Calibri"/>
              <a:sym typeface="Calibri"/>
            </a:endParaRPr>
          </a:p>
          <a:p>
            <a:pPr indent="0" lvl="0" marL="0" rtl="0" algn="just">
              <a:lnSpc>
                <a:spcPct val="150000"/>
              </a:lnSpc>
              <a:spcBef>
                <a:spcPts val="1140"/>
              </a:spcBef>
              <a:spcAft>
                <a:spcPts val="0"/>
              </a:spcAft>
              <a:buNone/>
            </a:pPr>
            <a:r>
              <a:t/>
            </a:r>
            <a:endParaRPr sz="1800">
              <a:latin typeface="Geo"/>
              <a:ea typeface="Geo"/>
              <a:cs typeface="Geo"/>
              <a:sym typeface="Geo"/>
            </a:endParaRPr>
          </a:p>
          <a:p>
            <a:pPr indent="0" lvl="0" marL="0" rtl="0" algn="just">
              <a:lnSpc>
                <a:spcPct val="150000"/>
              </a:lnSpc>
              <a:spcBef>
                <a:spcPts val="1140"/>
              </a:spcBef>
              <a:spcAft>
                <a:spcPts val="0"/>
              </a:spcAft>
              <a:buNone/>
            </a:pPr>
            <a:r>
              <a:rPr lang="en-US" sz="1800">
                <a:latin typeface="Geo"/>
                <a:ea typeface="Geo"/>
                <a:cs typeface="Geo"/>
                <a:sym typeface="Geo"/>
              </a:rPr>
              <a:t>Because of the word </a:t>
            </a:r>
            <a:r>
              <a:rPr i="1" lang="en-US" sz="1800">
                <a:latin typeface="Geo"/>
                <a:ea typeface="Geo"/>
                <a:cs typeface="Geo"/>
                <a:sym typeface="Geo"/>
              </a:rPr>
              <a:t>however</a:t>
            </a:r>
            <a:r>
              <a:rPr lang="en-US" sz="1800">
                <a:latin typeface="Geo"/>
                <a:ea typeface="Geo"/>
                <a:cs typeface="Geo"/>
                <a:sym typeface="Geo"/>
              </a:rPr>
              <a:t>, it is absolutely clear that the historian is challenging the conclusion drawn by the scholars, not defending it. This instantly eliminates A, B, and C. </a:t>
            </a:r>
            <a:endParaRPr sz="1800">
              <a:latin typeface="Calibri"/>
              <a:ea typeface="Calibri"/>
              <a:cs typeface="Calibri"/>
              <a:sym typeface="Calibri"/>
            </a:endParaRPr>
          </a:p>
          <a:p>
            <a:pPr indent="0" lvl="0" marL="0" rtl="0" algn="just">
              <a:lnSpc>
                <a:spcPct val="150000"/>
              </a:lnSpc>
              <a:spcBef>
                <a:spcPts val="1140"/>
              </a:spcBef>
              <a:spcAft>
                <a:spcPts val="0"/>
              </a:spcAft>
              <a:buNone/>
            </a:pPr>
            <a:r>
              <a:t/>
            </a:r>
            <a:endParaRPr sz="1800">
              <a:latin typeface="Geo"/>
              <a:ea typeface="Geo"/>
              <a:cs typeface="Geo"/>
              <a:sym typeface="Geo"/>
            </a:endParaRPr>
          </a:p>
          <a:p>
            <a:pPr indent="0" lvl="0" marL="0" rtl="0" algn="just">
              <a:lnSpc>
                <a:spcPct val="150000"/>
              </a:lnSpc>
              <a:spcBef>
                <a:spcPts val="1140"/>
              </a:spcBef>
              <a:spcAft>
                <a:spcPts val="0"/>
              </a:spcAft>
              <a:buNone/>
            </a:pPr>
            <a:r>
              <a:rPr lang="en-US" sz="1800">
                <a:latin typeface="Geo"/>
                <a:ea typeface="Geo"/>
                <a:cs typeface="Geo"/>
                <a:sym typeface="Geo"/>
              </a:rPr>
              <a:t>In option E, we have “</a:t>
            </a:r>
            <a:r>
              <a:rPr b="1" lang="en-US" sz="1800">
                <a:latin typeface="Geo"/>
                <a:ea typeface="Geo"/>
                <a:cs typeface="Geo"/>
                <a:sym typeface="Geo"/>
              </a:rPr>
              <a:t>substantiates that evidence”</a:t>
            </a:r>
            <a:r>
              <a:rPr lang="en-US" sz="1800">
                <a:latin typeface="Geo"/>
                <a:ea typeface="Geo"/>
                <a:cs typeface="Geo"/>
                <a:sym typeface="Geo"/>
              </a:rPr>
              <a:t> (means </a:t>
            </a:r>
            <a:r>
              <a:rPr i="1" lang="en-US" sz="1800">
                <a:latin typeface="Geo"/>
                <a:ea typeface="Geo"/>
                <a:cs typeface="Geo"/>
                <a:sym typeface="Geo"/>
              </a:rPr>
              <a:t>supports a fact</a:t>
            </a:r>
            <a:r>
              <a:rPr lang="en-US" sz="1800">
                <a:latin typeface="Times New Roman"/>
                <a:ea typeface="Times New Roman"/>
                <a:cs typeface="Times New Roman"/>
                <a:sym typeface="Times New Roman"/>
              </a:rPr>
              <a:t>—</a:t>
            </a:r>
            <a:r>
              <a:rPr lang="en-US" sz="1800">
                <a:latin typeface="Geo"/>
                <a:ea typeface="Geo"/>
                <a:cs typeface="Geo"/>
                <a:sym typeface="Geo"/>
              </a:rPr>
              <a:t>something that is just not allowed in CR and RC, so this is automatically </a:t>
            </a:r>
            <a:r>
              <a:rPr b="1" lang="en-US" sz="1800">
                <a:latin typeface="Geo"/>
                <a:ea typeface="Geo"/>
                <a:cs typeface="Geo"/>
                <a:sym typeface="Geo"/>
              </a:rPr>
              <a:t>WRONG</a:t>
            </a:r>
            <a:r>
              <a:rPr lang="en-US" sz="1800">
                <a:latin typeface="Geo"/>
                <a:ea typeface="Geo"/>
                <a:cs typeface="Geo"/>
                <a:sym typeface="Geo"/>
              </a:rPr>
              <a:t>).</a:t>
            </a:r>
            <a:endParaRPr sz="1800">
              <a:latin typeface="Calibri"/>
              <a:ea typeface="Calibri"/>
              <a:cs typeface="Calibri"/>
              <a:sym typeface="Calibri"/>
            </a:endParaRPr>
          </a:p>
          <a:p>
            <a:pPr indent="0" lvl="0" marL="0" rtl="0" algn="just">
              <a:lnSpc>
                <a:spcPct val="150000"/>
              </a:lnSpc>
              <a:spcBef>
                <a:spcPts val="1140"/>
              </a:spcBef>
              <a:spcAft>
                <a:spcPts val="0"/>
              </a:spcAft>
              <a:buNone/>
            </a:pPr>
            <a:r>
              <a:t/>
            </a:r>
            <a:endParaRPr sz="1800">
              <a:latin typeface="Geo"/>
              <a:ea typeface="Geo"/>
              <a:cs typeface="Geo"/>
              <a:sym typeface="Geo"/>
            </a:endParaRPr>
          </a:p>
          <a:p>
            <a:pPr indent="0" lvl="0" marL="0" rtl="0" algn="just">
              <a:lnSpc>
                <a:spcPct val="150000"/>
              </a:lnSpc>
              <a:spcBef>
                <a:spcPts val="1140"/>
              </a:spcBef>
              <a:spcAft>
                <a:spcPts val="0"/>
              </a:spcAft>
              <a:buNone/>
            </a:pPr>
            <a:r>
              <a:rPr lang="en-US" sz="1800">
                <a:latin typeface="Geo"/>
                <a:ea typeface="Geo"/>
                <a:cs typeface="Geo"/>
                <a:sym typeface="Geo"/>
              </a:rPr>
              <a:t>So, by elimination, the answer is </a:t>
            </a:r>
            <a:r>
              <a:rPr b="1" lang="en-US" sz="1800">
                <a:latin typeface="Geo"/>
                <a:ea typeface="Geo"/>
                <a:cs typeface="Geo"/>
                <a:sym typeface="Geo"/>
              </a:rPr>
              <a:t>D</a:t>
            </a:r>
            <a:r>
              <a:rPr lang="en-US" sz="1800">
                <a:latin typeface="Geo"/>
                <a:ea typeface="Geo"/>
                <a:cs typeface="Geo"/>
                <a:sym typeface="Geo"/>
              </a:rPr>
              <a:t>. </a:t>
            </a:r>
            <a:endParaRPr sz="1800">
              <a:latin typeface="Calibri"/>
              <a:ea typeface="Calibri"/>
              <a:cs typeface="Calibri"/>
              <a:sym typeface="Calibri"/>
            </a:endParaRPr>
          </a:p>
          <a:p>
            <a:pPr indent="0" lvl="0" marL="0" rtl="0" algn="just">
              <a:lnSpc>
                <a:spcPct val="150000"/>
              </a:lnSpc>
              <a:spcBef>
                <a:spcPts val="1140"/>
              </a:spcBef>
              <a:spcAft>
                <a:spcPts val="0"/>
              </a:spcAft>
              <a:buNone/>
            </a:pPr>
            <a:r>
              <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latin typeface="Geo"/>
                <a:ea typeface="Geo"/>
                <a:cs typeface="Geo"/>
                <a:sym typeface="Geo"/>
              </a:rPr>
              <a:t>Still, for better understanding, let’s evaluate option D, (this step won’t be required on the test day).</a:t>
            </a:r>
            <a:endParaRPr sz="1800">
              <a:latin typeface="Calibri"/>
              <a:ea typeface="Calibri"/>
              <a:cs typeface="Calibri"/>
              <a:sym typeface="Calibri"/>
            </a:endParaRPr>
          </a:p>
          <a:p>
            <a:pPr indent="-342900" lvl="0" marL="342900" rtl="0" algn="just">
              <a:lnSpc>
                <a:spcPct val="150000"/>
              </a:lnSpc>
              <a:spcBef>
                <a:spcPts val="1140"/>
              </a:spcBef>
              <a:spcAft>
                <a:spcPts val="0"/>
              </a:spcAft>
              <a:buClr>
                <a:schemeClr val="dk1"/>
              </a:buClr>
              <a:buSzPts val="1800"/>
              <a:buFont typeface="Noto Sans Symbols"/>
              <a:buChar char="∙"/>
            </a:pPr>
            <a:r>
              <a:rPr lang="en-US" sz="1800">
                <a:latin typeface="Geo"/>
                <a:ea typeface="Geo"/>
                <a:cs typeface="Geo"/>
                <a:sym typeface="Geo"/>
              </a:rPr>
              <a:t>The first is evidence (P</a:t>
            </a:r>
            <a:r>
              <a:rPr baseline="-25000" lang="en-US" sz="1800">
                <a:latin typeface="Geo"/>
                <a:ea typeface="Geo"/>
                <a:cs typeface="Geo"/>
                <a:sym typeface="Geo"/>
              </a:rPr>
              <a:t>2</a:t>
            </a:r>
            <a:r>
              <a:rPr lang="en-US" sz="1800">
                <a:latin typeface="Geo"/>
                <a:ea typeface="Geo"/>
                <a:cs typeface="Geo"/>
                <a:sym typeface="Geo"/>
              </a:rPr>
              <a:t>) that has been used to support a conclusion (C</a:t>
            </a:r>
            <a:r>
              <a:rPr baseline="-25000" lang="en-US" sz="1800">
                <a:latin typeface="Geo"/>
                <a:ea typeface="Geo"/>
                <a:cs typeface="Geo"/>
                <a:sym typeface="Geo"/>
              </a:rPr>
              <a:t>1</a:t>
            </a:r>
            <a:r>
              <a:rPr lang="en-US" sz="1800">
                <a:latin typeface="Geo"/>
                <a:ea typeface="Geo"/>
                <a:cs typeface="Geo"/>
                <a:sym typeface="Geo"/>
              </a:rPr>
              <a:t>) that the historian </a:t>
            </a:r>
            <a:r>
              <a:rPr b="1" lang="en-US" sz="1800">
                <a:latin typeface="Geo"/>
                <a:ea typeface="Geo"/>
                <a:cs typeface="Geo"/>
                <a:sym typeface="Geo"/>
              </a:rPr>
              <a:t>criticizes</a:t>
            </a:r>
            <a:r>
              <a:rPr lang="en-US" sz="1800">
                <a:latin typeface="Geo"/>
                <a:ea typeface="Geo"/>
                <a:cs typeface="Geo"/>
                <a:sym typeface="Geo"/>
              </a:rPr>
              <a:t>; the second is evidence (P</a:t>
            </a:r>
            <a:r>
              <a:rPr baseline="-25000" lang="en-US" sz="1800">
                <a:latin typeface="Geo"/>
                <a:ea typeface="Geo"/>
                <a:cs typeface="Geo"/>
                <a:sym typeface="Geo"/>
              </a:rPr>
              <a:t>3</a:t>
            </a:r>
            <a:r>
              <a:rPr lang="en-US" sz="1800">
                <a:latin typeface="Geo"/>
                <a:ea typeface="Geo"/>
                <a:cs typeface="Geo"/>
                <a:sym typeface="Geo"/>
              </a:rPr>
              <a:t>) offered in support of the historian’s own position (C</a:t>
            </a:r>
            <a:r>
              <a:rPr baseline="-25000" lang="en-US" sz="1800">
                <a:latin typeface="Geo"/>
                <a:ea typeface="Geo"/>
                <a:cs typeface="Geo"/>
                <a:sym typeface="Geo"/>
              </a:rPr>
              <a:t>2</a:t>
            </a:r>
            <a:r>
              <a:rPr lang="en-US" sz="1800">
                <a:latin typeface="Geo"/>
                <a:ea typeface="Geo"/>
                <a:cs typeface="Geo"/>
                <a:sym typeface="Geo"/>
              </a:rPr>
              <a:t>) </a:t>
            </a:r>
            <a:r>
              <a:rPr lang="en-US" sz="1800">
                <a:latin typeface="Calibri"/>
                <a:ea typeface="Calibri"/>
                <a:cs typeface="Calibri"/>
                <a:sym typeface="Calibri"/>
              </a:rPr>
              <a:t> </a:t>
            </a:r>
            <a:r>
              <a:rPr lang="en-US" sz="1800">
                <a:latin typeface="Geo"/>
                <a:ea typeface="Geo"/>
                <a:cs typeface="Geo"/>
                <a:sym typeface="Geo"/>
              </a:rPr>
              <a:t>(</a:t>
            </a:r>
            <a:r>
              <a:rPr i="1" lang="en-US" sz="1800">
                <a:latin typeface="Geo"/>
                <a:ea typeface="Geo"/>
                <a:cs typeface="Geo"/>
                <a:sym typeface="Geo"/>
              </a:rPr>
              <a:t>position</a:t>
            </a:r>
            <a:r>
              <a:rPr lang="en-US" sz="1800">
                <a:latin typeface="Geo"/>
                <a:ea typeface="Geo"/>
                <a:cs typeface="Geo"/>
                <a:sym typeface="Geo"/>
              </a:rPr>
              <a:t> means </a:t>
            </a:r>
            <a:r>
              <a:rPr i="1" lang="en-US" sz="1800">
                <a:latin typeface="Geo"/>
                <a:ea typeface="Geo"/>
                <a:cs typeface="Geo"/>
                <a:sym typeface="Geo"/>
              </a:rPr>
              <a:t>conclusion</a:t>
            </a:r>
            <a:r>
              <a:rPr lang="en-US" sz="1800">
                <a:latin typeface="Geo"/>
                <a:ea typeface="Geo"/>
                <a:cs typeface="Geo"/>
                <a:sym typeface="Geo"/>
              </a:rPr>
              <a:t>; please check the terms given below).</a:t>
            </a:r>
            <a:r>
              <a:rPr lang="en-US" sz="1800">
                <a:latin typeface="Calibri"/>
                <a:ea typeface="Calibri"/>
                <a:cs typeface="Calibri"/>
                <a:sym typeface="Calibri"/>
              </a:rPr>
              <a:t> </a:t>
            </a:r>
            <a:r>
              <a:rPr b="1" lang="en-US" sz="1800">
                <a:latin typeface="Geo"/>
                <a:ea typeface="Geo"/>
                <a:cs typeface="Geo"/>
                <a:sym typeface="Geo"/>
              </a:rPr>
              <a:t>BINGO!</a:t>
            </a:r>
            <a:endParaRPr b="1" sz="1800">
              <a:latin typeface="Calibri"/>
              <a:ea typeface="Calibri"/>
              <a:cs typeface="Calibri"/>
              <a:sym typeface="Calibri"/>
            </a:endParaRPr>
          </a:p>
          <a:p>
            <a:pPr indent="0" lvl="0" marL="0" rtl="0" algn="l">
              <a:spcBef>
                <a:spcPts val="960"/>
              </a:spcBef>
              <a:spcAft>
                <a:spcPts val="0"/>
              </a:spcAft>
              <a:buNone/>
            </a:pPr>
            <a:r>
              <a:t/>
            </a:r>
            <a:endParaRPr b="0" i="0">
              <a:solidFill>
                <a:srgbClr val="2A2A2A"/>
              </a:solidFill>
              <a:latin typeface="Tahoma"/>
              <a:ea typeface="Tahoma"/>
              <a:cs typeface="Tahoma"/>
              <a:sym typeface="Tahoma"/>
            </a:endParaRPr>
          </a:p>
          <a:p>
            <a:pPr indent="0" lvl="0" marL="0" rtl="0" algn="l">
              <a:spcBef>
                <a:spcPts val="360"/>
              </a:spcBef>
              <a:spcAft>
                <a:spcPts val="0"/>
              </a:spcAft>
              <a:buNone/>
            </a:pPr>
            <a:r>
              <a:rPr b="1" i="0" lang="en-US">
                <a:solidFill>
                  <a:srgbClr val="2A2A2A"/>
                </a:solidFill>
                <a:latin typeface="Tahoma"/>
                <a:ea typeface="Tahoma"/>
                <a:cs typeface="Tahoma"/>
                <a:sym typeface="Tahoma"/>
              </a:rPr>
              <a:t>30-second approach:</a:t>
            </a:r>
            <a:endParaRPr/>
          </a:p>
          <a:p>
            <a:pPr indent="-342900" lvl="0" marL="342900" rtl="0" algn="just">
              <a:lnSpc>
                <a:spcPct val="150000"/>
              </a:lnSpc>
              <a:spcBef>
                <a:spcPts val="540"/>
              </a:spcBef>
              <a:spcAft>
                <a:spcPts val="0"/>
              </a:spcAft>
              <a:buClr>
                <a:schemeClr val="dk1"/>
              </a:buClr>
              <a:buSzPts val="1800"/>
              <a:buFont typeface="Calibri"/>
              <a:buAutoNum type="arabicPeriod"/>
            </a:pPr>
            <a:r>
              <a:rPr lang="en-US" sz="1800">
                <a:latin typeface="Geo"/>
                <a:ea typeface="Geo"/>
                <a:cs typeface="Geo"/>
                <a:sym typeface="Geo"/>
              </a:rPr>
              <a:t>Label Boldface 1 and Boldface 2 as Facts or Conclusions. Here it is clear that both of them are facts.</a:t>
            </a:r>
            <a:endParaRPr sz="1800">
              <a:latin typeface="Calibri"/>
              <a:ea typeface="Calibri"/>
              <a:cs typeface="Calibri"/>
              <a:sym typeface="Calibri"/>
            </a:endParaRPr>
          </a:p>
          <a:p>
            <a:pPr indent="-342900" lvl="0" marL="342900" rtl="0" algn="just">
              <a:lnSpc>
                <a:spcPct val="150000"/>
              </a:lnSpc>
              <a:spcBef>
                <a:spcPts val="1140"/>
              </a:spcBef>
              <a:spcAft>
                <a:spcPts val="0"/>
              </a:spcAft>
              <a:buClr>
                <a:schemeClr val="dk1"/>
              </a:buClr>
              <a:buSzPts val="1800"/>
              <a:buFont typeface="Calibri"/>
              <a:buAutoNum type="arabicPeriod"/>
            </a:pPr>
            <a:r>
              <a:rPr lang="en-US" sz="1800">
                <a:latin typeface="Geo"/>
                <a:ea typeface="Geo"/>
                <a:cs typeface="Geo"/>
                <a:sym typeface="Geo"/>
              </a:rPr>
              <a:t>Always check the presence of a </a:t>
            </a:r>
            <a:r>
              <a:rPr i="1" lang="en-US" sz="1800">
                <a:latin typeface="Geo"/>
                <a:ea typeface="Geo"/>
                <a:cs typeface="Geo"/>
                <a:sym typeface="Geo"/>
              </a:rPr>
              <a:t>contradiction word</a:t>
            </a:r>
            <a:r>
              <a:rPr lang="en-US" sz="1800">
                <a:latin typeface="Geo"/>
                <a:ea typeface="Geo"/>
                <a:cs typeface="Geo"/>
                <a:sym typeface="Geo"/>
              </a:rPr>
              <a:t> (such as </a:t>
            </a:r>
            <a:r>
              <a:rPr i="1" lang="en-US" sz="1800">
                <a:latin typeface="Geo"/>
                <a:ea typeface="Geo"/>
                <a:cs typeface="Geo"/>
                <a:sym typeface="Geo"/>
              </a:rPr>
              <a:t>however</a:t>
            </a:r>
            <a:r>
              <a:rPr lang="en-US" sz="1800">
                <a:latin typeface="Geo"/>
                <a:ea typeface="Geo"/>
                <a:cs typeface="Geo"/>
                <a:sym typeface="Geo"/>
              </a:rPr>
              <a:t>) between the two boldface statements. Here we see the word </a:t>
            </a:r>
            <a:r>
              <a:rPr i="1" lang="en-US" sz="1800">
                <a:latin typeface="Geo"/>
                <a:ea typeface="Geo"/>
                <a:cs typeface="Geo"/>
                <a:sym typeface="Geo"/>
              </a:rPr>
              <a:t>however</a:t>
            </a:r>
            <a:r>
              <a:rPr lang="en-US" sz="1800">
                <a:latin typeface="Geo"/>
                <a:ea typeface="Geo"/>
                <a:cs typeface="Geo"/>
                <a:sym typeface="Geo"/>
              </a:rPr>
              <a:t>; this will signify that the two Boldface statements are in opposition. So, eliminate A, B, and C (</a:t>
            </a:r>
            <a:r>
              <a:rPr i="1" lang="en-US" sz="1800">
                <a:latin typeface="Geo"/>
                <a:ea typeface="Geo"/>
                <a:cs typeface="Geo"/>
                <a:sym typeface="Geo"/>
              </a:rPr>
              <a:t>defends</a:t>
            </a:r>
            <a:r>
              <a:rPr lang="en-US" sz="1800">
                <a:latin typeface="Geo"/>
                <a:ea typeface="Geo"/>
                <a:cs typeface="Geo"/>
                <a:sym typeface="Geo"/>
              </a:rPr>
              <a:t> means </a:t>
            </a:r>
            <a:r>
              <a:rPr i="1" lang="en-US" sz="1800">
                <a:latin typeface="Geo"/>
                <a:ea typeface="Geo"/>
                <a:cs typeface="Geo"/>
                <a:sym typeface="Geo"/>
              </a:rPr>
              <a:t>supports</a:t>
            </a:r>
            <a:r>
              <a:rPr lang="en-US" sz="1800">
                <a:latin typeface="Geo"/>
                <a:ea typeface="Geo"/>
                <a:cs typeface="Geo"/>
                <a:sym typeface="Geo"/>
              </a:rPr>
              <a:t>, not </a:t>
            </a:r>
            <a:r>
              <a:rPr i="1" lang="en-US" sz="1800">
                <a:latin typeface="Geo"/>
                <a:ea typeface="Geo"/>
                <a:cs typeface="Geo"/>
                <a:sym typeface="Geo"/>
              </a:rPr>
              <a:t>opposes</a:t>
            </a:r>
            <a:r>
              <a:rPr lang="en-US" sz="1800">
                <a:latin typeface="Geo"/>
                <a:ea typeface="Geo"/>
                <a:cs typeface="Geo"/>
                <a:sym typeface="Geo"/>
              </a:rPr>
              <a:t>). </a:t>
            </a:r>
            <a:endParaRPr sz="1800">
              <a:latin typeface="Calibri"/>
              <a:ea typeface="Calibri"/>
              <a:cs typeface="Calibri"/>
              <a:sym typeface="Calibri"/>
            </a:endParaRPr>
          </a:p>
          <a:p>
            <a:pPr indent="0" lvl="0" marL="228600" rtl="0" algn="just">
              <a:lnSpc>
                <a:spcPct val="150000"/>
              </a:lnSpc>
              <a:spcBef>
                <a:spcPts val="1140"/>
              </a:spcBef>
              <a:spcAft>
                <a:spcPts val="0"/>
              </a:spcAft>
              <a:buNone/>
            </a:pPr>
            <a:r>
              <a:rPr b="1" lang="en-US" sz="1800">
                <a:latin typeface="Geo"/>
                <a:ea typeface="Geo"/>
                <a:cs typeface="Geo"/>
                <a:sym typeface="Geo"/>
              </a:rPr>
              <a:t>Note</a:t>
            </a:r>
            <a:r>
              <a:rPr lang="en-US" sz="1800">
                <a:latin typeface="Geo"/>
                <a:ea typeface="Geo"/>
                <a:cs typeface="Geo"/>
                <a:sym typeface="Geo"/>
              </a:rPr>
              <a:t>: the presence of a contradiction word anywhere else in the argument doesn’t matter.</a:t>
            </a:r>
            <a:endParaRPr sz="1800">
              <a:latin typeface="Calibri"/>
              <a:ea typeface="Calibri"/>
              <a:cs typeface="Calibri"/>
              <a:sym typeface="Calibri"/>
            </a:endParaRPr>
          </a:p>
          <a:p>
            <a:pPr indent="-342900" lvl="0" marL="342900" rtl="0" algn="just">
              <a:lnSpc>
                <a:spcPct val="150000"/>
              </a:lnSpc>
              <a:spcBef>
                <a:spcPts val="1140"/>
              </a:spcBef>
              <a:spcAft>
                <a:spcPts val="0"/>
              </a:spcAft>
              <a:buClr>
                <a:schemeClr val="dk1"/>
              </a:buClr>
              <a:buSzPts val="1800"/>
              <a:buFont typeface="Calibri"/>
              <a:buAutoNum type="arabicPeriod"/>
            </a:pPr>
            <a:r>
              <a:rPr lang="en-US" sz="1800">
                <a:latin typeface="Geo"/>
                <a:ea typeface="Geo"/>
                <a:cs typeface="Geo"/>
                <a:sym typeface="Geo"/>
              </a:rPr>
              <a:t>While reading E, check </a:t>
            </a:r>
            <a:r>
              <a:rPr i="1" lang="en-US" sz="1800">
                <a:latin typeface="Geo"/>
                <a:ea typeface="Geo"/>
                <a:cs typeface="Geo"/>
                <a:sym typeface="Geo"/>
              </a:rPr>
              <a:t>information that substantiates that evidence</a:t>
            </a:r>
            <a:r>
              <a:rPr lang="en-US" sz="1800">
                <a:latin typeface="Geo"/>
                <a:ea typeface="Geo"/>
                <a:cs typeface="Geo"/>
                <a:sym typeface="Geo"/>
              </a:rPr>
              <a:t>, means a fact that supports another fact</a:t>
            </a:r>
            <a:r>
              <a:rPr lang="en-US" sz="1800">
                <a:latin typeface="Times New Roman"/>
                <a:ea typeface="Times New Roman"/>
                <a:cs typeface="Times New Roman"/>
                <a:sym typeface="Times New Roman"/>
              </a:rPr>
              <a:t>—</a:t>
            </a:r>
            <a:r>
              <a:rPr lang="en-US" sz="1800">
                <a:latin typeface="Geo"/>
                <a:ea typeface="Geo"/>
                <a:cs typeface="Geo"/>
                <a:sym typeface="Geo"/>
              </a:rPr>
              <a:t>definitely wrong</a:t>
            </a:r>
            <a:endParaRPr sz="1800">
              <a:latin typeface="Calibri"/>
              <a:ea typeface="Calibri"/>
              <a:cs typeface="Calibri"/>
              <a:sym typeface="Calibri"/>
            </a:endParaRPr>
          </a:p>
          <a:p>
            <a:pPr indent="-342900" lvl="0" marL="342900" rtl="0" algn="just">
              <a:lnSpc>
                <a:spcPct val="150000"/>
              </a:lnSpc>
              <a:spcBef>
                <a:spcPts val="1140"/>
              </a:spcBef>
              <a:spcAft>
                <a:spcPts val="0"/>
              </a:spcAft>
              <a:buClr>
                <a:schemeClr val="dk1"/>
              </a:buClr>
              <a:buSzPts val="1800"/>
              <a:buFont typeface="Calibri"/>
              <a:buAutoNum type="arabicPeriod"/>
            </a:pPr>
            <a:r>
              <a:rPr b="1" lang="en-US" sz="1800">
                <a:latin typeface="Geo"/>
                <a:ea typeface="Geo"/>
                <a:cs typeface="Geo"/>
                <a:sym typeface="Geo"/>
              </a:rPr>
              <a:t>D is your answer in 30 seconds flat</a:t>
            </a:r>
            <a:r>
              <a:rPr lang="en-US" sz="1800">
                <a:latin typeface="Geo"/>
                <a:ea typeface="Geo"/>
                <a:cs typeface="Geo"/>
                <a:sym typeface="Geo"/>
              </a:rPr>
              <a:t>.</a:t>
            </a:r>
            <a:endParaRPr sz="1800">
              <a:latin typeface="Calibri"/>
              <a:ea typeface="Calibri"/>
              <a:cs typeface="Calibri"/>
              <a:sym typeface="Calibri"/>
            </a:endParaRPr>
          </a:p>
          <a:p>
            <a:pPr indent="0" lvl="0" marL="0" rtl="0" algn="l">
              <a:spcBef>
                <a:spcPts val="960"/>
              </a:spcBef>
              <a:spcAft>
                <a:spcPts val="0"/>
              </a:spcAft>
              <a:buNone/>
            </a:pPr>
            <a:r>
              <a:t/>
            </a:r>
            <a:endParaRPr b="0" i="0">
              <a:solidFill>
                <a:srgbClr val="2A2A2A"/>
              </a:solidFill>
              <a:latin typeface="Tahoma"/>
              <a:ea typeface="Tahoma"/>
              <a:cs typeface="Tahoma"/>
              <a:sym typeface="Tahoma"/>
            </a:endParaRPr>
          </a:p>
          <a:p>
            <a:pPr indent="0" lvl="0" marL="0" rtl="0" algn="l">
              <a:spcBef>
                <a:spcPts val="360"/>
              </a:spcBef>
              <a:spcAft>
                <a:spcPts val="0"/>
              </a:spcAft>
              <a:buNone/>
            </a:pPr>
            <a:r>
              <a:rPr b="0" i="0" lang="en-US">
                <a:solidFill>
                  <a:srgbClr val="2A2A2A"/>
                </a:solidFill>
                <a:latin typeface="Tahoma"/>
                <a:ea typeface="Tahoma"/>
                <a:cs typeface="Tahoma"/>
                <a:sym typeface="Tahoma"/>
              </a:rPr>
              <a:t>To answer boldface questions, the best thing to do is to break down the structure of the passage (just like any other CR question).</a:t>
            </a:r>
            <a:br>
              <a:rPr lang="en-US"/>
            </a:br>
            <a:br>
              <a:rPr lang="en-US"/>
            </a:br>
            <a:r>
              <a:rPr b="0" i="0" lang="en-US">
                <a:solidFill>
                  <a:srgbClr val="2A2A2A"/>
                </a:solidFill>
                <a:latin typeface="Tahoma"/>
                <a:ea typeface="Tahoma"/>
                <a:cs typeface="Tahoma"/>
                <a:sym typeface="Tahoma"/>
              </a:rPr>
              <a:t>First, the author (a historian) introduces a traditional viewpoint:</a:t>
            </a:r>
            <a:br>
              <a:rPr lang="en-US"/>
            </a:br>
            <a:br>
              <a:rPr lang="en-US"/>
            </a:br>
            <a:r>
              <a:rPr b="0" i="0" lang="en-US">
                <a:solidFill>
                  <a:srgbClr val="2A2A2A"/>
                </a:solidFill>
                <a:latin typeface="Tahoma"/>
                <a:ea typeface="Tahoma"/>
                <a:cs typeface="Tahoma"/>
                <a:sym typeface="Tahoma"/>
              </a:rPr>
              <a:t>- "It has traditionally been thought that [Newton and Leibniz's discoveries of calculus] were independent."</a:t>
            </a:r>
            <a:endParaRPr/>
          </a:p>
          <a:p>
            <a:pPr indent="0" lvl="0" marL="0" rtl="0" algn="l">
              <a:spcBef>
                <a:spcPts val="360"/>
              </a:spcBef>
              <a:spcAft>
                <a:spcPts val="0"/>
              </a:spcAft>
              <a:buNone/>
            </a:pPr>
            <a:br>
              <a:rPr lang="en-US"/>
            </a:br>
            <a:r>
              <a:rPr b="0" i="0" lang="en-US">
                <a:solidFill>
                  <a:srgbClr val="2A2A2A"/>
                </a:solidFill>
                <a:latin typeface="Tahoma"/>
                <a:ea typeface="Tahoma"/>
                <a:cs typeface="Tahoma"/>
                <a:sym typeface="Tahoma"/>
              </a:rPr>
              <a:t>Next, the historian explores the viewpoint of "several scholars," and explains how they arrived at this viewpoint:</a:t>
            </a:r>
            <a:br>
              <a:rPr lang="en-US"/>
            </a:br>
            <a:br>
              <a:rPr lang="en-US"/>
            </a:br>
            <a:r>
              <a:rPr b="0" i="0" lang="en-US">
                <a:solidFill>
                  <a:srgbClr val="2A2A2A"/>
                </a:solidFill>
                <a:latin typeface="Tahoma"/>
                <a:ea typeface="Tahoma"/>
                <a:cs typeface="Tahoma"/>
                <a:sym typeface="Tahoma"/>
              </a:rPr>
              <a:t>- The scholars conclude that "it is virtually certain that the traditional view is false."</a:t>
            </a:r>
            <a:br>
              <a:rPr b="0" i="0" lang="en-US">
                <a:solidFill>
                  <a:srgbClr val="2A2A2A"/>
                </a:solidFill>
                <a:latin typeface="Tahoma"/>
                <a:ea typeface="Tahoma"/>
                <a:cs typeface="Tahoma"/>
                <a:sym typeface="Tahoma"/>
              </a:rPr>
            </a:br>
            <a:r>
              <a:rPr b="0" i="0" lang="en-US">
                <a:solidFill>
                  <a:srgbClr val="2A2A2A"/>
                </a:solidFill>
                <a:latin typeface="Tahoma"/>
                <a:ea typeface="Tahoma"/>
                <a:cs typeface="Tahoma"/>
                <a:sym typeface="Tahoma"/>
              </a:rPr>
              <a:t>- The scholars support this conclusion with two pieces of evidence: </a:t>
            </a:r>
            <a:br>
              <a:rPr b="0" i="0" lang="en-US">
                <a:solidFill>
                  <a:srgbClr val="2A2A2A"/>
                </a:solidFill>
                <a:latin typeface="Tahoma"/>
                <a:ea typeface="Tahoma"/>
                <a:cs typeface="Tahoma"/>
                <a:sym typeface="Tahoma"/>
              </a:rPr>
            </a:br>
            <a:endParaRPr b="0" i="0">
              <a:solidFill>
                <a:srgbClr val="2A2A2A"/>
              </a:solidFill>
              <a:latin typeface="Tahoma"/>
              <a:ea typeface="Tahoma"/>
              <a:cs typeface="Tahoma"/>
              <a:sym typeface="Tahoma"/>
            </a:endParaRPr>
          </a:p>
          <a:p>
            <a:pPr indent="0" lvl="0" marL="0" rtl="0" algn="l">
              <a:spcBef>
                <a:spcPts val="360"/>
              </a:spcBef>
              <a:spcAft>
                <a:spcPts val="0"/>
              </a:spcAft>
              <a:buNone/>
            </a:pPr>
            <a:r>
              <a:rPr b="0" i="0" lang="en-US">
                <a:solidFill>
                  <a:srgbClr val="2A2A2A"/>
                </a:solidFill>
                <a:latin typeface="Arial"/>
                <a:ea typeface="Arial"/>
                <a:cs typeface="Arial"/>
                <a:sym typeface="Arial"/>
              </a:rPr>
              <a:t>1) Leibniz read a book that "includes a presentation of Newton’s calculus concepts and techniques"</a:t>
            </a:r>
            <a:br>
              <a:rPr b="0" i="0" lang="en-US">
                <a:solidFill>
                  <a:srgbClr val="2A2A2A"/>
                </a:solidFill>
                <a:latin typeface="Arial"/>
                <a:ea typeface="Arial"/>
                <a:cs typeface="Arial"/>
                <a:sym typeface="Arial"/>
              </a:rPr>
            </a:br>
            <a:r>
              <a:rPr b="0" i="0" lang="en-US">
                <a:solidFill>
                  <a:srgbClr val="2A2A2A"/>
                </a:solidFill>
                <a:latin typeface="Arial"/>
                <a:ea typeface="Arial"/>
                <a:cs typeface="Arial"/>
                <a:sym typeface="Arial"/>
              </a:rPr>
              <a:t>2) </a:t>
            </a:r>
            <a:r>
              <a:rPr b="1" i="0" lang="en-US">
                <a:solidFill>
                  <a:srgbClr val="2A2A2A"/>
                </a:solidFill>
                <a:latin typeface="Arial"/>
                <a:ea typeface="Arial"/>
                <a:cs typeface="Arial"/>
                <a:sym typeface="Arial"/>
              </a:rPr>
              <a:t>Leibniz' notes about Newton's book "were written before Leibniz’ own development of calculus concepts and techniques." </a:t>
            </a:r>
            <a:r>
              <a:rPr b="0" i="0" lang="en-US">
                <a:solidFill>
                  <a:srgbClr val="2A2A2A"/>
                </a:solidFill>
                <a:latin typeface="Arial"/>
                <a:ea typeface="Arial"/>
                <a:cs typeface="Arial"/>
                <a:sym typeface="Arial"/>
              </a:rPr>
              <a:t>(This is BF 1) </a:t>
            </a:r>
            <a:endParaRPr/>
          </a:p>
          <a:p>
            <a:pPr indent="0" lvl="0" marL="0" rtl="0" algn="l">
              <a:spcBef>
                <a:spcPts val="360"/>
              </a:spcBef>
              <a:spcAft>
                <a:spcPts val="0"/>
              </a:spcAft>
              <a:buNone/>
            </a:pPr>
            <a:br>
              <a:rPr lang="en-US"/>
            </a:br>
            <a:r>
              <a:rPr b="0" i="0" lang="en-US">
                <a:solidFill>
                  <a:srgbClr val="2A2A2A"/>
                </a:solidFill>
                <a:latin typeface="Tahoma"/>
                <a:ea typeface="Tahoma"/>
                <a:cs typeface="Tahoma"/>
                <a:sym typeface="Tahoma"/>
              </a:rPr>
              <a:t>So far, we have a group of scholars who disagree with a traditional viewpoint. Specifically, the traditional view is that Newton and Leibniz discovered calculus independently. The scholars think they did NOT discover calculus independently, because Leibniz saw Newton's work before Leibniz wrote about calculus.</a:t>
            </a:r>
            <a:br>
              <a:rPr lang="en-US"/>
            </a:br>
            <a:br>
              <a:rPr lang="en-US"/>
            </a:br>
            <a:r>
              <a:rPr b="0" i="0" lang="en-US">
                <a:solidFill>
                  <a:srgbClr val="2A2A2A"/>
                </a:solidFill>
                <a:latin typeface="Tahoma"/>
                <a:ea typeface="Tahoma"/>
                <a:cs typeface="Tahoma"/>
                <a:sym typeface="Tahoma"/>
              </a:rPr>
              <a:t>Now, the historian introduces ANOTHER viewpoint: his/her OWN thoughts on the matter.</a:t>
            </a:r>
            <a:br>
              <a:rPr lang="en-US"/>
            </a:br>
            <a:br>
              <a:rPr lang="en-US"/>
            </a:br>
            <a:r>
              <a:rPr b="0" i="0" lang="en-US">
                <a:solidFill>
                  <a:srgbClr val="2A2A2A"/>
                </a:solidFill>
                <a:latin typeface="Tahoma"/>
                <a:ea typeface="Tahoma"/>
                <a:cs typeface="Tahoma"/>
                <a:sym typeface="Tahoma"/>
              </a:rPr>
              <a:t>- The historian concludes that "a more cautious conclusion than [the scholars' viewpoint] is called for."</a:t>
            </a:r>
            <a:br>
              <a:rPr b="0" i="0" lang="en-US">
                <a:solidFill>
                  <a:srgbClr val="2A2A2A"/>
                </a:solidFill>
                <a:latin typeface="Tahoma"/>
                <a:ea typeface="Tahoma"/>
                <a:cs typeface="Tahoma"/>
                <a:sym typeface="Tahoma"/>
              </a:rPr>
            </a:br>
            <a:r>
              <a:rPr b="0" i="0" lang="en-US">
                <a:solidFill>
                  <a:srgbClr val="2A2A2A"/>
                </a:solidFill>
                <a:latin typeface="Tahoma"/>
                <a:ea typeface="Tahoma"/>
                <a:cs typeface="Tahoma"/>
                <a:sym typeface="Tahoma"/>
              </a:rPr>
              <a:t>- The author supports this conclusion by saying that </a:t>
            </a:r>
            <a:r>
              <a:rPr b="1" i="0" lang="en-US">
                <a:solidFill>
                  <a:srgbClr val="2A2A2A"/>
                </a:solidFill>
                <a:latin typeface="Arial"/>
                <a:ea typeface="Arial"/>
                <a:cs typeface="Arial"/>
                <a:sym typeface="Arial"/>
              </a:rPr>
              <a:t>"Leibniz’ notes are limited to early sections of Newton’s book, sections that precede the ones in which Newton’s calculus concepts and techniques are presented."</a:t>
            </a:r>
            <a:r>
              <a:rPr b="0" i="0" lang="en-US">
                <a:solidFill>
                  <a:srgbClr val="2A2A2A"/>
                </a:solidFill>
                <a:latin typeface="Tahoma"/>
                <a:ea typeface="Tahoma"/>
                <a:cs typeface="Tahoma"/>
                <a:sym typeface="Tahoma"/>
              </a:rPr>
              <a:t> (This is BF 2)</a:t>
            </a:r>
            <a:endParaRPr/>
          </a:p>
          <a:p>
            <a:pPr indent="0" lvl="0" marL="0" rtl="0" algn="l">
              <a:spcBef>
                <a:spcPts val="360"/>
              </a:spcBef>
              <a:spcAft>
                <a:spcPts val="0"/>
              </a:spcAft>
              <a:buNone/>
            </a:pPr>
            <a:br>
              <a:rPr lang="en-US"/>
            </a:br>
            <a:r>
              <a:rPr b="0" i="0" lang="en-US">
                <a:solidFill>
                  <a:srgbClr val="2A2A2A"/>
                </a:solidFill>
                <a:latin typeface="Tahoma"/>
                <a:ea typeface="Tahoma"/>
                <a:cs typeface="Tahoma"/>
                <a:sym typeface="Tahoma"/>
              </a:rPr>
              <a:t>So, the author </a:t>
            </a:r>
            <a:r>
              <a:rPr b="0" i="1" lang="en-US">
                <a:solidFill>
                  <a:srgbClr val="2A2A2A"/>
                </a:solidFill>
                <a:latin typeface="Tahoma"/>
                <a:ea typeface="Tahoma"/>
                <a:cs typeface="Tahoma"/>
                <a:sym typeface="Tahoma"/>
              </a:rPr>
              <a:t>disagrees</a:t>
            </a:r>
            <a:r>
              <a:rPr b="0" i="0" lang="en-US">
                <a:solidFill>
                  <a:srgbClr val="2A2A2A"/>
                </a:solidFill>
                <a:latin typeface="Tahoma"/>
                <a:ea typeface="Tahoma"/>
                <a:cs typeface="Tahoma"/>
                <a:sym typeface="Tahoma"/>
              </a:rPr>
              <a:t> with the scholars -- he/she thinks that the scholars went too far, because there's no proof that Leibniz read enough of Newton's book to get to the juicy calculus information.</a:t>
            </a:r>
            <a:br>
              <a:rPr lang="en-US"/>
            </a:br>
            <a:br>
              <a:rPr lang="en-US"/>
            </a:br>
            <a:r>
              <a:rPr b="0" i="0" lang="en-US">
                <a:solidFill>
                  <a:srgbClr val="2A2A2A"/>
                </a:solidFill>
                <a:latin typeface="Tahoma"/>
                <a:ea typeface="Tahoma"/>
                <a:cs typeface="Tahoma"/>
                <a:sym typeface="Tahoma"/>
              </a:rPr>
              <a:t>The author's viewpoint is the main conclusion of the passage.</a:t>
            </a:r>
            <a:br>
              <a:rPr lang="en-US"/>
            </a:br>
            <a:br>
              <a:rPr lang="en-US"/>
            </a:br>
            <a:r>
              <a:rPr b="0" i="0" lang="en-US">
                <a:solidFill>
                  <a:srgbClr val="2A2A2A"/>
                </a:solidFill>
                <a:latin typeface="Tahoma"/>
                <a:ea typeface="Tahoma"/>
                <a:cs typeface="Tahoma"/>
                <a:sym typeface="Tahoma"/>
              </a:rPr>
              <a:t>So, which answer choice fits with analysis above?</a:t>
            </a:r>
            <a:br>
              <a:rPr lang="en-US"/>
            </a:br>
            <a:r>
              <a:rPr b="0" i="0" lang="en-US">
                <a:solidFill>
                  <a:srgbClr val="4B5C77"/>
                </a:solidFill>
                <a:latin typeface="Merriweather Sans"/>
                <a:ea typeface="Merriweather Sans"/>
                <a:cs typeface="Merriweather Sans"/>
                <a:sym typeface="Merriweather Sans"/>
              </a:rPr>
              <a:t>(A) The first provides evidence in support of the overall position that the historian defends; the second is evidence that has been used to support an opposing position.</a:t>
            </a:r>
            <a:endParaRPr/>
          </a:p>
          <a:p>
            <a:pPr indent="0" lvl="0" marL="0" rtl="0" algn="l">
              <a:spcBef>
                <a:spcPts val="360"/>
              </a:spcBef>
              <a:spcAft>
                <a:spcPts val="0"/>
              </a:spcAft>
              <a:buNone/>
            </a:pPr>
            <a:br>
              <a:rPr lang="en-US"/>
            </a:br>
            <a:r>
              <a:rPr b="0" i="0" lang="en-US">
                <a:solidFill>
                  <a:srgbClr val="2A2A2A"/>
                </a:solidFill>
                <a:latin typeface="Tahoma"/>
                <a:ea typeface="Tahoma"/>
                <a:cs typeface="Tahoma"/>
                <a:sym typeface="Tahoma"/>
              </a:rPr>
              <a:t>Nope, the first boldface is evidence to support the SCHOLARS' position, and the historian DISAGREES with that position. The second boldface supports the HISTORIAN'S viewpoint.</a:t>
            </a:r>
            <a:br>
              <a:rPr lang="en-US"/>
            </a:br>
            <a:br>
              <a:rPr lang="en-US"/>
            </a:br>
            <a:r>
              <a:rPr b="0" i="0" lang="en-US">
                <a:solidFill>
                  <a:srgbClr val="2A2A2A"/>
                </a:solidFill>
                <a:latin typeface="Tahoma"/>
                <a:ea typeface="Tahoma"/>
                <a:cs typeface="Tahoma"/>
                <a:sym typeface="Tahoma"/>
              </a:rPr>
              <a:t>Eliminate (A).</a:t>
            </a:r>
            <a:br>
              <a:rPr lang="en-US"/>
            </a:br>
            <a:br>
              <a:rPr lang="en-US"/>
            </a:br>
            <a:r>
              <a:rPr b="0" i="0" lang="en-US">
                <a:solidFill>
                  <a:srgbClr val="4B5C77"/>
                </a:solidFill>
                <a:latin typeface="Merriweather Sans"/>
                <a:ea typeface="Merriweather Sans"/>
                <a:cs typeface="Merriweather Sans"/>
                <a:sym typeface="Merriweather Sans"/>
              </a:rPr>
              <a:t>(B) The first provides evidence in support of the overall position that the historian defends; the second is that position.</a:t>
            </a:r>
            <a:endParaRPr/>
          </a:p>
          <a:p>
            <a:pPr indent="0" lvl="0" marL="0" rtl="0" algn="l">
              <a:spcBef>
                <a:spcPts val="360"/>
              </a:spcBef>
              <a:spcAft>
                <a:spcPts val="0"/>
              </a:spcAft>
              <a:buNone/>
            </a:pPr>
            <a:br>
              <a:rPr lang="en-US"/>
            </a:br>
            <a:r>
              <a:rPr b="0" i="0" lang="en-US">
                <a:solidFill>
                  <a:srgbClr val="2A2A2A"/>
                </a:solidFill>
                <a:latin typeface="Tahoma"/>
                <a:ea typeface="Tahoma"/>
                <a:cs typeface="Tahoma"/>
                <a:sym typeface="Tahoma"/>
              </a:rPr>
              <a:t>Same issue as (A) for the first boldface -- that one supports a position with which the historian DISAGREES. The second boldface is evidence in support of the historian's position, not the position itself.</a:t>
            </a:r>
            <a:br>
              <a:rPr lang="en-US"/>
            </a:br>
            <a:br>
              <a:rPr lang="en-US"/>
            </a:br>
            <a:r>
              <a:rPr b="0" i="0" lang="en-US">
                <a:solidFill>
                  <a:srgbClr val="2A2A2A"/>
                </a:solidFill>
                <a:latin typeface="Tahoma"/>
                <a:ea typeface="Tahoma"/>
                <a:cs typeface="Tahoma"/>
                <a:sym typeface="Tahoma"/>
              </a:rPr>
              <a:t>(B) is out.</a:t>
            </a:r>
            <a:br>
              <a:rPr lang="en-US"/>
            </a:br>
            <a:br>
              <a:rPr lang="en-US"/>
            </a:br>
            <a:r>
              <a:rPr b="0" i="0" lang="en-US">
                <a:solidFill>
                  <a:srgbClr val="4B5C77"/>
                </a:solidFill>
                <a:latin typeface="Merriweather Sans"/>
                <a:ea typeface="Merriweather Sans"/>
                <a:cs typeface="Merriweather Sans"/>
                <a:sym typeface="Merriweather Sans"/>
              </a:rPr>
              <a:t>(C) The first provides evidence in support of an intermediate conclusion that is drawn to provide support for the overall position that the historian defends; the second provides evidence against that intermediate conclusion.</a:t>
            </a:r>
            <a:endParaRPr/>
          </a:p>
          <a:p>
            <a:pPr indent="0" lvl="0" marL="0" rtl="0" algn="l">
              <a:spcBef>
                <a:spcPts val="360"/>
              </a:spcBef>
              <a:spcAft>
                <a:spcPts val="0"/>
              </a:spcAft>
              <a:buNone/>
            </a:pPr>
            <a:br>
              <a:rPr lang="en-US"/>
            </a:br>
            <a:r>
              <a:rPr b="0" i="0" lang="en-US">
                <a:solidFill>
                  <a:srgbClr val="2A2A2A"/>
                </a:solidFill>
                <a:latin typeface="Tahoma"/>
                <a:ea typeface="Tahoma"/>
                <a:cs typeface="Tahoma"/>
                <a:sym typeface="Tahoma"/>
              </a:rPr>
              <a:t>Hmm... the first boldface provides support for the scholars' conclusion, but does that conclusion "provide support for the overall position that the historian defends"?</a:t>
            </a:r>
            <a:br>
              <a:rPr lang="en-US"/>
            </a:br>
            <a:br>
              <a:rPr lang="en-US"/>
            </a:br>
            <a:r>
              <a:rPr b="0" i="0" lang="en-US">
                <a:solidFill>
                  <a:srgbClr val="2A2A2A"/>
                </a:solidFill>
                <a:latin typeface="Tahoma"/>
                <a:ea typeface="Tahoma"/>
                <a:cs typeface="Tahoma"/>
                <a:sym typeface="Tahoma"/>
              </a:rPr>
              <a:t>No, it does not. Again, the historian DISAGREES with the scholars' conclusion when stating his/her position.</a:t>
            </a:r>
            <a:br>
              <a:rPr lang="en-US"/>
            </a:br>
            <a:br>
              <a:rPr lang="en-US"/>
            </a:br>
            <a:r>
              <a:rPr b="0" i="0" lang="en-US">
                <a:solidFill>
                  <a:srgbClr val="2A2A2A"/>
                </a:solidFill>
                <a:latin typeface="Tahoma"/>
                <a:ea typeface="Tahoma"/>
                <a:cs typeface="Tahoma"/>
                <a:sym typeface="Tahoma"/>
              </a:rPr>
              <a:t>Cross out (C).</a:t>
            </a:r>
            <a:br>
              <a:rPr lang="en-US"/>
            </a:br>
            <a:br>
              <a:rPr lang="en-US"/>
            </a:br>
            <a:r>
              <a:rPr b="0" i="0" lang="en-US">
                <a:solidFill>
                  <a:srgbClr val="4B5C77"/>
                </a:solidFill>
                <a:latin typeface="Merriweather Sans"/>
                <a:ea typeface="Merriweather Sans"/>
                <a:cs typeface="Merriweather Sans"/>
                <a:sym typeface="Merriweather Sans"/>
              </a:rPr>
              <a:t>(D) The first is evidence that has been used to support a conclusion that the historian criticizes; the second is evidence offered in support of the historian’s own position.</a:t>
            </a:r>
            <a:endParaRPr/>
          </a:p>
          <a:p>
            <a:pPr indent="0" lvl="0" marL="0" rtl="0" algn="l">
              <a:spcBef>
                <a:spcPts val="360"/>
              </a:spcBef>
              <a:spcAft>
                <a:spcPts val="0"/>
              </a:spcAft>
              <a:buNone/>
            </a:pPr>
            <a:br>
              <a:rPr lang="en-US"/>
            </a:br>
            <a:r>
              <a:rPr b="0" i="0" lang="en-US">
                <a:solidFill>
                  <a:srgbClr val="2A2A2A"/>
                </a:solidFill>
                <a:latin typeface="Tahoma"/>
                <a:ea typeface="Tahoma"/>
                <a:cs typeface="Tahoma"/>
                <a:sym typeface="Tahoma"/>
              </a:rPr>
              <a:t>This one looks alright! The first boldface supports the scholars' conclusion, which the historian argues against. The second is evidence to support the historian's argument.</a:t>
            </a:r>
            <a:br>
              <a:rPr lang="en-US"/>
            </a:br>
            <a:br>
              <a:rPr lang="en-US"/>
            </a:br>
            <a:r>
              <a:rPr b="0" i="0" lang="en-US">
                <a:solidFill>
                  <a:srgbClr val="2A2A2A"/>
                </a:solidFill>
                <a:latin typeface="Tahoma"/>
                <a:ea typeface="Tahoma"/>
                <a:cs typeface="Tahoma"/>
                <a:sym typeface="Tahoma"/>
              </a:rPr>
              <a:t>Keep (D), and let's look at (E):</a:t>
            </a:r>
            <a:br>
              <a:rPr lang="en-US"/>
            </a:br>
            <a:br>
              <a:rPr lang="en-US"/>
            </a:br>
            <a:r>
              <a:rPr b="0" i="0" lang="en-US">
                <a:solidFill>
                  <a:srgbClr val="4B5C77"/>
                </a:solidFill>
                <a:latin typeface="Merriweather Sans"/>
                <a:ea typeface="Merriweather Sans"/>
                <a:cs typeface="Merriweather Sans"/>
                <a:sym typeface="Merriweather Sans"/>
              </a:rPr>
              <a:t>(E) The first is evidence that has been used to support a conclusion that the historian criticizes; the second is further information that substantiates that evidence.</a:t>
            </a:r>
            <a:endParaRPr/>
          </a:p>
          <a:p>
            <a:pPr indent="0" lvl="0" marL="0" rtl="0" algn="l">
              <a:spcBef>
                <a:spcPts val="360"/>
              </a:spcBef>
              <a:spcAft>
                <a:spcPts val="0"/>
              </a:spcAft>
              <a:buNone/>
            </a:pPr>
            <a:br>
              <a:rPr lang="en-US"/>
            </a:br>
            <a:r>
              <a:rPr b="0" i="0" lang="en-US">
                <a:solidFill>
                  <a:srgbClr val="2A2A2A"/>
                </a:solidFill>
                <a:latin typeface="Tahoma"/>
                <a:ea typeface="Tahoma"/>
                <a:cs typeface="Tahoma"/>
                <a:sym typeface="Tahoma"/>
              </a:rPr>
              <a:t>The explanation of the first boldface is the same as in (D), so no issues there.</a:t>
            </a:r>
            <a:br>
              <a:rPr lang="en-US"/>
            </a:br>
            <a:br>
              <a:rPr lang="en-US"/>
            </a:br>
            <a:r>
              <a:rPr b="0" i="0" lang="en-US">
                <a:solidFill>
                  <a:srgbClr val="2A2A2A"/>
                </a:solidFill>
                <a:latin typeface="Tahoma"/>
                <a:ea typeface="Tahoma"/>
                <a:cs typeface="Tahoma"/>
                <a:sym typeface="Tahoma"/>
              </a:rPr>
              <a:t>The problem is with the second boldface, which doesn't substantiate scholars' evidence at all. The second boldface supports an argument that GOES AGAINST the scholars' position.</a:t>
            </a:r>
            <a:br>
              <a:rPr lang="en-US"/>
            </a:br>
            <a:br>
              <a:rPr lang="en-US"/>
            </a:br>
            <a:r>
              <a:rPr b="0" i="0" lang="en-US">
                <a:solidFill>
                  <a:srgbClr val="2A2A2A"/>
                </a:solidFill>
                <a:latin typeface="Tahoma"/>
                <a:ea typeface="Tahoma"/>
                <a:cs typeface="Tahoma"/>
                <a:sym typeface="Tahoma"/>
              </a:rPr>
              <a:t>(E) is out, and (D) is the correct answer.</a:t>
            </a:r>
            <a:endParaRPr/>
          </a:p>
        </p:txBody>
      </p:sp>
      <p:sp>
        <p:nvSpPr>
          <p:cNvPr id="259" name="Google Shape;259;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en-US" sz="1200">
                <a:solidFill>
                  <a:srgbClr val="000000"/>
                </a:solidFill>
                <a:latin typeface="Geo"/>
                <a:ea typeface="Geo"/>
                <a:cs typeface="Geo"/>
                <a:sym typeface="Geo"/>
              </a:rPr>
              <a:t>Let’s understand this extremely complex argument in detail.</a:t>
            </a:r>
            <a:endParaRPr sz="1200">
              <a:latin typeface="Calibri"/>
              <a:ea typeface="Calibri"/>
              <a:cs typeface="Calibri"/>
              <a:sym typeface="Calibri"/>
            </a:endParaRPr>
          </a:p>
          <a:p>
            <a:pPr indent="0" lvl="0" marL="0" rtl="0" algn="just">
              <a:lnSpc>
                <a:spcPct val="150000"/>
              </a:lnSpc>
              <a:spcBef>
                <a:spcPts val="960"/>
              </a:spcBef>
              <a:spcAft>
                <a:spcPts val="0"/>
              </a:spcAft>
              <a:buNone/>
            </a:pPr>
            <a:r>
              <a:rPr lang="en-US" sz="1200">
                <a:solidFill>
                  <a:srgbClr val="000000"/>
                </a:solidFill>
                <a:latin typeface="Geo"/>
                <a:ea typeface="Geo"/>
                <a:cs typeface="Geo"/>
                <a:sym typeface="Geo"/>
              </a:rPr>
              <a:t>First of all, there are two sides</a:t>
            </a:r>
            <a:r>
              <a:rPr lang="en-US" sz="1200">
                <a:solidFill>
                  <a:srgbClr val="000000"/>
                </a:solidFill>
                <a:latin typeface="Times New Roman"/>
                <a:ea typeface="Times New Roman"/>
                <a:cs typeface="Times New Roman"/>
                <a:sym typeface="Times New Roman"/>
              </a:rPr>
              <a:t>—</a:t>
            </a:r>
            <a:r>
              <a:rPr lang="en-US" sz="1200">
                <a:solidFill>
                  <a:srgbClr val="000000"/>
                </a:solidFill>
                <a:latin typeface="Geo"/>
                <a:ea typeface="Geo"/>
                <a:cs typeface="Geo"/>
                <a:sym typeface="Geo"/>
              </a:rPr>
              <a:t>the historian (who is also the author of the passage) and the scholars</a:t>
            </a:r>
            <a:r>
              <a:rPr lang="en-US" sz="1200">
                <a:solidFill>
                  <a:srgbClr val="000000"/>
                </a:solidFill>
                <a:latin typeface="Times New Roman"/>
                <a:ea typeface="Times New Roman"/>
                <a:cs typeface="Times New Roman"/>
                <a:sym typeface="Times New Roman"/>
              </a:rPr>
              <a:t>—</a:t>
            </a:r>
            <a:r>
              <a:rPr lang="en-US" sz="1200">
                <a:solidFill>
                  <a:srgbClr val="000000"/>
                </a:solidFill>
                <a:latin typeface="Geo"/>
                <a:ea typeface="Geo"/>
                <a:cs typeface="Geo"/>
                <a:sym typeface="Geo"/>
              </a:rPr>
              <a:t>both putting forward their opinions (conclusions), which are in opposition to each other.</a:t>
            </a:r>
            <a:endParaRPr sz="1200">
              <a:latin typeface="Calibri"/>
              <a:ea typeface="Calibri"/>
              <a:cs typeface="Calibri"/>
              <a:sym typeface="Calibri"/>
            </a:endParaRPr>
          </a:p>
          <a:p>
            <a:pPr indent="-342900" lvl="0" marL="342900" rtl="0" algn="just">
              <a:lnSpc>
                <a:spcPct val="150000"/>
              </a:lnSpc>
              <a:spcBef>
                <a:spcPts val="960"/>
              </a:spcBef>
              <a:spcAft>
                <a:spcPts val="0"/>
              </a:spcAft>
              <a:buClr>
                <a:srgbClr val="000000"/>
              </a:buClr>
              <a:buSzPts val="1200"/>
              <a:buFont typeface="Calibri"/>
              <a:buAutoNum type="arabicPeriod"/>
            </a:pPr>
            <a:r>
              <a:rPr lang="en-US" sz="1200">
                <a:latin typeface="Geo"/>
                <a:ea typeface="Geo"/>
                <a:cs typeface="Geo"/>
                <a:sym typeface="Geo"/>
              </a:rPr>
              <a:t>Newton developed mathematical concepts and techniques that are fundamental to modern calculus: </a:t>
            </a:r>
            <a:r>
              <a:rPr i="1" lang="en-US" sz="1200">
                <a:latin typeface="Geo"/>
                <a:ea typeface="Geo"/>
                <a:cs typeface="Geo"/>
                <a:sym typeface="Geo"/>
              </a:rPr>
              <a:t>Background information</a:t>
            </a:r>
            <a:endParaRPr sz="1200">
              <a:latin typeface="Calibri"/>
              <a:ea typeface="Calibri"/>
              <a:cs typeface="Calibri"/>
              <a:sym typeface="Calibri"/>
            </a:endParaRPr>
          </a:p>
          <a:p>
            <a:pPr indent="-342900" lvl="0" marL="342900" rtl="0" algn="just">
              <a:lnSpc>
                <a:spcPct val="150000"/>
              </a:lnSpc>
              <a:spcBef>
                <a:spcPts val="960"/>
              </a:spcBef>
              <a:spcAft>
                <a:spcPts val="0"/>
              </a:spcAft>
              <a:buClr>
                <a:srgbClr val="000000"/>
              </a:buClr>
              <a:buSzPts val="1200"/>
              <a:buFont typeface="Calibri"/>
              <a:buAutoNum type="arabicPeriod"/>
            </a:pPr>
            <a:r>
              <a:rPr lang="en-US" sz="1200">
                <a:latin typeface="Geo"/>
                <a:ea typeface="Geo"/>
                <a:cs typeface="Geo"/>
                <a:sym typeface="Geo"/>
              </a:rPr>
              <a:t>Leibniz developed closely analogous concepts and techniques: </a:t>
            </a:r>
            <a:r>
              <a:rPr i="1" lang="en-US" sz="1200">
                <a:latin typeface="Geo"/>
                <a:ea typeface="Geo"/>
                <a:cs typeface="Geo"/>
                <a:sym typeface="Geo"/>
              </a:rPr>
              <a:t>Background information</a:t>
            </a:r>
            <a:endParaRPr sz="1200">
              <a:latin typeface="Calibri"/>
              <a:ea typeface="Calibri"/>
              <a:cs typeface="Calibri"/>
              <a:sym typeface="Calibri"/>
            </a:endParaRPr>
          </a:p>
          <a:p>
            <a:pPr indent="-342900" lvl="0" marL="342900" rtl="0" algn="just">
              <a:lnSpc>
                <a:spcPct val="150000"/>
              </a:lnSpc>
              <a:spcBef>
                <a:spcPts val="960"/>
              </a:spcBef>
              <a:spcAft>
                <a:spcPts val="0"/>
              </a:spcAft>
              <a:buClr>
                <a:srgbClr val="000000"/>
              </a:buClr>
              <a:buSzPts val="1200"/>
              <a:buFont typeface="Calibri"/>
              <a:buAutoNum type="arabicPeriod"/>
            </a:pPr>
            <a:r>
              <a:rPr i="1" lang="en-US" sz="1200">
                <a:latin typeface="Geo"/>
                <a:ea typeface="Geo"/>
                <a:cs typeface="Geo"/>
                <a:sym typeface="Geo"/>
              </a:rPr>
              <a:t>It has traditionally been thought</a:t>
            </a:r>
            <a:r>
              <a:rPr lang="en-US" sz="1200">
                <a:latin typeface="Geo"/>
                <a:ea typeface="Geo"/>
                <a:cs typeface="Geo"/>
                <a:sym typeface="Geo"/>
              </a:rPr>
              <a:t> (indicator that </a:t>
            </a:r>
            <a:r>
              <a:rPr i="1" lang="en-US" sz="1200">
                <a:latin typeface="Geo"/>
                <a:ea typeface="Geo"/>
                <a:cs typeface="Geo"/>
                <a:sym typeface="Geo"/>
              </a:rPr>
              <a:t>this</a:t>
            </a:r>
            <a:r>
              <a:rPr lang="en-US" sz="1200">
                <a:latin typeface="Geo"/>
                <a:ea typeface="Geo"/>
                <a:cs typeface="Geo"/>
                <a:sym typeface="Geo"/>
              </a:rPr>
              <a:t> will be challenged) that these discoveries were independent. (</a:t>
            </a:r>
            <a:r>
              <a:rPr i="1" lang="en-US" sz="1200">
                <a:latin typeface="Geo"/>
                <a:ea typeface="Geo"/>
                <a:cs typeface="Geo"/>
                <a:sym typeface="Geo"/>
              </a:rPr>
              <a:t>More details on this later</a:t>
            </a:r>
            <a:r>
              <a:rPr lang="en-US" sz="1200">
                <a:latin typeface="Geo"/>
                <a:ea typeface="Geo"/>
                <a:cs typeface="Geo"/>
                <a:sym typeface="Geo"/>
              </a:rPr>
              <a:t>)</a:t>
            </a:r>
            <a:endParaRPr sz="1200">
              <a:latin typeface="Calibri"/>
              <a:ea typeface="Calibri"/>
              <a:cs typeface="Calibri"/>
              <a:sym typeface="Calibri"/>
            </a:endParaRPr>
          </a:p>
          <a:p>
            <a:pPr indent="-342900" lvl="0" marL="342900" rtl="0" algn="just">
              <a:lnSpc>
                <a:spcPct val="150000"/>
              </a:lnSpc>
              <a:spcBef>
                <a:spcPts val="960"/>
              </a:spcBef>
              <a:spcAft>
                <a:spcPts val="0"/>
              </a:spcAft>
              <a:buClr>
                <a:srgbClr val="000000"/>
              </a:buClr>
              <a:buSzPts val="1200"/>
              <a:buFont typeface="Calibri"/>
              <a:buAutoNum type="arabicPeriod"/>
            </a:pPr>
            <a:r>
              <a:rPr lang="en-US" sz="1200">
                <a:latin typeface="Geo"/>
                <a:ea typeface="Geo"/>
                <a:cs typeface="Geo"/>
                <a:sym typeface="Geo"/>
              </a:rPr>
              <a:t>Researchers have, </a:t>
            </a:r>
            <a:r>
              <a:rPr i="1" lang="en-US" sz="1200">
                <a:latin typeface="Geo"/>
                <a:ea typeface="Geo"/>
                <a:cs typeface="Geo"/>
                <a:sym typeface="Geo"/>
              </a:rPr>
              <a:t>however</a:t>
            </a:r>
            <a:r>
              <a:rPr lang="en-US" sz="1200">
                <a:latin typeface="Geo"/>
                <a:ea typeface="Geo"/>
                <a:cs typeface="Geo"/>
                <a:sym typeface="Geo"/>
              </a:rPr>
              <a:t>, recently discovered (</a:t>
            </a:r>
            <a:r>
              <a:rPr i="1" lang="en-US" sz="1200">
                <a:latin typeface="Geo"/>
                <a:ea typeface="Geo"/>
                <a:cs typeface="Geo"/>
                <a:sym typeface="Geo"/>
              </a:rPr>
              <a:t>fact</a:t>
            </a:r>
            <a:r>
              <a:rPr lang="en-US" sz="1200">
                <a:latin typeface="Geo"/>
                <a:ea typeface="Geo"/>
                <a:cs typeface="Geo"/>
                <a:sym typeface="Geo"/>
              </a:rPr>
              <a:t>) notes of Leibniz’ that discuss one of Newton’s books on mathematics: the word </a:t>
            </a:r>
            <a:r>
              <a:rPr i="1" lang="en-US" sz="1200">
                <a:latin typeface="Geo"/>
                <a:ea typeface="Geo"/>
                <a:cs typeface="Geo"/>
                <a:sym typeface="Geo"/>
              </a:rPr>
              <a:t>however</a:t>
            </a:r>
            <a:r>
              <a:rPr lang="en-US" sz="1200">
                <a:latin typeface="Geo"/>
                <a:ea typeface="Geo"/>
                <a:cs typeface="Geo"/>
                <a:sym typeface="Geo"/>
              </a:rPr>
              <a:t> indicates that this </a:t>
            </a:r>
            <a:r>
              <a:rPr i="1" lang="en-US" sz="1200">
                <a:latin typeface="Geo"/>
                <a:ea typeface="Geo"/>
                <a:cs typeface="Geo"/>
                <a:sym typeface="Geo"/>
              </a:rPr>
              <a:t>fact</a:t>
            </a:r>
            <a:r>
              <a:rPr lang="en-US" sz="1200">
                <a:latin typeface="Geo"/>
                <a:ea typeface="Geo"/>
                <a:cs typeface="Geo"/>
                <a:sym typeface="Geo"/>
              </a:rPr>
              <a:t> will be used to challenge something</a:t>
            </a:r>
            <a:endParaRPr sz="1200">
              <a:latin typeface="Calibri"/>
              <a:ea typeface="Calibri"/>
              <a:cs typeface="Calibri"/>
              <a:sym typeface="Calibri"/>
            </a:endParaRPr>
          </a:p>
          <a:p>
            <a:pPr indent="-342900" lvl="0" marL="342900" rtl="0" algn="just">
              <a:lnSpc>
                <a:spcPct val="150000"/>
              </a:lnSpc>
              <a:spcBef>
                <a:spcPts val="960"/>
              </a:spcBef>
              <a:spcAft>
                <a:spcPts val="0"/>
              </a:spcAft>
              <a:buClr>
                <a:srgbClr val="000000"/>
              </a:buClr>
              <a:buSzPts val="1200"/>
              <a:buFont typeface="Calibri"/>
              <a:buAutoNum type="arabicPeriod"/>
            </a:pPr>
            <a:r>
              <a:rPr lang="en-US" sz="1200">
                <a:latin typeface="Geo"/>
                <a:ea typeface="Geo"/>
                <a:cs typeface="Geo"/>
                <a:sym typeface="Geo"/>
              </a:rPr>
              <a:t>Several scholars have </a:t>
            </a:r>
            <a:r>
              <a:rPr i="1" lang="en-US" sz="1200">
                <a:latin typeface="Geo"/>
                <a:ea typeface="Geo"/>
                <a:cs typeface="Geo"/>
                <a:sym typeface="Geo"/>
              </a:rPr>
              <a:t>argued that</a:t>
            </a:r>
            <a:r>
              <a:rPr lang="en-US" sz="1200">
                <a:latin typeface="Geo"/>
                <a:ea typeface="Geo"/>
                <a:cs typeface="Geo"/>
                <a:sym typeface="Geo"/>
              </a:rPr>
              <a:t> (signals that scholars are going to have an opinion / conclusion)</a:t>
            </a:r>
            <a:endParaRPr sz="1200">
              <a:latin typeface="Calibri"/>
              <a:ea typeface="Calibri"/>
              <a:cs typeface="Calibri"/>
              <a:sym typeface="Calibri"/>
            </a:endParaRPr>
          </a:p>
          <a:p>
            <a:pPr indent="-342900" lvl="0" marL="342900" rtl="0" algn="just">
              <a:lnSpc>
                <a:spcPct val="150000"/>
              </a:lnSpc>
              <a:spcBef>
                <a:spcPts val="960"/>
              </a:spcBef>
              <a:spcAft>
                <a:spcPts val="0"/>
              </a:spcAft>
              <a:buClr>
                <a:srgbClr val="000000"/>
              </a:buClr>
              <a:buSzPts val="1200"/>
              <a:buFont typeface="Calibri"/>
              <a:buAutoNum type="arabicPeriod"/>
            </a:pPr>
            <a:r>
              <a:rPr b="1" lang="en-US" sz="1200">
                <a:latin typeface="Geo"/>
                <a:ea typeface="Geo"/>
                <a:cs typeface="Geo"/>
                <a:sym typeface="Geo"/>
              </a:rPr>
              <a:t>since</a:t>
            </a:r>
            <a:r>
              <a:rPr lang="en-US" sz="1200">
                <a:latin typeface="Geo"/>
                <a:ea typeface="Geo"/>
                <a:cs typeface="Geo"/>
                <a:sym typeface="Geo"/>
              </a:rPr>
              <a:t> (the word </a:t>
            </a:r>
            <a:r>
              <a:rPr i="1" lang="en-US" sz="1200">
                <a:latin typeface="Geo"/>
                <a:ea typeface="Geo"/>
                <a:cs typeface="Geo"/>
                <a:sym typeface="Geo"/>
              </a:rPr>
              <a:t>since</a:t>
            </a:r>
            <a:r>
              <a:rPr lang="en-US" sz="1200">
                <a:latin typeface="Geo"/>
                <a:ea typeface="Geo"/>
                <a:cs typeface="Geo"/>
                <a:sym typeface="Geo"/>
              </a:rPr>
              <a:t> is a support / fact / premise indicator) the book includes a presentation of Newton’s calculus concepts and techniques: this statement is a premise used to support the conclusion of the scholars</a:t>
            </a:r>
            <a:endParaRPr sz="1200">
              <a:latin typeface="Calibri"/>
              <a:ea typeface="Calibri"/>
              <a:cs typeface="Calibri"/>
              <a:sym typeface="Calibri"/>
            </a:endParaRPr>
          </a:p>
          <a:p>
            <a:pPr indent="-342900" lvl="0" marL="342900" rtl="0" algn="just">
              <a:lnSpc>
                <a:spcPct val="150000"/>
              </a:lnSpc>
              <a:spcBef>
                <a:spcPts val="960"/>
              </a:spcBef>
              <a:spcAft>
                <a:spcPts val="0"/>
              </a:spcAft>
              <a:buClr>
                <a:srgbClr val="000000"/>
              </a:buClr>
              <a:buSzPts val="1200"/>
              <a:buFont typeface="Calibri"/>
              <a:buAutoNum type="arabicPeriod"/>
            </a:pPr>
            <a:r>
              <a:rPr lang="en-US" sz="1200">
                <a:latin typeface="Geo"/>
                <a:ea typeface="Geo"/>
                <a:cs typeface="Geo"/>
                <a:sym typeface="Geo"/>
              </a:rPr>
              <a:t>and </a:t>
            </a:r>
            <a:r>
              <a:rPr b="1" lang="en-US" sz="1200">
                <a:latin typeface="Geo"/>
                <a:ea typeface="Geo"/>
                <a:cs typeface="Geo"/>
                <a:sym typeface="Geo"/>
              </a:rPr>
              <a:t>since</a:t>
            </a:r>
            <a:r>
              <a:rPr lang="en-US" sz="1200">
                <a:latin typeface="Geo"/>
                <a:ea typeface="Geo"/>
                <a:cs typeface="Geo"/>
                <a:sym typeface="Geo"/>
              </a:rPr>
              <a:t> (the word </a:t>
            </a:r>
            <a:r>
              <a:rPr i="1" lang="en-US" sz="1200">
                <a:latin typeface="Geo"/>
                <a:ea typeface="Geo"/>
                <a:cs typeface="Geo"/>
                <a:sym typeface="Geo"/>
              </a:rPr>
              <a:t>since</a:t>
            </a:r>
            <a:r>
              <a:rPr lang="en-US" sz="1200">
                <a:latin typeface="Geo"/>
                <a:ea typeface="Geo"/>
                <a:cs typeface="Geo"/>
                <a:sym typeface="Geo"/>
              </a:rPr>
              <a:t> is a support / fact / premise indicator) the notes were written before Leibniz’ own development of calculus concepts and techniques: this statement is also a premise used to support the conclusion of the scholars</a:t>
            </a:r>
            <a:endParaRPr sz="1200">
              <a:latin typeface="Calibri"/>
              <a:ea typeface="Calibri"/>
              <a:cs typeface="Calibri"/>
              <a:sym typeface="Calibri"/>
            </a:endParaRPr>
          </a:p>
          <a:p>
            <a:pPr indent="-342900" lvl="0" marL="342900" rtl="0" algn="just">
              <a:lnSpc>
                <a:spcPct val="150000"/>
              </a:lnSpc>
              <a:spcBef>
                <a:spcPts val="960"/>
              </a:spcBef>
              <a:spcAft>
                <a:spcPts val="0"/>
              </a:spcAft>
              <a:buClr>
                <a:srgbClr val="000000"/>
              </a:buClr>
              <a:buSzPts val="1200"/>
              <a:buFont typeface="Calibri"/>
              <a:buAutoNum type="arabicPeriod"/>
            </a:pPr>
            <a:r>
              <a:rPr i="1" lang="en-US" sz="1200">
                <a:latin typeface="Geo"/>
                <a:ea typeface="Geo"/>
                <a:cs typeface="Geo"/>
                <a:sym typeface="Geo"/>
              </a:rPr>
              <a:t>it is virtually certain</a:t>
            </a:r>
            <a:r>
              <a:rPr b="1" lang="en-US" sz="1200">
                <a:latin typeface="Geo"/>
                <a:ea typeface="Geo"/>
                <a:cs typeface="Geo"/>
                <a:sym typeface="Geo"/>
              </a:rPr>
              <a:t> </a:t>
            </a:r>
            <a:r>
              <a:rPr lang="en-US" sz="1200">
                <a:latin typeface="Geo"/>
                <a:ea typeface="Geo"/>
                <a:cs typeface="Geo"/>
                <a:sym typeface="Geo"/>
              </a:rPr>
              <a:t>that the traditional view is false: the opinion / the conclusion of the scholars</a:t>
            </a:r>
            <a:endParaRPr sz="1200">
              <a:latin typeface="Calibri"/>
              <a:ea typeface="Calibri"/>
              <a:cs typeface="Calibri"/>
              <a:sym typeface="Calibri"/>
            </a:endParaRPr>
          </a:p>
          <a:p>
            <a:pPr indent="-342900" lvl="0" marL="342900" rtl="0" algn="just">
              <a:lnSpc>
                <a:spcPct val="150000"/>
              </a:lnSpc>
              <a:spcBef>
                <a:spcPts val="960"/>
              </a:spcBef>
              <a:spcAft>
                <a:spcPts val="0"/>
              </a:spcAft>
              <a:buClr>
                <a:srgbClr val="000000"/>
              </a:buClr>
              <a:buSzPts val="1200"/>
              <a:buFont typeface="Calibri"/>
              <a:buAutoNum type="arabicPeriod"/>
            </a:pPr>
            <a:r>
              <a:rPr lang="en-US" sz="1200">
                <a:latin typeface="Geo"/>
                <a:ea typeface="Geo"/>
                <a:cs typeface="Geo"/>
                <a:sym typeface="Geo"/>
              </a:rPr>
              <a:t>A more cautious conclusion than this is called for, however: author’s (historian’s) opinion / conclusion</a:t>
            </a:r>
            <a:r>
              <a:rPr lang="en-US" sz="1200">
                <a:latin typeface="Times New Roman"/>
                <a:ea typeface="Times New Roman"/>
                <a:cs typeface="Times New Roman"/>
                <a:sym typeface="Times New Roman"/>
              </a:rPr>
              <a:t>—</a:t>
            </a:r>
            <a:r>
              <a:rPr lang="en-US" sz="1200">
                <a:latin typeface="Geo"/>
                <a:ea typeface="Geo"/>
                <a:cs typeface="Geo"/>
                <a:sym typeface="Geo"/>
              </a:rPr>
              <a:t>the word </a:t>
            </a:r>
            <a:r>
              <a:rPr i="1" lang="en-US" sz="1200">
                <a:latin typeface="Geo"/>
                <a:ea typeface="Geo"/>
                <a:cs typeface="Geo"/>
                <a:sym typeface="Geo"/>
              </a:rPr>
              <a:t>however</a:t>
            </a:r>
            <a:r>
              <a:rPr lang="en-US" sz="1200">
                <a:latin typeface="Geo"/>
                <a:ea typeface="Geo"/>
                <a:cs typeface="Geo"/>
                <a:sym typeface="Geo"/>
              </a:rPr>
              <a:t> indicates that the author (historian) is challenging the previous conclusion drawn by the scholars.</a:t>
            </a:r>
            <a:endParaRPr sz="1200">
              <a:latin typeface="Calibri"/>
              <a:ea typeface="Calibri"/>
              <a:cs typeface="Calibri"/>
              <a:sym typeface="Calibri"/>
            </a:endParaRPr>
          </a:p>
          <a:p>
            <a:pPr indent="-342900" lvl="0" marL="342900" rtl="0" algn="just">
              <a:lnSpc>
                <a:spcPct val="150000"/>
              </a:lnSpc>
              <a:spcBef>
                <a:spcPts val="960"/>
              </a:spcBef>
              <a:spcAft>
                <a:spcPts val="0"/>
              </a:spcAft>
              <a:buClr>
                <a:srgbClr val="000000"/>
              </a:buClr>
              <a:buSzPts val="1200"/>
              <a:buFont typeface="Calibri"/>
              <a:buAutoNum type="arabicPeriod"/>
            </a:pPr>
            <a:r>
              <a:rPr lang="en-US" sz="1200">
                <a:latin typeface="Geo"/>
                <a:ea typeface="Geo"/>
                <a:cs typeface="Geo"/>
                <a:sym typeface="Geo"/>
              </a:rPr>
              <a:t>Premise: Leibniz’ notes are limited to early sections of Newton’s book, sections that precede the ones in which Newton’s calculus concepts and techniques are presented: this statement is a premise / fact supporting the author’s (historian’s) conclusion.</a:t>
            </a:r>
            <a:endParaRPr sz="1200">
              <a:latin typeface="Calibri"/>
              <a:ea typeface="Calibri"/>
              <a:cs typeface="Calibri"/>
              <a:sym typeface="Calibri"/>
            </a:endParaRPr>
          </a:p>
          <a:p>
            <a:pPr indent="0" lvl="0" marL="0" rtl="0" algn="just">
              <a:lnSpc>
                <a:spcPct val="150000"/>
              </a:lnSpc>
              <a:spcBef>
                <a:spcPts val="960"/>
              </a:spcBef>
              <a:spcAft>
                <a:spcPts val="0"/>
              </a:spcAft>
              <a:buNone/>
            </a:pPr>
            <a:r>
              <a:rPr lang="en-US" sz="1200">
                <a:solidFill>
                  <a:srgbClr val="000000"/>
                </a:solidFill>
                <a:latin typeface="Geo"/>
                <a:ea typeface="Geo"/>
                <a:cs typeface="Geo"/>
                <a:sym typeface="Geo"/>
              </a:rPr>
              <a:t> </a:t>
            </a:r>
            <a:endParaRPr sz="1200">
              <a:latin typeface="Calibri"/>
              <a:ea typeface="Calibri"/>
              <a:cs typeface="Calibri"/>
              <a:sym typeface="Calibri"/>
            </a:endParaRPr>
          </a:p>
          <a:p>
            <a:pPr indent="0" lvl="0" marL="0" rtl="0" algn="l">
              <a:lnSpc>
                <a:spcPct val="107000"/>
              </a:lnSpc>
              <a:spcBef>
                <a:spcPts val="960"/>
              </a:spcBef>
              <a:spcAft>
                <a:spcPts val="0"/>
              </a:spcAft>
              <a:buNone/>
            </a:pPr>
            <a:br>
              <a:rPr i="1" lang="en-US" sz="1200">
                <a:solidFill>
                  <a:srgbClr val="000000"/>
                </a:solidFill>
                <a:latin typeface="Geo"/>
                <a:ea typeface="Geo"/>
                <a:cs typeface="Geo"/>
                <a:sym typeface="Geo"/>
              </a:rPr>
            </a:br>
            <a:r>
              <a:rPr i="1" lang="en-US" sz="1200">
                <a:solidFill>
                  <a:srgbClr val="000000"/>
                </a:solidFill>
                <a:latin typeface="Geo"/>
                <a:ea typeface="Geo"/>
                <a:cs typeface="Geo"/>
                <a:sym typeface="Geo"/>
              </a:rPr>
              <a:t> </a:t>
            </a:r>
            <a:endParaRPr sz="1200">
              <a:latin typeface="Calibri"/>
              <a:ea typeface="Calibri"/>
              <a:cs typeface="Calibri"/>
              <a:sym typeface="Calibri"/>
            </a:endParaRPr>
          </a:p>
          <a:p>
            <a:pPr indent="0" lvl="0" marL="0" rtl="0" algn="just">
              <a:lnSpc>
                <a:spcPct val="150000"/>
              </a:lnSpc>
              <a:spcBef>
                <a:spcPts val="1160"/>
              </a:spcBef>
              <a:spcAft>
                <a:spcPts val="0"/>
              </a:spcAft>
              <a:buNone/>
            </a:pPr>
            <a:r>
              <a:rPr i="1" lang="en-US" sz="1200">
                <a:solidFill>
                  <a:srgbClr val="000000"/>
                </a:solidFill>
                <a:latin typeface="Geo"/>
                <a:ea typeface="Geo"/>
                <a:cs typeface="Geo"/>
                <a:sym typeface="Geo"/>
              </a:rPr>
              <a:t>Summary of the Core</a:t>
            </a:r>
            <a:r>
              <a:rPr lang="en-US" sz="1200">
                <a:solidFill>
                  <a:srgbClr val="000000"/>
                </a:solidFill>
                <a:latin typeface="Geo"/>
                <a:ea typeface="Geo"/>
                <a:cs typeface="Geo"/>
                <a:sym typeface="Geo"/>
              </a:rPr>
              <a:t>:</a:t>
            </a:r>
            <a:endParaRPr sz="1200">
              <a:latin typeface="Calibri"/>
              <a:ea typeface="Calibri"/>
              <a:cs typeface="Calibri"/>
              <a:sym typeface="Calibri"/>
            </a:endParaRPr>
          </a:p>
          <a:p>
            <a:pPr indent="-342900" lvl="0" marL="342900" rtl="0" algn="just">
              <a:lnSpc>
                <a:spcPct val="150000"/>
              </a:lnSpc>
              <a:spcBef>
                <a:spcPts val="960"/>
              </a:spcBef>
              <a:spcAft>
                <a:spcPts val="0"/>
              </a:spcAft>
              <a:buClr>
                <a:srgbClr val="000000"/>
              </a:buClr>
              <a:buSzPts val="1200"/>
              <a:buFont typeface="Calibri"/>
              <a:buAutoNum type="arabicPeriod"/>
            </a:pPr>
            <a:r>
              <a:rPr lang="en-US" sz="1200">
                <a:solidFill>
                  <a:srgbClr val="000000"/>
                </a:solidFill>
                <a:latin typeface="Geo"/>
                <a:ea typeface="Geo"/>
                <a:cs typeface="Geo"/>
                <a:sym typeface="Geo"/>
              </a:rPr>
              <a:t>(P</a:t>
            </a:r>
            <a:r>
              <a:rPr baseline="-25000" lang="en-US" sz="1200">
                <a:solidFill>
                  <a:srgbClr val="000000"/>
                </a:solidFill>
                <a:latin typeface="Geo"/>
                <a:ea typeface="Geo"/>
                <a:cs typeface="Geo"/>
                <a:sym typeface="Geo"/>
              </a:rPr>
              <a:t>1</a:t>
            </a:r>
            <a:r>
              <a:rPr lang="en-US" sz="1200">
                <a:solidFill>
                  <a:srgbClr val="000000"/>
                </a:solidFill>
                <a:latin typeface="Geo"/>
                <a:ea typeface="Geo"/>
                <a:cs typeface="Geo"/>
                <a:sym typeface="Geo"/>
              </a:rPr>
              <a:t> + P</a:t>
            </a:r>
            <a:r>
              <a:rPr baseline="-25000" lang="en-US" sz="1200">
                <a:solidFill>
                  <a:srgbClr val="000000"/>
                </a:solidFill>
                <a:latin typeface="Geo"/>
                <a:ea typeface="Geo"/>
                <a:cs typeface="Geo"/>
                <a:sym typeface="Geo"/>
              </a:rPr>
              <a:t>2</a:t>
            </a:r>
            <a:r>
              <a:rPr lang="en-US" sz="1200">
                <a:solidFill>
                  <a:srgbClr val="000000"/>
                </a:solidFill>
                <a:latin typeface="Geo"/>
                <a:ea typeface="Geo"/>
                <a:cs typeface="Geo"/>
                <a:sym typeface="Geo"/>
              </a:rPr>
              <a:t>) Premises supporting the scholars’ conclusion: the book includes a presentation of Newton’s calculus concepts and techniques … </a:t>
            </a:r>
            <a:r>
              <a:rPr i="1" lang="en-US" sz="1200">
                <a:solidFill>
                  <a:srgbClr val="000000"/>
                </a:solidFill>
                <a:latin typeface="Geo"/>
                <a:ea typeface="Geo"/>
                <a:cs typeface="Geo"/>
                <a:sym typeface="Geo"/>
              </a:rPr>
              <a:t>and</a:t>
            </a:r>
            <a:r>
              <a:rPr lang="en-US" sz="1200">
                <a:solidFill>
                  <a:srgbClr val="000000"/>
                </a:solidFill>
                <a:latin typeface="Geo"/>
                <a:ea typeface="Geo"/>
                <a:cs typeface="Geo"/>
                <a:sym typeface="Geo"/>
              </a:rPr>
              <a:t> … the notes were written before Leibniz’ own development of calculus concepts and techniques</a:t>
            </a:r>
            <a:endParaRPr sz="1200">
              <a:latin typeface="Calibri"/>
              <a:ea typeface="Calibri"/>
              <a:cs typeface="Calibri"/>
              <a:sym typeface="Calibri"/>
            </a:endParaRPr>
          </a:p>
          <a:p>
            <a:pPr indent="-342900" lvl="0" marL="342900" rtl="0" algn="just">
              <a:lnSpc>
                <a:spcPct val="150000"/>
              </a:lnSpc>
              <a:spcBef>
                <a:spcPts val="960"/>
              </a:spcBef>
              <a:spcAft>
                <a:spcPts val="0"/>
              </a:spcAft>
              <a:buClr>
                <a:srgbClr val="000000"/>
              </a:buClr>
              <a:buSzPts val="1200"/>
              <a:buFont typeface="Calibri"/>
              <a:buAutoNum type="arabicPeriod"/>
            </a:pPr>
            <a:r>
              <a:rPr lang="en-US" sz="1200">
                <a:solidFill>
                  <a:srgbClr val="000000"/>
                </a:solidFill>
                <a:latin typeface="Geo"/>
                <a:ea typeface="Geo"/>
                <a:cs typeface="Geo"/>
                <a:sym typeface="Geo"/>
              </a:rPr>
              <a:t>(C</a:t>
            </a:r>
            <a:r>
              <a:rPr baseline="-25000" lang="en-US" sz="1200">
                <a:solidFill>
                  <a:srgbClr val="000000"/>
                </a:solidFill>
                <a:latin typeface="Geo"/>
                <a:ea typeface="Geo"/>
                <a:cs typeface="Geo"/>
                <a:sym typeface="Geo"/>
              </a:rPr>
              <a:t>1</a:t>
            </a:r>
            <a:r>
              <a:rPr lang="en-US" sz="1200">
                <a:solidFill>
                  <a:srgbClr val="000000"/>
                </a:solidFill>
                <a:latin typeface="Geo"/>
                <a:ea typeface="Geo"/>
                <a:cs typeface="Geo"/>
                <a:sym typeface="Geo"/>
              </a:rPr>
              <a:t>) Conclusion of the scholars (that the author challenges): it is virtually certain that the traditional view is false</a:t>
            </a:r>
            <a:endParaRPr sz="1200">
              <a:latin typeface="Calibri"/>
              <a:ea typeface="Calibri"/>
              <a:cs typeface="Calibri"/>
              <a:sym typeface="Calibri"/>
            </a:endParaRPr>
          </a:p>
          <a:p>
            <a:pPr indent="-342900" lvl="0" marL="342900" rtl="0" algn="just">
              <a:lnSpc>
                <a:spcPct val="150000"/>
              </a:lnSpc>
              <a:spcBef>
                <a:spcPts val="960"/>
              </a:spcBef>
              <a:spcAft>
                <a:spcPts val="0"/>
              </a:spcAft>
              <a:buClr>
                <a:srgbClr val="000000"/>
              </a:buClr>
              <a:buSzPts val="1200"/>
              <a:buFont typeface="Calibri"/>
              <a:buAutoNum type="arabicPeriod"/>
            </a:pPr>
            <a:r>
              <a:rPr lang="en-US" sz="1200">
                <a:solidFill>
                  <a:srgbClr val="000000"/>
                </a:solidFill>
                <a:latin typeface="Geo"/>
                <a:ea typeface="Geo"/>
                <a:cs typeface="Geo"/>
                <a:sym typeface="Geo"/>
              </a:rPr>
              <a:t>(C</a:t>
            </a:r>
            <a:r>
              <a:rPr baseline="-25000" lang="en-US" sz="1200">
                <a:solidFill>
                  <a:srgbClr val="000000"/>
                </a:solidFill>
                <a:latin typeface="Geo"/>
                <a:ea typeface="Geo"/>
                <a:cs typeface="Geo"/>
                <a:sym typeface="Geo"/>
              </a:rPr>
              <a:t>2</a:t>
            </a:r>
            <a:r>
              <a:rPr lang="en-US" sz="1200">
                <a:solidFill>
                  <a:srgbClr val="000000"/>
                </a:solidFill>
                <a:latin typeface="Geo"/>
                <a:ea typeface="Geo"/>
                <a:cs typeface="Geo"/>
                <a:sym typeface="Geo"/>
              </a:rPr>
              <a:t>) Author’s conclusion: A more cautious conclusion than this is called for, </a:t>
            </a:r>
            <a:r>
              <a:rPr b="1" lang="en-US" sz="1200" u="sng">
                <a:solidFill>
                  <a:srgbClr val="000000"/>
                </a:solidFill>
                <a:latin typeface="Geo"/>
                <a:ea typeface="Geo"/>
                <a:cs typeface="Geo"/>
                <a:sym typeface="Geo"/>
              </a:rPr>
              <a:t>however</a:t>
            </a:r>
            <a:endParaRPr sz="1200">
              <a:latin typeface="Calibri"/>
              <a:ea typeface="Calibri"/>
              <a:cs typeface="Calibri"/>
              <a:sym typeface="Calibri"/>
            </a:endParaRPr>
          </a:p>
          <a:p>
            <a:pPr indent="-342900" lvl="0" marL="342900" rtl="0" algn="just">
              <a:lnSpc>
                <a:spcPct val="150000"/>
              </a:lnSpc>
              <a:spcBef>
                <a:spcPts val="960"/>
              </a:spcBef>
              <a:spcAft>
                <a:spcPts val="0"/>
              </a:spcAft>
              <a:buClr>
                <a:srgbClr val="000000"/>
              </a:buClr>
              <a:buSzPts val="1200"/>
              <a:buFont typeface="Calibri"/>
              <a:buAutoNum type="arabicPeriod"/>
            </a:pPr>
            <a:r>
              <a:rPr lang="en-US" sz="1200">
                <a:solidFill>
                  <a:srgbClr val="000000"/>
                </a:solidFill>
                <a:latin typeface="Geo"/>
                <a:ea typeface="Geo"/>
                <a:cs typeface="Geo"/>
                <a:sym typeface="Geo"/>
              </a:rPr>
              <a:t>(P</a:t>
            </a:r>
            <a:r>
              <a:rPr baseline="-25000" lang="en-US" sz="1200">
                <a:solidFill>
                  <a:srgbClr val="000000"/>
                </a:solidFill>
                <a:latin typeface="Geo"/>
                <a:ea typeface="Geo"/>
                <a:cs typeface="Geo"/>
                <a:sym typeface="Geo"/>
              </a:rPr>
              <a:t>3</a:t>
            </a:r>
            <a:r>
              <a:rPr lang="en-US" sz="1200">
                <a:solidFill>
                  <a:srgbClr val="000000"/>
                </a:solidFill>
                <a:latin typeface="Geo"/>
                <a:ea typeface="Geo"/>
                <a:cs typeface="Geo"/>
                <a:sym typeface="Geo"/>
              </a:rPr>
              <a:t>) Premise supporting the author’s conclusion: Leibniz’ notes are limited to early sections of Newton’s book, sections that precede the ones in which Newton’s calculus concepts and techniques are presented</a:t>
            </a:r>
            <a:endParaRPr sz="1200">
              <a:latin typeface="Calibri"/>
              <a:ea typeface="Calibri"/>
              <a:cs typeface="Calibri"/>
              <a:sym typeface="Calibri"/>
            </a:endParaRPr>
          </a:p>
          <a:p>
            <a:pPr indent="0" lvl="0" marL="0" rtl="0" algn="just">
              <a:lnSpc>
                <a:spcPct val="150000"/>
              </a:lnSpc>
              <a:spcBef>
                <a:spcPts val="960"/>
              </a:spcBef>
              <a:spcAft>
                <a:spcPts val="0"/>
              </a:spcAft>
              <a:buNone/>
            </a:pPr>
            <a:r>
              <a:rPr lang="en-US" sz="1200">
                <a:latin typeface="Geo"/>
                <a:ea typeface="Geo"/>
                <a:cs typeface="Geo"/>
                <a:sym typeface="Geo"/>
              </a:rPr>
              <a:t>So, the final structure is: P</a:t>
            </a:r>
            <a:r>
              <a:rPr baseline="-25000" lang="en-US" sz="1200">
                <a:latin typeface="Geo"/>
                <a:ea typeface="Geo"/>
                <a:cs typeface="Geo"/>
                <a:sym typeface="Geo"/>
              </a:rPr>
              <a:t>1</a:t>
            </a:r>
            <a:r>
              <a:rPr lang="en-US" sz="1200">
                <a:latin typeface="Geo"/>
                <a:ea typeface="Geo"/>
                <a:cs typeface="Geo"/>
                <a:sym typeface="Geo"/>
              </a:rPr>
              <a:t> + P</a:t>
            </a:r>
            <a:r>
              <a:rPr baseline="-25000" lang="en-US" sz="1200">
                <a:latin typeface="Geo"/>
                <a:ea typeface="Geo"/>
                <a:cs typeface="Geo"/>
                <a:sym typeface="Geo"/>
              </a:rPr>
              <a:t>2</a:t>
            </a:r>
            <a:r>
              <a:rPr lang="en-US" sz="1200">
                <a:latin typeface="Geo"/>
                <a:ea typeface="Geo"/>
                <a:cs typeface="Geo"/>
                <a:sym typeface="Geo"/>
              </a:rPr>
              <a:t> Support C</a:t>
            </a:r>
            <a:r>
              <a:rPr baseline="-25000" lang="en-US" sz="1200">
                <a:latin typeface="Geo"/>
                <a:ea typeface="Geo"/>
                <a:cs typeface="Geo"/>
                <a:sym typeface="Geo"/>
              </a:rPr>
              <a:t>1</a:t>
            </a:r>
            <a:r>
              <a:rPr lang="en-US" sz="1200">
                <a:latin typeface="Geo"/>
                <a:ea typeface="Geo"/>
                <a:cs typeface="Geo"/>
                <a:sym typeface="Geo"/>
              </a:rPr>
              <a:t>, which is challenged by C</a:t>
            </a:r>
            <a:r>
              <a:rPr baseline="-25000" lang="en-US" sz="1200">
                <a:latin typeface="Geo"/>
                <a:ea typeface="Geo"/>
                <a:cs typeface="Geo"/>
                <a:sym typeface="Geo"/>
              </a:rPr>
              <a:t>2</a:t>
            </a:r>
            <a:r>
              <a:rPr lang="en-US" sz="1200">
                <a:latin typeface="Geo"/>
                <a:ea typeface="Geo"/>
                <a:cs typeface="Geo"/>
                <a:sym typeface="Geo"/>
              </a:rPr>
              <a:t>, which is supported by P</a:t>
            </a:r>
            <a:r>
              <a:rPr baseline="-25000" lang="en-US" sz="1200">
                <a:latin typeface="Geo"/>
                <a:ea typeface="Geo"/>
                <a:cs typeface="Geo"/>
                <a:sym typeface="Geo"/>
              </a:rPr>
              <a:t>3</a:t>
            </a:r>
            <a:r>
              <a:rPr lang="en-US" sz="1200">
                <a:latin typeface="Geo"/>
                <a:ea typeface="Geo"/>
                <a:cs typeface="Geo"/>
                <a:sym typeface="Geo"/>
              </a:rPr>
              <a:t>.</a:t>
            </a:r>
            <a:endParaRPr sz="1200">
              <a:latin typeface="Calibri"/>
              <a:ea typeface="Calibri"/>
              <a:cs typeface="Calibri"/>
              <a:sym typeface="Calibri"/>
            </a:endParaRPr>
          </a:p>
          <a:p>
            <a:pPr indent="0" lvl="0" marL="0" rtl="0" algn="just">
              <a:lnSpc>
                <a:spcPct val="150000"/>
              </a:lnSpc>
              <a:spcBef>
                <a:spcPts val="960"/>
              </a:spcBef>
              <a:spcAft>
                <a:spcPts val="0"/>
              </a:spcAft>
              <a:buNone/>
            </a:pPr>
            <a:r>
              <a:rPr lang="en-US" sz="1200">
                <a:latin typeface="Geo"/>
                <a:ea typeface="Geo"/>
                <a:cs typeface="Geo"/>
                <a:sym typeface="Geo"/>
              </a:rPr>
              <a:t>Focus on the word </a:t>
            </a:r>
            <a:r>
              <a:rPr i="1" lang="en-US" sz="1200">
                <a:latin typeface="Geo"/>
                <a:ea typeface="Geo"/>
                <a:cs typeface="Geo"/>
                <a:sym typeface="Geo"/>
              </a:rPr>
              <a:t>however</a:t>
            </a:r>
            <a:r>
              <a:rPr lang="en-US" sz="1200">
                <a:latin typeface="Geo"/>
                <a:ea typeface="Geo"/>
                <a:cs typeface="Geo"/>
                <a:sym typeface="Geo"/>
              </a:rPr>
              <a:t> in “</a:t>
            </a:r>
            <a:r>
              <a:rPr i="1" lang="en-US" sz="1200">
                <a:latin typeface="Geo"/>
                <a:ea typeface="Geo"/>
                <a:cs typeface="Geo"/>
                <a:sym typeface="Geo"/>
              </a:rPr>
              <a:t>a more cautious conclusion than this is called for, </a:t>
            </a:r>
            <a:r>
              <a:rPr b="1" i="1" lang="en-US" sz="1200">
                <a:latin typeface="Geo"/>
                <a:ea typeface="Geo"/>
                <a:cs typeface="Geo"/>
                <a:sym typeface="Geo"/>
              </a:rPr>
              <a:t>however</a:t>
            </a:r>
            <a:r>
              <a:rPr lang="en-US" sz="1200">
                <a:latin typeface="Geo"/>
                <a:ea typeface="Geo"/>
                <a:cs typeface="Geo"/>
                <a:sym typeface="Geo"/>
              </a:rPr>
              <a:t>”</a:t>
            </a:r>
            <a:endParaRPr sz="1200">
              <a:latin typeface="Calibri"/>
              <a:ea typeface="Calibri"/>
              <a:cs typeface="Calibri"/>
              <a:sym typeface="Calibri"/>
            </a:endParaRPr>
          </a:p>
          <a:p>
            <a:pPr indent="0" lvl="0" marL="0" rtl="0" algn="just">
              <a:lnSpc>
                <a:spcPct val="150000"/>
              </a:lnSpc>
              <a:spcBef>
                <a:spcPts val="960"/>
              </a:spcBef>
              <a:spcAft>
                <a:spcPts val="0"/>
              </a:spcAft>
              <a:buNone/>
            </a:pPr>
            <a:r>
              <a:rPr lang="en-US" sz="1200">
                <a:latin typeface="Geo"/>
                <a:ea typeface="Geo"/>
                <a:cs typeface="Geo"/>
                <a:sym typeface="Geo"/>
              </a:rPr>
              <a:t>This signifies that the two Boldface statements are in opposition.</a:t>
            </a:r>
            <a:endParaRPr sz="1200">
              <a:latin typeface="Calibri"/>
              <a:ea typeface="Calibri"/>
              <a:cs typeface="Calibri"/>
              <a:sym typeface="Calibri"/>
            </a:endParaRPr>
          </a:p>
          <a:p>
            <a:pPr indent="0" lvl="0" marL="0" rtl="0" algn="just">
              <a:lnSpc>
                <a:spcPct val="150000"/>
              </a:lnSpc>
              <a:spcBef>
                <a:spcPts val="960"/>
              </a:spcBef>
              <a:spcAft>
                <a:spcPts val="0"/>
              </a:spcAft>
              <a:buNone/>
            </a:pPr>
            <a:r>
              <a:rPr lang="en-US" sz="1200">
                <a:latin typeface="Geo"/>
                <a:ea typeface="Geo"/>
                <a:cs typeface="Geo"/>
                <a:sym typeface="Geo"/>
              </a:rPr>
              <a:t>The first Boldface statement is:</a:t>
            </a:r>
            <a:endParaRPr sz="1200">
              <a:latin typeface="Calibri"/>
              <a:ea typeface="Calibri"/>
              <a:cs typeface="Calibri"/>
              <a:sym typeface="Calibri"/>
            </a:endParaRPr>
          </a:p>
          <a:p>
            <a:pPr indent="0" lvl="0" marL="252095" rtl="0" algn="just">
              <a:lnSpc>
                <a:spcPct val="150000"/>
              </a:lnSpc>
              <a:spcBef>
                <a:spcPts val="960"/>
              </a:spcBef>
              <a:spcAft>
                <a:spcPts val="0"/>
              </a:spcAft>
              <a:buNone/>
            </a:pPr>
            <a:r>
              <a:rPr lang="en-US" sz="1200">
                <a:latin typeface="Geo"/>
                <a:ea typeface="Geo"/>
                <a:cs typeface="Geo"/>
                <a:sym typeface="Geo"/>
              </a:rPr>
              <a:t>since the notes were written before Leibniz’ own development of calculus concepts and techniques</a:t>
            </a:r>
            <a:endParaRPr sz="1200">
              <a:latin typeface="Calibri"/>
              <a:ea typeface="Calibri"/>
              <a:cs typeface="Calibri"/>
              <a:sym typeface="Calibri"/>
            </a:endParaRPr>
          </a:p>
          <a:p>
            <a:pPr indent="0" lvl="0" marL="0" rtl="0" algn="just">
              <a:lnSpc>
                <a:spcPct val="150000"/>
              </a:lnSpc>
              <a:spcBef>
                <a:spcPts val="960"/>
              </a:spcBef>
              <a:spcAft>
                <a:spcPts val="0"/>
              </a:spcAft>
              <a:buNone/>
            </a:pPr>
            <a:r>
              <a:rPr lang="en-US" sz="1200">
                <a:latin typeface="Geo"/>
                <a:ea typeface="Geo"/>
                <a:cs typeface="Geo"/>
                <a:sym typeface="Geo"/>
              </a:rPr>
              <a:t>As per the analysis above, this is a premise (also called evidence) that supports C</a:t>
            </a:r>
            <a:r>
              <a:rPr baseline="-25000" lang="en-US" sz="1200">
                <a:latin typeface="Geo"/>
                <a:ea typeface="Geo"/>
                <a:cs typeface="Geo"/>
                <a:sym typeface="Geo"/>
              </a:rPr>
              <a:t>1</a:t>
            </a:r>
            <a:r>
              <a:rPr lang="en-US" sz="1200">
                <a:latin typeface="Geo"/>
                <a:ea typeface="Geo"/>
                <a:cs typeface="Geo"/>
                <a:sym typeface="Geo"/>
              </a:rPr>
              <a:t> (the conclusion of the scholars), which is opposed by C</a:t>
            </a:r>
            <a:r>
              <a:rPr baseline="-25000" lang="en-US" sz="1200">
                <a:latin typeface="Geo"/>
                <a:ea typeface="Geo"/>
                <a:cs typeface="Geo"/>
                <a:sym typeface="Geo"/>
              </a:rPr>
              <a:t>2</a:t>
            </a:r>
            <a:r>
              <a:rPr lang="en-US" sz="1200">
                <a:latin typeface="Geo"/>
                <a:ea typeface="Geo"/>
                <a:cs typeface="Geo"/>
                <a:sym typeface="Geo"/>
              </a:rPr>
              <a:t> (the conclusion of the historian, who is also the author of the passage)</a:t>
            </a:r>
            <a:endParaRPr sz="1200">
              <a:latin typeface="Calibri"/>
              <a:ea typeface="Calibri"/>
              <a:cs typeface="Calibri"/>
              <a:sym typeface="Calibri"/>
            </a:endParaRPr>
          </a:p>
          <a:p>
            <a:pPr indent="0" lvl="0" marL="0" rtl="0" algn="just">
              <a:lnSpc>
                <a:spcPct val="150000"/>
              </a:lnSpc>
              <a:spcBef>
                <a:spcPts val="960"/>
              </a:spcBef>
              <a:spcAft>
                <a:spcPts val="0"/>
              </a:spcAft>
              <a:buNone/>
            </a:pPr>
            <a:r>
              <a:rPr lang="en-US" sz="1200">
                <a:latin typeface="Geo"/>
                <a:ea typeface="Geo"/>
                <a:cs typeface="Geo"/>
                <a:sym typeface="Geo"/>
              </a:rPr>
              <a:t>The second Boldface statement is:</a:t>
            </a:r>
            <a:endParaRPr sz="1200">
              <a:latin typeface="Calibri"/>
              <a:ea typeface="Calibri"/>
              <a:cs typeface="Calibri"/>
              <a:sym typeface="Calibri"/>
            </a:endParaRPr>
          </a:p>
          <a:p>
            <a:pPr indent="0" lvl="0" marL="252095" rtl="0" algn="just">
              <a:lnSpc>
                <a:spcPct val="150000"/>
              </a:lnSpc>
              <a:spcBef>
                <a:spcPts val="960"/>
              </a:spcBef>
              <a:spcAft>
                <a:spcPts val="0"/>
              </a:spcAft>
              <a:buNone/>
            </a:pPr>
            <a:r>
              <a:rPr lang="en-US" sz="1200">
                <a:latin typeface="Geo"/>
                <a:ea typeface="Geo"/>
                <a:cs typeface="Geo"/>
                <a:sym typeface="Geo"/>
              </a:rPr>
              <a:t>Leibniz’ notes are limited to early sections of Newton’s book, sections that precede the ones in which Newton’s calculus concepts and techniques are presented.</a:t>
            </a:r>
            <a:endParaRPr sz="1200">
              <a:latin typeface="Calibri"/>
              <a:ea typeface="Calibri"/>
              <a:cs typeface="Calibri"/>
              <a:sym typeface="Calibri"/>
            </a:endParaRPr>
          </a:p>
          <a:p>
            <a:pPr indent="0" lvl="0" marL="0" rtl="0" algn="just">
              <a:lnSpc>
                <a:spcPct val="150000"/>
              </a:lnSpc>
              <a:spcBef>
                <a:spcPts val="960"/>
              </a:spcBef>
              <a:spcAft>
                <a:spcPts val="0"/>
              </a:spcAft>
              <a:buNone/>
            </a:pPr>
            <a:r>
              <a:rPr lang="en-US" sz="1200">
                <a:latin typeface="Geo"/>
                <a:ea typeface="Geo"/>
                <a:cs typeface="Geo"/>
                <a:sym typeface="Geo"/>
              </a:rPr>
              <a:t>As per the analysis above, this is a premise (also called evidence) that supports C</a:t>
            </a:r>
            <a:r>
              <a:rPr baseline="-25000" lang="en-US" sz="1200">
                <a:latin typeface="Geo"/>
                <a:ea typeface="Geo"/>
                <a:cs typeface="Geo"/>
                <a:sym typeface="Geo"/>
              </a:rPr>
              <a:t>2</a:t>
            </a:r>
            <a:r>
              <a:rPr baseline="30000" lang="en-US" sz="1200">
                <a:latin typeface="Geo"/>
                <a:ea typeface="Geo"/>
                <a:cs typeface="Geo"/>
                <a:sym typeface="Geo"/>
              </a:rPr>
              <a:t> </a:t>
            </a:r>
            <a:r>
              <a:rPr lang="en-US" sz="1200">
                <a:latin typeface="Geo"/>
                <a:ea typeface="Geo"/>
                <a:cs typeface="Geo"/>
                <a:sym typeface="Geo"/>
              </a:rPr>
              <a:t>(the conclusion of the historian, who is also the author of the passage), which opposes C</a:t>
            </a:r>
            <a:r>
              <a:rPr baseline="-25000" lang="en-US" sz="1200">
                <a:latin typeface="Geo"/>
                <a:ea typeface="Geo"/>
                <a:cs typeface="Geo"/>
                <a:sym typeface="Geo"/>
              </a:rPr>
              <a:t>1</a:t>
            </a:r>
            <a:r>
              <a:rPr lang="en-US" sz="1200">
                <a:latin typeface="Geo"/>
                <a:ea typeface="Geo"/>
                <a:cs typeface="Geo"/>
                <a:sym typeface="Geo"/>
              </a:rPr>
              <a:t> (the conclusion of the scholars)</a:t>
            </a:r>
            <a:endParaRPr sz="1200">
              <a:latin typeface="Calibri"/>
              <a:ea typeface="Calibri"/>
              <a:cs typeface="Calibri"/>
              <a:sym typeface="Calibri"/>
            </a:endParaRPr>
          </a:p>
          <a:p>
            <a:pPr indent="0" lvl="0" marL="0" rtl="0" algn="l">
              <a:spcBef>
                <a:spcPts val="960"/>
              </a:spcBef>
              <a:spcAft>
                <a:spcPts val="0"/>
              </a:spcAft>
              <a:buNone/>
            </a:pPr>
            <a:r>
              <a:t/>
            </a:r>
            <a:endParaRPr/>
          </a:p>
          <a:p>
            <a:pPr indent="0" lvl="0" marL="0" rtl="0" algn="l">
              <a:spcBef>
                <a:spcPts val="360"/>
              </a:spcBef>
              <a:spcAft>
                <a:spcPts val="0"/>
              </a:spcAft>
              <a:buNone/>
            </a:pPr>
            <a:r>
              <a:t/>
            </a:r>
            <a:endParaRPr/>
          </a:p>
        </p:txBody>
      </p:sp>
      <p:sp>
        <p:nvSpPr>
          <p:cNvPr id="267" name="Google Shape;267;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a:p>
        </p:txBody>
      </p:sp>
      <p:sp>
        <p:nvSpPr>
          <p:cNvPr id="274" name="Google Shape;274;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en-US" sz="1800">
                <a:latin typeface="Geo"/>
                <a:ea typeface="Geo"/>
                <a:cs typeface="Geo"/>
                <a:sym typeface="Geo"/>
              </a:rPr>
              <a:t>We see that both the boldface statements are </a:t>
            </a:r>
            <a:r>
              <a:rPr b="1" lang="en-US" sz="1800">
                <a:latin typeface="Geo"/>
                <a:ea typeface="Geo"/>
                <a:cs typeface="Geo"/>
                <a:sym typeface="Geo"/>
              </a:rPr>
              <a:t>FACTS</a:t>
            </a:r>
            <a:r>
              <a:rPr lang="en-US" sz="1800">
                <a:latin typeface="Geo"/>
                <a:ea typeface="Geo"/>
                <a:cs typeface="Geo"/>
                <a:sym typeface="Geo"/>
              </a:rPr>
              <a:t>. Here is how:</a:t>
            </a:r>
            <a:endParaRPr sz="1800">
              <a:latin typeface="Calibri"/>
              <a:ea typeface="Calibri"/>
              <a:cs typeface="Calibri"/>
              <a:sym typeface="Calibri"/>
            </a:endParaRPr>
          </a:p>
          <a:p>
            <a:pPr indent="0" lvl="0" marL="457200" rtl="0" algn="just">
              <a:lnSpc>
                <a:spcPct val="150000"/>
              </a:lnSpc>
              <a:spcBef>
                <a:spcPts val="1140"/>
              </a:spcBef>
              <a:spcAft>
                <a:spcPts val="0"/>
              </a:spcAft>
              <a:buNone/>
            </a:pPr>
            <a:r>
              <a:rPr lang="en-US" sz="1800">
                <a:latin typeface="Geo"/>
                <a:ea typeface="Geo"/>
                <a:cs typeface="Geo"/>
                <a:sym typeface="Geo"/>
              </a:rPr>
              <a:t>BF1: On one side </a:t>
            </a:r>
            <a:r>
              <a:rPr b="1" lang="en-US" sz="1800">
                <a:latin typeface="Geo"/>
                <a:ea typeface="Geo"/>
                <a:cs typeface="Geo"/>
                <a:sym typeface="Geo"/>
              </a:rPr>
              <a:t>are</a:t>
            </a:r>
            <a:r>
              <a:rPr lang="en-US" sz="1800">
                <a:latin typeface="Geo"/>
                <a:ea typeface="Geo"/>
                <a:cs typeface="Geo"/>
                <a:sym typeface="Geo"/>
              </a:rPr>
              <a:t> those that favor the use of Gross Domestic Product, or GDP, the market value of all goods and services produced within the borders of a country within one year. </a:t>
            </a:r>
            <a:endParaRPr sz="1800">
              <a:latin typeface="Calibri"/>
              <a:ea typeface="Calibri"/>
              <a:cs typeface="Calibri"/>
              <a:sym typeface="Calibri"/>
            </a:endParaRPr>
          </a:p>
          <a:p>
            <a:pPr indent="0" lvl="0" marL="457200" rtl="0" algn="just">
              <a:lnSpc>
                <a:spcPct val="150000"/>
              </a:lnSpc>
              <a:spcBef>
                <a:spcPts val="1140"/>
              </a:spcBef>
              <a:spcAft>
                <a:spcPts val="0"/>
              </a:spcAft>
              <a:buNone/>
            </a:pPr>
            <a:r>
              <a:rPr lang="en-US" sz="1800">
                <a:latin typeface="Geo"/>
                <a:ea typeface="Geo"/>
                <a:cs typeface="Geo"/>
                <a:sym typeface="Geo"/>
              </a:rPr>
              <a:t>The word </a:t>
            </a:r>
            <a:r>
              <a:rPr i="1" lang="en-US" sz="1800">
                <a:latin typeface="Geo"/>
                <a:ea typeface="Geo"/>
                <a:cs typeface="Geo"/>
                <a:sym typeface="Geo"/>
              </a:rPr>
              <a:t>are</a:t>
            </a:r>
            <a:r>
              <a:rPr lang="en-US" sz="1800">
                <a:latin typeface="Geo"/>
                <a:ea typeface="Geo"/>
                <a:cs typeface="Geo"/>
                <a:sym typeface="Geo"/>
              </a:rPr>
              <a:t> above denotes reality, and hence denotes a </a:t>
            </a:r>
            <a:r>
              <a:rPr i="1" lang="en-US" sz="1800">
                <a:latin typeface="Geo"/>
                <a:ea typeface="Geo"/>
                <a:cs typeface="Geo"/>
                <a:sym typeface="Geo"/>
              </a:rPr>
              <a:t>fact</a:t>
            </a:r>
            <a:r>
              <a:rPr lang="en-US" sz="1800">
                <a:latin typeface="Geo"/>
                <a:ea typeface="Geo"/>
                <a:cs typeface="Geo"/>
                <a:sym typeface="Geo"/>
              </a:rPr>
              <a:t>.</a:t>
            </a:r>
            <a:endParaRPr sz="1800">
              <a:latin typeface="Calibri"/>
              <a:ea typeface="Calibri"/>
              <a:cs typeface="Calibri"/>
              <a:sym typeface="Calibri"/>
            </a:endParaRPr>
          </a:p>
          <a:p>
            <a:pPr indent="0" lvl="0" marL="457200" rtl="0" algn="just">
              <a:lnSpc>
                <a:spcPct val="150000"/>
              </a:lnSpc>
              <a:spcBef>
                <a:spcPts val="1140"/>
              </a:spcBef>
              <a:spcAft>
                <a:spcPts val="0"/>
              </a:spcAft>
              <a:buNone/>
            </a:pPr>
            <a:r>
              <a:rPr lang="en-US" sz="1800">
                <a:latin typeface="Geo"/>
                <a:ea typeface="Geo"/>
                <a:cs typeface="Geo"/>
                <a:sym typeface="Geo"/>
              </a:rPr>
              <a:t>BF 2: If we </a:t>
            </a:r>
            <a:r>
              <a:rPr i="1" lang="en-US" sz="1800">
                <a:latin typeface="Geo"/>
                <a:ea typeface="Geo"/>
                <a:cs typeface="Geo"/>
                <a:sym typeface="Geo"/>
              </a:rPr>
              <a:t>look</a:t>
            </a:r>
            <a:r>
              <a:rPr lang="en-US" sz="1800">
                <a:latin typeface="Geo"/>
                <a:ea typeface="Geo"/>
                <a:cs typeface="Geo"/>
                <a:sym typeface="Geo"/>
              </a:rPr>
              <a:t> at per-capita GDP, however, Japan, China, and even the United States </a:t>
            </a:r>
            <a:r>
              <a:rPr i="1" lang="en-US" sz="1800">
                <a:latin typeface="Geo"/>
                <a:ea typeface="Geo"/>
                <a:cs typeface="Geo"/>
                <a:sym typeface="Geo"/>
              </a:rPr>
              <a:t>do not make the top ten</a:t>
            </a:r>
            <a:r>
              <a:rPr lang="en-US" sz="1800">
                <a:latin typeface="Geo"/>
                <a:ea typeface="Geo"/>
                <a:cs typeface="Geo"/>
                <a:sym typeface="Geo"/>
              </a:rPr>
              <a:t>, while small wealthy nations like Denmark, Switzerland, and Luxembourg </a:t>
            </a:r>
            <a:r>
              <a:rPr i="1" lang="en-US" sz="1800">
                <a:latin typeface="Geo"/>
                <a:ea typeface="Geo"/>
                <a:cs typeface="Geo"/>
                <a:sym typeface="Geo"/>
              </a:rPr>
              <a:t>routinely rank higher</a:t>
            </a:r>
            <a:r>
              <a:rPr lang="en-US" sz="1800">
                <a:latin typeface="Geo"/>
                <a:ea typeface="Geo"/>
                <a:cs typeface="Geo"/>
                <a:sym typeface="Geo"/>
              </a:rPr>
              <a:t>. </a:t>
            </a:r>
            <a:endParaRPr sz="1800">
              <a:latin typeface="Calibri"/>
              <a:ea typeface="Calibri"/>
              <a:cs typeface="Calibri"/>
              <a:sym typeface="Calibri"/>
            </a:endParaRPr>
          </a:p>
          <a:p>
            <a:pPr indent="0" lvl="0" marL="457200" rtl="0" algn="just">
              <a:lnSpc>
                <a:spcPct val="150000"/>
              </a:lnSpc>
              <a:spcBef>
                <a:spcPts val="1140"/>
              </a:spcBef>
              <a:spcAft>
                <a:spcPts val="0"/>
              </a:spcAft>
              <a:buNone/>
            </a:pPr>
            <a:r>
              <a:rPr lang="en-US" sz="1800">
                <a:latin typeface="Geo"/>
                <a:ea typeface="Geo"/>
                <a:cs typeface="Geo"/>
                <a:sym typeface="Geo"/>
              </a:rPr>
              <a:t>All the italicized portions denote a current reality, and hence denote a </a:t>
            </a:r>
            <a:r>
              <a:rPr i="1" lang="en-US" sz="1800">
                <a:latin typeface="Geo"/>
                <a:ea typeface="Geo"/>
                <a:cs typeface="Geo"/>
                <a:sym typeface="Geo"/>
              </a:rPr>
              <a:t>fact</a:t>
            </a:r>
            <a:r>
              <a:rPr lang="en-US" sz="1800">
                <a:latin typeface="Geo"/>
                <a:ea typeface="Geo"/>
                <a:cs typeface="Geo"/>
                <a:sym typeface="Geo"/>
              </a:rPr>
              <a:t>.</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latin typeface="Geo"/>
                <a:ea typeface="Geo"/>
                <a:cs typeface="Geo"/>
                <a:sym typeface="Geo"/>
              </a:rPr>
              <a:t>Since both BF1 and BF2 are facts, option B (</a:t>
            </a:r>
            <a:r>
              <a:rPr i="1" lang="en-US" sz="1800">
                <a:latin typeface="Geo"/>
                <a:ea typeface="Geo"/>
                <a:cs typeface="Geo"/>
                <a:sym typeface="Geo"/>
              </a:rPr>
              <a:t>opinion</a:t>
            </a:r>
            <a:r>
              <a:rPr lang="en-US" sz="1800">
                <a:latin typeface="Geo"/>
                <a:ea typeface="Geo"/>
                <a:cs typeface="Geo"/>
                <a:sym typeface="Geo"/>
              </a:rPr>
              <a:t> means a conclusion), and D (an </a:t>
            </a:r>
            <a:r>
              <a:rPr i="1" lang="en-US" sz="1800">
                <a:latin typeface="Geo"/>
                <a:ea typeface="Geo"/>
                <a:cs typeface="Geo"/>
                <a:sym typeface="Geo"/>
              </a:rPr>
              <a:t>argument</a:t>
            </a:r>
            <a:r>
              <a:rPr lang="en-US" sz="1800">
                <a:latin typeface="Geo"/>
                <a:ea typeface="Geo"/>
                <a:cs typeface="Geo"/>
                <a:sym typeface="Geo"/>
              </a:rPr>
              <a:t> must contain a conclusion) are immediately eliminated.</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latin typeface="Geo"/>
                <a:ea typeface="Geo"/>
                <a:cs typeface="Geo"/>
                <a:sym typeface="Geo"/>
              </a:rPr>
              <a:t>C says Boldface 1 is a general topic. </a:t>
            </a:r>
            <a:r>
              <a:rPr b="1" lang="en-US" sz="1800">
                <a:latin typeface="Geo"/>
                <a:ea typeface="Geo"/>
                <a:cs typeface="Geo"/>
                <a:sym typeface="Geo"/>
              </a:rPr>
              <a:t>Terribly wrong</a:t>
            </a:r>
            <a:r>
              <a:rPr lang="en-US" sz="1800">
                <a:latin typeface="Geo"/>
                <a:ea typeface="Geo"/>
                <a:cs typeface="Geo"/>
                <a:sym typeface="Geo"/>
              </a:rPr>
              <a:t>! A general topic is something that most people can discuss / have an opinion on. The passage presents a topic related to international economics (not a general topic), making C instantly wrong. Also, C is wrong because the second boldface doesn’t provide an </a:t>
            </a:r>
            <a:r>
              <a:rPr i="1" lang="en-US" sz="1800">
                <a:latin typeface="Geo"/>
                <a:ea typeface="Geo"/>
                <a:cs typeface="Geo"/>
                <a:sym typeface="Geo"/>
              </a:rPr>
              <a:t>approach</a:t>
            </a:r>
            <a:r>
              <a:rPr lang="en-US" sz="1800">
                <a:latin typeface="Geo"/>
                <a:ea typeface="Geo"/>
                <a:cs typeface="Geo"/>
                <a:sym typeface="Geo"/>
              </a:rPr>
              <a:t>. </a:t>
            </a:r>
            <a:r>
              <a:rPr i="1" lang="en-US" sz="1800">
                <a:latin typeface="Geo"/>
                <a:ea typeface="Geo"/>
                <a:cs typeface="Geo"/>
                <a:sym typeface="Geo"/>
              </a:rPr>
              <a:t>An approach</a:t>
            </a:r>
            <a:r>
              <a:rPr lang="en-US" sz="1800">
                <a:latin typeface="Geo"/>
                <a:ea typeface="Geo"/>
                <a:cs typeface="Geo"/>
                <a:sym typeface="Geo"/>
              </a:rPr>
              <a:t> will always show </a:t>
            </a:r>
            <a:r>
              <a:rPr i="1" lang="en-US" sz="1800">
                <a:latin typeface="Geo"/>
                <a:ea typeface="Geo"/>
                <a:cs typeface="Geo"/>
                <a:sym typeface="Geo"/>
              </a:rPr>
              <a:t>how to do something</a:t>
            </a:r>
            <a:r>
              <a:rPr lang="en-US" sz="1800">
                <a:latin typeface="Geo"/>
                <a:ea typeface="Geo"/>
                <a:cs typeface="Geo"/>
                <a:sym typeface="Geo"/>
              </a:rPr>
              <a:t>, which is not the case here. The second boldface just presents a simple fact.</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latin typeface="Geo"/>
                <a:ea typeface="Geo"/>
                <a:cs typeface="Geo"/>
                <a:sym typeface="Geo"/>
              </a:rPr>
              <a:t>This leaves us with A and E. </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latin typeface="Geo"/>
                <a:ea typeface="Geo"/>
                <a:cs typeface="Geo"/>
                <a:sym typeface="Geo"/>
              </a:rPr>
              <a:t>Please notice the words “</a:t>
            </a:r>
            <a:r>
              <a:rPr b="1" lang="en-US" sz="1800">
                <a:latin typeface="Geo"/>
                <a:ea typeface="Geo"/>
                <a:cs typeface="Geo"/>
                <a:sym typeface="Geo"/>
              </a:rPr>
              <a:t>but</a:t>
            </a:r>
            <a:r>
              <a:rPr lang="en-US" sz="1800">
                <a:latin typeface="Geo"/>
                <a:ea typeface="Geo"/>
                <a:cs typeface="Geo"/>
                <a:sym typeface="Geo"/>
              </a:rPr>
              <a:t> in reality, the strong population bias associated with both statistics likely renders both inaccurate. </a:t>
            </a:r>
            <a:r>
              <a:rPr i="1" lang="en-US" sz="1800">
                <a:latin typeface="Geo"/>
                <a:ea typeface="Geo"/>
                <a:cs typeface="Geo"/>
                <a:sym typeface="Geo"/>
              </a:rPr>
              <a:t>In truth, per-capita GDP offers the clearest picture</a:t>
            </a:r>
            <a:r>
              <a:rPr lang="en-US" sz="1800">
                <a:latin typeface="Geo"/>
                <a:ea typeface="Geo"/>
                <a:cs typeface="Geo"/>
                <a:sym typeface="Geo"/>
              </a:rPr>
              <a:t> (the opinion / conclusion of the author)</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latin typeface="Geo"/>
                <a:ea typeface="Geo"/>
                <a:cs typeface="Geo"/>
                <a:sym typeface="Geo"/>
              </a:rPr>
              <a:t>The word </a:t>
            </a:r>
            <a:r>
              <a:rPr b="1" lang="en-US" sz="1800">
                <a:latin typeface="Geo"/>
                <a:ea typeface="Geo"/>
                <a:cs typeface="Geo"/>
                <a:sym typeface="Geo"/>
              </a:rPr>
              <a:t>but</a:t>
            </a:r>
            <a:r>
              <a:rPr lang="en-US" sz="1800">
                <a:latin typeface="Geo"/>
                <a:ea typeface="Geo"/>
                <a:cs typeface="Geo"/>
                <a:sym typeface="Geo"/>
              </a:rPr>
              <a:t> tells us that the two Boldface statements are in opposition to each other.</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latin typeface="Geo"/>
                <a:ea typeface="Geo"/>
                <a:cs typeface="Geo"/>
                <a:sym typeface="Geo"/>
              </a:rPr>
              <a:t>Option </a:t>
            </a:r>
            <a:r>
              <a:rPr b="1" lang="en-US" sz="1800">
                <a:latin typeface="Geo"/>
                <a:ea typeface="Geo"/>
                <a:cs typeface="Geo"/>
                <a:sym typeface="Geo"/>
              </a:rPr>
              <a:t>A</a:t>
            </a:r>
            <a:r>
              <a:rPr lang="en-US" sz="1800">
                <a:latin typeface="Geo"/>
                <a:ea typeface="Geo"/>
                <a:cs typeface="Geo"/>
                <a:sym typeface="Geo"/>
              </a:rPr>
              <a:t> says that the second boldface is a concrete example of the dichotomy, which, in a way, indicates that the second Boldface is supporting the first Boldface. </a:t>
            </a:r>
            <a:r>
              <a:rPr b="1" lang="en-US" sz="1800">
                <a:latin typeface="Geo"/>
                <a:ea typeface="Geo"/>
                <a:cs typeface="Geo"/>
                <a:sym typeface="Geo"/>
              </a:rPr>
              <a:t>Absolutely wrong</a:t>
            </a:r>
            <a:r>
              <a:rPr lang="en-US" sz="1800">
                <a:latin typeface="Geo"/>
                <a:ea typeface="Geo"/>
                <a:cs typeface="Geo"/>
                <a:sym typeface="Geo"/>
              </a:rPr>
              <a:t>! </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latin typeface="Geo"/>
                <a:ea typeface="Geo"/>
                <a:cs typeface="Geo"/>
                <a:sym typeface="Geo"/>
              </a:rPr>
              <a:t>Option E says ‘showing the dichotomy to be false’, clearly establishing that the two boldface statements are supporting two different conclusions, and hence are in opposition to each other. </a:t>
            </a:r>
            <a:r>
              <a:rPr b="1" lang="en-US" sz="1800">
                <a:latin typeface="Geo"/>
                <a:ea typeface="Geo"/>
                <a:cs typeface="Geo"/>
                <a:sym typeface="Geo"/>
              </a:rPr>
              <a:t>E it is</a:t>
            </a:r>
            <a:r>
              <a:rPr lang="en-US" sz="1800">
                <a:latin typeface="Geo"/>
                <a:ea typeface="Geo"/>
                <a:cs typeface="Geo"/>
                <a:sym typeface="Geo"/>
              </a:rPr>
              <a:t>!  </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solidFill>
                  <a:srgbClr val="000000"/>
                </a:solidFill>
                <a:latin typeface="Cambria"/>
                <a:ea typeface="Cambria"/>
                <a:cs typeface="Cambria"/>
                <a:sym typeface="Cambria"/>
              </a:rPr>
              <a:t>Sentence 1 (of the argument) outlines a debate going on among economists, and sentence two (BF-1), our first boldface portion, presents us the first side of that debate on a platter, starting with the words </a:t>
            </a:r>
            <a:r>
              <a:rPr b="1" lang="en-US" sz="1800">
                <a:solidFill>
                  <a:srgbClr val="000000"/>
                </a:solidFill>
                <a:latin typeface="Cambria"/>
                <a:ea typeface="Cambria"/>
                <a:cs typeface="Cambria"/>
                <a:sym typeface="Cambria"/>
              </a:rPr>
              <a:t>on one side</a:t>
            </a:r>
            <a:r>
              <a:rPr lang="en-US" sz="1800">
                <a:solidFill>
                  <a:srgbClr val="000000"/>
                </a:solidFill>
                <a:latin typeface="Cambria"/>
                <a:ea typeface="Cambria"/>
                <a:cs typeface="Cambria"/>
                <a:sym typeface="Cambria"/>
              </a:rPr>
              <a:t>. If we look at the second, we need to decide whether it 1) presents an example and 2) goes against the earlier dichotomy presented in the passage. Is the second boldface exemplifying something? Sure, it is. There is a comparison of per-capita GDP, in general terms, between three countries that rank high under traditional measures of the wealth of an economy and three other countries that do not. What about whether the example flies in the face of the dichotomy? The transition </a:t>
            </a:r>
            <a:r>
              <a:rPr b="1" lang="en-US" sz="1800">
                <a:solidFill>
                  <a:srgbClr val="000000"/>
                </a:solidFill>
                <a:latin typeface="Cambria"/>
                <a:ea typeface="Cambria"/>
                <a:cs typeface="Cambria"/>
                <a:sym typeface="Cambria"/>
              </a:rPr>
              <a:t>however</a:t>
            </a:r>
            <a:r>
              <a:rPr lang="en-US" sz="1800">
                <a:solidFill>
                  <a:srgbClr val="000000"/>
                </a:solidFill>
                <a:latin typeface="Cambria"/>
                <a:ea typeface="Cambria"/>
                <a:cs typeface="Cambria"/>
                <a:sym typeface="Cambria"/>
              </a:rPr>
              <a:t> cues us in on the opposition of this line to the one that preceded it, the line that was framed, </a:t>
            </a:r>
            <a:r>
              <a:rPr b="1" lang="en-US" sz="1800">
                <a:solidFill>
                  <a:srgbClr val="000000"/>
                </a:solidFill>
                <a:latin typeface="Cambria"/>
                <a:ea typeface="Cambria"/>
                <a:cs typeface="Cambria"/>
                <a:sym typeface="Cambria"/>
              </a:rPr>
              <a:t>according to the former measures</a:t>
            </a:r>
            <a:r>
              <a:rPr lang="en-US" sz="1800">
                <a:solidFill>
                  <a:srgbClr val="000000"/>
                </a:solidFill>
                <a:latin typeface="Cambria"/>
                <a:ea typeface="Cambria"/>
                <a:cs typeface="Cambria"/>
                <a:sym typeface="Cambria"/>
              </a:rPr>
              <a:t>. In other words, the old measures inaccurately describe the wealth of nations. The new view espoused by the economist ought to be adopted instead. There is nothing to argue against here.</a:t>
            </a:r>
            <a:endParaRPr sz="1800">
              <a:latin typeface="Calibri"/>
              <a:ea typeface="Calibri"/>
              <a:cs typeface="Calibri"/>
              <a:sym typeface="Calibri"/>
            </a:endParaRPr>
          </a:p>
          <a:p>
            <a:pPr indent="0" lvl="0" marL="0" rtl="0" algn="l">
              <a:spcBef>
                <a:spcPts val="960"/>
              </a:spcBef>
              <a:spcAft>
                <a:spcPts val="0"/>
              </a:spcAft>
              <a:buNone/>
            </a:pPr>
            <a:r>
              <a:t/>
            </a:r>
            <a:endParaRPr b="0" i="0">
              <a:solidFill>
                <a:srgbClr val="4B5C77"/>
              </a:solidFill>
              <a:latin typeface="Merriweather Sans"/>
              <a:ea typeface="Merriweather Sans"/>
              <a:cs typeface="Merriweather Sans"/>
              <a:sym typeface="Merriweather Sans"/>
            </a:endParaRPr>
          </a:p>
          <a:p>
            <a:pPr indent="0" lvl="0" marL="0" rtl="0" algn="l">
              <a:spcBef>
                <a:spcPts val="360"/>
              </a:spcBef>
              <a:spcAft>
                <a:spcPts val="0"/>
              </a:spcAft>
              <a:buNone/>
            </a:pPr>
            <a:r>
              <a:rPr b="0" i="0" lang="en-US">
                <a:solidFill>
                  <a:srgbClr val="4B5C77"/>
                </a:solidFill>
                <a:latin typeface="Merriweather Sans"/>
                <a:ea typeface="Merriweather Sans"/>
                <a:cs typeface="Merriweather Sans"/>
                <a:sym typeface="Merriweather Sans"/>
              </a:rPr>
              <a:t>A. The first introduces one side of a dichotomy; the second offers </a:t>
            </a:r>
            <a:r>
              <a:rPr b="0" i="0" lang="en-US">
                <a:solidFill>
                  <a:srgbClr val="ED1C24"/>
                </a:solidFill>
                <a:latin typeface="Arial"/>
                <a:ea typeface="Arial"/>
                <a:cs typeface="Arial"/>
                <a:sym typeface="Arial"/>
              </a:rPr>
              <a:t>a concrete example of the dichotomy</a:t>
            </a:r>
            <a:r>
              <a:rPr b="0" i="0" lang="en-US">
                <a:solidFill>
                  <a:srgbClr val="4B5C77"/>
                </a:solidFill>
                <a:latin typeface="Merriweather Sans"/>
                <a:ea typeface="Merriweather Sans"/>
                <a:cs typeface="Merriweather Sans"/>
                <a:sym typeface="Merriweather Sans"/>
              </a:rPr>
              <a:t>.</a:t>
            </a:r>
            <a:endParaRPr/>
          </a:p>
          <a:p>
            <a:pPr indent="0" lvl="0" marL="0" rtl="0" algn="l">
              <a:spcBef>
                <a:spcPts val="360"/>
              </a:spcBef>
              <a:spcAft>
                <a:spcPts val="0"/>
              </a:spcAft>
              <a:buNone/>
            </a:pPr>
            <a:br>
              <a:rPr lang="en-US"/>
            </a:br>
            <a:r>
              <a:rPr b="0" i="0" lang="en-US">
                <a:solidFill>
                  <a:srgbClr val="2A2A2A"/>
                </a:solidFill>
                <a:latin typeface="Tahoma"/>
                <a:ea typeface="Tahoma"/>
                <a:cs typeface="Tahoma"/>
                <a:sym typeface="Tahoma"/>
              </a:rPr>
              <a:t>Sentence 1 outlines a debate going on among economists, and sentence two, our first boldface portion, presents us the first side of that debate on a platter, starting with the words </a:t>
            </a:r>
            <a:r>
              <a:rPr b="1" i="0" lang="en-US">
                <a:solidFill>
                  <a:srgbClr val="2A2A2A"/>
                </a:solidFill>
                <a:latin typeface="Tahoma"/>
                <a:ea typeface="Tahoma"/>
                <a:cs typeface="Tahoma"/>
                <a:sym typeface="Tahoma"/>
              </a:rPr>
              <a:t>on one side</a:t>
            </a:r>
            <a:r>
              <a:rPr b="0" i="0" lang="en-US">
                <a:solidFill>
                  <a:srgbClr val="2A2A2A"/>
                </a:solidFill>
                <a:latin typeface="Tahoma"/>
                <a:ea typeface="Tahoma"/>
                <a:cs typeface="Tahoma"/>
                <a:sym typeface="Tahoma"/>
              </a:rPr>
              <a:t>. The first half of this answer choice is fine. If you look ahead at (E), you need not concern yourself with whether the line </a:t>
            </a:r>
            <a:r>
              <a:rPr b="0" i="1" lang="en-US">
                <a:solidFill>
                  <a:srgbClr val="2A2A2A"/>
                </a:solidFill>
                <a:latin typeface="Tahoma"/>
                <a:ea typeface="Tahoma"/>
                <a:cs typeface="Tahoma"/>
                <a:sym typeface="Tahoma"/>
              </a:rPr>
              <a:t>introduces</a:t>
            </a:r>
            <a:r>
              <a:rPr b="0" i="0" lang="en-US">
                <a:solidFill>
                  <a:srgbClr val="2A2A2A"/>
                </a:solidFill>
                <a:latin typeface="Tahoma"/>
                <a:ea typeface="Tahoma"/>
                <a:cs typeface="Tahoma"/>
                <a:sym typeface="Tahoma"/>
              </a:rPr>
              <a:t> or </a:t>
            </a:r>
            <a:r>
              <a:rPr b="0" i="1" lang="en-US">
                <a:solidFill>
                  <a:srgbClr val="2A2A2A"/>
                </a:solidFill>
                <a:latin typeface="Tahoma"/>
                <a:ea typeface="Tahoma"/>
                <a:cs typeface="Tahoma"/>
                <a:sym typeface="Tahoma"/>
              </a:rPr>
              <a:t>identifies</a:t>
            </a:r>
            <a:r>
              <a:rPr b="0" i="0" lang="en-US">
                <a:solidFill>
                  <a:srgbClr val="2A2A2A"/>
                </a:solidFill>
                <a:latin typeface="Tahoma"/>
                <a:ea typeface="Tahoma"/>
                <a:cs typeface="Tahoma"/>
                <a:sym typeface="Tahoma"/>
              </a:rPr>
              <a:t> one side. It is good enough to indicate that it concerns one side of a dichotomy. Move along to the second part. The problem here is that the latter portion of the answer choice is a trap. Right in the middle of the paragraph, once each side has been defined, we are told that </a:t>
            </a:r>
            <a:r>
              <a:rPr b="1" i="0" lang="en-US">
                <a:solidFill>
                  <a:srgbClr val="2A2A2A"/>
                </a:solidFill>
                <a:latin typeface="Tahoma"/>
                <a:ea typeface="Tahoma"/>
                <a:cs typeface="Tahoma"/>
                <a:sym typeface="Tahoma"/>
              </a:rPr>
              <a:t>in reality, the strong population bias associated with both statistics likely renders both inaccurate</a:t>
            </a:r>
            <a:r>
              <a:rPr b="0" i="0" lang="en-US">
                <a:solidFill>
                  <a:srgbClr val="2A2A2A"/>
                </a:solidFill>
                <a:latin typeface="Tahoma"/>
                <a:ea typeface="Tahoma"/>
                <a:cs typeface="Tahoma"/>
                <a:sym typeface="Tahoma"/>
              </a:rPr>
              <a:t>. Thus, the economist disagrees with both views and adopts a unique perspective from that point on, claiming that </a:t>
            </a:r>
            <a:r>
              <a:rPr b="1" i="0" lang="en-US">
                <a:solidFill>
                  <a:srgbClr val="2A2A2A"/>
                </a:solidFill>
                <a:latin typeface="Tahoma"/>
                <a:ea typeface="Tahoma"/>
                <a:cs typeface="Tahoma"/>
                <a:sym typeface="Tahoma"/>
              </a:rPr>
              <a:t>per-capita GDP offers the clearest picture</a:t>
            </a:r>
            <a:r>
              <a:rPr b="0" i="0" lang="en-US">
                <a:solidFill>
                  <a:srgbClr val="2A2A2A"/>
                </a:solidFill>
                <a:latin typeface="Tahoma"/>
                <a:ea typeface="Tahoma"/>
                <a:cs typeface="Tahoma"/>
                <a:sym typeface="Tahoma"/>
              </a:rPr>
              <a:t>. It is this very measure that the economist mentions in the last line, </a:t>
            </a:r>
            <a:r>
              <a:rPr b="0" i="0" lang="en-US" u="sng">
                <a:solidFill>
                  <a:srgbClr val="2A2A2A"/>
                </a:solidFill>
                <a:latin typeface="Tahoma"/>
                <a:ea typeface="Tahoma"/>
                <a:cs typeface="Tahoma"/>
                <a:sym typeface="Tahoma"/>
              </a:rPr>
              <a:t>not</a:t>
            </a:r>
            <a:r>
              <a:rPr b="0" i="0" lang="en-US">
                <a:solidFill>
                  <a:srgbClr val="2A2A2A"/>
                </a:solidFill>
                <a:latin typeface="Tahoma"/>
                <a:ea typeface="Tahoma"/>
                <a:cs typeface="Tahoma"/>
                <a:sym typeface="Tahoma"/>
              </a:rPr>
              <a:t> anything having to do with the earlier dichotomy. We can rule this out as a valid answer.</a:t>
            </a:r>
            <a:br>
              <a:rPr lang="en-US"/>
            </a:br>
            <a:br>
              <a:rPr lang="en-US"/>
            </a:br>
            <a:r>
              <a:rPr b="0" i="0" lang="en-US">
                <a:solidFill>
                  <a:srgbClr val="4B5C77"/>
                </a:solidFill>
                <a:latin typeface="Merriweather Sans"/>
                <a:ea typeface="Merriweather Sans"/>
                <a:cs typeface="Merriweather Sans"/>
                <a:sym typeface="Merriweather Sans"/>
              </a:rPr>
              <a:t>B. </a:t>
            </a:r>
            <a:r>
              <a:rPr b="0" i="0" lang="en-US">
                <a:solidFill>
                  <a:srgbClr val="ED1C24"/>
                </a:solidFill>
                <a:latin typeface="Arial"/>
                <a:ea typeface="Arial"/>
                <a:cs typeface="Arial"/>
                <a:sym typeface="Arial"/>
              </a:rPr>
              <a:t>The first expresses an opinion</a:t>
            </a:r>
            <a:r>
              <a:rPr b="0" i="0" lang="en-US">
                <a:solidFill>
                  <a:srgbClr val="4B5C77"/>
                </a:solidFill>
                <a:latin typeface="Merriweather Sans"/>
                <a:ea typeface="Merriweather Sans"/>
                <a:cs typeface="Merriweather Sans"/>
                <a:sym typeface="Merriweather Sans"/>
              </a:rPr>
              <a:t> about one perspective on a dichotomy; the second describes premise undermining the dichotomy itself.</a:t>
            </a:r>
            <a:endParaRPr/>
          </a:p>
          <a:p>
            <a:pPr indent="0" lvl="0" marL="0" rtl="0" algn="l">
              <a:spcBef>
                <a:spcPts val="360"/>
              </a:spcBef>
              <a:spcAft>
                <a:spcPts val="0"/>
              </a:spcAft>
              <a:buNone/>
            </a:pPr>
            <a:br>
              <a:rPr lang="en-US"/>
            </a:br>
            <a:r>
              <a:rPr b="0" i="0" lang="en-US">
                <a:solidFill>
                  <a:srgbClr val="2A2A2A"/>
                </a:solidFill>
                <a:latin typeface="Tahoma"/>
                <a:ea typeface="Tahoma"/>
                <a:cs typeface="Tahoma"/>
                <a:sym typeface="Tahoma"/>
              </a:rPr>
              <a:t>The first part is a fact. That statement is as matter-of-fact as can be. One side is defined, plain and simple, with no telltale judgmental words such as </a:t>
            </a:r>
            <a:r>
              <a:rPr b="0" i="1" lang="en-US">
                <a:solidFill>
                  <a:srgbClr val="2A2A2A"/>
                </a:solidFill>
                <a:latin typeface="Tahoma"/>
                <a:ea typeface="Tahoma"/>
                <a:cs typeface="Tahoma"/>
                <a:sym typeface="Tahoma"/>
              </a:rPr>
              <a:t>dubious</a:t>
            </a:r>
            <a:r>
              <a:rPr b="0" i="0" lang="en-US">
                <a:solidFill>
                  <a:srgbClr val="2A2A2A"/>
                </a:solidFill>
                <a:latin typeface="Tahoma"/>
                <a:ea typeface="Tahoma"/>
                <a:cs typeface="Tahoma"/>
                <a:sym typeface="Tahoma"/>
              </a:rPr>
              <a:t>, </a:t>
            </a:r>
            <a:r>
              <a:rPr b="0" i="1" lang="en-US">
                <a:solidFill>
                  <a:srgbClr val="2A2A2A"/>
                </a:solidFill>
                <a:latin typeface="Tahoma"/>
                <a:ea typeface="Tahoma"/>
                <a:cs typeface="Tahoma"/>
                <a:sym typeface="Tahoma"/>
              </a:rPr>
              <a:t>misguided</a:t>
            </a:r>
            <a:r>
              <a:rPr b="0" i="0" lang="en-US">
                <a:solidFill>
                  <a:srgbClr val="2A2A2A"/>
                </a:solidFill>
                <a:latin typeface="Tahoma"/>
                <a:ea typeface="Tahoma"/>
                <a:cs typeface="Tahoma"/>
                <a:sym typeface="Tahoma"/>
              </a:rPr>
              <a:t>, or even something much simpler in </a:t>
            </a:r>
            <a:r>
              <a:rPr b="0" i="1" lang="en-US">
                <a:solidFill>
                  <a:srgbClr val="2A2A2A"/>
                </a:solidFill>
                <a:latin typeface="Tahoma"/>
                <a:ea typeface="Tahoma"/>
                <a:cs typeface="Tahoma"/>
                <a:sym typeface="Tahoma"/>
              </a:rPr>
              <a:t>strong</a:t>
            </a:r>
            <a:r>
              <a:rPr b="0" i="0" lang="en-US">
                <a:solidFill>
                  <a:srgbClr val="2A2A2A"/>
                </a:solidFill>
                <a:latin typeface="Tahoma"/>
                <a:ea typeface="Tahoma"/>
                <a:cs typeface="Tahoma"/>
                <a:sym typeface="Tahoma"/>
              </a:rPr>
              <a:t>. It helps that the line that follows it, which outlines the second view, follows the same unbiased format, making it easier for us to see off this option.</a:t>
            </a:r>
            <a:br>
              <a:rPr lang="en-US"/>
            </a:br>
            <a:br>
              <a:rPr lang="en-US"/>
            </a:br>
            <a:r>
              <a:rPr b="0" i="0" lang="en-US">
                <a:solidFill>
                  <a:srgbClr val="4B5C77"/>
                </a:solidFill>
                <a:latin typeface="Merriweather Sans"/>
                <a:ea typeface="Merriweather Sans"/>
                <a:cs typeface="Merriweather Sans"/>
                <a:sym typeface="Merriweather Sans"/>
              </a:rPr>
              <a:t>C. The first describes </a:t>
            </a:r>
            <a:r>
              <a:rPr b="0" i="0" lang="en-US">
                <a:solidFill>
                  <a:srgbClr val="ED1C24"/>
                </a:solidFill>
                <a:latin typeface="Arial"/>
                <a:ea typeface="Arial"/>
                <a:cs typeface="Arial"/>
                <a:sym typeface="Arial"/>
              </a:rPr>
              <a:t>a general topic</a:t>
            </a:r>
            <a:r>
              <a:rPr b="0" i="0" lang="en-US">
                <a:solidFill>
                  <a:srgbClr val="4B5C77"/>
                </a:solidFill>
                <a:latin typeface="Merriweather Sans"/>
                <a:ea typeface="Merriweather Sans"/>
                <a:cs typeface="Merriweather Sans"/>
                <a:sym typeface="Merriweather Sans"/>
              </a:rPr>
              <a:t>; the second offers an example of an alternative approach to that topic.</a:t>
            </a:r>
            <a:endParaRPr/>
          </a:p>
          <a:p>
            <a:pPr indent="0" lvl="0" marL="0" rtl="0" algn="l">
              <a:spcBef>
                <a:spcPts val="360"/>
              </a:spcBef>
              <a:spcAft>
                <a:spcPts val="0"/>
              </a:spcAft>
              <a:buNone/>
            </a:pPr>
            <a:br>
              <a:rPr lang="en-US"/>
            </a:br>
            <a:r>
              <a:rPr b="0" i="0" lang="en-US">
                <a:solidFill>
                  <a:srgbClr val="2A2A2A"/>
                </a:solidFill>
                <a:latin typeface="Tahoma"/>
                <a:ea typeface="Tahoma"/>
                <a:cs typeface="Tahoma"/>
                <a:sym typeface="Tahoma"/>
              </a:rPr>
              <a:t>No general topic here. The topic seems to be introduced in the first line of the passage, with the second and third lines outlining the two opposing views on that topic—namely, </a:t>
            </a:r>
            <a:r>
              <a:rPr b="1" i="0" lang="en-US">
                <a:solidFill>
                  <a:srgbClr val="2A2A2A"/>
                </a:solidFill>
                <a:latin typeface="Tahoma"/>
                <a:ea typeface="Tahoma"/>
                <a:cs typeface="Tahoma"/>
                <a:sym typeface="Tahoma"/>
              </a:rPr>
              <a:t>the best way to measure the net wealth of a nation's economy</a:t>
            </a:r>
            <a:r>
              <a:rPr b="0" i="0" lang="en-US">
                <a:solidFill>
                  <a:srgbClr val="2A2A2A"/>
                </a:solidFill>
                <a:latin typeface="Tahoma"/>
                <a:ea typeface="Tahoma"/>
                <a:cs typeface="Tahoma"/>
                <a:sym typeface="Tahoma"/>
              </a:rPr>
              <a:t>. Again, with the first part here being questionable, there is no need to consider the second unless we need to come back to the answer later.</a:t>
            </a:r>
            <a:br>
              <a:rPr lang="en-US"/>
            </a:br>
            <a:br>
              <a:rPr lang="en-US"/>
            </a:br>
            <a:r>
              <a:rPr b="0" i="0" lang="en-US">
                <a:solidFill>
                  <a:srgbClr val="4B5C77"/>
                </a:solidFill>
                <a:latin typeface="Merriweather Sans"/>
                <a:ea typeface="Merriweather Sans"/>
                <a:cs typeface="Merriweather Sans"/>
                <a:sym typeface="Merriweather Sans"/>
              </a:rPr>
              <a:t>D. The first is a common argument about a subject; the second is </a:t>
            </a:r>
            <a:r>
              <a:rPr b="0" i="0" lang="en-US">
                <a:solidFill>
                  <a:srgbClr val="ED1C24"/>
                </a:solidFill>
                <a:latin typeface="Arial"/>
                <a:ea typeface="Arial"/>
                <a:cs typeface="Arial"/>
                <a:sym typeface="Arial"/>
              </a:rPr>
              <a:t>the author's conclusion</a:t>
            </a:r>
            <a:r>
              <a:rPr b="0" i="0" lang="en-US">
                <a:solidFill>
                  <a:srgbClr val="4B5C77"/>
                </a:solidFill>
                <a:latin typeface="Merriweather Sans"/>
                <a:ea typeface="Merriweather Sans"/>
                <a:cs typeface="Merriweather Sans"/>
                <a:sym typeface="Merriweather Sans"/>
              </a:rPr>
              <a:t>.</a:t>
            </a:r>
            <a:endParaRPr/>
          </a:p>
          <a:p>
            <a:pPr indent="0" lvl="0" marL="0" rtl="0" algn="l">
              <a:spcBef>
                <a:spcPts val="360"/>
              </a:spcBef>
              <a:spcAft>
                <a:spcPts val="0"/>
              </a:spcAft>
              <a:buNone/>
            </a:pPr>
            <a:br>
              <a:rPr lang="en-US"/>
            </a:br>
            <a:r>
              <a:rPr b="0" i="0" lang="en-US">
                <a:solidFill>
                  <a:srgbClr val="2A2A2A"/>
                </a:solidFill>
                <a:latin typeface="Tahoma"/>
                <a:ea typeface="Tahoma"/>
                <a:cs typeface="Tahoma"/>
                <a:sym typeface="Tahoma"/>
              </a:rPr>
              <a:t>The first is not a </a:t>
            </a:r>
            <a:r>
              <a:rPr b="1" i="0" lang="en-US">
                <a:solidFill>
                  <a:srgbClr val="2A2A2A"/>
                </a:solidFill>
                <a:latin typeface="Tahoma"/>
                <a:ea typeface="Tahoma"/>
                <a:cs typeface="Tahoma"/>
                <a:sym typeface="Tahoma"/>
              </a:rPr>
              <a:t>common</a:t>
            </a:r>
            <a:r>
              <a:rPr b="0" i="0" lang="en-US">
                <a:solidFill>
                  <a:srgbClr val="2A2A2A"/>
                </a:solidFill>
                <a:latin typeface="Tahoma"/>
                <a:ea typeface="Tahoma"/>
                <a:cs typeface="Tahoma"/>
                <a:sym typeface="Tahoma"/>
              </a:rPr>
              <a:t> argument. It is the first of two sides outlined that economists seem to get behind. If we jump across the semicolon, we can see an outright wrong description of the second boldface portion. The main conclusion comes in the middle of the paragraph: </a:t>
            </a:r>
            <a:r>
              <a:rPr b="1" i="0" lang="en-US">
                <a:solidFill>
                  <a:srgbClr val="2A2A2A"/>
                </a:solidFill>
                <a:latin typeface="Tahoma"/>
                <a:ea typeface="Tahoma"/>
                <a:cs typeface="Tahoma"/>
                <a:sym typeface="Tahoma"/>
              </a:rPr>
              <a:t>per-capita GDP offers the clearest picture</a:t>
            </a:r>
            <a:r>
              <a:rPr b="0" i="0" lang="en-US">
                <a:solidFill>
                  <a:srgbClr val="2A2A2A"/>
                </a:solidFill>
                <a:latin typeface="Tahoma"/>
                <a:ea typeface="Tahoma"/>
                <a:cs typeface="Tahoma"/>
                <a:sym typeface="Tahoma"/>
              </a:rPr>
              <a:t>. The </a:t>
            </a:r>
            <a:r>
              <a:rPr b="0" i="1" lang="en-US">
                <a:solidFill>
                  <a:srgbClr val="2A2A2A"/>
                </a:solidFill>
                <a:latin typeface="Tahoma"/>
                <a:ea typeface="Tahoma"/>
                <a:cs typeface="Tahoma"/>
                <a:sym typeface="Tahoma"/>
              </a:rPr>
              <a:t>as</a:t>
            </a:r>
            <a:r>
              <a:rPr b="0" i="0" lang="en-US">
                <a:solidFill>
                  <a:srgbClr val="2A2A2A"/>
                </a:solidFill>
                <a:latin typeface="Tahoma"/>
                <a:ea typeface="Tahoma"/>
                <a:cs typeface="Tahoma"/>
                <a:sym typeface="Tahoma"/>
              </a:rPr>
              <a:t> clause that follows is a premise, an explanation justifying that conclusion. This one is wrong.</a:t>
            </a:r>
            <a:br>
              <a:rPr lang="en-US"/>
            </a:br>
            <a:br>
              <a:rPr lang="en-US"/>
            </a:br>
            <a:r>
              <a:rPr b="0" i="0" lang="en-US">
                <a:solidFill>
                  <a:srgbClr val="4B5C77"/>
                </a:solidFill>
                <a:latin typeface="Merriweather Sans"/>
                <a:ea typeface="Merriweather Sans"/>
                <a:cs typeface="Merriweather Sans"/>
                <a:sym typeface="Merriweather Sans"/>
              </a:rPr>
              <a:t>E. The first </a:t>
            </a:r>
            <a:r>
              <a:rPr b="0" i="0" lang="en-US">
                <a:solidFill>
                  <a:srgbClr val="00A651"/>
                </a:solidFill>
                <a:latin typeface="Arial"/>
                <a:ea typeface="Arial"/>
                <a:cs typeface="Arial"/>
                <a:sym typeface="Arial"/>
              </a:rPr>
              <a:t>identifies one side of a dichotomy</a:t>
            </a:r>
            <a:r>
              <a:rPr b="0" i="0" lang="en-US">
                <a:solidFill>
                  <a:srgbClr val="4B5C77"/>
                </a:solidFill>
                <a:latin typeface="Merriweather Sans"/>
                <a:ea typeface="Merriweather Sans"/>
                <a:cs typeface="Merriweather Sans"/>
                <a:sym typeface="Merriweather Sans"/>
              </a:rPr>
              <a:t>; the second offers </a:t>
            </a:r>
            <a:r>
              <a:rPr b="0" i="0" lang="en-US">
                <a:solidFill>
                  <a:srgbClr val="00A651"/>
                </a:solidFill>
                <a:latin typeface="Arial"/>
                <a:ea typeface="Arial"/>
                <a:cs typeface="Arial"/>
                <a:sym typeface="Arial"/>
              </a:rPr>
              <a:t>an example showing a dichotomy to be false</a:t>
            </a:r>
            <a:r>
              <a:rPr b="0" i="0" lang="en-US">
                <a:solidFill>
                  <a:srgbClr val="4B5C77"/>
                </a:solidFill>
                <a:latin typeface="Merriweather Sans"/>
                <a:ea typeface="Merriweather Sans"/>
                <a:cs typeface="Merriweather Sans"/>
                <a:sym typeface="Merriweather Sans"/>
              </a:rPr>
              <a:t>.</a:t>
            </a:r>
            <a:endParaRPr/>
          </a:p>
          <a:p>
            <a:pPr indent="0" lvl="0" marL="0" rtl="0" algn="l">
              <a:spcBef>
                <a:spcPts val="360"/>
              </a:spcBef>
              <a:spcAft>
                <a:spcPts val="0"/>
              </a:spcAft>
              <a:buNone/>
            </a:pPr>
            <a:br>
              <a:rPr lang="en-US"/>
            </a:br>
            <a:r>
              <a:rPr b="0" i="0" lang="en-US">
                <a:solidFill>
                  <a:srgbClr val="2A2A2A"/>
                </a:solidFill>
                <a:latin typeface="Tahoma"/>
                <a:ea typeface="Tahoma"/>
                <a:cs typeface="Tahoma"/>
                <a:sym typeface="Tahoma"/>
              </a:rPr>
              <a:t>The first part needs no further explanation. If we look at the second, we need to decide whether it 1) presents an example and 2) goes against the earlier dichotomy presented in the passage. Is the second boldface exemplifying something? Sure it is. There is a comparison of per-capita GDP, in general terms, between three countries that rank high under traditional measures of the wealth of an economy and three other countries that do not. What about whether the example flies in the face of the dichotomy? The transition </a:t>
            </a:r>
            <a:r>
              <a:rPr b="1" i="0" lang="en-US">
                <a:solidFill>
                  <a:srgbClr val="2A2A2A"/>
                </a:solidFill>
                <a:latin typeface="Tahoma"/>
                <a:ea typeface="Tahoma"/>
                <a:cs typeface="Tahoma"/>
                <a:sym typeface="Tahoma"/>
              </a:rPr>
              <a:t>however</a:t>
            </a:r>
            <a:r>
              <a:rPr b="0" i="0" lang="en-US">
                <a:solidFill>
                  <a:srgbClr val="2A2A2A"/>
                </a:solidFill>
                <a:latin typeface="Tahoma"/>
                <a:ea typeface="Tahoma"/>
                <a:cs typeface="Tahoma"/>
                <a:sym typeface="Tahoma"/>
              </a:rPr>
              <a:t> cues us in on the opposition of this line to the one that preceded it, the line that was framed, </a:t>
            </a:r>
            <a:r>
              <a:rPr b="1" i="0" lang="en-US">
                <a:solidFill>
                  <a:srgbClr val="2A2A2A"/>
                </a:solidFill>
                <a:latin typeface="Tahoma"/>
                <a:ea typeface="Tahoma"/>
                <a:cs typeface="Tahoma"/>
                <a:sym typeface="Tahoma"/>
              </a:rPr>
              <a:t>according to the former measures</a:t>
            </a:r>
            <a:r>
              <a:rPr b="0" i="0" lang="en-US">
                <a:solidFill>
                  <a:srgbClr val="2A2A2A"/>
                </a:solidFill>
                <a:latin typeface="Tahoma"/>
                <a:ea typeface="Tahoma"/>
                <a:cs typeface="Tahoma"/>
                <a:sym typeface="Tahoma"/>
              </a:rPr>
              <a:t>. In other words, the old measures inaccurately describe the wealth of nations. The new view espoused by the economist ought to be adopted instead. There is nothing to argue against here.</a:t>
            </a:r>
            <a:endParaRPr/>
          </a:p>
          <a:p>
            <a:pPr indent="0" lvl="0" marL="0" rtl="0" algn="l">
              <a:spcBef>
                <a:spcPts val="360"/>
              </a:spcBef>
              <a:spcAft>
                <a:spcPts val="0"/>
              </a:spcAft>
              <a:buNone/>
            </a:pPr>
            <a:r>
              <a:t/>
            </a:r>
            <a:endParaRPr b="0" i="0">
              <a:solidFill>
                <a:srgbClr val="2A2A2A"/>
              </a:solidFill>
              <a:latin typeface="Tahoma"/>
              <a:ea typeface="Tahoma"/>
              <a:cs typeface="Tahoma"/>
              <a:sym typeface="Tahoma"/>
            </a:endParaRPr>
          </a:p>
          <a:p>
            <a:pPr indent="0" lvl="0" marL="0" rtl="0" algn="l">
              <a:spcBef>
                <a:spcPts val="360"/>
              </a:spcBef>
              <a:spcAft>
                <a:spcPts val="0"/>
              </a:spcAft>
              <a:buNone/>
            </a:pPr>
            <a:r>
              <a:rPr b="1" lang="en-US"/>
              <a:t>Top 1% expert replies to student queries (can skip)</a:t>
            </a:r>
            <a:endParaRPr/>
          </a:p>
          <a:p>
            <a:pPr indent="0" lvl="0" marL="0" rtl="0" algn="l">
              <a:spcBef>
                <a:spcPts val="360"/>
              </a:spcBef>
              <a:spcAft>
                <a:spcPts val="0"/>
              </a:spcAft>
              <a:buNone/>
            </a:pPr>
            <a:r>
              <a:rPr b="0" i="0" lang="en-US">
                <a:solidFill>
                  <a:srgbClr val="222222"/>
                </a:solidFill>
                <a:latin typeface="Arial"/>
                <a:ea typeface="Arial"/>
                <a:cs typeface="Arial"/>
                <a:sym typeface="Arial"/>
              </a:rPr>
              <a:t>In this particular case, the dichotomy is about what metric to use to measure the net wealth of a nation - GDP or GNP .There are people on either side of this dichotomy. However, the passage says an entirely third measure (per capita GDP) is the best metric for this purpose. Then BF1 is one side of the dichotomy clearly (GDP or GNP); BF2 gives an example to show that the dichotomy itself is pointless (neither GDP nor GNP; a third measure entirely).</a:t>
            </a:r>
            <a:endParaRPr/>
          </a:p>
          <a:p>
            <a:pPr indent="0" lvl="0" marL="0" rtl="0" algn="l">
              <a:spcBef>
                <a:spcPts val="360"/>
              </a:spcBef>
              <a:spcAft>
                <a:spcPts val="0"/>
              </a:spcAft>
              <a:buNone/>
            </a:pPr>
            <a:r>
              <a:t/>
            </a:r>
            <a:endParaRPr/>
          </a:p>
        </p:txBody>
      </p:sp>
      <p:sp>
        <p:nvSpPr>
          <p:cNvPr id="281" name="Google Shape;281;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b="0" i="0">
              <a:solidFill>
                <a:srgbClr val="222222"/>
              </a:solidFill>
              <a:latin typeface="Arial"/>
              <a:ea typeface="Arial"/>
              <a:cs typeface="Arial"/>
              <a:sym typeface="Arial"/>
            </a:endParaRPr>
          </a:p>
        </p:txBody>
      </p:sp>
      <p:sp>
        <p:nvSpPr>
          <p:cNvPr id="288" name="Google Shape;288;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en-US" sz="1800">
                <a:latin typeface="Geo"/>
                <a:ea typeface="Geo"/>
                <a:cs typeface="Geo"/>
                <a:sym typeface="Geo"/>
              </a:rPr>
              <a:t>We can surely say that this isn’t a general topic / common viewpoint / common argument; this instantly eliminates B, C, and D.</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latin typeface="Geo"/>
                <a:ea typeface="Geo"/>
                <a:cs typeface="Geo"/>
                <a:sym typeface="Geo"/>
              </a:rPr>
              <a:t>Focus on the portion: “On the other side are those that </a:t>
            </a:r>
            <a:r>
              <a:rPr b="1" lang="en-US" sz="1800">
                <a:latin typeface="Geo"/>
                <a:ea typeface="Geo"/>
                <a:cs typeface="Geo"/>
                <a:sym typeface="Geo"/>
              </a:rPr>
              <a:t>believe</a:t>
            </a:r>
            <a:r>
              <a:rPr lang="en-US" sz="1800">
                <a:latin typeface="Geo"/>
                <a:ea typeface="Geo"/>
                <a:cs typeface="Geo"/>
                <a:sym typeface="Geo"/>
              </a:rPr>
              <a:t> (means this is an opinion / conclusion) such studies, </a:t>
            </a:r>
            <a:r>
              <a:rPr i="1" lang="en-US" sz="1800">
                <a:latin typeface="Geo"/>
                <a:ea typeface="Geo"/>
                <a:cs typeface="Geo"/>
                <a:sym typeface="Geo"/>
              </a:rPr>
              <a:t>however</a:t>
            </a:r>
            <a:r>
              <a:rPr b="1" lang="en-US" sz="1800">
                <a:latin typeface="Geo"/>
                <a:ea typeface="Geo"/>
                <a:cs typeface="Geo"/>
                <a:sym typeface="Geo"/>
              </a:rPr>
              <a:t> (contradiction word)</a:t>
            </a:r>
            <a:r>
              <a:rPr lang="en-US" sz="1800">
                <a:latin typeface="Geo"/>
                <a:ea typeface="Geo"/>
                <a:cs typeface="Geo"/>
                <a:sym typeface="Geo"/>
              </a:rPr>
              <a:t> perfected, are best only vague estimates of how emotions factor into decisions – </a:t>
            </a:r>
            <a:r>
              <a:rPr i="1" lang="en-US" sz="1800">
                <a:latin typeface="Geo"/>
                <a:ea typeface="Geo"/>
                <a:cs typeface="Geo"/>
                <a:sym typeface="Geo"/>
              </a:rPr>
              <a:t>clearly an opinion</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latin typeface="Geo"/>
                <a:ea typeface="Geo"/>
                <a:cs typeface="Geo"/>
                <a:sym typeface="Geo"/>
              </a:rPr>
              <a:t>The word </a:t>
            </a:r>
            <a:r>
              <a:rPr i="1" lang="en-US" sz="1800">
                <a:latin typeface="Geo"/>
                <a:ea typeface="Geo"/>
                <a:cs typeface="Geo"/>
                <a:sym typeface="Geo"/>
              </a:rPr>
              <a:t>however</a:t>
            </a:r>
            <a:r>
              <a:rPr lang="en-US" sz="1800">
                <a:latin typeface="Geo"/>
                <a:ea typeface="Geo"/>
                <a:cs typeface="Geo"/>
                <a:sym typeface="Geo"/>
              </a:rPr>
              <a:t> confirms that the two Boldface statements aren’t supporting each other.</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latin typeface="Geo"/>
                <a:ea typeface="Geo"/>
                <a:cs typeface="Geo"/>
                <a:sym typeface="Geo"/>
              </a:rPr>
              <a:t>Using the logic of the previous example, option </a:t>
            </a:r>
            <a:r>
              <a:rPr b="1" lang="en-US" sz="1800">
                <a:latin typeface="Geo"/>
                <a:ea typeface="Geo"/>
                <a:cs typeface="Geo"/>
                <a:sym typeface="Geo"/>
              </a:rPr>
              <a:t>A</a:t>
            </a:r>
            <a:r>
              <a:rPr lang="en-US" sz="1800">
                <a:latin typeface="Geo"/>
                <a:ea typeface="Geo"/>
                <a:cs typeface="Geo"/>
                <a:sym typeface="Geo"/>
              </a:rPr>
              <a:t> can’t be correct. </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latin typeface="Geo"/>
                <a:ea typeface="Geo"/>
                <a:cs typeface="Geo"/>
                <a:sym typeface="Geo"/>
              </a:rPr>
              <a:t>Option </a:t>
            </a:r>
            <a:r>
              <a:rPr b="1" lang="en-US" sz="1800">
                <a:latin typeface="Geo"/>
                <a:ea typeface="Geo"/>
                <a:cs typeface="Geo"/>
                <a:sym typeface="Geo"/>
              </a:rPr>
              <a:t>A</a:t>
            </a:r>
            <a:r>
              <a:rPr lang="en-US" sz="1800">
                <a:latin typeface="Geo"/>
                <a:ea typeface="Geo"/>
                <a:cs typeface="Geo"/>
                <a:sym typeface="Geo"/>
              </a:rPr>
              <a:t> says that the second boldface is a concrete example of the dichotomy, which, in a way, indicates that the second Boldface is supporting the first Boldface. </a:t>
            </a:r>
            <a:r>
              <a:rPr b="1" lang="en-US" sz="1800">
                <a:latin typeface="Geo"/>
                <a:ea typeface="Geo"/>
                <a:cs typeface="Geo"/>
                <a:sym typeface="Geo"/>
              </a:rPr>
              <a:t>Absolutely wrong</a:t>
            </a:r>
            <a:r>
              <a:rPr lang="en-US" sz="1800">
                <a:latin typeface="Geo"/>
                <a:ea typeface="Geo"/>
                <a:cs typeface="Geo"/>
                <a:sym typeface="Geo"/>
              </a:rPr>
              <a:t>! </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latin typeface="Geo"/>
                <a:ea typeface="Geo"/>
                <a:cs typeface="Geo"/>
                <a:sym typeface="Geo"/>
              </a:rPr>
              <a:t>By the process of elimination, </a:t>
            </a:r>
            <a:r>
              <a:rPr b="1" lang="en-US" sz="1800">
                <a:latin typeface="Geo"/>
                <a:ea typeface="Geo"/>
                <a:cs typeface="Geo"/>
                <a:sym typeface="Geo"/>
              </a:rPr>
              <a:t>choice E is correct</a:t>
            </a:r>
            <a:r>
              <a:rPr lang="en-US" sz="1800">
                <a:latin typeface="Geo"/>
                <a:ea typeface="Geo"/>
                <a:cs typeface="Geo"/>
                <a:sym typeface="Geo"/>
              </a:rPr>
              <a:t>.</a:t>
            </a:r>
            <a:endParaRPr sz="1800">
              <a:latin typeface="Calibri"/>
              <a:ea typeface="Calibri"/>
              <a:cs typeface="Calibri"/>
              <a:sym typeface="Calibri"/>
            </a:endParaRPr>
          </a:p>
          <a:p>
            <a:pPr indent="0" lvl="0" marL="0" rtl="0" algn="l">
              <a:spcBef>
                <a:spcPts val="960"/>
              </a:spcBef>
              <a:spcAft>
                <a:spcPts val="0"/>
              </a:spcAft>
              <a:buNone/>
            </a:pPr>
            <a:r>
              <a:t/>
            </a:r>
            <a:endParaRPr/>
          </a:p>
          <a:p>
            <a:pPr indent="0" lvl="0" marL="0" rtl="0" algn="l">
              <a:spcBef>
                <a:spcPts val="360"/>
              </a:spcBef>
              <a:spcAft>
                <a:spcPts val="0"/>
              </a:spcAft>
              <a:buNone/>
            </a:pPr>
            <a:r>
              <a:rPr b="0" i="0" lang="en-US">
                <a:solidFill>
                  <a:srgbClr val="222222"/>
                </a:solidFill>
                <a:latin typeface="Arial"/>
                <a:ea typeface="Arial"/>
                <a:cs typeface="Arial"/>
                <a:sym typeface="Arial"/>
              </a:rPr>
              <a:t>There is a clear dichotomy - can emotions be economically quantified? One side says yes. BF1 introduces this first side of the dichotomy.</a:t>
            </a:r>
            <a:endParaRPr/>
          </a:p>
          <a:p>
            <a:pPr indent="0" lvl="0" marL="0" rtl="0" algn="l">
              <a:spcBef>
                <a:spcPts val="360"/>
              </a:spcBef>
              <a:spcAft>
                <a:spcPts val="0"/>
              </a:spcAft>
              <a:buNone/>
            </a:pPr>
            <a:r>
              <a:t/>
            </a:r>
            <a:endParaRPr b="0" i="0">
              <a:solidFill>
                <a:srgbClr val="222222"/>
              </a:solidFill>
              <a:latin typeface="Arial"/>
              <a:ea typeface="Arial"/>
              <a:cs typeface="Arial"/>
              <a:sym typeface="Arial"/>
            </a:endParaRPr>
          </a:p>
          <a:p>
            <a:pPr indent="0" lvl="0" marL="0" rtl="0" algn="l">
              <a:spcBef>
                <a:spcPts val="360"/>
              </a:spcBef>
              <a:spcAft>
                <a:spcPts val="0"/>
              </a:spcAft>
              <a:buNone/>
            </a:pPr>
            <a:r>
              <a:rPr b="1" i="0" lang="en-US">
                <a:solidFill>
                  <a:srgbClr val="222222"/>
                </a:solidFill>
                <a:latin typeface="Arial"/>
                <a:ea typeface="Arial"/>
                <a:cs typeface="Arial"/>
                <a:sym typeface="Arial"/>
              </a:rPr>
              <a:t>Top 1% expert replies to student queries (can skip)</a:t>
            </a:r>
            <a:endParaRPr/>
          </a:p>
          <a:p>
            <a:pPr indent="0" lvl="0" marL="0" rtl="0" algn="l">
              <a:spcBef>
                <a:spcPts val="360"/>
              </a:spcBef>
              <a:spcAft>
                <a:spcPts val="0"/>
              </a:spcAft>
              <a:buNone/>
            </a:pPr>
            <a:r>
              <a:rPr b="0" i="0" lang="en-US">
                <a:solidFill>
                  <a:srgbClr val="222222"/>
                </a:solidFill>
                <a:latin typeface="Arial"/>
                <a:ea typeface="Arial"/>
                <a:cs typeface="Arial"/>
                <a:sym typeface="Arial"/>
              </a:rPr>
              <a:t>What is the dichotomy here? Can emotions that go into economic decision making be quantified and measured. There are two sides to this obviously - one side that supports this and the other that says emotions cannot be quantified and put into ‘mathematical models’. Something that undermines the dichotomy itself would be something that says such a debate / dichotomy does not even exist; in other words, something that undermines the dichotomy will say that there is one unequivocal answer to whether emotions can be quantified. That is not so. BF1 and BF2 simply give the two sides of the dichotomy. So Option (B) is not the answer.</a:t>
            </a:r>
            <a:endParaRPr/>
          </a:p>
        </p:txBody>
      </p:sp>
      <p:sp>
        <p:nvSpPr>
          <p:cNvPr id="295" name="Google Shape;295;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1" name="Google Shape;30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a:p>
        </p:txBody>
      </p:sp>
      <p:sp>
        <p:nvSpPr>
          <p:cNvPr id="308" name="Google Shape;308;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en-US" sz="1800">
                <a:solidFill>
                  <a:srgbClr val="000000"/>
                </a:solidFill>
                <a:latin typeface="Geo"/>
                <a:ea typeface="Geo"/>
                <a:cs typeface="Geo"/>
                <a:sym typeface="Geo"/>
              </a:rPr>
              <a:t>Boldface 1: </a:t>
            </a:r>
            <a:r>
              <a:rPr lang="en-US" sz="1800">
                <a:solidFill>
                  <a:srgbClr val="000000"/>
                </a:solidFill>
                <a:latin typeface="Geo"/>
                <a:ea typeface="Geo"/>
                <a:cs typeface="Geo"/>
                <a:sym typeface="Geo"/>
              </a:rPr>
              <a:t>Village census records for the last half of the 1600’s ARE (the word </a:t>
            </a:r>
            <a:r>
              <a:rPr i="1" lang="en-US" sz="1800">
                <a:solidFill>
                  <a:srgbClr val="000000"/>
                </a:solidFill>
                <a:latin typeface="Geo"/>
                <a:ea typeface="Geo"/>
                <a:cs typeface="Geo"/>
                <a:sym typeface="Geo"/>
              </a:rPr>
              <a:t>are</a:t>
            </a:r>
            <a:r>
              <a:rPr lang="en-US" sz="1800">
                <a:solidFill>
                  <a:srgbClr val="000000"/>
                </a:solidFill>
                <a:latin typeface="Geo"/>
                <a:ea typeface="Geo"/>
                <a:cs typeface="Geo"/>
                <a:sym typeface="Geo"/>
              </a:rPr>
              <a:t> denotes a current reality, and denotes a </a:t>
            </a:r>
            <a:r>
              <a:rPr i="1" lang="en-US" sz="1800">
                <a:solidFill>
                  <a:srgbClr val="000000"/>
                </a:solidFill>
                <a:latin typeface="Geo"/>
                <a:ea typeface="Geo"/>
                <a:cs typeface="Geo"/>
                <a:sym typeface="Geo"/>
              </a:rPr>
              <a:t>fact</a:t>
            </a:r>
            <a:r>
              <a:rPr lang="en-US" sz="1800">
                <a:solidFill>
                  <a:srgbClr val="000000"/>
                </a:solidFill>
                <a:latin typeface="Geo"/>
                <a:ea typeface="Geo"/>
                <a:cs typeface="Geo"/>
                <a:sym typeface="Geo"/>
              </a:rPr>
              <a:t>) remarkably complete. </a:t>
            </a:r>
            <a:r>
              <a:rPr b="1" lang="en-US" sz="1800">
                <a:solidFill>
                  <a:srgbClr val="000000"/>
                </a:solidFill>
                <a:latin typeface="Geo"/>
                <a:ea typeface="Geo"/>
                <a:cs typeface="Geo"/>
                <a:sym typeface="Geo"/>
              </a:rPr>
              <a:t>This is a Premise (FACT)</a:t>
            </a:r>
            <a:r>
              <a:rPr lang="en-US" sz="1800">
                <a:solidFill>
                  <a:srgbClr val="000000"/>
                </a:solidFill>
                <a:latin typeface="Geo"/>
                <a:ea typeface="Geo"/>
                <a:cs typeface="Geo"/>
                <a:sym typeface="Geo"/>
              </a:rPr>
              <a:t>.</a:t>
            </a:r>
            <a:endParaRPr sz="1800">
              <a:latin typeface="Calibri"/>
              <a:ea typeface="Calibri"/>
              <a:cs typeface="Calibri"/>
              <a:sym typeface="Calibri"/>
            </a:endParaRPr>
          </a:p>
          <a:p>
            <a:pPr indent="0" lvl="0" marL="0" rtl="0" algn="just">
              <a:lnSpc>
                <a:spcPct val="150000"/>
              </a:lnSpc>
              <a:spcBef>
                <a:spcPts val="1140"/>
              </a:spcBef>
              <a:spcAft>
                <a:spcPts val="0"/>
              </a:spcAft>
              <a:buNone/>
            </a:pPr>
            <a:r>
              <a:rPr b="1" lang="en-US" sz="1800">
                <a:solidFill>
                  <a:srgbClr val="000000"/>
                </a:solidFill>
                <a:latin typeface="Geo"/>
                <a:ea typeface="Geo"/>
                <a:cs typeface="Geo"/>
                <a:sym typeface="Geo"/>
              </a:rPr>
              <a:t>Boldface 2: </a:t>
            </a:r>
            <a:r>
              <a:rPr lang="en-US" sz="1800">
                <a:solidFill>
                  <a:srgbClr val="000000"/>
                </a:solidFill>
                <a:latin typeface="Geo"/>
                <a:ea typeface="Geo"/>
                <a:cs typeface="Geo"/>
                <a:sym typeface="Geo"/>
              </a:rPr>
              <a:t>(Therefore, it is reasonable to think that) the reported declines did not happen. </a:t>
            </a:r>
            <a:r>
              <a:rPr b="1" lang="en-US" sz="1800">
                <a:solidFill>
                  <a:srgbClr val="000000"/>
                </a:solidFill>
                <a:latin typeface="Geo"/>
                <a:ea typeface="Geo"/>
                <a:cs typeface="Geo"/>
                <a:sym typeface="Geo"/>
              </a:rPr>
              <a:t>This is the CONCLUSION</a:t>
            </a:r>
            <a:r>
              <a:rPr lang="en-US" sz="1800">
                <a:solidFill>
                  <a:srgbClr val="000000"/>
                </a:solidFill>
                <a:latin typeface="Geo"/>
                <a:ea typeface="Geo"/>
                <a:cs typeface="Geo"/>
                <a:sym typeface="Geo"/>
              </a:rPr>
              <a:t>. The word </a:t>
            </a:r>
            <a:r>
              <a:rPr i="1" lang="en-US" sz="1800">
                <a:solidFill>
                  <a:srgbClr val="000000"/>
                </a:solidFill>
                <a:latin typeface="Geo"/>
                <a:ea typeface="Geo"/>
                <a:cs typeface="Geo"/>
                <a:sym typeface="Geo"/>
              </a:rPr>
              <a:t>therefore</a:t>
            </a:r>
            <a:r>
              <a:rPr lang="en-US" sz="1800">
                <a:solidFill>
                  <a:srgbClr val="000000"/>
                </a:solidFill>
                <a:latin typeface="Geo"/>
                <a:ea typeface="Geo"/>
                <a:cs typeface="Geo"/>
                <a:sym typeface="Geo"/>
              </a:rPr>
              <a:t> denotes a conclusion.</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solidFill>
                  <a:srgbClr val="000000"/>
                </a:solidFill>
                <a:latin typeface="Geo"/>
                <a:ea typeface="Geo"/>
                <a:cs typeface="Geo"/>
                <a:sym typeface="Geo"/>
              </a:rPr>
              <a:t>Now as per the terms we studied earlier, we know that “consideration” / “to acknowledge” are terms for premise (</a:t>
            </a:r>
            <a:r>
              <a:rPr i="1" lang="en-US" sz="1800">
                <a:solidFill>
                  <a:srgbClr val="000000"/>
                </a:solidFill>
                <a:latin typeface="Geo"/>
                <a:ea typeface="Geo"/>
                <a:cs typeface="Geo"/>
                <a:sym typeface="Geo"/>
              </a:rPr>
              <a:t>fact</a:t>
            </a:r>
            <a:r>
              <a:rPr lang="en-US" sz="1800">
                <a:solidFill>
                  <a:srgbClr val="000000"/>
                </a:solidFill>
                <a:latin typeface="Geo"/>
                <a:ea typeface="Geo"/>
                <a:cs typeface="Geo"/>
                <a:sym typeface="Geo"/>
              </a:rPr>
              <a:t>). We also know that “position” is a term for the conclusion. Check the options for this question now:</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solidFill>
                  <a:srgbClr val="000000"/>
                </a:solidFill>
                <a:latin typeface="Geo"/>
                <a:ea typeface="Geo"/>
                <a:cs typeface="Geo"/>
                <a:sym typeface="Geo"/>
              </a:rPr>
              <a:t>Options A, B, E say that ‘second (boldface)’ </a:t>
            </a:r>
            <a:r>
              <a:rPr i="1" lang="en-US" sz="1800">
                <a:solidFill>
                  <a:srgbClr val="000000"/>
                </a:solidFill>
                <a:latin typeface="Geo"/>
                <a:ea typeface="Geo"/>
                <a:cs typeface="Geo"/>
                <a:sym typeface="Geo"/>
              </a:rPr>
              <a:t>acknowledges a consideration</a:t>
            </a:r>
            <a:r>
              <a:rPr lang="en-US" sz="1800">
                <a:solidFill>
                  <a:srgbClr val="000000"/>
                </a:solidFill>
                <a:latin typeface="Geo"/>
                <a:ea typeface="Geo"/>
                <a:cs typeface="Geo"/>
                <a:sym typeface="Geo"/>
              </a:rPr>
              <a:t> (fact): WRONG as per the above analysis. The second boldface is a ‘conclusion’. </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solidFill>
                  <a:srgbClr val="000000"/>
                </a:solidFill>
                <a:latin typeface="Geo"/>
                <a:ea typeface="Geo"/>
                <a:cs typeface="Geo"/>
                <a:sym typeface="Geo"/>
              </a:rPr>
              <a:t>Option D says that ‘first (boldface)’ is a </a:t>
            </a:r>
            <a:r>
              <a:rPr i="1" lang="en-US" sz="1800">
                <a:solidFill>
                  <a:srgbClr val="000000"/>
                </a:solidFill>
                <a:latin typeface="Geo"/>
                <a:ea typeface="Geo"/>
                <a:cs typeface="Geo"/>
                <a:sym typeface="Geo"/>
              </a:rPr>
              <a:t>position</a:t>
            </a:r>
            <a:r>
              <a:rPr lang="en-US" sz="1800">
                <a:solidFill>
                  <a:srgbClr val="000000"/>
                </a:solidFill>
                <a:latin typeface="Geo"/>
                <a:ea typeface="Geo"/>
                <a:cs typeface="Geo"/>
                <a:sym typeface="Geo"/>
              </a:rPr>
              <a:t> (conclusion): WRONG as per the above analysis. The first boldface is a ‘fact’. </a:t>
            </a:r>
            <a:endParaRPr sz="1800">
              <a:latin typeface="Calibri"/>
              <a:ea typeface="Calibri"/>
              <a:cs typeface="Calibri"/>
              <a:sym typeface="Calibri"/>
            </a:endParaRPr>
          </a:p>
          <a:p>
            <a:pPr indent="0" lvl="0" marL="0" rtl="0" algn="just">
              <a:lnSpc>
                <a:spcPct val="150000"/>
              </a:lnSpc>
              <a:spcBef>
                <a:spcPts val="1140"/>
              </a:spcBef>
              <a:spcAft>
                <a:spcPts val="0"/>
              </a:spcAft>
              <a:buNone/>
            </a:pPr>
            <a:r>
              <a:rPr b="1" lang="en-US" sz="1800">
                <a:solidFill>
                  <a:srgbClr val="000000"/>
                </a:solidFill>
                <a:latin typeface="Geo"/>
                <a:ea typeface="Geo"/>
                <a:cs typeface="Geo"/>
                <a:sym typeface="Geo"/>
              </a:rPr>
              <a:t>Option C is correct by elimination</a:t>
            </a:r>
            <a:r>
              <a:rPr lang="en-US" sz="1800">
                <a:solidFill>
                  <a:srgbClr val="000000"/>
                </a:solidFill>
                <a:latin typeface="Geo"/>
                <a:ea typeface="Geo"/>
                <a:cs typeface="Geo"/>
                <a:sym typeface="Geo"/>
              </a:rPr>
              <a:t>.</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solidFill>
                  <a:srgbClr val="000000"/>
                </a:solidFill>
                <a:latin typeface="Geo"/>
                <a:ea typeface="Geo"/>
                <a:cs typeface="Geo"/>
                <a:sym typeface="Geo"/>
              </a:rPr>
              <a:t>Once you become proficient, the above question will take no more than 30 seconds (for you to get to its final answer).</a:t>
            </a:r>
            <a:endParaRPr sz="1800">
              <a:latin typeface="Calibri"/>
              <a:ea typeface="Calibri"/>
              <a:cs typeface="Calibri"/>
              <a:sym typeface="Calibri"/>
            </a:endParaRPr>
          </a:p>
          <a:p>
            <a:pPr indent="0" lvl="0" marL="0" rtl="0" algn="l">
              <a:spcBef>
                <a:spcPts val="960"/>
              </a:spcBef>
              <a:spcAft>
                <a:spcPts val="0"/>
              </a:spcAft>
              <a:buNone/>
            </a:pPr>
            <a:r>
              <a:t/>
            </a:r>
            <a:endParaRPr b="0" i="0">
              <a:solidFill>
                <a:srgbClr val="222222"/>
              </a:solidFill>
              <a:latin typeface="Tahoma"/>
              <a:ea typeface="Tahoma"/>
              <a:cs typeface="Tahoma"/>
              <a:sym typeface="Tahoma"/>
            </a:endParaRPr>
          </a:p>
          <a:p>
            <a:pPr indent="0" lvl="0" marL="0" rtl="0" algn="l">
              <a:spcBef>
                <a:spcPts val="360"/>
              </a:spcBef>
              <a:spcAft>
                <a:spcPts val="0"/>
              </a:spcAft>
              <a:buNone/>
            </a:pPr>
            <a:r>
              <a:rPr b="0" i="0" lang="en-US">
                <a:solidFill>
                  <a:srgbClr val="222222"/>
                </a:solidFill>
                <a:latin typeface="Tahoma"/>
                <a:ea typeface="Tahoma"/>
                <a:cs typeface="Tahoma"/>
                <a:sym typeface="Tahoma"/>
              </a:rPr>
              <a:t>In the Drindian Empire, censuses were conducted annually to determine the population of each village. FACT</a:t>
            </a:r>
            <a:br>
              <a:rPr b="0" i="0" lang="en-US">
                <a:solidFill>
                  <a:srgbClr val="222222"/>
                </a:solidFill>
                <a:latin typeface="Tahoma"/>
                <a:ea typeface="Tahoma"/>
                <a:cs typeface="Tahoma"/>
                <a:sym typeface="Tahoma"/>
              </a:rPr>
            </a:br>
            <a:r>
              <a:rPr b="1" i="0" lang="en-US">
                <a:solidFill>
                  <a:srgbClr val="222222"/>
                </a:solidFill>
                <a:latin typeface="Tahoma"/>
                <a:ea typeface="Tahoma"/>
                <a:cs typeface="Tahoma"/>
                <a:sym typeface="Tahoma"/>
              </a:rPr>
              <a:t>Village census records for the last half of the 1600’s are remarkably complete</a:t>
            </a:r>
            <a:r>
              <a:rPr b="0" i="0" lang="en-US">
                <a:solidFill>
                  <a:srgbClr val="222222"/>
                </a:solidFill>
                <a:latin typeface="Tahoma"/>
                <a:ea typeface="Tahoma"/>
                <a:cs typeface="Tahoma"/>
                <a:sym typeface="Tahoma"/>
              </a:rPr>
              <a:t>. FACT</a:t>
            </a:r>
            <a:br>
              <a:rPr b="0" i="0" lang="en-US">
                <a:solidFill>
                  <a:srgbClr val="222222"/>
                </a:solidFill>
                <a:latin typeface="Tahoma"/>
                <a:ea typeface="Tahoma"/>
                <a:cs typeface="Tahoma"/>
                <a:sym typeface="Tahoma"/>
              </a:rPr>
            </a:br>
            <a:r>
              <a:rPr b="0" i="0" lang="en-US">
                <a:solidFill>
                  <a:srgbClr val="222222"/>
                </a:solidFill>
                <a:latin typeface="Tahoma"/>
                <a:ea typeface="Tahoma"/>
                <a:cs typeface="Tahoma"/>
                <a:sym typeface="Tahoma"/>
              </a:rPr>
              <a:t>This very completeness makes one point stand out; in five different years, villages overwhelmingly reported significant population declines. FACT (an observation given)</a:t>
            </a:r>
            <a:br>
              <a:rPr b="0" i="0" lang="en-US">
                <a:solidFill>
                  <a:srgbClr val="222222"/>
                </a:solidFill>
                <a:latin typeface="Tahoma"/>
                <a:ea typeface="Tahoma"/>
                <a:cs typeface="Tahoma"/>
                <a:sym typeface="Tahoma"/>
              </a:rPr>
            </a:br>
            <a:r>
              <a:rPr b="0" i="0" lang="en-US">
                <a:solidFill>
                  <a:srgbClr val="222222"/>
                </a:solidFill>
                <a:latin typeface="Tahoma"/>
                <a:ea typeface="Tahoma"/>
                <a:cs typeface="Tahoma"/>
                <a:sym typeface="Tahoma"/>
              </a:rPr>
              <a:t>Tellingly, each of those five years immediately followed an increase in a certain Drindian tax. FACT</a:t>
            </a:r>
            <a:br>
              <a:rPr b="0" i="0" lang="en-US">
                <a:solidFill>
                  <a:srgbClr val="222222"/>
                </a:solidFill>
                <a:latin typeface="Tahoma"/>
                <a:ea typeface="Tahoma"/>
                <a:cs typeface="Tahoma"/>
                <a:sym typeface="Tahoma"/>
              </a:rPr>
            </a:br>
            <a:r>
              <a:rPr b="0" i="0" lang="en-US">
                <a:solidFill>
                  <a:srgbClr val="222222"/>
                </a:solidFill>
                <a:latin typeface="Tahoma"/>
                <a:ea typeface="Tahoma"/>
                <a:cs typeface="Tahoma"/>
                <a:sym typeface="Tahoma"/>
              </a:rPr>
              <a:t>This tax, which was assessed on villages, was computed by the central government using the annual census figures. FACT</a:t>
            </a:r>
            <a:br>
              <a:rPr b="0" i="0" lang="en-US">
                <a:solidFill>
                  <a:srgbClr val="222222"/>
                </a:solidFill>
                <a:latin typeface="Tahoma"/>
                <a:ea typeface="Tahoma"/>
                <a:cs typeface="Tahoma"/>
                <a:sym typeface="Tahoma"/>
              </a:rPr>
            </a:br>
            <a:r>
              <a:rPr b="0" i="0" lang="en-US">
                <a:solidFill>
                  <a:srgbClr val="222222"/>
                </a:solidFill>
                <a:latin typeface="Tahoma"/>
                <a:ea typeface="Tahoma"/>
                <a:cs typeface="Tahoma"/>
                <a:sym typeface="Tahoma"/>
              </a:rPr>
              <a:t>Obviously, whenever the tax went up, villages had an especially powerful economic incentive to minimize the number of people they recorded; and concealing the size of a village’s population from government census takers would have been easy. CLAIM (Made by the author - this is not a fact but the author's hypothesis or theory)</a:t>
            </a:r>
            <a:br>
              <a:rPr b="0" i="0" lang="en-US">
                <a:solidFill>
                  <a:srgbClr val="222222"/>
                </a:solidFill>
                <a:latin typeface="Tahoma"/>
                <a:ea typeface="Tahoma"/>
                <a:cs typeface="Tahoma"/>
                <a:sym typeface="Tahoma"/>
              </a:rPr>
            </a:br>
            <a:r>
              <a:rPr b="1" i="0" lang="en-US">
                <a:solidFill>
                  <a:srgbClr val="222222"/>
                </a:solidFill>
                <a:latin typeface="Tahoma"/>
                <a:ea typeface="Tahoma"/>
                <a:cs typeface="Tahoma"/>
                <a:sym typeface="Tahoma"/>
              </a:rPr>
              <a:t>Therefore, it is reasonable to think that the reported declines did not happen</a:t>
            </a:r>
            <a:r>
              <a:rPr b="0" i="0" lang="en-US">
                <a:solidFill>
                  <a:srgbClr val="222222"/>
                </a:solidFill>
                <a:latin typeface="Tahoma"/>
                <a:ea typeface="Tahoma"/>
                <a:cs typeface="Tahoma"/>
                <a:sym typeface="Tahoma"/>
              </a:rPr>
              <a:t>. CLAIM (Main Conclusion - this is supported by the hypothesis above)</a:t>
            </a:r>
            <a:br>
              <a:rPr b="0" i="0" lang="en-US">
                <a:solidFill>
                  <a:srgbClr val="222222"/>
                </a:solidFill>
                <a:latin typeface="Tahoma"/>
                <a:ea typeface="Tahoma"/>
                <a:cs typeface="Tahoma"/>
                <a:sym typeface="Tahoma"/>
              </a:rPr>
            </a:br>
            <a:br>
              <a:rPr b="0" i="0" lang="en-US">
                <a:solidFill>
                  <a:srgbClr val="222222"/>
                </a:solidFill>
                <a:latin typeface="Tahoma"/>
                <a:ea typeface="Tahoma"/>
                <a:cs typeface="Tahoma"/>
                <a:sym typeface="Tahoma"/>
              </a:rPr>
            </a:br>
            <a:r>
              <a:rPr b="0" i="0" lang="en-US">
                <a:solidFill>
                  <a:srgbClr val="222222"/>
                </a:solidFill>
                <a:latin typeface="Tahoma"/>
                <a:ea typeface="Tahoma"/>
                <a:cs typeface="Tahoma"/>
                <a:sym typeface="Tahoma"/>
              </a:rPr>
              <a:t>So,</a:t>
            </a:r>
            <a:br>
              <a:rPr b="0" i="0" lang="en-US">
                <a:solidFill>
                  <a:srgbClr val="222222"/>
                </a:solidFill>
                <a:latin typeface="Tahoma"/>
                <a:ea typeface="Tahoma"/>
                <a:cs typeface="Tahoma"/>
                <a:sym typeface="Tahoma"/>
              </a:rPr>
            </a:br>
            <a:r>
              <a:rPr b="0" i="0" lang="en-US">
                <a:solidFill>
                  <a:srgbClr val="222222"/>
                </a:solidFill>
                <a:latin typeface="Tahoma"/>
                <a:ea typeface="Tahoma"/>
                <a:cs typeface="Tahoma"/>
                <a:sym typeface="Tahoma"/>
              </a:rPr>
              <a:t>Boldface 2: is the Main Conclusion of the argument</a:t>
            </a:r>
            <a:br>
              <a:rPr b="0" i="0" lang="en-US">
                <a:solidFill>
                  <a:srgbClr val="222222"/>
                </a:solidFill>
                <a:latin typeface="Tahoma"/>
                <a:ea typeface="Tahoma"/>
                <a:cs typeface="Tahoma"/>
                <a:sym typeface="Tahoma"/>
              </a:rPr>
            </a:br>
            <a:r>
              <a:rPr b="0" i="0" lang="en-US">
                <a:solidFill>
                  <a:srgbClr val="222222"/>
                </a:solidFill>
                <a:latin typeface="Tahoma"/>
                <a:ea typeface="Tahoma"/>
                <a:cs typeface="Tahoma"/>
                <a:sym typeface="Tahoma"/>
              </a:rPr>
              <a:t>Boldface 1: is a FACT that provides context for the argument (</a:t>
            </a:r>
            <a:r>
              <a:rPr b="1" i="0" lang="en-US">
                <a:solidFill>
                  <a:srgbClr val="222222"/>
                </a:solidFill>
                <a:latin typeface="Tahoma"/>
                <a:ea typeface="Tahoma"/>
                <a:cs typeface="Tahoma"/>
                <a:sym typeface="Tahoma"/>
              </a:rPr>
              <a:t>we cannot say it supports or opposes the Main Conclusion - it merely provides context</a:t>
            </a:r>
            <a:r>
              <a:rPr b="0" i="0" lang="en-US">
                <a:solidFill>
                  <a:srgbClr val="222222"/>
                </a:solidFill>
                <a:latin typeface="Tahoma"/>
                <a:ea typeface="Tahoma"/>
                <a:cs typeface="Tahoma"/>
                <a:sym typeface="Tahoma"/>
              </a:rPr>
              <a:t>)</a:t>
            </a:r>
            <a:br>
              <a:rPr b="0" i="0" lang="en-US">
                <a:solidFill>
                  <a:srgbClr val="222222"/>
                </a:solidFill>
                <a:latin typeface="Tahoma"/>
                <a:ea typeface="Tahoma"/>
                <a:cs typeface="Tahoma"/>
                <a:sym typeface="Tahoma"/>
              </a:rPr>
            </a:br>
            <a:endParaRPr b="0" i="0">
              <a:solidFill>
                <a:srgbClr val="222222"/>
              </a:solidFill>
              <a:latin typeface="Arial"/>
              <a:ea typeface="Arial"/>
              <a:cs typeface="Arial"/>
              <a:sym typeface="Arial"/>
            </a:endParaRPr>
          </a:p>
          <a:p>
            <a:pPr indent="0" lvl="0" marL="0" rtl="0" algn="l">
              <a:spcBef>
                <a:spcPts val="360"/>
              </a:spcBef>
              <a:spcAft>
                <a:spcPts val="0"/>
              </a:spcAft>
              <a:buNone/>
            </a:pPr>
            <a:r>
              <a:rPr b="0" i="0" lang="en-US">
                <a:latin typeface="Tahoma"/>
                <a:ea typeface="Tahoma"/>
                <a:cs typeface="Tahoma"/>
                <a:sym typeface="Tahoma"/>
              </a:rPr>
              <a:t>(C) The first provides a context for certain evidence that supports the position that the historian seeks to establish; the second is that position.</a:t>
            </a:r>
            <a:br>
              <a:rPr b="0" i="0" lang="en-US">
                <a:latin typeface="Tahoma"/>
                <a:ea typeface="Tahoma"/>
                <a:cs typeface="Tahoma"/>
                <a:sym typeface="Tahoma"/>
              </a:rPr>
            </a:br>
            <a:r>
              <a:rPr b="0" i="0" lang="en-US">
                <a:latin typeface="Tahoma"/>
                <a:ea typeface="Tahoma"/>
                <a:cs typeface="Tahoma"/>
                <a:sym typeface="Tahoma"/>
              </a:rPr>
              <a:t>BF1 - Correct. BF2 - Correct (Position the historian seeks to establish = Main Conclusion.)</a:t>
            </a:r>
            <a:endParaRPr/>
          </a:p>
          <a:p>
            <a:pPr indent="0" lvl="0" marL="0" rtl="0" algn="l">
              <a:spcBef>
                <a:spcPts val="360"/>
              </a:spcBef>
              <a:spcAft>
                <a:spcPts val="0"/>
              </a:spcAft>
              <a:buNone/>
            </a:pPr>
            <a:r>
              <a:t/>
            </a:r>
            <a:endParaRPr b="0" i="0">
              <a:latin typeface="Tahoma"/>
              <a:ea typeface="Tahoma"/>
              <a:cs typeface="Tahoma"/>
              <a:sym typeface="Tahoma"/>
            </a:endParaRPr>
          </a:p>
          <a:p>
            <a:pPr indent="0" lvl="0" marL="0" rtl="0" algn="l">
              <a:spcBef>
                <a:spcPts val="360"/>
              </a:spcBef>
              <a:spcAft>
                <a:spcPts val="0"/>
              </a:spcAft>
              <a:buNone/>
            </a:pPr>
            <a:r>
              <a:rPr b="1" lang="en-US"/>
              <a:t>Top 1% expert replies to student queries (can skip)</a:t>
            </a:r>
            <a:endParaRPr b="1" i="0">
              <a:latin typeface="Tahoma"/>
              <a:ea typeface="Tahoma"/>
              <a:cs typeface="Tahoma"/>
              <a:sym typeface="Tahoma"/>
            </a:endParaRPr>
          </a:p>
          <a:p>
            <a:pPr indent="0" lvl="0" marL="0" rtl="0" algn="l">
              <a:spcBef>
                <a:spcPts val="360"/>
              </a:spcBef>
              <a:spcAft>
                <a:spcPts val="0"/>
              </a:spcAft>
              <a:buNone/>
            </a:pPr>
            <a:r>
              <a:rPr b="0" i="0" lang="en-US">
                <a:solidFill>
                  <a:srgbClr val="222222"/>
                </a:solidFill>
                <a:latin typeface="Arial"/>
                <a:ea typeface="Arial"/>
                <a:cs typeface="Arial"/>
                <a:sym typeface="Arial"/>
              </a:rPr>
              <a:t>The author here is making a point to explain why the records that seem so accurate are actually manipulated records. He is using the fact that the records are so remarkably accurate and using other few facts to come to the speculation that the records are actually forged.</a:t>
            </a:r>
            <a:endParaRPr/>
          </a:p>
        </p:txBody>
      </p:sp>
      <p:sp>
        <p:nvSpPr>
          <p:cNvPr id="315" name="Google Shape;315;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a:p>
        </p:txBody>
      </p:sp>
      <p:sp>
        <p:nvSpPr>
          <p:cNvPr id="322" name="Google Shape;322;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en-US" sz="1800">
                <a:latin typeface="Geo"/>
                <a:ea typeface="Geo"/>
                <a:cs typeface="Geo"/>
                <a:sym typeface="Geo"/>
              </a:rPr>
              <a:t>The first boldface, “The fragments themselves certainly contained no sulfur” is a FACT (premise or evidence or supporting statement) | the word </a:t>
            </a:r>
            <a:r>
              <a:rPr i="1" lang="en-US" sz="1800">
                <a:latin typeface="Geo"/>
                <a:ea typeface="Geo"/>
                <a:cs typeface="Geo"/>
                <a:sym typeface="Geo"/>
              </a:rPr>
              <a:t>contained</a:t>
            </a:r>
            <a:r>
              <a:rPr lang="en-US" sz="1800">
                <a:latin typeface="Geo"/>
                <a:ea typeface="Geo"/>
                <a:cs typeface="Geo"/>
                <a:sym typeface="Geo"/>
              </a:rPr>
              <a:t> denotes past tense – clear indicator of </a:t>
            </a:r>
            <a:r>
              <a:rPr i="1" lang="en-US" sz="1800">
                <a:latin typeface="Geo"/>
                <a:ea typeface="Geo"/>
                <a:cs typeface="Geo"/>
                <a:sym typeface="Geo"/>
              </a:rPr>
              <a:t>fact</a:t>
            </a:r>
            <a:r>
              <a:rPr lang="en-US" sz="1800">
                <a:latin typeface="Geo"/>
                <a:ea typeface="Geo"/>
                <a:cs typeface="Geo"/>
                <a:sym typeface="Geo"/>
              </a:rPr>
              <a:t>.</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latin typeface="Geo"/>
                <a:ea typeface="Geo"/>
                <a:cs typeface="Geo"/>
                <a:sym typeface="Geo"/>
              </a:rPr>
              <a:t>The second boldface, “</a:t>
            </a:r>
            <a:r>
              <a:rPr i="1" lang="en-US" sz="1800">
                <a:latin typeface="Geo"/>
                <a:ea typeface="Geo"/>
                <a:cs typeface="Geo"/>
                <a:sym typeface="Geo"/>
              </a:rPr>
              <a:t>it is likely</a:t>
            </a:r>
            <a:r>
              <a:rPr lang="en-US" sz="1800">
                <a:latin typeface="Geo"/>
                <a:ea typeface="Geo"/>
                <a:cs typeface="Geo"/>
                <a:sym typeface="Geo"/>
              </a:rPr>
              <a:t> that some of the fragments were at least large enough to have passed through Jupiter’s outer atmosphere without being burned up” is a conclusion. </a:t>
            </a:r>
            <a:r>
              <a:rPr i="1" lang="en-US" sz="1800">
                <a:latin typeface="Geo"/>
                <a:ea typeface="Geo"/>
                <a:cs typeface="Geo"/>
                <a:sym typeface="Geo"/>
              </a:rPr>
              <a:t>It is likely</a:t>
            </a:r>
            <a:r>
              <a:rPr lang="en-US" sz="1800">
                <a:latin typeface="Geo"/>
                <a:ea typeface="Geo"/>
                <a:cs typeface="Geo"/>
                <a:sym typeface="Geo"/>
              </a:rPr>
              <a:t> signals conclusion (is a conclusion indicator).</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latin typeface="Geo"/>
                <a:ea typeface="Geo"/>
                <a:cs typeface="Geo"/>
                <a:sym typeface="Geo"/>
              </a:rPr>
              <a:t>Also, we must note that there is </a:t>
            </a:r>
            <a:r>
              <a:rPr b="1" lang="en-US" sz="1800">
                <a:latin typeface="Geo"/>
                <a:ea typeface="Geo"/>
                <a:cs typeface="Geo"/>
                <a:sym typeface="Geo"/>
              </a:rPr>
              <a:t>no opposition</a:t>
            </a:r>
            <a:r>
              <a:rPr lang="en-US" sz="1800">
                <a:latin typeface="Geo"/>
                <a:ea typeface="Geo"/>
                <a:cs typeface="Geo"/>
                <a:sym typeface="Geo"/>
              </a:rPr>
              <a:t> in this argument by anyone else. This is evident from the absence of any contradiction word between Boldface 1 and Boldface 2.</a:t>
            </a:r>
            <a:endParaRPr sz="1800">
              <a:latin typeface="Calibri"/>
              <a:ea typeface="Calibri"/>
              <a:cs typeface="Calibri"/>
              <a:sym typeface="Calibri"/>
            </a:endParaRPr>
          </a:p>
          <a:p>
            <a:pPr indent="0" lvl="0" marL="0" rtl="0" algn="just">
              <a:lnSpc>
                <a:spcPct val="150000"/>
              </a:lnSpc>
              <a:spcBef>
                <a:spcPts val="1140"/>
              </a:spcBef>
              <a:spcAft>
                <a:spcPts val="0"/>
              </a:spcAft>
              <a:buNone/>
            </a:pPr>
            <a:r>
              <a:rPr b="1" lang="en-US" sz="1800">
                <a:latin typeface="Geo"/>
                <a:ea typeface="Geo"/>
                <a:cs typeface="Geo"/>
                <a:sym typeface="Geo"/>
              </a:rPr>
              <a:t>A</a:t>
            </a:r>
            <a:r>
              <a:rPr lang="en-US" sz="1800">
                <a:latin typeface="Geo"/>
                <a:ea typeface="Geo"/>
                <a:cs typeface="Geo"/>
                <a:sym typeface="Geo"/>
              </a:rPr>
              <a:t> says second is the explanation (explanation is definitely not a conclusion): WRONG.</a:t>
            </a:r>
            <a:endParaRPr sz="1800">
              <a:latin typeface="Calibri"/>
              <a:ea typeface="Calibri"/>
              <a:cs typeface="Calibri"/>
              <a:sym typeface="Calibri"/>
            </a:endParaRPr>
          </a:p>
          <a:p>
            <a:pPr indent="0" lvl="0" marL="0" rtl="0" algn="just">
              <a:lnSpc>
                <a:spcPct val="150000"/>
              </a:lnSpc>
              <a:spcBef>
                <a:spcPts val="1140"/>
              </a:spcBef>
              <a:spcAft>
                <a:spcPts val="0"/>
              </a:spcAft>
              <a:buNone/>
            </a:pPr>
            <a:r>
              <a:rPr b="1" lang="en-US" sz="1800">
                <a:latin typeface="Geo"/>
                <a:ea typeface="Geo"/>
                <a:cs typeface="Geo"/>
                <a:sym typeface="Geo"/>
              </a:rPr>
              <a:t>B, C, and D</a:t>
            </a:r>
            <a:r>
              <a:rPr lang="en-US" sz="1800">
                <a:latin typeface="Geo"/>
                <a:ea typeface="Geo"/>
                <a:cs typeface="Geo"/>
                <a:sym typeface="Geo"/>
              </a:rPr>
              <a:t> use the words ‘weigh against’ (but, as per the analysis above, there is no opposition in this argument): WRONG.</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latin typeface="Geo"/>
                <a:ea typeface="Geo"/>
                <a:cs typeface="Geo"/>
                <a:sym typeface="Geo"/>
              </a:rPr>
              <a:t>‘Judgement in support’ means premise (refer to the terms). </a:t>
            </a:r>
            <a:r>
              <a:rPr b="1" lang="en-US" sz="1800">
                <a:latin typeface="Geo"/>
                <a:ea typeface="Geo"/>
                <a:cs typeface="Geo"/>
                <a:sym typeface="Geo"/>
              </a:rPr>
              <a:t>Ans. E</a:t>
            </a:r>
            <a:endParaRPr sz="1800">
              <a:latin typeface="Calibri"/>
              <a:ea typeface="Calibri"/>
              <a:cs typeface="Calibri"/>
              <a:sym typeface="Calibri"/>
            </a:endParaRPr>
          </a:p>
          <a:p>
            <a:pPr indent="0" lvl="0" marL="0" rtl="0" algn="l">
              <a:spcBef>
                <a:spcPts val="960"/>
              </a:spcBef>
              <a:spcAft>
                <a:spcPts val="0"/>
              </a:spcAft>
              <a:buNone/>
            </a:pPr>
            <a:r>
              <a:t/>
            </a:r>
            <a:endParaRPr b="0" i="0">
              <a:solidFill>
                <a:srgbClr val="222222"/>
              </a:solidFill>
              <a:latin typeface="Arial"/>
              <a:ea typeface="Arial"/>
              <a:cs typeface="Arial"/>
              <a:sym typeface="Arial"/>
            </a:endParaRPr>
          </a:p>
          <a:p>
            <a:pPr indent="0" lvl="0" marL="0" rtl="0" algn="l">
              <a:spcBef>
                <a:spcPts val="360"/>
              </a:spcBef>
              <a:spcAft>
                <a:spcPts val="0"/>
              </a:spcAft>
              <a:buNone/>
            </a:pPr>
            <a:r>
              <a:t/>
            </a:r>
            <a:endParaRPr b="0" i="0">
              <a:solidFill>
                <a:srgbClr val="222222"/>
              </a:solidFill>
              <a:latin typeface="Arial"/>
              <a:ea typeface="Arial"/>
              <a:cs typeface="Arial"/>
              <a:sym typeface="Arial"/>
            </a:endParaRPr>
          </a:p>
          <a:p>
            <a:pPr indent="0" lvl="0" marL="0" rtl="0" algn="l">
              <a:spcBef>
                <a:spcPts val="360"/>
              </a:spcBef>
              <a:spcAft>
                <a:spcPts val="0"/>
              </a:spcAft>
              <a:buNone/>
            </a:pPr>
            <a:r>
              <a:rPr b="0" i="0" lang="en-US">
                <a:solidFill>
                  <a:srgbClr val="222222"/>
                </a:solidFill>
                <a:latin typeface="Arial"/>
                <a:ea typeface="Arial"/>
                <a:cs typeface="Arial"/>
                <a:sym typeface="Arial"/>
              </a:rPr>
              <a:t>Astronomers saw something, made a deduction based on that. How can this be a case of contradiction? if I said something like 'There was a lot of sulfur observed in the analyses, </a:t>
            </a:r>
            <a:r>
              <a:rPr b="0" i="1" lang="en-US">
                <a:solidFill>
                  <a:srgbClr val="222222"/>
                </a:solidFill>
                <a:latin typeface="Arial"/>
                <a:ea typeface="Arial"/>
                <a:cs typeface="Arial"/>
                <a:sym typeface="Arial"/>
              </a:rPr>
              <a:t>but </a:t>
            </a:r>
            <a:r>
              <a:rPr b="0" i="0" lang="en-US">
                <a:solidFill>
                  <a:srgbClr val="222222"/>
                </a:solidFill>
                <a:latin typeface="Arial"/>
                <a:ea typeface="Arial"/>
                <a:cs typeface="Arial"/>
                <a:sym typeface="Arial"/>
              </a:rPr>
              <a:t>astronomers still believe Jupiter's atmosphere contains no sulfur' - </a:t>
            </a:r>
            <a:r>
              <a:rPr b="0" i="1" lang="en-US">
                <a:solidFill>
                  <a:srgbClr val="222222"/>
                </a:solidFill>
                <a:latin typeface="Arial"/>
                <a:ea typeface="Arial"/>
                <a:cs typeface="Arial"/>
                <a:sym typeface="Arial"/>
              </a:rPr>
              <a:t>that </a:t>
            </a:r>
            <a:r>
              <a:rPr b="0" i="0" lang="en-US">
                <a:solidFill>
                  <a:srgbClr val="222222"/>
                </a:solidFill>
                <a:latin typeface="Arial"/>
                <a:ea typeface="Arial"/>
                <a:cs typeface="Arial"/>
                <a:sym typeface="Arial"/>
              </a:rPr>
              <a:t>would have been a contradiction </a:t>
            </a:r>
            <a:endParaRPr/>
          </a:p>
          <a:p>
            <a:pPr indent="0" lvl="0" marL="0" rtl="0" algn="l">
              <a:spcBef>
                <a:spcPts val="360"/>
              </a:spcBef>
              <a:spcAft>
                <a:spcPts val="0"/>
              </a:spcAft>
              <a:buNone/>
            </a:pPr>
            <a:r>
              <a:t/>
            </a:r>
            <a:endParaRPr b="0" i="0">
              <a:solidFill>
                <a:srgbClr val="222222"/>
              </a:solidFill>
              <a:latin typeface="Arial"/>
              <a:ea typeface="Arial"/>
              <a:cs typeface="Arial"/>
              <a:sym typeface="Arial"/>
            </a:endParaRPr>
          </a:p>
          <a:p>
            <a:pPr indent="0" lvl="0" marL="0" rtl="0" algn="l">
              <a:spcBef>
                <a:spcPts val="360"/>
              </a:spcBef>
              <a:spcAft>
                <a:spcPts val="0"/>
              </a:spcAft>
              <a:buNone/>
            </a:pPr>
            <a:r>
              <a:rPr b="0" i="0" lang="en-US">
                <a:solidFill>
                  <a:srgbClr val="2A2A2A"/>
                </a:solidFill>
                <a:latin typeface="Tahoma"/>
                <a:ea typeface="Tahoma"/>
                <a:cs typeface="Tahoma"/>
                <a:sym typeface="Tahoma"/>
              </a:rPr>
              <a:t>The second BF portion is indeed the conclusion itself, not </a:t>
            </a:r>
            <a:r>
              <a:rPr b="0" i="1" lang="en-US">
                <a:solidFill>
                  <a:srgbClr val="2A2A2A"/>
                </a:solidFill>
                <a:latin typeface="Tahoma"/>
                <a:ea typeface="Tahoma"/>
                <a:cs typeface="Tahoma"/>
                <a:sym typeface="Tahoma"/>
              </a:rPr>
              <a:t>evidence</a:t>
            </a:r>
            <a:r>
              <a:rPr b="0" i="0" lang="en-US">
                <a:solidFill>
                  <a:srgbClr val="2A2A2A"/>
                </a:solidFill>
                <a:latin typeface="Tahoma"/>
                <a:ea typeface="Tahoma"/>
                <a:cs typeface="Tahoma"/>
                <a:sym typeface="Tahoma"/>
              </a:rPr>
              <a:t> in support of the conclusion.</a:t>
            </a:r>
            <a:br>
              <a:rPr lang="en-US"/>
            </a:br>
            <a:br>
              <a:rPr lang="en-US"/>
            </a:br>
            <a:r>
              <a:rPr b="0" i="0" lang="en-US">
                <a:solidFill>
                  <a:srgbClr val="2A2A2A"/>
                </a:solidFill>
                <a:latin typeface="Tahoma"/>
                <a:ea typeface="Tahoma"/>
                <a:cs typeface="Tahoma"/>
                <a:sym typeface="Tahoma"/>
              </a:rPr>
              <a:t>Why is it "</a:t>
            </a:r>
            <a:r>
              <a:rPr b="0" i="1" lang="en-US">
                <a:solidFill>
                  <a:srgbClr val="2A2A2A"/>
                </a:solidFill>
                <a:latin typeface="Tahoma"/>
                <a:ea typeface="Tahoma"/>
                <a:cs typeface="Tahoma"/>
                <a:sym typeface="Tahoma"/>
              </a:rPr>
              <a:t>likely</a:t>
            </a:r>
            <a:r>
              <a:rPr b="0" i="0" lang="en-US">
                <a:solidFill>
                  <a:srgbClr val="2A2A2A"/>
                </a:solidFill>
                <a:latin typeface="Tahoma"/>
                <a:ea typeface="Tahoma"/>
                <a:cs typeface="Tahoma"/>
                <a:sym typeface="Tahoma"/>
              </a:rPr>
              <a:t> that some of the fragments were at least large enough to have passed through Jupiter's outer atmosphere without being burned up?" Because the OUTER atmosphere contained </a:t>
            </a:r>
            <a:r>
              <a:rPr b="0" i="1" lang="en-US">
                <a:solidFill>
                  <a:srgbClr val="2A2A2A"/>
                </a:solidFill>
                <a:latin typeface="Tahoma"/>
                <a:ea typeface="Tahoma"/>
                <a:cs typeface="Tahoma"/>
                <a:sym typeface="Tahoma"/>
              </a:rPr>
              <a:t>unprecedented traces</a:t>
            </a:r>
            <a:r>
              <a:rPr b="0" i="0" lang="en-US">
                <a:solidFill>
                  <a:srgbClr val="2A2A2A"/>
                </a:solidFill>
                <a:latin typeface="Tahoma"/>
                <a:ea typeface="Tahoma"/>
                <a:cs typeface="Tahoma"/>
                <a:sym typeface="Tahoma"/>
              </a:rPr>
              <a:t> of sulfur after the fragments' entry. The word "unprecedented" implies that traces of sulfur had never been detected before the collision. So the outer atmosphere should NOT contain sulfur.</a:t>
            </a:r>
            <a:br>
              <a:rPr lang="en-US"/>
            </a:br>
            <a:br>
              <a:rPr lang="en-US"/>
            </a:br>
            <a:r>
              <a:rPr b="0" i="0" lang="en-US">
                <a:solidFill>
                  <a:srgbClr val="2A2A2A"/>
                </a:solidFill>
                <a:latin typeface="Tahoma"/>
                <a:ea typeface="Tahoma"/>
                <a:cs typeface="Tahoma"/>
                <a:sym typeface="Tahoma"/>
              </a:rPr>
              <a:t>In that case, how did traces of sulfur appear in the outer atmosphere? Well, IF the fragments had penetrated the cloud layer BELOW the outer atmosphere, then the sulfur from the cloud layer could have seeped up into the outer atmosphere. This would explain the traces of sulfur that were detected in the outer atmosphere AFTER the entry.</a:t>
            </a:r>
            <a:br>
              <a:rPr lang="en-US"/>
            </a:br>
            <a:br>
              <a:rPr lang="en-US"/>
            </a:br>
            <a:r>
              <a:rPr b="0" i="0" lang="en-US">
                <a:solidFill>
                  <a:srgbClr val="2A2A2A"/>
                </a:solidFill>
                <a:latin typeface="Tahoma"/>
                <a:ea typeface="Tahoma"/>
                <a:cs typeface="Tahoma"/>
                <a:sym typeface="Tahoma"/>
              </a:rPr>
              <a:t>Based on the sulfur evidence, it is </a:t>
            </a:r>
            <a:r>
              <a:rPr b="0" i="1" lang="en-US">
                <a:solidFill>
                  <a:srgbClr val="2A2A2A"/>
                </a:solidFill>
                <a:latin typeface="Tahoma"/>
                <a:ea typeface="Tahoma"/>
                <a:cs typeface="Tahoma"/>
                <a:sym typeface="Tahoma"/>
              </a:rPr>
              <a:t>likely</a:t>
            </a:r>
            <a:r>
              <a:rPr b="0" i="0" lang="en-US">
                <a:solidFill>
                  <a:srgbClr val="2A2A2A"/>
                </a:solidFill>
                <a:latin typeface="Tahoma"/>
                <a:ea typeface="Tahoma"/>
                <a:cs typeface="Tahoma"/>
                <a:sym typeface="Tahoma"/>
              </a:rPr>
              <a:t> that at least SOME of the fragments were large enough to reach the cloud layer (this is the conclusion of the argument). Someone might respond to that argument by saying, "Well, what if the sulfur came from comet itself? The first BF portion addresses this possible criticism. Thus, the first BF statement is a </a:t>
            </a:r>
            <a:r>
              <a:rPr b="0" i="1" lang="en-US">
                <a:solidFill>
                  <a:srgbClr val="2A2A2A"/>
                </a:solidFill>
                <a:latin typeface="Tahoma"/>
                <a:ea typeface="Tahoma"/>
                <a:cs typeface="Tahoma"/>
                <a:sym typeface="Tahoma"/>
              </a:rPr>
              <a:t>judgment</a:t>
            </a:r>
            <a:r>
              <a:rPr b="0" i="0" lang="en-US">
                <a:solidFill>
                  <a:srgbClr val="2A2A2A"/>
                </a:solidFill>
                <a:latin typeface="Tahoma"/>
                <a:ea typeface="Tahoma"/>
                <a:cs typeface="Tahoma"/>
                <a:sym typeface="Tahoma"/>
              </a:rPr>
              <a:t> (</a:t>
            </a:r>
            <a:r>
              <a:rPr b="0" i="1" lang="en-US">
                <a:solidFill>
                  <a:srgbClr val="2A2A2A"/>
                </a:solidFill>
                <a:latin typeface="Tahoma"/>
                <a:ea typeface="Tahoma"/>
                <a:cs typeface="Tahoma"/>
                <a:sym typeface="Tahoma"/>
              </a:rPr>
              <a:t>almost</a:t>
            </a:r>
            <a:r>
              <a:rPr b="0" i="0" lang="en-US">
                <a:solidFill>
                  <a:srgbClr val="2A2A2A"/>
                </a:solidFill>
                <a:latin typeface="Tahoma"/>
                <a:ea typeface="Tahoma"/>
                <a:cs typeface="Tahoma"/>
                <a:sym typeface="Tahoma"/>
              </a:rPr>
              <a:t> certainly, not certainly) advanced in </a:t>
            </a:r>
            <a:r>
              <a:rPr b="0" i="1" lang="en-US">
                <a:solidFill>
                  <a:srgbClr val="2A2A2A"/>
                </a:solidFill>
                <a:latin typeface="Tahoma"/>
                <a:ea typeface="Tahoma"/>
                <a:cs typeface="Tahoma"/>
                <a:sym typeface="Tahoma"/>
              </a:rPr>
              <a:t>support</a:t>
            </a:r>
            <a:r>
              <a:rPr b="0" i="0" lang="en-US">
                <a:solidFill>
                  <a:srgbClr val="2A2A2A"/>
                </a:solidFill>
                <a:latin typeface="Tahoma"/>
                <a:ea typeface="Tahoma"/>
                <a:cs typeface="Tahoma"/>
                <a:sym typeface="Tahoma"/>
              </a:rPr>
              <a:t> of the conclusion of the argument.</a:t>
            </a:r>
            <a:br>
              <a:rPr lang="en-US"/>
            </a:br>
            <a:br>
              <a:rPr lang="en-US"/>
            </a:br>
            <a:r>
              <a:rPr b="0" i="0" lang="en-US">
                <a:solidFill>
                  <a:srgbClr val="2A2A2A"/>
                </a:solidFill>
                <a:latin typeface="Tahoma"/>
                <a:ea typeface="Tahoma"/>
                <a:cs typeface="Tahoma"/>
                <a:sym typeface="Tahoma"/>
              </a:rPr>
              <a:t>The first BF statement actually </a:t>
            </a:r>
            <a:r>
              <a:rPr b="0" i="1" lang="en-US">
                <a:solidFill>
                  <a:srgbClr val="2A2A2A"/>
                </a:solidFill>
                <a:latin typeface="Tahoma"/>
                <a:ea typeface="Tahoma"/>
                <a:cs typeface="Tahoma"/>
                <a:sym typeface="Tahoma"/>
              </a:rPr>
              <a:t>helps</a:t>
            </a:r>
            <a:r>
              <a:rPr b="0" i="0" lang="en-US">
                <a:solidFill>
                  <a:srgbClr val="2A2A2A"/>
                </a:solidFill>
                <a:latin typeface="Tahoma"/>
                <a:ea typeface="Tahoma"/>
                <a:cs typeface="Tahoma"/>
                <a:sym typeface="Tahoma"/>
              </a:rPr>
              <a:t> the argument and does not weigh </a:t>
            </a:r>
            <a:r>
              <a:rPr b="0" i="1" lang="en-US">
                <a:solidFill>
                  <a:srgbClr val="2A2A2A"/>
                </a:solidFill>
                <a:latin typeface="Tahoma"/>
                <a:ea typeface="Tahoma"/>
                <a:cs typeface="Tahoma"/>
                <a:sym typeface="Tahoma"/>
              </a:rPr>
              <a:t>against</a:t>
            </a:r>
            <a:r>
              <a:rPr b="0" i="0" lang="en-US">
                <a:solidFill>
                  <a:srgbClr val="2A2A2A"/>
                </a:solidFill>
                <a:latin typeface="Tahoma"/>
                <a:ea typeface="Tahoma"/>
                <a:cs typeface="Tahoma"/>
                <a:sym typeface="Tahoma"/>
              </a:rPr>
              <a:t> the conclusion. Thus, (C) should be eliminated.</a:t>
            </a:r>
            <a:br>
              <a:rPr lang="en-US"/>
            </a:br>
            <a:br>
              <a:rPr lang="en-US"/>
            </a:br>
            <a:r>
              <a:rPr b="0" i="0" lang="en-US">
                <a:solidFill>
                  <a:srgbClr val="2A2A2A"/>
                </a:solidFill>
                <a:latin typeface="Tahoma"/>
                <a:ea typeface="Tahoma"/>
                <a:cs typeface="Tahoma"/>
                <a:sym typeface="Tahoma"/>
              </a:rPr>
              <a:t>(E) is the best answer.</a:t>
            </a:r>
            <a:endParaRPr/>
          </a:p>
        </p:txBody>
      </p:sp>
      <p:sp>
        <p:nvSpPr>
          <p:cNvPr id="329" name="Google Shape;329;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sz="1800">
              <a:latin typeface="Calibri"/>
              <a:ea typeface="Calibri"/>
              <a:cs typeface="Calibri"/>
              <a:sym typeface="Calibri"/>
            </a:endParaRPr>
          </a:p>
        </p:txBody>
      </p:sp>
      <p:sp>
        <p:nvSpPr>
          <p:cNvPr id="336" name="Google Shape;336;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en-US" sz="1800">
                <a:solidFill>
                  <a:srgbClr val="000000"/>
                </a:solidFill>
                <a:latin typeface="Geo"/>
                <a:ea typeface="Geo"/>
                <a:cs typeface="Geo"/>
                <a:sym typeface="Geo"/>
              </a:rPr>
              <a:t>BF 1: Critics of the hospital have concluded that the uninsured patients are not receiving proper medical care: conclusion of the critics</a:t>
            </a:r>
            <a:endParaRPr sz="1800">
              <a:solidFill>
                <a:srgbClr val="000000"/>
              </a:solidFill>
              <a:latin typeface="Tahoma"/>
              <a:ea typeface="Tahoma"/>
              <a:cs typeface="Tahoma"/>
              <a:sym typeface="Tahoma"/>
            </a:endParaRPr>
          </a:p>
          <a:p>
            <a:pPr indent="0" lvl="0" marL="0" rtl="0" algn="just">
              <a:lnSpc>
                <a:spcPct val="150000"/>
              </a:lnSpc>
              <a:spcBef>
                <a:spcPts val="1140"/>
              </a:spcBef>
              <a:spcAft>
                <a:spcPts val="0"/>
              </a:spcAft>
              <a:buNone/>
            </a:pPr>
            <a:r>
              <a:rPr lang="en-US" sz="1800">
                <a:solidFill>
                  <a:srgbClr val="000000"/>
                </a:solidFill>
                <a:latin typeface="Geo"/>
                <a:ea typeface="Geo"/>
                <a:cs typeface="Geo"/>
                <a:sym typeface="Geo"/>
              </a:rPr>
              <a:t>BF 2: However, this conclusion is almost certainly false: opinion (conclusion) of the author (City Official)</a:t>
            </a:r>
            <a:endParaRPr sz="1800">
              <a:solidFill>
                <a:srgbClr val="000000"/>
              </a:solidFill>
              <a:latin typeface="Tahoma"/>
              <a:ea typeface="Tahoma"/>
              <a:cs typeface="Tahoma"/>
              <a:sym typeface="Tahoma"/>
            </a:endParaRPr>
          </a:p>
          <a:p>
            <a:pPr indent="0" lvl="0" marL="0" rtl="0" algn="just">
              <a:lnSpc>
                <a:spcPct val="150000"/>
              </a:lnSpc>
              <a:spcBef>
                <a:spcPts val="1140"/>
              </a:spcBef>
              <a:spcAft>
                <a:spcPts val="0"/>
              </a:spcAft>
              <a:buNone/>
            </a:pPr>
            <a:r>
              <a:rPr lang="en-US" sz="1800">
                <a:solidFill>
                  <a:srgbClr val="000000"/>
                </a:solidFill>
                <a:latin typeface="Geo"/>
                <a:ea typeface="Geo"/>
                <a:cs typeface="Geo"/>
                <a:sym typeface="Geo"/>
              </a:rPr>
              <a:t>Both the boldface statements are conclusions.</a:t>
            </a:r>
            <a:endParaRPr sz="1800">
              <a:solidFill>
                <a:srgbClr val="000000"/>
              </a:solidFill>
              <a:latin typeface="Tahoma"/>
              <a:ea typeface="Tahoma"/>
              <a:cs typeface="Tahoma"/>
              <a:sym typeface="Tahoma"/>
            </a:endParaRPr>
          </a:p>
          <a:p>
            <a:pPr indent="0" lvl="0" marL="0" rtl="0" algn="just">
              <a:lnSpc>
                <a:spcPct val="150000"/>
              </a:lnSpc>
              <a:spcBef>
                <a:spcPts val="1140"/>
              </a:spcBef>
              <a:spcAft>
                <a:spcPts val="0"/>
              </a:spcAft>
              <a:buNone/>
            </a:pPr>
            <a:r>
              <a:rPr lang="en-US" sz="1800">
                <a:solidFill>
                  <a:srgbClr val="000000"/>
                </a:solidFill>
                <a:latin typeface="Geo"/>
                <a:ea typeface="Geo"/>
                <a:cs typeface="Geo"/>
                <a:sym typeface="Geo"/>
              </a:rPr>
              <a:t>The two conclusions are in opposition (notice the word </a:t>
            </a:r>
            <a:r>
              <a:rPr i="1" lang="en-US" sz="1800">
                <a:solidFill>
                  <a:srgbClr val="000000"/>
                </a:solidFill>
                <a:latin typeface="Geo"/>
                <a:ea typeface="Geo"/>
                <a:cs typeface="Geo"/>
                <a:sym typeface="Geo"/>
              </a:rPr>
              <a:t>however</a:t>
            </a:r>
            <a:r>
              <a:rPr lang="en-US" sz="1800">
                <a:solidFill>
                  <a:srgbClr val="000000"/>
                </a:solidFill>
                <a:latin typeface="Geo"/>
                <a:ea typeface="Geo"/>
                <a:cs typeface="Geo"/>
                <a:sym typeface="Geo"/>
              </a:rPr>
              <a:t>)</a:t>
            </a:r>
            <a:endParaRPr sz="1800">
              <a:solidFill>
                <a:srgbClr val="000000"/>
              </a:solidFill>
              <a:latin typeface="Tahoma"/>
              <a:ea typeface="Tahoma"/>
              <a:cs typeface="Tahoma"/>
              <a:sym typeface="Tahoma"/>
            </a:endParaRPr>
          </a:p>
          <a:p>
            <a:pPr indent="0" lvl="0" marL="0" rtl="0" algn="just">
              <a:lnSpc>
                <a:spcPct val="150000"/>
              </a:lnSpc>
              <a:spcBef>
                <a:spcPts val="1140"/>
              </a:spcBef>
              <a:spcAft>
                <a:spcPts val="0"/>
              </a:spcAft>
              <a:buNone/>
            </a:pPr>
            <a:r>
              <a:rPr lang="en-US" sz="1800">
                <a:solidFill>
                  <a:srgbClr val="000000"/>
                </a:solidFill>
                <a:latin typeface="Geo"/>
                <a:ea typeface="Geo"/>
                <a:cs typeface="Geo"/>
                <a:sym typeface="Geo"/>
              </a:rPr>
              <a:t>The word </a:t>
            </a:r>
            <a:r>
              <a:rPr i="1" lang="en-US" sz="1800">
                <a:solidFill>
                  <a:srgbClr val="000000"/>
                </a:solidFill>
                <a:latin typeface="Geo"/>
                <a:ea typeface="Geo"/>
                <a:cs typeface="Geo"/>
                <a:sym typeface="Geo"/>
              </a:rPr>
              <a:t>support</a:t>
            </a:r>
            <a:r>
              <a:rPr lang="en-US" sz="1800">
                <a:solidFill>
                  <a:srgbClr val="000000"/>
                </a:solidFill>
                <a:latin typeface="Geo"/>
                <a:ea typeface="Geo"/>
                <a:cs typeface="Geo"/>
                <a:sym typeface="Geo"/>
              </a:rPr>
              <a:t> isn’t used for a conclusion. So, A, B, C, and D are eliminated in a flash. </a:t>
            </a:r>
            <a:r>
              <a:rPr b="1" lang="en-US" sz="1800">
                <a:solidFill>
                  <a:srgbClr val="000000"/>
                </a:solidFill>
                <a:latin typeface="Geo"/>
                <a:ea typeface="Geo"/>
                <a:cs typeface="Geo"/>
                <a:sym typeface="Geo"/>
              </a:rPr>
              <a:t>Ans. E</a:t>
            </a:r>
            <a:endParaRPr sz="1800">
              <a:solidFill>
                <a:srgbClr val="000000"/>
              </a:solidFill>
              <a:latin typeface="Tahoma"/>
              <a:ea typeface="Tahoma"/>
              <a:cs typeface="Tahoma"/>
              <a:sym typeface="Tahoma"/>
            </a:endParaRPr>
          </a:p>
          <a:p>
            <a:pPr indent="-252095" lvl="0" marL="504190" rtl="0" algn="just">
              <a:lnSpc>
                <a:spcPct val="150000"/>
              </a:lnSpc>
              <a:spcBef>
                <a:spcPts val="1140"/>
              </a:spcBef>
              <a:spcAft>
                <a:spcPts val="0"/>
              </a:spcAft>
              <a:buNone/>
            </a:pPr>
            <a:r>
              <a:rPr lang="en-US" sz="1800">
                <a:latin typeface="Geo"/>
                <a:ea typeface="Geo"/>
                <a:cs typeface="Geo"/>
                <a:sym typeface="Geo"/>
              </a:rPr>
              <a:t>A.	The first states the conclusion of the city official’s argument</a:t>
            </a:r>
            <a:r>
              <a:rPr b="1" lang="en-US" sz="1800">
                <a:latin typeface="Geo"/>
                <a:ea typeface="Geo"/>
                <a:cs typeface="Geo"/>
                <a:sym typeface="Geo"/>
              </a:rPr>
              <a:t> (wrong)</a:t>
            </a:r>
            <a:r>
              <a:rPr lang="en-US" sz="1800">
                <a:latin typeface="Geo"/>
                <a:ea typeface="Geo"/>
                <a:cs typeface="Geo"/>
                <a:sym typeface="Geo"/>
              </a:rPr>
              <a:t>; the second provides support </a:t>
            </a:r>
            <a:r>
              <a:rPr b="1" lang="en-US" sz="1800">
                <a:latin typeface="Geo"/>
                <a:ea typeface="Geo"/>
                <a:cs typeface="Geo"/>
                <a:sym typeface="Geo"/>
              </a:rPr>
              <a:t>(wrong) </a:t>
            </a:r>
            <a:r>
              <a:rPr lang="en-US" sz="1800">
                <a:latin typeface="Geo"/>
                <a:ea typeface="Geo"/>
                <a:cs typeface="Geo"/>
                <a:sym typeface="Geo"/>
              </a:rPr>
              <a:t>for that conclusion.</a:t>
            </a:r>
            <a:endParaRPr sz="1800">
              <a:latin typeface="Calibri"/>
              <a:ea typeface="Calibri"/>
              <a:cs typeface="Calibri"/>
              <a:sym typeface="Calibri"/>
            </a:endParaRPr>
          </a:p>
          <a:p>
            <a:pPr indent="-252095" lvl="0" marL="504190" rtl="0" algn="just">
              <a:lnSpc>
                <a:spcPct val="150000"/>
              </a:lnSpc>
              <a:spcBef>
                <a:spcPts val="1140"/>
              </a:spcBef>
              <a:spcAft>
                <a:spcPts val="0"/>
              </a:spcAft>
              <a:buNone/>
            </a:pPr>
            <a:r>
              <a:rPr lang="en-US" sz="1800">
                <a:latin typeface="Geo"/>
                <a:ea typeface="Geo"/>
                <a:cs typeface="Geo"/>
                <a:sym typeface="Geo"/>
              </a:rPr>
              <a:t>B.	The first is used to support </a:t>
            </a:r>
            <a:r>
              <a:rPr b="1" lang="en-US" sz="1800">
                <a:latin typeface="Geo"/>
                <a:ea typeface="Geo"/>
                <a:cs typeface="Geo"/>
                <a:sym typeface="Geo"/>
              </a:rPr>
              <a:t>(wrong)</a:t>
            </a:r>
            <a:r>
              <a:rPr lang="en-US" sz="1800">
                <a:latin typeface="Geo"/>
                <a:ea typeface="Geo"/>
                <a:cs typeface="Geo"/>
                <a:sym typeface="Geo"/>
              </a:rPr>
              <a:t> the conclusion of the city official’s argument; the second states that conclusion.</a:t>
            </a:r>
            <a:endParaRPr sz="1800">
              <a:latin typeface="Calibri"/>
              <a:ea typeface="Calibri"/>
              <a:cs typeface="Calibri"/>
              <a:sym typeface="Calibri"/>
            </a:endParaRPr>
          </a:p>
          <a:p>
            <a:pPr indent="-252095" lvl="0" marL="504190" rtl="0" algn="just">
              <a:lnSpc>
                <a:spcPct val="150000"/>
              </a:lnSpc>
              <a:spcBef>
                <a:spcPts val="1140"/>
              </a:spcBef>
              <a:spcAft>
                <a:spcPts val="0"/>
              </a:spcAft>
              <a:buNone/>
            </a:pPr>
            <a:r>
              <a:rPr lang="en-US" sz="1800">
                <a:latin typeface="Geo"/>
                <a:ea typeface="Geo"/>
                <a:cs typeface="Geo"/>
                <a:sym typeface="Geo"/>
              </a:rPr>
              <a:t>C.	The first was used to support </a:t>
            </a:r>
            <a:r>
              <a:rPr b="1" lang="en-US" sz="1800">
                <a:latin typeface="Geo"/>
                <a:ea typeface="Geo"/>
                <a:cs typeface="Geo"/>
                <a:sym typeface="Geo"/>
              </a:rPr>
              <a:t>(wrong) </a:t>
            </a:r>
            <a:r>
              <a:rPr lang="en-US" sz="1800">
                <a:latin typeface="Geo"/>
                <a:ea typeface="Geo"/>
                <a:cs typeface="Geo"/>
                <a:sym typeface="Geo"/>
              </a:rPr>
              <a:t>the conclusion drawn by hospital critics; the second states the position that the city official’s argument opposes </a:t>
            </a:r>
            <a:r>
              <a:rPr b="1" lang="en-US" sz="1800">
                <a:latin typeface="Geo"/>
                <a:ea typeface="Geo"/>
                <a:cs typeface="Geo"/>
                <a:sym typeface="Geo"/>
              </a:rPr>
              <a:t>(wrong)</a:t>
            </a:r>
            <a:r>
              <a:rPr lang="en-US" sz="1800">
                <a:latin typeface="Geo"/>
                <a:ea typeface="Geo"/>
                <a:cs typeface="Geo"/>
                <a:sym typeface="Geo"/>
              </a:rPr>
              <a:t>.</a:t>
            </a:r>
            <a:endParaRPr sz="1800">
              <a:latin typeface="Calibri"/>
              <a:ea typeface="Calibri"/>
              <a:cs typeface="Calibri"/>
              <a:sym typeface="Calibri"/>
            </a:endParaRPr>
          </a:p>
          <a:p>
            <a:pPr indent="-252095" lvl="0" marL="504190" rtl="0" algn="just">
              <a:lnSpc>
                <a:spcPct val="150000"/>
              </a:lnSpc>
              <a:spcBef>
                <a:spcPts val="1140"/>
              </a:spcBef>
              <a:spcAft>
                <a:spcPts val="0"/>
              </a:spcAft>
              <a:buNone/>
            </a:pPr>
            <a:r>
              <a:rPr lang="en-US" sz="1800">
                <a:latin typeface="Geo"/>
                <a:ea typeface="Geo"/>
                <a:cs typeface="Geo"/>
                <a:sym typeface="Geo"/>
              </a:rPr>
              <a:t>D.	The first was used to support </a:t>
            </a:r>
            <a:r>
              <a:rPr b="1" lang="en-US" sz="1800">
                <a:latin typeface="Geo"/>
                <a:ea typeface="Geo"/>
                <a:cs typeface="Geo"/>
                <a:sym typeface="Geo"/>
              </a:rPr>
              <a:t>(wrong) </a:t>
            </a:r>
            <a:r>
              <a:rPr lang="en-US" sz="1800">
                <a:latin typeface="Geo"/>
                <a:ea typeface="Geo"/>
                <a:cs typeface="Geo"/>
                <a:sym typeface="Geo"/>
              </a:rPr>
              <a:t>the conclusion drawn by hospital critics; the second provides support </a:t>
            </a:r>
            <a:r>
              <a:rPr b="1" lang="en-US" sz="1800">
                <a:latin typeface="Geo"/>
                <a:ea typeface="Geo"/>
                <a:cs typeface="Geo"/>
                <a:sym typeface="Geo"/>
              </a:rPr>
              <a:t>(wrong) </a:t>
            </a:r>
            <a:r>
              <a:rPr lang="en-US" sz="1800">
                <a:latin typeface="Geo"/>
                <a:ea typeface="Geo"/>
                <a:cs typeface="Geo"/>
                <a:sym typeface="Geo"/>
              </a:rPr>
              <a:t>for the conclusion of the city official’s argument.</a:t>
            </a:r>
            <a:endParaRPr sz="1800">
              <a:latin typeface="Calibri"/>
              <a:ea typeface="Calibri"/>
              <a:cs typeface="Calibri"/>
              <a:sym typeface="Calibri"/>
            </a:endParaRPr>
          </a:p>
          <a:p>
            <a:pPr indent="-252095" lvl="0" marL="504190" rtl="0" algn="just">
              <a:lnSpc>
                <a:spcPct val="150000"/>
              </a:lnSpc>
              <a:spcBef>
                <a:spcPts val="1140"/>
              </a:spcBef>
              <a:spcAft>
                <a:spcPts val="0"/>
              </a:spcAft>
              <a:buNone/>
            </a:pPr>
            <a:r>
              <a:rPr lang="en-US" sz="1800">
                <a:latin typeface="Geo"/>
                <a:ea typeface="Geo"/>
                <a:cs typeface="Geo"/>
                <a:sym typeface="Geo"/>
              </a:rPr>
              <a:t>E.	The first states the position that the city official’s argument opposes; the second states the conclusion of the city official’s argument. </a:t>
            </a:r>
            <a:r>
              <a:rPr b="1" lang="en-US" sz="1800">
                <a:latin typeface="Geo"/>
                <a:ea typeface="Geo"/>
                <a:cs typeface="Geo"/>
                <a:sym typeface="Geo"/>
              </a:rPr>
              <a:t>Correct!</a:t>
            </a:r>
            <a:endParaRPr sz="1800">
              <a:latin typeface="Calibri"/>
              <a:ea typeface="Calibri"/>
              <a:cs typeface="Calibri"/>
              <a:sym typeface="Calibri"/>
            </a:endParaRPr>
          </a:p>
        </p:txBody>
      </p:sp>
      <p:sp>
        <p:nvSpPr>
          <p:cNvPr id="343" name="Google Shape;343;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sz="1800">
              <a:latin typeface="Calibri"/>
              <a:ea typeface="Calibri"/>
              <a:cs typeface="Calibri"/>
              <a:sym typeface="Calibri"/>
            </a:endParaRPr>
          </a:p>
        </p:txBody>
      </p:sp>
      <p:sp>
        <p:nvSpPr>
          <p:cNvPr id="350" name="Google Shape;350;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en-US" sz="1800">
                <a:solidFill>
                  <a:srgbClr val="000000"/>
                </a:solidFill>
                <a:latin typeface="Geo"/>
                <a:ea typeface="Geo"/>
                <a:cs typeface="Geo"/>
                <a:sym typeface="Geo"/>
              </a:rPr>
              <a:t>BF 1: Delta products, Inc., has recently switched at least partly from older technologies using fossil fuels to new technologies powered by electricity: FACT </a:t>
            </a:r>
            <a:endParaRPr sz="1800">
              <a:solidFill>
                <a:srgbClr val="000000"/>
              </a:solidFill>
              <a:latin typeface="Tahoma"/>
              <a:ea typeface="Tahoma"/>
              <a:cs typeface="Tahoma"/>
              <a:sym typeface="Tahoma"/>
            </a:endParaRPr>
          </a:p>
          <a:p>
            <a:pPr indent="0" lvl="0" marL="0" rtl="0" algn="just">
              <a:lnSpc>
                <a:spcPct val="150000"/>
              </a:lnSpc>
              <a:spcBef>
                <a:spcPts val="1140"/>
              </a:spcBef>
              <a:spcAft>
                <a:spcPts val="0"/>
              </a:spcAft>
              <a:buNone/>
            </a:pPr>
            <a:r>
              <a:rPr lang="en-US" sz="1800">
                <a:solidFill>
                  <a:srgbClr val="000000"/>
                </a:solidFill>
                <a:latin typeface="Geo"/>
                <a:ea typeface="Geo"/>
                <a:cs typeface="Geo"/>
                <a:sym typeface="Geo"/>
              </a:rPr>
              <a:t>BF 2: </a:t>
            </a:r>
            <a:r>
              <a:rPr i="1" lang="en-US" sz="1800">
                <a:solidFill>
                  <a:srgbClr val="000000"/>
                </a:solidFill>
                <a:latin typeface="Geo"/>
                <a:ea typeface="Geo"/>
                <a:cs typeface="Geo"/>
                <a:sym typeface="Geo"/>
              </a:rPr>
              <a:t>Reason for the conclusion:</a:t>
            </a:r>
            <a:r>
              <a:rPr lang="en-US" sz="1800">
                <a:solidFill>
                  <a:srgbClr val="000000"/>
                </a:solidFill>
                <a:latin typeface="Geo"/>
                <a:ea typeface="Geo"/>
                <a:cs typeface="Geo"/>
                <a:sym typeface="Geo"/>
              </a:rPr>
              <a:t> since (denotes a premise / a fact / a supporting statement / a reason) the amount of fossil fuel used to generate the electricity needed to power the new technologies is less than the amount needed to power the older technologies, provided that the level of output is held constant: FACT </a:t>
            </a:r>
            <a:endParaRPr sz="1800">
              <a:solidFill>
                <a:srgbClr val="000000"/>
              </a:solidFill>
              <a:latin typeface="Tahoma"/>
              <a:ea typeface="Tahoma"/>
              <a:cs typeface="Tahoma"/>
              <a:sym typeface="Tahoma"/>
            </a:endParaRPr>
          </a:p>
          <a:p>
            <a:pPr indent="0" lvl="0" marL="0" rtl="0" algn="just">
              <a:lnSpc>
                <a:spcPct val="150000"/>
              </a:lnSpc>
              <a:spcBef>
                <a:spcPts val="1140"/>
              </a:spcBef>
              <a:spcAft>
                <a:spcPts val="0"/>
              </a:spcAft>
              <a:buNone/>
            </a:pPr>
            <a:r>
              <a:rPr lang="en-US" sz="1800">
                <a:solidFill>
                  <a:srgbClr val="000000"/>
                </a:solidFill>
                <a:latin typeface="Geo"/>
                <a:ea typeface="Geo"/>
                <a:cs typeface="Geo"/>
                <a:sym typeface="Geo"/>
              </a:rPr>
              <a:t>Conclusion: The answer, clearly, is </a:t>
            </a:r>
            <a:r>
              <a:rPr b="1" lang="en-US" sz="1800">
                <a:solidFill>
                  <a:srgbClr val="000000"/>
                </a:solidFill>
                <a:latin typeface="Geo"/>
                <a:ea typeface="Geo"/>
                <a:cs typeface="Geo"/>
                <a:sym typeface="Geo"/>
              </a:rPr>
              <a:t>yes</a:t>
            </a:r>
            <a:endParaRPr sz="1800">
              <a:solidFill>
                <a:srgbClr val="000000"/>
              </a:solidFill>
              <a:latin typeface="Tahoma"/>
              <a:ea typeface="Tahoma"/>
              <a:cs typeface="Tahoma"/>
              <a:sym typeface="Tahoma"/>
            </a:endParaRPr>
          </a:p>
          <a:p>
            <a:pPr indent="0" lvl="0" marL="0" rtl="0" algn="just">
              <a:lnSpc>
                <a:spcPct val="150000"/>
              </a:lnSpc>
              <a:spcBef>
                <a:spcPts val="1140"/>
              </a:spcBef>
              <a:spcAft>
                <a:spcPts val="0"/>
              </a:spcAft>
              <a:buNone/>
            </a:pPr>
            <a:r>
              <a:rPr lang="en-US" sz="1800">
                <a:solidFill>
                  <a:srgbClr val="000000"/>
                </a:solidFill>
                <a:latin typeface="Geo"/>
                <a:ea typeface="Geo"/>
                <a:cs typeface="Geo"/>
                <a:sym typeface="Geo"/>
              </a:rPr>
              <a:t>There is no contradiction word between the first and the second boldface. So, there no opposition in the argument.</a:t>
            </a:r>
            <a:endParaRPr sz="1800">
              <a:solidFill>
                <a:srgbClr val="000000"/>
              </a:solidFill>
              <a:latin typeface="Tahoma"/>
              <a:ea typeface="Tahoma"/>
              <a:cs typeface="Tahoma"/>
              <a:sym typeface="Tahoma"/>
            </a:endParaRPr>
          </a:p>
          <a:p>
            <a:pPr indent="0" lvl="0" marL="0" rtl="0" algn="just">
              <a:lnSpc>
                <a:spcPct val="150000"/>
              </a:lnSpc>
              <a:spcBef>
                <a:spcPts val="1140"/>
              </a:spcBef>
              <a:spcAft>
                <a:spcPts val="0"/>
              </a:spcAft>
              <a:buNone/>
            </a:pPr>
            <a:r>
              <a:rPr lang="en-US" sz="1800">
                <a:solidFill>
                  <a:srgbClr val="000000"/>
                </a:solidFill>
                <a:latin typeface="Geo"/>
                <a:ea typeface="Geo"/>
                <a:cs typeface="Geo"/>
                <a:sym typeface="Geo"/>
              </a:rPr>
              <a:t>The role of the facts is to support the conclusion … </a:t>
            </a:r>
            <a:r>
              <a:rPr b="1" lang="en-US" sz="1800">
                <a:solidFill>
                  <a:srgbClr val="000000"/>
                </a:solidFill>
                <a:latin typeface="Geo"/>
                <a:ea typeface="Geo"/>
                <a:cs typeface="Geo"/>
                <a:sym typeface="Geo"/>
              </a:rPr>
              <a:t>Answer E</a:t>
            </a:r>
            <a:endParaRPr sz="1800">
              <a:solidFill>
                <a:srgbClr val="000000"/>
              </a:solidFill>
              <a:latin typeface="Tahoma"/>
              <a:ea typeface="Tahoma"/>
              <a:cs typeface="Tahoma"/>
              <a:sym typeface="Tahoma"/>
            </a:endParaRPr>
          </a:p>
          <a:p>
            <a:pPr indent="-252095" lvl="0" marL="504190" rtl="0" algn="just">
              <a:lnSpc>
                <a:spcPct val="150000"/>
              </a:lnSpc>
              <a:spcBef>
                <a:spcPts val="1140"/>
              </a:spcBef>
              <a:spcAft>
                <a:spcPts val="0"/>
              </a:spcAft>
              <a:buNone/>
            </a:pPr>
            <a:r>
              <a:rPr lang="en-US" sz="1800">
                <a:latin typeface="Geo"/>
                <a:ea typeface="Geo"/>
                <a:cs typeface="Geo"/>
                <a:sym typeface="Geo"/>
              </a:rPr>
              <a:t>A.	The first is conclusion </a:t>
            </a:r>
            <a:r>
              <a:rPr b="1" lang="en-US" sz="1800">
                <a:latin typeface="Geo"/>
                <a:ea typeface="Geo"/>
                <a:cs typeface="Geo"/>
                <a:sym typeface="Geo"/>
              </a:rPr>
              <a:t>(wrong)</a:t>
            </a:r>
            <a:r>
              <a:rPr lang="en-US" sz="1800">
                <a:latin typeface="Geo"/>
                <a:ea typeface="Geo"/>
                <a:cs typeface="Geo"/>
                <a:sym typeface="Geo"/>
              </a:rPr>
              <a:t> of the argument; the second provides support for that conclusion.</a:t>
            </a:r>
            <a:endParaRPr sz="1800">
              <a:latin typeface="Calibri"/>
              <a:ea typeface="Calibri"/>
              <a:cs typeface="Calibri"/>
              <a:sym typeface="Calibri"/>
            </a:endParaRPr>
          </a:p>
          <a:p>
            <a:pPr indent="-252095" lvl="0" marL="504190" rtl="0" algn="just">
              <a:lnSpc>
                <a:spcPct val="150000"/>
              </a:lnSpc>
              <a:spcBef>
                <a:spcPts val="1140"/>
              </a:spcBef>
              <a:spcAft>
                <a:spcPts val="0"/>
              </a:spcAft>
              <a:buNone/>
            </a:pPr>
            <a:r>
              <a:rPr lang="en-US" sz="1800">
                <a:latin typeface="Geo"/>
                <a:ea typeface="Geo"/>
                <a:cs typeface="Geo"/>
                <a:sym typeface="Geo"/>
              </a:rPr>
              <a:t>B.	The first provides support for the conclusion of the argument; the second is the conclusion </a:t>
            </a:r>
            <a:r>
              <a:rPr b="1" lang="en-US" sz="1800">
                <a:latin typeface="Geo"/>
                <a:ea typeface="Geo"/>
                <a:cs typeface="Geo"/>
                <a:sym typeface="Geo"/>
              </a:rPr>
              <a:t>(wrong)</a:t>
            </a:r>
            <a:r>
              <a:rPr lang="en-US" sz="1800">
                <a:latin typeface="Geo"/>
                <a:ea typeface="Geo"/>
                <a:cs typeface="Geo"/>
                <a:sym typeface="Geo"/>
              </a:rPr>
              <a:t> of the argument.</a:t>
            </a:r>
            <a:endParaRPr sz="1800">
              <a:latin typeface="Calibri"/>
              <a:ea typeface="Calibri"/>
              <a:cs typeface="Calibri"/>
              <a:sym typeface="Calibri"/>
            </a:endParaRPr>
          </a:p>
          <a:p>
            <a:pPr indent="-252095" lvl="0" marL="504190" rtl="0" algn="just">
              <a:lnSpc>
                <a:spcPct val="150000"/>
              </a:lnSpc>
              <a:spcBef>
                <a:spcPts val="1140"/>
              </a:spcBef>
              <a:spcAft>
                <a:spcPts val="0"/>
              </a:spcAft>
              <a:buNone/>
            </a:pPr>
            <a:r>
              <a:rPr lang="en-US" sz="1800">
                <a:latin typeface="Geo"/>
                <a:ea typeface="Geo"/>
                <a:cs typeface="Geo"/>
                <a:sym typeface="Geo"/>
              </a:rPr>
              <a:t>C.	The first states the position </a:t>
            </a:r>
            <a:r>
              <a:rPr b="1" lang="en-US" sz="1800">
                <a:latin typeface="Geo"/>
                <a:ea typeface="Geo"/>
                <a:cs typeface="Geo"/>
                <a:sym typeface="Geo"/>
              </a:rPr>
              <a:t>(wrong)</a:t>
            </a:r>
            <a:r>
              <a:rPr lang="en-US" sz="1800">
                <a:latin typeface="Geo"/>
                <a:ea typeface="Geo"/>
                <a:cs typeface="Geo"/>
                <a:sym typeface="Geo"/>
              </a:rPr>
              <a:t> that the argument opposes </a:t>
            </a:r>
            <a:r>
              <a:rPr b="1" lang="en-US" sz="1800">
                <a:latin typeface="Geo"/>
                <a:ea typeface="Geo"/>
                <a:cs typeface="Geo"/>
                <a:sym typeface="Geo"/>
              </a:rPr>
              <a:t>(wrong)</a:t>
            </a:r>
            <a:r>
              <a:rPr lang="en-US" sz="1800">
                <a:latin typeface="Geo"/>
                <a:ea typeface="Geo"/>
                <a:cs typeface="Geo"/>
                <a:sym typeface="Geo"/>
              </a:rPr>
              <a:t>; the second states the conclusion </a:t>
            </a:r>
            <a:r>
              <a:rPr b="1" lang="en-US" sz="1800">
                <a:latin typeface="Geo"/>
                <a:ea typeface="Geo"/>
                <a:cs typeface="Geo"/>
                <a:sym typeface="Geo"/>
              </a:rPr>
              <a:t>(wrong)</a:t>
            </a:r>
            <a:r>
              <a:rPr lang="en-US" sz="1800">
                <a:latin typeface="Geo"/>
                <a:ea typeface="Geo"/>
                <a:cs typeface="Geo"/>
                <a:sym typeface="Geo"/>
              </a:rPr>
              <a:t> of the argument.</a:t>
            </a:r>
            <a:endParaRPr sz="1800">
              <a:latin typeface="Calibri"/>
              <a:ea typeface="Calibri"/>
              <a:cs typeface="Calibri"/>
              <a:sym typeface="Calibri"/>
            </a:endParaRPr>
          </a:p>
          <a:p>
            <a:pPr indent="-252095" lvl="0" marL="504190" rtl="0" algn="just">
              <a:lnSpc>
                <a:spcPct val="150000"/>
              </a:lnSpc>
              <a:spcBef>
                <a:spcPts val="1140"/>
              </a:spcBef>
              <a:spcAft>
                <a:spcPts val="0"/>
              </a:spcAft>
              <a:buNone/>
            </a:pPr>
            <a:r>
              <a:rPr lang="en-US" sz="1800">
                <a:latin typeface="Geo"/>
                <a:ea typeface="Geo"/>
                <a:cs typeface="Geo"/>
                <a:sym typeface="Geo"/>
              </a:rPr>
              <a:t>D.	The first states the position </a:t>
            </a:r>
            <a:r>
              <a:rPr b="1" lang="en-US" sz="1800">
                <a:latin typeface="Geo"/>
                <a:ea typeface="Geo"/>
                <a:cs typeface="Geo"/>
                <a:sym typeface="Geo"/>
              </a:rPr>
              <a:t>(wrong)</a:t>
            </a:r>
            <a:r>
              <a:rPr lang="en-US" sz="1800">
                <a:latin typeface="Geo"/>
                <a:ea typeface="Geo"/>
                <a:cs typeface="Geo"/>
                <a:sym typeface="Geo"/>
              </a:rPr>
              <a:t> that the argument challenges </a:t>
            </a:r>
            <a:r>
              <a:rPr b="1" lang="en-US" sz="1800">
                <a:latin typeface="Geo"/>
                <a:ea typeface="Geo"/>
                <a:cs typeface="Geo"/>
                <a:sym typeface="Geo"/>
              </a:rPr>
              <a:t>(wrong)</a:t>
            </a:r>
            <a:r>
              <a:rPr lang="en-US" sz="1800">
                <a:latin typeface="Geo"/>
                <a:ea typeface="Geo"/>
                <a:cs typeface="Geo"/>
                <a:sym typeface="Geo"/>
              </a:rPr>
              <a:t>; the second states the evidence in support of that challenge </a:t>
            </a:r>
            <a:r>
              <a:rPr b="1" lang="en-US" sz="1800">
                <a:latin typeface="Geo"/>
                <a:ea typeface="Geo"/>
                <a:cs typeface="Geo"/>
                <a:sym typeface="Geo"/>
              </a:rPr>
              <a:t>(wrong)</a:t>
            </a:r>
            <a:r>
              <a:rPr lang="en-US" sz="1800">
                <a:latin typeface="Geo"/>
                <a:ea typeface="Geo"/>
                <a:cs typeface="Geo"/>
                <a:sym typeface="Geo"/>
              </a:rPr>
              <a:t>.</a:t>
            </a:r>
            <a:endParaRPr sz="1800">
              <a:latin typeface="Calibri"/>
              <a:ea typeface="Calibri"/>
              <a:cs typeface="Calibri"/>
              <a:sym typeface="Calibri"/>
            </a:endParaRPr>
          </a:p>
          <a:p>
            <a:pPr indent="-252095" lvl="0" marL="504190" rtl="0" algn="just">
              <a:lnSpc>
                <a:spcPct val="150000"/>
              </a:lnSpc>
              <a:spcBef>
                <a:spcPts val="1140"/>
              </a:spcBef>
              <a:spcAft>
                <a:spcPts val="0"/>
              </a:spcAft>
              <a:buNone/>
            </a:pPr>
            <a:r>
              <a:rPr lang="en-US" sz="1800">
                <a:latin typeface="Geo"/>
                <a:ea typeface="Geo"/>
                <a:cs typeface="Geo"/>
                <a:sym typeface="Geo"/>
              </a:rPr>
              <a:t>E.	Each provides support for the conclusion of the argument.</a:t>
            </a:r>
            <a:r>
              <a:rPr b="1" lang="en-US" sz="1800">
                <a:latin typeface="Geo"/>
                <a:ea typeface="Geo"/>
                <a:cs typeface="Geo"/>
                <a:sym typeface="Geo"/>
              </a:rPr>
              <a:t> CORRECT</a:t>
            </a:r>
            <a:endParaRPr sz="1800">
              <a:latin typeface="Calibri"/>
              <a:ea typeface="Calibri"/>
              <a:cs typeface="Calibri"/>
              <a:sym typeface="Calibri"/>
            </a:endParaRPr>
          </a:p>
        </p:txBody>
      </p:sp>
      <p:sp>
        <p:nvSpPr>
          <p:cNvPr id="357" name="Google Shape;357;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0" name="Google Shape;11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a:p>
        </p:txBody>
      </p:sp>
      <p:sp>
        <p:nvSpPr>
          <p:cNvPr id="364" name="Google Shape;364;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en-US" sz="1800">
                <a:solidFill>
                  <a:srgbClr val="000000"/>
                </a:solidFill>
                <a:latin typeface="Geo"/>
                <a:ea typeface="Geo"/>
                <a:cs typeface="Geo"/>
                <a:sym typeface="Geo"/>
              </a:rPr>
              <a:t>BF 1: FACT: However, agriculture </a:t>
            </a:r>
            <a:r>
              <a:rPr b="1" lang="en-US" sz="1800">
                <a:solidFill>
                  <a:srgbClr val="000000"/>
                </a:solidFill>
                <a:latin typeface="Geo"/>
                <a:ea typeface="Geo"/>
                <a:cs typeface="Geo"/>
                <a:sym typeface="Geo"/>
              </a:rPr>
              <a:t>began</a:t>
            </a:r>
            <a:r>
              <a:rPr lang="en-US" sz="1800">
                <a:solidFill>
                  <a:srgbClr val="000000"/>
                </a:solidFill>
                <a:latin typeface="Geo"/>
                <a:ea typeface="Geo"/>
                <a:cs typeface="Geo"/>
                <a:sym typeface="Geo"/>
              </a:rPr>
              <a:t> in the Highlands less than 2,000 years ago. </a:t>
            </a:r>
            <a:r>
              <a:rPr i="1" lang="en-US" sz="1800">
                <a:solidFill>
                  <a:srgbClr val="000000"/>
                </a:solidFill>
                <a:latin typeface="Geo"/>
                <a:ea typeface="Geo"/>
                <a:cs typeface="Geo"/>
                <a:sym typeface="Geo"/>
              </a:rPr>
              <a:t>Began</a:t>
            </a:r>
            <a:r>
              <a:rPr lang="en-US" sz="1800">
                <a:solidFill>
                  <a:srgbClr val="000000"/>
                </a:solidFill>
                <a:latin typeface="Geo"/>
                <a:ea typeface="Geo"/>
                <a:cs typeface="Geo"/>
                <a:sym typeface="Geo"/>
              </a:rPr>
              <a:t> denotes past tense, which is obviously a fact. </a:t>
            </a:r>
            <a:endParaRPr sz="1800">
              <a:solidFill>
                <a:srgbClr val="000000"/>
              </a:solidFill>
              <a:latin typeface="Tahoma"/>
              <a:ea typeface="Tahoma"/>
              <a:cs typeface="Tahoma"/>
              <a:sym typeface="Tahoma"/>
            </a:endParaRPr>
          </a:p>
          <a:p>
            <a:pPr indent="0" lvl="0" marL="0" rtl="0" algn="just">
              <a:lnSpc>
                <a:spcPct val="150000"/>
              </a:lnSpc>
              <a:spcBef>
                <a:spcPts val="1140"/>
              </a:spcBef>
              <a:spcAft>
                <a:spcPts val="0"/>
              </a:spcAft>
              <a:buNone/>
            </a:pPr>
            <a:r>
              <a:rPr lang="en-US" sz="1800">
                <a:solidFill>
                  <a:srgbClr val="000000"/>
                </a:solidFill>
                <a:latin typeface="Geo"/>
                <a:ea typeface="Geo"/>
                <a:cs typeface="Geo"/>
                <a:sym typeface="Geo"/>
              </a:rPr>
              <a:t>Remember, the word </a:t>
            </a:r>
            <a:r>
              <a:rPr i="1" lang="en-US" sz="1800">
                <a:solidFill>
                  <a:srgbClr val="000000"/>
                </a:solidFill>
                <a:latin typeface="Geo"/>
                <a:ea typeface="Geo"/>
                <a:cs typeface="Geo"/>
                <a:sym typeface="Geo"/>
              </a:rPr>
              <a:t>however</a:t>
            </a:r>
            <a:r>
              <a:rPr lang="en-US" sz="1800">
                <a:solidFill>
                  <a:srgbClr val="000000"/>
                </a:solidFill>
                <a:latin typeface="Geo"/>
                <a:ea typeface="Geo"/>
                <a:cs typeface="Geo"/>
                <a:sym typeface="Geo"/>
              </a:rPr>
              <a:t> is not between the two BFs, so it doesn’t count.</a:t>
            </a:r>
            <a:endParaRPr sz="1800">
              <a:solidFill>
                <a:srgbClr val="000000"/>
              </a:solidFill>
              <a:latin typeface="Tahoma"/>
              <a:ea typeface="Tahoma"/>
              <a:cs typeface="Tahoma"/>
              <a:sym typeface="Tahoma"/>
            </a:endParaRPr>
          </a:p>
          <a:p>
            <a:pPr indent="0" lvl="0" marL="0" rtl="0" algn="just">
              <a:lnSpc>
                <a:spcPct val="150000"/>
              </a:lnSpc>
              <a:spcBef>
                <a:spcPts val="1140"/>
              </a:spcBef>
              <a:spcAft>
                <a:spcPts val="0"/>
              </a:spcAft>
              <a:buNone/>
            </a:pPr>
            <a:r>
              <a:rPr lang="en-US" sz="1800">
                <a:solidFill>
                  <a:srgbClr val="000000"/>
                </a:solidFill>
                <a:latin typeface="Geo"/>
                <a:ea typeface="Geo"/>
                <a:cs typeface="Geo"/>
                <a:sym typeface="Geo"/>
              </a:rPr>
              <a:t>BF 2: FACT: throughout the Highlands, remains of trees in peat bogs </a:t>
            </a:r>
            <a:r>
              <a:rPr b="1" lang="en-US" sz="1800">
                <a:solidFill>
                  <a:srgbClr val="000000"/>
                </a:solidFill>
                <a:latin typeface="Geo"/>
                <a:ea typeface="Geo"/>
                <a:cs typeface="Geo"/>
                <a:sym typeface="Geo"/>
              </a:rPr>
              <a:t>are</a:t>
            </a:r>
            <a:r>
              <a:rPr lang="en-US" sz="1800">
                <a:solidFill>
                  <a:srgbClr val="000000"/>
                </a:solidFill>
                <a:latin typeface="Geo"/>
                <a:ea typeface="Geo"/>
                <a:cs typeface="Geo"/>
                <a:sym typeface="Geo"/>
              </a:rPr>
              <a:t> almost all at depths great than four feet. </a:t>
            </a:r>
            <a:r>
              <a:rPr i="1" lang="en-US" sz="1800">
                <a:solidFill>
                  <a:srgbClr val="000000"/>
                </a:solidFill>
                <a:latin typeface="Geo"/>
                <a:ea typeface="Geo"/>
                <a:cs typeface="Geo"/>
                <a:sym typeface="Geo"/>
              </a:rPr>
              <a:t>Are</a:t>
            </a:r>
            <a:r>
              <a:rPr lang="en-US" sz="1800">
                <a:solidFill>
                  <a:srgbClr val="000000"/>
                </a:solidFill>
                <a:latin typeface="Geo"/>
                <a:ea typeface="Geo"/>
                <a:cs typeface="Geo"/>
                <a:sym typeface="Geo"/>
              </a:rPr>
              <a:t> denotes that the statement is a fact.</a:t>
            </a:r>
            <a:r>
              <a:rPr i="1" lang="en-US" sz="1800">
                <a:solidFill>
                  <a:srgbClr val="000000"/>
                </a:solidFill>
                <a:latin typeface="Geo"/>
                <a:ea typeface="Geo"/>
                <a:cs typeface="Geo"/>
                <a:sym typeface="Geo"/>
              </a:rPr>
              <a:t> </a:t>
            </a:r>
            <a:endParaRPr sz="1800">
              <a:solidFill>
                <a:srgbClr val="000000"/>
              </a:solidFill>
              <a:latin typeface="Tahoma"/>
              <a:ea typeface="Tahoma"/>
              <a:cs typeface="Tahoma"/>
              <a:sym typeface="Tahoma"/>
            </a:endParaRPr>
          </a:p>
          <a:p>
            <a:pPr indent="0" lvl="0" marL="0" rtl="0" algn="just">
              <a:lnSpc>
                <a:spcPct val="150000"/>
              </a:lnSpc>
              <a:spcBef>
                <a:spcPts val="1140"/>
              </a:spcBef>
              <a:spcAft>
                <a:spcPts val="0"/>
              </a:spcAft>
              <a:buNone/>
            </a:pPr>
            <a:r>
              <a:rPr lang="en-US" sz="1800">
                <a:solidFill>
                  <a:srgbClr val="000000"/>
                </a:solidFill>
                <a:latin typeface="Geo"/>
                <a:ea typeface="Geo"/>
                <a:cs typeface="Geo"/>
                <a:sym typeface="Geo"/>
              </a:rPr>
              <a:t>Options C, D, E say that the first BF is a position (means conclusion) – WRONG</a:t>
            </a:r>
            <a:endParaRPr sz="1800">
              <a:solidFill>
                <a:srgbClr val="000000"/>
              </a:solidFill>
              <a:latin typeface="Tahoma"/>
              <a:ea typeface="Tahoma"/>
              <a:cs typeface="Tahoma"/>
              <a:sym typeface="Tahoma"/>
            </a:endParaRPr>
          </a:p>
          <a:p>
            <a:pPr indent="0" lvl="0" marL="0" rtl="0" algn="just">
              <a:lnSpc>
                <a:spcPct val="150000"/>
              </a:lnSpc>
              <a:spcBef>
                <a:spcPts val="1140"/>
              </a:spcBef>
              <a:spcAft>
                <a:spcPts val="0"/>
              </a:spcAft>
              <a:buNone/>
            </a:pPr>
            <a:r>
              <a:rPr lang="en-US" sz="1800">
                <a:solidFill>
                  <a:srgbClr val="000000"/>
                </a:solidFill>
                <a:latin typeface="Geo"/>
                <a:ea typeface="Geo"/>
                <a:cs typeface="Geo"/>
                <a:sym typeface="Geo"/>
              </a:rPr>
              <a:t>Option A says </a:t>
            </a:r>
            <a:r>
              <a:rPr i="1" lang="en-US" sz="1800">
                <a:solidFill>
                  <a:srgbClr val="000000"/>
                </a:solidFill>
                <a:latin typeface="Geo"/>
                <a:ea typeface="Geo"/>
                <a:cs typeface="Geo"/>
                <a:sym typeface="Geo"/>
              </a:rPr>
              <a:t>counter that evidence</a:t>
            </a:r>
            <a:r>
              <a:rPr lang="en-US" sz="1800">
                <a:solidFill>
                  <a:srgbClr val="000000"/>
                </a:solidFill>
                <a:latin typeface="Geo"/>
                <a:ea typeface="Geo"/>
                <a:cs typeface="Geo"/>
                <a:sym typeface="Geo"/>
              </a:rPr>
              <a:t> (means challenge a fact, automatically wrong – challenging a fact is not allowed in CR and RC)</a:t>
            </a:r>
            <a:endParaRPr sz="1800">
              <a:solidFill>
                <a:srgbClr val="000000"/>
              </a:solidFill>
              <a:latin typeface="Tahoma"/>
              <a:ea typeface="Tahoma"/>
              <a:cs typeface="Tahoma"/>
              <a:sym typeface="Tahoma"/>
            </a:endParaRPr>
          </a:p>
          <a:p>
            <a:pPr indent="0" lvl="0" marL="0" rtl="0" algn="just">
              <a:lnSpc>
                <a:spcPct val="150000"/>
              </a:lnSpc>
              <a:spcBef>
                <a:spcPts val="1140"/>
              </a:spcBef>
              <a:spcAft>
                <a:spcPts val="0"/>
              </a:spcAft>
              <a:buNone/>
            </a:pPr>
            <a:r>
              <a:rPr b="1" lang="en-US" sz="1800">
                <a:solidFill>
                  <a:srgbClr val="000000"/>
                </a:solidFill>
                <a:latin typeface="Geo"/>
                <a:ea typeface="Geo"/>
                <a:cs typeface="Geo"/>
                <a:sym typeface="Geo"/>
              </a:rPr>
              <a:t>Ans. B</a:t>
            </a:r>
            <a:r>
              <a:rPr lang="en-US" sz="1800">
                <a:solidFill>
                  <a:srgbClr val="000000"/>
                </a:solidFill>
                <a:latin typeface="Geo"/>
                <a:ea typeface="Geo"/>
                <a:cs typeface="Geo"/>
                <a:sym typeface="Geo"/>
              </a:rPr>
              <a:t> (in 10 seconds flat!)</a:t>
            </a:r>
            <a:endParaRPr sz="1800">
              <a:solidFill>
                <a:srgbClr val="000000"/>
              </a:solidFill>
              <a:latin typeface="Tahoma"/>
              <a:ea typeface="Tahoma"/>
              <a:cs typeface="Tahoma"/>
              <a:sym typeface="Tahoma"/>
            </a:endParaRPr>
          </a:p>
          <a:p>
            <a:pPr indent="-252095" lvl="0" marL="504190" rtl="0" algn="just">
              <a:lnSpc>
                <a:spcPct val="150000"/>
              </a:lnSpc>
              <a:spcBef>
                <a:spcPts val="1140"/>
              </a:spcBef>
              <a:spcAft>
                <a:spcPts val="0"/>
              </a:spcAft>
              <a:buNone/>
            </a:pPr>
            <a:r>
              <a:rPr lang="en-US" sz="1800">
                <a:latin typeface="Geo"/>
                <a:ea typeface="Geo"/>
                <a:cs typeface="Geo"/>
                <a:sym typeface="Geo"/>
              </a:rPr>
              <a:t>A.	The first is evidence that has been used in support of a position that the ecologist rejects; the second is a finding that the ecologist uses to </a:t>
            </a:r>
            <a:r>
              <a:rPr i="1" lang="en-US" sz="1800">
                <a:latin typeface="Geo"/>
                <a:ea typeface="Geo"/>
                <a:cs typeface="Geo"/>
                <a:sym typeface="Geo"/>
              </a:rPr>
              <a:t>counter that evidence</a:t>
            </a:r>
            <a:r>
              <a:rPr b="1" lang="en-US" sz="1800">
                <a:latin typeface="Geo"/>
                <a:ea typeface="Geo"/>
                <a:cs typeface="Geo"/>
                <a:sym typeface="Geo"/>
              </a:rPr>
              <a:t> (WRONG)</a:t>
            </a:r>
            <a:r>
              <a:rPr lang="en-US" sz="1800">
                <a:latin typeface="Geo"/>
                <a:ea typeface="Geo"/>
                <a:cs typeface="Geo"/>
                <a:sym typeface="Geo"/>
              </a:rPr>
              <a:t>.</a:t>
            </a:r>
            <a:endParaRPr sz="1800">
              <a:latin typeface="Calibri"/>
              <a:ea typeface="Calibri"/>
              <a:cs typeface="Calibri"/>
              <a:sym typeface="Calibri"/>
            </a:endParaRPr>
          </a:p>
          <a:p>
            <a:pPr indent="-252095" lvl="0" marL="504190" rtl="0" algn="just">
              <a:lnSpc>
                <a:spcPct val="150000"/>
              </a:lnSpc>
              <a:spcBef>
                <a:spcPts val="1140"/>
              </a:spcBef>
              <a:spcAft>
                <a:spcPts val="0"/>
              </a:spcAft>
              <a:buNone/>
            </a:pPr>
            <a:r>
              <a:rPr lang="en-US" sz="1800">
                <a:latin typeface="Geo"/>
                <a:ea typeface="Geo"/>
                <a:cs typeface="Geo"/>
                <a:sym typeface="Geo"/>
              </a:rPr>
              <a:t>B.	The first is evidence that, in light of the evidence provided in the second, serves as grounds for the ecologist’s rejection of a certain position.</a:t>
            </a:r>
            <a:r>
              <a:rPr b="1" lang="en-US" sz="1800">
                <a:latin typeface="Geo"/>
                <a:ea typeface="Geo"/>
                <a:cs typeface="Geo"/>
                <a:sym typeface="Geo"/>
              </a:rPr>
              <a:t> Correct</a:t>
            </a:r>
            <a:r>
              <a:rPr lang="en-US" sz="1800">
                <a:latin typeface="Geo"/>
                <a:ea typeface="Geo"/>
                <a:cs typeface="Geo"/>
                <a:sym typeface="Geo"/>
              </a:rPr>
              <a:t>!</a:t>
            </a:r>
            <a:endParaRPr sz="1800">
              <a:latin typeface="Calibri"/>
              <a:ea typeface="Calibri"/>
              <a:cs typeface="Calibri"/>
              <a:sym typeface="Calibri"/>
            </a:endParaRPr>
          </a:p>
          <a:p>
            <a:pPr indent="-252095" lvl="0" marL="504190" rtl="0" algn="just">
              <a:lnSpc>
                <a:spcPct val="150000"/>
              </a:lnSpc>
              <a:spcBef>
                <a:spcPts val="1140"/>
              </a:spcBef>
              <a:spcAft>
                <a:spcPts val="0"/>
              </a:spcAft>
              <a:buNone/>
            </a:pPr>
            <a:r>
              <a:rPr lang="en-US" sz="1800">
                <a:latin typeface="Geo"/>
                <a:ea typeface="Geo"/>
                <a:cs typeface="Geo"/>
                <a:sym typeface="Geo"/>
              </a:rPr>
              <a:t>C.	The first is a position</a:t>
            </a:r>
            <a:r>
              <a:rPr b="1" lang="en-US" sz="1800">
                <a:latin typeface="Geo"/>
                <a:ea typeface="Geo"/>
                <a:cs typeface="Geo"/>
                <a:sym typeface="Geo"/>
              </a:rPr>
              <a:t> (WRONG)</a:t>
            </a:r>
            <a:r>
              <a:rPr lang="en-US" sz="1800">
                <a:latin typeface="Geo"/>
                <a:ea typeface="Geo"/>
                <a:cs typeface="Geo"/>
                <a:sym typeface="Geo"/>
              </a:rPr>
              <a:t> that the ecologist rejects; the second is evidence that has been used in support of that position.</a:t>
            </a:r>
            <a:endParaRPr sz="1800">
              <a:latin typeface="Calibri"/>
              <a:ea typeface="Calibri"/>
              <a:cs typeface="Calibri"/>
              <a:sym typeface="Calibri"/>
            </a:endParaRPr>
          </a:p>
          <a:p>
            <a:pPr indent="-252095" lvl="0" marL="504190" rtl="0" algn="just">
              <a:lnSpc>
                <a:spcPct val="150000"/>
              </a:lnSpc>
              <a:spcBef>
                <a:spcPts val="1140"/>
              </a:spcBef>
              <a:spcAft>
                <a:spcPts val="0"/>
              </a:spcAft>
              <a:buNone/>
            </a:pPr>
            <a:r>
              <a:rPr lang="en-US" sz="1800">
                <a:latin typeface="Geo"/>
                <a:ea typeface="Geo"/>
                <a:cs typeface="Geo"/>
                <a:sym typeface="Geo"/>
              </a:rPr>
              <a:t>D.	The first is a position</a:t>
            </a:r>
            <a:r>
              <a:rPr b="1" lang="en-US" sz="1800">
                <a:latin typeface="Geo"/>
                <a:ea typeface="Geo"/>
                <a:cs typeface="Geo"/>
                <a:sym typeface="Geo"/>
              </a:rPr>
              <a:t> (WRONG)</a:t>
            </a:r>
            <a:r>
              <a:rPr lang="en-US" sz="1800">
                <a:latin typeface="Geo"/>
                <a:ea typeface="Geo"/>
                <a:cs typeface="Geo"/>
                <a:sym typeface="Geo"/>
              </a:rPr>
              <a:t> that the ecologist rejects; the second provides evidence in support of that rejection.</a:t>
            </a:r>
            <a:endParaRPr sz="1800">
              <a:latin typeface="Calibri"/>
              <a:ea typeface="Calibri"/>
              <a:cs typeface="Calibri"/>
              <a:sym typeface="Calibri"/>
            </a:endParaRPr>
          </a:p>
          <a:p>
            <a:pPr indent="-252095" lvl="0" marL="504190" rtl="0" algn="just">
              <a:lnSpc>
                <a:spcPct val="150000"/>
              </a:lnSpc>
              <a:spcBef>
                <a:spcPts val="1140"/>
              </a:spcBef>
              <a:spcAft>
                <a:spcPts val="0"/>
              </a:spcAft>
              <a:buNone/>
            </a:pPr>
            <a:r>
              <a:rPr lang="en-US" sz="1800">
                <a:latin typeface="Geo"/>
                <a:ea typeface="Geo"/>
                <a:cs typeface="Geo"/>
                <a:sym typeface="Geo"/>
              </a:rPr>
              <a:t>E.	The first is a position </a:t>
            </a:r>
            <a:r>
              <a:rPr b="1" lang="en-US" sz="1800">
                <a:latin typeface="Geo"/>
                <a:ea typeface="Geo"/>
                <a:cs typeface="Geo"/>
                <a:sym typeface="Geo"/>
              </a:rPr>
              <a:t>(WRONG)</a:t>
            </a:r>
            <a:r>
              <a:rPr lang="en-US" sz="1800">
                <a:latin typeface="Geo"/>
                <a:ea typeface="Geo"/>
                <a:cs typeface="Geo"/>
                <a:sym typeface="Geo"/>
              </a:rPr>
              <a:t> for which the ecologist argues; the second provides evidence to support that position.</a:t>
            </a:r>
            <a:endParaRPr sz="1800">
              <a:latin typeface="Calibri"/>
              <a:ea typeface="Calibri"/>
              <a:cs typeface="Calibri"/>
              <a:sym typeface="Calibri"/>
            </a:endParaRPr>
          </a:p>
          <a:p>
            <a:pPr indent="0" lvl="0" marL="0" rtl="0" algn="l">
              <a:spcBef>
                <a:spcPts val="960"/>
              </a:spcBef>
              <a:spcAft>
                <a:spcPts val="0"/>
              </a:spcAft>
              <a:buNone/>
            </a:pPr>
            <a:r>
              <a:t/>
            </a:r>
            <a:endParaRPr b="0" i="0">
              <a:solidFill>
                <a:srgbClr val="2A2A2A"/>
              </a:solidFill>
              <a:latin typeface="Tahoma"/>
              <a:ea typeface="Tahoma"/>
              <a:cs typeface="Tahoma"/>
              <a:sym typeface="Tahoma"/>
            </a:endParaRPr>
          </a:p>
          <a:p>
            <a:pPr indent="0" lvl="0" marL="0" rtl="0" algn="l">
              <a:spcBef>
                <a:spcPts val="360"/>
              </a:spcBef>
              <a:spcAft>
                <a:spcPts val="0"/>
              </a:spcAft>
              <a:buNone/>
            </a:pPr>
            <a:r>
              <a:t/>
            </a:r>
            <a:endParaRPr b="0" i="0">
              <a:solidFill>
                <a:srgbClr val="2A2A2A"/>
              </a:solidFill>
              <a:latin typeface="Tahoma"/>
              <a:ea typeface="Tahoma"/>
              <a:cs typeface="Tahoma"/>
              <a:sym typeface="Tahoma"/>
            </a:endParaRPr>
          </a:p>
          <a:p>
            <a:pPr indent="0" lvl="0" marL="0" rtl="0" algn="l">
              <a:spcBef>
                <a:spcPts val="360"/>
              </a:spcBef>
              <a:spcAft>
                <a:spcPts val="0"/>
              </a:spcAft>
              <a:buNone/>
            </a:pPr>
            <a:r>
              <a:rPr b="0" i="0" lang="en-US">
                <a:solidFill>
                  <a:srgbClr val="2A2A2A"/>
                </a:solidFill>
                <a:latin typeface="Tahoma"/>
                <a:ea typeface="Tahoma"/>
                <a:cs typeface="Tahoma"/>
                <a:sym typeface="Tahoma"/>
              </a:rPr>
              <a:t>A. The first is evidence that has been used in support of a position that the ecologist rejects; the second is a finding that the ecologist uses to counter that evidence. </a:t>
            </a:r>
            <a:r>
              <a:rPr b="0" i="0" lang="en-US">
                <a:solidFill>
                  <a:srgbClr val="FF0000"/>
                </a:solidFill>
                <a:latin typeface="Tahoma"/>
                <a:ea typeface="Tahoma"/>
                <a:cs typeface="Tahoma"/>
                <a:sym typeface="Tahoma"/>
              </a:rPr>
              <a:t>The ecologist rejects the common view about the Highlands' deforestation. The first claim supports main claim. After all, "however" indicates a change in direction.</a:t>
            </a:r>
            <a:br>
              <a:rPr lang="en-US"/>
            </a:br>
            <a:br>
              <a:rPr lang="en-US"/>
            </a:br>
            <a:r>
              <a:rPr b="0" i="0" lang="en-US">
                <a:solidFill>
                  <a:srgbClr val="2A2A2A"/>
                </a:solidFill>
                <a:latin typeface="Tahoma"/>
                <a:ea typeface="Tahoma"/>
                <a:cs typeface="Tahoma"/>
                <a:sym typeface="Tahoma"/>
              </a:rPr>
              <a:t>B. The first is evidence that, in light of the evidence provided in the second, serves as grounds for the ecologist’s rejection of a certain position. </a:t>
            </a:r>
            <a:r>
              <a:rPr b="0" i="0" lang="en-US">
                <a:solidFill>
                  <a:srgbClr val="0000FF"/>
                </a:solidFill>
                <a:latin typeface="Tahoma"/>
                <a:ea typeface="Tahoma"/>
                <a:cs typeface="Tahoma"/>
                <a:sym typeface="Tahoma"/>
              </a:rPr>
              <a:t>OK - First and second bold support main claim, "rejection of a certain position."</a:t>
            </a:r>
            <a:br>
              <a:rPr lang="en-US"/>
            </a:br>
            <a:br>
              <a:rPr lang="en-US"/>
            </a:br>
            <a:br>
              <a:rPr lang="en-US"/>
            </a:br>
            <a:r>
              <a:rPr b="0" i="0" lang="en-US">
                <a:solidFill>
                  <a:srgbClr val="2A2A2A"/>
                </a:solidFill>
                <a:latin typeface="Tahoma"/>
                <a:ea typeface="Tahoma"/>
                <a:cs typeface="Tahoma"/>
                <a:sym typeface="Tahoma"/>
              </a:rPr>
              <a:t>C. The first is a position that the ecologist rejects; the second is evidence that has been used in support of that position. </a:t>
            </a:r>
            <a:r>
              <a:rPr b="0" i="0" lang="en-US">
                <a:solidFill>
                  <a:srgbClr val="FF0000"/>
                </a:solidFill>
                <a:latin typeface="Tahoma"/>
                <a:ea typeface="Tahoma"/>
                <a:cs typeface="Tahoma"/>
                <a:sym typeface="Tahoma"/>
              </a:rPr>
              <a:t>First boldface is not the position that the ecologist rejects.</a:t>
            </a:r>
            <a:br>
              <a:rPr lang="en-US"/>
            </a:br>
            <a:br>
              <a:rPr lang="en-US"/>
            </a:br>
            <a:r>
              <a:rPr b="0" i="0" lang="en-US">
                <a:solidFill>
                  <a:srgbClr val="2A2A2A"/>
                </a:solidFill>
                <a:latin typeface="Tahoma"/>
                <a:ea typeface="Tahoma"/>
                <a:cs typeface="Tahoma"/>
                <a:sym typeface="Tahoma"/>
              </a:rPr>
              <a:t>D. The first is a position that the ecologist rejects; the second provides evidence in support of that rejection. </a:t>
            </a:r>
            <a:r>
              <a:rPr b="0" i="0" lang="en-US">
                <a:solidFill>
                  <a:srgbClr val="FF0000"/>
                </a:solidFill>
                <a:latin typeface="Tahoma"/>
                <a:ea typeface="Tahoma"/>
                <a:cs typeface="Tahoma"/>
                <a:sym typeface="Tahoma"/>
              </a:rPr>
              <a:t>First boldface is not the position that the ecologist rejects.</a:t>
            </a:r>
            <a:br>
              <a:rPr lang="en-US"/>
            </a:br>
            <a:br>
              <a:rPr lang="en-US"/>
            </a:br>
            <a:r>
              <a:rPr b="0" i="0" lang="en-US">
                <a:solidFill>
                  <a:srgbClr val="2A2A2A"/>
                </a:solidFill>
                <a:latin typeface="Tahoma"/>
                <a:ea typeface="Tahoma"/>
                <a:cs typeface="Tahoma"/>
                <a:sym typeface="Tahoma"/>
              </a:rPr>
              <a:t>E. The first is a position for which the ecologist argues; the second provides evidence to support that position. </a:t>
            </a:r>
            <a:r>
              <a:rPr b="0" i="0" lang="en-US">
                <a:solidFill>
                  <a:srgbClr val="FF0000"/>
                </a:solidFill>
                <a:latin typeface="Tahoma"/>
                <a:ea typeface="Tahoma"/>
                <a:cs typeface="Tahoma"/>
                <a:sym typeface="Tahoma"/>
              </a:rPr>
              <a:t>The first is not the ecologist's argument.</a:t>
            </a:r>
            <a:endParaRPr/>
          </a:p>
          <a:p>
            <a:pPr indent="0" lvl="0" marL="0" rtl="0" algn="l">
              <a:spcBef>
                <a:spcPts val="360"/>
              </a:spcBef>
              <a:spcAft>
                <a:spcPts val="0"/>
              </a:spcAft>
              <a:buNone/>
            </a:pPr>
            <a:r>
              <a:t/>
            </a:r>
            <a:endParaRPr/>
          </a:p>
          <a:p>
            <a:pPr indent="0" lvl="0" marL="0" rtl="0" algn="l">
              <a:spcBef>
                <a:spcPts val="360"/>
              </a:spcBef>
              <a:spcAft>
                <a:spcPts val="0"/>
              </a:spcAft>
              <a:buNone/>
            </a:pPr>
            <a:r>
              <a:rPr b="1" lang="en-US"/>
              <a:t>Top 1% expert replies to student queries (can skip)</a:t>
            </a:r>
            <a:endParaRPr/>
          </a:p>
          <a:p>
            <a:pPr indent="0" lvl="0" marL="0" rtl="0" algn="l">
              <a:spcBef>
                <a:spcPts val="360"/>
              </a:spcBef>
              <a:spcAft>
                <a:spcPts val="0"/>
              </a:spcAft>
              <a:buNone/>
            </a:pPr>
            <a:r>
              <a:t/>
            </a:r>
            <a:endParaRPr/>
          </a:p>
          <a:p>
            <a:pPr indent="0" lvl="0" marL="0" rtl="0" algn="l">
              <a:spcBef>
                <a:spcPts val="360"/>
              </a:spcBef>
              <a:spcAft>
                <a:spcPts val="0"/>
              </a:spcAft>
              <a:buNone/>
            </a:pPr>
            <a:r>
              <a:rPr b="0" i="0" lang="en-US">
                <a:solidFill>
                  <a:srgbClr val="222222"/>
                </a:solidFill>
                <a:latin typeface="Arial"/>
                <a:ea typeface="Arial"/>
                <a:cs typeface="Arial"/>
                <a:sym typeface="Arial"/>
              </a:rPr>
              <a:t>What is the passage saying? There are no forests any more; there are peat bogs. These peat bogs develop at about a foot every 1,000 years, and most of the bogs are 4 feet+. What is the implication? That these peat bogs must have been developing from ~4000 years or more ago (from the present time). The deforestation (and subsequent development of peat bogs), however, is attributed to agriculture. But agriculture cannot be the reason; it only developed less than 2,000 years ago (from the present time). On the other hand, between 7,000 and 4,000 years ago, climate change favoured deforestation and the development of peat bogs. So yeah, everything points to the fact that not agriculture, but said climate change (natural causes) must have resulted in the development of peat bogs.</a:t>
            </a:r>
            <a:br>
              <a:rPr b="0" i="0" lang="en-US">
                <a:solidFill>
                  <a:srgbClr val="222222"/>
                </a:solidFill>
                <a:latin typeface="Arial"/>
                <a:ea typeface="Arial"/>
                <a:cs typeface="Arial"/>
                <a:sym typeface="Arial"/>
              </a:rPr>
            </a:br>
            <a:endParaRPr b="0" i="0">
              <a:solidFill>
                <a:srgbClr val="222222"/>
              </a:solidFill>
              <a:latin typeface="Arial"/>
              <a:ea typeface="Arial"/>
              <a:cs typeface="Arial"/>
              <a:sym typeface="Arial"/>
            </a:endParaRPr>
          </a:p>
          <a:p>
            <a:pPr indent="0" lvl="0" marL="0" rtl="0" algn="l">
              <a:spcBef>
                <a:spcPts val="360"/>
              </a:spcBef>
              <a:spcAft>
                <a:spcPts val="0"/>
              </a:spcAft>
              <a:buNone/>
            </a:pPr>
            <a:r>
              <a:rPr b="0" i="0" lang="en-US">
                <a:solidFill>
                  <a:srgbClr val="222222"/>
                </a:solidFill>
                <a:latin typeface="Arial"/>
                <a:ea typeface="Arial"/>
                <a:cs typeface="Arial"/>
                <a:sym typeface="Arial"/>
              </a:rPr>
              <a:t>In this context, and with this understanding of meaning, BF1 is a straight-up fact. Now the same thing can be called by different names (and rest assured that the exam will do so to throw you for a loop; so be prepared). Now stop and think to yourself - why is this fact being presented? Based on an understanding of the meaning above, the ecologist is saying this fact to set up the argument that agriculture (man-made activities) could </a:t>
            </a:r>
            <a:r>
              <a:rPr b="0" i="1" lang="en-US">
                <a:solidFill>
                  <a:srgbClr val="222222"/>
                </a:solidFill>
                <a:latin typeface="Arial"/>
                <a:ea typeface="Arial"/>
                <a:cs typeface="Arial"/>
                <a:sym typeface="Arial"/>
              </a:rPr>
              <a:t>not</a:t>
            </a:r>
            <a:r>
              <a:rPr b="0" i="0" lang="en-US">
                <a:solidFill>
                  <a:srgbClr val="222222"/>
                </a:solidFill>
                <a:latin typeface="Arial"/>
                <a:ea typeface="Arial"/>
                <a:cs typeface="Arial"/>
                <a:sym typeface="Arial"/>
              </a:rPr>
              <a:t> have been responsible. BF2 is another fact (again, an and will be called by different names). Think to yourself again, within the context of the meaning you understood, why is BF2 being said? It is evidence that shows the peats are older than 2,000 years, and hence, again, this corroborates the argument at hand. Now let's look at Option (B).</a:t>
            </a:r>
            <a:br>
              <a:rPr b="0" i="0" lang="en-US">
                <a:solidFill>
                  <a:srgbClr val="222222"/>
                </a:solidFill>
                <a:latin typeface="Arial"/>
                <a:ea typeface="Arial"/>
                <a:cs typeface="Arial"/>
                <a:sym typeface="Arial"/>
              </a:rPr>
            </a:br>
            <a:endParaRPr b="0" i="0">
              <a:solidFill>
                <a:srgbClr val="222222"/>
              </a:solidFill>
              <a:latin typeface="Arial"/>
              <a:ea typeface="Arial"/>
              <a:cs typeface="Arial"/>
              <a:sym typeface="Arial"/>
            </a:endParaRPr>
          </a:p>
          <a:p>
            <a:pPr indent="0" lvl="0" marL="0" rtl="0" algn="l">
              <a:spcBef>
                <a:spcPts val="360"/>
              </a:spcBef>
              <a:spcAft>
                <a:spcPts val="0"/>
              </a:spcAft>
              <a:buNone/>
            </a:pPr>
            <a:r>
              <a:rPr b="0" i="0" lang="en-US">
                <a:solidFill>
                  <a:srgbClr val="222222"/>
                </a:solidFill>
                <a:latin typeface="Arial"/>
                <a:ea typeface="Arial"/>
                <a:cs typeface="Arial"/>
                <a:sym typeface="Arial"/>
              </a:rPr>
              <a:t>Isn't this word for word what we discussed above? The position is that agriculture caused the deforestation; BF1 and BF2 are pieces of evidence / facts being presented to set up an argument that casts a lot of doubt on this position. </a:t>
            </a:r>
            <a:endParaRPr/>
          </a:p>
        </p:txBody>
      </p:sp>
      <p:sp>
        <p:nvSpPr>
          <p:cNvPr id="371" name="Google Shape;371;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a:p>
        </p:txBody>
      </p:sp>
      <p:sp>
        <p:nvSpPr>
          <p:cNvPr id="378" name="Google Shape;378;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i="1" lang="en-US" sz="1800">
                <a:solidFill>
                  <a:srgbClr val="000000"/>
                </a:solidFill>
                <a:latin typeface="Geo"/>
                <a:ea typeface="Geo"/>
                <a:cs typeface="Geo"/>
                <a:sym typeface="Geo"/>
              </a:rPr>
              <a:t>It is commonly thought</a:t>
            </a:r>
            <a:r>
              <a:rPr lang="en-US" sz="1800">
                <a:solidFill>
                  <a:srgbClr val="000000"/>
                </a:solidFill>
                <a:latin typeface="Geo"/>
                <a:ea typeface="Geo"/>
                <a:cs typeface="Geo"/>
                <a:sym typeface="Geo"/>
              </a:rPr>
              <a:t> (indicates that this may be challenged) </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solidFill>
                  <a:srgbClr val="000000"/>
                </a:solidFill>
                <a:latin typeface="Geo"/>
                <a:ea typeface="Geo"/>
                <a:cs typeface="Geo"/>
                <a:sym typeface="Geo"/>
              </a:rPr>
              <a:t>that this happens because (denotes </a:t>
            </a:r>
            <a:r>
              <a:rPr i="1" lang="en-US" sz="1800">
                <a:solidFill>
                  <a:srgbClr val="000000"/>
                </a:solidFill>
                <a:latin typeface="Geo"/>
                <a:ea typeface="Geo"/>
                <a:cs typeface="Geo"/>
                <a:sym typeface="Geo"/>
              </a:rPr>
              <a:t>explanation</a:t>
            </a:r>
            <a:r>
              <a:rPr lang="en-US" sz="1800">
                <a:solidFill>
                  <a:srgbClr val="000000"/>
                </a:solidFill>
                <a:latin typeface="Geo"/>
                <a:ea typeface="Geo"/>
                <a:cs typeface="Geo"/>
                <a:sym typeface="Geo"/>
              </a:rPr>
              <a:t>) </a:t>
            </a:r>
            <a:endParaRPr sz="1800">
              <a:latin typeface="Calibri"/>
              <a:ea typeface="Calibri"/>
              <a:cs typeface="Calibri"/>
              <a:sym typeface="Calibri"/>
            </a:endParaRPr>
          </a:p>
          <a:p>
            <a:pPr indent="0" lvl="0" marL="0" rtl="0" algn="just">
              <a:lnSpc>
                <a:spcPct val="150000"/>
              </a:lnSpc>
              <a:spcBef>
                <a:spcPts val="1140"/>
              </a:spcBef>
              <a:spcAft>
                <a:spcPts val="0"/>
              </a:spcAft>
              <a:buNone/>
            </a:pPr>
            <a:r>
              <a:rPr b="1" lang="en-US" sz="1800">
                <a:solidFill>
                  <a:srgbClr val="000000"/>
                </a:solidFill>
                <a:latin typeface="Geo"/>
                <a:ea typeface="Geo"/>
                <a:cs typeface="Geo"/>
                <a:sym typeface="Geo"/>
              </a:rPr>
              <a:t>aging by itself brings about a loss of creative capacity</a:t>
            </a:r>
            <a:r>
              <a:rPr lang="en-US" sz="1800">
                <a:solidFill>
                  <a:srgbClr val="000000"/>
                </a:solidFill>
                <a:latin typeface="Geo"/>
                <a:ea typeface="Geo"/>
                <a:cs typeface="Geo"/>
                <a:sym typeface="Geo"/>
              </a:rPr>
              <a:t>.</a:t>
            </a:r>
            <a:endParaRPr sz="1800">
              <a:latin typeface="Calibri"/>
              <a:ea typeface="Calibri"/>
              <a:cs typeface="Calibri"/>
              <a:sym typeface="Calibri"/>
            </a:endParaRPr>
          </a:p>
          <a:p>
            <a:pPr indent="0" lvl="0" marL="0" rtl="0" algn="just">
              <a:lnSpc>
                <a:spcPct val="150000"/>
              </a:lnSpc>
              <a:spcBef>
                <a:spcPts val="1140"/>
              </a:spcBef>
              <a:spcAft>
                <a:spcPts val="0"/>
              </a:spcAft>
              <a:buNone/>
            </a:pPr>
            <a:r>
              <a:rPr i="1" lang="en-US" sz="1800">
                <a:solidFill>
                  <a:srgbClr val="000000"/>
                </a:solidFill>
                <a:latin typeface="Geo"/>
                <a:ea typeface="Geo"/>
                <a:cs typeface="Geo"/>
                <a:sym typeface="Geo"/>
              </a:rPr>
              <a:t>However</a:t>
            </a:r>
            <a:r>
              <a:rPr lang="en-US" sz="1800">
                <a:solidFill>
                  <a:srgbClr val="000000"/>
                </a:solidFill>
                <a:latin typeface="Geo"/>
                <a:ea typeface="Geo"/>
                <a:cs typeface="Geo"/>
                <a:sym typeface="Geo"/>
              </a:rPr>
              <a:t> (shows opposition) </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solidFill>
                  <a:srgbClr val="000000"/>
                </a:solidFill>
                <a:latin typeface="Geo"/>
                <a:ea typeface="Geo"/>
                <a:cs typeface="Geo"/>
                <a:sym typeface="Geo"/>
              </a:rPr>
              <a:t>studies show that (this is a </a:t>
            </a:r>
            <a:r>
              <a:rPr i="1" lang="en-US" sz="1800">
                <a:solidFill>
                  <a:srgbClr val="000000"/>
                </a:solidFill>
                <a:latin typeface="Geo"/>
                <a:ea typeface="Geo"/>
                <a:cs typeface="Geo"/>
                <a:sym typeface="Geo"/>
              </a:rPr>
              <a:t>finding</a:t>
            </a:r>
            <a:r>
              <a:rPr lang="en-US" sz="1800">
                <a:solidFill>
                  <a:srgbClr val="000000"/>
                </a:solidFill>
                <a:latin typeface="Geo"/>
                <a:ea typeface="Geo"/>
                <a:cs typeface="Geo"/>
                <a:sym typeface="Geo"/>
              </a:rPr>
              <a:t>) </a:t>
            </a:r>
            <a:r>
              <a:rPr b="1" lang="en-US" sz="1800">
                <a:solidFill>
                  <a:srgbClr val="000000"/>
                </a:solidFill>
                <a:latin typeface="Geo"/>
                <a:ea typeface="Geo"/>
                <a:cs typeface="Geo"/>
                <a:sym typeface="Geo"/>
              </a:rPr>
              <a:t>a disproportionately large number of the scientists who produce highly creative work beyond the age of forty entered their field at an older age than is usual.</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solidFill>
                  <a:srgbClr val="000000"/>
                </a:solidFill>
                <a:latin typeface="Geo"/>
                <a:ea typeface="Geo"/>
                <a:cs typeface="Geo"/>
                <a:sym typeface="Geo"/>
              </a:rPr>
              <a:t>Remember: BF 1 and BF 2 are in opposition.</a:t>
            </a:r>
            <a:endParaRPr sz="1800">
              <a:solidFill>
                <a:srgbClr val="000000"/>
              </a:solidFill>
              <a:latin typeface="Tahoma"/>
              <a:ea typeface="Tahoma"/>
              <a:cs typeface="Tahoma"/>
              <a:sym typeface="Tahoma"/>
            </a:endParaRPr>
          </a:p>
          <a:p>
            <a:pPr indent="-342900" lvl="0" marL="342900" rtl="0" algn="just">
              <a:lnSpc>
                <a:spcPct val="150000"/>
              </a:lnSpc>
              <a:spcBef>
                <a:spcPts val="1140"/>
              </a:spcBef>
              <a:spcAft>
                <a:spcPts val="0"/>
              </a:spcAft>
              <a:buClr>
                <a:srgbClr val="000000"/>
              </a:buClr>
              <a:buSzPts val="1800"/>
              <a:buFont typeface="Calibri"/>
              <a:buAutoNum type="alphaUcPeriod"/>
            </a:pPr>
            <a:r>
              <a:rPr lang="en-US" sz="1800">
                <a:solidFill>
                  <a:srgbClr val="000000"/>
                </a:solidFill>
                <a:latin typeface="Geo"/>
                <a:ea typeface="Geo"/>
                <a:cs typeface="Geo"/>
                <a:sym typeface="Geo"/>
              </a:rPr>
              <a:t>The first is the position</a:t>
            </a:r>
            <a:r>
              <a:rPr b="1" lang="en-US" sz="1800">
                <a:solidFill>
                  <a:srgbClr val="000000"/>
                </a:solidFill>
                <a:latin typeface="Geo"/>
                <a:ea typeface="Geo"/>
                <a:cs typeface="Geo"/>
                <a:sym typeface="Geo"/>
              </a:rPr>
              <a:t> </a:t>
            </a:r>
            <a:r>
              <a:rPr lang="en-US" sz="1800">
                <a:solidFill>
                  <a:srgbClr val="000000"/>
                </a:solidFill>
                <a:latin typeface="Geo"/>
                <a:ea typeface="Geo"/>
                <a:cs typeface="Geo"/>
                <a:sym typeface="Geo"/>
              </a:rPr>
              <a:t>(</a:t>
            </a:r>
            <a:r>
              <a:rPr b="1" lang="en-US" sz="1800">
                <a:solidFill>
                  <a:srgbClr val="000000"/>
                </a:solidFill>
                <a:latin typeface="Geo"/>
                <a:ea typeface="Geo"/>
                <a:cs typeface="Geo"/>
                <a:sym typeface="Geo"/>
              </a:rPr>
              <a:t>wrong</a:t>
            </a:r>
            <a:r>
              <a:rPr lang="en-US" sz="1800">
                <a:solidFill>
                  <a:srgbClr val="000000"/>
                </a:solidFill>
                <a:latin typeface="Geo"/>
                <a:ea typeface="Geo"/>
                <a:cs typeface="Geo"/>
                <a:sym typeface="Geo"/>
              </a:rPr>
              <a:t> – </a:t>
            </a:r>
            <a:r>
              <a:rPr i="1" lang="en-US" sz="1800">
                <a:solidFill>
                  <a:srgbClr val="000000"/>
                </a:solidFill>
                <a:latin typeface="Geo"/>
                <a:ea typeface="Geo"/>
                <a:cs typeface="Geo"/>
                <a:sym typeface="Geo"/>
              </a:rPr>
              <a:t>position</a:t>
            </a:r>
            <a:r>
              <a:rPr lang="en-US" sz="1800">
                <a:solidFill>
                  <a:srgbClr val="000000"/>
                </a:solidFill>
                <a:latin typeface="Geo"/>
                <a:ea typeface="Geo"/>
                <a:cs typeface="Geo"/>
                <a:sym typeface="Geo"/>
              </a:rPr>
              <a:t> is used for a </a:t>
            </a:r>
            <a:r>
              <a:rPr i="1" lang="en-US" sz="1800">
                <a:solidFill>
                  <a:srgbClr val="000000"/>
                </a:solidFill>
                <a:latin typeface="Geo"/>
                <a:ea typeface="Geo"/>
                <a:cs typeface="Geo"/>
                <a:sym typeface="Geo"/>
              </a:rPr>
              <a:t>conclusion</a:t>
            </a:r>
            <a:r>
              <a:rPr lang="en-US" sz="1800">
                <a:solidFill>
                  <a:srgbClr val="000000"/>
                </a:solidFill>
                <a:latin typeface="Geo"/>
                <a:ea typeface="Geo"/>
                <a:cs typeface="Geo"/>
                <a:sym typeface="Geo"/>
              </a:rPr>
              <a:t>, but the first boldface is an </a:t>
            </a:r>
            <a:r>
              <a:rPr i="1" lang="en-US" sz="1800">
                <a:solidFill>
                  <a:srgbClr val="000000"/>
                </a:solidFill>
                <a:latin typeface="Geo"/>
                <a:ea typeface="Geo"/>
                <a:cs typeface="Geo"/>
                <a:sym typeface="Geo"/>
              </a:rPr>
              <a:t>explanation</a:t>
            </a:r>
            <a:r>
              <a:rPr lang="en-US" sz="1800">
                <a:solidFill>
                  <a:srgbClr val="000000"/>
                </a:solidFill>
                <a:latin typeface="Geo"/>
                <a:ea typeface="Geo"/>
                <a:cs typeface="Geo"/>
                <a:sym typeface="Geo"/>
              </a:rPr>
              <a:t>) that the argument as a whole opposes; the second is an objection (wrong – </a:t>
            </a:r>
            <a:r>
              <a:rPr i="1" lang="en-US" sz="1800">
                <a:solidFill>
                  <a:srgbClr val="000000"/>
                </a:solidFill>
                <a:latin typeface="Geo"/>
                <a:ea typeface="Geo"/>
                <a:cs typeface="Geo"/>
                <a:sym typeface="Geo"/>
              </a:rPr>
              <a:t>objection</a:t>
            </a:r>
            <a:r>
              <a:rPr lang="en-US" sz="1800">
                <a:solidFill>
                  <a:srgbClr val="000000"/>
                </a:solidFill>
                <a:latin typeface="Geo"/>
                <a:ea typeface="Geo"/>
                <a:cs typeface="Geo"/>
                <a:sym typeface="Geo"/>
              </a:rPr>
              <a:t> means </a:t>
            </a:r>
            <a:r>
              <a:rPr i="1" lang="en-US" sz="1800">
                <a:solidFill>
                  <a:srgbClr val="000000"/>
                </a:solidFill>
                <a:latin typeface="Geo"/>
                <a:ea typeface="Geo"/>
                <a:cs typeface="Geo"/>
                <a:sym typeface="Geo"/>
              </a:rPr>
              <a:t>opinion</a:t>
            </a:r>
            <a:r>
              <a:rPr lang="en-US" sz="1800">
                <a:solidFill>
                  <a:srgbClr val="000000"/>
                </a:solidFill>
                <a:latin typeface="Geo"/>
                <a:ea typeface="Geo"/>
                <a:cs typeface="Geo"/>
                <a:sym typeface="Geo"/>
              </a:rPr>
              <a:t>, but the second boldface is a finding of a study – a </a:t>
            </a:r>
            <a:r>
              <a:rPr i="1" lang="en-US" sz="1800">
                <a:solidFill>
                  <a:srgbClr val="000000"/>
                </a:solidFill>
                <a:latin typeface="Geo"/>
                <a:ea typeface="Geo"/>
                <a:cs typeface="Geo"/>
                <a:sym typeface="Geo"/>
              </a:rPr>
              <a:t>fact</a:t>
            </a:r>
            <a:r>
              <a:rPr lang="en-US" sz="1800">
                <a:solidFill>
                  <a:srgbClr val="000000"/>
                </a:solidFill>
                <a:latin typeface="Geo"/>
                <a:ea typeface="Geo"/>
                <a:cs typeface="Geo"/>
                <a:sym typeface="Geo"/>
              </a:rPr>
              <a:t>)</a:t>
            </a:r>
            <a:r>
              <a:rPr b="1" lang="en-US" sz="1800">
                <a:solidFill>
                  <a:srgbClr val="000000"/>
                </a:solidFill>
                <a:latin typeface="Geo"/>
                <a:ea typeface="Geo"/>
                <a:cs typeface="Geo"/>
                <a:sym typeface="Geo"/>
              </a:rPr>
              <a:t> </a:t>
            </a:r>
            <a:r>
              <a:rPr lang="en-US" sz="1800">
                <a:solidFill>
                  <a:srgbClr val="000000"/>
                </a:solidFill>
                <a:latin typeface="Geo"/>
                <a:ea typeface="Geo"/>
                <a:cs typeface="Geo"/>
                <a:sym typeface="Geo"/>
              </a:rPr>
              <a:t>that has been raised against a position defended – </a:t>
            </a:r>
            <a:r>
              <a:rPr b="1" lang="en-US" sz="1800">
                <a:solidFill>
                  <a:srgbClr val="000000"/>
                </a:solidFill>
                <a:latin typeface="Geo"/>
                <a:ea typeface="Geo"/>
                <a:cs typeface="Geo"/>
                <a:sym typeface="Geo"/>
              </a:rPr>
              <a:t>wrong</a:t>
            </a:r>
            <a:r>
              <a:rPr lang="en-US" sz="1800">
                <a:solidFill>
                  <a:srgbClr val="000000"/>
                </a:solidFill>
                <a:latin typeface="Geo"/>
                <a:ea typeface="Geo"/>
                <a:cs typeface="Geo"/>
                <a:sym typeface="Geo"/>
              </a:rPr>
              <a:t> – there is no one defending any </a:t>
            </a:r>
            <a:r>
              <a:rPr i="1" lang="en-US" sz="1800">
                <a:solidFill>
                  <a:srgbClr val="000000"/>
                </a:solidFill>
                <a:latin typeface="Geo"/>
                <a:ea typeface="Geo"/>
                <a:cs typeface="Geo"/>
                <a:sym typeface="Geo"/>
              </a:rPr>
              <a:t>position </a:t>
            </a:r>
            <a:r>
              <a:rPr lang="en-US" sz="1800">
                <a:solidFill>
                  <a:srgbClr val="000000"/>
                </a:solidFill>
                <a:latin typeface="Geo"/>
                <a:ea typeface="Geo"/>
                <a:cs typeface="Geo"/>
                <a:sym typeface="Geo"/>
              </a:rPr>
              <a:t>(</a:t>
            </a:r>
            <a:r>
              <a:rPr i="1" lang="en-US" sz="1800">
                <a:solidFill>
                  <a:srgbClr val="000000"/>
                </a:solidFill>
                <a:latin typeface="Geo"/>
                <a:ea typeface="Geo"/>
                <a:cs typeface="Geo"/>
                <a:sym typeface="Geo"/>
              </a:rPr>
              <a:t>conclusion</a:t>
            </a:r>
            <a:r>
              <a:rPr lang="en-US" sz="1800">
                <a:solidFill>
                  <a:srgbClr val="000000"/>
                </a:solidFill>
                <a:latin typeface="Geo"/>
                <a:ea typeface="Geo"/>
                <a:cs typeface="Geo"/>
                <a:sym typeface="Geo"/>
              </a:rPr>
              <a:t>) in the argument.</a:t>
            </a:r>
            <a:endParaRPr sz="1800">
              <a:latin typeface="Calibri"/>
              <a:ea typeface="Calibri"/>
              <a:cs typeface="Calibri"/>
              <a:sym typeface="Calibri"/>
            </a:endParaRPr>
          </a:p>
          <a:p>
            <a:pPr indent="-342900" lvl="0" marL="342900" rtl="0" algn="just">
              <a:lnSpc>
                <a:spcPct val="150000"/>
              </a:lnSpc>
              <a:spcBef>
                <a:spcPts val="1140"/>
              </a:spcBef>
              <a:spcAft>
                <a:spcPts val="0"/>
              </a:spcAft>
              <a:buClr>
                <a:srgbClr val="000000"/>
              </a:buClr>
              <a:buSzPts val="1800"/>
              <a:buFont typeface="Calibri"/>
              <a:buAutoNum type="alphaUcPeriod"/>
            </a:pPr>
            <a:r>
              <a:rPr lang="en-US" sz="1800">
                <a:solidFill>
                  <a:srgbClr val="000000"/>
                </a:solidFill>
                <a:latin typeface="Geo"/>
                <a:ea typeface="Geo"/>
                <a:cs typeface="Geo"/>
                <a:sym typeface="Geo"/>
              </a:rPr>
              <a:t>The first is a claim (</a:t>
            </a:r>
            <a:r>
              <a:rPr b="1" lang="en-US" sz="1800">
                <a:solidFill>
                  <a:srgbClr val="000000"/>
                </a:solidFill>
                <a:latin typeface="Geo"/>
                <a:ea typeface="Geo"/>
                <a:cs typeface="Geo"/>
                <a:sym typeface="Geo"/>
              </a:rPr>
              <a:t>wrong</a:t>
            </a:r>
            <a:r>
              <a:rPr lang="en-US" sz="1800">
                <a:solidFill>
                  <a:srgbClr val="000000"/>
                </a:solidFill>
                <a:latin typeface="Geo"/>
                <a:ea typeface="Geo"/>
                <a:cs typeface="Geo"/>
                <a:sym typeface="Geo"/>
              </a:rPr>
              <a:t> – </a:t>
            </a:r>
            <a:r>
              <a:rPr i="1" lang="en-US" sz="1800">
                <a:solidFill>
                  <a:srgbClr val="000000"/>
                </a:solidFill>
                <a:latin typeface="Geo"/>
                <a:ea typeface="Geo"/>
                <a:cs typeface="Geo"/>
                <a:sym typeface="Geo"/>
              </a:rPr>
              <a:t>claim</a:t>
            </a:r>
            <a:r>
              <a:rPr lang="en-US" sz="1800">
                <a:solidFill>
                  <a:srgbClr val="000000"/>
                </a:solidFill>
                <a:latin typeface="Geo"/>
                <a:ea typeface="Geo"/>
                <a:cs typeface="Geo"/>
                <a:sym typeface="Geo"/>
              </a:rPr>
              <a:t> is used for a </a:t>
            </a:r>
            <a:r>
              <a:rPr i="1" lang="en-US" sz="1800">
                <a:solidFill>
                  <a:srgbClr val="000000"/>
                </a:solidFill>
                <a:latin typeface="Geo"/>
                <a:ea typeface="Geo"/>
                <a:cs typeface="Geo"/>
                <a:sym typeface="Geo"/>
              </a:rPr>
              <a:t>conclusion</a:t>
            </a:r>
            <a:r>
              <a:rPr lang="en-US" sz="1800">
                <a:solidFill>
                  <a:srgbClr val="000000"/>
                </a:solidFill>
                <a:latin typeface="Geo"/>
                <a:ea typeface="Geo"/>
                <a:cs typeface="Geo"/>
                <a:sym typeface="Geo"/>
              </a:rPr>
              <a:t>, but the first boldface is an </a:t>
            </a:r>
            <a:r>
              <a:rPr i="1" lang="en-US" sz="1800">
                <a:solidFill>
                  <a:srgbClr val="000000"/>
                </a:solidFill>
                <a:latin typeface="Geo"/>
                <a:ea typeface="Geo"/>
                <a:cs typeface="Geo"/>
                <a:sym typeface="Geo"/>
              </a:rPr>
              <a:t>explanation</a:t>
            </a:r>
            <a:r>
              <a:rPr lang="en-US" sz="1800">
                <a:solidFill>
                  <a:srgbClr val="000000"/>
                </a:solidFill>
                <a:latin typeface="Geo"/>
                <a:ea typeface="Geo"/>
                <a:cs typeface="Geo"/>
                <a:sym typeface="Geo"/>
              </a:rPr>
              <a:t>)</a:t>
            </a:r>
            <a:r>
              <a:rPr b="1" lang="en-US" sz="1800">
                <a:solidFill>
                  <a:srgbClr val="000000"/>
                </a:solidFill>
                <a:latin typeface="Geo"/>
                <a:ea typeface="Geo"/>
                <a:cs typeface="Geo"/>
                <a:sym typeface="Geo"/>
              </a:rPr>
              <a:t> </a:t>
            </a:r>
            <a:r>
              <a:rPr lang="en-US" sz="1800">
                <a:solidFill>
                  <a:srgbClr val="000000"/>
                </a:solidFill>
                <a:latin typeface="Geo"/>
                <a:ea typeface="Geo"/>
                <a:cs typeface="Geo"/>
                <a:sym typeface="Geo"/>
              </a:rPr>
              <a:t>that has been advanced in support of a position that the argument opposes; the second is a finding that has been used in support of that position (</a:t>
            </a:r>
            <a:r>
              <a:rPr b="1" lang="en-US" sz="1800">
                <a:solidFill>
                  <a:srgbClr val="000000"/>
                </a:solidFill>
                <a:latin typeface="Geo"/>
                <a:ea typeface="Geo"/>
                <a:cs typeface="Geo"/>
                <a:sym typeface="Geo"/>
              </a:rPr>
              <a:t>wrong </a:t>
            </a:r>
            <a:r>
              <a:rPr lang="en-US" sz="1800">
                <a:solidFill>
                  <a:srgbClr val="000000"/>
                </a:solidFill>
                <a:latin typeface="Geo"/>
                <a:ea typeface="Geo"/>
                <a:cs typeface="Geo"/>
                <a:sym typeface="Geo"/>
              </a:rPr>
              <a:t>–</a:t>
            </a:r>
            <a:r>
              <a:rPr b="1" lang="en-US" sz="1800">
                <a:solidFill>
                  <a:srgbClr val="000000"/>
                </a:solidFill>
                <a:latin typeface="Geo"/>
                <a:ea typeface="Geo"/>
                <a:cs typeface="Geo"/>
                <a:sym typeface="Geo"/>
              </a:rPr>
              <a:t> </a:t>
            </a:r>
            <a:r>
              <a:rPr lang="en-US" sz="1800">
                <a:solidFill>
                  <a:srgbClr val="000000"/>
                </a:solidFill>
                <a:latin typeface="Geo"/>
                <a:ea typeface="Geo"/>
                <a:cs typeface="Geo"/>
                <a:sym typeface="Geo"/>
              </a:rPr>
              <a:t>the second boldface is a finding but is challenging the first Boldface, not supporting it).</a:t>
            </a:r>
            <a:endParaRPr sz="1800">
              <a:latin typeface="Calibri"/>
              <a:ea typeface="Calibri"/>
              <a:cs typeface="Calibri"/>
              <a:sym typeface="Calibri"/>
            </a:endParaRPr>
          </a:p>
          <a:p>
            <a:pPr indent="-342900" lvl="0" marL="342900" rtl="0" algn="just">
              <a:lnSpc>
                <a:spcPct val="150000"/>
              </a:lnSpc>
              <a:spcBef>
                <a:spcPts val="1140"/>
              </a:spcBef>
              <a:spcAft>
                <a:spcPts val="0"/>
              </a:spcAft>
              <a:buClr>
                <a:srgbClr val="000000"/>
              </a:buClr>
              <a:buSzPts val="1800"/>
              <a:buFont typeface="Calibri"/>
              <a:buAutoNum type="alphaUcPeriod"/>
            </a:pPr>
            <a:r>
              <a:rPr lang="en-US" sz="1800">
                <a:solidFill>
                  <a:srgbClr val="000000"/>
                </a:solidFill>
                <a:latin typeface="Geo"/>
                <a:ea typeface="Geo"/>
                <a:cs typeface="Geo"/>
                <a:sym typeface="Geo"/>
              </a:rPr>
              <a:t>The first is an explanation that the argument challenges; the second is a finding that has been used in support of explanation presented in the first (</a:t>
            </a:r>
            <a:r>
              <a:rPr b="1" lang="en-US" sz="1800">
                <a:solidFill>
                  <a:srgbClr val="000000"/>
                </a:solidFill>
                <a:latin typeface="Geo"/>
                <a:ea typeface="Geo"/>
                <a:cs typeface="Geo"/>
                <a:sym typeface="Geo"/>
              </a:rPr>
              <a:t>wrong</a:t>
            </a:r>
            <a:r>
              <a:rPr lang="en-US" sz="1800">
                <a:solidFill>
                  <a:srgbClr val="000000"/>
                </a:solidFill>
                <a:latin typeface="Geo"/>
                <a:ea typeface="Geo"/>
                <a:cs typeface="Geo"/>
                <a:sym typeface="Geo"/>
              </a:rPr>
              <a:t> – as we saw, the first and the second boldface statements are opposing each other; this option implies that the second boldface supports the first boldface – </a:t>
            </a:r>
            <a:r>
              <a:rPr b="1" lang="en-US" sz="1800">
                <a:solidFill>
                  <a:srgbClr val="000000"/>
                </a:solidFill>
                <a:latin typeface="Geo"/>
                <a:ea typeface="Geo"/>
                <a:cs typeface="Geo"/>
                <a:sym typeface="Geo"/>
              </a:rPr>
              <a:t>terribly wrong</a:t>
            </a:r>
            <a:r>
              <a:rPr lang="en-US" sz="1800">
                <a:solidFill>
                  <a:srgbClr val="000000"/>
                </a:solidFill>
                <a:latin typeface="Geo"/>
                <a:ea typeface="Geo"/>
                <a:cs typeface="Geo"/>
                <a:sym typeface="Geo"/>
              </a:rPr>
              <a:t> – 180 degrees).</a:t>
            </a:r>
            <a:endParaRPr sz="1800">
              <a:latin typeface="Calibri"/>
              <a:ea typeface="Calibri"/>
              <a:cs typeface="Calibri"/>
              <a:sym typeface="Calibri"/>
            </a:endParaRPr>
          </a:p>
          <a:p>
            <a:pPr indent="-342900" lvl="0" marL="342900" rtl="0" algn="just">
              <a:lnSpc>
                <a:spcPct val="150000"/>
              </a:lnSpc>
              <a:spcBef>
                <a:spcPts val="1140"/>
              </a:spcBef>
              <a:spcAft>
                <a:spcPts val="0"/>
              </a:spcAft>
              <a:buClr>
                <a:srgbClr val="000000"/>
              </a:buClr>
              <a:buSzPts val="1800"/>
              <a:buFont typeface="Calibri"/>
              <a:buAutoNum type="alphaUcPeriod"/>
            </a:pPr>
            <a:r>
              <a:rPr lang="en-US" sz="1800">
                <a:solidFill>
                  <a:srgbClr val="000000"/>
                </a:solidFill>
                <a:latin typeface="Geo"/>
                <a:ea typeface="Geo"/>
                <a:cs typeface="Geo"/>
                <a:sym typeface="Geo"/>
              </a:rPr>
              <a:t>The first is an explanation that the argument challenges; the second is a finding on which that challenge is based.</a:t>
            </a:r>
            <a:r>
              <a:rPr b="1" lang="en-US" sz="1800">
                <a:solidFill>
                  <a:srgbClr val="000000"/>
                </a:solidFill>
                <a:latin typeface="Geo"/>
                <a:ea typeface="Geo"/>
                <a:cs typeface="Geo"/>
                <a:sym typeface="Geo"/>
              </a:rPr>
              <a:t> Correct</a:t>
            </a:r>
            <a:r>
              <a:rPr lang="en-US" sz="1800">
                <a:solidFill>
                  <a:srgbClr val="000000"/>
                </a:solidFill>
                <a:latin typeface="Geo"/>
                <a:ea typeface="Geo"/>
                <a:cs typeface="Geo"/>
                <a:sym typeface="Geo"/>
              </a:rPr>
              <a:t>!</a:t>
            </a:r>
            <a:endParaRPr sz="1800">
              <a:latin typeface="Calibri"/>
              <a:ea typeface="Calibri"/>
              <a:cs typeface="Calibri"/>
              <a:sym typeface="Calibri"/>
            </a:endParaRPr>
          </a:p>
          <a:p>
            <a:pPr indent="-342900" lvl="0" marL="342900" rtl="0" algn="just">
              <a:lnSpc>
                <a:spcPct val="150000"/>
              </a:lnSpc>
              <a:spcBef>
                <a:spcPts val="1800"/>
              </a:spcBef>
              <a:spcAft>
                <a:spcPts val="0"/>
              </a:spcAft>
              <a:buClr>
                <a:srgbClr val="000000"/>
              </a:buClr>
              <a:buSzPts val="1800"/>
              <a:buFont typeface="Calibri"/>
              <a:buAutoNum type="alphaUcPeriod"/>
            </a:pPr>
            <a:r>
              <a:rPr lang="en-US" sz="1800">
                <a:solidFill>
                  <a:srgbClr val="000000"/>
                </a:solidFill>
                <a:latin typeface="Geo"/>
                <a:ea typeface="Geo"/>
                <a:cs typeface="Geo"/>
                <a:sym typeface="Geo"/>
              </a:rPr>
              <a:t>The first is an explanation that the argument defends (</a:t>
            </a:r>
            <a:r>
              <a:rPr b="1" lang="en-US" sz="1800">
                <a:solidFill>
                  <a:srgbClr val="000000"/>
                </a:solidFill>
                <a:latin typeface="Geo"/>
                <a:ea typeface="Geo"/>
                <a:cs typeface="Geo"/>
                <a:sym typeface="Geo"/>
              </a:rPr>
              <a:t>wrong</a:t>
            </a:r>
            <a:r>
              <a:rPr lang="en-US" sz="1800">
                <a:solidFill>
                  <a:srgbClr val="000000"/>
                </a:solidFill>
                <a:latin typeface="Geo"/>
                <a:ea typeface="Geo"/>
                <a:cs typeface="Geo"/>
                <a:sym typeface="Geo"/>
              </a:rPr>
              <a:t> – the author challenges the explanation – notice the word </a:t>
            </a:r>
            <a:r>
              <a:rPr i="1" lang="en-US" sz="1800">
                <a:solidFill>
                  <a:srgbClr val="000000"/>
                </a:solidFill>
                <a:latin typeface="Geo"/>
                <a:ea typeface="Geo"/>
                <a:cs typeface="Geo"/>
                <a:sym typeface="Geo"/>
              </a:rPr>
              <a:t>however</a:t>
            </a:r>
            <a:r>
              <a:rPr lang="en-US" sz="1800">
                <a:solidFill>
                  <a:srgbClr val="000000"/>
                </a:solidFill>
                <a:latin typeface="Geo"/>
                <a:ea typeface="Geo"/>
                <a:cs typeface="Geo"/>
                <a:sym typeface="Geo"/>
              </a:rPr>
              <a:t>); the second is a finding that has been used to challenge that explanation.</a:t>
            </a:r>
            <a:endParaRPr sz="1800">
              <a:latin typeface="Calibri"/>
              <a:ea typeface="Calibri"/>
              <a:cs typeface="Calibri"/>
              <a:sym typeface="Calibri"/>
            </a:endParaRPr>
          </a:p>
          <a:p>
            <a:pPr indent="0" lvl="0" marL="0" rtl="0" algn="l">
              <a:spcBef>
                <a:spcPts val="960"/>
              </a:spcBef>
              <a:spcAft>
                <a:spcPts val="0"/>
              </a:spcAft>
              <a:buNone/>
            </a:pPr>
            <a:r>
              <a:t/>
            </a:r>
            <a:endParaRPr b="0" i="0">
              <a:solidFill>
                <a:srgbClr val="222222"/>
              </a:solidFill>
              <a:latin typeface="Tahoma"/>
              <a:ea typeface="Tahoma"/>
              <a:cs typeface="Tahoma"/>
              <a:sym typeface="Tahoma"/>
            </a:endParaRPr>
          </a:p>
          <a:p>
            <a:pPr indent="0" lvl="0" marL="0" rtl="0" algn="l">
              <a:spcBef>
                <a:spcPts val="360"/>
              </a:spcBef>
              <a:spcAft>
                <a:spcPts val="0"/>
              </a:spcAft>
              <a:buNone/>
            </a:pPr>
            <a:r>
              <a:t/>
            </a:r>
            <a:endParaRPr b="0" i="0">
              <a:solidFill>
                <a:srgbClr val="222222"/>
              </a:solidFill>
              <a:latin typeface="Tahoma"/>
              <a:ea typeface="Tahoma"/>
              <a:cs typeface="Tahoma"/>
              <a:sym typeface="Tahoma"/>
            </a:endParaRPr>
          </a:p>
          <a:p>
            <a:pPr indent="0" lvl="0" marL="0" rtl="0" algn="l">
              <a:spcBef>
                <a:spcPts val="360"/>
              </a:spcBef>
              <a:spcAft>
                <a:spcPts val="0"/>
              </a:spcAft>
              <a:buNone/>
            </a:pPr>
            <a:r>
              <a:rPr b="0" i="0" lang="en-US">
                <a:solidFill>
                  <a:srgbClr val="222222"/>
                </a:solidFill>
                <a:latin typeface="Tahoma"/>
                <a:ea typeface="Tahoma"/>
                <a:cs typeface="Tahoma"/>
                <a:sym typeface="Tahoma"/>
              </a:rPr>
              <a:t>D. The first is an explanation that the argument </a:t>
            </a:r>
            <a:r>
              <a:rPr b="1" i="0" lang="en-US">
                <a:solidFill>
                  <a:srgbClr val="222222"/>
                </a:solidFill>
                <a:latin typeface="Tahoma"/>
                <a:ea typeface="Tahoma"/>
                <a:cs typeface="Tahoma"/>
                <a:sym typeface="Tahoma"/>
              </a:rPr>
              <a:t>challenges</a:t>
            </a:r>
            <a:r>
              <a:rPr b="0" i="0" lang="en-US">
                <a:solidFill>
                  <a:srgbClr val="222222"/>
                </a:solidFill>
                <a:latin typeface="Tahoma"/>
                <a:ea typeface="Tahoma"/>
                <a:cs typeface="Tahoma"/>
                <a:sym typeface="Tahoma"/>
              </a:rPr>
              <a:t>; the second is a finding on which that challenge is based. Correct</a:t>
            </a:r>
            <a:br>
              <a:rPr b="0" i="0" lang="en-US">
                <a:solidFill>
                  <a:srgbClr val="222222"/>
                </a:solidFill>
                <a:latin typeface="Tahoma"/>
                <a:ea typeface="Tahoma"/>
                <a:cs typeface="Tahoma"/>
                <a:sym typeface="Tahoma"/>
              </a:rPr>
            </a:br>
            <a:endParaRPr b="0" i="0">
              <a:solidFill>
                <a:srgbClr val="222222"/>
              </a:solidFill>
              <a:latin typeface="Arial"/>
              <a:ea typeface="Arial"/>
              <a:cs typeface="Arial"/>
              <a:sym typeface="Arial"/>
            </a:endParaRPr>
          </a:p>
          <a:p>
            <a:pPr indent="0" lvl="0" marL="0" rtl="0" algn="l">
              <a:spcBef>
                <a:spcPts val="360"/>
              </a:spcBef>
              <a:spcAft>
                <a:spcPts val="0"/>
              </a:spcAft>
              <a:buNone/>
            </a:pPr>
            <a:r>
              <a:rPr b="0" i="0" lang="en-US">
                <a:solidFill>
                  <a:srgbClr val="222222"/>
                </a:solidFill>
                <a:latin typeface="Tahoma"/>
                <a:ea typeface="Tahoma"/>
                <a:cs typeface="Tahoma"/>
                <a:sym typeface="Tahoma"/>
              </a:rPr>
              <a:t>Conclusion/argument: The </a:t>
            </a:r>
            <a:r>
              <a:rPr b="0" i="0" lang="en-US" u="sng">
                <a:solidFill>
                  <a:srgbClr val="222222"/>
                </a:solidFill>
                <a:latin typeface="Tahoma"/>
                <a:ea typeface="Tahoma"/>
                <a:cs typeface="Tahoma"/>
                <a:sym typeface="Tahoma"/>
              </a:rPr>
              <a:t>real reason why scientists over forty rarely produce highly creative work</a:t>
            </a:r>
            <a:r>
              <a:rPr b="0" i="0" lang="en-US">
                <a:solidFill>
                  <a:srgbClr val="222222"/>
                </a:solidFill>
                <a:latin typeface="Tahoma"/>
                <a:ea typeface="Tahoma"/>
                <a:cs typeface="Tahoma"/>
                <a:sym typeface="Tahoma"/>
              </a:rPr>
              <a:t> is </a:t>
            </a:r>
            <a:r>
              <a:rPr b="1" i="0" lang="en-US">
                <a:solidFill>
                  <a:srgbClr val="222222"/>
                </a:solidFill>
                <a:latin typeface="Tahoma"/>
                <a:ea typeface="Tahoma"/>
                <a:cs typeface="Tahoma"/>
                <a:sym typeface="Tahoma"/>
              </a:rPr>
              <a:t>not that they have simply aged</a:t>
            </a:r>
            <a:r>
              <a:rPr b="0" i="0" lang="en-US">
                <a:solidFill>
                  <a:srgbClr val="222222"/>
                </a:solidFill>
                <a:latin typeface="Tahoma"/>
                <a:ea typeface="Tahoma"/>
                <a:cs typeface="Tahoma"/>
                <a:sym typeface="Tahoma"/>
              </a:rPr>
              <a:t> but rather that they generally have spent too long in a given field.</a:t>
            </a:r>
            <a:br>
              <a:rPr b="0" i="0" lang="en-US">
                <a:solidFill>
                  <a:srgbClr val="222222"/>
                </a:solidFill>
                <a:latin typeface="Tahoma"/>
                <a:ea typeface="Tahoma"/>
                <a:cs typeface="Tahoma"/>
                <a:sym typeface="Tahoma"/>
              </a:rPr>
            </a:br>
            <a:endParaRPr b="0" i="0">
              <a:solidFill>
                <a:srgbClr val="222222"/>
              </a:solidFill>
              <a:latin typeface="Arial"/>
              <a:ea typeface="Arial"/>
              <a:cs typeface="Arial"/>
              <a:sym typeface="Arial"/>
            </a:endParaRPr>
          </a:p>
          <a:p>
            <a:pPr indent="0" lvl="0" marL="0" rtl="0" algn="l">
              <a:spcBef>
                <a:spcPts val="360"/>
              </a:spcBef>
              <a:spcAft>
                <a:spcPts val="0"/>
              </a:spcAft>
              <a:buNone/>
            </a:pPr>
            <a:r>
              <a:rPr b="0" i="0" lang="en-US">
                <a:solidFill>
                  <a:srgbClr val="222222"/>
                </a:solidFill>
                <a:latin typeface="Tahoma"/>
                <a:ea typeface="Tahoma"/>
                <a:cs typeface="Tahoma"/>
                <a:sym typeface="Tahoma"/>
              </a:rPr>
              <a:t>Boldface-1: </a:t>
            </a:r>
            <a:r>
              <a:rPr b="1" i="0" lang="en-US">
                <a:solidFill>
                  <a:srgbClr val="222222"/>
                </a:solidFill>
                <a:latin typeface="Tahoma"/>
                <a:ea typeface="Tahoma"/>
                <a:cs typeface="Tahoma"/>
                <a:sym typeface="Tahoma"/>
              </a:rPr>
              <a:t>aging by itself brings about a loss of creative capacity </a:t>
            </a:r>
            <a:endParaRPr b="0" i="0">
              <a:solidFill>
                <a:srgbClr val="222222"/>
              </a:solidFill>
              <a:latin typeface="Arial"/>
              <a:ea typeface="Arial"/>
              <a:cs typeface="Arial"/>
              <a:sym typeface="Arial"/>
            </a:endParaRPr>
          </a:p>
          <a:p>
            <a:pPr indent="0" lvl="0" marL="0" rtl="0" algn="l">
              <a:spcBef>
                <a:spcPts val="360"/>
              </a:spcBef>
              <a:spcAft>
                <a:spcPts val="0"/>
              </a:spcAft>
              <a:buNone/>
            </a:pPr>
            <a:r>
              <a:rPr b="0" i="0" lang="en-US">
                <a:solidFill>
                  <a:srgbClr val="222222"/>
                </a:solidFill>
                <a:latin typeface="Tahoma"/>
                <a:ea typeface="Tahoma"/>
                <a:cs typeface="Tahoma"/>
                <a:sym typeface="Tahoma"/>
              </a:rPr>
              <a:t>First BF is the direct contradiction of the conclusion and hence is the explanation that argument challenges(and </a:t>
            </a:r>
            <a:r>
              <a:rPr b="1" i="0" lang="en-US">
                <a:solidFill>
                  <a:srgbClr val="222222"/>
                </a:solidFill>
                <a:latin typeface="Tahoma"/>
                <a:ea typeface="Tahoma"/>
                <a:cs typeface="Tahoma"/>
                <a:sym typeface="Tahoma"/>
              </a:rPr>
              <a:t>NOT defends</a:t>
            </a:r>
            <a:r>
              <a:rPr b="0" i="0" lang="en-US">
                <a:solidFill>
                  <a:srgbClr val="222222"/>
                </a:solidFill>
                <a:latin typeface="Tahoma"/>
                <a:ea typeface="Tahoma"/>
                <a:cs typeface="Tahoma"/>
                <a:sym typeface="Tahoma"/>
              </a:rPr>
              <a:t>).</a:t>
            </a:r>
            <a:endParaRPr b="0" i="0">
              <a:solidFill>
                <a:srgbClr val="222222"/>
              </a:solidFill>
              <a:latin typeface="Arial"/>
              <a:ea typeface="Arial"/>
              <a:cs typeface="Arial"/>
              <a:sym typeface="Arial"/>
            </a:endParaRPr>
          </a:p>
          <a:p>
            <a:pPr indent="0" lvl="0" marL="0" rtl="0" algn="l">
              <a:spcBef>
                <a:spcPts val="360"/>
              </a:spcBef>
              <a:spcAft>
                <a:spcPts val="0"/>
              </a:spcAft>
              <a:buNone/>
            </a:pPr>
            <a:r>
              <a:rPr b="0" i="0" lang="en-US">
                <a:latin typeface="Tahoma"/>
                <a:ea typeface="Tahoma"/>
                <a:cs typeface="Tahoma"/>
                <a:sym typeface="Tahoma"/>
              </a:rPr>
              <a:t>BF1: it is a claim that goes against the argument</a:t>
            </a:r>
            <a:br>
              <a:rPr b="0" i="0" lang="en-US">
                <a:latin typeface="Tahoma"/>
                <a:ea typeface="Tahoma"/>
                <a:cs typeface="Tahoma"/>
                <a:sym typeface="Tahoma"/>
              </a:rPr>
            </a:br>
            <a:r>
              <a:rPr b="0" i="0" lang="en-US">
                <a:latin typeface="Tahoma"/>
                <a:ea typeface="Tahoma"/>
                <a:cs typeface="Tahoma"/>
                <a:sym typeface="Tahoma"/>
              </a:rPr>
              <a:t>BF2: it is fact presented that supports the argument</a:t>
            </a:r>
            <a:br>
              <a:rPr b="0" i="0" lang="en-US">
                <a:latin typeface="Tahoma"/>
                <a:ea typeface="Tahoma"/>
                <a:cs typeface="Tahoma"/>
                <a:sym typeface="Tahoma"/>
              </a:rPr>
            </a:br>
            <a:r>
              <a:rPr b="0" i="0" lang="en-US">
                <a:solidFill>
                  <a:srgbClr val="222222"/>
                </a:solidFill>
                <a:latin typeface="Tahoma"/>
                <a:ea typeface="Tahoma"/>
                <a:cs typeface="Tahoma"/>
                <a:sym typeface="Tahoma"/>
              </a:rPr>
              <a:t>Option E:The first is an explanation that the argument "</a:t>
            </a:r>
            <a:r>
              <a:rPr b="1" i="0" lang="en-US">
                <a:solidFill>
                  <a:srgbClr val="222222"/>
                </a:solidFill>
                <a:latin typeface="Tahoma"/>
                <a:ea typeface="Tahoma"/>
                <a:cs typeface="Tahoma"/>
                <a:sym typeface="Tahoma"/>
              </a:rPr>
              <a:t>defends"- The opposite is what that is done in the argument. </a:t>
            </a:r>
            <a:r>
              <a:rPr b="0" i="0" lang="en-US">
                <a:solidFill>
                  <a:srgbClr val="222222"/>
                </a:solidFill>
                <a:latin typeface="Tahoma"/>
                <a:ea typeface="Tahoma"/>
                <a:cs typeface="Tahoma"/>
                <a:sym typeface="Tahoma"/>
              </a:rPr>
              <a:t>Hence wrong.</a:t>
            </a:r>
            <a:endParaRPr b="0" i="0">
              <a:solidFill>
                <a:srgbClr val="222222"/>
              </a:solidFill>
              <a:latin typeface="Arial"/>
              <a:ea typeface="Arial"/>
              <a:cs typeface="Arial"/>
              <a:sym typeface="Arial"/>
            </a:endParaRPr>
          </a:p>
          <a:p>
            <a:pPr indent="0" lvl="0" marL="0" rtl="0" algn="l">
              <a:spcBef>
                <a:spcPts val="360"/>
              </a:spcBef>
              <a:spcAft>
                <a:spcPts val="0"/>
              </a:spcAft>
              <a:buNone/>
            </a:pPr>
            <a:br>
              <a:rPr lang="en-US"/>
            </a:br>
            <a:endParaRPr/>
          </a:p>
        </p:txBody>
      </p:sp>
      <p:sp>
        <p:nvSpPr>
          <p:cNvPr id="385" name="Google Shape;385;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sz="1800">
              <a:latin typeface="Calibri"/>
              <a:ea typeface="Calibri"/>
              <a:cs typeface="Calibri"/>
              <a:sym typeface="Calibri"/>
            </a:endParaRPr>
          </a:p>
        </p:txBody>
      </p:sp>
      <p:sp>
        <p:nvSpPr>
          <p:cNvPr id="392" name="Google Shape;392;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en-US" sz="1800">
                <a:latin typeface="Geo"/>
                <a:ea typeface="Geo"/>
                <a:cs typeface="Geo"/>
                <a:sym typeface="Geo"/>
              </a:rPr>
              <a:t>BF 1: Fact / situation: Several of a certain bank’s top executives have recently been purchasing shares in their own bank.</a:t>
            </a:r>
            <a:r>
              <a:rPr b="1" lang="en-US" sz="1800">
                <a:latin typeface="Geo"/>
                <a:ea typeface="Geo"/>
                <a:cs typeface="Geo"/>
                <a:sym typeface="Geo"/>
              </a:rPr>
              <a:t> </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latin typeface="Geo"/>
                <a:ea typeface="Geo"/>
                <a:cs typeface="Geo"/>
                <a:sym typeface="Geo"/>
              </a:rPr>
              <a:t>BF 2: Final conclusion: On balance, therefore, it is likely that the executives of the bank are following this example.</a:t>
            </a:r>
            <a:r>
              <a:rPr b="1" lang="en-US" sz="1800">
                <a:latin typeface="Geo"/>
                <a:ea typeface="Geo"/>
                <a:cs typeface="Geo"/>
                <a:sym typeface="Geo"/>
              </a:rPr>
              <a:t> </a:t>
            </a:r>
            <a:r>
              <a:rPr lang="en-US" sz="1800">
                <a:latin typeface="Geo"/>
                <a:ea typeface="Geo"/>
                <a:cs typeface="Geo"/>
                <a:sym typeface="Geo"/>
              </a:rPr>
              <a:t>The words</a:t>
            </a:r>
            <a:r>
              <a:rPr b="1" lang="en-US" sz="1800">
                <a:latin typeface="Geo"/>
                <a:ea typeface="Geo"/>
                <a:cs typeface="Geo"/>
                <a:sym typeface="Geo"/>
              </a:rPr>
              <a:t> “</a:t>
            </a:r>
            <a:r>
              <a:rPr b="1" i="1" lang="en-US" sz="1800">
                <a:latin typeface="Geo"/>
                <a:ea typeface="Geo"/>
                <a:cs typeface="Geo"/>
                <a:sym typeface="Geo"/>
              </a:rPr>
              <a:t>On balance, therefore</a:t>
            </a:r>
            <a:r>
              <a:rPr b="1" lang="en-US" sz="1800">
                <a:latin typeface="Geo"/>
                <a:ea typeface="Geo"/>
                <a:cs typeface="Geo"/>
                <a:sym typeface="Geo"/>
              </a:rPr>
              <a:t>”</a:t>
            </a:r>
            <a:r>
              <a:rPr b="1" i="1" lang="en-US" sz="1800">
                <a:latin typeface="Geo"/>
                <a:ea typeface="Geo"/>
                <a:cs typeface="Geo"/>
                <a:sym typeface="Geo"/>
              </a:rPr>
              <a:t> </a:t>
            </a:r>
            <a:r>
              <a:rPr lang="en-US" sz="1800">
                <a:latin typeface="Geo"/>
                <a:ea typeface="Geo"/>
                <a:cs typeface="Geo"/>
                <a:sym typeface="Geo"/>
              </a:rPr>
              <a:t>indicate the final conclusion. </a:t>
            </a:r>
            <a:r>
              <a:rPr i="1" lang="en-US" sz="1800">
                <a:latin typeface="Geo"/>
                <a:ea typeface="Geo"/>
                <a:cs typeface="Geo"/>
                <a:sym typeface="Geo"/>
              </a:rPr>
              <a:t>On balance</a:t>
            </a:r>
            <a:r>
              <a:rPr lang="en-US" sz="1800">
                <a:latin typeface="Geo"/>
                <a:ea typeface="Geo"/>
                <a:cs typeface="Geo"/>
                <a:sym typeface="Geo"/>
              </a:rPr>
              <a:t> means when everything has been considered, when all factors have been accounted for.</a:t>
            </a:r>
            <a:endParaRPr sz="1800">
              <a:latin typeface="Calibri"/>
              <a:ea typeface="Calibri"/>
              <a:cs typeface="Calibri"/>
              <a:sym typeface="Calibri"/>
            </a:endParaRPr>
          </a:p>
          <a:p>
            <a:pPr indent="0" lvl="0" marL="0" rtl="0" algn="just">
              <a:lnSpc>
                <a:spcPct val="150000"/>
              </a:lnSpc>
              <a:spcBef>
                <a:spcPts val="1140"/>
              </a:spcBef>
              <a:spcAft>
                <a:spcPts val="0"/>
              </a:spcAft>
              <a:buNone/>
            </a:pPr>
            <a:r>
              <a:rPr lang="en-US" sz="1800">
                <a:latin typeface="Geo"/>
                <a:ea typeface="Geo"/>
                <a:cs typeface="Geo"/>
                <a:sym typeface="Geo"/>
              </a:rPr>
              <a:t>In the entire argument, there is </a:t>
            </a:r>
            <a:r>
              <a:rPr b="1" lang="en-US" sz="1800">
                <a:latin typeface="Geo"/>
                <a:ea typeface="Geo"/>
                <a:cs typeface="Geo"/>
                <a:sym typeface="Geo"/>
              </a:rPr>
              <a:t>only one conclusion</a:t>
            </a:r>
            <a:r>
              <a:rPr lang="en-US" sz="1800">
                <a:latin typeface="Geo"/>
                <a:ea typeface="Geo"/>
                <a:cs typeface="Geo"/>
                <a:sym typeface="Geo"/>
              </a:rPr>
              <a:t>; there is </a:t>
            </a:r>
            <a:r>
              <a:rPr b="1" lang="en-US" sz="1800">
                <a:latin typeface="Geo"/>
                <a:ea typeface="Geo"/>
                <a:cs typeface="Geo"/>
                <a:sym typeface="Geo"/>
              </a:rPr>
              <a:t>no intermediate conclusion</a:t>
            </a:r>
            <a:r>
              <a:rPr lang="en-US" sz="1800">
                <a:latin typeface="Geo"/>
                <a:ea typeface="Geo"/>
                <a:cs typeface="Geo"/>
                <a:sym typeface="Geo"/>
              </a:rPr>
              <a:t>; there is </a:t>
            </a:r>
            <a:r>
              <a:rPr b="1" lang="en-US" sz="1800">
                <a:latin typeface="Geo"/>
                <a:ea typeface="Geo"/>
                <a:cs typeface="Geo"/>
                <a:sym typeface="Geo"/>
              </a:rPr>
              <a:t>no opposition</a:t>
            </a:r>
            <a:endParaRPr sz="1800">
              <a:latin typeface="Calibri"/>
              <a:ea typeface="Calibri"/>
              <a:cs typeface="Calibri"/>
              <a:sym typeface="Calibri"/>
            </a:endParaRPr>
          </a:p>
          <a:p>
            <a:pPr indent="-252095" lvl="0" marL="504190" rtl="0" algn="just">
              <a:lnSpc>
                <a:spcPct val="150000"/>
              </a:lnSpc>
              <a:spcBef>
                <a:spcPts val="1140"/>
              </a:spcBef>
              <a:spcAft>
                <a:spcPts val="0"/>
              </a:spcAft>
              <a:buNone/>
            </a:pPr>
            <a:r>
              <a:rPr lang="en-US" sz="1800">
                <a:latin typeface="Geo"/>
                <a:ea typeface="Geo"/>
                <a:cs typeface="Geo"/>
                <a:sym typeface="Geo"/>
              </a:rPr>
              <a:t>A.	The first describes the circumstance the explanation of which is the issue that the argument addresses; the second states the main conclusion of the argument.</a:t>
            </a:r>
            <a:endParaRPr sz="1800">
              <a:latin typeface="Calibri"/>
              <a:ea typeface="Calibri"/>
              <a:cs typeface="Calibri"/>
              <a:sym typeface="Calibri"/>
            </a:endParaRPr>
          </a:p>
          <a:p>
            <a:pPr indent="-252095" lvl="0" marL="504190" rtl="0" algn="just">
              <a:lnSpc>
                <a:spcPct val="150000"/>
              </a:lnSpc>
              <a:spcBef>
                <a:spcPts val="1140"/>
              </a:spcBef>
              <a:spcAft>
                <a:spcPts val="0"/>
              </a:spcAft>
              <a:buNone/>
            </a:pPr>
            <a:r>
              <a:rPr lang="en-US" sz="1800">
                <a:latin typeface="Geo"/>
                <a:ea typeface="Geo"/>
                <a:cs typeface="Geo"/>
                <a:sym typeface="Geo"/>
              </a:rPr>
              <a:t>B.	The first describes the circumstance the explanation of which is the issue the argument addresses; the second states a conclusion that is drawn in order to </a:t>
            </a:r>
            <a:r>
              <a:rPr b="1" lang="en-US" sz="1800">
                <a:latin typeface="Geo"/>
                <a:ea typeface="Geo"/>
                <a:cs typeface="Geo"/>
                <a:sym typeface="Geo"/>
              </a:rPr>
              <a:t>support </a:t>
            </a:r>
            <a:r>
              <a:rPr lang="en-US" sz="1800">
                <a:latin typeface="Geo"/>
                <a:ea typeface="Geo"/>
                <a:cs typeface="Geo"/>
                <a:sym typeface="Geo"/>
              </a:rPr>
              <a:t>(</a:t>
            </a:r>
            <a:r>
              <a:rPr b="1" lang="en-US" sz="1800">
                <a:latin typeface="Geo"/>
                <a:ea typeface="Geo"/>
                <a:cs typeface="Geo"/>
                <a:sym typeface="Geo"/>
              </a:rPr>
              <a:t>wrong – </a:t>
            </a:r>
            <a:r>
              <a:rPr lang="en-US" sz="1800">
                <a:latin typeface="Geo"/>
                <a:ea typeface="Geo"/>
                <a:cs typeface="Geo"/>
                <a:sym typeface="Geo"/>
              </a:rPr>
              <a:t>there is no intermediate conclusion) the main conclusion of the argument.</a:t>
            </a:r>
            <a:endParaRPr sz="1800">
              <a:latin typeface="Calibri"/>
              <a:ea typeface="Calibri"/>
              <a:cs typeface="Calibri"/>
              <a:sym typeface="Calibri"/>
            </a:endParaRPr>
          </a:p>
          <a:p>
            <a:pPr indent="-252095" lvl="0" marL="504190" rtl="0" algn="just">
              <a:lnSpc>
                <a:spcPct val="150000"/>
              </a:lnSpc>
              <a:spcBef>
                <a:spcPts val="1140"/>
              </a:spcBef>
              <a:spcAft>
                <a:spcPts val="0"/>
              </a:spcAft>
              <a:buNone/>
            </a:pPr>
            <a:r>
              <a:rPr lang="en-US" sz="1800">
                <a:latin typeface="Geo"/>
                <a:ea typeface="Geo"/>
                <a:cs typeface="Geo"/>
                <a:sym typeface="Geo"/>
              </a:rPr>
              <a:t>C.	The first provides evidence to defend the position that the argument seeks to establish against opposing positions</a:t>
            </a:r>
            <a:r>
              <a:rPr b="1" lang="en-US" sz="1800">
                <a:latin typeface="Geo"/>
                <a:ea typeface="Geo"/>
                <a:cs typeface="Geo"/>
                <a:sym typeface="Geo"/>
              </a:rPr>
              <a:t> </a:t>
            </a:r>
            <a:r>
              <a:rPr lang="en-US" sz="1800">
                <a:latin typeface="Geo"/>
                <a:ea typeface="Geo"/>
                <a:cs typeface="Geo"/>
                <a:sym typeface="Geo"/>
              </a:rPr>
              <a:t>(“</a:t>
            </a:r>
            <a:r>
              <a:rPr b="1" i="1" lang="en-US" sz="1800">
                <a:latin typeface="Geo"/>
                <a:ea typeface="Geo"/>
                <a:cs typeface="Geo"/>
                <a:sym typeface="Geo"/>
              </a:rPr>
              <a:t>opposing positions</a:t>
            </a:r>
            <a:r>
              <a:rPr lang="en-US" sz="1800">
                <a:latin typeface="Geo"/>
                <a:ea typeface="Geo"/>
                <a:cs typeface="Geo"/>
                <a:sym typeface="Geo"/>
              </a:rPr>
              <a:t>” indicates there are two conclusions in opposition to each other, but as per our analysis, there is only one conclusion); the second states the evidence</a:t>
            </a:r>
            <a:r>
              <a:rPr b="1" lang="en-US" sz="1800">
                <a:latin typeface="Geo"/>
                <a:ea typeface="Geo"/>
                <a:cs typeface="Geo"/>
                <a:sym typeface="Geo"/>
              </a:rPr>
              <a:t> </a:t>
            </a:r>
            <a:r>
              <a:rPr lang="en-US" sz="1800">
                <a:latin typeface="Geo"/>
                <a:ea typeface="Geo"/>
                <a:cs typeface="Geo"/>
                <a:sym typeface="Geo"/>
              </a:rPr>
              <a:t>(</a:t>
            </a:r>
            <a:r>
              <a:rPr b="1" lang="en-US" sz="1800">
                <a:latin typeface="Geo"/>
                <a:ea typeface="Geo"/>
                <a:cs typeface="Geo"/>
                <a:sym typeface="Geo"/>
              </a:rPr>
              <a:t>wrong</a:t>
            </a:r>
            <a:r>
              <a:rPr lang="en-US" sz="1800">
                <a:latin typeface="Geo"/>
                <a:ea typeface="Geo"/>
                <a:cs typeface="Geo"/>
                <a:sym typeface="Geo"/>
              </a:rPr>
              <a:t> – the second is a conclusion) that challenges the main conclusion of the argument.</a:t>
            </a:r>
            <a:endParaRPr sz="1800">
              <a:latin typeface="Calibri"/>
              <a:ea typeface="Calibri"/>
              <a:cs typeface="Calibri"/>
              <a:sym typeface="Calibri"/>
            </a:endParaRPr>
          </a:p>
          <a:p>
            <a:pPr indent="-252095" lvl="0" marL="504190" rtl="0" algn="just">
              <a:lnSpc>
                <a:spcPct val="150000"/>
              </a:lnSpc>
              <a:spcBef>
                <a:spcPts val="1140"/>
              </a:spcBef>
              <a:spcAft>
                <a:spcPts val="0"/>
              </a:spcAft>
              <a:buNone/>
            </a:pPr>
            <a:r>
              <a:rPr lang="en-US" sz="1800">
                <a:latin typeface="Geo"/>
                <a:ea typeface="Geo"/>
                <a:cs typeface="Geo"/>
                <a:sym typeface="Geo"/>
              </a:rPr>
              <a:t>D.	The first provides evidence to support the position that the argument seeks to establish; the second states a conclusion that is drawn in order to support </a:t>
            </a:r>
            <a:r>
              <a:rPr b="1" lang="en-US" sz="1800">
                <a:latin typeface="Geo"/>
                <a:ea typeface="Geo"/>
                <a:cs typeface="Geo"/>
                <a:sym typeface="Geo"/>
              </a:rPr>
              <a:t>(wrong – </a:t>
            </a:r>
            <a:r>
              <a:rPr lang="en-US" sz="1800">
                <a:latin typeface="Geo"/>
                <a:ea typeface="Geo"/>
                <a:cs typeface="Geo"/>
                <a:sym typeface="Geo"/>
              </a:rPr>
              <a:t>there is no intermediate conclusion) the argument’s main conclusion. </a:t>
            </a:r>
            <a:endParaRPr sz="1800">
              <a:latin typeface="Calibri"/>
              <a:ea typeface="Calibri"/>
              <a:cs typeface="Calibri"/>
              <a:sym typeface="Calibri"/>
            </a:endParaRPr>
          </a:p>
          <a:p>
            <a:pPr indent="-252095" lvl="0" marL="504190" rtl="0" algn="just">
              <a:lnSpc>
                <a:spcPct val="150000"/>
              </a:lnSpc>
              <a:spcBef>
                <a:spcPts val="1140"/>
              </a:spcBef>
              <a:spcAft>
                <a:spcPts val="0"/>
              </a:spcAft>
              <a:buNone/>
            </a:pPr>
            <a:r>
              <a:rPr lang="en-US" sz="1800">
                <a:latin typeface="Geo"/>
                <a:ea typeface="Geo"/>
                <a:cs typeface="Geo"/>
                <a:sym typeface="Geo"/>
              </a:rPr>
              <a:t>E.	Each provides evidence to support (</a:t>
            </a:r>
            <a:r>
              <a:rPr b="1" lang="en-US" sz="1800">
                <a:latin typeface="Geo"/>
                <a:ea typeface="Geo"/>
                <a:cs typeface="Geo"/>
                <a:sym typeface="Geo"/>
              </a:rPr>
              <a:t>wrong</a:t>
            </a:r>
            <a:r>
              <a:rPr lang="en-US" sz="1800">
                <a:latin typeface="Geo"/>
                <a:ea typeface="Geo"/>
                <a:cs typeface="Geo"/>
                <a:sym typeface="Geo"/>
              </a:rPr>
              <a:t> – the second is a conclusion) the position that the argument seeks to establish.</a:t>
            </a:r>
            <a:endParaRPr sz="1800">
              <a:latin typeface="Calibri"/>
              <a:ea typeface="Calibri"/>
              <a:cs typeface="Calibri"/>
              <a:sym typeface="Calibri"/>
            </a:endParaRPr>
          </a:p>
        </p:txBody>
      </p:sp>
      <p:sp>
        <p:nvSpPr>
          <p:cNvPr id="399" name="Google Shape;399;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a:p>
        </p:txBody>
      </p:sp>
      <p:sp>
        <p:nvSpPr>
          <p:cNvPr id="406" name="Google Shape;406;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b="1" lang="en-US" sz="1800">
                <a:latin typeface="Geo"/>
                <a:ea typeface="Geo"/>
                <a:cs typeface="Geo"/>
                <a:sym typeface="Geo"/>
              </a:rPr>
              <a:t>BF 1: Fact:</a:t>
            </a:r>
            <a:r>
              <a:rPr lang="en-US" sz="1800">
                <a:latin typeface="Geo"/>
                <a:ea typeface="Geo"/>
                <a:cs typeface="Geo"/>
                <a:sym typeface="Geo"/>
              </a:rPr>
              <a:t> each year it sponsors management education abroad for its management trainees – this could be company </a:t>
            </a:r>
            <a:r>
              <a:rPr i="1" lang="en-US" sz="1800">
                <a:latin typeface="Geo"/>
                <a:ea typeface="Geo"/>
                <a:cs typeface="Geo"/>
                <a:sym typeface="Geo"/>
              </a:rPr>
              <a:t>policy</a:t>
            </a:r>
            <a:r>
              <a:rPr lang="en-US" sz="1800">
                <a:latin typeface="Geo"/>
                <a:ea typeface="Geo"/>
                <a:cs typeface="Geo"/>
                <a:sym typeface="Geo"/>
              </a:rPr>
              <a:t> or </a:t>
            </a:r>
            <a:r>
              <a:rPr i="1" lang="en-US" sz="1800">
                <a:latin typeface="Geo"/>
                <a:ea typeface="Geo"/>
                <a:cs typeface="Geo"/>
                <a:sym typeface="Geo"/>
              </a:rPr>
              <a:t>practice</a:t>
            </a:r>
            <a:r>
              <a:rPr lang="en-US" sz="1800">
                <a:latin typeface="Geo"/>
                <a:ea typeface="Geo"/>
                <a:cs typeface="Geo"/>
                <a:sym typeface="Geo"/>
              </a:rPr>
              <a:t>.</a:t>
            </a:r>
            <a:r>
              <a:rPr b="1" lang="en-US" sz="1800">
                <a:latin typeface="Geo"/>
                <a:ea typeface="Geo"/>
                <a:cs typeface="Geo"/>
                <a:sym typeface="Geo"/>
              </a:rPr>
              <a:t> </a:t>
            </a:r>
            <a:endParaRPr sz="1800">
              <a:latin typeface="Calibri"/>
              <a:ea typeface="Calibri"/>
              <a:cs typeface="Calibri"/>
              <a:sym typeface="Calibri"/>
            </a:endParaRPr>
          </a:p>
          <a:p>
            <a:pPr indent="0" lvl="0" marL="0" rtl="0" algn="just">
              <a:lnSpc>
                <a:spcPct val="150000"/>
              </a:lnSpc>
              <a:spcBef>
                <a:spcPts val="1140"/>
              </a:spcBef>
              <a:spcAft>
                <a:spcPts val="0"/>
              </a:spcAft>
              <a:buNone/>
            </a:pPr>
            <a:r>
              <a:rPr b="1" lang="en-US" sz="1800">
                <a:latin typeface="Geo"/>
                <a:ea typeface="Geo"/>
                <a:cs typeface="Geo"/>
                <a:sym typeface="Geo"/>
              </a:rPr>
              <a:t>BF 2</a:t>
            </a:r>
            <a:r>
              <a:rPr lang="en-US" sz="1800">
                <a:latin typeface="Geo"/>
                <a:ea typeface="Geo"/>
                <a:cs typeface="Geo"/>
                <a:sym typeface="Geo"/>
              </a:rPr>
              <a:t>: </a:t>
            </a:r>
            <a:r>
              <a:rPr b="1" lang="en-US" sz="1800">
                <a:latin typeface="Geo"/>
                <a:ea typeface="Geo"/>
                <a:cs typeface="Geo"/>
                <a:sym typeface="Geo"/>
              </a:rPr>
              <a:t>Intermediate Conclusion</a:t>
            </a:r>
            <a:r>
              <a:rPr lang="en-US" sz="1800">
                <a:latin typeface="Geo"/>
                <a:ea typeface="Geo"/>
                <a:cs typeface="Geo"/>
                <a:sym typeface="Geo"/>
              </a:rPr>
              <a:t>: </a:t>
            </a:r>
            <a:endParaRPr sz="1800">
              <a:latin typeface="Calibri"/>
              <a:ea typeface="Calibri"/>
              <a:cs typeface="Calibri"/>
              <a:sym typeface="Calibri"/>
            </a:endParaRPr>
          </a:p>
          <a:p>
            <a:pPr indent="0" lvl="0" marL="0" rtl="0" algn="just">
              <a:lnSpc>
                <a:spcPct val="150000"/>
              </a:lnSpc>
              <a:spcBef>
                <a:spcPts val="1140"/>
              </a:spcBef>
              <a:spcAft>
                <a:spcPts val="0"/>
              </a:spcAft>
              <a:buNone/>
            </a:pPr>
            <a:r>
              <a:rPr b="1" i="1" lang="en-US" sz="1800">
                <a:latin typeface="Geo"/>
                <a:ea typeface="Geo"/>
                <a:cs typeface="Geo"/>
                <a:sym typeface="Geo"/>
              </a:rPr>
              <a:t>but</a:t>
            </a:r>
            <a:r>
              <a:rPr lang="en-US" sz="1800">
                <a:latin typeface="Geo"/>
                <a:ea typeface="Geo"/>
                <a:cs typeface="Geo"/>
                <a:sym typeface="Geo"/>
              </a:rPr>
              <a:t> both this function and the goal of providing international experience </a:t>
            </a:r>
            <a:r>
              <a:rPr b="1" lang="en-US" sz="1800">
                <a:latin typeface="Geo"/>
                <a:ea typeface="Geo"/>
                <a:cs typeface="Geo"/>
                <a:sym typeface="Geo"/>
              </a:rPr>
              <a:t>could be achieved in other ways</a:t>
            </a:r>
            <a:r>
              <a:rPr lang="en-US" sz="1800">
                <a:latin typeface="Geo"/>
                <a:ea typeface="Geo"/>
                <a:cs typeface="Geo"/>
                <a:sym typeface="Geo"/>
              </a:rPr>
              <a:t>: this is not a fact; this is an implied suggestion / opinion by the author; the author says there is an alternative, more effective, way to achieve the same desired result</a:t>
            </a:r>
            <a:endParaRPr sz="1800">
              <a:latin typeface="Calibri"/>
              <a:ea typeface="Calibri"/>
              <a:cs typeface="Calibri"/>
              <a:sym typeface="Calibri"/>
            </a:endParaRPr>
          </a:p>
          <a:p>
            <a:pPr indent="0" lvl="0" marL="0" rtl="0" algn="just">
              <a:lnSpc>
                <a:spcPct val="150000"/>
              </a:lnSpc>
              <a:spcBef>
                <a:spcPts val="1140"/>
              </a:spcBef>
              <a:spcAft>
                <a:spcPts val="0"/>
              </a:spcAft>
              <a:buNone/>
            </a:pPr>
            <a:r>
              <a:rPr i="1" lang="en-US" sz="1800">
                <a:latin typeface="Geo"/>
                <a:ea typeface="Geo"/>
                <a:cs typeface="Geo"/>
                <a:sym typeface="Geo"/>
              </a:rPr>
              <a:t>BUT</a:t>
            </a:r>
            <a:r>
              <a:rPr lang="en-US" sz="1800">
                <a:latin typeface="Geo"/>
                <a:ea typeface="Geo"/>
                <a:cs typeface="Geo"/>
                <a:sym typeface="Geo"/>
              </a:rPr>
              <a:t> denotes contradiction, means that the author is not entirely in support of the policy or the practice mentioned in the first boldface.</a:t>
            </a:r>
            <a:endParaRPr sz="1800">
              <a:latin typeface="Calibri"/>
              <a:ea typeface="Calibri"/>
              <a:cs typeface="Calibri"/>
              <a:sym typeface="Calibri"/>
            </a:endParaRPr>
          </a:p>
          <a:p>
            <a:pPr indent="0" lvl="0" marL="0" rtl="0" algn="just">
              <a:lnSpc>
                <a:spcPct val="150000"/>
              </a:lnSpc>
              <a:spcBef>
                <a:spcPts val="1140"/>
              </a:spcBef>
              <a:spcAft>
                <a:spcPts val="0"/>
              </a:spcAft>
              <a:buNone/>
            </a:pPr>
            <a:r>
              <a:rPr b="1" lang="en-US" sz="1800">
                <a:latin typeface="Geo"/>
                <a:ea typeface="Geo"/>
                <a:cs typeface="Geo"/>
                <a:sym typeface="Geo"/>
              </a:rPr>
              <a:t>Final conclusion</a:t>
            </a:r>
            <a:r>
              <a:rPr lang="en-US" sz="1800">
                <a:latin typeface="Geo"/>
                <a:ea typeface="Geo"/>
                <a:cs typeface="Geo"/>
                <a:sym typeface="Geo"/>
              </a:rPr>
              <a:t>: Therefore, if the attrition problem cannot be successfully addressed, Hachnut </a:t>
            </a:r>
            <a:r>
              <a:rPr b="1" lang="en-US" sz="1800">
                <a:latin typeface="Geo"/>
                <a:ea typeface="Geo"/>
                <a:cs typeface="Geo"/>
                <a:sym typeface="Geo"/>
              </a:rPr>
              <a:t>should discontinue</a:t>
            </a:r>
            <a:r>
              <a:rPr lang="en-US" sz="1800">
                <a:latin typeface="Geo"/>
                <a:ea typeface="Geo"/>
                <a:cs typeface="Geo"/>
                <a:sym typeface="Geo"/>
              </a:rPr>
              <a:t> the sponsorship program. </a:t>
            </a:r>
            <a:endParaRPr sz="1800">
              <a:latin typeface="Calibri"/>
              <a:ea typeface="Calibri"/>
              <a:cs typeface="Calibri"/>
              <a:sym typeface="Calibri"/>
            </a:endParaRPr>
          </a:p>
          <a:p>
            <a:pPr indent="-252095" lvl="0" marL="252095" rtl="0" algn="just">
              <a:lnSpc>
                <a:spcPct val="150000"/>
              </a:lnSpc>
              <a:spcBef>
                <a:spcPts val="1140"/>
              </a:spcBef>
              <a:spcAft>
                <a:spcPts val="0"/>
              </a:spcAft>
              <a:buNone/>
            </a:pPr>
            <a:r>
              <a:rPr lang="en-US" sz="1800">
                <a:latin typeface="Geo"/>
                <a:ea typeface="Geo"/>
                <a:cs typeface="Geo"/>
                <a:sym typeface="Geo"/>
              </a:rPr>
              <a:t>A.	The first describes a practice that the argument seeks to justify (WRONG – the argument says that there is a better practice possible, so the argument is </a:t>
            </a:r>
            <a:r>
              <a:rPr b="1" lang="en-US" sz="1800">
                <a:latin typeface="Geo"/>
                <a:ea typeface="Geo"/>
                <a:cs typeface="Geo"/>
                <a:sym typeface="Geo"/>
              </a:rPr>
              <a:t>definitely not justifying the practice – WRONG</a:t>
            </a:r>
            <a:r>
              <a:rPr lang="en-US" sz="1800">
                <a:latin typeface="Geo"/>
                <a:ea typeface="Geo"/>
                <a:cs typeface="Geo"/>
                <a:sym typeface="Geo"/>
              </a:rPr>
              <a:t>); the second states a judgment that is used in </a:t>
            </a:r>
            <a:r>
              <a:rPr b="1" lang="en-US" sz="1800">
                <a:latin typeface="Geo"/>
                <a:ea typeface="Geo"/>
                <a:cs typeface="Geo"/>
                <a:sym typeface="Geo"/>
              </a:rPr>
              <a:t>support of a justification</a:t>
            </a:r>
            <a:r>
              <a:rPr lang="en-US" sz="1800">
                <a:latin typeface="Geo"/>
                <a:ea typeface="Geo"/>
                <a:cs typeface="Geo"/>
                <a:sym typeface="Geo"/>
              </a:rPr>
              <a:t> (the second boldface is saying that the practice is not needed as there is a better practice possible, so absolutely no justification is being made for the current practice; rather the author says the current practice can be totally abandoned</a:t>
            </a:r>
            <a:r>
              <a:rPr b="1" lang="en-US" sz="1800">
                <a:latin typeface="Geo"/>
                <a:ea typeface="Geo"/>
                <a:cs typeface="Geo"/>
                <a:sym typeface="Geo"/>
              </a:rPr>
              <a:t> – WRONG</a:t>
            </a:r>
            <a:r>
              <a:rPr lang="en-US" sz="1800">
                <a:latin typeface="Geo"/>
                <a:ea typeface="Geo"/>
                <a:cs typeface="Geo"/>
                <a:sym typeface="Geo"/>
              </a:rPr>
              <a:t>) for that practice.</a:t>
            </a:r>
            <a:endParaRPr sz="1800">
              <a:latin typeface="Calibri"/>
              <a:ea typeface="Calibri"/>
              <a:cs typeface="Calibri"/>
              <a:sym typeface="Calibri"/>
            </a:endParaRPr>
          </a:p>
          <a:p>
            <a:pPr indent="-252095" lvl="0" marL="252095" rtl="0" algn="just">
              <a:lnSpc>
                <a:spcPct val="150000"/>
              </a:lnSpc>
              <a:spcBef>
                <a:spcPts val="1140"/>
              </a:spcBef>
              <a:spcAft>
                <a:spcPts val="0"/>
              </a:spcAft>
              <a:buNone/>
            </a:pPr>
            <a:r>
              <a:rPr lang="en-US" sz="1800">
                <a:latin typeface="Geo"/>
                <a:ea typeface="Geo"/>
                <a:cs typeface="Geo"/>
                <a:sym typeface="Geo"/>
              </a:rPr>
              <a:t>B.	The first describes a practice that the argument seeks to explain (</a:t>
            </a:r>
            <a:r>
              <a:rPr b="1" lang="en-US" sz="1800">
                <a:latin typeface="Geo"/>
                <a:ea typeface="Geo"/>
                <a:cs typeface="Geo"/>
                <a:sym typeface="Geo"/>
              </a:rPr>
              <a:t>WRONG</a:t>
            </a:r>
            <a:r>
              <a:rPr lang="en-US" sz="1800">
                <a:latin typeface="Geo"/>
                <a:ea typeface="Geo"/>
                <a:cs typeface="Geo"/>
                <a:sym typeface="Geo"/>
              </a:rPr>
              <a:t> – the argument says that there is a better practice possible, so the argument is </a:t>
            </a:r>
            <a:r>
              <a:rPr b="1" lang="en-US" sz="1800">
                <a:latin typeface="Geo"/>
                <a:ea typeface="Geo"/>
                <a:cs typeface="Geo"/>
                <a:sym typeface="Geo"/>
              </a:rPr>
              <a:t>definitely not explaining the practice – WRONG</a:t>
            </a:r>
            <a:r>
              <a:rPr lang="en-US" sz="1800">
                <a:latin typeface="Geo"/>
                <a:ea typeface="Geo"/>
                <a:cs typeface="Geo"/>
                <a:sym typeface="Geo"/>
              </a:rPr>
              <a:t>); the second presents part of the argument’s explanation of that practice (</a:t>
            </a:r>
            <a:r>
              <a:rPr b="1" lang="en-US" sz="1800">
                <a:latin typeface="Geo"/>
                <a:ea typeface="Geo"/>
                <a:cs typeface="Geo"/>
                <a:sym typeface="Geo"/>
              </a:rPr>
              <a:t>nothing could be farther from  this answer</a:t>
            </a:r>
            <a:r>
              <a:rPr lang="en-US" sz="1800">
                <a:latin typeface="Geo"/>
                <a:ea typeface="Geo"/>
                <a:cs typeface="Geo"/>
                <a:sym typeface="Geo"/>
              </a:rPr>
              <a:t>: the second boldface is saying that the practice is not needed as there is a better practice possible, so absolutely no explanation is being made for the current practice; rather the author says the current practice can be replaced by another better idea as suggested by the author</a:t>
            </a:r>
            <a:r>
              <a:rPr b="1" lang="en-US" sz="1800">
                <a:latin typeface="Geo"/>
                <a:ea typeface="Geo"/>
                <a:cs typeface="Geo"/>
                <a:sym typeface="Geo"/>
              </a:rPr>
              <a:t> – WRONG</a:t>
            </a:r>
            <a:r>
              <a:rPr lang="en-US" sz="1800">
                <a:latin typeface="Geo"/>
                <a:ea typeface="Geo"/>
                <a:cs typeface="Geo"/>
                <a:sym typeface="Geo"/>
              </a:rPr>
              <a:t>).</a:t>
            </a:r>
            <a:endParaRPr sz="1800">
              <a:latin typeface="Calibri"/>
              <a:ea typeface="Calibri"/>
              <a:cs typeface="Calibri"/>
              <a:sym typeface="Calibri"/>
            </a:endParaRPr>
          </a:p>
          <a:p>
            <a:pPr indent="-252095" lvl="0" marL="252095" rtl="0" algn="just">
              <a:lnSpc>
                <a:spcPct val="150000"/>
              </a:lnSpc>
              <a:spcBef>
                <a:spcPts val="1140"/>
              </a:spcBef>
              <a:spcAft>
                <a:spcPts val="0"/>
              </a:spcAft>
              <a:buNone/>
            </a:pPr>
            <a:r>
              <a:rPr lang="en-US" sz="1800">
                <a:latin typeface="Geo"/>
                <a:ea typeface="Geo"/>
                <a:cs typeface="Geo"/>
                <a:sym typeface="Geo"/>
              </a:rPr>
              <a:t>C.	The first introduces a practice that the argument seeks to evaluate; the second provides grounds for holding that the practice can </a:t>
            </a:r>
            <a:r>
              <a:rPr b="1" lang="en-US" sz="1800">
                <a:latin typeface="Geo"/>
                <a:ea typeface="Geo"/>
                <a:cs typeface="Geo"/>
                <a:sym typeface="Geo"/>
              </a:rPr>
              <a:t>never</a:t>
            </a:r>
            <a:r>
              <a:rPr lang="en-US" sz="1800">
                <a:latin typeface="Geo"/>
                <a:ea typeface="Geo"/>
                <a:cs typeface="Geo"/>
                <a:sym typeface="Geo"/>
              </a:rPr>
              <a:t> achieve its objective (the author says that </a:t>
            </a:r>
            <a:r>
              <a:rPr b="1" lang="en-US" sz="1800">
                <a:latin typeface="Geo"/>
                <a:ea typeface="Geo"/>
                <a:cs typeface="Geo"/>
                <a:sym typeface="Geo"/>
              </a:rPr>
              <a:t>“</a:t>
            </a:r>
            <a:r>
              <a:rPr lang="en-US" sz="1800">
                <a:latin typeface="Geo"/>
                <a:ea typeface="Geo"/>
                <a:cs typeface="Geo"/>
                <a:sym typeface="Geo"/>
              </a:rPr>
              <a:t>both this function and the goal of providing international experience</a:t>
            </a:r>
            <a:r>
              <a:rPr b="1" lang="en-US" sz="1800">
                <a:latin typeface="Geo"/>
                <a:ea typeface="Geo"/>
                <a:cs typeface="Geo"/>
                <a:sym typeface="Geo"/>
              </a:rPr>
              <a:t> could be achieved in other ways</a:t>
            </a:r>
            <a:r>
              <a:rPr lang="en-US" sz="1800">
                <a:latin typeface="Geo"/>
                <a:ea typeface="Geo"/>
                <a:cs typeface="Geo"/>
                <a:sym typeface="Geo"/>
              </a:rPr>
              <a:t> – means the current practice can also achieve its objective” so saying that the practice can </a:t>
            </a:r>
            <a:r>
              <a:rPr b="1" lang="en-US" sz="1800">
                <a:latin typeface="Geo"/>
                <a:ea typeface="Geo"/>
                <a:cs typeface="Geo"/>
                <a:sym typeface="Geo"/>
              </a:rPr>
              <a:t>never</a:t>
            </a:r>
            <a:r>
              <a:rPr lang="en-US" sz="1800">
                <a:latin typeface="Geo"/>
                <a:ea typeface="Geo"/>
                <a:cs typeface="Geo"/>
                <a:sym typeface="Geo"/>
              </a:rPr>
              <a:t> achieve its objective is absolutely </a:t>
            </a:r>
            <a:r>
              <a:rPr b="1" lang="en-US" sz="1800">
                <a:latin typeface="Geo"/>
                <a:ea typeface="Geo"/>
                <a:cs typeface="Geo"/>
                <a:sym typeface="Geo"/>
              </a:rPr>
              <a:t>wrong</a:t>
            </a:r>
            <a:r>
              <a:rPr lang="en-US" sz="1800">
                <a:latin typeface="Geo"/>
                <a:ea typeface="Geo"/>
                <a:cs typeface="Geo"/>
                <a:sym typeface="Geo"/>
              </a:rPr>
              <a:t>).</a:t>
            </a:r>
            <a:endParaRPr sz="1800">
              <a:latin typeface="Calibri"/>
              <a:ea typeface="Calibri"/>
              <a:cs typeface="Calibri"/>
              <a:sym typeface="Calibri"/>
            </a:endParaRPr>
          </a:p>
          <a:p>
            <a:pPr indent="-252095" lvl="0" marL="252095" rtl="0" algn="just">
              <a:lnSpc>
                <a:spcPct val="150000"/>
              </a:lnSpc>
              <a:spcBef>
                <a:spcPts val="1140"/>
              </a:spcBef>
              <a:spcAft>
                <a:spcPts val="0"/>
              </a:spcAft>
              <a:buNone/>
            </a:pPr>
            <a:r>
              <a:rPr lang="en-US" sz="1800">
                <a:latin typeface="Geo"/>
                <a:ea typeface="Geo"/>
                <a:cs typeface="Geo"/>
                <a:sym typeface="Geo"/>
              </a:rPr>
              <a:t>D.	The first introduces a policy that the argument seeks to evaluate; the second provides grounds for holding that the policy is not needed.</a:t>
            </a:r>
            <a:endParaRPr sz="1800">
              <a:latin typeface="Calibri"/>
              <a:ea typeface="Calibri"/>
              <a:cs typeface="Calibri"/>
              <a:sym typeface="Calibri"/>
            </a:endParaRPr>
          </a:p>
          <a:p>
            <a:pPr indent="-252095" lvl="0" marL="252095" rtl="0" algn="just">
              <a:lnSpc>
                <a:spcPct val="150000"/>
              </a:lnSpc>
              <a:spcBef>
                <a:spcPts val="1140"/>
              </a:spcBef>
              <a:spcAft>
                <a:spcPts val="0"/>
              </a:spcAft>
              <a:buNone/>
            </a:pPr>
            <a:r>
              <a:rPr lang="en-US" sz="1800">
                <a:latin typeface="Geo"/>
                <a:ea typeface="Geo"/>
                <a:cs typeface="Geo"/>
                <a:sym typeface="Geo"/>
              </a:rPr>
              <a:t>E.	The first introduces a consideration </a:t>
            </a:r>
            <a:r>
              <a:rPr b="1" lang="en-US" sz="1800">
                <a:latin typeface="Geo"/>
                <a:ea typeface="Geo"/>
                <a:cs typeface="Geo"/>
                <a:sym typeface="Geo"/>
              </a:rPr>
              <a:t>(means a fact) </a:t>
            </a:r>
            <a:r>
              <a:rPr lang="en-US" sz="1800">
                <a:latin typeface="Geo"/>
                <a:ea typeface="Geo"/>
                <a:cs typeface="Geo"/>
                <a:sym typeface="Geo"/>
              </a:rPr>
              <a:t>supporting a policy</a:t>
            </a:r>
            <a:r>
              <a:rPr b="1" lang="en-US" sz="1800">
                <a:latin typeface="Geo"/>
                <a:ea typeface="Geo"/>
                <a:cs typeface="Geo"/>
                <a:sym typeface="Geo"/>
              </a:rPr>
              <a:t> (means a fact)</a:t>
            </a:r>
            <a:r>
              <a:rPr lang="en-US" sz="1800">
                <a:latin typeface="Geo"/>
                <a:ea typeface="Geo"/>
                <a:cs typeface="Geo"/>
                <a:sym typeface="Geo"/>
              </a:rPr>
              <a:t> that the argument seeks to evaluate; the second provides </a:t>
            </a:r>
            <a:r>
              <a:rPr b="1" lang="en-US" sz="1800">
                <a:latin typeface="Geo"/>
                <a:ea typeface="Geo"/>
                <a:cs typeface="Geo"/>
                <a:sym typeface="Geo"/>
              </a:rPr>
              <a:t>evidence (wrong)</a:t>
            </a:r>
            <a:r>
              <a:rPr lang="en-US" sz="1800">
                <a:latin typeface="Geo"/>
                <a:ea typeface="Geo"/>
                <a:cs typeface="Geo"/>
                <a:sym typeface="Geo"/>
              </a:rPr>
              <a:t> for concluding that the policy should be abandoned.</a:t>
            </a:r>
            <a:endParaRPr sz="1800">
              <a:latin typeface="Calibri"/>
              <a:ea typeface="Calibri"/>
              <a:cs typeface="Calibri"/>
              <a:sym typeface="Calibri"/>
            </a:endParaRPr>
          </a:p>
          <a:p>
            <a:pPr indent="0" lvl="0" marL="0" rtl="0" algn="l">
              <a:spcBef>
                <a:spcPts val="960"/>
              </a:spcBef>
              <a:spcAft>
                <a:spcPts val="0"/>
              </a:spcAft>
              <a:buClr>
                <a:schemeClr val="dk1"/>
              </a:buClr>
              <a:buSzPts val="1200"/>
              <a:buFont typeface="Arial"/>
              <a:buNone/>
            </a:pPr>
            <a:r>
              <a:t/>
            </a:r>
            <a:endParaRPr b="0" i="0">
              <a:solidFill>
                <a:srgbClr val="2A2A2A"/>
              </a:solidFill>
              <a:latin typeface="Tahoma"/>
              <a:ea typeface="Tahoma"/>
              <a:cs typeface="Tahoma"/>
              <a:sym typeface="Tahoma"/>
            </a:endParaRPr>
          </a:p>
          <a:p>
            <a:pPr indent="0" lvl="0" marL="0" rtl="0" algn="l">
              <a:spcBef>
                <a:spcPts val="360"/>
              </a:spcBef>
              <a:spcAft>
                <a:spcPts val="0"/>
              </a:spcAft>
              <a:buClr>
                <a:schemeClr val="dk1"/>
              </a:buClr>
              <a:buSzPts val="1200"/>
              <a:buFont typeface="Arial"/>
              <a:buNone/>
            </a:pPr>
            <a:r>
              <a:t/>
            </a:r>
            <a:endParaRPr b="0" i="0">
              <a:solidFill>
                <a:srgbClr val="2A2A2A"/>
              </a:solidFill>
              <a:latin typeface="Tahoma"/>
              <a:ea typeface="Tahoma"/>
              <a:cs typeface="Tahoma"/>
              <a:sym typeface="Tahoma"/>
            </a:endParaRPr>
          </a:p>
          <a:p>
            <a:pPr indent="0" lvl="0" marL="0" rtl="0" algn="l">
              <a:spcBef>
                <a:spcPts val="360"/>
              </a:spcBef>
              <a:spcAft>
                <a:spcPts val="0"/>
              </a:spcAft>
              <a:buClr>
                <a:srgbClr val="2A2A2A"/>
              </a:buClr>
              <a:buSzPts val="1200"/>
              <a:buFont typeface="Arial"/>
              <a:buNone/>
            </a:pPr>
            <a:r>
              <a:rPr b="0" i="0" lang="en-US">
                <a:solidFill>
                  <a:srgbClr val="2A2A2A"/>
                </a:solidFill>
                <a:latin typeface="Tahoma"/>
                <a:ea typeface="Tahoma"/>
                <a:cs typeface="Tahoma"/>
                <a:sym typeface="Tahoma"/>
              </a:rPr>
              <a:t>Conclusion: "Hachnut should discontinue the sponsorship program." </a:t>
            </a:r>
            <a:endParaRPr/>
          </a:p>
          <a:p>
            <a:pPr indent="0" lvl="0" marL="0" rtl="0" algn="l">
              <a:spcBef>
                <a:spcPts val="360"/>
              </a:spcBef>
              <a:spcAft>
                <a:spcPts val="0"/>
              </a:spcAft>
              <a:buClr>
                <a:schemeClr val="dk1"/>
              </a:buClr>
              <a:buSzPts val="1200"/>
              <a:buFont typeface="Arial"/>
              <a:buNone/>
            </a:pPr>
            <a:br>
              <a:rPr lang="en-US"/>
            </a:br>
            <a:r>
              <a:rPr b="0" i="0" lang="en-US">
                <a:solidFill>
                  <a:srgbClr val="2A2A2A"/>
                </a:solidFill>
                <a:latin typeface="Arial"/>
                <a:ea typeface="Arial"/>
                <a:cs typeface="Arial"/>
                <a:sym typeface="Arial"/>
              </a:rPr>
              <a:t>Hachnut is a large corporation in a small country and wants its managers to have international experience.</a:t>
            </a:r>
            <a:endParaRPr/>
          </a:p>
          <a:p>
            <a:pPr indent="-76200" lvl="0" marL="0" rtl="0" algn="l">
              <a:spcBef>
                <a:spcPts val="360"/>
              </a:spcBef>
              <a:spcAft>
                <a:spcPts val="0"/>
              </a:spcAft>
              <a:buClr>
                <a:srgbClr val="2A2A2A"/>
              </a:buClr>
              <a:buSzPts val="1200"/>
              <a:buFont typeface="Arial"/>
              <a:buChar char="•"/>
            </a:pPr>
            <a:r>
              <a:rPr b="0" i="0" lang="en-US">
                <a:solidFill>
                  <a:srgbClr val="2A2A2A"/>
                </a:solidFill>
                <a:latin typeface="Arial"/>
                <a:ea typeface="Arial"/>
                <a:cs typeface="Arial"/>
                <a:sym typeface="Arial"/>
              </a:rPr>
              <a:t>In order to give its managers international experience, </a:t>
            </a:r>
            <a:r>
              <a:rPr b="1" i="0" lang="en-US">
                <a:solidFill>
                  <a:srgbClr val="2A2A2A"/>
                </a:solidFill>
                <a:latin typeface="Arial"/>
                <a:ea typeface="Arial"/>
                <a:cs typeface="Arial"/>
                <a:sym typeface="Arial"/>
              </a:rPr>
              <a:t>Hachnut sponsors management education abroad for its management trainees each year</a:t>
            </a:r>
            <a:r>
              <a:rPr b="0" i="0" lang="en-US">
                <a:solidFill>
                  <a:srgbClr val="2A2A2A"/>
                </a:solidFill>
                <a:latin typeface="Arial"/>
                <a:ea typeface="Arial"/>
                <a:cs typeface="Arial"/>
                <a:sym typeface="Arial"/>
              </a:rPr>
              <a:t>.</a:t>
            </a:r>
            <a:endParaRPr/>
          </a:p>
          <a:p>
            <a:pPr indent="-76200" lvl="0" marL="0" rtl="0" algn="l">
              <a:spcBef>
                <a:spcPts val="360"/>
              </a:spcBef>
              <a:spcAft>
                <a:spcPts val="0"/>
              </a:spcAft>
              <a:buClr>
                <a:srgbClr val="2A2A2A"/>
              </a:buClr>
              <a:buSzPts val="1200"/>
              <a:buFont typeface="Arial"/>
              <a:buChar char="•"/>
            </a:pPr>
            <a:r>
              <a:rPr b="0" i="0" lang="en-US">
                <a:solidFill>
                  <a:srgbClr val="2A2A2A"/>
                </a:solidFill>
                <a:latin typeface="Arial"/>
                <a:ea typeface="Arial"/>
                <a:cs typeface="Arial"/>
                <a:sym typeface="Arial"/>
              </a:rPr>
              <a:t>In addition to giving its managers international experience, Hachnut also uses trainee performance during the program as a criterion in deciding among candidates for management positions. So the program has two purposes: to provide international experience and to differentiate candidates for management positions.</a:t>
            </a:r>
            <a:endParaRPr/>
          </a:p>
          <a:p>
            <a:pPr indent="-76200" lvl="0" marL="0" rtl="0" algn="l">
              <a:spcBef>
                <a:spcPts val="360"/>
              </a:spcBef>
              <a:spcAft>
                <a:spcPts val="0"/>
              </a:spcAft>
              <a:buClr>
                <a:srgbClr val="2A2A2A"/>
              </a:buClr>
              <a:buSzPts val="1200"/>
              <a:buFont typeface="Arial"/>
              <a:buChar char="•"/>
            </a:pPr>
            <a:r>
              <a:rPr b="0" i="0" lang="en-US">
                <a:solidFill>
                  <a:srgbClr val="2A2A2A"/>
                </a:solidFill>
                <a:latin typeface="Arial"/>
                <a:ea typeface="Arial"/>
                <a:cs typeface="Arial"/>
                <a:sym typeface="Arial"/>
              </a:rPr>
              <a:t>The author explains a problem with the current program: many of the management trainees who graduate from the program leave Hachnut to join competing firms soon after completing the program.</a:t>
            </a:r>
            <a:endParaRPr/>
          </a:p>
          <a:p>
            <a:pPr indent="0" lvl="0" marL="0" rtl="0" algn="l">
              <a:spcBef>
                <a:spcPts val="360"/>
              </a:spcBef>
              <a:spcAft>
                <a:spcPts val="0"/>
              </a:spcAft>
              <a:buClr>
                <a:srgbClr val="2A2A2A"/>
              </a:buClr>
              <a:buSzPts val="1200"/>
              <a:buFont typeface="Arial"/>
              <a:buNone/>
            </a:pPr>
            <a:r>
              <a:rPr b="0" i="0" lang="en-US">
                <a:solidFill>
                  <a:srgbClr val="2A2A2A"/>
                </a:solidFill>
                <a:latin typeface="Arial"/>
                <a:ea typeface="Arial"/>
                <a:cs typeface="Arial"/>
                <a:sym typeface="Arial"/>
              </a:rPr>
              <a:t>According to the author, </a:t>
            </a:r>
            <a:r>
              <a:rPr b="1" i="0" lang="en-US">
                <a:solidFill>
                  <a:srgbClr val="2A2A2A"/>
                </a:solidFill>
                <a:latin typeface="Arial"/>
                <a:ea typeface="Arial"/>
                <a:cs typeface="Arial"/>
                <a:sym typeface="Arial"/>
              </a:rPr>
              <a:t>both of the desired purposes could be achieved in other ways</a:t>
            </a:r>
            <a:r>
              <a:rPr b="0" i="0" lang="en-US">
                <a:solidFill>
                  <a:srgbClr val="2A2A2A"/>
                </a:solidFill>
                <a:latin typeface="Arial"/>
                <a:ea typeface="Arial"/>
                <a:cs typeface="Arial"/>
                <a:sym typeface="Arial"/>
              </a:rPr>
              <a:t>. Therefore, if the current attrition problem cannot be successfully addressed, Hachnut should discontinue the sponsorship program. In other words, if there are other ways to accomplish the goals of the program and the current program has a problem that cannot be addressed, Hachnut should discontinue the current program.</a:t>
            </a:r>
            <a:endParaRPr/>
          </a:p>
          <a:p>
            <a:pPr indent="0" lvl="0" marL="0" rtl="0" algn="l">
              <a:spcBef>
                <a:spcPts val="360"/>
              </a:spcBef>
              <a:spcAft>
                <a:spcPts val="0"/>
              </a:spcAft>
              <a:buNone/>
            </a:pPr>
            <a:br>
              <a:rPr lang="en-US"/>
            </a:br>
            <a:r>
              <a:rPr b="0" i="0" lang="en-US">
                <a:solidFill>
                  <a:srgbClr val="2A2A2A"/>
                </a:solidFill>
                <a:latin typeface="Tahoma"/>
                <a:ea typeface="Tahoma"/>
                <a:cs typeface="Tahoma"/>
                <a:sym typeface="Tahoma"/>
              </a:rPr>
              <a:t>Now let's see which option best describes the roles of the boldfaced portions:</a:t>
            </a:r>
            <a:br>
              <a:rPr lang="en-US"/>
            </a:br>
            <a:br>
              <a:rPr lang="en-US"/>
            </a:br>
            <a:r>
              <a:rPr b="0" i="0" lang="en-US">
                <a:solidFill>
                  <a:srgbClr val="4B5C77"/>
                </a:solidFill>
                <a:latin typeface="Merriweather Sans"/>
                <a:ea typeface="Merriweather Sans"/>
                <a:cs typeface="Merriweather Sans"/>
                <a:sym typeface="Merriweather Sans"/>
              </a:rPr>
              <a:t>A. The first describes a practice that the argument seeks to justify; the second states a judgment that is used in support of a justification for that practice.</a:t>
            </a:r>
            <a:endParaRPr/>
          </a:p>
          <a:p>
            <a:pPr indent="0" lvl="0" marL="0" rtl="0" algn="l">
              <a:spcBef>
                <a:spcPts val="360"/>
              </a:spcBef>
              <a:spcAft>
                <a:spcPts val="0"/>
              </a:spcAft>
              <a:buNone/>
            </a:pPr>
            <a:br>
              <a:rPr lang="en-US"/>
            </a:br>
            <a:r>
              <a:rPr b="0" i="0" lang="en-US">
                <a:solidFill>
                  <a:srgbClr val="2A2A2A"/>
                </a:solidFill>
                <a:latin typeface="Tahoma"/>
                <a:ea typeface="Tahoma"/>
                <a:cs typeface="Tahoma"/>
                <a:sym typeface="Tahoma"/>
              </a:rPr>
              <a:t>The first BF portion does describe a company practice, but the argument seeks to EVALUATE this practice, not to JUSTIFY it. Furthermore, rather than justifying the practice, the second BF portion suggests that the practice is not needed. (A) can be eliminated.</a:t>
            </a:r>
            <a:br>
              <a:rPr lang="en-US"/>
            </a:br>
            <a:br>
              <a:rPr lang="en-US"/>
            </a:br>
            <a:r>
              <a:rPr b="0" i="0" lang="en-US">
                <a:solidFill>
                  <a:srgbClr val="4B5C77"/>
                </a:solidFill>
                <a:latin typeface="Merriweather Sans"/>
                <a:ea typeface="Merriweather Sans"/>
                <a:cs typeface="Merriweather Sans"/>
                <a:sym typeface="Merriweather Sans"/>
              </a:rPr>
              <a:t>B. The first describes a practice that the argument seeks to explain; the second presents part of the argument’s explanation of that practice.</a:t>
            </a:r>
            <a:endParaRPr/>
          </a:p>
          <a:p>
            <a:pPr indent="0" lvl="0" marL="0" rtl="0" algn="l">
              <a:spcBef>
                <a:spcPts val="360"/>
              </a:spcBef>
              <a:spcAft>
                <a:spcPts val="0"/>
              </a:spcAft>
              <a:buNone/>
            </a:pPr>
            <a:br>
              <a:rPr lang="en-US"/>
            </a:br>
            <a:r>
              <a:rPr b="0" i="0" lang="en-US">
                <a:solidFill>
                  <a:srgbClr val="2A2A2A"/>
                </a:solidFill>
                <a:latin typeface="Tahoma"/>
                <a:ea typeface="Tahoma"/>
                <a:cs typeface="Tahoma"/>
                <a:sym typeface="Tahoma"/>
              </a:rPr>
              <a:t>The argument seeks to EVALUATE the practice rather than EXPLAIN it. Furthermore, the second BF portion does not serve to explain the practice, so (B) can be eliminated.</a:t>
            </a:r>
            <a:br>
              <a:rPr lang="en-US"/>
            </a:br>
            <a:br>
              <a:rPr lang="en-US"/>
            </a:br>
            <a:r>
              <a:rPr b="0" i="0" lang="en-US">
                <a:solidFill>
                  <a:srgbClr val="4B5C77"/>
                </a:solidFill>
                <a:latin typeface="Merriweather Sans"/>
                <a:ea typeface="Merriweather Sans"/>
                <a:cs typeface="Merriweather Sans"/>
                <a:sym typeface="Merriweather Sans"/>
              </a:rPr>
              <a:t>C. The first introduces a practice that the argument seeks to evaluate; the second provides grounds for holding that the practice cannot achieve its objective.</a:t>
            </a:r>
            <a:endParaRPr/>
          </a:p>
          <a:p>
            <a:pPr indent="0" lvl="0" marL="0" rtl="0" algn="l">
              <a:spcBef>
                <a:spcPts val="360"/>
              </a:spcBef>
              <a:spcAft>
                <a:spcPts val="0"/>
              </a:spcAft>
              <a:buNone/>
            </a:pPr>
            <a:br>
              <a:rPr lang="en-US"/>
            </a:br>
            <a:r>
              <a:rPr b="0" i="0" lang="en-US">
                <a:solidFill>
                  <a:srgbClr val="2A2A2A"/>
                </a:solidFill>
                <a:latin typeface="Tahoma"/>
                <a:ea typeface="Tahoma"/>
                <a:cs typeface="Tahoma"/>
                <a:sym typeface="Tahoma"/>
              </a:rPr>
              <a:t>The first BF portion does introduce a company practice that the argument seeks to evaluate, but the second simply states that there are other ways to achieve the goals of that practice. The second does not necessarily imply that the current practice cannot achieve its objective, so (C) is off the mark.</a:t>
            </a:r>
            <a:br>
              <a:rPr lang="en-US"/>
            </a:br>
            <a:br>
              <a:rPr lang="en-US"/>
            </a:br>
            <a:r>
              <a:rPr b="0" i="0" lang="en-US">
                <a:solidFill>
                  <a:srgbClr val="4B5C77"/>
                </a:solidFill>
                <a:latin typeface="Merriweather Sans"/>
                <a:ea typeface="Merriweather Sans"/>
                <a:cs typeface="Merriweather Sans"/>
                <a:sym typeface="Merriweather Sans"/>
              </a:rPr>
              <a:t>D. The first introduces a policy that the argument seeks to evaluate; the second provides grounds for holding that the policy is not needed.</a:t>
            </a:r>
            <a:endParaRPr/>
          </a:p>
          <a:p>
            <a:pPr indent="0" lvl="0" marL="0" rtl="0" algn="l">
              <a:spcBef>
                <a:spcPts val="360"/>
              </a:spcBef>
              <a:spcAft>
                <a:spcPts val="0"/>
              </a:spcAft>
              <a:buNone/>
            </a:pPr>
            <a:br>
              <a:rPr lang="en-US"/>
            </a:br>
            <a:r>
              <a:rPr b="0" i="0" lang="en-US">
                <a:solidFill>
                  <a:srgbClr val="2A2A2A"/>
                </a:solidFill>
                <a:latin typeface="Tahoma"/>
                <a:ea typeface="Tahoma"/>
                <a:cs typeface="Tahoma"/>
                <a:sym typeface="Tahoma"/>
              </a:rPr>
              <a:t>The first BF portion does introduce a company policy that the argument seeks to evaluate, and the second states that there are other ways to achieve the goals of that policy. If there are other ways to achieve the goals of that policy, then one could argue that the policy is not needed. Choice (D) looks good.</a:t>
            </a:r>
            <a:br>
              <a:rPr lang="en-US"/>
            </a:br>
            <a:br>
              <a:rPr lang="en-US"/>
            </a:br>
            <a:r>
              <a:rPr b="0" i="0" lang="en-US">
                <a:solidFill>
                  <a:srgbClr val="4B5C77"/>
                </a:solidFill>
                <a:latin typeface="Merriweather Sans"/>
                <a:ea typeface="Merriweather Sans"/>
                <a:cs typeface="Merriweather Sans"/>
                <a:sym typeface="Merriweather Sans"/>
              </a:rPr>
              <a:t>E. The first introduces a consideration supporting a policy that the argument seeks to evaluate; the second provides evidence for concluding that the policy should be abandoned.</a:t>
            </a:r>
            <a:endParaRPr/>
          </a:p>
          <a:p>
            <a:pPr indent="0" lvl="0" marL="0" rtl="0" algn="l">
              <a:spcBef>
                <a:spcPts val="360"/>
              </a:spcBef>
              <a:spcAft>
                <a:spcPts val="0"/>
              </a:spcAft>
              <a:buNone/>
            </a:pPr>
            <a:br>
              <a:rPr lang="en-US"/>
            </a:br>
            <a:r>
              <a:rPr b="0" i="0" lang="en-US">
                <a:solidFill>
                  <a:srgbClr val="2A2A2A"/>
                </a:solidFill>
                <a:latin typeface="Tahoma"/>
                <a:ea typeface="Tahoma"/>
                <a:cs typeface="Tahoma"/>
                <a:sym typeface="Tahoma"/>
              </a:rPr>
              <a:t>The first BF portion is the policy itself, not a consideration supporting the policy. The second is evidence for concluding that the policy COULD be abandoned (because there are other ways to achieve the policy's goals), but it is not necessarily evidence for concluding that the policy SHOULD be abandoned. Eliminate (E).</a:t>
            </a:r>
            <a:br>
              <a:rPr lang="en-US"/>
            </a:br>
            <a:br>
              <a:rPr lang="en-US"/>
            </a:br>
            <a:r>
              <a:rPr b="0" i="0" lang="en-US">
                <a:solidFill>
                  <a:srgbClr val="2A2A2A"/>
                </a:solidFill>
                <a:latin typeface="Tahoma"/>
                <a:ea typeface="Tahoma"/>
                <a:cs typeface="Tahoma"/>
                <a:sym typeface="Tahoma"/>
              </a:rPr>
              <a:t>Choice (D) is the best answer.</a:t>
            </a:r>
            <a:endParaRPr/>
          </a:p>
        </p:txBody>
      </p:sp>
      <p:sp>
        <p:nvSpPr>
          <p:cNvPr id="413" name="Google Shape;413;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9" name="Google Shape;419;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5" name="Google Shape;425;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6" name="Google Shape;11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0" name="Google Shape;430;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6" name="Google Shape;436;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2" name="Google Shape;442;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1800">
                <a:latin typeface="Cambria"/>
                <a:ea typeface="Cambria"/>
                <a:cs typeface="Cambria"/>
                <a:sym typeface="Cambria"/>
              </a:rPr>
              <a:t>1.</a:t>
            </a:r>
            <a:endParaRPr/>
          </a:p>
          <a:p>
            <a:pPr indent="0" lvl="0" marL="0" marR="0" rtl="0" algn="just">
              <a:lnSpc>
                <a:spcPct val="150000"/>
              </a:lnSpc>
              <a:spcBef>
                <a:spcPts val="600"/>
              </a:spcBef>
              <a:spcAft>
                <a:spcPts val="0"/>
              </a:spcAft>
              <a:buNone/>
            </a:pPr>
            <a:r>
              <a:t/>
            </a:r>
            <a:endParaRPr sz="1800">
              <a:latin typeface="Cambria"/>
              <a:ea typeface="Cambria"/>
              <a:cs typeface="Cambria"/>
              <a:sym typeface="Cambria"/>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This argument seems pretty sound, right? Older antelope are more cautious, so it must be true that getting older is what causes these antelope to become more cautious, right?</a:t>
            </a:r>
            <a:endParaRPr sz="1800">
              <a:latin typeface="Caladea"/>
              <a:ea typeface="Caladea"/>
              <a:cs typeface="Caladea"/>
              <a:sym typeface="Caladea"/>
            </a:endParaRPr>
          </a:p>
          <a:p>
            <a:pPr indent="0" lvl="0" marL="0" marR="0" rtl="0" algn="just">
              <a:lnSpc>
                <a:spcPct val="150000"/>
              </a:lnSpc>
              <a:spcBef>
                <a:spcPts val="600"/>
              </a:spcBef>
              <a:spcAft>
                <a:spcPts val="0"/>
              </a:spcAft>
              <a:buNone/>
            </a:pPr>
            <a:r>
              <a:rPr b="1" lang="en-US" sz="1800">
                <a:latin typeface="Cambria"/>
                <a:ea typeface="Cambria"/>
                <a:cs typeface="Cambria"/>
                <a:sym typeface="Cambria"/>
              </a:rPr>
              <a:t>1. B causes A?</a:t>
            </a:r>
            <a:endParaRPr sz="1800">
              <a:latin typeface="Caladea"/>
              <a:ea typeface="Caladea"/>
              <a:cs typeface="Caladea"/>
              <a:sym typeface="Caladea"/>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Instead of age having some impact on the amount of caution, could it be that the amount of caution has some impact on getting older? Could cautiousness have some direct impact on getting older? It might seem unlikely at first, but consider a herd of antelope, and consider in particular the young in the group. Imagine that some of these young are cautious, and some of them are not. We've all seen nature shows what might happen to some of these less cautious antelope? Chances are, they are more likely to run into unpleasant circumstances. We are told that older antelope are, on average, more cautious. Could it be that that is because, on average, more cautious antelope are more likely to survive to an older age? That is, instead of caution increasing with age, it's possible that caution is what allows the antelope to reach old age―it's possible that B causes A.</a:t>
            </a:r>
            <a:endParaRPr sz="1800">
              <a:latin typeface="Caladea"/>
              <a:ea typeface="Caladea"/>
              <a:cs typeface="Caladea"/>
              <a:sym typeface="Caladea"/>
            </a:endParaRPr>
          </a:p>
          <a:p>
            <a:pPr indent="0" lvl="0" marL="0" marR="0" rtl="0" algn="just">
              <a:lnSpc>
                <a:spcPct val="150000"/>
              </a:lnSpc>
              <a:spcBef>
                <a:spcPts val="600"/>
              </a:spcBef>
              <a:spcAft>
                <a:spcPts val="0"/>
              </a:spcAft>
              <a:buNone/>
            </a:pPr>
            <a:r>
              <a:rPr b="1" lang="en-US" sz="1800">
                <a:latin typeface="Cambria"/>
                <a:ea typeface="Cambria"/>
                <a:cs typeface="Cambria"/>
                <a:sym typeface="Cambria"/>
              </a:rPr>
              <a:t>2. C causes B?</a:t>
            </a:r>
            <a:endParaRPr sz="1800">
              <a:latin typeface="Caladea"/>
              <a:ea typeface="Caladea"/>
              <a:cs typeface="Caladea"/>
              <a:sym typeface="Caladea"/>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Imagine that the older antelope were given a drug that increases caution for 48 hours. In this case, the old age doesn’t result in more caution. The drug does.</a:t>
            </a:r>
            <a:endParaRPr sz="1800">
              <a:latin typeface="Caladea"/>
              <a:ea typeface="Caladea"/>
              <a:cs typeface="Caladea"/>
              <a:sym typeface="Caladea"/>
            </a:endParaRPr>
          </a:p>
          <a:p>
            <a:pPr indent="0" lvl="0" marL="0" marR="0" rtl="0" algn="just">
              <a:lnSpc>
                <a:spcPct val="150000"/>
              </a:lnSpc>
              <a:spcBef>
                <a:spcPts val="600"/>
              </a:spcBef>
              <a:spcAft>
                <a:spcPts val="0"/>
              </a:spcAft>
              <a:buNone/>
            </a:pPr>
            <a:r>
              <a:rPr b="1" lang="en-US" sz="1800">
                <a:latin typeface="Cambria"/>
                <a:ea typeface="Cambria"/>
                <a:cs typeface="Cambria"/>
                <a:sym typeface="Cambria"/>
              </a:rPr>
              <a:t>3. C causes both A and B?</a:t>
            </a:r>
            <a:endParaRPr sz="1800">
              <a:latin typeface="Caladea"/>
              <a:ea typeface="Caladea"/>
              <a:cs typeface="Caladea"/>
              <a:sym typeface="Caladea"/>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Could it be that some other factor contributes significantly to both cautiousness and age? Could it be that there is a critical part of the equation that is missing? Absolutely. For one, what about having a higher level of intelligence? Perhaps brain power is what makes an antelope cautious, and it just so happens that smarter antelope can find more food and thus live longer. In that case, it wouldn't be accurate to say that age causes cautiousness.</a:t>
            </a:r>
            <a:endParaRPr/>
          </a:p>
          <a:p>
            <a:pPr indent="0" lvl="0" marL="0" marR="0" rtl="0" algn="just">
              <a:lnSpc>
                <a:spcPct val="150000"/>
              </a:lnSpc>
              <a:spcBef>
                <a:spcPts val="600"/>
              </a:spcBef>
              <a:spcAft>
                <a:spcPts val="0"/>
              </a:spcAft>
              <a:buNone/>
            </a:pPr>
            <a:r>
              <a:t/>
            </a:r>
            <a:endParaRPr sz="1800">
              <a:latin typeface="Cambria"/>
              <a:ea typeface="Cambria"/>
              <a:cs typeface="Cambria"/>
              <a:sym typeface="Cambria"/>
            </a:endParaRPr>
          </a:p>
          <a:p>
            <a:pPr indent="0" lvl="0" marL="0" marR="0" rtl="0" algn="just">
              <a:lnSpc>
                <a:spcPct val="150000"/>
              </a:lnSpc>
              <a:spcBef>
                <a:spcPts val="600"/>
              </a:spcBef>
              <a:spcAft>
                <a:spcPts val="0"/>
              </a:spcAft>
              <a:buNone/>
            </a:pPr>
            <a:r>
              <a:rPr b="1" lang="en-US" sz="1200">
                <a:latin typeface="Cambria"/>
                <a:ea typeface="Cambria"/>
                <a:cs typeface="Cambria"/>
                <a:sym typeface="Cambria"/>
              </a:rPr>
              <a:t>Top 1% expert replies to student queries (can skip)</a:t>
            </a:r>
            <a:endParaRPr sz="1200">
              <a:latin typeface="Cambria"/>
              <a:ea typeface="Cambria"/>
              <a:cs typeface="Cambria"/>
              <a:sym typeface="Cambria"/>
            </a:endParaRPr>
          </a:p>
          <a:p>
            <a:pPr indent="0" lvl="0" marL="0" rtl="0" algn="l">
              <a:spcBef>
                <a:spcPts val="1140"/>
              </a:spcBef>
              <a:spcAft>
                <a:spcPts val="0"/>
              </a:spcAft>
              <a:buNone/>
            </a:pPr>
            <a:r>
              <a:rPr b="0" i="0" lang="en-US" sz="1800">
                <a:solidFill>
                  <a:srgbClr val="222222"/>
                </a:solidFill>
                <a:latin typeface="Arial"/>
                <a:ea typeface="Arial"/>
                <a:cs typeface="Arial"/>
                <a:sym typeface="Arial"/>
              </a:rPr>
              <a:t>What is the conclusion/argument here? That '</a:t>
            </a:r>
            <a:r>
              <a:rPr b="0" i="1" lang="en-US" sz="1800">
                <a:solidFill>
                  <a:srgbClr val="222222"/>
                </a:solidFill>
                <a:latin typeface="Arial"/>
                <a:ea typeface="Arial"/>
                <a:cs typeface="Arial"/>
                <a:sym typeface="Arial"/>
              </a:rPr>
              <a:t>getting older causes antelopes to become more cautious</a:t>
            </a:r>
            <a:r>
              <a:rPr b="0" i="0" lang="en-US" sz="1800">
                <a:solidFill>
                  <a:srgbClr val="222222"/>
                </a:solidFill>
                <a:latin typeface="Arial"/>
                <a:ea typeface="Arial"/>
                <a:cs typeface="Arial"/>
                <a:sym typeface="Arial"/>
              </a:rPr>
              <a:t>'. What is the basis of this conclusion?</a:t>
            </a:r>
            <a:br>
              <a:rPr b="0" i="0" lang="en-US" sz="1800">
                <a:solidFill>
                  <a:srgbClr val="222222"/>
                </a:solidFill>
                <a:latin typeface="Arial"/>
                <a:ea typeface="Arial"/>
                <a:cs typeface="Arial"/>
                <a:sym typeface="Arial"/>
              </a:rPr>
            </a:br>
            <a:endParaRPr b="0" i="0" sz="1800">
              <a:solidFill>
                <a:srgbClr val="222222"/>
              </a:solidFill>
              <a:latin typeface="Arial"/>
              <a:ea typeface="Arial"/>
              <a:cs typeface="Arial"/>
              <a:sym typeface="Arial"/>
            </a:endParaRPr>
          </a:p>
          <a:p>
            <a:pPr indent="0" lvl="0" marL="0" rtl="0" algn="l">
              <a:spcBef>
                <a:spcPts val="540"/>
              </a:spcBef>
              <a:spcAft>
                <a:spcPts val="0"/>
              </a:spcAft>
              <a:buNone/>
            </a:pPr>
            <a:r>
              <a:rPr b="0" i="0" lang="en-US" sz="1800">
                <a:solidFill>
                  <a:srgbClr val="222222"/>
                </a:solidFill>
                <a:latin typeface="Arial"/>
                <a:ea typeface="Arial"/>
                <a:cs typeface="Arial"/>
                <a:sym typeface="Arial"/>
              </a:rPr>
              <a:t>The basis is "</a:t>
            </a:r>
            <a:r>
              <a:rPr b="0" i="1" lang="en-US" sz="1800">
                <a:solidFill>
                  <a:srgbClr val="222222"/>
                </a:solidFill>
                <a:latin typeface="Arial"/>
                <a:ea typeface="Arial"/>
                <a:cs typeface="Arial"/>
                <a:sym typeface="Arial"/>
              </a:rPr>
              <a:t>studies indicate that, on average, older antelopes are more cautious than younger antelopes</a:t>
            </a:r>
            <a:r>
              <a:rPr b="0" i="0" lang="en-US" sz="1800">
                <a:solidFill>
                  <a:srgbClr val="222222"/>
                </a:solidFill>
                <a:latin typeface="Arial"/>
                <a:ea typeface="Arial"/>
                <a:cs typeface="Arial"/>
                <a:sym typeface="Arial"/>
              </a:rPr>
              <a:t>".</a:t>
            </a:r>
            <a:br>
              <a:rPr b="0" i="0" lang="en-US" sz="1800">
                <a:solidFill>
                  <a:srgbClr val="222222"/>
                </a:solidFill>
                <a:latin typeface="Arial"/>
                <a:ea typeface="Arial"/>
                <a:cs typeface="Arial"/>
                <a:sym typeface="Arial"/>
              </a:rPr>
            </a:br>
            <a:endParaRPr b="0" i="0" sz="1800">
              <a:solidFill>
                <a:srgbClr val="222222"/>
              </a:solidFill>
              <a:latin typeface="Arial"/>
              <a:ea typeface="Arial"/>
              <a:cs typeface="Arial"/>
              <a:sym typeface="Arial"/>
            </a:endParaRPr>
          </a:p>
          <a:p>
            <a:pPr indent="0" lvl="0" marL="0" rtl="0" algn="l">
              <a:spcBef>
                <a:spcPts val="540"/>
              </a:spcBef>
              <a:spcAft>
                <a:spcPts val="0"/>
              </a:spcAft>
              <a:buNone/>
            </a:pPr>
            <a:r>
              <a:rPr b="0" i="0" lang="en-US" sz="1800">
                <a:solidFill>
                  <a:srgbClr val="222222"/>
                </a:solidFill>
                <a:latin typeface="Arial"/>
                <a:ea typeface="Arial"/>
                <a:cs typeface="Arial"/>
                <a:sym typeface="Arial"/>
              </a:rPr>
              <a:t>We need to weaken the conclusion. Meaning we need to put forth an argument/observation that weakens/negates the conclusion, or gives us reason to believe that the conclusion might be incorrect. Hope things are clear till now.</a:t>
            </a:r>
            <a:br>
              <a:rPr b="0" i="0" lang="en-US" sz="1800">
                <a:solidFill>
                  <a:srgbClr val="222222"/>
                </a:solidFill>
                <a:latin typeface="Arial"/>
                <a:ea typeface="Arial"/>
                <a:cs typeface="Arial"/>
                <a:sym typeface="Arial"/>
              </a:rPr>
            </a:br>
            <a:endParaRPr b="0" i="0" sz="1800">
              <a:solidFill>
                <a:srgbClr val="222222"/>
              </a:solidFill>
              <a:latin typeface="Arial"/>
              <a:ea typeface="Arial"/>
              <a:cs typeface="Arial"/>
              <a:sym typeface="Arial"/>
            </a:endParaRPr>
          </a:p>
          <a:p>
            <a:pPr indent="0" lvl="0" marL="0" rtl="0" algn="l">
              <a:spcBef>
                <a:spcPts val="540"/>
              </a:spcBef>
              <a:spcAft>
                <a:spcPts val="0"/>
              </a:spcAft>
              <a:buNone/>
            </a:pPr>
            <a:r>
              <a:rPr b="0" i="0" lang="en-US" sz="1800">
                <a:solidFill>
                  <a:srgbClr val="222222"/>
                </a:solidFill>
                <a:latin typeface="Arial"/>
                <a:ea typeface="Arial"/>
                <a:cs typeface="Arial"/>
                <a:sym typeface="Arial"/>
              </a:rPr>
              <a:t>Let A = antelopes getting older</a:t>
            </a:r>
            <a:endParaRPr/>
          </a:p>
          <a:p>
            <a:pPr indent="0" lvl="0" marL="0" rtl="0" algn="l">
              <a:spcBef>
                <a:spcPts val="540"/>
              </a:spcBef>
              <a:spcAft>
                <a:spcPts val="0"/>
              </a:spcAft>
              <a:buNone/>
            </a:pPr>
            <a:r>
              <a:rPr b="0" i="0" lang="en-US" sz="1800">
                <a:solidFill>
                  <a:srgbClr val="222222"/>
                </a:solidFill>
                <a:latin typeface="Arial"/>
                <a:ea typeface="Arial"/>
                <a:cs typeface="Arial"/>
                <a:sym typeface="Arial"/>
              </a:rPr>
              <a:t>Let B = antelopes become more cautious.</a:t>
            </a:r>
            <a:br>
              <a:rPr b="0" i="0" lang="en-US" sz="1800">
                <a:solidFill>
                  <a:srgbClr val="222222"/>
                </a:solidFill>
                <a:latin typeface="Arial"/>
                <a:ea typeface="Arial"/>
                <a:cs typeface="Arial"/>
                <a:sym typeface="Arial"/>
              </a:rPr>
            </a:br>
            <a:endParaRPr b="0" i="0" sz="1800">
              <a:solidFill>
                <a:srgbClr val="222222"/>
              </a:solidFill>
              <a:latin typeface="Arial"/>
              <a:ea typeface="Arial"/>
              <a:cs typeface="Arial"/>
              <a:sym typeface="Arial"/>
            </a:endParaRPr>
          </a:p>
          <a:p>
            <a:pPr indent="0" lvl="0" marL="0" rtl="0" algn="l">
              <a:spcBef>
                <a:spcPts val="540"/>
              </a:spcBef>
              <a:spcAft>
                <a:spcPts val="0"/>
              </a:spcAft>
              <a:buNone/>
            </a:pPr>
            <a:r>
              <a:rPr b="0" i="0" lang="en-US" sz="1800">
                <a:solidFill>
                  <a:srgbClr val="222222"/>
                </a:solidFill>
                <a:latin typeface="Arial"/>
                <a:ea typeface="Arial"/>
                <a:cs typeface="Arial"/>
                <a:sym typeface="Arial"/>
              </a:rPr>
              <a:t>The argument is essentially saying that A causes B. We need to weaken this conclusion.</a:t>
            </a:r>
            <a:br>
              <a:rPr b="0" i="0" lang="en-US" sz="1800">
                <a:solidFill>
                  <a:srgbClr val="222222"/>
                </a:solidFill>
                <a:latin typeface="Arial"/>
                <a:ea typeface="Arial"/>
                <a:cs typeface="Arial"/>
                <a:sym typeface="Arial"/>
              </a:rPr>
            </a:br>
            <a:endParaRPr b="0" i="0" sz="1800">
              <a:solidFill>
                <a:srgbClr val="222222"/>
              </a:solidFill>
              <a:latin typeface="Arial"/>
              <a:ea typeface="Arial"/>
              <a:cs typeface="Arial"/>
              <a:sym typeface="Arial"/>
            </a:endParaRPr>
          </a:p>
          <a:p>
            <a:pPr indent="0" lvl="0" marL="0" rtl="0" algn="l">
              <a:spcBef>
                <a:spcPts val="540"/>
              </a:spcBef>
              <a:spcAft>
                <a:spcPts val="0"/>
              </a:spcAft>
              <a:buNone/>
            </a:pPr>
            <a:r>
              <a:rPr b="0" i="0" lang="en-US" sz="1800">
                <a:solidFill>
                  <a:srgbClr val="222222"/>
                </a:solidFill>
                <a:latin typeface="Arial"/>
                <a:ea typeface="Arial"/>
                <a:cs typeface="Arial"/>
                <a:sym typeface="Arial"/>
              </a:rPr>
              <a:t>B causes A. Or "as antelopes become more cautious, they become older". Is this a valid weakener? It is, right? What do we know from the study? That "</a:t>
            </a:r>
            <a:r>
              <a:rPr b="0" i="1" lang="en-US" sz="1800">
                <a:solidFill>
                  <a:srgbClr val="222222"/>
                </a:solidFill>
                <a:latin typeface="Arial"/>
                <a:ea typeface="Arial"/>
                <a:cs typeface="Arial"/>
                <a:sym typeface="Arial"/>
              </a:rPr>
              <a:t>on average, older antelopes are more cautious than younger antelopes</a:t>
            </a:r>
            <a:r>
              <a:rPr b="0" i="0" lang="en-US" sz="1800">
                <a:solidFill>
                  <a:srgbClr val="222222"/>
                </a:solidFill>
                <a:latin typeface="Arial"/>
                <a:ea typeface="Arial"/>
                <a:cs typeface="Arial"/>
                <a:sym typeface="Arial"/>
              </a:rPr>
              <a:t>". Okay? So, instead of age having an impact on the level of cautiousness, why can't cautiousness have an impact on age? It absolutely can. So B causes A is a possible weakaner.</a:t>
            </a:r>
            <a:br>
              <a:rPr b="0" i="0" lang="en-US" sz="1800">
                <a:solidFill>
                  <a:srgbClr val="222222"/>
                </a:solidFill>
                <a:latin typeface="Arial"/>
                <a:ea typeface="Arial"/>
                <a:cs typeface="Arial"/>
                <a:sym typeface="Arial"/>
              </a:rPr>
            </a:br>
            <a:endParaRPr b="0" i="0" sz="1800">
              <a:solidFill>
                <a:srgbClr val="222222"/>
              </a:solidFill>
              <a:latin typeface="Arial"/>
              <a:ea typeface="Arial"/>
              <a:cs typeface="Arial"/>
              <a:sym typeface="Arial"/>
            </a:endParaRPr>
          </a:p>
          <a:p>
            <a:pPr indent="0" lvl="0" marL="0" rtl="0" algn="l">
              <a:spcBef>
                <a:spcPts val="540"/>
              </a:spcBef>
              <a:spcAft>
                <a:spcPts val="0"/>
              </a:spcAft>
              <a:buNone/>
            </a:pPr>
            <a:r>
              <a:rPr b="0" i="0" lang="en-US" sz="1800">
                <a:solidFill>
                  <a:srgbClr val="222222"/>
                </a:solidFill>
                <a:latin typeface="Arial"/>
                <a:ea typeface="Arial"/>
                <a:cs typeface="Arial"/>
                <a:sym typeface="Arial"/>
              </a:rPr>
              <a:t>C causes B. What this means is that it is not the antelopes getting older that is causing them to become more cautious, but something else. Maybe as antelopes travel and escape from their prey, then tend to become more cautious. What does this have to do with antelopes' age? Nothing. So this is a possible weakener, because it invalidates the conclusion.</a:t>
            </a:r>
            <a:br>
              <a:rPr b="0" i="0" lang="en-US" sz="1800">
                <a:solidFill>
                  <a:srgbClr val="222222"/>
                </a:solidFill>
                <a:latin typeface="Arial"/>
                <a:ea typeface="Arial"/>
                <a:cs typeface="Arial"/>
                <a:sym typeface="Arial"/>
              </a:rPr>
            </a:br>
            <a:endParaRPr b="0" i="0" sz="1800">
              <a:solidFill>
                <a:srgbClr val="222222"/>
              </a:solidFill>
              <a:latin typeface="Arial"/>
              <a:ea typeface="Arial"/>
              <a:cs typeface="Arial"/>
              <a:sym typeface="Arial"/>
            </a:endParaRPr>
          </a:p>
          <a:p>
            <a:pPr indent="0" lvl="0" marL="0" rtl="0" algn="l">
              <a:spcBef>
                <a:spcPts val="540"/>
              </a:spcBef>
              <a:spcAft>
                <a:spcPts val="0"/>
              </a:spcAft>
              <a:buNone/>
            </a:pPr>
            <a:r>
              <a:rPr b="0" i="0" lang="en-US" sz="1800">
                <a:solidFill>
                  <a:srgbClr val="222222"/>
                </a:solidFill>
                <a:latin typeface="Arial"/>
                <a:ea typeface="Arial"/>
                <a:cs typeface="Arial"/>
                <a:sym typeface="Arial"/>
              </a:rPr>
              <a:t>C causes both A and B. The initial conclusion is that A causes B. But what if A and B are both results of C and so C causes A and B? In other words, there might be something that causes antelopes to age and to become more cautious. If that is the case, then we cannot say that "age makes antelopes more cautious". Our conclusion in this case would be "C causes antelopes to age and to become more cautious". Again, a possible weakener.</a:t>
            </a:r>
            <a:endParaRPr/>
          </a:p>
          <a:p>
            <a:pPr indent="0" lvl="0" marL="0" marR="0" rtl="0" algn="just">
              <a:lnSpc>
                <a:spcPct val="150000"/>
              </a:lnSpc>
              <a:spcBef>
                <a:spcPts val="0"/>
              </a:spcBef>
              <a:spcAft>
                <a:spcPts val="0"/>
              </a:spcAft>
              <a:buNone/>
            </a:pPr>
            <a:r>
              <a:rPr lang="en-US" sz="1800">
                <a:latin typeface="Cambria"/>
                <a:ea typeface="Cambria"/>
                <a:cs typeface="Cambria"/>
                <a:sym typeface="Cambria"/>
              </a:rPr>
              <a:t> </a:t>
            </a:r>
            <a:endParaRPr/>
          </a:p>
          <a:p>
            <a:pPr indent="0" lvl="0" marL="0" rtl="0" algn="l">
              <a:spcBef>
                <a:spcPts val="960"/>
              </a:spcBef>
              <a:spcAft>
                <a:spcPts val="0"/>
              </a:spcAft>
              <a:buNone/>
            </a:pPr>
            <a:r>
              <a:rPr lang="en-US"/>
              <a:t>2.</a:t>
            </a:r>
            <a:endParaRPr/>
          </a:p>
          <a:p>
            <a:pPr indent="0" lvl="0" marL="0" rtl="0" algn="l">
              <a:spcBef>
                <a:spcPts val="360"/>
              </a:spcBef>
              <a:spcAft>
                <a:spcPts val="0"/>
              </a:spcAft>
              <a:buNone/>
            </a:pPr>
            <a:r>
              <a:t/>
            </a:r>
            <a:endParaRPr/>
          </a:p>
          <a:p>
            <a:pPr indent="0" lvl="0" marL="0" marR="0" rtl="0" algn="just">
              <a:lnSpc>
                <a:spcPct val="150000"/>
              </a:lnSpc>
              <a:spcBef>
                <a:spcPts val="0"/>
              </a:spcBef>
              <a:spcAft>
                <a:spcPts val="0"/>
              </a:spcAft>
              <a:buNone/>
            </a:pPr>
            <a:r>
              <a:rPr lang="en-US" sz="1800">
                <a:latin typeface="Cambria"/>
                <a:ea typeface="Cambria"/>
                <a:cs typeface="Cambria"/>
                <a:sym typeface="Cambria"/>
              </a:rPr>
              <a:t>It seems as though this conclusion is correct. However, it is logically invalid. The first sentence merely tells us that divorce is correlated with behavioral problems in children, and </a:t>
            </a:r>
            <a:r>
              <a:rPr b="1" lang="en-US" sz="1800">
                <a:latin typeface="Cambria"/>
                <a:ea typeface="Cambria"/>
                <a:cs typeface="Cambria"/>
                <a:sym typeface="Cambria"/>
              </a:rPr>
              <a:t>correlation does NOT equal causation</a:t>
            </a:r>
            <a:r>
              <a:rPr lang="en-US" sz="1800">
                <a:latin typeface="Cambria"/>
                <a:ea typeface="Cambria"/>
                <a:cs typeface="Cambria"/>
                <a:sym typeface="Cambria"/>
              </a:rPr>
              <a:t>. There are several, equally valid, alternative explanations for the correlation between divorce and behavioral problems in children:</a:t>
            </a:r>
            <a:endParaRPr sz="1800">
              <a:latin typeface="Caladea"/>
              <a:ea typeface="Caladea"/>
              <a:cs typeface="Caladea"/>
              <a:sym typeface="Caladea"/>
            </a:endParaRPr>
          </a:p>
          <a:p>
            <a:pPr indent="0" lvl="0" marL="0" marR="0" rtl="0" algn="just">
              <a:lnSpc>
                <a:spcPct val="150000"/>
              </a:lnSpc>
              <a:spcBef>
                <a:spcPts val="600"/>
              </a:spcBef>
              <a:spcAft>
                <a:spcPts val="0"/>
              </a:spcAft>
              <a:buNone/>
            </a:pPr>
            <a:r>
              <a:rPr b="1" lang="en-US" sz="1800">
                <a:latin typeface="Cambria"/>
                <a:ea typeface="Cambria"/>
                <a:cs typeface="Cambria"/>
                <a:sym typeface="Cambria"/>
              </a:rPr>
              <a:t>1. B causes A</a:t>
            </a:r>
            <a:r>
              <a:rPr lang="en-US" sz="1800">
                <a:latin typeface="Cambria"/>
                <a:ea typeface="Cambria"/>
                <a:cs typeface="Cambria"/>
                <a:sym typeface="Cambria"/>
              </a:rPr>
              <a:t>: what if having children with behavioral problems made it more difficult to stay married, and therefore caused parents to get divorced?</a:t>
            </a:r>
            <a:endParaRPr sz="1800">
              <a:latin typeface="Caladea"/>
              <a:ea typeface="Caladea"/>
              <a:cs typeface="Caladea"/>
              <a:sym typeface="Caladea"/>
            </a:endParaRPr>
          </a:p>
          <a:p>
            <a:pPr indent="0" lvl="0" marL="0" marR="0" rtl="0" algn="just">
              <a:lnSpc>
                <a:spcPct val="150000"/>
              </a:lnSpc>
              <a:spcBef>
                <a:spcPts val="600"/>
              </a:spcBef>
              <a:spcAft>
                <a:spcPts val="0"/>
              </a:spcAft>
              <a:buNone/>
            </a:pPr>
            <a:r>
              <a:rPr b="1" lang="en-US" sz="1800">
                <a:latin typeface="Cambria"/>
                <a:ea typeface="Cambria"/>
                <a:cs typeface="Cambria"/>
                <a:sym typeface="Cambria"/>
              </a:rPr>
              <a:t>2. C causes B</a:t>
            </a:r>
            <a:r>
              <a:rPr lang="en-US" sz="1800">
                <a:latin typeface="Cambria"/>
                <a:ea typeface="Cambria"/>
                <a:cs typeface="Cambria"/>
                <a:sym typeface="Cambria"/>
              </a:rPr>
              <a:t>: what if divorce is often correlated with bad behavior between parents, and bad behavior between parents causes behavioral problems in children?</a:t>
            </a:r>
            <a:endParaRPr sz="1800">
              <a:latin typeface="Caladea"/>
              <a:ea typeface="Caladea"/>
              <a:cs typeface="Caladea"/>
              <a:sym typeface="Caladea"/>
            </a:endParaRPr>
          </a:p>
          <a:p>
            <a:pPr indent="0" lvl="0" marL="0" marR="0" rtl="0" algn="just">
              <a:lnSpc>
                <a:spcPct val="150000"/>
              </a:lnSpc>
              <a:spcBef>
                <a:spcPts val="600"/>
              </a:spcBef>
              <a:spcAft>
                <a:spcPts val="0"/>
              </a:spcAft>
              <a:buNone/>
            </a:pPr>
            <a:r>
              <a:rPr b="1" lang="en-US" sz="1800">
                <a:latin typeface="Cambria"/>
                <a:ea typeface="Cambria"/>
                <a:cs typeface="Cambria"/>
                <a:sym typeface="Cambria"/>
              </a:rPr>
              <a:t>3. C causes both A and B</a:t>
            </a:r>
            <a:r>
              <a:rPr lang="en-US" sz="1800">
                <a:latin typeface="Cambria"/>
                <a:ea typeface="Cambria"/>
                <a:cs typeface="Cambria"/>
                <a:sym typeface="Cambria"/>
              </a:rPr>
              <a:t>: what if both divorce and behavioral problems are caused by a separate factor, such as parents having jobs that require a lot of travel?</a:t>
            </a:r>
            <a:endParaRPr sz="1800">
              <a:latin typeface="Caladea"/>
              <a:ea typeface="Caladea"/>
              <a:cs typeface="Caladea"/>
              <a:sym typeface="Caladea"/>
            </a:endParaRPr>
          </a:p>
          <a:p>
            <a:pPr indent="0" lvl="0" marL="0" rtl="0" algn="l">
              <a:spcBef>
                <a:spcPts val="960"/>
              </a:spcBef>
              <a:spcAft>
                <a:spcPts val="0"/>
              </a:spcAft>
              <a:buNone/>
            </a:pPr>
            <a:r>
              <a:t/>
            </a:r>
            <a:endParaRPr/>
          </a:p>
          <a:p>
            <a:pPr indent="0" lvl="0" marL="0" rtl="0" algn="l">
              <a:spcBef>
                <a:spcPts val="360"/>
              </a:spcBef>
              <a:spcAft>
                <a:spcPts val="0"/>
              </a:spcAft>
              <a:buNone/>
            </a:pPr>
            <a:r>
              <a:rPr lang="en-US"/>
              <a:t>3.</a:t>
            </a:r>
            <a:endParaRPr/>
          </a:p>
          <a:p>
            <a:pPr indent="0" lvl="0" marL="0" rtl="0" algn="l">
              <a:spcBef>
                <a:spcPts val="360"/>
              </a:spcBef>
              <a:spcAft>
                <a:spcPts val="0"/>
              </a:spcAft>
              <a:buNone/>
            </a:pPr>
            <a:r>
              <a:t/>
            </a:r>
            <a:endParaRPr/>
          </a:p>
          <a:p>
            <a:pPr indent="0" lvl="0" marL="0" marR="0" rtl="0" algn="just">
              <a:lnSpc>
                <a:spcPct val="150000"/>
              </a:lnSpc>
              <a:spcBef>
                <a:spcPts val="0"/>
              </a:spcBef>
              <a:spcAft>
                <a:spcPts val="0"/>
              </a:spcAft>
              <a:buNone/>
            </a:pPr>
            <a:r>
              <a:rPr b="1" lang="en-US" sz="1800">
                <a:latin typeface="Cambria"/>
                <a:ea typeface="Cambria"/>
                <a:cs typeface="Cambria"/>
                <a:sym typeface="Cambria"/>
              </a:rPr>
              <a:t>One possible assumption: B does not cause A. </a:t>
            </a:r>
            <a:r>
              <a:rPr lang="en-US" sz="1800">
                <a:latin typeface="Cambria"/>
                <a:ea typeface="Cambria"/>
                <a:cs typeface="Cambria"/>
                <a:sym typeface="Cambria"/>
              </a:rPr>
              <a:t>Disease Q does not cause abnormally low concentrations of vitamin B6 in an individual's bloodstream.</a:t>
            </a:r>
            <a:endParaRPr/>
          </a:p>
          <a:p>
            <a:pPr indent="0" lvl="0" marL="0" marR="0" rtl="0" algn="just">
              <a:lnSpc>
                <a:spcPct val="150000"/>
              </a:lnSpc>
              <a:spcBef>
                <a:spcPts val="600"/>
              </a:spcBef>
              <a:spcAft>
                <a:spcPts val="0"/>
              </a:spcAft>
              <a:buNone/>
            </a:pPr>
            <a:r>
              <a:t/>
            </a:r>
            <a:endParaRPr sz="1800">
              <a:latin typeface="Cambria"/>
              <a:ea typeface="Cambria"/>
              <a:cs typeface="Cambria"/>
              <a:sym typeface="Cambria"/>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The argument relies on the fact that low concentrations of vitamin B6 are the cause of disease Q. In order for the argument to be valid, we MUST assume that the causation does NOT operate in the opposite direction—that is, we must assume that disease Q does not cause low vitamin B6.</a:t>
            </a:r>
            <a:endParaRPr sz="1800">
              <a:latin typeface="Caladea"/>
              <a:ea typeface="Caladea"/>
              <a:cs typeface="Caladea"/>
              <a:sym typeface="Caladea"/>
            </a:endParaRPr>
          </a:p>
        </p:txBody>
      </p:sp>
      <p:sp>
        <p:nvSpPr>
          <p:cNvPr id="465" name="Google Shape;465;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a:t>
            </a:r>
            <a:endParaRPr/>
          </a:p>
          <a:p>
            <a:pPr indent="0" lvl="0" marL="0" rtl="0" algn="l">
              <a:spcBef>
                <a:spcPts val="360"/>
              </a:spcBef>
              <a:spcAft>
                <a:spcPts val="0"/>
              </a:spcAft>
              <a:buNone/>
            </a:pPr>
            <a:r>
              <a:t/>
            </a:r>
            <a:endParaRPr/>
          </a:p>
          <a:p>
            <a:pPr indent="0" lvl="0" marL="0" marR="0" rtl="0" algn="just">
              <a:lnSpc>
                <a:spcPct val="150000"/>
              </a:lnSpc>
              <a:spcBef>
                <a:spcPts val="0"/>
              </a:spcBef>
              <a:spcAft>
                <a:spcPts val="0"/>
              </a:spcAft>
              <a:buNone/>
            </a:pPr>
            <a:r>
              <a:rPr lang="en-US" sz="1800">
                <a:latin typeface="Cambria"/>
                <a:ea typeface="Cambria"/>
                <a:cs typeface="Cambria"/>
                <a:sym typeface="Cambria"/>
              </a:rPr>
              <a:t>One possible answer </a:t>
            </a:r>
            <a:r>
              <a:rPr b="1" lang="en-US" sz="1800">
                <a:latin typeface="Cambria"/>
                <a:ea typeface="Cambria"/>
                <a:cs typeface="Cambria"/>
                <a:sym typeface="Cambria"/>
              </a:rPr>
              <a:t>(C caused B):</a:t>
            </a:r>
            <a:r>
              <a:rPr lang="en-US" sz="1800">
                <a:latin typeface="Cambria"/>
                <a:ea typeface="Cambria"/>
                <a:cs typeface="Cambria"/>
                <a:sym typeface="Cambria"/>
              </a:rPr>
              <a:t> Five years ago, Hazelton hired several new teachers specifically for the purpose of helping students improve their scores on standardized tests.</a:t>
            </a:r>
            <a:endParaRPr/>
          </a:p>
          <a:p>
            <a:pPr indent="0" lvl="0" marL="0" marR="0" rtl="0" algn="just">
              <a:lnSpc>
                <a:spcPct val="150000"/>
              </a:lnSpc>
              <a:spcBef>
                <a:spcPts val="600"/>
              </a:spcBef>
              <a:spcAft>
                <a:spcPts val="0"/>
              </a:spcAft>
              <a:buNone/>
            </a:pPr>
            <a:r>
              <a:t/>
            </a:r>
            <a:endParaRPr sz="1800">
              <a:latin typeface="Cambria"/>
              <a:ea typeface="Cambria"/>
              <a:cs typeface="Cambria"/>
              <a:sym typeface="Cambria"/>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OR</a:t>
            </a:r>
            <a:endParaRPr/>
          </a:p>
          <a:p>
            <a:pPr indent="0" lvl="0" marL="0" marR="0" rtl="0" algn="just">
              <a:lnSpc>
                <a:spcPct val="150000"/>
              </a:lnSpc>
              <a:spcBef>
                <a:spcPts val="600"/>
              </a:spcBef>
              <a:spcAft>
                <a:spcPts val="0"/>
              </a:spcAft>
              <a:buNone/>
            </a:pPr>
            <a:r>
              <a:t/>
            </a:r>
            <a:endParaRPr sz="1800">
              <a:latin typeface="Cambria"/>
              <a:ea typeface="Cambria"/>
              <a:cs typeface="Cambria"/>
              <a:sym typeface="Cambria"/>
            </a:endParaRPr>
          </a:p>
          <a:p>
            <a:pPr indent="0" lvl="0" marL="0" marR="0" rtl="0" algn="just">
              <a:lnSpc>
                <a:spcPct val="150000"/>
              </a:lnSpc>
              <a:spcBef>
                <a:spcPts val="600"/>
              </a:spcBef>
              <a:spcAft>
                <a:spcPts val="0"/>
              </a:spcAft>
              <a:buNone/>
            </a:pPr>
            <a:r>
              <a:rPr b="1" lang="en-US" sz="1800">
                <a:latin typeface="Cambria"/>
                <a:ea typeface="Cambria"/>
                <a:cs typeface="Cambria"/>
                <a:sym typeface="Cambria"/>
              </a:rPr>
              <a:t>(C caused B) </a:t>
            </a:r>
            <a:r>
              <a:rPr lang="en-US" sz="1800">
                <a:latin typeface="Cambria"/>
                <a:ea typeface="Cambria"/>
                <a:cs typeface="Cambria"/>
                <a:sym typeface="Cambria"/>
              </a:rPr>
              <a:t>Five years ago, Hazelton drastically increased the selectivity of its admissions process and started accepting only the best students.</a:t>
            </a:r>
            <a:endParaRPr/>
          </a:p>
          <a:p>
            <a:pPr indent="0" lvl="0" marL="0" marR="0" rtl="0" algn="just">
              <a:lnSpc>
                <a:spcPct val="150000"/>
              </a:lnSpc>
              <a:spcBef>
                <a:spcPts val="600"/>
              </a:spcBef>
              <a:spcAft>
                <a:spcPts val="0"/>
              </a:spcAft>
              <a:buNone/>
            </a:pPr>
            <a:r>
              <a:t/>
            </a:r>
            <a:endParaRPr sz="1800">
              <a:latin typeface="Cambria"/>
              <a:ea typeface="Cambria"/>
              <a:cs typeface="Cambria"/>
              <a:sym typeface="Cambria"/>
            </a:endParaRPr>
          </a:p>
          <a:p>
            <a:pPr indent="0" lvl="0" marL="0" marR="0" rtl="0" algn="just">
              <a:lnSpc>
                <a:spcPct val="150000"/>
              </a:lnSpc>
              <a:spcBef>
                <a:spcPts val="600"/>
              </a:spcBef>
              <a:spcAft>
                <a:spcPts val="0"/>
              </a:spcAft>
              <a:buNone/>
            </a:pPr>
            <a:r>
              <a:rPr b="0" i="0" lang="en-US" sz="2800">
                <a:solidFill>
                  <a:srgbClr val="222222"/>
                </a:solidFill>
                <a:latin typeface="Arial"/>
                <a:ea typeface="Arial"/>
                <a:cs typeface="Arial"/>
                <a:sym typeface="Arial"/>
              </a:rPr>
              <a:t>Correlation: Wearing uniform and higher score. (OR we can assume Wearing uniform caused higher score)</a:t>
            </a:r>
            <a:endParaRPr sz="1800">
              <a:latin typeface="Cambria"/>
              <a:ea typeface="Cambria"/>
              <a:cs typeface="Cambria"/>
              <a:sym typeface="Cambria"/>
            </a:endParaRPr>
          </a:p>
          <a:p>
            <a:pPr indent="0" lvl="0" marL="0" marR="0" rtl="0" algn="just">
              <a:lnSpc>
                <a:spcPct val="150000"/>
              </a:lnSpc>
              <a:spcBef>
                <a:spcPts val="600"/>
              </a:spcBef>
              <a:spcAft>
                <a:spcPts val="0"/>
              </a:spcAft>
              <a:buNone/>
            </a:pPr>
            <a:r>
              <a:t/>
            </a:r>
            <a:endParaRPr sz="1800">
              <a:latin typeface="Cambria"/>
              <a:ea typeface="Cambria"/>
              <a:cs typeface="Cambria"/>
              <a:sym typeface="Cambria"/>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5.</a:t>
            </a:r>
            <a:endParaRPr/>
          </a:p>
          <a:p>
            <a:pPr indent="0" lvl="0" marL="0" marR="0" rtl="0" algn="just">
              <a:lnSpc>
                <a:spcPct val="150000"/>
              </a:lnSpc>
              <a:spcBef>
                <a:spcPts val="600"/>
              </a:spcBef>
              <a:spcAft>
                <a:spcPts val="0"/>
              </a:spcAft>
              <a:buNone/>
            </a:pPr>
            <a:r>
              <a:t/>
            </a:r>
            <a:endParaRPr sz="1800">
              <a:latin typeface="Cambria"/>
              <a:ea typeface="Cambria"/>
              <a:cs typeface="Cambria"/>
              <a:sym typeface="Cambria"/>
            </a:endParaRPr>
          </a:p>
          <a:p>
            <a:pPr indent="0" lvl="0" marL="0" marR="0" rtl="0" algn="just">
              <a:lnSpc>
                <a:spcPct val="150000"/>
              </a:lnSpc>
              <a:spcBef>
                <a:spcPts val="600"/>
              </a:spcBef>
              <a:spcAft>
                <a:spcPts val="0"/>
              </a:spcAft>
              <a:buClr>
                <a:schemeClr val="dk1"/>
              </a:buClr>
              <a:buSzPts val="1800"/>
              <a:buFont typeface="Cambria"/>
              <a:buNone/>
            </a:pPr>
            <a:r>
              <a:rPr lang="en-US" sz="1800">
                <a:latin typeface="Cambria"/>
                <a:ea typeface="Cambria"/>
                <a:cs typeface="Cambria"/>
                <a:sym typeface="Cambria"/>
              </a:rPr>
              <a:t>One possible answer</a:t>
            </a:r>
            <a:r>
              <a:rPr b="1" lang="en-US" sz="1800">
                <a:latin typeface="Cambria"/>
                <a:ea typeface="Cambria"/>
                <a:cs typeface="Cambria"/>
                <a:sym typeface="Cambria"/>
              </a:rPr>
              <a:t> (C caused both A and B)</a:t>
            </a:r>
            <a:r>
              <a:rPr lang="en-US" sz="1800">
                <a:latin typeface="Cambria"/>
                <a:ea typeface="Cambria"/>
                <a:cs typeface="Cambria"/>
                <a:sym typeface="Cambria"/>
              </a:rPr>
              <a:t>: Two weeks ago, Employee Y and his spouse adopted an infant, and Employee Y has been suffering from sleep deprivation ever since.</a:t>
            </a:r>
            <a:endParaRPr/>
          </a:p>
          <a:p>
            <a:pPr indent="0" lvl="0" marL="0" marR="0" rtl="0" algn="just">
              <a:lnSpc>
                <a:spcPct val="150000"/>
              </a:lnSpc>
              <a:spcBef>
                <a:spcPts val="600"/>
              </a:spcBef>
              <a:spcAft>
                <a:spcPts val="0"/>
              </a:spcAft>
              <a:buClr>
                <a:schemeClr val="dk1"/>
              </a:buClr>
              <a:buSzPts val="1800"/>
              <a:buFont typeface="Calibri"/>
              <a:buNone/>
            </a:pPr>
            <a:r>
              <a:t/>
            </a:r>
            <a:endParaRPr sz="1800">
              <a:latin typeface="Cambria"/>
              <a:ea typeface="Cambria"/>
              <a:cs typeface="Cambria"/>
              <a:sym typeface="Cambria"/>
            </a:endParaRPr>
          </a:p>
          <a:p>
            <a:pPr indent="0" lvl="0" marL="0" marR="0" rtl="0" algn="just">
              <a:lnSpc>
                <a:spcPct val="150000"/>
              </a:lnSpc>
              <a:spcBef>
                <a:spcPts val="600"/>
              </a:spcBef>
              <a:spcAft>
                <a:spcPts val="0"/>
              </a:spcAft>
              <a:buClr>
                <a:schemeClr val="dk1"/>
              </a:buClr>
              <a:buSzPts val="1800"/>
              <a:buFont typeface="Cambria"/>
              <a:buNone/>
            </a:pPr>
            <a:r>
              <a:rPr lang="en-US" sz="1800">
                <a:latin typeface="Cambria"/>
                <a:ea typeface="Cambria"/>
                <a:cs typeface="Cambria"/>
                <a:sym typeface="Cambria"/>
              </a:rPr>
              <a:t>The harsh penalties for arriving to work late operate under the assumption that the quality of Employee Y's work product will improve if he starts arriving to work on time—in other words, the harsh penalties assume that late arrivals are the cause of the decrease in work product quality. However, it might be that a separate factor—sleep deprivation—might be the cause of BOTH the late arrivals AND the decrease in work product quality.</a:t>
            </a:r>
            <a:endParaRPr/>
          </a:p>
          <a:p>
            <a:pPr indent="0" lvl="0" marL="0" marR="0" rtl="0" algn="just">
              <a:lnSpc>
                <a:spcPct val="150000"/>
              </a:lnSpc>
              <a:spcBef>
                <a:spcPts val="600"/>
              </a:spcBef>
              <a:spcAft>
                <a:spcPts val="0"/>
              </a:spcAft>
              <a:buClr>
                <a:schemeClr val="dk1"/>
              </a:buClr>
              <a:buSzPts val="1800"/>
              <a:buFont typeface="Calibri"/>
              <a:buNone/>
            </a:pPr>
            <a:r>
              <a:t/>
            </a:r>
            <a:endParaRPr sz="1800">
              <a:latin typeface="Cambria"/>
              <a:ea typeface="Cambria"/>
              <a:cs typeface="Cambria"/>
              <a:sym typeface="Cambria"/>
            </a:endParaRPr>
          </a:p>
          <a:p>
            <a:pPr indent="0" lvl="0" marL="0" rtl="0" algn="l">
              <a:spcBef>
                <a:spcPts val="1440"/>
              </a:spcBef>
              <a:spcAft>
                <a:spcPts val="0"/>
              </a:spcAft>
              <a:buNone/>
            </a:pPr>
            <a:r>
              <a:rPr b="0" i="0" lang="en-US" sz="2800">
                <a:solidFill>
                  <a:srgbClr val="222222"/>
                </a:solidFill>
                <a:latin typeface="Arial"/>
                <a:ea typeface="Arial"/>
                <a:cs typeface="Arial"/>
                <a:sym typeface="Arial"/>
              </a:rPr>
              <a:t>Correlation: Coming late and Reduction in quality of work. (OR we can assume Coming late caused Reduction in quality of work)</a:t>
            </a:r>
            <a:endParaRPr/>
          </a:p>
        </p:txBody>
      </p:sp>
      <p:sp>
        <p:nvSpPr>
          <p:cNvPr id="472" name="Google Shape;472;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800"/>
              <a:buFont typeface="Cambria"/>
              <a:buNone/>
            </a:pPr>
            <a:r>
              <a:rPr b="0" lang="en-US" sz="1800">
                <a:latin typeface="Cambria"/>
                <a:ea typeface="Cambria"/>
                <a:cs typeface="Cambria"/>
                <a:sym typeface="Cambria"/>
              </a:rPr>
              <a:t>6.</a:t>
            </a:r>
            <a:endParaRPr/>
          </a:p>
          <a:p>
            <a:pPr indent="0" lvl="0" marL="0" marR="0" rtl="0" algn="just">
              <a:lnSpc>
                <a:spcPct val="100000"/>
              </a:lnSpc>
              <a:spcBef>
                <a:spcPts val="540"/>
              </a:spcBef>
              <a:spcAft>
                <a:spcPts val="0"/>
              </a:spcAft>
              <a:buClr>
                <a:schemeClr val="dk1"/>
              </a:buClr>
              <a:buSzPts val="1800"/>
              <a:buFont typeface="Calibri"/>
              <a:buNone/>
            </a:pPr>
            <a:r>
              <a:t/>
            </a:r>
            <a:endParaRPr b="0" sz="1800">
              <a:latin typeface="Cambria"/>
              <a:ea typeface="Cambria"/>
              <a:cs typeface="Cambria"/>
              <a:sym typeface="Cambria"/>
            </a:endParaRPr>
          </a:p>
          <a:p>
            <a:pPr indent="0" lvl="0" marL="0" marR="0" rtl="0" algn="just">
              <a:lnSpc>
                <a:spcPct val="100000"/>
              </a:lnSpc>
              <a:spcBef>
                <a:spcPts val="540"/>
              </a:spcBef>
              <a:spcAft>
                <a:spcPts val="0"/>
              </a:spcAft>
              <a:buClr>
                <a:schemeClr val="dk1"/>
              </a:buClr>
              <a:buSzPts val="1800"/>
              <a:buFont typeface="Cambria"/>
              <a:buNone/>
            </a:pPr>
            <a:r>
              <a:rPr b="0" lang="en-US" sz="1800">
                <a:latin typeface="Cambria"/>
                <a:ea typeface="Cambria"/>
                <a:cs typeface="Cambria"/>
                <a:sym typeface="Cambria"/>
              </a:rPr>
              <a:t>One possible answer:</a:t>
            </a:r>
            <a:endParaRPr/>
          </a:p>
          <a:p>
            <a:pPr indent="0" lvl="0" marL="0" marR="0" rtl="0" algn="just">
              <a:lnSpc>
                <a:spcPct val="100000"/>
              </a:lnSpc>
              <a:spcBef>
                <a:spcPts val="540"/>
              </a:spcBef>
              <a:spcAft>
                <a:spcPts val="0"/>
              </a:spcAft>
              <a:buClr>
                <a:schemeClr val="dk1"/>
              </a:buClr>
              <a:buSzPts val="1800"/>
              <a:buFont typeface="Cambria"/>
              <a:buNone/>
            </a:pPr>
            <a:r>
              <a:rPr b="1" lang="en-US" sz="1800">
                <a:latin typeface="Cambria"/>
                <a:ea typeface="Cambria"/>
                <a:cs typeface="Cambria"/>
                <a:sym typeface="Cambria"/>
              </a:rPr>
              <a:t>B caused A.</a:t>
            </a:r>
            <a:endParaRPr/>
          </a:p>
          <a:p>
            <a:pPr indent="0" lvl="0" marL="0" marR="0" rtl="0" algn="just">
              <a:lnSpc>
                <a:spcPct val="100000"/>
              </a:lnSpc>
              <a:spcBef>
                <a:spcPts val="540"/>
              </a:spcBef>
              <a:spcAft>
                <a:spcPts val="0"/>
              </a:spcAft>
              <a:buClr>
                <a:schemeClr val="dk1"/>
              </a:buClr>
              <a:buSzPts val="1800"/>
              <a:buFont typeface="Cambria"/>
              <a:buNone/>
            </a:pPr>
            <a:r>
              <a:rPr lang="en-US" sz="1800">
                <a:latin typeface="Cambria"/>
                <a:ea typeface="Cambria"/>
                <a:cs typeface="Cambria"/>
                <a:sym typeface="Cambria"/>
              </a:rPr>
              <a:t>This argument suffers from a </a:t>
            </a:r>
            <a:r>
              <a:rPr b="1" lang="en-US" sz="1800">
                <a:latin typeface="Cambria"/>
                <a:ea typeface="Cambria"/>
                <a:cs typeface="Cambria"/>
                <a:sym typeface="Cambria"/>
              </a:rPr>
              <a:t>logical flaw</a:t>
            </a:r>
            <a:r>
              <a:rPr lang="en-US" sz="1800">
                <a:latin typeface="Cambria"/>
                <a:ea typeface="Cambria"/>
                <a:cs typeface="Cambria"/>
                <a:sym typeface="Cambria"/>
              </a:rPr>
              <a:t>. It is based on the unlikely assumption that the regular presence of celebrities is the cause of the restaurant's high rating. It is more likely that the high rating encouraged the celebrities to visit the restaurant in the first place.</a:t>
            </a:r>
            <a:endParaRPr/>
          </a:p>
          <a:p>
            <a:pPr indent="0" lvl="0" marL="0" marR="0" rtl="0" algn="just">
              <a:lnSpc>
                <a:spcPct val="100000"/>
              </a:lnSpc>
              <a:spcBef>
                <a:spcPts val="540"/>
              </a:spcBef>
              <a:spcAft>
                <a:spcPts val="0"/>
              </a:spcAft>
              <a:buClr>
                <a:schemeClr val="dk1"/>
              </a:buClr>
              <a:buSzPts val="1800"/>
              <a:buFont typeface="Calibri"/>
              <a:buNone/>
            </a:pPr>
            <a:r>
              <a:t/>
            </a:r>
            <a:endParaRPr sz="1800">
              <a:latin typeface="Cambria"/>
              <a:ea typeface="Cambria"/>
              <a:cs typeface="Cambria"/>
              <a:sym typeface="Cambria"/>
            </a:endParaRPr>
          </a:p>
          <a:p>
            <a:pPr indent="0" lvl="0" marL="0" marR="0" rtl="0" algn="just">
              <a:lnSpc>
                <a:spcPct val="100000"/>
              </a:lnSpc>
              <a:spcBef>
                <a:spcPts val="540"/>
              </a:spcBef>
              <a:spcAft>
                <a:spcPts val="0"/>
              </a:spcAft>
              <a:buClr>
                <a:schemeClr val="dk1"/>
              </a:buClr>
              <a:buSzPts val="1800"/>
              <a:buFont typeface="Cambria"/>
              <a:buNone/>
            </a:pPr>
            <a:r>
              <a:rPr b="1" lang="en-US" sz="1800">
                <a:latin typeface="Cambria"/>
                <a:ea typeface="Cambria"/>
                <a:cs typeface="Cambria"/>
                <a:sym typeface="Cambria"/>
              </a:rPr>
              <a:t>C caused both A and B:</a:t>
            </a:r>
            <a:r>
              <a:rPr lang="en-US" sz="1800">
                <a:latin typeface="Cambria"/>
                <a:ea typeface="Cambria"/>
                <a:cs typeface="Cambria"/>
                <a:sym typeface="Cambria"/>
              </a:rPr>
              <a:t> The restaurant's high quality earned it both the high rating </a:t>
            </a:r>
            <a:r>
              <a:rPr b="1" lang="en-US" sz="1800">
                <a:latin typeface="Cambria"/>
                <a:ea typeface="Cambria"/>
                <a:cs typeface="Cambria"/>
                <a:sym typeface="Cambria"/>
              </a:rPr>
              <a:t>and </a:t>
            </a:r>
            <a:r>
              <a:rPr lang="en-US" sz="1800">
                <a:latin typeface="Cambria"/>
                <a:ea typeface="Cambria"/>
                <a:cs typeface="Cambria"/>
                <a:sym typeface="Cambria"/>
              </a:rPr>
              <a:t>the attention of the aforementioned celebrities.</a:t>
            </a:r>
            <a:endParaRPr sz="1800">
              <a:latin typeface="Caladea"/>
              <a:ea typeface="Caladea"/>
              <a:cs typeface="Caladea"/>
              <a:sym typeface="Caladea"/>
            </a:endParaRPr>
          </a:p>
        </p:txBody>
      </p:sp>
      <p:sp>
        <p:nvSpPr>
          <p:cNvPr id="479" name="Google Shape;479;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566738" lvl="0" marL="566738" marR="0" rtl="0" algn="just">
              <a:lnSpc>
                <a:spcPct val="120000"/>
              </a:lnSpc>
              <a:spcBef>
                <a:spcPts val="0"/>
              </a:spcBef>
              <a:spcAft>
                <a:spcPts val="0"/>
              </a:spcAft>
              <a:buClr>
                <a:schemeClr val="dk1"/>
              </a:buClr>
              <a:buSzPts val="1200"/>
              <a:buFont typeface="Calibri"/>
              <a:buAutoNum type="alphaUcPeriod"/>
            </a:pPr>
            <a:r>
              <a:rPr b="1" lang="en-US" sz="1200">
                <a:latin typeface="Cambria"/>
                <a:ea typeface="Cambria"/>
                <a:cs typeface="Cambria"/>
                <a:sym typeface="Cambria"/>
              </a:rPr>
              <a:t>Possible weakener</a:t>
            </a:r>
            <a:r>
              <a:rPr lang="en-US" sz="1200">
                <a:latin typeface="Cambria"/>
                <a:ea typeface="Cambria"/>
                <a:cs typeface="Cambria"/>
                <a:sym typeface="Cambria"/>
              </a:rPr>
              <a:t>: in the past 20 years, people have been made increasingly aware of the health benefits of coffee. </a:t>
            </a:r>
            <a:r>
              <a:rPr b="1" lang="en-US" sz="1200">
                <a:latin typeface="Cambria"/>
                <a:ea typeface="Cambria"/>
                <a:cs typeface="Cambria"/>
                <a:sym typeface="Cambria"/>
              </a:rPr>
              <a:t>(C causes B)</a:t>
            </a:r>
            <a:endParaRPr sz="1200">
              <a:latin typeface="Calibri"/>
              <a:ea typeface="Calibri"/>
              <a:cs typeface="Calibri"/>
              <a:sym typeface="Calibri"/>
            </a:endParaRPr>
          </a:p>
          <a:p>
            <a:pPr indent="-566738" lvl="0" marL="566738" marR="0" rtl="0" algn="just">
              <a:lnSpc>
                <a:spcPct val="120000"/>
              </a:lnSpc>
              <a:spcBef>
                <a:spcPts val="600"/>
              </a:spcBef>
              <a:spcAft>
                <a:spcPts val="0"/>
              </a:spcAft>
              <a:buClr>
                <a:schemeClr val="dk1"/>
              </a:buClr>
              <a:buSzPts val="1200"/>
              <a:buFont typeface="Calibri"/>
              <a:buAutoNum type="alphaUcPeriod"/>
            </a:pPr>
            <a:r>
              <a:rPr b="1" lang="en-US" sz="1200">
                <a:latin typeface="Cambria"/>
                <a:ea typeface="Cambria"/>
                <a:cs typeface="Cambria"/>
                <a:sym typeface="Cambria"/>
              </a:rPr>
              <a:t>Possible weakener</a:t>
            </a:r>
            <a:r>
              <a:rPr lang="en-US" sz="1200">
                <a:latin typeface="Cambria"/>
                <a:ea typeface="Cambria"/>
                <a:cs typeface="Cambria"/>
                <a:sym typeface="Cambria"/>
              </a:rPr>
              <a:t>: public coffee houses have been increasing as a result of the increase in consumption of coffee.</a:t>
            </a:r>
            <a:r>
              <a:rPr b="1" lang="en-US" sz="1200">
                <a:latin typeface="Cambria"/>
                <a:ea typeface="Cambria"/>
                <a:cs typeface="Cambria"/>
                <a:sym typeface="Cambria"/>
              </a:rPr>
              <a:t> (B causes A)</a:t>
            </a:r>
            <a:endParaRPr/>
          </a:p>
          <a:p>
            <a:pPr indent="-490538" lvl="0" marL="566738" marR="0" rtl="0" algn="just">
              <a:lnSpc>
                <a:spcPct val="120000"/>
              </a:lnSpc>
              <a:spcBef>
                <a:spcPts val="600"/>
              </a:spcBef>
              <a:spcAft>
                <a:spcPts val="0"/>
              </a:spcAft>
              <a:buClr>
                <a:schemeClr val="dk1"/>
              </a:buClr>
              <a:buSzPts val="1200"/>
              <a:buFont typeface="Calibri"/>
              <a:buNone/>
            </a:pPr>
            <a:r>
              <a:t/>
            </a:r>
            <a:endParaRPr b="1" sz="1200">
              <a:latin typeface="Cambria"/>
              <a:ea typeface="Cambria"/>
              <a:cs typeface="Cambria"/>
              <a:sym typeface="Cambria"/>
            </a:endParaRPr>
          </a:p>
          <a:p>
            <a:pPr indent="0" lvl="0" marL="0" marR="0" rtl="0" algn="just">
              <a:lnSpc>
                <a:spcPct val="120000"/>
              </a:lnSpc>
              <a:spcBef>
                <a:spcPts val="600"/>
              </a:spcBef>
              <a:spcAft>
                <a:spcPts val="0"/>
              </a:spcAft>
              <a:buClr>
                <a:schemeClr val="dk1"/>
              </a:buClr>
              <a:buSzPts val="1200"/>
              <a:buFont typeface="Calibri"/>
              <a:buNone/>
            </a:pPr>
            <a:r>
              <a:rPr b="1" lang="en-US" sz="1200">
                <a:latin typeface="Cambria"/>
                <a:ea typeface="Cambria"/>
                <a:cs typeface="Cambria"/>
                <a:sym typeface="Cambria"/>
              </a:rPr>
              <a:t>Top 1% expert replies to student queries (can skip)</a:t>
            </a:r>
            <a:endParaRPr/>
          </a:p>
          <a:p>
            <a:pPr indent="0" lvl="0" marL="0" rtl="0" algn="l">
              <a:spcBef>
                <a:spcPts val="960"/>
              </a:spcBef>
              <a:spcAft>
                <a:spcPts val="0"/>
              </a:spcAft>
              <a:buNone/>
            </a:pPr>
            <a:r>
              <a:rPr lang="en-US"/>
              <a:t>This is correlation and causation, which are not the same in statistics or life.</a:t>
            </a:r>
            <a:br>
              <a:rPr lang="en-US"/>
            </a:br>
            <a:endParaRPr/>
          </a:p>
          <a:p>
            <a:pPr indent="0" lvl="0" marL="0" rtl="0" algn="l">
              <a:spcBef>
                <a:spcPts val="360"/>
              </a:spcBef>
              <a:spcAft>
                <a:spcPts val="0"/>
              </a:spcAft>
              <a:buNone/>
            </a:pPr>
            <a:r>
              <a:rPr lang="en-US"/>
              <a:t>The two variables coffee shop numbers and coffee consumption volumes are positively correlated - they have both increased together, but is the former causing the latter? If we can show that there might be at least another variable in the background that is driving coffee consumption, then definitely the causal relationship between coffee shops and coffee consumption will be reduced (then this other variable may be the causal one and increase in number of coffee shops is simply what is called a confounding variable in statistics)</a:t>
            </a:r>
            <a:br>
              <a:rPr lang="en-US"/>
            </a:br>
            <a:endParaRPr/>
          </a:p>
          <a:p>
            <a:pPr indent="0" lvl="0" marL="0" rtl="0" algn="l">
              <a:spcBef>
                <a:spcPts val="360"/>
              </a:spcBef>
              <a:spcAft>
                <a:spcPts val="0"/>
              </a:spcAft>
              <a:buNone/>
            </a:pPr>
            <a:r>
              <a:rPr lang="en-US"/>
              <a:t>Possible weakener A does this by introducing increasing awareness of benefits of coffee as the possible causal variable</a:t>
            </a:r>
            <a:br>
              <a:rPr lang="en-US"/>
            </a:br>
            <a:endParaRPr/>
          </a:p>
          <a:p>
            <a:pPr indent="0" lvl="0" marL="0" rtl="0" algn="l">
              <a:spcBef>
                <a:spcPts val="360"/>
              </a:spcBef>
              <a:spcAft>
                <a:spcPts val="0"/>
              </a:spcAft>
              <a:buNone/>
            </a:pPr>
            <a:r>
              <a:rPr lang="en-US"/>
              <a:t>Possible weakener B - flips the causality around by saying coffee shops are not driving up consumption, but consumption is driving up coffee shops. Do notice that this also weakens our initial causality - in fact it turns it around 180 degrees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Is there a possibility that more awareness of health benefits has pushed up the demand for coffee shops and consumption? Possible, but even if this is true, our initial causality between shops and consumptions is weakened - the correlation exists, but because of an entirely third variable (awareness of benefits) that is causing both</a:t>
            </a:r>
            <a:endParaRPr/>
          </a:p>
          <a:p>
            <a:pPr indent="0" lvl="0" marL="0" rtl="0" algn="l">
              <a:spcBef>
                <a:spcPts val="360"/>
              </a:spcBef>
              <a:spcAft>
                <a:spcPts val="0"/>
              </a:spcAft>
              <a:buNone/>
            </a:pPr>
            <a:br>
              <a:rPr lang="en-US"/>
            </a:br>
            <a:endParaRPr sz="1200">
              <a:latin typeface="Calibri"/>
              <a:ea typeface="Calibri"/>
              <a:cs typeface="Calibri"/>
              <a:sym typeface="Calibri"/>
            </a:endParaRPr>
          </a:p>
        </p:txBody>
      </p:sp>
      <p:sp>
        <p:nvSpPr>
          <p:cNvPr id="486" name="Google Shape;486;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mbria"/>
              <a:buNone/>
            </a:pPr>
            <a:r>
              <a:rPr b="1" lang="en-US" sz="1200">
                <a:latin typeface="Cambria"/>
                <a:ea typeface="Cambria"/>
                <a:cs typeface="Cambria"/>
                <a:sym typeface="Cambria"/>
              </a:rPr>
              <a:t>Possible weakener:</a:t>
            </a:r>
            <a:r>
              <a:rPr lang="en-US" sz="1200">
                <a:latin typeface="Cambria"/>
                <a:ea typeface="Cambria"/>
                <a:cs typeface="Cambria"/>
                <a:sym typeface="Cambria"/>
              </a:rPr>
              <a:t> people who routinely listen to classical music but still have anxiety disorders.</a:t>
            </a:r>
            <a:endParaRPr/>
          </a:p>
          <a:p>
            <a:pPr indent="0" lvl="0" marL="0" marR="0" rtl="0" algn="l">
              <a:lnSpc>
                <a:spcPct val="100000"/>
              </a:lnSpc>
              <a:spcBef>
                <a:spcPts val="360"/>
              </a:spcBef>
              <a:spcAft>
                <a:spcPts val="0"/>
              </a:spcAft>
              <a:buClr>
                <a:schemeClr val="dk1"/>
              </a:buClr>
              <a:buSzPts val="1200"/>
              <a:buFont typeface="Calibri"/>
              <a:buNone/>
            </a:pPr>
            <a:r>
              <a:t/>
            </a:r>
            <a:endParaRPr b="1" sz="1200">
              <a:latin typeface="Cambria"/>
              <a:ea typeface="Cambria"/>
              <a:cs typeface="Cambria"/>
              <a:sym typeface="Cambria"/>
            </a:endParaRPr>
          </a:p>
          <a:p>
            <a:pPr indent="0" lvl="0" marL="0" marR="0" rtl="0" algn="l">
              <a:lnSpc>
                <a:spcPct val="100000"/>
              </a:lnSpc>
              <a:spcBef>
                <a:spcPts val="360"/>
              </a:spcBef>
              <a:spcAft>
                <a:spcPts val="0"/>
              </a:spcAft>
              <a:buClr>
                <a:schemeClr val="dk1"/>
              </a:buClr>
              <a:buSzPts val="1200"/>
              <a:buFont typeface="Cambria"/>
              <a:buNone/>
            </a:pPr>
            <a:r>
              <a:rPr b="1" lang="en-US" sz="1200">
                <a:latin typeface="Cambria"/>
                <a:ea typeface="Cambria"/>
                <a:cs typeface="Cambria"/>
                <a:sym typeface="Cambria"/>
              </a:rPr>
              <a:t>Top 1% expert replies to student queries (can skip)</a:t>
            </a:r>
            <a:endParaRPr/>
          </a:p>
          <a:p>
            <a:pPr indent="0" lvl="0" marL="0" marR="0" rtl="0" algn="l">
              <a:lnSpc>
                <a:spcPct val="100000"/>
              </a:lnSpc>
              <a:spcBef>
                <a:spcPts val="360"/>
              </a:spcBef>
              <a:spcAft>
                <a:spcPts val="0"/>
              </a:spcAft>
              <a:buClr>
                <a:srgbClr val="222222"/>
              </a:buClr>
              <a:buSzPts val="1200"/>
              <a:buFont typeface="Arial"/>
              <a:buNone/>
            </a:pPr>
            <a:r>
              <a:rPr b="0" i="0" lang="en-US">
                <a:solidFill>
                  <a:srgbClr val="222222"/>
                </a:solidFill>
                <a:latin typeface="Arial"/>
                <a:ea typeface="Arial"/>
                <a:cs typeface="Arial"/>
                <a:sym typeface="Arial"/>
              </a:rPr>
              <a:t>Another possible weakener (among many): People with low anxiety have been found to get statistically significantly higher amounts of sleep than do people with higher anxiety. Now we don’t know if the classical music is causing anxiety to go down or is there an entirely different reason (again, this by itself does not imply causation between sleep and lower anxiety, but it establishes another correlation).</a:t>
            </a:r>
            <a:endParaRPr b="1" sz="1200">
              <a:latin typeface="Cambria"/>
              <a:ea typeface="Cambria"/>
              <a:cs typeface="Cambria"/>
              <a:sym typeface="Cambria"/>
            </a:endParaRPr>
          </a:p>
          <a:p>
            <a:pPr indent="0" lvl="0" marL="0" marR="0" rtl="0" algn="l">
              <a:lnSpc>
                <a:spcPct val="100000"/>
              </a:lnSpc>
              <a:spcBef>
                <a:spcPts val="360"/>
              </a:spcBef>
              <a:spcAft>
                <a:spcPts val="0"/>
              </a:spcAft>
              <a:buClr>
                <a:schemeClr val="dk1"/>
              </a:buClr>
              <a:buSzPts val="1200"/>
              <a:buFont typeface="Calibri"/>
              <a:buNone/>
            </a:pPr>
            <a:r>
              <a:t/>
            </a:r>
            <a:endParaRPr b="1" sz="1200">
              <a:latin typeface="Cambria"/>
              <a:ea typeface="Cambria"/>
              <a:cs typeface="Cambria"/>
              <a:sym typeface="Cambria"/>
            </a:endParaRPr>
          </a:p>
          <a:p>
            <a:pPr indent="0" lvl="0" marL="0" marR="0" rtl="0" algn="l">
              <a:lnSpc>
                <a:spcPct val="100000"/>
              </a:lnSpc>
              <a:spcBef>
                <a:spcPts val="360"/>
              </a:spcBef>
              <a:spcAft>
                <a:spcPts val="0"/>
              </a:spcAft>
              <a:buClr>
                <a:schemeClr val="dk1"/>
              </a:buClr>
              <a:buSzPts val="1200"/>
              <a:buFont typeface="Calibri"/>
              <a:buNone/>
            </a:pPr>
            <a:r>
              <a:t/>
            </a:r>
            <a:endParaRPr b="1" sz="1200">
              <a:latin typeface="Cambria"/>
              <a:ea typeface="Cambria"/>
              <a:cs typeface="Cambria"/>
              <a:sym typeface="Cambria"/>
            </a:endParaRPr>
          </a:p>
          <a:p>
            <a:pPr indent="0" lvl="0" marL="0" marR="0" rtl="0" algn="l">
              <a:lnSpc>
                <a:spcPct val="100000"/>
              </a:lnSpc>
              <a:spcBef>
                <a:spcPts val="360"/>
              </a:spcBef>
              <a:spcAft>
                <a:spcPts val="0"/>
              </a:spcAft>
              <a:buClr>
                <a:schemeClr val="dk1"/>
              </a:buClr>
              <a:buSzPts val="1200"/>
              <a:buFont typeface="Calibri"/>
              <a:buNone/>
            </a:pPr>
            <a:r>
              <a:t/>
            </a:r>
            <a:endParaRPr sz="1200">
              <a:latin typeface="Calibri"/>
              <a:ea typeface="Calibri"/>
              <a:cs typeface="Calibri"/>
              <a:sym typeface="Calibri"/>
            </a:endParaRPr>
          </a:p>
        </p:txBody>
      </p:sp>
      <p:sp>
        <p:nvSpPr>
          <p:cNvPr id="493" name="Google Shape;493;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 name="Google Shape;12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9" name="Google Shape;499;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None/>
            </a:pPr>
            <a:r>
              <a:rPr lang="en-US" sz="1200">
                <a:latin typeface="Cambria"/>
                <a:ea typeface="Cambria"/>
                <a:cs typeface="Cambria"/>
                <a:sym typeface="Cambria"/>
              </a:rPr>
              <a:t>The argument concludes that the crime rate will drop because there are recently installed video cameras at all major intersections in the neighborhoods with the highest crime rates. The assumption is that the surveillance cameras will actually reduce the incidence of crime.</a:t>
            </a:r>
            <a:endParaRPr sz="1200">
              <a:latin typeface="Calibri"/>
              <a:ea typeface="Calibri"/>
              <a:cs typeface="Calibri"/>
              <a:sym typeface="Calibri"/>
            </a:endParaRPr>
          </a:p>
          <a:p>
            <a:pPr indent="-342900" lvl="0" marL="342900" marR="0" rtl="0" algn="just">
              <a:lnSpc>
                <a:spcPct val="120000"/>
              </a:lnSpc>
              <a:spcBef>
                <a:spcPts val="600"/>
              </a:spcBef>
              <a:spcAft>
                <a:spcPts val="0"/>
              </a:spcAft>
              <a:buClr>
                <a:schemeClr val="dk1"/>
              </a:buClr>
              <a:buSzPts val="1200"/>
              <a:buFont typeface="Calibri"/>
              <a:buAutoNum type="alphaUcPeriod"/>
            </a:pPr>
            <a:r>
              <a:rPr b="1" lang="en-US" sz="1200">
                <a:latin typeface="Cambria"/>
                <a:ea typeface="Cambria"/>
                <a:cs typeface="Cambria"/>
                <a:sym typeface="Cambria"/>
              </a:rPr>
              <a:t>Possible weakener: </a:t>
            </a:r>
            <a:r>
              <a:rPr lang="en-US" sz="1200">
                <a:latin typeface="Cambria"/>
                <a:ea typeface="Cambria"/>
                <a:cs typeface="Cambria"/>
                <a:sym typeface="Cambria"/>
              </a:rPr>
              <a:t>Crime is not limited to major intersections.</a:t>
            </a:r>
            <a:endParaRPr sz="1200">
              <a:latin typeface="Calibri"/>
              <a:ea typeface="Calibri"/>
              <a:cs typeface="Calibri"/>
              <a:sym typeface="Calibri"/>
            </a:endParaRPr>
          </a:p>
          <a:p>
            <a:pPr indent="-342900" lvl="0" marL="342900" marR="0" rtl="0" algn="just">
              <a:lnSpc>
                <a:spcPct val="120000"/>
              </a:lnSpc>
              <a:spcBef>
                <a:spcPts val="600"/>
              </a:spcBef>
              <a:spcAft>
                <a:spcPts val="0"/>
              </a:spcAft>
              <a:buClr>
                <a:schemeClr val="dk1"/>
              </a:buClr>
              <a:buSzPts val="1200"/>
              <a:buFont typeface="Calibri"/>
              <a:buAutoNum type="alphaUcPeriod"/>
            </a:pPr>
            <a:r>
              <a:rPr b="1" lang="en-US" sz="1200">
                <a:latin typeface="Cambria"/>
                <a:ea typeface="Cambria"/>
                <a:cs typeface="Cambria"/>
                <a:sym typeface="Cambria"/>
              </a:rPr>
              <a:t>Possible weakener: </a:t>
            </a:r>
            <a:r>
              <a:rPr lang="en-US" sz="1200">
                <a:latin typeface="Cambria"/>
                <a:ea typeface="Cambria"/>
                <a:cs typeface="Cambria"/>
                <a:sym typeface="Cambria"/>
              </a:rPr>
              <a:t>A reduction in crime in one area may lead to an increase in crime in another neighborhood. </a:t>
            </a:r>
            <a:endParaRPr sz="1200">
              <a:latin typeface="Calibri"/>
              <a:ea typeface="Calibri"/>
              <a:cs typeface="Calibri"/>
              <a:sym typeface="Calibri"/>
            </a:endParaRPr>
          </a:p>
          <a:p>
            <a:pPr indent="-342900" lvl="0" marL="342900" marR="0" rtl="0" algn="just">
              <a:lnSpc>
                <a:spcPct val="120000"/>
              </a:lnSpc>
              <a:spcBef>
                <a:spcPts val="600"/>
              </a:spcBef>
              <a:spcAft>
                <a:spcPts val="0"/>
              </a:spcAft>
              <a:buClr>
                <a:schemeClr val="dk1"/>
              </a:buClr>
              <a:buSzPts val="1200"/>
              <a:buFont typeface="Calibri"/>
              <a:buAutoNum type="alphaUcPeriod"/>
            </a:pPr>
            <a:r>
              <a:rPr b="1" lang="en-US" sz="1200">
                <a:latin typeface="Cambria"/>
                <a:ea typeface="Cambria"/>
                <a:cs typeface="Cambria"/>
                <a:sym typeface="Cambria"/>
              </a:rPr>
              <a:t>Possible weakener: </a:t>
            </a:r>
            <a:r>
              <a:rPr lang="en-US" sz="1200">
                <a:latin typeface="Cambria"/>
                <a:ea typeface="Cambria"/>
                <a:cs typeface="Cambria"/>
                <a:sym typeface="Cambria"/>
              </a:rPr>
              <a:t>Cameras often produce poor image quality, which is not good enough to identify people precisely.</a:t>
            </a:r>
            <a:endParaRPr sz="1200">
              <a:latin typeface="Calibri"/>
              <a:ea typeface="Calibri"/>
              <a:cs typeface="Calibri"/>
              <a:sym typeface="Calibri"/>
            </a:endParaRPr>
          </a:p>
        </p:txBody>
      </p:sp>
      <p:sp>
        <p:nvSpPr>
          <p:cNvPr id="500" name="Google Shape;500;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lang="en-US" sz="1800">
                <a:latin typeface="Cambria"/>
                <a:ea typeface="Cambria"/>
                <a:cs typeface="Cambria"/>
                <a:sym typeface="Cambria"/>
              </a:rPr>
              <a:t>A causes B:</a:t>
            </a:r>
            <a:endParaRPr sz="1800">
              <a:latin typeface="Cambria"/>
              <a:ea typeface="Cambria"/>
              <a:cs typeface="Cambria"/>
              <a:sym typeface="Cambria"/>
            </a:endParaRPr>
          </a:p>
          <a:p>
            <a:pPr indent="0" lvl="0" marL="0" marR="0" rtl="0" algn="just">
              <a:lnSpc>
                <a:spcPct val="150000"/>
              </a:lnSpc>
              <a:spcBef>
                <a:spcPts val="600"/>
              </a:spcBef>
              <a:spcAft>
                <a:spcPts val="0"/>
              </a:spcAft>
              <a:buNone/>
            </a:pPr>
            <a:r>
              <a:t/>
            </a:r>
            <a:endParaRPr sz="1800">
              <a:latin typeface="Cambria"/>
              <a:ea typeface="Cambria"/>
              <a:cs typeface="Cambria"/>
              <a:sym typeface="Cambria"/>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Awareness of harmful effects of caffeine 🡪 decrease in coffee consumption</a:t>
            </a:r>
            <a:endParaRPr sz="1800">
              <a:latin typeface="Calibri"/>
              <a:ea typeface="Calibri"/>
              <a:cs typeface="Calibri"/>
              <a:sym typeface="Calibri"/>
            </a:endParaRPr>
          </a:p>
          <a:p>
            <a:pPr indent="0" lvl="0" marL="0" marR="0" rtl="0" algn="just">
              <a:lnSpc>
                <a:spcPct val="150000"/>
              </a:lnSpc>
              <a:spcBef>
                <a:spcPts val="600"/>
              </a:spcBef>
              <a:spcAft>
                <a:spcPts val="0"/>
              </a:spcAft>
              <a:buNone/>
            </a:pPr>
            <a:r>
              <a:t/>
            </a:r>
            <a:endParaRPr sz="1800">
              <a:latin typeface="Cambria"/>
              <a:ea typeface="Cambria"/>
              <a:cs typeface="Cambria"/>
              <a:sym typeface="Cambria"/>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Something else 🡪 decrease in coffee consumption. </a:t>
            </a:r>
            <a:r>
              <a:rPr b="1" lang="en-US" sz="1800">
                <a:latin typeface="Cambria"/>
                <a:ea typeface="Cambria"/>
                <a:cs typeface="Cambria"/>
                <a:sym typeface="Cambria"/>
              </a:rPr>
              <a:t>(C caused B)</a:t>
            </a:r>
            <a:endParaRPr sz="1800">
              <a:latin typeface="Calibri"/>
              <a:ea typeface="Calibri"/>
              <a:cs typeface="Calibri"/>
              <a:sym typeface="Calibri"/>
            </a:endParaRPr>
          </a:p>
          <a:p>
            <a:pPr indent="-342900" lvl="0" marL="342900" marR="0" rtl="0" algn="just">
              <a:lnSpc>
                <a:spcPct val="150000"/>
              </a:lnSpc>
              <a:spcBef>
                <a:spcPts val="600"/>
              </a:spcBef>
              <a:spcAft>
                <a:spcPts val="0"/>
              </a:spcAft>
              <a:buClr>
                <a:schemeClr val="dk1"/>
              </a:buClr>
              <a:buSzPts val="1800"/>
              <a:buFont typeface="Calibri"/>
              <a:buAutoNum type="alphaUcPeriod"/>
            </a:pPr>
            <a:r>
              <a:rPr lang="en-US" sz="1800">
                <a:latin typeface="Cambria"/>
                <a:ea typeface="Cambria"/>
                <a:cs typeface="Cambria"/>
                <a:sym typeface="Cambria"/>
              </a:rPr>
              <a:t>There’s no different underlying cause here. In fact, this is reiterating the notion that coffee consumption has decreased. We already knew this. Eliminate A.</a:t>
            </a:r>
            <a:endParaRPr sz="1800">
              <a:latin typeface="Calibri"/>
              <a:ea typeface="Calibri"/>
              <a:cs typeface="Calibri"/>
              <a:sym typeface="Calibri"/>
            </a:endParaRPr>
          </a:p>
          <a:p>
            <a:pPr indent="-342900" lvl="0" marL="342900" marR="0" rtl="0" algn="just">
              <a:lnSpc>
                <a:spcPct val="150000"/>
              </a:lnSpc>
              <a:spcBef>
                <a:spcPts val="600"/>
              </a:spcBef>
              <a:spcAft>
                <a:spcPts val="0"/>
              </a:spcAft>
              <a:buClr>
                <a:schemeClr val="dk1"/>
              </a:buClr>
              <a:buSzPts val="1800"/>
              <a:buFont typeface="Calibri"/>
              <a:buAutoNum type="alphaUcPeriod"/>
            </a:pPr>
            <a:r>
              <a:rPr b="1" lang="en-US" sz="1800">
                <a:latin typeface="Cambria"/>
                <a:ea typeface="Cambria"/>
                <a:cs typeface="Cambria"/>
                <a:sym typeface="Cambria"/>
              </a:rPr>
              <a:t>180 degrees … </a:t>
            </a:r>
            <a:r>
              <a:rPr lang="en-US" sz="1800">
                <a:latin typeface="Cambria"/>
                <a:ea typeface="Cambria"/>
                <a:cs typeface="Cambria"/>
                <a:sym typeface="Cambria"/>
              </a:rPr>
              <a:t>This isn’t an alternative reason for why people are drinking less coffee. In fact, the unpleasant withdrawal symptoms would be a pretty compelling reason to continue drinking plenty of coffee! Eliminate B.</a:t>
            </a:r>
            <a:endParaRPr sz="1800">
              <a:latin typeface="Calibri"/>
              <a:ea typeface="Calibri"/>
              <a:cs typeface="Calibri"/>
              <a:sym typeface="Calibri"/>
            </a:endParaRPr>
          </a:p>
          <a:p>
            <a:pPr indent="-342900" lvl="0" marL="342900" marR="0" rtl="0" algn="just">
              <a:lnSpc>
                <a:spcPct val="150000"/>
              </a:lnSpc>
              <a:spcBef>
                <a:spcPts val="600"/>
              </a:spcBef>
              <a:spcAft>
                <a:spcPts val="0"/>
              </a:spcAft>
              <a:buClr>
                <a:schemeClr val="dk1"/>
              </a:buClr>
              <a:buSzPts val="1800"/>
              <a:buFont typeface="Calibri"/>
              <a:buAutoNum type="alphaUcPeriod"/>
            </a:pPr>
            <a:r>
              <a:rPr lang="en-US" sz="1800">
                <a:latin typeface="Cambria"/>
                <a:ea typeface="Cambria"/>
                <a:cs typeface="Cambria"/>
                <a:sym typeface="Cambria"/>
              </a:rPr>
              <a:t>Again, no alternative cause presented here. And, logically, this doesn’t weaken the argument at all. It’s certainly possible that while many coffee drinkers have cut back on their coffee consumption, the kind of aficionados who drink specialty coffee will continue to drink their double latte espressos without any restrictions. Eliminate C.</a:t>
            </a:r>
            <a:endParaRPr sz="1800">
              <a:latin typeface="Calibri"/>
              <a:ea typeface="Calibri"/>
              <a:cs typeface="Calibri"/>
              <a:sym typeface="Calibri"/>
            </a:endParaRPr>
          </a:p>
          <a:p>
            <a:pPr indent="-342900" lvl="0" marL="342900" marR="0" rtl="0" algn="just">
              <a:lnSpc>
                <a:spcPct val="150000"/>
              </a:lnSpc>
              <a:spcBef>
                <a:spcPts val="600"/>
              </a:spcBef>
              <a:spcAft>
                <a:spcPts val="0"/>
              </a:spcAft>
              <a:buClr>
                <a:schemeClr val="dk1"/>
              </a:buClr>
              <a:buSzPts val="1800"/>
              <a:buFont typeface="Calibri"/>
              <a:buAutoNum type="alphaUcPeriod"/>
            </a:pPr>
            <a:r>
              <a:rPr lang="en-US" sz="1800">
                <a:latin typeface="Cambria"/>
                <a:ea typeface="Cambria"/>
                <a:cs typeface="Cambria"/>
                <a:sym typeface="Cambria"/>
              </a:rPr>
              <a:t>This one is often tempting. Students sometimes argue that it’s the appeal of fruit juices that is the alternative underlying cause we’re looking for. The problem is that we’re trying to weaken the argument, and if you read closely, this answer choice says consumption of fruit juices &amp; caffeine free herbal teas has “decreased”. D is out.</a:t>
            </a:r>
            <a:endParaRPr sz="1800">
              <a:latin typeface="Calibri"/>
              <a:ea typeface="Calibri"/>
              <a:cs typeface="Calibri"/>
              <a:sym typeface="Calibri"/>
            </a:endParaRPr>
          </a:p>
          <a:p>
            <a:pPr indent="-342900" lvl="0" marL="342900" marR="0" rtl="0" algn="just">
              <a:lnSpc>
                <a:spcPct val="150000"/>
              </a:lnSpc>
              <a:spcBef>
                <a:spcPts val="600"/>
              </a:spcBef>
              <a:spcAft>
                <a:spcPts val="0"/>
              </a:spcAft>
              <a:buClr>
                <a:schemeClr val="dk1"/>
              </a:buClr>
              <a:buSzPts val="1800"/>
              <a:buFont typeface="Calibri"/>
              <a:buAutoNum type="alphaUcPeriod"/>
            </a:pPr>
            <a:r>
              <a:rPr b="1" lang="en-US" sz="1800">
                <a:latin typeface="Cambria"/>
                <a:ea typeface="Cambria"/>
                <a:cs typeface="Cambria"/>
                <a:sym typeface="Cambria"/>
              </a:rPr>
              <a:t>Correct: </a:t>
            </a:r>
            <a:r>
              <a:rPr lang="en-US" sz="1800">
                <a:latin typeface="Cambria"/>
                <a:ea typeface="Cambria"/>
                <a:cs typeface="Cambria"/>
                <a:sym typeface="Cambria"/>
              </a:rPr>
              <a:t>Now we have our alternative cause</a:t>
            </a:r>
            <a:r>
              <a:rPr b="1" lang="en-US" sz="1800">
                <a:latin typeface="Cambria"/>
                <a:ea typeface="Cambria"/>
                <a:cs typeface="Cambria"/>
                <a:sym typeface="Cambria"/>
              </a:rPr>
              <a:t> (C caused B)</a:t>
            </a:r>
            <a:r>
              <a:rPr lang="en-US" sz="1800">
                <a:latin typeface="Cambria"/>
                <a:ea typeface="Cambria"/>
                <a:cs typeface="Cambria"/>
                <a:sym typeface="Cambria"/>
              </a:rPr>
              <a:t>. Perhaps it’s not the awareness of the ill effects of caffeine that’s caused this drop in coffee consumption, it’s an increase in price. The new arrow diagram looks like this:</a:t>
            </a:r>
            <a:r>
              <a:rPr lang="en-US" sz="1800">
                <a:latin typeface="Calibri"/>
                <a:ea typeface="Calibri"/>
                <a:cs typeface="Calibri"/>
                <a:sym typeface="Calibri"/>
              </a:rPr>
              <a:t> </a:t>
            </a:r>
            <a:r>
              <a:rPr lang="en-US" sz="1800">
                <a:latin typeface="Cambria"/>
                <a:ea typeface="Cambria"/>
                <a:cs typeface="Cambria"/>
                <a:sym typeface="Cambria"/>
              </a:rPr>
              <a:t>Increase in price 🡪 Decrease in consumption</a:t>
            </a:r>
            <a:r>
              <a:rPr b="0" lang="en-US" sz="1800">
                <a:latin typeface="Calibri"/>
                <a:ea typeface="Calibri"/>
                <a:cs typeface="Calibri"/>
                <a:sym typeface="Calibri"/>
              </a:rPr>
              <a:t> … </a:t>
            </a:r>
            <a:r>
              <a:rPr b="1" lang="en-US" sz="1800">
                <a:latin typeface="Cambria"/>
                <a:ea typeface="Cambria"/>
                <a:cs typeface="Cambria"/>
                <a:sym typeface="Cambria"/>
              </a:rPr>
              <a:t>And this makes perfect sense.</a:t>
            </a:r>
            <a:endParaRPr/>
          </a:p>
          <a:p>
            <a:pPr indent="0" lvl="0" marL="0" rtl="0" algn="l">
              <a:spcBef>
                <a:spcPts val="1440"/>
              </a:spcBef>
              <a:spcAft>
                <a:spcPts val="0"/>
              </a:spcAft>
              <a:buNone/>
            </a:pPr>
            <a:r>
              <a:t/>
            </a:r>
            <a:endParaRPr b="0" i="0" sz="2800">
              <a:solidFill>
                <a:srgbClr val="222222"/>
              </a:solidFill>
              <a:latin typeface="Arial"/>
              <a:ea typeface="Arial"/>
              <a:cs typeface="Arial"/>
              <a:sym typeface="Arial"/>
            </a:endParaRPr>
          </a:p>
          <a:p>
            <a:pPr indent="0" lvl="0" marL="0" marR="0" rtl="0" algn="l">
              <a:lnSpc>
                <a:spcPct val="100000"/>
              </a:lnSpc>
              <a:spcBef>
                <a:spcPts val="840"/>
              </a:spcBef>
              <a:spcAft>
                <a:spcPts val="0"/>
              </a:spcAft>
              <a:buClr>
                <a:srgbClr val="222222"/>
              </a:buClr>
              <a:buSzPts val="2800"/>
              <a:buFont typeface="Arial"/>
              <a:buNone/>
            </a:pPr>
            <a:r>
              <a:rPr b="1" i="0" lang="en-US" sz="2800">
                <a:solidFill>
                  <a:srgbClr val="222222"/>
                </a:solidFill>
                <a:latin typeface="Arial"/>
                <a:ea typeface="Arial"/>
                <a:cs typeface="Arial"/>
                <a:sym typeface="Arial"/>
              </a:rPr>
              <a:t>Top 1% expert replies to student queries (can skip)</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The conclusion says decrease in coffee consumption is due to the awareness among consumers of the harmful effects of caffeine</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Option (A) is utterly, completely, 100%, even more if possible, </a:t>
            </a:r>
            <a:r>
              <a:rPr b="0" i="1" lang="en-US" sz="2800">
                <a:solidFill>
                  <a:srgbClr val="222222"/>
                </a:solidFill>
                <a:latin typeface="Arial"/>
                <a:ea typeface="Arial"/>
                <a:cs typeface="Arial"/>
                <a:sym typeface="Arial"/>
              </a:rPr>
              <a:t>irrelevant</a:t>
            </a:r>
            <a:r>
              <a:rPr b="0" i="0" lang="en-US" sz="2800">
                <a:solidFill>
                  <a:srgbClr val="222222"/>
                </a:solidFill>
                <a:latin typeface="Arial"/>
                <a:ea typeface="Arial"/>
                <a:cs typeface="Arial"/>
                <a:sym typeface="Arial"/>
              </a:rPr>
              <a:t>. It has </a:t>
            </a:r>
            <a:r>
              <a:rPr b="0" i="1" lang="en-US" sz="2800">
                <a:solidFill>
                  <a:srgbClr val="222222"/>
                </a:solidFill>
                <a:latin typeface="Arial"/>
                <a:ea typeface="Arial"/>
                <a:cs typeface="Arial"/>
                <a:sym typeface="Arial"/>
              </a:rPr>
              <a:t>nothing</a:t>
            </a:r>
            <a:r>
              <a:rPr b="0" i="0" lang="en-US" sz="2800">
                <a:solidFill>
                  <a:srgbClr val="222222"/>
                </a:solidFill>
                <a:latin typeface="Arial"/>
                <a:ea typeface="Arial"/>
                <a:cs typeface="Arial"/>
                <a:sym typeface="Arial"/>
              </a:rPr>
              <a:t> to do with the argument. It simply restates in number figures a fact that the argument has already stated to be true. The argument has said that coffee consumption has decreased. The crux of the argument is that this decrease has happened </a:t>
            </a:r>
            <a:r>
              <a:rPr b="0" i="1" lang="en-US" sz="2800">
                <a:solidFill>
                  <a:srgbClr val="222222"/>
                </a:solidFill>
                <a:latin typeface="Arial"/>
                <a:ea typeface="Arial"/>
                <a:cs typeface="Arial"/>
                <a:sym typeface="Arial"/>
              </a:rPr>
              <a:t>because</a:t>
            </a:r>
            <a:r>
              <a:rPr b="0" i="0" lang="en-US" sz="2800">
                <a:solidFill>
                  <a:srgbClr val="222222"/>
                </a:solidFill>
                <a:latin typeface="Arial"/>
                <a:ea typeface="Arial"/>
                <a:cs typeface="Arial"/>
                <a:sym typeface="Arial"/>
              </a:rPr>
              <a:t> of more widespread awareness about the ill-effects of caffeine. Option (A) has </a:t>
            </a:r>
            <a:r>
              <a:rPr b="0" i="1" lang="en-US" sz="2800">
                <a:solidFill>
                  <a:srgbClr val="222222"/>
                </a:solidFill>
                <a:latin typeface="Arial"/>
                <a:ea typeface="Arial"/>
                <a:cs typeface="Arial"/>
                <a:sym typeface="Arial"/>
              </a:rPr>
              <a:t>no</a:t>
            </a:r>
            <a:r>
              <a:rPr b="0" i="0" lang="en-US" sz="2800">
                <a:solidFill>
                  <a:srgbClr val="222222"/>
                </a:solidFill>
                <a:latin typeface="Arial"/>
                <a:ea typeface="Arial"/>
                <a:cs typeface="Arial"/>
                <a:sym typeface="Arial"/>
              </a:rPr>
              <a:t>, none, zilch bearing on this crux. It simply restates the fact that coffee consumption has decreased, and puts numbers to it. </a:t>
            </a:r>
            <a:endParaRPr/>
          </a:p>
          <a:p>
            <a:pPr indent="0" lvl="0" marL="0" rtl="0" algn="l">
              <a:spcBef>
                <a:spcPts val="540"/>
              </a:spcBef>
              <a:spcAft>
                <a:spcPts val="0"/>
              </a:spcAft>
              <a:buNone/>
            </a:pPr>
            <a:r>
              <a:t/>
            </a:r>
            <a:endParaRPr b="0" i="0" sz="1800">
              <a:solidFill>
                <a:srgbClr val="222222"/>
              </a:solidFill>
              <a:latin typeface="Arial"/>
              <a:ea typeface="Arial"/>
              <a:cs typeface="Arial"/>
              <a:sym typeface="Arial"/>
            </a:endParaRPr>
          </a:p>
          <a:p>
            <a:pPr indent="0" lvl="0" marL="0" rtl="0" algn="l">
              <a:spcBef>
                <a:spcPts val="840"/>
              </a:spcBef>
              <a:spcAft>
                <a:spcPts val="0"/>
              </a:spcAft>
              <a:buNone/>
            </a:pPr>
            <a:r>
              <a:rPr b="0" i="0" lang="en-US" sz="1800">
                <a:solidFill>
                  <a:srgbClr val="222222"/>
                </a:solidFill>
                <a:latin typeface="Arial"/>
                <a:ea typeface="Arial"/>
                <a:cs typeface="Arial"/>
                <a:sym typeface="Arial"/>
              </a:rPr>
              <a:t>What option B says is that heavy coffee drinkers are decreasing their coffee consumption significantly because of mild withdrawal symptoms. This actually strengthens the conclusion. This reinforces the conclusion that decrease in coffee consumption is actually due to the awareness of the harmful effects of caffeine. </a:t>
            </a:r>
            <a:r>
              <a:rPr b="0" i="0" lang="en-US" sz="2800">
                <a:solidFill>
                  <a:srgbClr val="222222"/>
                </a:solidFill>
                <a:latin typeface="Arial"/>
                <a:ea typeface="Arial"/>
                <a:cs typeface="Arial"/>
                <a:sym typeface="Arial"/>
              </a:rPr>
              <a:t>Even if heavy coffee drinkers drink lesser amounts of coffee for a few days, can the structural and systematic decrease in coffee-drinking be explained by that (so as to weaken the cause stated by the argument)? No right? </a:t>
            </a:r>
            <a:r>
              <a:rPr b="0" i="0" lang="en-US" sz="1800">
                <a:solidFill>
                  <a:srgbClr val="222222"/>
                </a:solidFill>
                <a:latin typeface="Arial"/>
                <a:ea typeface="Arial"/>
                <a:cs typeface="Arial"/>
                <a:sym typeface="Arial"/>
              </a:rPr>
              <a:t>Option B is therefore wrong!</a:t>
            </a:r>
            <a:endParaRPr/>
          </a:p>
          <a:p>
            <a:pPr indent="0" lvl="0" marL="0" rtl="0" algn="l">
              <a:spcBef>
                <a:spcPts val="540"/>
              </a:spcBef>
              <a:spcAft>
                <a:spcPts val="0"/>
              </a:spcAft>
              <a:buNone/>
            </a:pPr>
            <a:r>
              <a:t/>
            </a:r>
            <a:endParaRPr b="0" i="0" sz="1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Option (C) - Sales having decreased can very well be considered a result of the decrease in coffee-drinking. How is sales decreasing a cause of it? That is like putting the horse before the cart. This option is eliminated</a:t>
            </a:r>
            <a:endParaRPr b="0" i="0" sz="1800">
              <a:solidFill>
                <a:srgbClr val="222222"/>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1200"/>
              <a:buFont typeface="Calibri"/>
              <a:buNone/>
            </a:pPr>
            <a:r>
              <a:t/>
            </a:r>
            <a:endParaRPr sz="1200">
              <a:latin typeface="Calibri"/>
              <a:ea typeface="Calibri"/>
              <a:cs typeface="Calibri"/>
              <a:sym typeface="Calibri"/>
            </a:endParaRPr>
          </a:p>
          <a:p>
            <a:pPr indent="0" lvl="0" marL="0" marR="0" rtl="0" algn="l">
              <a:lnSpc>
                <a:spcPct val="150000"/>
              </a:lnSpc>
              <a:spcBef>
                <a:spcPts val="600"/>
              </a:spcBef>
              <a:spcAft>
                <a:spcPts val="0"/>
              </a:spcAft>
              <a:buClr>
                <a:srgbClr val="222222"/>
              </a:buClr>
              <a:buSzPts val="2800"/>
              <a:buFont typeface="Calibri"/>
              <a:buNone/>
            </a:pPr>
            <a:r>
              <a:rPr b="0" i="0" lang="en-US" sz="2800">
                <a:solidFill>
                  <a:srgbClr val="222222"/>
                </a:solidFill>
                <a:latin typeface="Arial"/>
                <a:ea typeface="Arial"/>
                <a:cs typeface="Arial"/>
                <a:sym typeface="Arial"/>
              </a:rPr>
              <a:t>Option (D) - In the language of economics, these are called substitutable products. In a way, because they are beverages that people drink for similar use cases, we can consider tea (and fruit juices) to be substitutable for coffee and vice versa. You will learn a concept in economics called the sensitivity of demand; that is to say, how much percentage does the demand of a product (coffee in this case) change when the demand for / price of a substitute product increases or decreases by 1%. In general, if the products are substitutable, the demand for one increasing, decreases the demand for the other (in the language of economics, the substitute product sensitivity of demand is negative for coffee and other products). But does any of this explain why the demand for coffee decreased (or conversely why the demand for tea and fruit juices increased)? Not at all. So how does this attack the argument that this happened because of more awareness about the ill-effects of caffeine?</a:t>
            </a:r>
            <a:endParaRPr/>
          </a:p>
          <a:p>
            <a:pPr indent="0" lvl="0" marL="0" rtl="0" algn="l">
              <a:spcBef>
                <a:spcPts val="1440"/>
              </a:spcBef>
              <a:spcAft>
                <a:spcPts val="0"/>
              </a:spcAft>
              <a:buNone/>
            </a:pPr>
            <a:r>
              <a:t/>
            </a:r>
            <a:endParaRPr b="0" i="0" sz="2800">
              <a:solidFill>
                <a:srgbClr val="222222"/>
              </a:solidFill>
              <a:latin typeface="Arial"/>
              <a:ea typeface="Arial"/>
              <a:cs typeface="Arial"/>
              <a:sym typeface="Arial"/>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marR="0" rtl="0" algn="l">
              <a:lnSpc>
                <a:spcPct val="150000"/>
              </a:lnSpc>
              <a:spcBef>
                <a:spcPts val="0"/>
              </a:spcBef>
              <a:spcAft>
                <a:spcPts val="0"/>
              </a:spcAft>
              <a:buClr>
                <a:srgbClr val="222222"/>
              </a:buClr>
              <a:buSzPts val="2800"/>
              <a:buFont typeface="Calibri"/>
              <a:buNone/>
            </a:pPr>
            <a:r>
              <a:rPr b="0" i="0" lang="en-US" sz="2800">
                <a:solidFill>
                  <a:srgbClr val="222222"/>
                </a:solidFill>
                <a:latin typeface="Lato"/>
                <a:ea typeface="Lato"/>
                <a:cs typeface="Lato"/>
                <a:sym typeface="Lato"/>
              </a:rPr>
              <a:t>(E) Coffee prices increased steadily in the past decade because of unusually severe frosts in coffee- growing</a:t>
            </a:r>
            <a:br>
              <a:rPr b="0" i="0" lang="en-US" sz="2800">
                <a:solidFill>
                  <a:srgbClr val="222222"/>
                </a:solidFill>
                <a:latin typeface="Lato"/>
                <a:ea typeface="Lato"/>
                <a:cs typeface="Lato"/>
                <a:sym typeface="Lato"/>
              </a:rPr>
            </a:br>
            <a:r>
              <a:rPr b="0" i="0" lang="en-US" sz="2800">
                <a:solidFill>
                  <a:srgbClr val="222222"/>
                </a:solidFill>
                <a:latin typeface="Lato"/>
                <a:ea typeface="Lato"/>
                <a:cs typeface="Lato"/>
                <a:sym typeface="Lato"/>
              </a:rPr>
              <a:t>nations.</a:t>
            </a:r>
            <a:br>
              <a:rPr b="0" i="0" lang="en-US" sz="2800">
                <a:solidFill>
                  <a:srgbClr val="222222"/>
                </a:solidFill>
                <a:latin typeface="Lato"/>
                <a:ea typeface="Lato"/>
                <a:cs typeface="Lato"/>
                <a:sym typeface="Lato"/>
              </a:rPr>
            </a:br>
            <a:r>
              <a:rPr b="0" i="0" lang="en-US" sz="2800">
                <a:solidFill>
                  <a:srgbClr val="222222"/>
                </a:solidFill>
                <a:latin typeface="Lato"/>
                <a:ea typeface="Lato"/>
                <a:cs typeface="Lato"/>
                <a:sym typeface="Lato"/>
              </a:rPr>
              <a:t>CORRECT : This shows an alternate cause (increase in price of coffee) for the stated effect (decrease in consumption of coffee). Hence this is the best answer. </a:t>
            </a:r>
            <a:endParaRPr sz="1800">
              <a:latin typeface="Calibri"/>
              <a:ea typeface="Calibri"/>
              <a:cs typeface="Calibri"/>
              <a:sym typeface="Calibri"/>
            </a:endParaRPr>
          </a:p>
        </p:txBody>
      </p:sp>
      <p:sp>
        <p:nvSpPr>
          <p:cNvPr id="507" name="Google Shape;507;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3" name="Google Shape;513;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lang="en-US" sz="1800">
                <a:latin typeface="Cambria"/>
                <a:ea typeface="Cambria"/>
                <a:cs typeface="Cambria"/>
                <a:sym typeface="Cambria"/>
              </a:rPr>
              <a:t>E it is. </a:t>
            </a:r>
            <a:r>
              <a:rPr lang="en-US" sz="1800">
                <a:latin typeface="Cambria"/>
                <a:ea typeface="Cambria"/>
                <a:cs typeface="Cambria"/>
                <a:sym typeface="Cambria"/>
              </a:rPr>
              <a:t>It was not due to the fact that we had less particle accelerators but because of change in the policy that the number of articles decreased. Statement E clearly explain the alternate cause for the stated effect. </a:t>
            </a:r>
            <a:r>
              <a:rPr b="1" lang="en-US" sz="1800">
                <a:latin typeface="Cambria"/>
                <a:ea typeface="Cambria"/>
                <a:cs typeface="Cambria"/>
                <a:sym typeface="Cambria"/>
              </a:rPr>
              <a:t>C causes B</a:t>
            </a:r>
            <a:endParaRPr sz="1800">
              <a:latin typeface="Calibri"/>
              <a:ea typeface="Calibri"/>
              <a:cs typeface="Calibri"/>
              <a:sym typeface="Calibri"/>
            </a:endParaRPr>
          </a:p>
        </p:txBody>
      </p:sp>
      <p:sp>
        <p:nvSpPr>
          <p:cNvPr id="514" name="Google Shape;514;p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lang="en-US" sz="1800">
                <a:latin typeface="Cambria"/>
                <a:ea typeface="Cambria"/>
                <a:cs typeface="Cambria"/>
                <a:sym typeface="Cambria"/>
              </a:rPr>
              <a:t>Ans. C</a:t>
            </a:r>
            <a:endParaRPr/>
          </a:p>
          <a:p>
            <a:pPr indent="0" lvl="0" marL="0" marR="0" rtl="0" algn="just">
              <a:lnSpc>
                <a:spcPct val="150000"/>
              </a:lnSpc>
              <a:spcBef>
                <a:spcPts val="600"/>
              </a:spcBef>
              <a:spcAft>
                <a:spcPts val="0"/>
              </a:spcAft>
              <a:buNone/>
            </a:pPr>
            <a:r>
              <a:t/>
            </a:r>
            <a:endParaRPr b="1" sz="1800">
              <a:latin typeface="Cambria"/>
              <a:ea typeface="Cambria"/>
              <a:cs typeface="Cambria"/>
              <a:sym typeface="Cambria"/>
            </a:endParaRPr>
          </a:p>
          <a:p>
            <a:pPr indent="0" lvl="0" marL="0" marR="0" rtl="0" algn="just">
              <a:lnSpc>
                <a:spcPct val="150000"/>
              </a:lnSpc>
              <a:spcBef>
                <a:spcPts val="600"/>
              </a:spcBef>
              <a:spcAft>
                <a:spcPts val="0"/>
              </a:spcAft>
              <a:buNone/>
            </a:pPr>
            <a:r>
              <a:rPr b="1" lang="en-US" sz="1800">
                <a:latin typeface="Cambria"/>
                <a:ea typeface="Cambria"/>
                <a:cs typeface="Cambria"/>
                <a:sym typeface="Cambria"/>
              </a:rPr>
              <a:t>B causes A.</a:t>
            </a:r>
            <a:endParaRPr/>
          </a:p>
          <a:p>
            <a:pPr indent="0" lvl="0" marL="0" marR="0" rtl="0" algn="just">
              <a:lnSpc>
                <a:spcPct val="150000"/>
              </a:lnSpc>
              <a:spcBef>
                <a:spcPts val="600"/>
              </a:spcBef>
              <a:spcAft>
                <a:spcPts val="0"/>
              </a:spcAft>
              <a:buNone/>
            </a:pPr>
            <a:r>
              <a:t/>
            </a:r>
            <a:endParaRPr b="1" sz="1800">
              <a:latin typeface="Cambria"/>
              <a:ea typeface="Cambria"/>
              <a:cs typeface="Cambria"/>
              <a:sym typeface="Cambria"/>
            </a:endParaRPr>
          </a:p>
          <a:p>
            <a:pPr indent="0" lvl="0" marL="0" marR="0" rtl="0" algn="just">
              <a:lnSpc>
                <a:spcPct val="150000"/>
              </a:lnSpc>
              <a:spcBef>
                <a:spcPts val="600"/>
              </a:spcBef>
              <a:spcAft>
                <a:spcPts val="0"/>
              </a:spcAft>
              <a:buNone/>
            </a:pPr>
            <a:r>
              <a:t/>
            </a:r>
            <a:endParaRPr b="1" sz="1800">
              <a:latin typeface="Cambria"/>
              <a:ea typeface="Cambria"/>
              <a:cs typeface="Cambria"/>
              <a:sym typeface="Cambria"/>
            </a:endParaRPr>
          </a:p>
          <a:p>
            <a:pPr indent="0" lvl="0" marL="0" rtl="0" algn="l">
              <a:spcBef>
                <a:spcPts val="1440"/>
              </a:spcBef>
              <a:spcAft>
                <a:spcPts val="0"/>
              </a:spcAft>
              <a:buClr>
                <a:srgbClr val="000000"/>
              </a:buClr>
              <a:buSzPts val="2800"/>
              <a:buFont typeface="Arial"/>
              <a:buNone/>
            </a:pPr>
            <a:r>
              <a:rPr b="0" i="0" lang="en-US" sz="2800">
                <a:solidFill>
                  <a:srgbClr val="000000"/>
                </a:solidFill>
                <a:latin typeface="Open Sans"/>
                <a:ea typeface="Open Sans"/>
                <a:cs typeface="Open Sans"/>
                <a:sym typeface="Open Sans"/>
              </a:rPr>
              <a:t>The conclusion is that "mismatched sleeping and waking cycles can seriously jeopardize a marriage."</a:t>
            </a:r>
            <a:br>
              <a:rPr b="0" i="0" lang="en-US" sz="2800">
                <a:solidFill>
                  <a:srgbClr val="222222"/>
                </a:solidFill>
                <a:latin typeface="Arial"/>
                <a:ea typeface="Arial"/>
                <a:cs typeface="Arial"/>
                <a:sym typeface="Arial"/>
              </a:rPr>
            </a:br>
            <a:br>
              <a:rPr b="0" i="0" lang="en-US" sz="2800">
                <a:solidFill>
                  <a:srgbClr val="222222"/>
                </a:solidFill>
                <a:latin typeface="Arial"/>
                <a:ea typeface="Arial"/>
                <a:cs typeface="Arial"/>
                <a:sym typeface="Arial"/>
              </a:rPr>
            </a:br>
            <a:r>
              <a:rPr b="0" i="0" lang="en-US" sz="2800">
                <a:solidFill>
                  <a:srgbClr val="000000"/>
                </a:solidFill>
                <a:latin typeface="Open Sans"/>
                <a:ea typeface="Open Sans"/>
                <a:cs typeface="Open Sans"/>
                <a:sym typeface="Open Sans"/>
              </a:rPr>
              <a:t>How does the author arrive at this conclusion?</a:t>
            </a:r>
            <a:br>
              <a:rPr b="0" i="0" lang="en-US" sz="2800">
                <a:solidFill>
                  <a:srgbClr val="222222"/>
                </a:solidFill>
                <a:latin typeface="Arial"/>
                <a:ea typeface="Arial"/>
                <a:cs typeface="Arial"/>
                <a:sym typeface="Arial"/>
              </a:rPr>
            </a:br>
            <a:br>
              <a:rPr b="0" i="0" lang="en-US" sz="2800">
                <a:solidFill>
                  <a:srgbClr val="222222"/>
                </a:solidFill>
                <a:latin typeface="Arial"/>
                <a:ea typeface="Arial"/>
                <a:cs typeface="Arial"/>
                <a:sym typeface="Arial"/>
              </a:rPr>
            </a:br>
            <a:r>
              <a:rPr b="0" i="0" lang="en-US" sz="2800">
                <a:solidFill>
                  <a:srgbClr val="000000"/>
                </a:solidFill>
                <a:latin typeface="Open Sans"/>
                <a:ea typeface="Open Sans"/>
                <a:cs typeface="Open Sans"/>
                <a:sym typeface="Open Sans"/>
              </a:rPr>
              <a:t>There was a study of marital relationships in which one partner's sleeping and waking cycles differ from those of the other partner.</a:t>
            </a:r>
            <a:endParaRPr/>
          </a:p>
          <a:p>
            <a:pPr indent="0" lvl="0" marL="0" rtl="0" algn="l">
              <a:spcBef>
                <a:spcPts val="840"/>
              </a:spcBef>
              <a:spcAft>
                <a:spcPts val="0"/>
              </a:spcAft>
              <a:buClr>
                <a:srgbClr val="000000"/>
              </a:buClr>
              <a:buSzPts val="2800"/>
              <a:buFont typeface="Arial"/>
              <a:buNone/>
            </a:pPr>
            <a:r>
              <a:rPr b="0" i="0" lang="en-US" sz="2800">
                <a:solidFill>
                  <a:srgbClr val="000000"/>
                </a:solidFill>
                <a:latin typeface="Open Sans"/>
                <a:ea typeface="Open Sans"/>
                <a:cs typeface="Open Sans"/>
                <a:sym typeface="Open Sans"/>
              </a:rPr>
              <a:t>This study revealed that such couples (those with mismatched sleeping/waking cycles) share fewer activities with each other and have more violent arguments than do couples in a relationship in which both partners follow the same sleeping and waking patterns.</a:t>
            </a:r>
            <a:endParaRPr/>
          </a:p>
          <a:p>
            <a:pPr indent="0" lvl="0" marL="0" rtl="0" algn="l">
              <a:spcBef>
                <a:spcPts val="840"/>
              </a:spcBef>
              <a:spcAft>
                <a:spcPts val="0"/>
              </a:spcAft>
              <a:buNone/>
            </a:pPr>
            <a:br>
              <a:rPr b="0" i="0" lang="en-US" sz="2800">
                <a:solidFill>
                  <a:srgbClr val="222222"/>
                </a:solidFill>
                <a:latin typeface="Arial"/>
                <a:ea typeface="Arial"/>
                <a:cs typeface="Arial"/>
                <a:sym typeface="Arial"/>
              </a:rPr>
            </a:br>
            <a:r>
              <a:rPr b="0" i="0" lang="en-US" sz="2800">
                <a:solidFill>
                  <a:srgbClr val="000000"/>
                </a:solidFill>
                <a:latin typeface="Open Sans"/>
                <a:ea typeface="Open Sans"/>
                <a:cs typeface="Open Sans"/>
                <a:sym typeface="Open Sans"/>
              </a:rPr>
              <a:t>The author reasons that a mismatched sleeping/walking cycle can lead to fewer shared activities and more violent arguments, which in turn can jeopardize a marriage. We are looking for the answer choice that most seriously WEAKENS this argument:</a:t>
            </a:r>
            <a:br>
              <a:rPr b="0" i="0" lang="en-US" sz="2800">
                <a:solidFill>
                  <a:srgbClr val="000000"/>
                </a:solidFill>
                <a:latin typeface="Open Sans"/>
                <a:ea typeface="Open Sans"/>
                <a:cs typeface="Open Sans"/>
                <a:sym typeface="Open Sans"/>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000000"/>
                </a:solidFill>
                <a:latin typeface="Open Sans"/>
                <a:ea typeface="Open Sans"/>
                <a:cs typeface="Open Sans"/>
                <a:sym typeface="Open Sans"/>
              </a:rPr>
              <a:t>(A) The sleep cycles of BOTH partners could follow the same seasonal patterns. So regardless of whether (A) is true, couples may or may not follow the same sleeping and waking patterns.</a:t>
            </a:r>
            <a:endParaRPr b="0" i="0" sz="2800">
              <a:solidFill>
                <a:srgbClr val="222222"/>
              </a:solidFill>
              <a:latin typeface="Arial"/>
              <a:ea typeface="Arial"/>
              <a:cs typeface="Arial"/>
              <a:sym typeface="Arial"/>
            </a:endParaRPr>
          </a:p>
          <a:p>
            <a:pPr indent="0" lvl="0" marL="0" rtl="0" algn="l">
              <a:spcBef>
                <a:spcPts val="840"/>
              </a:spcBef>
              <a:spcAft>
                <a:spcPts val="0"/>
              </a:spcAft>
              <a:buNone/>
            </a:pPr>
            <a:br>
              <a:rPr lang="en-US" sz="2800"/>
            </a:br>
            <a:r>
              <a:rPr b="0" i="0" lang="en-US" sz="2800">
                <a:solidFill>
                  <a:srgbClr val="000000"/>
                </a:solidFill>
                <a:latin typeface="Open Sans"/>
                <a:ea typeface="Open Sans"/>
                <a:cs typeface="Open Sans"/>
                <a:sym typeface="Open Sans"/>
              </a:rPr>
              <a:t>Do mismatched sleeping/waking cycles jeopardize marriages? Seasonal variability doesn't strengthen or weaken the argument, so eliminate (A).</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(B) </a:t>
            </a:r>
            <a:r>
              <a:rPr b="0" i="0" lang="en-US" sz="2800">
                <a:solidFill>
                  <a:srgbClr val="000000"/>
                </a:solidFill>
                <a:latin typeface="Open Sans"/>
                <a:ea typeface="Open Sans"/>
                <a:cs typeface="Open Sans"/>
                <a:sym typeface="Open Sans"/>
              </a:rPr>
              <a:t>The argument is concerned with </a:t>
            </a:r>
            <a:r>
              <a:rPr b="0" i="1" lang="en-US" sz="2800">
                <a:solidFill>
                  <a:srgbClr val="000000"/>
                </a:solidFill>
                <a:latin typeface="Open Sans"/>
                <a:ea typeface="Open Sans"/>
                <a:cs typeface="Open Sans"/>
                <a:sym typeface="Open Sans"/>
              </a:rPr>
              <a:t>marital relationships</a:t>
            </a:r>
            <a:r>
              <a:rPr b="0" i="0" lang="en-US" sz="2800">
                <a:solidFill>
                  <a:srgbClr val="000000"/>
                </a:solidFill>
                <a:latin typeface="Open Sans"/>
                <a:ea typeface="Open Sans"/>
                <a:cs typeface="Open Sans"/>
                <a:sym typeface="Open Sans"/>
              </a:rPr>
              <a:t> in which one partner's sleeping and waking cycles differ from those of the other partner. We don't care about the effect of mismatched sleep cycles on the professional relationships of individuals in those marriages. We only care about how their MARRIAGES are affected. Eliminate (B).</a:t>
            </a:r>
            <a:br>
              <a:rPr b="0" i="0" lang="en-US" sz="2800">
                <a:solidFill>
                  <a:srgbClr val="000000"/>
                </a:solidFill>
                <a:latin typeface="Open Sans"/>
                <a:ea typeface="Open Sans"/>
                <a:cs typeface="Open Sans"/>
                <a:sym typeface="Open Sans"/>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000000"/>
                </a:solidFill>
                <a:latin typeface="Open Sans"/>
                <a:ea typeface="Open Sans"/>
                <a:cs typeface="Open Sans"/>
                <a:sym typeface="Open Sans"/>
              </a:rPr>
              <a:t>(C) The study shows that couples with mismatched sleeping/waking cycles share fewer activities with each other and have more violent arguments than do couples in a relationship in which both partners follow the same sleeping and waking patterns. But does that necessarily mean that mismatched sleep cycles CAUSE a decrease in shared activities or an increase in violent arguments?</a:t>
            </a:r>
            <a:endParaRPr b="0" i="0" sz="2800">
              <a:solidFill>
                <a:srgbClr val="222222"/>
              </a:solidFill>
              <a:latin typeface="Arial"/>
              <a:ea typeface="Arial"/>
              <a:cs typeface="Arial"/>
              <a:sym typeface="Arial"/>
            </a:endParaRPr>
          </a:p>
          <a:p>
            <a:pPr indent="0" lvl="0" marL="0" rtl="0" algn="l">
              <a:spcBef>
                <a:spcPts val="840"/>
              </a:spcBef>
              <a:spcAft>
                <a:spcPts val="0"/>
              </a:spcAft>
              <a:buNone/>
            </a:pPr>
            <a:br>
              <a:rPr lang="en-US" sz="2800"/>
            </a:br>
            <a:r>
              <a:rPr b="0" i="0" lang="en-US" sz="2800">
                <a:solidFill>
                  <a:srgbClr val="000000"/>
                </a:solidFill>
                <a:latin typeface="Open Sans"/>
                <a:ea typeface="Open Sans"/>
                <a:cs typeface="Open Sans"/>
                <a:sym typeface="Open Sans"/>
              </a:rPr>
              <a:t>What if the hostility CAUSES the mismatched sleeping/walking cycles? Choice (C) suggests that the mismatched sleep cycles are a </a:t>
            </a:r>
            <a:r>
              <a:rPr b="0" i="1" lang="en-US" sz="2800">
                <a:solidFill>
                  <a:srgbClr val="000000"/>
                </a:solidFill>
                <a:latin typeface="Open Sans"/>
                <a:ea typeface="Open Sans"/>
                <a:cs typeface="Open Sans"/>
                <a:sym typeface="Open Sans"/>
              </a:rPr>
              <a:t>product</a:t>
            </a:r>
            <a:r>
              <a:rPr b="0" i="0" lang="en-US" sz="2800">
                <a:solidFill>
                  <a:srgbClr val="000000"/>
                </a:solidFill>
                <a:latin typeface="Open Sans"/>
                <a:ea typeface="Open Sans"/>
                <a:cs typeface="Open Sans"/>
                <a:sym typeface="Open Sans"/>
              </a:rPr>
              <a:t> of the unhappiness and hostility, not the </a:t>
            </a:r>
            <a:r>
              <a:rPr b="0" i="1" lang="en-US" sz="2800">
                <a:solidFill>
                  <a:srgbClr val="000000"/>
                </a:solidFill>
                <a:latin typeface="Open Sans"/>
                <a:ea typeface="Open Sans"/>
                <a:cs typeface="Open Sans"/>
                <a:sym typeface="Open Sans"/>
              </a:rPr>
              <a:t>cause</a:t>
            </a:r>
            <a:r>
              <a:rPr b="0" i="0" lang="en-US" sz="2800">
                <a:solidFill>
                  <a:srgbClr val="000000"/>
                </a:solidFill>
                <a:latin typeface="Open Sans"/>
                <a:ea typeface="Open Sans"/>
                <a:cs typeface="Open Sans"/>
                <a:sym typeface="Open Sans"/>
              </a:rPr>
              <a:t> of the problems. In that case, instead of mismatched sleep cycles leading to marriage problems, marriage problems lead to mismatched sleep cycles.</a:t>
            </a:r>
            <a:br>
              <a:rPr lang="en-US" sz="2800"/>
            </a:br>
            <a:br>
              <a:rPr lang="en-US" sz="2800"/>
            </a:br>
            <a:r>
              <a:rPr b="0" i="0" lang="en-US" sz="2800">
                <a:solidFill>
                  <a:srgbClr val="000000"/>
                </a:solidFill>
                <a:latin typeface="Open Sans"/>
                <a:ea typeface="Open Sans"/>
                <a:cs typeface="Open Sans"/>
                <a:sym typeface="Open Sans"/>
              </a:rPr>
              <a:t>This reversed cause and effect relationship weakens the idea that mismatched sleeping cycles can seriously jeopardize a marriage.</a:t>
            </a:r>
            <a:r>
              <a:rPr b="1" i="0" lang="en-US" sz="2800">
                <a:solidFill>
                  <a:srgbClr val="000000"/>
                </a:solidFill>
                <a:latin typeface="Open Sans"/>
                <a:ea typeface="Open Sans"/>
                <a:cs typeface="Open Sans"/>
                <a:sym typeface="Open Sans"/>
              </a:rPr>
              <a:t> B causes A</a:t>
            </a:r>
            <a:br>
              <a:rPr b="0" i="0" lang="en-US" sz="2800">
                <a:solidFill>
                  <a:srgbClr val="000000"/>
                </a:solidFill>
                <a:latin typeface="Open Sans"/>
                <a:ea typeface="Open Sans"/>
                <a:cs typeface="Open Sans"/>
                <a:sym typeface="Open Sans"/>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000000"/>
                </a:solidFill>
                <a:latin typeface="Open Sans"/>
                <a:ea typeface="Open Sans"/>
                <a:cs typeface="Open Sans"/>
                <a:sym typeface="Open Sans"/>
              </a:rPr>
              <a:t>(D) This suggests that couples with mismatched sleep cycles might be able to do something to remedy their problems. But will such couples 1) </a:t>
            </a:r>
            <a:r>
              <a:rPr b="0" i="1" lang="en-US" sz="2800">
                <a:solidFill>
                  <a:srgbClr val="000000"/>
                </a:solidFill>
                <a:latin typeface="Open Sans"/>
                <a:ea typeface="Open Sans"/>
                <a:cs typeface="Open Sans"/>
                <a:sym typeface="Open Sans"/>
              </a:rPr>
              <a:t>realize </a:t>
            </a:r>
            <a:r>
              <a:rPr b="0" i="0" lang="en-US" sz="2800">
                <a:solidFill>
                  <a:srgbClr val="000000"/>
                </a:solidFill>
                <a:latin typeface="Open Sans"/>
                <a:ea typeface="Open Sans"/>
                <a:cs typeface="Open Sans"/>
                <a:sym typeface="Open Sans"/>
              </a:rPr>
              <a:t>the source of their problems, 2) be willing to do something about it, and 3) be able to undo the damage that has already been done?</a:t>
            </a:r>
            <a:br>
              <a:rPr b="0" i="0" lang="en-US" sz="2800">
                <a:solidFill>
                  <a:srgbClr val="000000"/>
                </a:solidFill>
                <a:latin typeface="Open Sans"/>
                <a:ea typeface="Open Sans"/>
                <a:cs typeface="Open Sans"/>
                <a:sym typeface="Open Sans"/>
              </a:rPr>
            </a:br>
            <a:br>
              <a:rPr b="0" i="0" lang="en-US" sz="2800">
                <a:solidFill>
                  <a:srgbClr val="000000"/>
                </a:solidFill>
                <a:latin typeface="Open Sans"/>
                <a:ea typeface="Open Sans"/>
                <a:cs typeface="Open Sans"/>
                <a:sym typeface="Open Sans"/>
              </a:rPr>
            </a:br>
            <a:r>
              <a:rPr b="0" i="0" lang="en-US" sz="2800">
                <a:solidFill>
                  <a:srgbClr val="000000"/>
                </a:solidFill>
                <a:latin typeface="Open Sans"/>
                <a:ea typeface="Open Sans"/>
                <a:cs typeface="Open Sans"/>
                <a:sym typeface="Open Sans"/>
              </a:rPr>
              <a:t>We have to consider the data cited in the passage, which links mismatched sleep cycles to more violent arguments and fewer shared activities. Even if it is </a:t>
            </a:r>
            <a:r>
              <a:rPr b="0" i="1" lang="en-US" sz="2800">
                <a:solidFill>
                  <a:srgbClr val="000000"/>
                </a:solidFill>
                <a:latin typeface="Open Sans"/>
                <a:ea typeface="Open Sans"/>
                <a:cs typeface="Open Sans"/>
                <a:sym typeface="Open Sans"/>
              </a:rPr>
              <a:t>possible</a:t>
            </a:r>
            <a:r>
              <a:rPr b="0" i="0" lang="en-US" sz="2800">
                <a:solidFill>
                  <a:srgbClr val="000000"/>
                </a:solidFill>
                <a:latin typeface="Open Sans"/>
                <a:ea typeface="Open Sans"/>
                <a:cs typeface="Open Sans"/>
                <a:sym typeface="Open Sans"/>
              </a:rPr>
              <a:t> to remedy the mismatched sleep cycles, the data implies greater marriage trouble for couples with mismatched sleep cycles.</a:t>
            </a:r>
            <a:br>
              <a:rPr b="0" i="0" lang="en-US" sz="2800">
                <a:solidFill>
                  <a:srgbClr val="000000"/>
                </a:solidFill>
                <a:latin typeface="Open Sans"/>
                <a:ea typeface="Open Sans"/>
                <a:cs typeface="Open Sans"/>
                <a:sym typeface="Open Sans"/>
              </a:rPr>
            </a:br>
            <a:br>
              <a:rPr b="0" i="0" lang="en-US" sz="2800">
                <a:solidFill>
                  <a:srgbClr val="000000"/>
                </a:solidFill>
                <a:latin typeface="Open Sans"/>
                <a:ea typeface="Open Sans"/>
                <a:cs typeface="Open Sans"/>
                <a:sym typeface="Open Sans"/>
              </a:rPr>
            </a:br>
            <a:r>
              <a:rPr b="0" i="0" lang="en-US" sz="2800">
                <a:solidFill>
                  <a:srgbClr val="000000"/>
                </a:solidFill>
                <a:latin typeface="Open Sans"/>
                <a:ea typeface="Open Sans"/>
                <a:cs typeface="Open Sans"/>
                <a:sym typeface="Open Sans"/>
              </a:rPr>
              <a:t>Even though there is an easy way to modify sleeping/waking cycles, we still have a correlation between mismatched sleep cycles and marriage problems. Thus, it still seems reasonable to suggest that mismatched sleeping and waking cycles can seriously jeopardize a marriage. </a:t>
            </a:r>
            <a:br>
              <a:rPr b="0" i="0" lang="en-US" sz="2800">
                <a:solidFill>
                  <a:srgbClr val="000000"/>
                </a:solidFill>
                <a:latin typeface="Open Sans"/>
                <a:ea typeface="Open Sans"/>
                <a:cs typeface="Open Sans"/>
                <a:sym typeface="Open Sans"/>
              </a:rPr>
            </a:br>
            <a:br>
              <a:rPr b="0" i="0" lang="en-US" sz="2800">
                <a:solidFill>
                  <a:srgbClr val="000000"/>
                </a:solidFill>
                <a:latin typeface="Open Sans"/>
                <a:ea typeface="Open Sans"/>
                <a:cs typeface="Open Sans"/>
                <a:sym typeface="Open Sans"/>
              </a:rPr>
            </a:br>
            <a:r>
              <a:rPr b="0" i="0" lang="en-US" sz="2800">
                <a:solidFill>
                  <a:srgbClr val="000000"/>
                </a:solidFill>
                <a:latin typeface="Open Sans"/>
                <a:ea typeface="Open Sans"/>
                <a:cs typeface="Open Sans"/>
                <a:sym typeface="Open Sans"/>
              </a:rPr>
              <a:t>Choice (D) doesn't seriously weaken the argument, and (C) is the best answer. </a:t>
            </a:r>
            <a:endParaRPr b="0" i="0" sz="2800">
              <a:solidFill>
                <a:srgbClr val="222222"/>
              </a:solidFill>
              <a:latin typeface="Arial"/>
              <a:ea typeface="Arial"/>
              <a:cs typeface="Arial"/>
              <a:sym typeface="Arial"/>
            </a:endParaRPr>
          </a:p>
        </p:txBody>
      </p:sp>
      <p:sp>
        <p:nvSpPr>
          <p:cNvPr id="521" name="Google Shape;521;p6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1800">
                <a:latin typeface="Cambria"/>
                <a:ea typeface="Cambria"/>
                <a:cs typeface="Cambria"/>
                <a:sym typeface="Cambria"/>
              </a:rPr>
              <a:t>Data: Surveys of couples have shown that those who live together before getting married are more likely to get divorced. Opinion: living together before marriage is one of the causes of divorce. </a:t>
            </a:r>
            <a:r>
              <a:rPr b="1" lang="en-US" sz="1800">
                <a:latin typeface="Cambria"/>
                <a:ea typeface="Cambria"/>
                <a:cs typeface="Cambria"/>
                <a:sym typeface="Cambria"/>
              </a:rPr>
              <a:t>C causes both A and B.</a:t>
            </a:r>
            <a:endParaRPr sz="1800">
              <a:latin typeface="Calibri"/>
              <a:ea typeface="Calibri"/>
              <a:cs typeface="Calibri"/>
              <a:sym typeface="Calibri"/>
            </a:endParaRPr>
          </a:p>
          <a:p>
            <a:pPr indent="-342900" lvl="0" marL="342900" marR="0" rtl="0" algn="just">
              <a:lnSpc>
                <a:spcPct val="150000"/>
              </a:lnSpc>
              <a:spcBef>
                <a:spcPts val="600"/>
              </a:spcBef>
              <a:spcAft>
                <a:spcPts val="0"/>
              </a:spcAft>
              <a:buClr>
                <a:schemeClr val="dk1"/>
              </a:buClr>
              <a:buSzPts val="1800"/>
              <a:buFont typeface="Calibri"/>
              <a:buAutoNum type="alphaUcPeriod"/>
            </a:pPr>
            <a:r>
              <a:rPr lang="en-US" sz="1800">
                <a:latin typeface="Cambria"/>
                <a:ea typeface="Cambria"/>
                <a:cs typeface="Cambria"/>
                <a:sym typeface="Cambria"/>
              </a:rPr>
              <a:t>In comparison with more conservative minded people, more liberal minded people tend to be more open to living together before marriage and more open to getting divorced, so it’s the mindset that results in divorce and living together is just coincidence not reason. </a:t>
            </a:r>
            <a:r>
              <a:rPr b="1" lang="en-US" sz="1800">
                <a:latin typeface="Cambria"/>
                <a:ea typeface="Cambria"/>
                <a:cs typeface="Cambria"/>
                <a:sym typeface="Cambria"/>
              </a:rPr>
              <a:t>C causes both A and B.</a:t>
            </a:r>
            <a:endParaRPr sz="1800">
              <a:latin typeface="Calibri"/>
              <a:ea typeface="Calibri"/>
              <a:cs typeface="Calibri"/>
              <a:sym typeface="Calibri"/>
            </a:endParaRPr>
          </a:p>
          <a:p>
            <a:pPr indent="-342900" lvl="0" marL="342900" marR="0" rtl="0" algn="just">
              <a:lnSpc>
                <a:spcPct val="150000"/>
              </a:lnSpc>
              <a:spcBef>
                <a:spcPts val="600"/>
              </a:spcBef>
              <a:spcAft>
                <a:spcPts val="0"/>
              </a:spcAft>
              <a:buClr>
                <a:schemeClr val="dk1"/>
              </a:buClr>
              <a:buSzPts val="1800"/>
              <a:buFont typeface="Calibri"/>
              <a:buAutoNum type="alphaUcPeriod"/>
            </a:pPr>
            <a:r>
              <a:rPr lang="en-US" sz="1800">
                <a:latin typeface="Cambria"/>
                <a:ea typeface="Cambria"/>
                <a:cs typeface="Cambria"/>
                <a:sym typeface="Cambria"/>
              </a:rPr>
              <a:t>In some countries the divorce rate has steadily decreased over the past 30 years, not related the cause of divorce. Out of scope</a:t>
            </a:r>
            <a:endParaRPr sz="1800">
              <a:latin typeface="Calibri"/>
              <a:ea typeface="Calibri"/>
              <a:cs typeface="Calibri"/>
              <a:sym typeface="Calibri"/>
            </a:endParaRPr>
          </a:p>
          <a:p>
            <a:pPr indent="-342900" lvl="0" marL="342900" marR="0" rtl="0" algn="just">
              <a:lnSpc>
                <a:spcPct val="150000"/>
              </a:lnSpc>
              <a:spcBef>
                <a:spcPts val="600"/>
              </a:spcBef>
              <a:spcAft>
                <a:spcPts val="0"/>
              </a:spcAft>
              <a:buClr>
                <a:schemeClr val="dk1"/>
              </a:buClr>
              <a:buSzPts val="1800"/>
              <a:buFont typeface="Calibri"/>
              <a:buAutoNum type="alphaUcPeriod"/>
            </a:pPr>
            <a:r>
              <a:rPr lang="en-US" sz="1800">
                <a:latin typeface="Cambria"/>
                <a:ea typeface="Cambria"/>
                <a:cs typeface="Cambria"/>
                <a:sym typeface="Cambria"/>
              </a:rPr>
              <a:t>Couples who live together before getting married have an opportunity to learn to work together as a team before they get married; we are not concerned about team work capability here. Out of scope</a:t>
            </a:r>
            <a:endParaRPr sz="1800">
              <a:latin typeface="Calibri"/>
              <a:ea typeface="Calibri"/>
              <a:cs typeface="Calibri"/>
              <a:sym typeface="Calibri"/>
            </a:endParaRPr>
          </a:p>
          <a:p>
            <a:pPr indent="-342900" lvl="0" marL="342900" marR="0" rtl="0" algn="just">
              <a:lnSpc>
                <a:spcPct val="150000"/>
              </a:lnSpc>
              <a:spcBef>
                <a:spcPts val="600"/>
              </a:spcBef>
              <a:spcAft>
                <a:spcPts val="0"/>
              </a:spcAft>
              <a:buClr>
                <a:schemeClr val="dk1"/>
              </a:buClr>
              <a:buSzPts val="1800"/>
              <a:buFont typeface="Calibri"/>
              <a:buAutoNum type="alphaUcPeriod"/>
            </a:pPr>
            <a:r>
              <a:rPr lang="en-US" sz="1800">
                <a:latin typeface="Cambria"/>
                <a:ea typeface="Cambria"/>
                <a:cs typeface="Cambria"/>
                <a:sym typeface="Cambria"/>
              </a:rPr>
              <a:t>For preventing divorce, there is no substitute for having good communication skills; we are finding causes not solutions Out of scope</a:t>
            </a:r>
            <a:endParaRPr sz="1800">
              <a:latin typeface="Calibri"/>
              <a:ea typeface="Calibri"/>
              <a:cs typeface="Calibri"/>
              <a:sym typeface="Calibri"/>
            </a:endParaRPr>
          </a:p>
          <a:p>
            <a:pPr indent="-342900" lvl="0" marL="342900" marR="0" rtl="0" algn="just">
              <a:lnSpc>
                <a:spcPct val="150000"/>
              </a:lnSpc>
              <a:spcBef>
                <a:spcPts val="600"/>
              </a:spcBef>
              <a:spcAft>
                <a:spcPts val="0"/>
              </a:spcAft>
              <a:buClr>
                <a:schemeClr val="dk1"/>
              </a:buClr>
              <a:buSzPts val="1800"/>
              <a:buFont typeface="Calibri"/>
              <a:buAutoNum type="alphaUcPeriod"/>
            </a:pPr>
            <a:r>
              <a:rPr lang="en-US" sz="1800">
                <a:latin typeface="Cambria"/>
                <a:ea typeface="Cambria"/>
                <a:cs typeface="Cambria"/>
                <a:sym typeface="Cambria"/>
              </a:rPr>
              <a:t>For many couples who live together before getting married, marriage itself does not result in significant changes to their lifestyles; we have no info that No change in lifestyle results in divorce. Does not help.</a:t>
            </a:r>
            <a:endParaRPr/>
          </a:p>
          <a:p>
            <a:pPr indent="-228600" lvl="0" marL="342900" marR="0" rtl="0" algn="just">
              <a:lnSpc>
                <a:spcPct val="150000"/>
              </a:lnSpc>
              <a:spcBef>
                <a:spcPts val="600"/>
              </a:spcBef>
              <a:spcAft>
                <a:spcPts val="0"/>
              </a:spcAft>
              <a:buClr>
                <a:schemeClr val="dk1"/>
              </a:buClr>
              <a:buSzPts val="1800"/>
              <a:buFont typeface="Calibri"/>
              <a:buNone/>
            </a:pPr>
            <a:r>
              <a:t/>
            </a:r>
            <a:endParaRPr sz="1800">
              <a:latin typeface="Cambria"/>
              <a:ea typeface="Cambria"/>
              <a:cs typeface="Cambria"/>
              <a:sym typeface="Cambria"/>
            </a:endParaRPr>
          </a:p>
          <a:p>
            <a:pPr indent="0" lvl="0" marL="0" rtl="0" algn="l">
              <a:spcBef>
                <a:spcPts val="1440"/>
              </a:spcBef>
              <a:spcAft>
                <a:spcPts val="0"/>
              </a:spcAft>
              <a:buNone/>
            </a:pPr>
            <a:r>
              <a:rPr b="1" i="0" lang="en-US" sz="2800">
                <a:solidFill>
                  <a:srgbClr val="2A2A2A"/>
                </a:solidFill>
                <a:latin typeface="Tahoma"/>
                <a:ea typeface="Tahoma"/>
                <a:cs typeface="Tahoma"/>
                <a:sym typeface="Tahoma"/>
              </a:rPr>
              <a:t>Data: </a:t>
            </a:r>
            <a:r>
              <a:rPr b="0" i="0" lang="en-US" sz="2800">
                <a:solidFill>
                  <a:srgbClr val="2A2A2A"/>
                </a:solidFill>
                <a:latin typeface="Tahoma"/>
                <a:ea typeface="Tahoma"/>
                <a:cs typeface="Tahoma"/>
                <a:sym typeface="Tahoma"/>
              </a:rPr>
              <a:t>Surveys of couples have shown that those who live together before getting married are more likely to get divorced. </a:t>
            </a:r>
            <a:r>
              <a:rPr b="1" i="0" lang="en-US" sz="2800">
                <a:solidFill>
                  <a:srgbClr val="2A2A2A"/>
                </a:solidFill>
                <a:latin typeface="Tahoma"/>
                <a:ea typeface="Tahoma"/>
                <a:cs typeface="Tahoma"/>
                <a:sym typeface="Tahoma"/>
              </a:rPr>
              <a:t>Opinion:</a:t>
            </a:r>
            <a:r>
              <a:rPr b="0" i="0" lang="en-US" sz="2800">
                <a:solidFill>
                  <a:srgbClr val="2A2A2A"/>
                </a:solidFill>
                <a:latin typeface="Tahoma"/>
                <a:ea typeface="Tahoma"/>
                <a:cs typeface="Tahoma"/>
                <a:sym typeface="Tahoma"/>
              </a:rPr>
              <a:t> living together before marriage is one of the causes of divorce.</a:t>
            </a:r>
            <a:br>
              <a:rPr lang="en-US" sz="2800"/>
            </a:br>
            <a:br>
              <a:rPr lang="en-US" sz="2800"/>
            </a:br>
            <a:r>
              <a:rPr b="1" i="0" lang="en-US" sz="2800">
                <a:solidFill>
                  <a:srgbClr val="008000"/>
                </a:solidFill>
                <a:latin typeface="Tahoma"/>
                <a:ea typeface="Tahoma"/>
                <a:cs typeface="Tahoma"/>
                <a:sym typeface="Tahoma"/>
              </a:rPr>
              <a:t>A coincidence need not be a cause for the result.</a:t>
            </a:r>
            <a:endParaRPr/>
          </a:p>
          <a:p>
            <a:pPr indent="0" lvl="0" marL="0" rtl="0" algn="l">
              <a:spcBef>
                <a:spcPts val="840"/>
              </a:spcBef>
              <a:spcAft>
                <a:spcPts val="0"/>
              </a:spcAft>
              <a:buNone/>
            </a:pPr>
            <a:br>
              <a:rPr lang="en-US" sz="2800"/>
            </a:br>
            <a:br>
              <a:rPr lang="en-US" sz="2800"/>
            </a:br>
            <a:r>
              <a:rPr b="0" i="0" lang="en-US" sz="2800">
                <a:solidFill>
                  <a:srgbClr val="2A2A2A"/>
                </a:solidFill>
                <a:latin typeface="Tahoma"/>
                <a:ea typeface="Tahoma"/>
                <a:cs typeface="Tahoma"/>
                <a:sym typeface="Tahoma"/>
              </a:rPr>
              <a:t>Which of the following, if true, is most </a:t>
            </a:r>
            <a:r>
              <a:rPr b="0" i="0" lang="en-US" sz="2800">
                <a:solidFill>
                  <a:srgbClr val="FF0000"/>
                </a:solidFill>
                <a:latin typeface="Tahoma"/>
                <a:ea typeface="Tahoma"/>
                <a:cs typeface="Tahoma"/>
                <a:sym typeface="Tahoma"/>
              </a:rPr>
              <a:t>damaging </a:t>
            </a:r>
            <a:r>
              <a:rPr b="0" i="0" lang="en-US" sz="2800">
                <a:solidFill>
                  <a:srgbClr val="2A2A2A"/>
                </a:solidFill>
                <a:latin typeface="Tahoma"/>
                <a:ea typeface="Tahoma"/>
                <a:cs typeface="Tahoma"/>
                <a:sym typeface="Tahoma"/>
              </a:rPr>
              <a:t>to the relationship advisor’s conclusion?</a:t>
            </a:r>
            <a:br>
              <a:rPr lang="en-US" sz="2800"/>
            </a:br>
            <a:br>
              <a:rPr lang="en-US" sz="2800"/>
            </a:br>
            <a:r>
              <a:rPr b="0" i="0" lang="en-US" sz="2800">
                <a:solidFill>
                  <a:srgbClr val="2A2A2A"/>
                </a:solidFill>
                <a:latin typeface="Tahoma"/>
                <a:ea typeface="Tahoma"/>
                <a:cs typeface="Tahoma"/>
                <a:sym typeface="Tahoma"/>
              </a:rPr>
              <a:t>A. In comparison with more conservative minded people, more liberal minded people tend to be more open to living together before marriage and more open to getting divorced............................</a:t>
            </a:r>
            <a:r>
              <a:rPr b="0" i="0" lang="en-US" sz="2800">
                <a:solidFill>
                  <a:srgbClr val="00A651"/>
                </a:solidFill>
                <a:latin typeface="Tahoma"/>
                <a:ea typeface="Tahoma"/>
                <a:cs typeface="Tahoma"/>
                <a:sym typeface="Tahoma"/>
              </a:rPr>
              <a:t>so its the mindset that results in divorce and living together is just coincidence not reason.</a:t>
            </a:r>
            <a:br>
              <a:rPr lang="en-US" sz="2800"/>
            </a:br>
            <a:br>
              <a:rPr lang="en-US" sz="2800"/>
            </a:br>
            <a:r>
              <a:rPr b="0" i="0" lang="en-US" sz="2800">
                <a:solidFill>
                  <a:srgbClr val="2A2A2A"/>
                </a:solidFill>
                <a:latin typeface="Tahoma"/>
                <a:ea typeface="Tahoma"/>
                <a:cs typeface="Tahoma"/>
                <a:sym typeface="Tahoma"/>
              </a:rPr>
              <a:t>B. In some countries the divorce rate has steadily decreased over the past 30 years...............</a:t>
            </a:r>
            <a:r>
              <a:rPr b="0" i="0" lang="en-US" sz="2800">
                <a:solidFill>
                  <a:srgbClr val="FF0000"/>
                </a:solidFill>
                <a:latin typeface="Tahoma"/>
                <a:ea typeface="Tahoma"/>
                <a:cs typeface="Tahoma"/>
                <a:sym typeface="Tahoma"/>
              </a:rPr>
              <a:t>not related the cause of divorce. OFS</a:t>
            </a:r>
            <a:br>
              <a:rPr lang="en-US" sz="2800"/>
            </a:br>
            <a:br>
              <a:rPr lang="en-US" sz="2800"/>
            </a:br>
            <a:r>
              <a:rPr b="0" i="0" lang="en-US" sz="2800">
                <a:solidFill>
                  <a:srgbClr val="2A2A2A"/>
                </a:solidFill>
                <a:latin typeface="Tahoma"/>
                <a:ea typeface="Tahoma"/>
                <a:cs typeface="Tahoma"/>
                <a:sym typeface="Tahoma"/>
              </a:rPr>
              <a:t>C. Couples who live together before getting married have an opportunity to learn to work together as a team before they get married..............</a:t>
            </a:r>
            <a:r>
              <a:rPr b="0" i="0" lang="en-US" sz="2800">
                <a:solidFill>
                  <a:srgbClr val="FF0000"/>
                </a:solidFill>
                <a:latin typeface="Tahoma"/>
                <a:ea typeface="Tahoma"/>
                <a:cs typeface="Tahoma"/>
                <a:sym typeface="Tahoma"/>
              </a:rPr>
              <a:t>we are not concerned about team work capability here. OFS</a:t>
            </a:r>
            <a:br>
              <a:rPr lang="en-US" sz="2800"/>
            </a:br>
            <a:br>
              <a:rPr lang="en-US" sz="2800"/>
            </a:br>
            <a:r>
              <a:rPr b="0" i="0" lang="en-US" sz="2800">
                <a:solidFill>
                  <a:srgbClr val="2A2A2A"/>
                </a:solidFill>
                <a:latin typeface="Tahoma"/>
                <a:ea typeface="Tahoma"/>
                <a:cs typeface="Tahoma"/>
                <a:sym typeface="Tahoma"/>
              </a:rPr>
              <a:t>D. For preventing divorce, there is no substitute for having good communication skills................</a:t>
            </a:r>
            <a:r>
              <a:rPr b="0" i="0" lang="en-US" sz="2800">
                <a:solidFill>
                  <a:srgbClr val="FF0000"/>
                </a:solidFill>
                <a:latin typeface="Tahoma"/>
                <a:ea typeface="Tahoma"/>
                <a:cs typeface="Tahoma"/>
                <a:sym typeface="Tahoma"/>
              </a:rPr>
              <a:t>we are finding causes not solutions OFS</a:t>
            </a:r>
            <a:br>
              <a:rPr lang="en-US" sz="2800"/>
            </a:br>
            <a:br>
              <a:rPr lang="en-US" sz="2800"/>
            </a:br>
            <a:r>
              <a:rPr b="0" i="0" lang="en-US" sz="2800">
                <a:solidFill>
                  <a:srgbClr val="2A2A2A"/>
                </a:solidFill>
                <a:latin typeface="Tahoma"/>
                <a:ea typeface="Tahoma"/>
                <a:cs typeface="Tahoma"/>
                <a:sym typeface="Tahoma"/>
              </a:rPr>
              <a:t>E. For many couples who live together before getting married, marriage itself does not result in significant changes to their lifestyles....................</a:t>
            </a:r>
            <a:r>
              <a:rPr b="0" i="0" lang="en-US" sz="2800">
                <a:solidFill>
                  <a:srgbClr val="FF0000"/>
                </a:solidFill>
                <a:latin typeface="Tahoma"/>
                <a:ea typeface="Tahoma"/>
                <a:cs typeface="Tahoma"/>
                <a:sym typeface="Tahoma"/>
              </a:rPr>
              <a:t>we have no info that No change in lifestyle results in divorce. Does not help.</a:t>
            </a:r>
            <a:endParaRPr/>
          </a:p>
          <a:p>
            <a:pPr indent="0" lvl="0" marL="0" rtl="0" algn="l">
              <a:spcBef>
                <a:spcPts val="840"/>
              </a:spcBef>
              <a:spcAft>
                <a:spcPts val="0"/>
              </a:spcAft>
              <a:buNone/>
            </a:pPr>
            <a:r>
              <a:t/>
            </a:r>
            <a:endParaRPr b="0" i="0" sz="2800">
              <a:solidFill>
                <a:srgbClr val="FF0000"/>
              </a:solidFill>
              <a:latin typeface="Tahoma"/>
              <a:ea typeface="Tahoma"/>
              <a:cs typeface="Tahoma"/>
              <a:sym typeface="Tahoma"/>
            </a:endParaRPr>
          </a:p>
          <a:p>
            <a:pPr indent="0" lvl="0" marL="0" rtl="0" algn="l">
              <a:spcBef>
                <a:spcPts val="840"/>
              </a:spcBef>
              <a:spcAft>
                <a:spcPts val="0"/>
              </a:spcAft>
              <a:buNone/>
            </a:pPr>
            <a:r>
              <a:rPr b="0" i="0" lang="en-US" sz="2800">
                <a:solidFill>
                  <a:srgbClr val="222222"/>
                </a:solidFill>
                <a:latin typeface="Tahoma"/>
                <a:ea typeface="Tahoma"/>
                <a:cs typeface="Tahoma"/>
                <a:sym typeface="Tahoma"/>
              </a:rPr>
              <a:t>Statement A causes B </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Tahoma"/>
                <a:ea typeface="Tahoma"/>
                <a:cs typeface="Tahoma"/>
                <a:sym typeface="Tahoma"/>
              </a:rPr>
              <a:t>Weakener </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Tahoma"/>
                <a:ea typeface="Tahoma"/>
                <a:cs typeface="Tahoma"/>
                <a:sym typeface="Tahoma"/>
              </a:rPr>
              <a:t>A=living together before marriage </a:t>
            </a:r>
            <a:br>
              <a:rPr b="0" i="0" lang="en-US" sz="2800">
                <a:solidFill>
                  <a:srgbClr val="222222"/>
                </a:solidFill>
                <a:latin typeface="Tahoma"/>
                <a:ea typeface="Tahoma"/>
                <a:cs typeface="Tahoma"/>
                <a:sym typeface="Tahoma"/>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Tahoma"/>
                <a:ea typeface="Tahoma"/>
                <a:cs typeface="Tahoma"/>
                <a:sym typeface="Tahoma"/>
              </a:rPr>
              <a:t>B=divorce</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Tahoma"/>
                <a:ea typeface="Tahoma"/>
                <a:cs typeface="Tahoma"/>
                <a:sym typeface="Tahoma"/>
              </a:rPr>
              <a:t>C=more liberal mindset</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latin typeface="Tahoma"/>
                <a:ea typeface="Tahoma"/>
                <a:cs typeface="Tahoma"/>
                <a:sym typeface="Tahoma"/>
              </a:rPr>
              <a:t>Option A follows C causes B: Weakens. </a:t>
            </a:r>
            <a:r>
              <a:rPr b="0" i="0" lang="en-US" sz="2800">
                <a:solidFill>
                  <a:srgbClr val="222222"/>
                </a:solidFill>
                <a:latin typeface="Tahoma"/>
                <a:ea typeface="Tahoma"/>
                <a:cs typeface="Tahoma"/>
                <a:sym typeface="Tahoma"/>
              </a:rPr>
              <a:t>Option D doesn't say that 'bad communication skills' cause 'divorce'. It just gives </a:t>
            </a:r>
            <a:r>
              <a:rPr b="1" i="0" lang="en-US" sz="2800">
                <a:solidFill>
                  <a:srgbClr val="222222"/>
                </a:solidFill>
                <a:latin typeface="Tahoma"/>
                <a:ea typeface="Tahoma"/>
                <a:cs typeface="Tahoma"/>
                <a:sym typeface="Tahoma"/>
              </a:rPr>
              <a:t>a solution </a:t>
            </a:r>
            <a:r>
              <a:rPr b="0" i="0" lang="en-US" sz="2800">
                <a:solidFill>
                  <a:srgbClr val="222222"/>
                </a:solidFill>
                <a:latin typeface="Tahoma"/>
                <a:ea typeface="Tahoma"/>
                <a:cs typeface="Tahoma"/>
                <a:sym typeface="Tahoma"/>
              </a:rPr>
              <a:t>to prevent divorce. Hence, it is wrong.</a:t>
            </a:r>
            <a:endParaRPr/>
          </a:p>
          <a:p>
            <a:pPr indent="0" lvl="0" marL="0" rtl="0" algn="l">
              <a:spcBef>
                <a:spcPts val="840"/>
              </a:spcBef>
              <a:spcAft>
                <a:spcPts val="0"/>
              </a:spcAft>
              <a:buNone/>
            </a:pPr>
            <a:r>
              <a:t/>
            </a:r>
            <a:endParaRPr b="0" i="0" sz="2800">
              <a:solidFill>
                <a:srgbClr val="222222"/>
              </a:solidFill>
              <a:latin typeface="Tahoma"/>
              <a:ea typeface="Tahoma"/>
              <a:cs typeface="Tahoma"/>
              <a:sym typeface="Tahoma"/>
            </a:endParaRPr>
          </a:p>
          <a:p>
            <a:pPr indent="0" lvl="0" marL="0" rtl="0" algn="l">
              <a:spcBef>
                <a:spcPts val="840"/>
              </a:spcBef>
              <a:spcAft>
                <a:spcPts val="0"/>
              </a:spcAft>
              <a:buNone/>
            </a:pPr>
            <a:r>
              <a:rPr b="1" i="0" lang="en-US" sz="2800">
                <a:solidFill>
                  <a:srgbClr val="222222"/>
                </a:solidFill>
                <a:latin typeface="Arial"/>
                <a:ea typeface="Arial"/>
                <a:cs typeface="Arial"/>
                <a:sym typeface="Arial"/>
              </a:rPr>
              <a:t>Top 1% expert replies to student queries (can skip)</a:t>
            </a:r>
            <a:endParaRPr b="1" i="0" sz="2800">
              <a:solidFill>
                <a:srgbClr val="222222"/>
              </a:solidFill>
              <a:latin typeface="Tahoma"/>
              <a:ea typeface="Tahoma"/>
              <a:cs typeface="Tahoma"/>
              <a:sym typeface="Tahoma"/>
            </a:endParaRPr>
          </a:p>
          <a:p>
            <a:pPr indent="0" lvl="0" marL="0" rtl="0" algn="l">
              <a:spcBef>
                <a:spcPts val="1200"/>
              </a:spcBef>
              <a:spcAft>
                <a:spcPts val="0"/>
              </a:spcAft>
              <a:buNone/>
            </a:pPr>
            <a:r>
              <a:rPr b="0" i="0" lang="en-US" sz="4000">
                <a:solidFill>
                  <a:srgbClr val="222222"/>
                </a:solidFill>
                <a:latin typeface="Arial"/>
                <a:ea typeface="Arial"/>
                <a:cs typeface="Arial"/>
                <a:sym typeface="Arial"/>
              </a:rPr>
              <a:t>We have to weaken the conclusion given to us. "Living together before marriage is one of the causes of divorce", even if communication is quintessential, this does not mean that living together before marriage cannot be one of the causes. Option D has no bearing on our conclusion. Keep in mind, one of the cause not the only cause just one of many.</a:t>
            </a:r>
            <a:endParaRPr b="0" i="0" sz="2800">
              <a:solidFill>
                <a:srgbClr val="222222"/>
              </a:solidFill>
              <a:latin typeface="Arial"/>
              <a:ea typeface="Arial"/>
              <a:cs typeface="Arial"/>
              <a:sym typeface="Arial"/>
            </a:endParaRPr>
          </a:p>
        </p:txBody>
      </p:sp>
      <p:sp>
        <p:nvSpPr>
          <p:cNvPr id="528" name="Google Shape;528;p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US" sz="1800">
                <a:latin typeface="Cambria"/>
                <a:ea typeface="Cambria"/>
                <a:cs typeface="Cambria"/>
                <a:sym typeface="Cambria"/>
              </a:rPr>
              <a:t>The argument shows a causal relationship between the premises and the conclusion. The conclusion states that emotional stress causes people to become obese and nervous. The assumption in this causal argument should must support the causal direction of the conclusion. i.e., the assumption must prove that A causes B or Emotional stress causes obesity and nervousness.</a:t>
            </a:r>
            <a:endParaRPr sz="1800">
              <a:latin typeface="Calibri"/>
              <a:ea typeface="Calibri"/>
              <a:cs typeface="Calibri"/>
              <a:sym typeface="Calibri"/>
            </a:endParaRPr>
          </a:p>
          <a:p>
            <a:pPr indent="-342900" lvl="0" marL="342900" marR="0" rtl="0" algn="l">
              <a:lnSpc>
                <a:spcPct val="150000"/>
              </a:lnSpc>
              <a:spcBef>
                <a:spcPts val="600"/>
              </a:spcBef>
              <a:spcAft>
                <a:spcPts val="0"/>
              </a:spcAft>
              <a:buClr>
                <a:schemeClr val="dk1"/>
              </a:buClr>
              <a:buSzPts val="1800"/>
              <a:buFont typeface="Calibri"/>
              <a:buAutoNum type="alphaUcPeriod"/>
            </a:pPr>
            <a:r>
              <a:rPr lang="en-US" sz="1800">
                <a:latin typeface="Cambria"/>
                <a:ea typeface="Cambria"/>
                <a:cs typeface="Cambria"/>
                <a:sym typeface="Cambria"/>
              </a:rPr>
              <a:t>The stimulus does not discuss the seriousness of health problems, so, this choice becomes irrelevant. Moreover, no link to the causal relationship</a:t>
            </a:r>
            <a:endParaRPr sz="1800">
              <a:latin typeface="Calibri"/>
              <a:ea typeface="Calibri"/>
              <a:cs typeface="Calibri"/>
              <a:sym typeface="Calibri"/>
            </a:endParaRPr>
          </a:p>
          <a:p>
            <a:pPr indent="-342900" lvl="0" marL="342900" marR="0" rtl="0" algn="l">
              <a:lnSpc>
                <a:spcPct val="150000"/>
              </a:lnSpc>
              <a:spcBef>
                <a:spcPts val="600"/>
              </a:spcBef>
              <a:spcAft>
                <a:spcPts val="0"/>
              </a:spcAft>
              <a:buClr>
                <a:schemeClr val="dk1"/>
              </a:buClr>
              <a:buSzPts val="1800"/>
              <a:buFont typeface="Calibri"/>
              <a:buAutoNum type="alphaUcPeriod"/>
            </a:pPr>
            <a:r>
              <a:rPr lang="en-US" sz="1800">
                <a:latin typeface="Cambria"/>
                <a:ea typeface="Cambria"/>
                <a:cs typeface="Cambria"/>
                <a:sym typeface="Cambria"/>
              </a:rPr>
              <a:t>Again the awareness of people on problems related to emotional stress is irrelevant.</a:t>
            </a:r>
            <a:endParaRPr sz="1800">
              <a:latin typeface="Calibri"/>
              <a:ea typeface="Calibri"/>
              <a:cs typeface="Calibri"/>
              <a:sym typeface="Calibri"/>
            </a:endParaRPr>
          </a:p>
          <a:p>
            <a:pPr indent="-342900" lvl="0" marL="342900" marR="0" rtl="0" algn="l">
              <a:lnSpc>
                <a:spcPct val="150000"/>
              </a:lnSpc>
              <a:spcBef>
                <a:spcPts val="600"/>
              </a:spcBef>
              <a:spcAft>
                <a:spcPts val="0"/>
              </a:spcAft>
              <a:buClr>
                <a:schemeClr val="dk1"/>
              </a:buClr>
              <a:buSzPts val="1800"/>
              <a:buFont typeface="Calibri"/>
              <a:buAutoNum type="alphaUcPeriod"/>
            </a:pPr>
            <a:r>
              <a:rPr lang="en-US" sz="1800">
                <a:latin typeface="Cambria"/>
                <a:ea typeface="Cambria"/>
                <a:cs typeface="Cambria"/>
                <a:sym typeface="Cambria"/>
              </a:rPr>
              <a:t>The number of respondents does not say anything about the causal link between emotional eating and, obesity and nervousness.</a:t>
            </a:r>
            <a:endParaRPr sz="1800">
              <a:latin typeface="Calibri"/>
              <a:ea typeface="Calibri"/>
              <a:cs typeface="Calibri"/>
              <a:sym typeface="Calibri"/>
            </a:endParaRPr>
          </a:p>
          <a:p>
            <a:pPr indent="-342900" lvl="0" marL="342900" marR="0" rtl="0" algn="l">
              <a:lnSpc>
                <a:spcPct val="150000"/>
              </a:lnSpc>
              <a:spcBef>
                <a:spcPts val="600"/>
              </a:spcBef>
              <a:spcAft>
                <a:spcPts val="0"/>
              </a:spcAft>
              <a:buClr>
                <a:schemeClr val="dk1"/>
              </a:buClr>
              <a:buSzPts val="1800"/>
              <a:buFont typeface="Calibri"/>
              <a:buAutoNum type="alphaUcPeriod"/>
            </a:pPr>
            <a:r>
              <a:rPr b="1" lang="en-US" sz="1800">
                <a:latin typeface="Cambria"/>
                <a:ea typeface="Cambria"/>
                <a:cs typeface="Cambria"/>
                <a:sym typeface="Cambria"/>
              </a:rPr>
              <a:t>Correct: </a:t>
            </a:r>
            <a:r>
              <a:rPr lang="en-US" sz="1800">
                <a:latin typeface="Cambria"/>
                <a:ea typeface="Cambria"/>
                <a:cs typeface="Cambria"/>
                <a:sym typeface="Cambria"/>
              </a:rPr>
              <a:t>This answer choice rules out an opposite direction for the causality, making our conclusion valid. Thus, the correct choice. </a:t>
            </a:r>
            <a:r>
              <a:rPr b="1" lang="en-US" sz="1800">
                <a:latin typeface="Cambria"/>
                <a:ea typeface="Cambria"/>
                <a:cs typeface="Cambria"/>
                <a:sym typeface="Cambria"/>
              </a:rPr>
              <a:t>B does not cause A.</a:t>
            </a:r>
            <a:endParaRPr sz="1800">
              <a:latin typeface="Calibri"/>
              <a:ea typeface="Calibri"/>
              <a:cs typeface="Calibri"/>
              <a:sym typeface="Calibri"/>
            </a:endParaRPr>
          </a:p>
          <a:p>
            <a:pPr indent="-342900" lvl="0" marL="342900" marR="0" rtl="0" algn="l">
              <a:lnSpc>
                <a:spcPct val="150000"/>
              </a:lnSpc>
              <a:spcBef>
                <a:spcPts val="600"/>
              </a:spcBef>
              <a:spcAft>
                <a:spcPts val="0"/>
              </a:spcAft>
              <a:buClr>
                <a:schemeClr val="dk1"/>
              </a:buClr>
              <a:buSzPts val="1800"/>
              <a:buFont typeface="Calibri"/>
              <a:buAutoNum type="alphaUcPeriod"/>
            </a:pPr>
            <a:r>
              <a:rPr lang="en-US" sz="1800">
                <a:latin typeface="Cambria"/>
                <a:ea typeface="Cambria"/>
                <a:cs typeface="Cambria"/>
                <a:sym typeface="Cambria"/>
              </a:rPr>
              <a:t>This choice is incorrect for two reasons. First, the argument never compares some emotional eater to other emotional eaters. Second, the argument is not based on immediate impact of emotional stress in making people obese and nervous.</a:t>
            </a:r>
            <a:endParaRPr/>
          </a:p>
          <a:p>
            <a:pPr indent="0" lvl="0" marL="0" marR="0" rtl="0" algn="l">
              <a:lnSpc>
                <a:spcPct val="150000"/>
              </a:lnSpc>
              <a:spcBef>
                <a:spcPts val="600"/>
              </a:spcBef>
              <a:spcAft>
                <a:spcPts val="0"/>
              </a:spcAft>
              <a:buClr>
                <a:schemeClr val="dk1"/>
              </a:buClr>
              <a:buSzPts val="1800"/>
              <a:buFont typeface="Calibri"/>
              <a:buNone/>
            </a:pPr>
            <a:r>
              <a:t/>
            </a:r>
            <a:endParaRPr sz="1800">
              <a:latin typeface="Cambria"/>
              <a:ea typeface="Cambria"/>
              <a:cs typeface="Cambria"/>
              <a:sym typeface="Cambria"/>
            </a:endParaRPr>
          </a:p>
          <a:p>
            <a:pPr indent="0" lvl="0" marL="0" marR="0" rtl="0" algn="l">
              <a:lnSpc>
                <a:spcPct val="150000"/>
              </a:lnSpc>
              <a:spcBef>
                <a:spcPts val="600"/>
              </a:spcBef>
              <a:spcAft>
                <a:spcPts val="0"/>
              </a:spcAft>
              <a:buClr>
                <a:srgbClr val="0000FF"/>
              </a:buClr>
              <a:buSzPts val="2800"/>
              <a:buFont typeface="Calibri"/>
              <a:buNone/>
            </a:pPr>
            <a:r>
              <a:rPr b="0" i="0" lang="en-US" sz="2800">
                <a:solidFill>
                  <a:srgbClr val="0000FF"/>
                </a:solidFill>
                <a:latin typeface="Tahoma"/>
                <a:ea typeface="Tahoma"/>
                <a:cs typeface="Tahoma"/>
                <a:sym typeface="Tahoma"/>
              </a:rPr>
              <a:t>The argument shows a causal relationship between the premises and the conclusion. The conclusion states that emotional stress causes people to become obese and nervous. The assumption in this causal argument should must support the causal direction of the conclusion. i.e. the assumption must prove that A causes B or Emotional stress causes obesity and nervousness.</a:t>
            </a:r>
            <a:br>
              <a:rPr b="0" i="0" lang="en-US" sz="2800">
                <a:solidFill>
                  <a:srgbClr val="0000FF"/>
                </a:solidFill>
                <a:latin typeface="Tahoma"/>
                <a:ea typeface="Tahoma"/>
                <a:cs typeface="Tahoma"/>
                <a:sym typeface="Tahoma"/>
              </a:rPr>
            </a:br>
            <a:br>
              <a:rPr b="0" i="0" lang="en-US" sz="2800">
                <a:solidFill>
                  <a:srgbClr val="0000FF"/>
                </a:solidFill>
                <a:latin typeface="Tahoma"/>
                <a:ea typeface="Tahoma"/>
                <a:cs typeface="Tahoma"/>
                <a:sym typeface="Tahoma"/>
              </a:rPr>
            </a:br>
            <a:r>
              <a:rPr b="0" i="0" lang="en-US" sz="2800">
                <a:solidFill>
                  <a:srgbClr val="0000FF"/>
                </a:solidFill>
                <a:latin typeface="Tahoma"/>
                <a:ea typeface="Tahoma"/>
                <a:cs typeface="Tahoma"/>
                <a:sym typeface="Tahoma"/>
              </a:rPr>
              <a:t>The assumptions in a causal arguments are often of two types:</a:t>
            </a:r>
            <a:br>
              <a:rPr b="0" i="0" lang="en-US" sz="2800">
                <a:solidFill>
                  <a:srgbClr val="0000FF"/>
                </a:solidFill>
                <a:latin typeface="Tahoma"/>
                <a:ea typeface="Tahoma"/>
                <a:cs typeface="Tahoma"/>
                <a:sym typeface="Tahoma"/>
              </a:rPr>
            </a:br>
            <a:br>
              <a:rPr b="0" i="0" lang="en-US" sz="2800">
                <a:solidFill>
                  <a:srgbClr val="0000FF"/>
                </a:solidFill>
                <a:latin typeface="Tahoma"/>
                <a:ea typeface="Tahoma"/>
                <a:cs typeface="Tahoma"/>
                <a:sym typeface="Tahoma"/>
              </a:rPr>
            </a:br>
            <a:r>
              <a:rPr b="0" i="0" lang="en-US" sz="2800">
                <a:solidFill>
                  <a:srgbClr val="0000FF"/>
                </a:solidFill>
                <a:latin typeface="Tahoma"/>
                <a:ea typeface="Tahoma"/>
                <a:cs typeface="Tahoma"/>
                <a:sym typeface="Tahoma"/>
              </a:rPr>
              <a:t>i) Assumptions that support the causality of the argument either by eliminating an alternate cause of the conclusion OR</a:t>
            </a:r>
            <a:br>
              <a:rPr b="0" i="0" lang="en-US" sz="2800">
                <a:solidFill>
                  <a:srgbClr val="0000FF"/>
                </a:solidFill>
                <a:latin typeface="Tahoma"/>
                <a:ea typeface="Tahoma"/>
                <a:cs typeface="Tahoma"/>
                <a:sym typeface="Tahoma"/>
              </a:rPr>
            </a:br>
            <a:r>
              <a:rPr b="0" i="0" lang="en-US" sz="2800">
                <a:solidFill>
                  <a:srgbClr val="0000FF"/>
                </a:solidFill>
                <a:latin typeface="Tahoma"/>
                <a:ea typeface="Tahoma"/>
                <a:cs typeface="Tahoma"/>
                <a:sym typeface="Tahoma"/>
              </a:rPr>
              <a:t>ii) by demonstrating that the conclusion, it it exists, is in proper direction. In other words A is caused by B and not B has caused A.</a:t>
            </a:r>
            <a:br>
              <a:rPr b="0" i="0" lang="en-US" sz="2800">
                <a:solidFill>
                  <a:srgbClr val="0000FF"/>
                </a:solidFill>
                <a:latin typeface="Tahoma"/>
                <a:ea typeface="Tahoma"/>
                <a:cs typeface="Tahoma"/>
                <a:sym typeface="Tahoma"/>
              </a:rPr>
            </a:br>
            <a:br>
              <a:rPr b="0" i="0" lang="en-US" sz="2800">
                <a:solidFill>
                  <a:srgbClr val="0000FF"/>
                </a:solidFill>
                <a:latin typeface="Tahoma"/>
                <a:ea typeface="Tahoma"/>
                <a:cs typeface="Tahoma"/>
                <a:sym typeface="Tahoma"/>
              </a:rPr>
            </a:br>
            <a:r>
              <a:rPr b="0" i="0" lang="en-US" sz="2800">
                <a:solidFill>
                  <a:srgbClr val="0000FF"/>
                </a:solidFill>
                <a:latin typeface="Tahoma"/>
                <a:ea typeface="Tahoma"/>
                <a:cs typeface="Tahoma"/>
                <a:sym typeface="Tahoma"/>
              </a:rPr>
              <a:t>Any option which does not tell us anything about the causal link between Emotional eating and, obesity and nervousness can be safely eliminated.</a:t>
            </a:r>
            <a:br>
              <a:rPr lang="en-US" sz="2800"/>
            </a:br>
            <a:br>
              <a:rPr lang="en-US" sz="2800"/>
            </a:br>
            <a:r>
              <a:rPr b="0" i="0" lang="en-US" sz="2800">
                <a:solidFill>
                  <a:srgbClr val="2A2A2A"/>
                </a:solidFill>
                <a:latin typeface="Tahoma"/>
                <a:ea typeface="Tahoma"/>
                <a:cs typeface="Tahoma"/>
                <a:sym typeface="Tahoma"/>
              </a:rPr>
              <a:t>A) Obesity and nervousness can lead to serious health problems.</a:t>
            </a:r>
            <a:br>
              <a:rPr lang="en-US" sz="2800"/>
            </a:br>
            <a:br>
              <a:rPr lang="en-US" sz="2800"/>
            </a:br>
            <a:r>
              <a:rPr b="0" i="0" lang="en-US" sz="2800">
                <a:solidFill>
                  <a:srgbClr val="ED1C24"/>
                </a:solidFill>
                <a:latin typeface="Tahoma"/>
                <a:ea typeface="Tahoma"/>
                <a:cs typeface="Tahoma"/>
                <a:sym typeface="Tahoma"/>
              </a:rPr>
              <a:t>The stimulus does not discuss the seriousness of health problems, so, this choice becomes irrelevant. Moreover, no link to the causal relationship</a:t>
            </a:r>
            <a:br>
              <a:rPr b="0" i="0" lang="en-US" sz="2800">
                <a:solidFill>
                  <a:srgbClr val="ED1C24"/>
                </a:solidFill>
                <a:latin typeface="Tahoma"/>
                <a:ea typeface="Tahoma"/>
                <a:cs typeface="Tahoma"/>
                <a:sym typeface="Tahoma"/>
              </a:rPr>
            </a:br>
            <a:br>
              <a:rPr lang="en-US" sz="2800"/>
            </a:br>
            <a:r>
              <a:rPr b="0" i="0" lang="en-US" sz="2800">
                <a:solidFill>
                  <a:srgbClr val="2A2A2A"/>
                </a:solidFill>
                <a:latin typeface="Tahoma"/>
                <a:ea typeface="Tahoma"/>
                <a:cs typeface="Tahoma"/>
                <a:sym typeface="Tahoma"/>
              </a:rPr>
              <a:t>B) Emotionally stressed out people are aware of the various health problems attributed to emotional stress, including high blood pressure and cardiac complications.</a:t>
            </a:r>
            <a:br>
              <a:rPr lang="en-US" sz="2800"/>
            </a:br>
            <a:br>
              <a:rPr lang="en-US" sz="2800"/>
            </a:br>
            <a:r>
              <a:rPr b="0" i="0" lang="en-US" sz="2800">
                <a:solidFill>
                  <a:srgbClr val="ED1C24"/>
                </a:solidFill>
                <a:latin typeface="Tahoma"/>
                <a:ea typeface="Tahoma"/>
                <a:cs typeface="Tahoma"/>
                <a:sym typeface="Tahoma"/>
              </a:rPr>
              <a:t>Again the awareness of people on problems related to emotional stress is irrelevant.</a:t>
            </a:r>
            <a:br>
              <a:rPr lang="en-US" sz="2800"/>
            </a:br>
            <a:br>
              <a:rPr lang="en-US" sz="2800"/>
            </a:br>
            <a:r>
              <a:rPr b="0" i="0" lang="en-US" sz="2800">
                <a:solidFill>
                  <a:srgbClr val="2A2A2A"/>
                </a:solidFill>
                <a:latin typeface="Tahoma"/>
                <a:ea typeface="Tahoma"/>
                <a:cs typeface="Tahoma"/>
                <a:sym typeface="Tahoma"/>
              </a:rPr>
              <a:t>C) Equivalent numbers of people with high and low levels of emotional stress were surveyed for the study.</a:t>
            </a:r>
            <a:br>
              <a:rPr lang="en-US" sz="2800"/>
            </a:br>
            <a:br>
              <a:rPr lang="en-US" sz="2800"/>
            </a:br>
            <a:r>
              <a:rPr b="0" i="0" lang="en-US" sz="2800">
                <a:solidFill>
                  <a:srgbClr val="ED1C24"/>
                </a:solidFill>
                <a:latin typeface="Tahoma"/>
                <a:ea typeface="Tahoma"/>
                <a:cs typeface="Tahoma"/>
                <a:sym typeface="Tahoma"/>
              </a:rPr>
              <a:t>The number of respondents does not say anything about the causal link between emotional eating and, obesity and nervousness.</a:t>
            </a:r>
            <a:br>
              <a:rPr lang="en-US" sz="2800"/>
            </a:br>
            <a:br>
              <a:rPr lang="en-US" sz="2800"/>
            </a:br>
            <a:r>
              <a:rPr b="0" i="0" lang="en-US" sz="2800">
                <a:solidFill>
                  <a:srgbClr val="2A2A2A"/>
                </a:solidFill>
                <a:latin typeface="Tahoma"/>
                <a:ea typeface="Tahoma"/>
                <a:cs typeface="Tahoma"/>
                <a:sym typeface="Tahoma"/>
              </a:rPr>
              <a:t>D) Obesity and nervousness do not make individuals less capable to deal with emotionally stressful situations.</a:t>
            </a:r>
            <a:br>
              <a:rPr lang="en-US" sz="2800"/>
            </a:br>
            <a:br>
              <a:rPr lang="en-US" sz="2800"/>
            </a:br>
            <a:r>
              <a:rPr b="0" i="0" lang="en-US" sz="2800">
                <a:solidFill>
                  <a:srgbClr val="00A651"/>
                </a:solidFill>
                <a:latin typeface="Tahoma"/>
                <a:ea typeface="Tahoma"/>
                <a:cs typeface="Tahoma"/>
                <a:sym typeface="Tahoma"/>
              </a:rPr>
              <a:t>This answer choice rules out an opposite direction for the causality, making our conclusion valid. Thus, the correct choice.</a:t>
            </a:r>
            <a:br>
              <a:rPr lang="en-US" sz="2800"/>
            </a:br>
            <a:br>
              <a:rPr lang="en-US" sz="2800"/>
            </a:br>
            <a:r>
              <a:rPr b="0" i="0" lang="en-US" sz="2800">
                <a:solidFill>
                  <a:srgbClr val="2A2A2A"/>
                </a:solidFill>
                <a:latin typeface="Tahoma"/>
                <a:ea typeface="Tahoma"/>
                <a:cs typeface="Tahoma"/>
                <a:sym typeface="Tahoma"/>
              </a:rPr>
              <a:t>E) Emotionally stressed out people who had encountered an emotionally stressful situation immediately before responding to the survey were more obese and nervous than the people form same group who had not encountered any emotionally stressful situation for a few days.</a:t>
            </a:r>
            <a:br>
              <a:rPr lang="en-US" sz="2800"/>
            </a:br>
            <a:br>
              <a:rPr lang="en-US" sz="2800"/>
            </a:br>
            <a:r>
              <a:rPr b="0" i="0" lang="en-US" sz="2800">
                <a:solidFill>
                  <a:srgbClr val="ED1C24"/>
                </a:solidFill>
                <a:latin typeface="Tahoma"/>
                <a:ea typeface="Tahoma"/>
                <a:cs typeface="Tahoma"/>
                <a:sym typeface="Tahoma"/>
              </a:rPr>
              <a:t>This choice is incorrect for two reasons. First, the argument never compares some emotional eater to other emotional eaters. Second, the argument is not based on immediate impact of emotional stress in making people obese and nervous.</a:t>
            </a:r>
            <a:endParaRPr/>
          </a:p>
          <a:p>
            <a:pPr indent="0" lvl="0" marL="0" marR="0" rtl="0" algn="l">
              <a:lnSpc>
                <a:spcPct val="150000"/>
              </a:lnSpc>
              <a:spcBef>
                <a:spcPts val="600"/>
              </a:spcBef>
              <a:spcAft>
                <a:spcPts val="0"/>
              </a:spcAft>
              <a:buClr>
                <a:schemeClr val="dk1"/>
              </a:buClr>
              <a:buSzPts val="2800"/>
              <a:buFont typeface="Calibri"/>
              <a:buNone/>
            </a:pPr>
            <a:r>
              <a:t/>
            </a:r>
            <a:endParaRPr b="0" i="0" sz="2800">
              <a:solidFill>
                <a:srgbClr val="ED1C24"/>
              </a:solidFill>
              <a:latin typeface="Tahoma"/>
              <a:ea typeface="Tahoma"/>
              <a:cs typeface="Tahoma"/>
              <a:sym typeface="Tahoma"/>
            </a:endParaRPr>
          </a:p>
          <a:p>
            <a:pPr indent="0" lvl="0" marL="0" marR="0" rtl="0" algn="l">
              <a:lnSpc>
                <a:spcPct val="150000"/>
              </a:lnSpc>
              <a:spcBef>
                <a:spcPts val="600"/>
              </a:spcBef>
              <a:spcAft>
                <a:spcPts val="0"/>
              </a:spcAft>
              <a:buClr>
                <a:schemeClr val="dk1"/>
              </a:buClr>
              <a:buSzPts val="1200"/>
              <a:buFont typeface="Calibri"/>
              <a:buNone/>
            </a:pPr>
            <a:r>
              <a:rPr b="1" lang="en-US" sz="1200">
                <a:latin typeface="Cambria"/>
                <a:ea typeface="Cambria"/>
                <a:cs typeface="Cambria"/>
                <a:sym typeface="Cambria"/>
              </a:rPr>
              <a:t>Top 1% expert replies to student queries (can skip)</a:t>
            </a:r>
            <a:endParaRPr/>
          </a:p>
          <a:p>
            <a:pPr indent="0" lvl="0" marL="0" marR="0" rtl="0" algn="l">
              <a:lnSpc>
                <a:spcPct val="150000"/>
              </a:lnSpc>
              <a:spcBef>
                <a:spcPts val="600"/>
              </a:spcBef>
              <a:spcAft>
                <a:spcPts val="0"/>
              </a:spcAft>
              <a:buClr>
                <a:srgbClr val="222222"/>
              </a:buClr>
              <a:buSzPts val="2800"/>
              <a:buFont typeface="Calibri"/>
              <a:buNone/>
            </a:pPr>
            <a:r>
              <a:rPr b="0" i="0" lang="en-US" sz="2800">
                <a:solidFill>
                  <a:srgbClr val="222222"/>
                </a:solidFill>
                <a:latin typeface="Arial"/>
                <a:ea typeface="Arial"/>
                <a:cs typeface="Arial"/>
                <a:sym typeface="Arial"/>
              </a:rPr>
              <a:t>The crux of the argument here is that emotional stress causes obesity and nervousness. </a:t>
            </a:r>
            <a:r>
              <a:rPr b="0" i="0" lang="en-US" sz="1800">
                <a:solidFill>
                  <a:srgbClr val="222222"/>
                </a:solidFill>
                <a:latin typeface="Arial"/>
                <a:ea typeface="Arial"/>
                <a:cs typeface="Arial"/>
                <a:sym typeface="Arial"/>
              </a:rPr>
              <a:t>If you negate Option (D), you get that obesity and nervousness can cause people to be emotionally stressed. This flips the direction of causality established in the argument (that it is the other way round - emotional stress causes obesity and nervousness). So the argument fails to stand any more. Immediately, our answer. If you negate Option (E), there is no bearing on the argument at hand - we can still potentially establish the causality done so in the argument.</a:t>
            </a:r>
            <a:endParaRPr sz="1200">
              <a:latin typeface="Cambria"/>
              <a:ea typeface="Cambria"/>
              <a:cs typeface="Cambria"/>
              <a:sym typeface="Cambria"/>
            </a:endParaRPr>
          </a:p>
          <a:p>
            <a:pPr indent="0" lvl="0" marL="0" marR="0" rtl="0" algn="l">
              <a:lnSpc>
                <a:spcPct val="150000"/>
              </a:lnSpc>
              <a:spcBef>
                <a:spcPts val="600"/>
              </a:spcBef>
              <a:spcAft>
                <a:spcPts val="0"/>
              </a:spcAft>
              <a:buClr>
                <a:schemeClr val="dk1"/>
              </a:buClr>
              <a:buSzPts val="1800"/>
              <a:buFont typeface="Calibri"/>
              <a:buNone/>
            </a:pPr>
            <a:r>
              <a:t/>
            </a:r>
            <a:endParaRPr sz="1800">
              <a:latin typeface="Calibri"/>
              <a:ea typeface="Calibri"/>
              <a:cs typeface="Calibri"/>
              <a:sym typeface="Calibri"/>
            </a:endParaRPr>
          </a:p>
        </p:txBody>
      </p:sp>
      <p:sp>
        <p:nvSpPr>
          <p:cNvPr id="535" name="Google Shape;535;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1" name="Google Shape;541;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1800">
                <a:latin typeface="Cambria"/>
                <a:ea typeface="Cambria"/>
                <a:cs typeface="Cambria"/>
                <a:sym typeface="Cambria"/>
              </a:rPr>
              <a:t>A. Even if the increase came only from occasional patrons, then average of tips would still be higher. This assumption is not needed.</a:t>
            </a:r>
            <a:endParaRPr sz="1800">
              <a:latin typeface="Calibri"/>
              <a:ea typeface="Calibri"/>
              <a:cs typeface="Calibri"/>
              <a:sym typeface="Calibri"/>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B. </a:t>
            </a:r>
            <a:r>
              <a:rPr b="1" lang="en-US" sz="1800">
                <a:latin typeface="Cambria"/>
                <a:ea typeface="Cambria"/>
                <a:cs typeface="Cambria"/>
                <a:sym typeface="Cambria"/>
              </a:rPr>
              <a:t>Correct</a:t>
            </a:r>
            <a:r>
              <a:rPr lang="en-US" sz="1800">
                <a:latin typeface="Cambria"/>
                <a:ea typeface="Cambria"/>
                <a:cs typeface="Cambria"/>
                <a:sym typeface="Cambria"/>
              </a:rPr>
              <a:t>. If effect is a function of the rarity of seeing thank you, then regularly writing thank you would not increase average tips. This assumption must be met for the argument to hold. </a:t>
            </a:r>
            <a:r>
              <a:rPr b="1" lang="en-US" sz="1800">
                <a:latin typeface="Cambria"/>
                <a:ea typeface="Cambria"/>
                <a:cs typeface="Cambria"/>
                <a:sym typeface="Cambria"/>
              </a:rPr>
              <a:t>B does not cause A.</a:t>
            </a:r>
            <a:endParaRPr sz="1800">
              <a:latin typeface="Calibri"/>
              <a:ea typeface="Calibri"/>
              <a:cs typeface="Calibri"/>
              <a:sym typeface="Calibri"/>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C. This assumes that knowing that tips are part of the income for servers will lead to higher tips. There is not enough information about this requirement for the argument to hold.</a:t>
            </a:r>
            <a:endParaRPr sz="1800">
              <a:latin typeface="Calibri"/>
              <a:ea typeface="Calibri"/>
              <a:cs typeface="Calibri"/>
              <a:sym typeface="Calibri"/>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D. Even if initial tipping rates differ, the increase could be shown to be applicable across restaurants and rates, particularly if restaurants of different expense levels were included in the study. There is not enough information to fully evaluate the need for the assumption.</a:t>
            </a:r>
            <a:endParaRPr sz="1800">
              <a:latin typeface="Calibri"/>
              <a:ea typeface="Calibri"/>
              <a:cs typeface="Calibri"/>
              <a:sym typeface="Calibri"/>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E. Exactly opposite the facts. Terrible choice</a:t>
            </a:r>
            <a:endParaRPr sz="1800">
              <a:latin typeface="Calibri"/>
              <a:ea typeface="Calibri"/>
              <a:cs typeface="Calibri"/>
              <a:sym typeface="Calibri"/>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The correct answer is B.</a:t>
            </a:r>
            <a:endParaRPr/>
          </a:p>
          <a:p>
            <a:pPr indent="0" lvl="0" marL="0" marR="0" rtl="0" algn="just">
              <a:lnSpc>
                <a:spcPct val="150000"/>
              </a:lnSpc>
              <a:spcBef>
                <a:spcPts val="600"/>
              </a:spcBef>
              <a:spcAft>
                <a:spcPts val="0"/>
              </a:spcAft>
              <a:buNone/>
            </a:pPr>
            <a:r>
              <a:t/>
            </a:r>
            <a:endParaRPr sz="1800">
              <a:latin typeface="Cambria"/>
              <a:ea typeface="Cambria"/>
              <a:cs typeface="Cambria"/>
              <a:sym typeface="Cambria"/>
            </a:endParaRPr>
          </a:p>
          <a:p>
            <a:pPr indent="0" lvl="0" marL="0" marR="0" rtl="0" algn="l">
              <a:lnSpc>
                <a:spcPct val="150000"/>
              </a:lnSpc>
              <a:spcBef>
                <a:spcPts val="600"/>
              </a:spcBef>
              <a:spcAft>
                <a:spcPts val="0"/>
              </a:spcAft>
              <a:buNone/>
            </a:pPr>
            <a:r>
              <a:rPr b="0" i="0" lang="en-US" sz="2800">
                <a:solidFill>
                  <a:srgbClr val="2A2A2A"/>
                </a:solidFill>
                <a:latin typeface="Tahoma"/>
                <a:ea typeface="Tahoma"/>
                <a:cs typeface="Tahoma"/>
                <a:sym typeface="Tahoma"/>
              </a:rPr>
              <a:t>The argument states that waiters who write "thank you" on the bill on average get 3% higher tips on checks than those who don't. Therefore, the waiters believes that if they will get a more tips if they write "thank you" on each receipt. The questions asks for the assumption that the waiter's belief relies upon.</a:t>
            </a:r>
            <a:br>
              <a:rPr lang="en-US" sz="2800"/>
            </a:br>
            <a:endParaRPr b="0" i="0" sz="2800">
              <a:solidFill>
                <a:srgbClr val="FF0000"/>
              </a:solidFill>
              <a:latin typeface="Tahoma"/>
              <a:ea typeface="Tahoma"/>
              <a:cs typeface="Tahoma"/>
              <a:sym typeface="Tahoma"/>
            </a:endParaRPr>
          </a:p>
          <a:p>
            <a:pPr indent="0" lvl="0" marL="0" rtl="0" algn="l">
              <a:spcBef>
                <a:spcPts val="1440"/>
              </a:spcBef>
              <a:spcAft>
                <a:spcPts val="0"/>
              </a:spcAft>
              <a:buNone/>
            </a:pPr>
            <a:r>
              <a:rPr b="0" i="0" lang="en-US" sz="2800">
                <a:solidFill>
                  <a:srgbClr val="222222"/>
                </a:solidFill>
                <a:latin typeface="Arial"/>
                <a:ea typeface="Arial"/>
                <a:cs typeface="Arial"/>
                <a:sym typeface="Arial"/>
              </a:rPr>
              <a:t>The conclusion here is that if servers </a:t>
            </a:r>
            <a:r>
              <a:rPr b="1" i="0" lang="en-US" sz="2800">
                <a:solidFill>
                  <a:srgbClr val="222222"/>
                </a:solidFill>
                <a:latin typeface="Arial"/>
                <a:ea typeface="Arial"/>
                <a:cs typeface="Arial"/>
                <a:sym typeface="Arial"/>
              </a:rPr>
              <a:t>regularly</a:t>
            </a:r>
            <a:r>
              <a:rPr b="0" i="0" lang="en-US" sz="2800">
                <a:solidFill>
                  <a:srgbClr val="222222"/>
                </a:solidFill>
                <a:latin typeface="Arial"/>
                <a:ea typeface="Arial"/>
                <a:cs typeface="Arial"/>
                <a:sym typeface="Arial"/>
              </a:rPr>
              <a:t> write 'Thank you' on the bills, their average income from tips would be significantly higher than it otherwise would have been. Here, we have to look for an answer which logically fits into the passage. That is exactly what option B does. It nullifies the risk that regularly writing thank you on the restaurant bills would make patrons revert to their earlier tipping habits, a risk which might harm the restaurant's plan.</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a:p>
            <a:pPr indent="0" lvl="0" marL="0" rtl="0" algn="l">
              <a:spcBef>
                <a:spcPts val="540"/>
              </a:spcBef>
              <a:spcAft>
                <a:spcPts val="0"/>
              </a:spcAft>
              <a:buNone/>
            </a:pPr>
            <a:r>
              <a:rPr b="1" i="0" lang="en-US" sz="1800">
                <a:solidFill>
                  <a:srgbClr val="222222"/>
                </a:solidFill>
                <a:latin typeface="Arial"/>
                <a:ea typeface="Arial"/>
                <a:cs typeface="Arial"/>
                <a:sym typeface="Arial"/>
              </a:rPr>
              <a:t>Top 1% expert replies to student queries (can skip)</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Option (D) is so comprehensively irrelevant to the argument at hand. Even if we negate Option (D) it becomes - the rate at which (let's say how much or whatever) people tip in PA is dependant on how expensive the restaurant is. There is not even a mention of anything to do with 'thank you' notes. This has no bearing on the argument.</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To understand this another way - say there are only two categories of restaurants in PA. Less and more expensive, that's it. The only food available in PA is hot dogs. The less expensive ones all charge the exact same amount ($1.50 for a hot dog). The more expensive ones also all charge the exact same amount ($4.50 for a hot dog). That's our universe. What the argument is saying is that among </a:t>
            </a:r>
            <a:r>
              <a:rPr b="0" i="1" lang="en-US" sz="2800">
                <a:solidFill>
                  <a:srgbClr val="222222"/>
                </a:solidFill>
                <a:latin typeface="Arial"/>
                <a:ea typeface="Arial"/>
                <a:cs typeface="Arial"/>
                <a:sym typeface="Arial"/>
              </a:rPr>
              <a:t>only</a:t>
            </a:r>
            <a:r>
              <a:rPr b="0" i="0" lang="en-US" sz="2800">
                <a:solidFill>
                  <a:srgbClr val="222222"/>
                </a:solidFill>
                <a:latin typeface="Arial"/>
                <a:ea typeface="Arial"/>
                <a:cs typeface="Arial"/>
                <a:sym typeface="Arial"/>
              </a:rPr>
              <a:t> less expensive restaurants, if you run an experiment, you will see that checks with 'Thank you' on them receive more tips. Again, if you run an experiment among </a:t>
            </a:r>
            <a:r>
              <a:rPr b="0" i="1" lang="en-US" sz="2800">
                <a:solidFill>
                  <a:srgbClr val="222222"/>
                </a:solidFill>
                <a:latin typeface="Arial"/>
                <a:ea typeface="Arial"/>
                <a:cs typeface="Arial"/>
                <a:sym typeface="Arial"/>
              </a:rPr>
              <a:t>only</a:t>
            </a:r>
            <a:r>
              <a:rPr b="0" i="0" lang="en-US" sz="2800">
                <a:solidFill>
                  <a:srgbClr val="222222"/>
                </a:solidFill>
                <a:latin typeface="Arial"/>
                <a:ea typeface="Arial"/>
                <a:cs typeface="Arial"/>
                <a:sym typeface="Arial"/>
              </a:rPr>
              <a:t> the more expensive restaurants, you will </a:t>
            </a:r>
            <a:r>
              <a:rPr b="0" i="1" lang="en-US" sz="2800">
                <a:solidFill>
                  <a:srgbClr val="222222"/>
                </a:solidFill>
                <a:latin typeface="Arial"/>
                <a:ea typeface="Arial"/>
                <a:cs typeface="Arial"/>
                <a:sym typeface="Arial"/>
              </a:rPr>
              <a:t>still</a:t>
            </a:r>
            <a:r>
              <a:rPr b="0" i="0" lang="en-US" sz="2800">
                <a:solidFill>
                  <a:srgbClr val="222222"/>
                </a:solidFill>
                <a:latin typeface="Arial"/>
                <a:ea typeface="Arial"/>
                <a:cs typeface="Arial"/>
                <a:sym typeface="Arial"/>
              </a:rPr>
              <a:t> see that checks with 'Thank you' notes on them receive more tips. In other words, in the context of this question - </a:t>
            </a:r>
            <a:r>
              <a:rPr b="0" i="1" lang="en-US" sz="2800">
                <a:solidFill>
                  <a:srgbClr val="222222"/>
                </a:solidFill>
                <a:latin typeface="Arial"/>
                <a:ea typeface="Arial"/>
                <a:cs typeface="Arial"/>
                <a:sym typeface="Arial"/>
              </a:rPr>
              <a:t>it does not matter whether the restaurant is more or less expensive</a:t>
            </a:r>
            <a:r>
              <a:rPr b="0" i="0" lang="en-US" sz="2800">
                <a:solidFill>
                  <a:srgbClr val="222222"/>
                </a:solidFill>
                <a:latin typeface="Arial"/>
                <a:ea typeface="Arial"/>
                <a:cs typeface="Arial"/>
                <a:sym typeface="Arial"/>
              </a:rPr>
              <a:t>. It just does not matter.</a:t>
            </a:r>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p:txBody>
      </p:sp>
      <p:sp>
        <p:nvSpPr>
          <p:cNvPr id="542" name="Google Shape;542;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lang="en-US" sz="1800">
                <a:latin typeface="Cambria"/>
                <a:ea typeface="Cambria"/>
                <a:cs typeface="Cambria"/>
                <a:sym typeface="Cambria"/>
              </a:rPr>
              <a:t>E</a:t>
            </a:r>
            <a:endParaRPr b="1" sz="1800">
              <a:latin typeface="Calibri"/>
              <a:ea typeface="Calibri"/>
              <a:cs typeface="Calibri"/>
              <a:sym typeface="Calibri"/>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Those who marry as young adults live longer than those who don't marry.</a:t>
            </a:r>
            <a:endParaRPr sz="1800">
              <a:latin typeface="Calibri"/>
              <a:ea typeface="Calibri"/>
              <a:cs typeface="Calibri"/>
              <a:sym typeface="Calibri"/>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Young adults about to get married (not married already so marriage not responsible) have fewer unhealthy habits.</a:t>
            </a:r>
            <a:endParaRPr sz="1800">
              <a:latin typeface="Calibri"/>
              <a:ea typeface="Calibri"/>
              <a:cs typeface="Calibri"/>
              <a:sym typeface="Calibri"/>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Conclusion - Marriage doesn't give you longer life, fewer unhealthy habits does.</a:t>
            </a:r>
            <a:endParaRPr sz="1800">
              <a:latin typeface="Calibri"/>
              <a:ea typeface="Calibri"/>
              <a:cs typeface="Calibri"/>
              <a:sym typeface="Calibri"/>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(A) Marriage makes people safer. Doesn't help our argument.</a:t>
            </a:r>
            <a:endParaRPr sz="1800">
              <a:latin typeface="Calibri"/>
              <a:ea typeface="Calibri"/>
              <a:cs typeface="Calibri"/>
              <a:sym typeface="Calibri"/>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(B) Marriage causes a person to have a healthier life. Doesn't help our argument.</a:t>
            </a:r>
            <a:endParaRPr sz="1800">
              <a:latin typeface="Calibri"/>
              <a:ea typeface="Calibri"/>
              <a:cs typeface="Calibri"/>
              <a:sym typeface="Calibri"/>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(C) Irrelevant</a:t>
            </a:r>
            <a:endParaRPr sz="1800">
              <a:latin typeface="Calibri"/>
              <a:ea typeface="Calibri"/>
              <a:cs typeface="Calibri"/>
              <a:sym typeface="Calibri"/>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(D) We don't know how married people who give up compare with unmarried people who give up. We don't know whether unmarried people resume bad habits later in life after giving them up once. If marriage causes people to give up and not resume, marriage is responsible for healthier life. Doesn't strengthen our case.</a:t>
            </a:r>
            <a:endParaRPr sz="1800">
              <a:latin typeface="Calibri"/>
              <a:ea typeface="Calibri"/>
              <a:cs typeface="Calibri"/>
              <a:sym typeface="Calibri"/>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(E) </a:t>
            </a:r>
            <a:r>
              <a:rPr b="1" lang="en-US" sz="1800">
                <a:latin typeface="Cambria"/>
                <a:ea typeface="Cambria"/>
                <a:cs typeface="Cambria"/>
                <a:sym typeface="Cambria"/>
              </a:rPr>
              <a:t>Exactly.</a:t>
            </a:r>
            <a:r>
              <a:rPr lang="en-US" sz="1800">
                <a:latin typeface="Cambria"/>
                <a:ea typeface="Cambria"/>
                <a:cs typeface="Cambria"/>
                <a:sym typeface="Cambria"/>
              </a:rPr>
              <a:t> Tells us that marriage or no marriage has no impact on longevity. Those who don't have bad habits live longer than those who have bad habits. </a:t>
            </a:r>
            <a:r>
              <a:rPr b="1" lang="en-US" sz="1800">
                <a:latin typeface="Cambria"/>
                <a:ea typeface="Cambria"/>
                <a:cs typeface="Cambria"/>
                <a:sym typeface="Cambria"/>
              </a:rPr>
              <a:t>A didn’t happen but B still happened, so, something else caused B … means C caused B.</a:t>
            </a:r>
            <a:endParaRPr/>
          </a:p>
          <a:p>
            <a:pPr indent="0" lvl="0" marL="0" marR="0" rtl="0" algn="just">
              <a:lnSpc>
                <a:spcPct val="150000"/>
              </a:lnSpc>
              <a:spcBef>
                <a:spcPts val="600"/>
              </a:spcBef>
              <a:spcAft>
                <a:spcPts val="0"/>
              </a:spcAft>
              <a:buNone/>
            </a:pPr>
            <a:r>
              <a:t/>
            </a:r>
            <a:endParaRPr b="1" sz="1800">
              <a:latin typeface="Cambria"/>
              <a:ea typeface="Cambria"/>
              <a:cs typeface="Cambria"/>
              <a:sym typeface="Cambria"/>
            </a:endParaRPr>
          </a:p>
          <a:p>
            <a:pPr indent="0" lvl="0" marL="0" rtl="0" algn="l">
              <a:spcBef>
                <a:spcPts val="1440"/>
              </a:spcBef>
              <a:spcAft>
                <a:spcPts val="0"/>
              </a:spcAft>
              <a:buNone/>
            </a:pPr>
            <a:r>
              <a:rPr b="0" i="0" lang="en-US" sz="2800">
                <a:solidFill>
                  <a:srgbClr val="222222"/>
                </a:solidFill>
                <a:latin typeface="Arial"/>
                <a:ea typeface="Arial"/>
                <a:cs typeface="Arial"/>
                <a:sym typeface="Arial"/>
              </a:rPr>
              <a:t>The stem of the questions says this - young adults who get married (both men and women) live longer than those who don't marry. But what is the </a:t>
            </a:r>
            <a:r>
              <a:rPr b="0" i="1" lang="en-US" sz="2800">
                <a:solidFill>
                  <a:srgbClr val="222222"/>
                </a:solidFill>
                <a:latin typeface="Arial"/>
                <a:ea typeface="Arial"/>
                <a:cs typeface="Arial"/>
                <a:sym typeface="Arial"/>
              </a:rPr>
              <a:t>cause </a:t>
            </a:r>
            <a:r>
              <a:rPr b="0" i="0" lang="en-US" sz="2800">
                <a:solidFill>
                  <a:srgbClr val="222222"/>
                </a:solidFill>
                <a:latin typeface="Arial"/>
                <a:ea typeface="Arial"/>
                <a:cs typeface="Arial"/>
                <a:sym typeface="Arial"/>
              </a:rPr>
              <a:t>of this long life - is it </a:t>
            </a:r>
            <a:r>
              <a:rPr b="0" i="1" lang="en-US" sz="2800">
                <a:solidFill>
                  <a:srgbClr val="222222"/>
                </a:solidFill>
                <a:latin typeface="Arial"/>
                <a:ea typeface="Arial"/>
                <a:cs typeface="Arial"/>
                <a:sym typeface="Arial"/>
              </a:rPr>
              <a:t>because </a:t>
            </a:r>
            <a:r>
              <a:rPr b="0" i="0" lang="en-US" sz="2800">
                <a:solidFill>
                  <a:srgbClr val="222222"/>
                </a:solidFill>
                <a:latin typeface="Arial"/>
                <a:ea typeface="Arial"/>
                <a:cs typeface="Arial"/>
                <a:sym typeface="Arial"/>
              </a:rPr>
              <a:t>they got married, or is it because of some other reason(s) (side note not relevant to solving this, but only for your knowledge - in research, the latter variables that are causal but not obvious are called confounding variables). The passage says it is not because of marriage, but it is because young adults who get married have fewer bad habits. This </a:t>
            </a:r>
            <a:r>
              <a:rPr b="0" i="1" lang="en-US" sz="2800">
                <a:solidFill>
                  <a:srgbClr val="222222"/>
                </a:solidFill>
                <a:latin typeface="Arial"/>
                <a:ea typeface="Arial"/>
                <a:cs typeface="Arial"/>
                <a:sym typeface="Arial"/>
              </a:rPr>
              <a:t>absence of bad habits</a:t>
            </a:r>
            <a:r>
              <a:rPr b="0" i="0" lang="en-US" sz="2800">
                <a:solidFill>
                  <a:srgbClr val="222222"/>
                </a:solidFill>
                <a:latin typeface="Arial"/>
                <a:ea typeface="Arial"/>
                <a:cs typeface="Arial"/>
                <a:sym typeface="Arial"/>
              </a:rPr>
              <a:t> lets them live longer.</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At this point I will ask you to think - what would make this argument stronger? An example would be if we can find proof that unmarried people without bad habits or less bad habits </a:t>
            </a:r>
            <a:r>
              <a:rPr b="0" i="1" lang="en-US" sz="2800">
                <a:solidFill>
                  <a:srgbClr val="222222"/>
                </a:solidFill>
                <a:latin typeface="Arial"/>
                <a:ea typeface="Arial"/>
                <a:cs typeface="Arial"/>
                <a:sym typeface="Arial"/>
              </a:rPr>
              <a:t>also</a:t>
            </a:r>
            <a:r>
              <a:rPr b="0" i="0" lang="en-US" sz="2800">
                <a:solidFill>
                  <a:srgbClr val="222222"/>
                </a:solidFill>
                <a:latin typeface="Arial"/>
                <a:ea typeface="Arial"/>
                <a:cs typeface="Arial"/>
                <a:sym typeface="Arial"/>
              </a:rPr>
              <a:t> live long. How will this strengthen the argument? It is because this shows that marriage has nothing to do with long life, it is the absence of bad habits.</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This is exactly what Option (E) establishes. So if it were true, it would strengthen the argument posited in the stem of the question</a:t>
            </a:r>
            <a:endParaRPr sz="1800">
              <a:latin typeface="Calibri"/>
              <a:ea typeface="Calibri"/>
              <a:cs typeface="Calibri"/>
              <a:sym typeface="Calibri"/>
            </a:endParaRPr>
          </a:p>
          <a:p>
            <a:pPr indent="0" lvl="0" marL="0" marR="0" rtl="0" algn="just">
              <a:lnSpc>
                <a:spcPct val="150000"/>
              </a:lnSpc>
              <a:spcBef>
                <a:spcPts val="0"/>
              </a:spcBef>
              <a:spcAft>
                <a:spcPts val="0"/>
              </a:spcAft>
              <a:buNone/>
            </a:pPr>
            <a:r>
              <a:t/>
            </a:r>
            <a:endParaRPr sz="1800">
              <a:latin typeface="Calibri"/>
              <a:ea typeface="Calibri"/>
              <a:cs typeface="Calibri"/>
              <a:sym typeface="Calibri"/>
            </a:endParaRPr>
          </a:p>
          <a:p>
            <a:pPr indent="0" lvl="0" marL="0" rtl="0" algn="l">
              <a:spcBef>
                <a:spcPts val="1440"/>
              </a:spcBef>
              <a:spcAft>
                <a:spcPts val="0"/>
              </a:spcAft>
              <a:buNone/>
            </a:pPr>
            <a:r>
              <a:rPr b="0" i="0" lang="en-US" sz="2800">
                <a:solidFill>
                  <a:srgbClr val="222222"/>
                </a:solidFill>
                <a:latin typeface="Arial"/>
                <a:ea typeface="Arial"/>
                <a:cs typeface="Arial"/>
                <a:sym typeface="Arial"/>
              </a:rPr>
              <a:t>The author says that - 'this does not show that marriage causes people to live longer'. So basically the author is saying that marriage does not give longevity. And this conclusion needs to be strengthened.</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That means that we need to weaken the statement - marriage (A) causes longevity (B).</a:t>
            </a:r>
            <a:r>
              <a:rPr b="1" lang="en-US" sz="2800">
                <a:latin typeface="Cambria"/>
                <a:ea typeface="Cambria"/>
                <a:cs typeface="Cambria"/>
                <a:sym typeface="Cambria"/>
              </a:rPr>
              <a:t> A didn’t happen but B still happened (so, something else caused B … means C caused B).</a:t>
            </a:r>
            <a:endParaRPr/>
          </a:p>
          <a:p>
            <a:pPr indent="0" lvl="0" marL="0" rtl="0" algn="l">
              <a:spcBef>
                <a:spcPts val="840"/>
              </a:spcBef>
              <a:spcAft>
                <a:spcPts val="0"/>
              </a:spcAft>
              <a:buNone/>
            </a:pPr>
            <a:r>
              <a:t/>
            </a:r>
            <a:endParaRPr b="1" i="0" sz="2800">
              <a:solidFill>
                <a:srgbClr val="222222"/>
              </a:solidFill>
              <a:latin typeface="Cambria"/>
              <a:ea typeface="Cambria"/>
              <a:cs typeface="Cambria"/>
              <a:sym typeface="Cambria"/>
            </a:endParaRPr>
          </a:p>
          <a:p>
            <a:pPr indent="0" lvl="0" marL="0" rtl="0" algn="l">
              <a:spcBef>
                <a:spcPts val="540"/>
              </a:spcBef>
              <a:spcAft>
                <a:spcPts val="0"/>
              </a:spcAft>
              <a:buNone/>
            </a:pPr>
            <a:r>
              <a:rPr b="1" i="0" lang="en-US" sz="1800">
                <a:solidFill>
                  <a:srgbClr val="222222"/>
                </a:solidFill>
                <a:latin typeface="Arial"/>
                <a:ea typeface="Arial"/>
                <a:cs typeface="Arial"/>
                <a:sym typeface="Arial"/>
              </a:rPr>
              <a:t>Top 1% expert replies to student queries (can skip)</a:t>
            </a:r>
            <a:endParaRPr b="0" i="0" sz="1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All Option (E) is doing in the original question is showing that for the same end effect (living longer), the </a:t>
            </a:r>
            <a:r>
              <a:rPr b="0" i="1" lang="en-US" sz="2800">
                <a:solidFill>
                  <a:srgbClr val="222222"/>
                </a:solidFill>
                <a:latin typeface="Arial"/>
                <a:ea typeface="Arial"/>
                <a:cs typeface="Arial"/>
                <a:sym typeface="Arial"/>
              </a:rPr>
              <a:t>cause</a:t>
            </a:r>
            <a:r>
              <a:rPr b="0" i="0" lang="en-US" sz="2800">
                <a:solidFill>
                  <a:srgbClr val="222222"/>
                </a:solidFill>
                <a:latin typeface="Arial"/>
                <a:ea typeface="Arial"/>
                <a:cs typeface="Arial"/>
                <a:sym typeface="Arial"/>
              </a:rPr>
              <a:t> may not be marrying, but something else (what is called a confounding variable in research) - not smoking or drinking crazily. This is because Option (E) shows that for the group of people (young adults who don't have such bad habits), there is no (what is called statistically significant) difference in the mean age to which people live in the sample where people married vs. the sample in which people did not. This is the entire argument too - the argument says, quite explicitly, that marriage is not the </a:t>
            </a:r>
            <a:r>
              <a:rPr b="0" i="1" lang="en-US" sz="2800">
                <a:solidFill>
                  <a:srgbClr val="222222"/>
                </a:solidFill>
                <a:latin typeface="Arial"/>
                <a:ea typeface="Arial"/>
                <a:cs typeface="Arial"/>
                <a:sym typeface="Arial"/>
              </a:rPr>
              <a:t>cause</a:t>
            </a:r>
            <a:r>
              <a:rPr b="0" i="0" lang="en-US" sz="2800">
                <a:solidFill>
                  <a:srgbClr val="222222"/>
                </a:solidFill>
                <a:latin typeface="Arial"/>
                <a:ea typeface="Arial"/>
                <a:cs typeface="Arial"/>
                <a:sym typeface="Arial"/>
              </a:rPr>
              <a:t> of people living longer; it is the absence of these bad habits. Hence Option (E) strengthens the argument.</a:t>
            </a:r>
            <a:endParaRPr b="0" i="0" sz="1800">
              <a:solidFill>
                <a:srgbClr val="222222"/>
              </a:solidFill>
              <a:latin typeface="Arial"/>
              <a:ea typeface="Arial"/>
              <a:cs typeface="Arial"/>
              <a:sym typeface="Arial"/>
            </a:endParaRPr>
          </a:p>
          <a:p>
            <a:pPr indent="0" lvl="0" marL="0" rtl="0" algn="l">
              <a:spcBef>
                <a:spcPts val="840"/>
              </a:spcBef>
              <a:spcAft>
                <a:spcPts val="0"/>
              </a:spcAft>
              <a:buNone/>
            </a:pPr>
            <a:r>
              <a:t/>
            </a:r>
            <a:endParaRPr b="0" i="0" sz="2800">
              <a:solidFill>
                <a:srgbClr val="222222"/>
              </a:solidFill>
              <a:latin typeface="Arial"/>
              <a:ea typeface="Arial"/>
              <a:cs typeface="Arial"/>
              <a:sym typeface="Arial"/>
            </a:endParaRPr>
          </a:p>
        </p:txBody>
      </p:sp>
      <p:sp>
        <p:nvSpPr>
          <p:cNvPr id="549" name="Google Shape;549;p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5" name="Google Shape;555;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lang="en-US" sz="1800">
                <a:latin typeface="Cambria"/>
                <a:ea typeface="Cambria"/>
                <a:cs typeface="Cambria"/>
                <a:sym typeface="Cambria"/>
              </a:rPr>
              <a:t>B doesn’t cause A … </a:t>
            </a:r>
            <a:r>
              <a:rPr lang="en-US" sz="1800">
                <a:latin typeface="Cambria"/>
                <a:ea typeface="Cambria"/>
                <a:cs typeface="Cambria"/>
                <a:sym typeface="Cambria"/>
              </a:rPr>
              <a:t>D is correct.</a:t>
            </a:r>
            <a:endParaRPr/>
          </a:p>
          <a:p>
            <a:pPr indent="0" lvl="0" marL="0" marR="0" rtl="0" algn="just">
              <a:lnSpc>
                <a:spcPct val="150000"/>
              </a:lnSpc>
              <a:spcBef>
                <a:spcPts val="600"/>
              </a:spcBef>
              <a:spcAft>
                <a:spcPts val="0"/>
              </a:spcAft>
              <a:buNone/>
            </a:pPr>
            <a:r>
              <a:t/>
            </a:r>
            <a:endParaRPr sz="1800">
              <a:latin typeface="Calibri"/>
              <a:ea typeface="Calibri"/>
              <a:cs typeface="Calibri"/>
              <a:sym typeface="Calibri"/>
            </a:endParaRPr>
          </a:p>
          <a:p>
            <a:pPr indent="0" lvl="0" marL="0" rtl="0" algn="l">
              <a:spcBef>
                <a:spcPts val="1440"/>
              </a:spcBef>
              <a:spcAft>
                <a:spcPts val="0"/>
              </a:spcAft>
              <a:buNone/>
            </a:pPr>
            <a:r>
              <a:rPr b="0" i="0" lang="en-US" sz="2800">
                <a:latin typeface="Tahoma"/>
                <a:ea typeface="Tahoma"/>
                <a:cs typeface="Tahoma"/>
                <a:sym typeface="Tahoma"/>
              </a:rPr>
              <a:t>Option D is correct and not C. </a:t>
            </a:r>
            <a:r>
              <a:rPr b="0" i="0" lang="en-US" sz="2800">
                <a:solidFill>
                  <a:srgbClr val="222222"/>
                </a:solidFill>
                <a:latin typeface="Tahoma"/>
                <a:ea typeface="Tahoma"/>
                <a:cs typeface="Tahoma"/>
                <a:sym typeface="Tahoma"/>
              </a:rPr>
              <a:t>Conclusion: A causes B.</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Tahoma"/>
                <a:ea typeface="Tahoma"/>
                <a:cs typeface="Tahoma"/>
                <a:sym typeface="Tahoma"/>
              </a:rPr>
              <a:t>Assumption: B did not cause A (option D)</a:t>
            </a: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Tahoma"/>
                <a:ea typeface="Tahoma"/>
                <a:cs typeface="Tahoma"/>
                <a:sym typeface="Tahoma"/>
              </a:rPr>
              <a:t>C challenges the facts. WRONG!</a:t>
            </a:r>
            <a:endParaRPr/>
          </a:p>
          <a:p>
            <a:pPr indent="0" lvl="0" marL="0" rtl="0" algn="l">
              <a:spcBef>
                <a:spcPts val="840"/>
              </a:spcBef>
              <a:spcAft>
                <a:spcPts val="0"/>
              </a:spcAft>
              <a:buNone/>
            </a:pPr>
            <a:r>
              <a:rPr b="0" i="0" lang="en-US" sz="2800">
                <a:solidFill>
                  <a:srgbClr val="222222"/>
                </a:solidFill>
                <a:latin typeface="Tahoma"/>
                <a:ea typeface="Tahoma"/>
                <a:cs typeface="Tahoma"/>
                <a:sym typeface="Tahoma"/>
              </a:rPr>
              <a:t>D) WHEN NEGATED --&gt;  Atypical diabetes DO predispose people to infection from virus V: WEAKENS ARGUMENT because it gives an alternate reason by </a:t>
            </a:r>
            <a:r>
              <a:rPr b="0" i="0" lang="en-US" sz="2800" u="sng">
                <a:solidFill>
                  <a:srgbClr val="222222"/>
                </a:solidFill>
                <a:latin typeface="Tahoma"/>
                <a:ea typeface="Tahoma"/>
                <a:cs typeface="Tahoma"/>
                <a:sym typeface="Tahoma"/>
              </a:rPr>
              <a:t>reversing the causal.</a:t>
            </a:r>
            <a:endParaRPr/>
          </a:p>
          <a:p>
            <a:pPr indent="0" lvl="0" marL="0" rtl="0" algn="l">
              <a:spcBef>
                <a:spcPts val="840"/>
              </a:spcBef>
              <a:spcAft>
                <a:spcPts val="0"/>
              </a:spcAft>
              <a:buNone/>
            </a:pPr>
            <a:r>
              <a:t/>
            </a:r>
            <a:endParaRPr b="0" i="0" sz="2800" u="sng">
              <a:solidFill>
                <a:srgbClr val="222222"/>
              </a:solidFill>
              <a:latin typeface="Tahoma"/>
              <a:ea typeface="Tahoma"/>
              <a:cs typeface="Tahoma"/>
              <a:sym typeface="Tahoma"/>
            </a:endParaRPr>
          </a:p>
          <a:p>
            <a:pPr indent="0" lvl="0" marL="0" rtl="0" algn="l">
              <a:spcBef>
                <a:spcPts val="1200"/>
              </a:spcBef>
              <a:spcAft>
                <a:spcPts val="0"/>
              </a:spcAft>
              <a:buNone/>
            </a:pPr>
            <a:r>
              <a:rPr b="0" i="0" lang="en-US" sz="4000">
                <a:solidFill>
                  <a:srgbClr val="313131"/>
                </a:solidFill>
                <a:latin typeface="Arial"/>
                <a:ea typeface="Arial"/>
                <a:cs typeface="Arial"/>
                <a:sym typeface="Arial"/>
              </a:rPr>
              <a:t>V and diabetes (D) are positively correlated - both are high in people together. Researchers have imputed causality based off of this - V causes D. What is an assumption they must be making?</a:t>
            </a:r>
            <a:br>
              <a:rPr b="0" i="0" lang="en-US" sz="4000">
                <a:solidFill>
                  <a:srgbClr val="313131"/>
                </a:solidFill>
                <a:latin typeface="Arial"/>
                <a:ea typeface="Arial"/>
                <a:cs typeface="Arial"/>
                <a:sym typeface="Arial"/>
              </a:rPr>
            </a:br>
            <a:endParaRPr b="0" i="0" sz="4000">
              <a:solidFill>
                <a:srgbClr val="313131"/>
              </a:solidFill>
              <a:latin typeface="Arial"/>
              <a:ea typeface="Arial"/>
              <a:cs typeface="Arial"/>
              <a:sym typeface="Arial"/>
            </a:endParaRPr>
          </a:p>
          <a:p>
            <a:pPr indent="0" lvl="0" marL="0" marR="0" rtl="0" algn="l">
              <a:lnSpc>
                <a:spcPct val="100000"/>
              </a:lnSpc>
              <a:spcBef>
                <a:spcPts val="1200"/>
              </a:spcBef>
              <a:spcAft>
                <a:spcPts val="0"/>
              </a:spcAft>
              <a:buClr>
                <a:srgbClr val="222222"/>
              </a:buClr>
              <a:buSzPts val="4000"/>
              <a:buFont typeface="Tahoma"/>
              <a:buNone/>
            </a:pPr>
            <a:r>
              <a:rPr b="0" i="0" lang="en-US" sz="4000">
                <a:solidFill>
                  <a:srgbClr val="222222"/>
                </a:solidFill>
                <a:latin typeface="Tahoma"/>
                <a:ea typeface="Tahoma"/>
                <a:cs typeface="Tahoma"/>
                <a:sym typeface="Tahoma"/>
              </a:rPr>
              <a:t>C challenges the facts. WRONG!</a:t>
            </a:r>
            <a:endParaRPr/>
          </a:p>
          <a:p>
            <a:pPr indent="0" lvl="0" marL="0" rtl="0" algn="l">
              <a:spcBef>
                <a:spcPts val="1200"/>
              </a:spcBef>
              <a:spcAft>
                <a:spcPts val="0"/>
              </a:spcAft>
              <a:buNone/>
            </a:pPr>
            <a:r>
              <a:t/>
            </a:r>
            <a:endParaRPr b="0" i="0" sz="4000">
              <a:solidFill>
                <a:srgbClr val="313131"/>
              </a:solidFill>
              <a:latin typeface="Arial"/>
              <a:ea typeface="Arial"/>
              <a:cs typeface="Arial"/>
              <a:sym typeface="Arial"/>
            </a:endParaRPr>
          </a:p>
          <a:p>
            <a:pPr indent="0" lvl="0" marL="0" rtl="0" algn="l">
              <a:spcBef>
                <a:spcPts val="1200"/>
              </a:spcBef>
              <a:spcAft>
                <a:spcPts val="0"/>
              </a:spcAft>
              <a:buNone/>
            </a:pPr>
            <a:r>
              <a:rPr b="0" i="0" lang="en-US" sz="4000">
                <a:solidFill>
                  <a:srgbClr val="313131"/>
                </a:solidFill>
                <a:latin typeface="Arial"/>
                <a:ea typeface="Arial"/>
                <a:cs typeface="Arial"/>
                <a:sym typeface="Arial"/>
              </a:rPr>
              <a:t>That means the assumption that people without V must not be able to develop D was not a necessary assumption to begin with.</a:t>
            </a:r>
            <a:br>
              <a:rPr b="0" i="0" lang="en-US" sz="4000">
                <a:solidFill>
                  <a:srgbClr val="313131"/>
                </a:solidFill>
                <a:latin typeface="Arial"/>
                <a:ea typeface="Arial"/>
                <a:cs typeface="Arial"/>
                <a:sym typeface="Arial"/>
              </a:rPr>
            </a:br>
            <a:endParaRPr b="0" i="0" sz="4000">
              <a:solidFill>
                <a:srgbClr val="313131"/>
              </a:solidFill>
              <a:latin typeface="Arial"/>
              <a:ea typeface="Arial"/>
              <a:cs typeface="Arial"/>
              <a:sym typeface="Arial"/>
            </a:endParaRPr>
          </a:p>
          <a:p>
            <a:pPr indent="0" lvl="0" marL="0" rtl="0" algn="l">
              <a:spcBef>
                <a:spcPts val="1200"/>
              </a:spcBef>
              <a:spcAft>
                <a:spcPts val="0"/>
              </a:spcAft>
              <a:buNone/>
            </a:pPr>
            <a:r>
              <a:rPr b="0" i="0" lang="en-US" sz="4000">
                <a:solidFill>
                  <a:srgbClr val="313131"/>
                </a:solidFill>
                <a:latin typeface="Arial"/>
                <a:ea typeface="Arial"/>
                <a:cs typeface="Arial"/>
                <a:sym typeface="Arial"/>
              </a:rPr>
              <a:t>Think of a Venn circle that represents people with V. Within this circle, because of high positive correlation, rate of D is pretty high. Researchers have said within this circle, V is causing D, then what is a necessary assumption they are making? Outside the circle (people without V), even if D is present (or if it is not present), what difference does it make to the causality within the circle? None. So, to say people outside the circle must not have D is not a necessary assumption they have made</a:t>
            </a:r>
            <a:br>
              <a:rPr b="0" i="0" lang="en-US" sz="4000">
                <a:solidFill>
                  <a:srgbClr val="313131"/>
                </a:solidFill>
                <a:latin typeface="Arial"/>
                <a:ea typeface="Arial"/>
                <a:cs typeface="Arial"/>
                <a:sym typeface="Arial"/>
              </a:rPr>
            </a:br>
            <a:endParaRPr b="0" i="0" sz="4000">
              <a:solidFill>
                <a:srgbClr val="313131"/>
              </a:solidFill>
              <a:latin typeface="Arial"/>
              <a:ea typeface="Arial"/>
              <a:cs typeface="Arial"/>
              <a:sym typeface="Arial"/>
            </a:endParaRPr>
          </a:p>
          <a:p>
            <a:pPr indent="0" lvl="0" marL="0" rtl="0" algn="l">
              <a:spcBef>
                <a:spcPts val="1200"/>
              </a:spcBef>
              <a:spcAft>
                <a:spcPts val="0"/>
              </a:spcAft>
              <a:buNone/>
            </a:pPr>
            <a:r>
              <a:rPr b="0" i="0" lang="en-US" sz="4000">
                <a:solidFill>
                  <a:srgbClr val="313131"/>
                </a:solidFill>
                <a:latin typeface="Arial"/>
                <a:ea typeface="Arial"/>
                <a:cs typeface="Arial"/>
                <a:sym typeface="Arial"/>
              </a:rPr>
              <a:t>Within the circle, </a:t>
            </a:r>
            <a:r>
              <a:rPr b="0" i="1" lang="en-US" sz="4000">
                <a:solidFill>
                  <a:srgbClr val="313131"/>
                </a:solidFill>
                <a:latin typeface="Arial"/>
                <a:ea typeface="Arial"/>
                <a:cs typeface="Arial"/>
                <a:sym typeface="Arial"/>
              </a:rPr>
              <a:t>D itself is not causing V </a:t>
            </a:r>
            <a:r>
              <a:rPr b="0" i="0" lang="en-US" sz="4000">
                <a:solidFill>
                  <a:srgbClr val="313131"/>
                </a:solidFill>
                <a:latin typeface="Arial"/>
                <a:ea typeface="Arial"/>
                <a:cs typeface="Arial"/>
                <a:sym typeface="Arial"/>
              </a:rPr>
              <a:t>(reverse causality) is something they have assumed, otherwise the actual direction of causality they have established (V causes D) couldn’t have been done</a:t>
            </a:r>
            <a:r>
              <a:rPr b="0" i="0" lang="en-US" sz="2800" u="sng">
                <a:solidFill>
                  <a:srgbClr val="222222"/>
                </a:solidFill>
                <a:latin typeface="Tahoma"/>
                <a:ea typeface="Tahoma"/>
                <a:cs typeface="Tahoma"/>
                <a:sym typeface="Tahoma"/>
              </a:rPr>
              <a:t>.</a:t>
            </a:r>
            <a:endParaRPr/>
          </a:p>
          <a:p>
            <a:pPr indent="0" lvl="0" marL="0" rtl="0" algn="l">
              <a:spcBef>
                <a:spcPts val="840"/>
              </a:spcBef>
              <a:spcAft>
                <a:spcPts val="0"/>
              </a:spcAft>
              <a:buNone/>
            </a:pPr>
            <a:r>
              <a:t/>
            </a:r>
            <a:endParaRPr b="0" i="0" sz="2800" u="sng">
              <a:solidFill>
                <a:srgbClr val="222222"/>
              </a:solidFill>
              <a:latin typeface="Tahoma"/>
              <a:ea typeface="Tahoma"/>
              <a:cs typeface="Tahoma"/>
              <a:sym typeface="Tahoma"/>
            </a:endParaRPr>
          </a:p>
          <a:p>
            <a:pPr indent="0" lvl="0" marL="0" rtl="0" algn="l">
              <a:spcBef>
                <a:spcPts val="840"/>
              </a:spcBef>
              <a:spcAft>
                <a:spcPts val="0"/>
              </a:spcAft>
              <a:buNone/>
            </a:pPr>
            <a:r>
              <a:rPr b="1" i="0" lang="en-US" sz="2800">
                <a:solidFill>
                  <a:srgbClr val="313131"/>
                </a:solidFill>
                <a:latin typeface="Arial"/>
                <a:ea typeface="Arial"/>
                <a:cs typeface="Arial"/>
                <a:sym typeface="Arial"/>
              </a:rPr>
              <a:t>Top 1% expert replies to student queries (can skip)</a:t>
            </a:r>
            <a:endParaRPr/>
          </a:p>
          <a:p>
            <a:pPr indent="0" lvl="0" marL="0" rtl="0" algn="l">
              <a:spcBef>
                <a:spcPts val="1200"/>
              </a:spcBef>
              <a:spcAft>
                <a:spcPts val="0"/>
              </a:spcAft>
              <a:buNone/>
            </a:pPr>
            <a:r>
              <a:rPr b="0" i="0" lang="en-US" sz="4000">
                <a:solidFill>
                  <a:srgbClr val="222222"/>
                </a:solidFill>
                <a:latin typeface="Arial"/>
                <a:ea typeface="Arial"/>
                <a:cs typeface="Arial"/>
                <a:sym typeface="Arial"/>
              </a:rPr>
              <a:t>What is the conclusion of the medical researchers? That </a:t>
            </a:r>
            <a:r>
              <a:rPr b="0" i="1" lang="en-US" sz="4000">
                <a:solidFill>
                  <a:srgbClr val="222222"/>
                </a:solidFill>
                <a:latin typeface="Arial"/>
                <a:ea typeface="Arial"/>
                <a:cs typeface="Arial"/>
                <a:sym typeface="Arial"/>
              </a:rPr>
              <a:t>Virus V triggers the mutation of classic diabetes into its atypical form</a:t>
            </a:r>
            <a:r>
              <a:rPr b="0" i="0" lang="en-US" sz="4000">
                <a:solidFill>
                  <a:srgbClr val="222222"/>
                </a:solidFill>
                <a:latin typeface="Arial"/>
                <a:ea typeface="Arial"/>
                <a:cs typeface="Arial"/>
                <a:sym typeface="Arial"/>
              </a:rPr>
              <a:t>. In other words, Virus V causes atypical diabetes.  </a:t>
            </a:r>
            <a:endParaRPr/>
          </a:p>
          <a:p>
            <a:pPr indent="0" lvl="0" marL="0" rtl="0" algn="l">
              <a:spcBef>
                <a:spcPts val="1200"/>
              </a:spcBef>
              <a:spcAft>
                <a:spcPts val="0"/>
              </a:spcAft>
              <a:buNone/>
            </a:pPr>
            <a:r>
              <a:t/>
            </a:r>
            <a:endParaRPr b="0" i="0" sz="4000">
              <a:solidFill>
                <a:srgbClr val="222222"/>
              </a:solidFill>
              <a:latin typeface="Arial"/>
              <a:ea typeface="Arial"/>
              <a:cs typeface="Arial"/>
              <a:sym typeface="Arial"/>
            </a:endParaRPr>
          </a:p>
          <a:p>
            <a:pPr indent="0" lvl="0" marL="0" rtl="0" algn="l">
              <a:spcBef>
                <a:spcPts val="1200"/>
              </a:spcBef>
              <a:spcAft>
                <a:spcPts val="0"/>
              </a:spcAft>
              <a:buNone/>
            </a:pPr>
            <a:r>
              <a:rPr b="0" i="0" lang="en-US" sz="4000">
                <a:solidFill>
                  <a:srgbClr val="222222"/>
                </a:solidFill>
                <a:latin typeface="Arial"/>
                <a:ea typeface="Arial"/>
                <a:cs typeface="Arial"/>
                <a:sym typeface="Arial"/>
              </a:rPr>
              <a:t>We have to find the required assumption here. </a:t>
            </a:r>
            <a:br>
              <a:rPr b="0" i="0" lang="en-US" sz="4000">
                <a:solidFill>
                  <a:srgbClr val="222222"/>
                </a:solidFill>
                <a:latin typeface="Arial"/>
                <a:ea typeface="Arial"/>
                <a:cs typeface="Arial"/>
                <a:sym typeface="Arial"/>
              </a:rPr>
            </a:br>
            <a:endParaRPr b="0" i="0" sz="4000">
              <a:solidFill>
                <a:srgbClr val="222222"/>
              </a:solidFill>
              <a:latin typeface="Arial"/>
              <a:ea typeface="Arial"/>
              <a:cs typeface="Arial"/>
              <a:sym typeface="Arial"/>
            </a:endParaRPr>
          </a:p>
          <a:p>
            <a:pPr indent="0" lvl="0" marL="0" rtl="0" algn="l">
              <a:spcBef>
                <a:spcPts val="1200"/>
              </a:spcBef>
              <a:spcAft>
                <a:spcPts val="0"/>
              </a:spcAft>
              <a:buNone/>
            </a:pPr>
            <a:r>
              <a:rPr b="0" i="0" lang="en-US" sz="4000">
                <a:solidFill>
                  <a:srgbClr val="222222"/>
                </a:solidFill>
                <a:latin typeface="Arial"/>
                <a:ea typeface="Arial"/>
                <a:cs typeface="Arial"/>
                <a:sym typeface="Arial"/>
              </a:rPr>
              <a:t>Let A = Virus V and B = atypical diabetes. Therefore, the conclusion of the medical researchers is that A causes B (Hope this is clear. If not, please feel free to ask)</a:t>
            </a:r>
            <a:br>
              <a:rPr b="0" i="0" lang="en-US" sz="4000">
                <a:solidFill>
                  <a:srgbClr val="222222"/>
                </a:solidFill>
                <a:latin typeface="Arial"/>
                <a:ea typeface="Arial"/>
                <a:cs typeface="Arial"/>
                <a:sym typeface="Arial"/>
              </a:rPr>
            </a:br>
            <a:endParaRPr b="0" i="0" sz="4000">
              <a:solidFill>
                <a:srgbClr val="222222"/>
              </a:solidFill>
              <a:latin typeface="Arial"/>
              <a:ea typeface="Arial"/>
              <a:cs typeface="Arial"/>
              <a:sym typeface="Arial"/>
            </a:endParaRPr>
          </a:p>
          <a:p>
            <a:pPr indent="0" lvl="0" marL="0" rtl="0" algn="l">
              <a:spcBef>
                <a:spcPts val="1200"/>
              </a:spcBef>
              <a:spcAft>
                <a:spcPts val="0"/>
              </a:spcAft>
              <a:buNone/>
            </a:pPr>
            <a:r>
              <a:rPr b="0" i="0" lang="en-US" sz="4000">
                <a:solidFill>
                  <a:srgbClr val="222222"/>
                </a:solidFill>
                <a:latin typeface="Arial"/>
                <a:ea typeface="Arial"/>
                <a:cs typeface="Arial"/>
                <a:sym typeface="Arial"/>
              </a:rPr>
              <a:t>We know that in such conditional reasoning questions, one of the possible assumptions is that B does not cause A (Because if B did cause A, then it would invalidate the conclusion A causes B).</a:t>
            </a:r>
            <a:br>
              <a:rPr b="0" i="0" lang="en-US" sz="4000">
                <a:solidFill>
                  <a:srgbClr val="222222"/>
                </a:solidFill>
                <a:latin typeface="Arial"/>
                <a:ea typeface="Arial"/>
                <a:cs typeface="Arial"/>
                <a:sym typeface="Arial"/>
              </a:rPr>
            </a:br>
            <a:endParaRPr b="0" i="0" sz="4000">
              <a:solidFill>
                <a:srgbClr val="222222"/>
              </a:solidFill>
              <a:latin typeface="Arial"/>
              <a:ea typeface="Arial"/>
              <a:cs typeface="Arial"/>
              <a:sym typeface="Arial"/>
            </a:endParaRPr>
          </a:p>
          <a:p>
            <a:pPr indent="0" lvl="0" marL="0" rtl="0" algn="l">
              <a:spcBef>
                <a:spcPts val="1200"/>
              </a:spcBef>
              <a:spcAft>
                <a:spcPts val="0"/>
              </a:spcAft>
              <a:buNone/>
            </a:pPr>
            <a:r>
              <a:rPr b="0" i="0" lang="en-US" sz="4000">
                <a:solidFill>
                  <a:srgbClr val="222222"/>
                </a:solidFill>
                <a:latin typeface="Arial"/>
                <a:ea typeface="Arial"/>
                <a:cs typeface="Arial"/>
                <a:sym typeface="Arial"/>
              </a:rPr>
              <a:t>B does not cause A would translate to 'Atypical diabetes does not lead to infection from Virus'. This is exactly what option D is saying, and therefore it is the correct answer.</a:t>
            </a:r>
            <a:endParaRPr/>
          </a:p>
          <a:p>
            <a:pPr indent="0" lvl="0" marL="0" rtl="0" algn="l">
              <a:spcBef>
                <a:spcPts val="1200"/>
              </a:spcBef>
              <a:spcAft>
                <a:spcPts val="0"/>
              </a:spcAft>
              <a:buNone/>
            </a:pPr>
            <a:r>
              <a:t/>
            </a:r>
            <a:endParaRPr b="0" i="0" sz="4000">
              <a:solidFill>
                <a:srgbClr val="222222"/>
              </a:solidFill>
              <a:latin typeface="Arial"/>
              <a:ea typeface="Arial"/>
              <a:cs typeface="Arial"/>
              <a:sym typeface="Arial"/>
            </a:endParaRPr>
          </a:p>
          <a:p>
            <a:pPr indent="0" lvl="0" marL="0" rtl="0" algn="l">
              <a:spcBef>
                <a:spcPts val="1620"/>
              </a:spcBef>
              <a:spcAft>
                <a:spcPts val="0"/>
              </a:spcAft>
              <a:buNone/>
            </a:pPr>
            <a:r>
              <a:rPr b="0" i="0" lang="en-US" sz="4000">
                <a:solidFill>
                  <a:srgbClr val="222222"/>
                </a:solidFill>
                <a:latin typeface="Arial"/>
                <a:ea typeface="Arial"/>
                <a:cs typeface="Arial"/>
                <a:sym typeface="Arial"/>
              </a:rPr>
              <a:t>(C) - </a:t>
            </a:r>
            <a:r>
              <a:rPr b="0" i="0" lang="en-US" sz="5400">
                <a:solidFill>
                  <a:srgbClr val="222222"/>
                </a:solidFill>
                <a:latin typeface="Arial"/>
                <a:ea typeface="Arial"/>
                <a:cs typeface="Arial"/>
                <a:sym typeface="Arial"/>
              </a:rPr>
              <a:t>C is saying that "Individuals not infected with virus V cannot develop atypical diabetes.". For C to be the assumption, it MUST BE true. Meaning if it is not true, the argument will cease to exist.</a:t>
            </a:r>
            <a:endParaRPr/>
          </a:p>
          <a:p>
            <a:pPr indent="0" lvl="0" marL="0" rtl="0" algn="l">
              <a:spcBef>
                <a:spcPts val="1620"/>
              </a:spcBef>
              <a:spcAft>
                <a:spcPts val="0"/>
              </a:spcAft>
              <a:buNone/>
            </a:pPr>
            <a:r>
              <a:t/>
            </a:r>
            <a:endParaRPr b="0" i="0" sz="5400">
              <a:solidFill>
                <a:srgbClr val="222222"/>
              </a:solidFill>
              <a:latin typeface="Arial"/>
              <a:ea typeface="Arial"/>
              <a:cs typeface="Arial"/>
              <a:sym typeface="Arial"/>
            </a:endParaRPr>
          </a:p>
          <a:p>
            <a:pPr indent="0" lvl="0" marL="0" rtl="0" algn="l">
              <a:spcBef>
                <a:spcPts val="1620"/>
              </a:spcBef>
              <a:spcAft>
                <a:spcPts val="0"/>
              </a:spcAft>
              <a:buNone/>
            </a:pPr>
            <a:r>
              <a:rPr b="0" i="0" lang="en-US" sz="5400">
                <a:solidFill>
                  <a:srgbClr val="222222"/>
                </a:solidFill>
                <a:latin typeface="Arial"/>
                <a:ea typeface="Arial"/>
                <a:cs typeface="Arial"/>
                <a:sym typeface="Arial"/>
              </a:rPr>
              <a:t>V and diabetes (D) are positively correlated - both are high in people together. Researchers have imputed causality based off of this - V causes D. What is an assumption they must be making?</a:t>
            </a:r>
            <a:br>
              <a:rPr b="0" i="0" lang="en-US" sz="5400">
                <a:solidFill>
                  <a:srgbClr val="222222"/>
                </a:solidFill>
                <a:latin typeface="Arial"/>
                <a:ea typeface="Arial"/>
                <a:cs typeface="Arial"/>
                <a:sym typeface="Arial"/>
              </a:rPr>
            </a:br>
            <a:br>
              <a:rPr b="0" i="0" lang="en-US" sz="5400">
                <a:solidFill>
                  <a:srgbClr val="222222"/>
                </a:solidFill>
                <a:latin typeface="Arial"/>
                <a:ea typeface="Arial"/>
                <a:cs typeface="Arial"/>
                <a:sym typeface="Arial"/>
              </a:rPr>
            </a:br>
            <a:r>
              <a:rPr b="0" i="0" lang="en-US" sz="5400">
                <a:solidFill>
                  <a:srgbClr val="222222"/>
                </a:solidFill>
                <a:latin typeface="Arial"/>
                <a:ea typeface="Arial"/>
                <a:cs typeface="Arial"/>
                <a:sym typeface="Arial"/>
              </a:rPr>
              <a:t>For Option (C), let’s say people without V can develop D. Can we still possibly say that in the people with V, V was causing D? Sure, nothing is preventing us from doing so.</a:t>
            </a:r>
            <a:br>
              <a:rPr b="0" i="0" lang="en-US" sz="5400">
                <a:solidFill>
                  <a:srgbClr val="222222"/>
                </a:solidFill>
                <a:latin typeface="Arial"/>
                <a:ea typeface="Arial"/>
                <a:cs typeface="Arial"/>
                <a:sym typeface="Arial"/>
              </a:rPr>
            </a:br>
            <a:br>
              <a:rPr b="0" i="0" lang="en-US" sz="5400">
                <a:solidFill>
                  <a:srgbClr val="222222"/>
                </a:solidFill>
                <a:latin typeface="Arial"/>
                <a:ea typeface="Arial"/>
                <a:cs typeface="Arial"/>
                <a:sym typeface="Arial"/>
              </a:rPr>
            </a:br>
            <a:r>
              <a:rPr b="0" i="0" lang="en-US" sz="5400">
                <a:solidFill>
                  <a:srgbClr val="222222"/>
                </a:solidFill>
                <a:latin typeface="Arial"/>
                <a:ea typeface="Arial"/>
                <a:cs typeface="Arial"/>
                <a:sym typeface="Arial"/>
              </a:rPr>
              <a:t>That means the assumption that people without V must not be able to develop D was not a necessary assumption to begin with.</a:t>
            </a:r>
            <a:br>
              <a:rPr b="0" i="0" lang="en-US" sz="5400">
                <a:solidFill>
                  <a:srgbClr val="222222"/>
                </a:solidFill>
                <a:latin typeface="Arial"/>
                <a:ea typeface="Arial"/>
                <a:cs typeface="Arial"/>
                <a:sym typeface="Arial"/>
              </a:rPr>
            </a:br>
            <a:br>
              <a:rPr b="0" i="0" lang="en-US" sz="5400">
                <a:solidFill>
                  <a:srgbClr val="222222"/>
                </a:solidFill>
                <a:latin typeface="Arial"/>
                <a:ea typeface="Arial"/>
                <a:cs typeface="Arial"/>
                <a:sym typeface="Arial"/>
              </a:rPr>
            </a:br>
            <a:r>
              <a:rPr b="0" i="0" lang="en-US" sz="5400">
                <a:solidFill>
                  <a:srgbClr val="222222"/>
                </a:solidFill>
                <a:latin typeface="Arial"/>
                <a:ea typeface="Arial"/>
                <a:cs typeface="Arial"/>
                <a:sym typeface="Arial"/>
              </a:rPr>
              <a:t>Think of a Venn circle that represents people with V. Within this circle, because of high positive correlation, the rate of D is pretty high. Researchers have said within this circle, V is causing D, then what is a necessary assumption they are making? Outside the circle (people without V), even if D is present (or if it is not present), what difference does it make to the causality within the circle? None. So to say people outside the circle must not have D is not a necessary assumption they have made</a:t>
            </a:r>
            <a:br>
              <a:rPr b="0" i="0" lang="en-US" sz="5400">
                <a:solidFill>
                  <a:srgbClr val="222222"/>
                </a:solidFill>
                <a:latin typeface="Arial"/>
                <a:ea typeface="Arial"/>
                <a:cs typeface="Arial"/>
                <a:sym typeface="Arial"/>
              </a:rPr>
            </a:br>
            <a:br>
              <a:rPr b="0" i="0" lang="en-US" sz="5400">
                <a:solidFill>
                  <a:srgbClr val="222222"/>
                </a:solidFill>
                <a:latin typeface="Arial"/>
                <a:ea typeface="Arial"/>
                <a:cs typeface="Arial"/>
                <a:sym typeface="Arial"/>
              </a:rPr>
            </a:br>
            <a:r>
              <a:rPr b="0" i="0" lang="en-US" sz="5400">
                <a:solidFill>
                  <a:srgbClr val="222222"/>
                </a:solidFill>
                <a:latin typeface="Arial"/>
                <a:ea typeface="Arial"/>
                <a:cs typeface="Arial"/>
                <a:sym typeface="Arial"/>
              </a:rPr>
              <a:t>Within the circle, D itself is not causing V (reverse causality) is something they have assumed, otherwise the actual direction of causality they have established (V causes D) couldn’t have been done</a:t>
            </a:r>
            <a:endParaRPr/>
          </a:p>
          <a:p>
            <a:pPr indent="0" lvl="0" marL="0" rtl="0" algn="l">
              <a:spcBef>
                <a:spcPts val="1620"/>
              </a:spcBef>
              <a:spcAft>
                <a:spcPts val="0"/>
              </a:spcAft>
              <a:buNone/>
            </a:pPr>
            <a:r>
              <a:t/>
            </a:r>
            <a:endParaRPr b="0" i="0" sz="5400">
              <a:solidFill>
                <a:srgbClr val="222222"/>
              </a:solidFill>
              <a:latin typeface="Arial"/>
              <a:ea typeface="Arial"/>
              <a:cs typeface="Arial"/>
              <a:sym typeface="Arial"/>
            </a:endParaRPr>
          </a:p>
          <a:p>
            <a:pPr indent="0" lvl="0" marL="0" rtl="0" algn="l">
              <a:spcBef>
                <a:spcPts val="2160"/>
              </a:spcBef>
              <a:spcAft>
                <a:spcPts val="0"/>
              </a:spcAft>
              <a:buNone/>
            </a:pPr>
            <a:r>
              <a:rPr b="0" i="0" lang="en-US" sz="5400">
                <a:solidFill>
                  <a:srgbClr val="222222"/>
                </a:solidFill>
                <a:latin typeface="Arial"/>
                <a:ea typeface="Arial"/>
                <a:cs typeface="Arial"/>
                <a:sym typeface="Arial"/>
              </a:rPr>
              <a:t>Note - </a:t>
            </a:r>
            <a:r>
              <a:rPr b="0" i="0" lang="en-US" sz="7200">
                <a:solidFill>
                  <a:srgbClr val="222222"/>
                </a:solidFill>
                <a:latin typeface="Arial"/>
                <a:ea typeface="Arial"/>
                <a:cs typeface="Arial"/>
                <a:sym typeface="Arial"/>
              </a:rPr>
              <a:t>The conclusion is about converting classical diabetes into atypical not about causing it.</a:t>
            </a:r>
            <a:endParaRPr b="0" i="0" sz="5400">
              <a:solidFill>
                <a:srgbClr val="222222"/>
              </a:solidFill>
              <a:latin typeface="Arial"/>
              <a:ea typeface="Arial"/>
              <a:cs typeface="Arial"/>
              <a:sym typeface="Arial"/>
            </a:endParaRPr>
          </a:p>
          <a:p>
            <a:pPr indent="0" lvl="0" marL="0" rtl="0" algn="l">
              <a:spcBef>
                <a:spcPts val="1200"/>
              </a:spcBef>
              <a:spcAft>
                <a:spcPts val="0"/>
              </a:spcAft>
              <a:buNone/>
            </a:pPr>
            <a:r>
              <a:t/>
            </a:r>
            <a:endParaRPr b="0" i="0" sz="4000">
              <a:solidFill>
                <a:srgbClr val="222222"/>
              </a:solidFill>
              <a:latin typeface="Arial"/>
              <a:ea typeface="Arial"/>
              <a:cs typeface="Arial"/>
              <a:sym typeface="Arial"/>
            </a:endParaRPr>
          </a:p>
          <a:p>
            <a:pPr indent="0" lvl="0" marL="0" rtl="0" algn="l">
              <a:spcBef>
                <a:spcPts val="1200"/>
              </a:spcBef>
              <a:spcAft>
                <a:spcPts val="0"/>
              </a:spcAft>
              <a:buNone/>
            </a:pPr>
            <a:r>
              <a:t/>
            </a:r>
            <a:endParaRPr b="0" i="0" sz="4000">
              <a:solidFill>
                <a:srgbClr val="313131"/>
              </a:solidFill>
              <a:latin typeface="Arial"/>
              <a:ea typeface="Arial"/>
              <a:cs typeface="Arial"/>
              <a:sym typeface="Arial"/>
            </a:endParaRPr>
          </a:p>
        </p:txBody>
      </p:sp>
      <p:sp>
        <p:nvSpPr>
          <p:cNvPr id="556" name="Google Shape;556;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2" name="Google Shape;562;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1800"/>
              <a:buFont typeface="Calibri"/>
              <a:buAutoNum type="alphaUcPeriod"/>
            </a:pPr>
            <a:r>
              <a:rPr lang="en-US" sz="1800">
                <a:latin typeface="Cambria"/>
                <a:ea typeface="Cambria"/>
                <a:cs typeface="Cambria"/>
                <a:sym typeface="Cambria"/>
              </a:rPr>
              <a:t>This choice does not provide any difference between swimmers and other competitive athletes. There's nothing to explain why swimmers have a higher prevalence of asthma.</a:t>
            </a:r>
            <a:endParaRPr sz="1800">
              <a:latin typeface="Calibri"/>
              <a:ea typeface="Calibri"/>
              <a:cs typeface="Calibri"/>
              <a:sym typeface="Calibri"/>
            </a:endParaRPr>
          </a:p>
          <a:p>
            <a:pPr indent="-342900" lvl="0" marL="342900" marR="0" rtl="0" algn="l">
              <a:lnSpc>
                <a:spcPct val="150000"/>
              </a:lnSpc>
              <a:spcBef>
                <a:spcPts val="600"/>
              </a:spcBef>
              <a:spcAft>
                <a:spcPts val="0"/>
              </a:spcAft>
              <a:buClr>
                <a:schemeClr val="dk1"/>
              </a:buClr>
              <a:buSzPts val="1800"/>
              <a:buFont typeface="Calibri"/>
              <a:buAutoNum type="alphaUcPeriod"/>
            </a:pPr>
            <a:r>
              <a:rPr lang="en-US" sz="1800">
                <a:latin typeface="Cambria"/>
                <a:ea typeface="Cambria"/>
                <a:cs typeface="Cambria"/>
                <a:sym typeface="Cambria"/>
              </a:rPr>
              <a:t>This emphasizes that one of the major differences between swimmers and non-swimmers is chlorine exposure, weakening the conclusion. If this is the case, then it is even more likely that chlorine exposure is responsible for some of the asthma seen in swimmers.</a:t>
            </a:r>
            <a:endParaRPr sz="1800">
              <a:latin typeface="Calibri"/>
              <a:ea typeface="Calibri"/>
              <a:cs typeface="Calibri"/>
              <a:sym typeface="Calibri"/>
            </a:endParaRPr>
          </a:p>
          <a:p>
            <a:pPr indent="-342900" lvl="0" marL="342900" marR="0" rtl="0" algn="l">
              <a:lnSpc>
                <a:spcPct val="150000"/>
              </a:lnSpc>
              <a:spcBef>
                <a:spcPts val="600"/>
              </a:spcBef>
              <a:spcAft>
                <a:spcPts val="0"/>
              </a:spcAft>
              <a:buClr>
                <a:schemeClr val="dk1"/>
              </a:buClr>
              <a:buSzPts val="1800"/>
              <a:buFont typeface="Calibri"/>
              <a:buAutoNum type="alphaUcPeriod"/>
            </a:pPr>
            <a:r>
              <a:rPr lang="en-US" sz="1800">
                <a:latin typeface="Cambria"/>
                <a:ea typeface="Cambria"/>
                <a:cs typeface="Cambria"/>
                <a:sym typeface="Cambria"/>
              </a:rPr>
              <a:t>The argument compares the rates of asthma in swimmers and other competitive athletes. This choice focuses on the wrong group: people who are not competitive athletes at all.</a:t>
            </a:r>
            <a:endParaRPr sz="1800">
              <a:latin typeface="Calibri"/>
              <a:ea typeface="Calibri"/>
              <a:cs typeface="Calibri"/>
              <a:sym typeface="Calibri"/>
            </a:endParaRPr>
          </a:p>
          <a:p>
            <a:pPr indent="-342900" lvl="0" marL="342900" marR="0" rtl="0" algn="l">
              <a:lnSpc>
                <a:spcPct val="150000"/>
              </a:lnSpc>
              <a:spcBef>
                <a:spcPts val="600"/>
              </a:spcBef>
              <a:spcAft>
                <a:spcPts val="0"/>
              </a:spcAft>
              <a:buClr>
                <a:schemeClr val="dk1"/>
              </a:buClr>
              <a:buSzPts val="1800"/>
              <a:buFont typeface="Calibri"/>
              <a:buAutoNum type="alphaUcPeriod"/>
            </a:pPr>
            <a:r>
              <a:rPr lang="en-US" sz="1800">
                <a:latin typeface="Cambria"/>
                <a:ea typeface="Cambria"/>
                <a:cs typeface="Cambria"/>
                <a:sym typeface="Cambria"/>
              </a:rPr>
              <a:t>CORRECT. </a:t>
            </a:r>
            <a:r>
              <a:rPr b="1" lang="en-US" sz="1800">
                <a:latin typeface="Cambria"/>
                <a:ea typeface="Cambria"/>
                <a:cs typeface="Cambria"/>
                <a:sym typeface="Cambria"/>
              </a:rPr>
              <a:t>C caused B … </a:t>
            </a:r>
            <a:r>
              <a:rPr lang="en-US" sz="1800">
                <a:latin typeface="Cambria"/>
                <a:ea typeface="Cambria"/>
                <a:cs typeface="Cambria"/>
                <a:sym typeface="Cambria"/>
              </a:rPr>
              <a:t>This answer introduces an alternative reason why swimmers may be more prone to asthma. Children with asthma were more likely to become competitive swimmers than any other kind of athlete because doctors recommended the sport to them. In other words, they were more likely to become swimmers in the first place specifically because they already had asthma.</a:t>
            </a:r>
            <a:endParaRPr sz="1800">
              <a:latin typeface="Calibri"/>
              <a:ea typeface="Calibri"/>
              <a:cs typeface="Calibri"/>
              <a:sym typeface="Calibri"/>
            </a:endParaRPr>
          </a:p>
          <a:p>
            <a:pPr indent="-342900" lvl="0" marL="342900" marR="0" rtl="0" algn="l">
              <a:lnSpc>
                <a:spcPct val="150000"/>
              </a:lnSpc>
              <a:spcBef>
                <a:spcPts val="600"/>
              </a:spcBef>
              <a:spcAft>
                <a:spcPts val="0"/>
              </a:spcAft>
              <a:buClr>
                <a:schemeClr val="dk1"/>
              </a:buClr>
              <a:buSzPts val="1800"/>
              <a:buFont typeface="Calibri"/>
              <a:buAutoNum type="alphaUcPeriod"/>
            </a:pPr>
            <a:r>
              <a:rPr lang="en-US" sz="1800">
                <a:latin typeface="Cambria"/>
                <a:ea typeface="Cambria"/>
                <a:cs typeface="Cambria"/>
                <a:sym typeface="Cambria"/>
              </a:rPr>
              <a:t>There's no reason provided regarding why competitive swimmers in particular would be more likely to have asthma. This information should apply equally to all competitive athletes.</a:t>
            </a:r>
            <a:endParaRPr/>
          </a:p>
          <a:p>
            <a:pPr indent="0" lvl="0" marL="0" rtl="0" algn="l">
              <a:spcBef>
                <a:spcPts val="1440"/>
              </a:spcBef>
              <a:spcAft>
                <a:spcPts val="0"/>
              </a:spcAft>
              <a:buNone/>
            </a:pPr>
            <a:br>
              <a:rPr b="0" i="0" lang="en-US" sz="2800">
                <a:solidFill>
                  <a:srgbClr val="222222"/>
                </a:solidFill>
                <a:latin typeface="Arial"/>
                <a:ea typeface="Arial"/>
                <a:cs typeface="Arial"/>
                <a:sym typeface="Arial"/>
              </a:rPr>
            </a:br>
            <a:endParaRPr sz="1800">
              <a:latin typeface="Cambria"/>
              <a:ea typeface="Cambria"/>
              <a:cs typeface="Cambria"/>
              <a:sym typeface="Cambria"/>
            </a:endParaRPr>
          </a:p>
          <a:p>
            <a:pPr indent="0" lvl="0" marL="0" marR="0" rtl="0" algn="l">
              <a:lnSpc>
                <a:spcPct val="150000"/>
              </a:lnSpc>
              <a:spcBef>
                <a:spcPts val="0"/>
              </a:spcBef>
              <a:spcAft>
                <a:spcPts val="0"/>
              </a:spcAft>
              <a:buClr>
                <a:srgbClr val="2A2A2A"/>
              </a:buClr>
              <a:buSzPts val="2800"/>
              <a:buFont typeface="Calibri"/>
              <a:buNone/>
            </a:pPr>
            <a:r>
              <a:rPr b="0" i="0" lang="en-US" sz="2800">
                <a:solidFill>
                  <a:srgbClr val="2A2A2A"/>
                </a:solidFill>
                <a:latin typeface="Tahoma"/>
                <a:ea typeface="Tahoma"/>
                <a:cs typeface="Tahoma"/>
                <a:sym typeface="Tahoma"/>
              </a:rPr>
              <a:t>From the prompt, we get</a:t>
            </a:r>
            <a:br>
              <a:rPr lang="en-US" sz="2800"/>
            </a:br>
            <a:r>
              <a:rPr b="0" i="0" lang="en-US" sz="2800">
                <a:solidFill>
                  <a:srgbClr val="2A2A2A"/>
                </a:solidFill>
                <a:latin typeface="Tahoma"/>
                <a:ea typeface="Tahoma"/>
                <a:cs typeface="Tahoma"/>
                <a:sym typeface="Tahoma"/>
              </a:rPr>
              <a:t>(a) competitive swimmers have asthma more frequently than do other competitive athletes</a:t>
            </a:r>
            <a:br>
              <a:rPr lang="en-US" sz="2800"/>
            </a:br>
            <a:r>
              <a:rPr b="0" i="0" lang="en-US" sz="2800">
                <a:solidFill>
                  <a:srgbClr val="2A2A2A"/>
                </a:solidFill>
                <a:latin typeface="Tahoma"/>
                <a:ea typeface="Tahoma"/>
                <a:cs typeface="Tahoma"/>
                <a:sym typeface="Tahoma"/>
              </a:rPr>
              <a:t>(b) chlorine is a lung irritant</a:t>
            </a:r>
            <a:br>
              <a:rPr lang="en-US" sz="2800"/>
            </a:br>
            <a:r>
              <a:rPr b="0" i="0" lang="en-US" sz="2800">
                <a:solidFill>
                  <a:srgbClr val="2A2A2A"/>
                </a:solidFill>
                <a:latin typeface="Tahoma"/>
                <a:ea typeface="Tahoma"/>
                <a:cs typeface="Tahoma"/>
                <a:sym typeface="Tahoma"/>
              </a:rPr>
              <a:t>The naive conclusion is that all the time in the chlorinated pools is what causes the asthma. The author warns us that this naive </a:t>
            </a:r>
            <a:r>
              <a:rPr b="1" i="0" lang="en-US" sz="2800">
                <a:solidFill>
                  <a:srgbClr val="2A2A2A"/>
                </a:solidFill>
                <a:latin typeface="Tahoma"/>
                <a:ea typeface="Tahoma"/>
                <a:cs typeface="Tahoma"/>
                <a:sym typeface="Tahoma"/>
              </a:rPr>
              <a:t>conclusion is rash/careless</a:t>
            </a:r>
            <a:r>
              <a:rPr b="0" i="0" lang="en-US" sz="2800">
                <a:solidFill>
                  <a:srgbClr val="2A2A2A"/>
                </a:solidFill>
                <a:latin typeface="Tahoma"/>
                <a:ea typeface="Tahoma"/>
                <a:cs typeface="Tahoma"/>
                <a:sym typeface="Tahoma"/>
              </a:rPr>
              <a:t>, and </a:t>
            </a:r>
            <a:r>
              <a:rPr b="0" i="0" lang="en-US" sz="2800" u="sng">
                <a:solidFill>
                  <a:srgbClr val="2A2A2A"/>
                </a:solidFill>
                <a:latin typeface="Tahoma"/>
                <a:ea typeface="Tahoma"/>
                <a:cs typeface="Tahoma"/>
                <a:sym typeface="Tahoma"/>
              </a:rPr>
              <a:t>the blank should provide some kind of alternative explanation </a:t>
            </a:r>
            <a:r>
              <a:rPr b="0" i="0" lang="en-US" sz="2800">
                <a:solidFill>
                  <a:srgbClr val="2A2A2A"/>
                </a:solidFill>
                <a:latin typeface="Tahoma"/>
                <a:ea typeface="Tahoma"/>
                <a:cs typeface="Tahoma"/>
                <a:sym typeface="Tahoma"/>
              </a:rPr>
              <a:t>of why competitive swimmers have asthma more frequently than do other competitive athletes.</a:t>
            </a:r>
            <a:br>
              <a:rPr lang="en-US" sz="2800"/>
            </a:br>
            <a:br>
              <a:rPr lang="en-US" sz="2800"/>
            </a:br>
            <a:r>
              <a:rPr b="0" i="0" lang="en-US" sz="2800">
                <a:solidFill>
                  <a:srgbClr val="2A2A2A"/>
                </a:solidFill>
                <a:latin typeface="Tahoma"/>
                <a:ea typeface="Tahoma"/>
                <a:cs typeface="Tahoma"/>
                <a:sym typeface="Tahoma"/>
              </a:rPr>
              <a:t>A. </a:t>
            </a:r>
            <a:r>
              <a:rPr b="0" i="0" lang="en-US" sz="2800">
                <a:solidFill>
                  <a:srgbClr val="0000FF"/>
                </a:solidFill>
                <a:latin typeface="Tahoma"/>
                <a:ea typeface="Tahoma"/>
                <a:cs typeface="Tahoma"/>
                <a:sym typeface="Tahoma"/>
              </a:rPr>
              <a:t>young people who have asthma are no more likely to become competitive athletes than are young people who do not have asthma</a:t>
            </a:r>
            <a:br>
              <a:rPr lang="en-US" sz="2800"/>
            </a:br>
            <a:r>
              <a:rPr b="0" i="0" lang="en-US" sz="2800">
                <a:solidFill>
                  <a:srgbClr val="2A2A2A"/>
                </a:solidFill>
                <a:latin typeface="Tahoma"/>
                <a:ea typeface="Tahoma"/>
                <a:cs typeface="Tahoma"/>
                <a:sym typeface="Tahoma"/>
              </a:rPr>
              <a:t>This is about those with and without asthma going into sports, but it tells us nothing about who goes in competitive swimming rather than other sports. This is irrelevant.</a:t>
            </a:r>
            <a:br>
              <a:rPr lang="en-US" sz="2800"/>
            </a:br>
            <a:br>
              <a:rPr lang="en-US" sz="2800"/>
            </a:br>
            <a:r>
              <a:rPr b="0" i="0" lang="en-US" sz="2800">
                <a:solidFill>
                  <a:srgbClr val="2A2A2A"/>
                </a:solidFill>
                <a:latin typeface="Tahoma"/>
                <a:ea typeface="Tahoma"/>
                <a:cs typeface="Tahoma"/>
                <a:sym typeface="Tahoma"/>
              </a:rPr>
              <a:t>B. </a:t>
            </a:r>
            <a:r>
              <a:rPr b="0" i="0" lang="en-US" sz="2800">
                <a:solidFill>
                  <a:srgbClr val="0000FF"/>
                </a:solidFill>
                <a:latin typeface="Tahoma"/>
                <a:ea typeface="Tahoma"/>
                <a:cs typeface="Tahoma"/>
                <a:sym typeface="Tahoma"/>
              </a:rPr>
              <a:t>competitive athletes who specialize in sports other than swimming are rarely exposed to chlorine</a:t>
            </a:r>
            <a:br>
              <a:rPr lang="en-US" sz="2800"/>
            </a:br>
            <a:r>
              <a:rPr b="0" i="0" lang="en-US" sz="2800">
                <a:solidFill>
                  <a:srgbClr val="2A2A2A"/>
                </a:solidFill>
                <a:latin typeface="Tahoma"/>
                <a:ea typeface="Tahoma"/>
                <a:cs typeface="Tahoma"/>
                <a:sym typeface="Tahoma"/>
              </a:rPr>
              <a:t>We are looking for a new explanation, and this does the exact opposite: it strengthens the explanation that the author called "</a:t>
            </a:r>
            <a:r>
              <a:rPr b="0" i="0" lang="en-US" sz="2800">
                <a:solidFill>
                  <a:srgbClr val="0000FF"/>
                </a:solidFill>
                <a:latin typeface="Tahoma"/>
                <a:ea typeface="Tahoma"/>
                <a:cs typeface="Tahoma"/>
                <a:sym typeface="Tahoma"/>
              </a:rPr>
              <a:t>rash</a:t>
            </a:r>
            <a:r>
              <a:rPr b="0" i="0" lang="en-US" sz="2800">
                <a:solidFill>
                  <a:srgbClr val="2A2A2A"/>
                </a:solidFill>
                <a:latin typeface="Tahoma"/>
                <a:ea typeface="Tahoma"/>
                <a:cs typeface="Tahoma"/>
                <a:sym typeface="Tahoma"/>
              </a:rPr>
              <a:t>." This is incorrect.</a:t>
            </a:r>
            <a:br>
              <a:rPr lang="en-US" sz="2800"/>
            </a:br>
            <a:br>
              <a:rPr lang="en-US" sz="2800"/>
            </a:br>
            <a:r>
              <a:rPr b="0" i="0" lang="en-US" sz="2800">
                <a:solidFill>
                  <a:srgbClr val="2A2A2A"/>
                </a:solidFill>
                <a:latin typeface="Tahoma"/>
                <a:ea typeface="Tahoma"/>
                <a:cs typeface="Tahoma"/>
                <a:sym typeface="Tahoma"/>
              </a:rPr>
              <a:t>C. </a:t>
            </a:r>
            <a:r>
              <a:rPr b="0" i="0" lang="en-US" sz="2800">
                <a:solidFill>
                  <a:srgbClr val="0000FF"/>
                </a:solidFill>
                <a:latin typeface="Tahoma"/>
                <a:ea typeface="Tahoma"/>
                <a:cs typeface="Tahoma"/>
                <a:sym typeface="Tahoma"/>
              </a:rPr>
              <a:t>competitive athletes as a group have a significantly lower incidence of asthma than do people who do not participate in competitive athletics</a:t>
            </a:r>
            <a:br>
              <a:rPr lang="en-US" sz="2800"/>
            </a:br>
            <a:r>
              <a:rPr b="0" i="0" lang="en-US" sz="2800">
                <a:solidFill>
                  <a:srgbClr val="2A2A2A"/>
                </a:solidFill>
                <a:latin typeface="Tahoma"/>
                <a:ea typeface="Tahoma"/>
                <a:cs typeface="Tahoma"/>
                <a:sym typeface="Tahoma"/>
              </a:rPr>
              <a:t>While this may be true, the argument is about comparing competitive swimmers vs. those who do other competitive athletes. Thus, this statement is irrelevant.</a:t>
            </a:r>
            <a:br>
              <a:rPr lang="en-US" sz="2800"/>
            </a:br>
            <a:br>
              <a:rPr lang="en-US" sz="2800"/>
            </a:br>
            <a:r>
              <a:rPr b="0" i="0" lang="en-US" sz="2800">
                <a:solidFill>
                  <a:srgbClr val="2A2A2A"/>
                </a:solidFill>
                <a:latin typeface="Tahoma"/>
                <a:ea typeface="Tahoma"/>
                <a:cs typeface="Tahoma"/>
                <a:sym typeface="Tahoma"/>
              </a:rPr>
              <a:t>D. </a:t>
            </a:r>
            <a:r>
              <a:rPr b="0" i="0" lang="en-US" sz="2800">
                <a:solidFill>
                  <a:srgbClr val="0000FF"/>
                </a:solidFill>
                <a:latin typeface="Tahoma"/>
                <a:ea typeface="Tahoma"/>
                <a:cs typeface="Tahoma"/>
                <a:sym typeface="Tahoma"/>
              </a:rPr>
              <a:t>until a few years ago, physicians routinely recommended competitive swimming to children with asthma, in the belief that this form of exercise could alleviate asthma symptoms</a:t>
            </a:r>
            <a:br>
              <a:rPr lang="en-US" sz="2800"/>
            </a:br>
            <a:r>
              <a:rPr b="0" i="0" lang="en-US" sz="2800">
                <a:solidFill>
                  <a:srgbClr val="2A2A2A"/>
                </a:solidFill>
                <a:latin typeface="Tahoma"/>
                <a:ea typeface="Tahoma"/>
                <a:cs typeface="Tahoma"/>
                <a:sym typeface="Tahoma"/>
              </a:rPr>
              <a:t>Interesting. This would provide a completely different explanation of why so many people with asthma wound up in competitive swimming. It's not that being in the pool causes the asthma (the naive, rash conclusion); instead, </a:t>
            </a:r>
            <a:r>
              <a:rPr b="0" i="0" lang="en-US" sz="2800" u="sng">
                <a:solidFill>
                  <a:srgbClr val="2A2A2A"/>
                </a:solidFill>
                <a:latin typeface="Tahoma"/>
                <a:ea typeface="Tahoma"/>
                <a:cs typeface="Tahoma"/>
                <a:sym typeface="Tahoma"/>
              </a:rPr>
              <a:t>the people who already had asthma were sent to the pool </a:t>
            </a:r>
            <a:r>
              <a:rPr b="0" i="0" lang="en-US" sz="2800" u="sng">
                <a:solidFill>
                  <a:srgbClr val="222222"/>
                </a:solidFill>
                <a:latin typeface="Open Sans"/>
                <a:ea typeface="Open Sans"/>
                <a:cs typeface="Open Sans"/>
                <a:sym typeface="Open Sans"/>
              </a:rPr>
              <a:t>(alternate explanation)</a:t>
            </a:r>
            <a:r>
              <a:rPr b="0" i="0" lang="en-US" sz="2800">
                <a:solidFill>
                  <a:srgbClr val="2A2A2A"/>
                </a:solidFill>
                <a:latin typeface="Tahoma"/>
                <a:ea typeface="Tahoma"/>
                <a:cs typeface="Tahoma"/>
                <a:sym typeface="Tahoma"/>
              </a:rPr>
              <a:t>. This is promising.</a:t>
            </a:r>
            <a:br>
              <a:rPr lang="en-US" sz="2800"/>
            </a:br>
            <a:br>
              <a:rPr lang="en-US" sz="2800"/>
            </a:br>
            <a:r>
              <a:rPr b="0" i="0" lang="en-US" sz="2800">
                <a:solidFill>
                  <a:srgbClr val="2A2A2A"/>
                </a:solidFill>
                <a:latin typeface="Tahoma"/>
                <a:ea typeface="Tahoma"/>
                <a:cs typeface="Tahoma"/>
                <a:sym typeface="Tahoma"/>
              </a:rPr>
              <a:t>E. </a:t>
            </a:r>
            <a:r>
              <a:rPr b="0" i="0" lang="en-US" sz="2800">
                <a:solidFill>
                  <a:srgbClr val="0000FF"/>
                </a:solidFill>
                <a:latin typeface="Tahoma"/>
                <a:ea typeface="Tahoma"/>
                <a:cs typeface="Tahoma"/>
                <a:sym typeface="Tahoma"/>
              </a:rPr>
              <a:t>many people have asthma without knowing they have it and thus are not diagnosed with the condition until they begin engaging in very strenuous activities, such as competitive</a:t>
            </a:r>
            <a:br>
              <a:rPr lang="en-US" sz="2800"/>
            </a:br>
            <a:r>
              <a:rPr b="0" i="0" lang="en-US" sz="2800">
                <a:solidFill>
                  <a:srgbClr val="2A2A2A"/>
                </a:solidFill>
                <a:latin typeface="Tahoma"/>
                <a:ea typeface="Tahoma"/>
                <a:cs typeface="Tahoma"/>
                <a:sym typeface="Tahoma"/>
              </a:rPr>
              <a:t>Again, the comparison in the prompt is between competitive swimmers vs. those who do other competitive athletes. If all the people with "latent asthma" develop full-blown asthma when they start doing strenuous athletic activity, why would it show up only for swimmers and not for all other kinds of athletes. It's not as if swimming is the only kind of strenuous activity out there. This is irrelevant.</a:t>
            </a:r>
            <a:br>
              <a:rPr lang="en-US" sz="2800"/>
            </a:br>
            <a:br>
              <a:rPr lang="en-US" sz="2800"/>
            </a:br>
            <a:r>
              <a:rPr b="0" i="0" lang="en-US" sz="2800">
                <a:solidFill>
                  <a:srgbClr val="2A2A2A"/>
                </a:solidFill>
                <a:latin typeface="Tahoma"/>
                <a:ea typeface="Tahoma"/>
                <a:cs typeface="Tahoma"/>
                <a:sym typeface="Tahoma"/>
              </a:rPr>
              <a:t>The only possible answer is </a:t>
            </a:r>
            <a:r>
              <a:rPr b="1" i="0" lang="en-US" sz="2800">
                <a:solidFill>
                  <a:srgbClr val="2A2A2A"/>
                </a:solidFill>
                <a:latin typeface="Tahoma"/>
                <a:ea typeface="Tahoma"/>
                <a:cs typeface="Tahoma"/>
                <a:sym typeface="Tahoma"/>
              </a:rPr>
              <a:t>(D)</a:t>
            </a:r>
            <a:r>
              <a:rPr b="0" i="0" lang="en-US" sz="2800">
                <a:solidFill>
                  <a:srgbClr val="2A2A2A"/>
                </a:solidFill>
                <a:latin typeface="Tahoma"/>
                <a:ea typeface="Tahoma"/>
                <a:cs typeface="Tahoma"/>
                <a:sym typeface="Tahoma"/>
              </a:rPr>
              <a:t>, the OA</a:t>
            </a:r>
            <a:endParaRPr/>
          </a:p>
          <a:p>
            <a:pPr indent="0" lvl="0" marL="0" marR="0" rtl="0" algn="l">
              <a:lnSpc>
                <a:spcPct val="150000"/>
              </a:lnSpc>
              <a:spcBef>
                <a:spcPts val="600"/>
              </a:spcBef>
              <a:spcAft>
                <a:spcPts val="0"/>
              </a:spcAft>
              <a:buClr>
                <a:schemeClr val="dk1"/>
              </a:buClr>
              <a:buSzPts val="2800"/>
              <a:buFont typeface="Calibri"/>
              <a:buNone/>
            </a:pPr>
            <a:r>
              <a:t/>
            </a:r>
            <a:endParaRPr b="0" i="0" sz="2800">
              <a:solidFill>
                <a:srgbClr val="2A2A2A"/>
              </a:solidFill>
              <a:latin typeface="Tahoma"/>
              <a:ea typeface="Tahoma"/>
              <a:cs typeface="Tahoma"/>
              <a:sym typeface="Tahoma"/>
            </a:endParaRPr>
          </a:p>
          <a:p>
            <a:pPr indent="0" lvl="0" marL="0" marR="0" rtl="0" algn="l">
              <a:lnSpc>
                <a:spcPct val="150000"/>
              </a:lnSpc>
              <a:spcBef>
                <a:spcPts val="600"/>
              </a:spcBef>
              <a:spcAft>
                <a:spcPts val="0"/>
              </a:spcAft>
              <a:buClr>
                <a:srgbClr val="2A2A2A"/>
              </a:buClr>
              <a:buSzPts val="1800"/>
              <a:buFont typeface="Calibri"/>
              <a:buNone/>
            </a:pPr>
            <a:r>
              <a:rPr b="1" i="0" lang="en-US" sz="1800">
                <a:solidFill>
                  <a:srgbClr val="2A2A2A"/>
                </a:solidFill>
                <a:latin typeface="Tahoma"/>
                <a:ea typeface="Tahoma"/>
                <a:cs typeface="Tahoma"/>
                <a:sym typeface="Tahoma"/>
              </a:rPr>
              <a:t>Top 1% expert replies to student queries (can skip)</a:t>
            </a:r>
            <a:endParaRPr/>
          </a:p>
          <a:p>
            <a:pPr indent="0" lvl="0" marL="0" rtl="0" algn="l">
              <a:spcBef>
                <a:spcPts val="1440"/>
              </a:spcBef>
              <a:spcAft>
                <a:spcPts val="0"/>
              </a:spcAft>
              <a:buNone/>
            </a:pPr>
            <a:r>
              <a:rPr lang="en-US" sz="2800"/>
              <a:t>The author concludes the argument by saying that it would be rash to assume that frequent exposure to chlorine is what causes asthma to swimmers.</a:t>
            </a:r>
            <a:endParaRPr/>
          </a:p>
          <a:p>
            <a:pPr indent="0" lvl="0" marL="0" rtl="0" algn="l">
              <a:spcBef>
                <a:spcPts val="840"/>
              </a:spcBef>
              <a:spcAft>
                <a:spcPts val="0"/>
              </a:spcAft>
              <a:buNone/>
            </a:pPr>
            <a:r>
              <a:t/>
            </a:r>
            <a:endParaRPr sz="2800"/>
          </a:p>
          <a:p>
            <a:pPr indent="0" lvl="0" marL="0" rtl="0" algn="l">
              <a:spcBef>
                <a:spcPts val="840"/>
              </a:spcBef>
              <a:spcAft>
                <a:spcPts val="0"/>
              </a:spcAft>
              <a:buNone/>
            </a:pPr>
            <a:r>
              <a:rPr lang="en-US" sz="2800"/>
              <a:t>The argument ends with a since so as to attach another notion that, here, helps and strengthens the author's claim.</a:t>
            </a:r>
            <a:br>
              <a:rPr lang="en-US" sz="2800"/>
            </a:br>
            <a:endParaRPr sz="2800"/>
          </a:p>
          <a:p>
            <a:pPr indent="0" lvl="0" marL="0" rtl="0" algn="l">
              <a:spcBef>
                <a:spcPts val="840"/>
              </a:spcBef>
              <a:spcAft>
                <a:spcPts val="0"/>
              </a:spcAft>
              <a:buNone/>
            </a:pPr>
            <a:r>
              <a:rPr lang="en-US" sz="2800"/>
              <a:t>Out of the 5, we've to find one option that strengthens the conclusion.</a:t>
            </a:r>
            <a:endParaRPr/>
          </a:p>
          <a:p>
            <a:pPr indent="0" lvl="0" marL="0" rtl="0" algn="l">
              <a:spcBef>
                <a:spcPts val="840"/>
              </a:spcBef>
              <a:spcAft>
                <a:spcPts val="0"/>
              </a:spcAft>
              <a:buNone/>
            </a:pPr>
            <a:r>
              <a:t/>
            </a:r>
            <a:endParaRPr sz="2800"/>
          </a:p>
          <a:p>
            <a:pPr indent="0" lvl="0" marL="0" rtl="0" algn="l">
              <a:spcBef>
                <a:spcPts val="1200"/>
              </a:spcBef>
              <a:spcAft>
                <a:spcPts val="0"/>
              </a:spcAft>
              <a:buNone/>
            </a:pPr>
            <a:r>
              <a:rPr lang="en-US" sz="2800"/>
              <a:t>(A) - </a:t>
            </a:r>
            <a:r>
              <a:rPr b="0" i="0" lang="en-US" sz="4000">
                <a:solidFill>
                  <a:srgbClr val="222222"/>
                </a:solidFill>
                <a:latin typeface="Arial"/>
                <a:ea typeface="Arial"/>
                <a:cs typeface="Arial"/>
                <a:sym typeface="Arial"/>
              </a:rPr>
              <a:t>It centrally talks about those with and without asthma who go into sports and become athletes. We're concerned with with those specifically who go into swimming. That makes this option irrelevant. Eliminate.</a:t>
            </a:r>
            <a:endParaRPr sz="2800"/>
          </a:p>
          <a:p>
            <a:pPr indent="0" lvl="0" marL="0" marR="0" rtl="0" algn="l">
              <a:lnSpc>
                <a:spcPct val="150000"/>
              </a:lnSpc>
              <a:spcBef>
                <a:spcPts val="0"/>
              </a:spcBef>
              <a:spcAft>
                <a:spcPts val="0"/>
              </a:spcAft>
              <a:buClr>
                <a:schemeClr val="dk1"/>
              </a:buClr>
              <a:buSzPts val="2800"/>
              <a:buFont typeface="Calibri"/>
              <a:buNone/>
            </a:pPr>
            <a:r>
              <a:t/>
            </a:r>
            <a:endParaRPr b="0" i="0" sz="2800">
              <a:solidFill>
                <a:srgbClr val="2A2A2A"/>
              </a:solidFill>
              <a:latin typeface="Tahoma"/>
              <a:ea typeface="Tahoma"/>
              <a:cs typeface="Tahoma"/>
              <a:sym typeface="Tahoma"/>
            </a:endParaRPr>
          </a:p>
        </p:txBody>
      </p:sp>
      <p:sp>
        <p:nvSpPr>
          <p:cNvPr id="563" name="Google Shape;563;p6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0" name="Google Shape;13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9" name="Google Shape;569;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5" name="Google Shape;575;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1" lang="en-US"/>
              <a:t>C causes B</a:t>
            </a:r>
            <a:endParaRPr/>
          </a:p>
          <a:p>
            <a:pPr indent="0" lvl="0" marL="0" rtl="0" algn="just">
              <a:spcBef>
                <a:spcPts val="360"/>
              </a:spcBef>
              <a:spcAft>
                <a:spcPts val="0"/>
              </a:spcAft>
              <a:buNone/>
            </a:pPr>
            <a:r>
              <a:t/>
            </a:r>
            <a:endParaRPr b="1"/>
          </a:p>
          <a:p>
            <a:pPr indent="0" lvl="0" marL="0" marR="0" rtl="0" algn="just">
              <a:spcBef>
                <a:spcPts val="0"/>
              </a:spcBef>
              <a:spcAft>
                <a:spcPts val="0"/>
              </a:spcAft>
              <a:buNone/>
            </a:pPr>
            <a:r>
              <a:rPr b="0" lang="en-US" sz="1800">
                <a:solidFill>
                  <a:srgbClr val="000000"/>
                </a:solidFill>
                <a:latin typeface="Cambria"/>
                <a:ea typeface="Cambria"/>
                <a:cs typeface="Cambria"/>
                <a:sym typeface="Cambria"/>
              </a:rPr>
              <a:t>We have to prove that even if the act of volunteering doesn’t boost longevity, volunteers would still live longer … Statistics show adults with regular </a:t>
            </a:r>
            <a:r>
              <a:rPr lang="en-US" sz="1800">
                <a:solidFill>
                  <a:srgbClr val="000000"/>
                </a:solidFill>
                <a:latin typeface="Cambria"/>
                <a:ea typeface="Cambria"/>
                <a:cs typeface="Cambria"/>
                <a:sym typeface="Cambria"/>
              </a:rPr>
              <a:t>voluntary work live longer ON AVERAGE than adults who are not involved in voluntary work. </a:t>
            </a:r>
            <a:endParaRPr/>
          </a:p>
          <a:p>
            <a:pPr indent="0" lvl="0" marL="0" marR="0" rtl="0" algn="just">
              <a:spcBef>
                <a:spcPts val="0"/>
              </a:spcBef>
              <a:spcAft>
                <a:spcPts val="0"/>
              </a:spcAft>
              <a:buNone/>
            </a:pPr>
            <a:r>
              <a:t/>
            </a:r>
            <a:endParaRPr sz="1800">
              <a:solidFill>
                <a:srgbClr val="000000"/>
              </a:solidFill>
              <a:latin typeface="Cambria"/>
              <a:ea typeface="Cambria"/>
              <a:cs typeface="Cambria"/>
              <a:sym typeface="Cambri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We have to prove that volunteers will still live longer even if volunteering does not increase longevity. So what is the connection between volunteering and adults living longer?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lang="en-US" sz="1800">
                <a:solidFill>
                  <a:srgbClr val="000000"/>
                </a:solidFill>
                <a:latin typeface="Cambria"/>
                <a:ea typeface="Cambria"/>
                <a:cs typeface="Cambria"/>
                <a:sym typeface="Cambria"/>
              </a:rPr>
              <a:t>If the conclusion is A causes B, we can weaken it by saying C causes B … So if all volunteers are women and, suppose it is medically proven that women live longer, volunteers will live longer even if the act of volunteering has no effect on longer age.</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b="1" lang="en-US" sz="1800">
                <a:solidFill>
                  <a:srgbClr val="000000"/>
                </a:solidFill>
                <a:latin typeface="Cambria"/>
                <a:ea typeface="Cambria"/>
                <a:cs typeface="Cambria"/>
                <a:sym typeface="Cambria"/>
              </a:rPr>
              <a:t> </a:t>
            </a:r>
            <a:endParaRPr sz="1800">
              <a:solidFill>
                <a:srgbClr val="000000"/>
              </a:solidFill>
              <a:latin typeface="Tahoma"/>
              <a:ea typeface="Tahoma"/>
              <a:cs typeface="Tahoma"/>
              <a:sym typeface="Tahoma"/>
            </a:endParaRPr>
          </a:p>
          <a:p>
            <a:pPr indent="0" lvl="0" marL="0" marR="0" rtl="0" algn="just">
              <a:spcBef>
                <a:spcPts val="0"/>
              </a:spcBef>
              <a:spcAft>
                <a:spcPts val="0"/>
              </a:spcAft>
              <a:buNone/>
            </a:pPr>
            <a:r>
              <a:rPr b="1" lang="en-US" sz="1800">
                <a:solidFill>
                  <a:srgbClr val="000000"/>
                </a:solidFill>
                <a:latin typeface="Cambria"/>
                <a:ea typeface="Cambria"/>
                <a:cs typeface="Cambria"/>
                <a:sym typeface="Cambria"/>
              </a:rPr>
              <a:t>A … Correct. </a:t>
            </a:r>
            <a:r>
              <a:rPr lang="en-US" sz="1800">
                <a:solidFill>
                  <a:srgbClr val="000000"/>
                </a:solidFill>
                <a:latin typeface="Cambria"/>
                <a:ea typeface="Cambria"/>
                <a:cs typeface="Cambria"/>
                <a:sym typeface="Cambria"/>
              </a:rPr>
              <a:t>This simply indicates that all volunteers are women and women tend to live longer than the overall average population. Therefore, on average adults who volunteer tend to live longer than adults that don’t.</a:t>
            </a:r>
            <a:endParaRPr/>
          </a:p>
          <a:p>
            <a:pPr indent="0" lvl="0" marL="0" marR="0" rtl="0" algn="just">
              <a:spcBef>
                <a:spcPts val="0"/>
              </a:spcBef>
              <a:spcAft>
                <a:spcPts val="0"/>
              </a:spcAft>
              <a:buNone/>
            </a:pPr>
            <a:r>
              <a:t/>
            </a:r>
            <a:endParaRPr b="1" sz="1800">
              <a:solidFill>
                <a:srgbClr val="000000"/>
              </a:solidFill>
              <a:latin typeface="Cambria"/>
              <a:ea typeface="Cambria"/>
              <a:cs typeface="Cambria"/>
              <a:sym typeface="Cambria"/>
            </a:endParaRPr>
          </a:p>
          <a:p>
            <a:pPr indent="0" lvl="0" marL="0" marR="0" rtl="0" algn="just">
              <a:spcBef>
                <a:spcPts val="0"/>
              </a:spcBef>
              <a:spcAft>
                <a:spcPts val="0"/>
              </a:spcAft>
              <a:buNone/>
            </a:pPr>
            <a:r>
              <a:rPr b="1" lang="en-US" sz="1800">
                <a:solidFill>
                  <a:srgbClr val="000000"/>
                </a:solidFill>
                <a:latin typeface="Cambria"/>
                <a:ea typeface="Cambria"/>
                <a:cs typeface="Cambria"/>
                <a:sym typeface="Cambria"/>
              </a:rPr>
              <a:t>Top 1% expert replies to student queries (can skip)</a:t>
            </a:r>
            <a:endParaRPr b="1" sz="1800">
              <a:solidFill>
                <a:srgbClr val="000000"/>
              </a:solidFill>
              <a:latin typeface="Cambria"/>
              <a:ea typeface="Cambria"/>
              <a:cs typeface="Cambria"/>
              <a:sym typeface="Cambria"/>
            </a:endParaRPr>
          </a:p>
          <a:p>
            <a:pPr indent="0" lvl="0" marL="0" rtl="0" algn="l">
              <a:spcBef>
                <a:spcPts val="360"/>
              </a:spcBef>
              <a:spcAft>
                <a:spcPts val="0"/>
              </a:spcAft>
              <a:buNone/>
            </a:pPr>
            <a:r>
              <a:rPr lang="en-US"/>
              <a:t>From the time you were born, till the time you die constitutes your life. The length of this time period is the length of your life. This is true for any living being on Earth. This is 10000% independent of when someone was born, when they died relative to someone else and so on. All that matters to determine who lived longer among two living beings A and B is what were the respective lengths of their lives. 	</a:t>
            </a:r>
            <a:br>
              <a:rPr lang="en-US"/>
            </a:br>
            <a:endParaRPr/>
          </a:p>
          <a:p>
            <a:pPr indent="0" lvl="0" marL="0" rtl="0" algn="l">
              <a:spcBef>
                <a:spcPts val="360"/>
              </a:spcBef>
              <a:spcAft>
                <a:spcPts val="0"/>
              </a:spcAft>
              <a:buNone/>
            </a:pPr>
            <a:r>
              <a:rPr lang="en-US"/>
              <a:t>Option (A) has to be the answer here because the stem is looking for something that would explain longer lives of volunteers even though volunteering itself may not increase longevity (again, does not matter when any of these people were born or when they died </a:t>
            </a:r>
            <a:r>
              <a:rPr i="1" lang="en-US"/>
              <a:t>with respect to one another</a:t>
            </a:r>
            <a:r>
              <a:rPr lang="en-US"/>
              <a:t>, just that on an absolute basis such people live longer lives). Option (A) says more women were volunteers in the samples studied, and women tend to live longer than men. Then this may explain the longer lives of volunteers (because a majority of them were women).</a:t>
            </a:r>
            <a:endParaRPr/>
          </a:p>
          <a:p>
            <a:pPr indent="0" lvl="0" marL="0" marR="0" rtl="0" algn="l">
              <a:lnSpc>
                <a:spcPct val="100000"/>
              </a:lnSpc>
              <a:spcBef>
                <a:spcPts val="360"/>
              </a:spcBef>
              <a:spcAft>
                <a:spcPts val="0"/>
              </a:spcAft>
              <a:buClr>
                <a:schemeClr val="dk1"/>
              </a:buClr>
              <a:buSzPts val="1200"/>
              <a:buFont typeface="Calibri"/>
              <a:buNone/>
            </a:pPr>
            <a:br>
              <a:rPr lang="en-US"/>
            </a:br>
            <a:r>
              <a:rPr b="1" lang="en-US" sz="1200">
                <a:solidFill>
                  <a:srgbClr val="000000"/>
                </a:solidFill>
                <a:latin typeface="Cambria"/>
                <a:ea typeface="Cambria"/>
                <a:cs typeface="Cambria"/>
                <a:sym typeface="Cambria"/>
              </a:rPr>
              <a:t>Top 1% expert replies to student queries (can skip)</a:t>
            </a:r>
            <a:endParaRPr/>
          </a:p>
          <a:p>
            <a:pPr indent="0" lvl="0" marL="0" rtl="0" algn="l">
              <a:spcBef>
                <a:spcPts val="360"/>
              </a:spcBef>
              <a:spcAft>
                <a:spcPts val="0"/>
              </a:spcAft>
              <a:buNone/>
            </a:pPr>
            <a:r>
              <a:rPr b="0" i="0" lang="en-US">
                <a:solidFill>
                  <a:srgbClr val="222222"/>
                </a:solidFill>
                <a:latin typeface="Arial"/>
                <a:ea typeface="Arial"/>
                <a:cs typeface="Arial"/>
                <a:sym typeface="Arial"/>
              </a:rPr>
              <a:t>In weaken questions, it is important that you identify the statement which needs to be weakened. </a:t>
            </a:r>
            <a:endParaRPr/>
          </a:p>
          <a:p>
            <a:pPr indent="0" lvl="0" marL="0" rtl="0" algn="l">
              <a:spcBef>
                <a:spcPts val="360"/>
              </a:spcBef>
              <a:spcAft>
                <a:spcPts val="0"/>
              </a:spcAft>
              <a:buNone/>
            </a:pPr>
            <a:r>
              <a:t/>
            </a:r>
            <a:endParaRPr b="0" i="0">
              <a:solidFill>
                <a:srgbClr val="222222"/>
              </a:solidFill>
              <a:latin typeface="Arial"/>
              <a:ea typeface="Arial"/>
              <a:cs typeface="Arial"/>
              <a:sym typeface="Arial"/>
            </a:endParaRPr>
          </a:p>
          <a:p>
            <a:pPr indent="0" lvl="0" marL="0" rtl="0" algn="l">
              <a:spcBef>
                <a:spcPts val="360"/>
              </a:spcBef>
              <a:spcAft>
                <a:spcPts val="0"/>
              </a:spcAft>
              <a:buNone/>
            </a:pPr>
            <a:r>
              <a:rPr b="0" i="0" lang="en-US">
                <a:solidFill>
                  <a:srgbClr val="222222"/>
                </a:solidFill>
                <a:latin typeface="Arial"/>
                <a:ea typeface="Arial"/>
                <a:cs typeface="Arial"/>
                <a:sym typeface="Arial"/>
              </a:rPr>
              <a:t>The sentence “statistic shows” is a fact only, but we have to weaken the finding of the statistic by attacking the sample for which the statistic is taken. The finding of the statistic remains intact with respect to the sample undertaken. By attacking the sample, we are weakening by saying that this finding is not applicable to all cases. </a:t>
            </a:r>
            <a:endParaRPr/>
          </a:p>
        </p:txBody>
      </p:sp>
      <p:sp>
        <p:nvSpPr>
          <p:cNvPr id="576" name="Google Shape;576;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2" name="Google Shape;582;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1" lang="en-US"/>
              <a:t>C causes B</a:t>
            </a:r>
            <a:endParaRPr/>
          </a:p>
          <a:p>
            <a:pPr indent="0" lvl="0" marL="0" rtl="0" algn="just">
              <a:spcBef>
                <a:spcPts val="360"/>
              </a:spcBef>
              <a:spcAft>
                <a:spcPts val="0"/>
              </a:spcAft>
              <a:buNone/>
            </a:pPr>
            <a:r>
              <a:t/>
            </a:r>
            <a:endParaRPr b="1"/>
          </a:p>
          <a:p>
            <a:pPr indent="0" lvl="0" marL="63500" marR="78740" rtl="0" algn="just">
              <a:lnSpc>
                <a:spcPct val="150000"/>
              </a:lnSpc>
              <a:spcBef>
                <a:spcPts val="0"/>
              </a:spcBef>
              <a:spcAft>
                <a:spcPts val="0"/>
              </a:spcAft>
              <a:buNone/>
            </a:pPr>
            <a:r>
              <a:rPr b="1" lang="en-US" sz="1800">
                <a:latin typeface="Cambria"/>
                <a:ea typeface="Cambria"/>
                <a:cs typeface="Cambria"/>
                <a:sym typeface="Cambria"/>
              </a:rPr>
              <a:t>Conclusion: </a:t>
            </a:r>
            <a:r>
              <a:rPr lang="en-US" sz="1800">
                <a:latin typeface="Cambria"/>
                <a:ea typeface="Cambria"/>
                <a:cs typeface="Cambria"/>
                <a:sym typeface="Cambria"/>
              </a:rPr>
              <a:t>A causes B (Uniforms cause fewer discipline problems)</a:t>
            </a:r>
            <a:endParaRPr sz="1800">
              <a:latin typeface="Caladea"/>
              <a:ea typeface="Caladea"/>
              <a:cs typeface="Caladea"/>
              <a:sym typeface="Caladea"/>
            </a:endParaRPr>
          </a:p>
          <a:p>
            <a:pPr indent="0" lvl="0" marL="63500" marR="78740" rtl="0" algn="just">
              <a:lnSpc>
                <a:spcPct val="150000"/>
              </a:lnSpc>
              <a:spcBef>
                <a:spcPts val="600"/>
              </a:spcBef>
              <a:spcAft>
                <a:spcPts val="0"/>
              </a:spcAft>
              <a:buNone/>
            </a:pPr>
            <a:r>
              <a:rPr b="1" lang="en-US" sz="1800">
                <a:latin typeface="Cambria"/>
                <a:ea typeface="Cambria"/>
                <a:cs typeface="Cambria"/>
                <a:sym typeface="Cambria"/>
              </a:rPr>
              <a:t>Weakener:</a:t>
            </a:r>
            <a:r>
              <a:rPr lang="en-US" sz="1800">
                <a:latin typeface="Cambria"/>
                <a:ea typeface="Cambria"/>
                <a:cs typeface="Cambria"/>
                <a:sym typeface="Cambria"/>
              </a:rPr>
              <a:t> C causes B (different counting standards cause East Asian schools to report fewer discipline problems). The uniforms are just coincidental here.</a:t>
            </a:r>
            <a:endParaRPr sz="1800">
              <a:latin typeface="Caladea"/>
              <a:ea typeface="Caladea"/>
              <a:cs typeface="Caladea"/>
              <a:sym typeface="Caladea"/>
            </a:endParaRPr>
          </a:p>
          <a:p>
            <a:pPr indent="0" lvl="0" marL="63500" marR="78740" rtl="0" algn="just">
              <a:lnSpc>
                <a:spcPct val="150000"/>
              </a:lnSpc>
              <a:spcBef>
                <a:spcPts val="600"/>
              </a:spcBef>
              <a:spcAft>
                <a:spcPts val="0"/>
              </a:spcAft>
              <a:buNone/>
            </a:pPr>
            <a:r>
              <a:rPr lang="en-US" sz="1800">
                <a:latin typeface="Cambria"/>
                <a:ea typeface="Cambria"/>
                <a:cs typeface="Cambria"/>
                <a:sym typeface="Cambria"/>
              </a:rPr>
              <a:t>If problems of level 1 to 10 are all counted as discipline problems in America and only problem level 10 is counted as a discipline problem in East Asian countries, then making uniforms compulsory in American schools won’t reduce the number of discipline issues reported.</a:t>
            </a:r>
            <a:r>
              <a:rPr lang="en-US" sz="1800">
                <a:latin typeface="Caladea"/>
                <a:ea typeface="Caladea"/>
                <a:cs typeface="Caladea"/>
                <a:sym typeface="Caladea"/>
              </a:rPr>
              <a:t> </a:t>
            </a:r>
            <a:endParaRPr/>
          </a:p>
          <a:p>
            <a:pPr indent="0" lvl="0" marL="63500" marR="78740" rtl="0" algn="just">
              <a:lnSpc>
                <a:spcPct val="150000"/>
              </a:lnSpc>
              <a:spcBef>
                <a:spcPts val="600"/>
              </a:spcBef>
              <a:spcAft>
                <a:spcPts val="0"/>
              </a:spcAft>
              <a:buNone/>
            </a:pPr>
            <a:r>
              <a:rPr lang="en-US" sz="1800">
                <a:latin typeface="Cambria"/>
                <a:ea typeface="Cambria"/>
                <a:cs typeface="Cambria"/>
                <a:sym typeface="Cambria"/>
              </a:rPr>
              <a:t>This choice states: if East Asian schools and American schools tally their discipline problems differently, then any comparisons we make become suspect. The superintendent wants to emulate East Asian schools because they have fewer </a:t>
            </a:r>
            <a:r>
              <a:rPr i="1" lang="en-US" sz="1800">
                <a:latin typeface="Cambria"/>
                <a:ea typeface="Cambria"/>
                <a:cs typeface="Cambria"/>
                <a:sym typeface="Cambria"/>
              </a:rPr>
              <a:t>discipline problems</a:t>
            </a:r>
            <a:r>
              <a:rPr lang="en-US" sz="1800">
                <a:latin typeface="Cambria"/>
                <a:ea typeface="Cambria"/>
                <a:cs typeface="Cambria"/>
                <a:sym typeface="Cambria"/>
              </a:rPr>
              <a:t>; however, if those same schools are counting discipline problems by a different standard than is likely used by the superintendent, then her reasoning is false; by the standards of American schools, East Asian schools may have as many or more discipline issues than does the Central School District.</a:t>
            </a:r>
            <a:endParaRPr sz="1800">
              <a:latin typeface="Caladea"/>
              <a:ea typeface="Caladea"/>
              <a:cs typeface="Caladea"/>
              <a:sym typeface="Caladea"/>
            </a:endParaRPr>
          </a:p>
        </p:txBody>
      </p:sp>
      <p:sp>
        <p:nvSpPr>
          <p:cNvPr id="583" name="Google Shape;583;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9" name="Google Shape;589;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 causes B</a:t>
            </a:r>
            <a:endParaRPr/>
          </a:p>
          <a:p>
            <a:pPr indent="0" lvl="0" marL="0" rtl="0" algn="l">
              <a:spcBef>
                <a:spcPts val="360"/>
              </a:spcBef>
              <a:spcAft>
                <a:spcPts val="0"/>
              </a:spcAft>
              <a:buNone/>
            </a:pPr>
            <a:r>
              <a:t/>
            </a:r>
            <a:endParaRPr b="1"/>
          </a:p>
          <a:p>
            <a:pPr indent="0" lvl="0" marL="63500" marR="74295" rtl="0" algn="just">
              <a:lnSpc>
                <a:spcPct val="150000"/>
              </a:lnSpc>
              <a:spcBef>
                <a:spcPts val="0"/>
              </a:spcBef>
              <a:spcAft>
                <a:spcPts val="0"/>
              </a:spcAft>
              <a:buNone/>
            </a:pPr>
            <a:r>
              <a:rPr b="1" lang="en-US" sz="1800">
                <a:latin typeface="Cambria"/>
                <a:ea typeface="Cambria"/>
                <a:cs typeface="Cambria"/>
                <a:sym typeface="Cambria"/>
              </a:rPr>
              <a:t>A causes B:</a:t>
            </a:r>
            <a:r>
              <a:rPr lang="en-US" sz="1800">
                <a:latin typeface="Cambria"/>
                <a:ea typeface="Cambria"/>
                <a:cs typeface="Cambria"/>
                <a:sym typeface="Cambria"/>
              </a:rPr>
              <a:t> closing of the coal plant caused fewer cases of TB</a:t>
            </a:r>
            <a:endParaRPr sz="1800">
              <a:latin typeface="Caladea"/>
              <a:ea typeface="Caladea"/>
              <a:cs typeface="Caladea"/>
              <a:sym typeface="Caladea"/>
            </a:endParaRPr>
          </a:p>
          <a:p>
            <a:pPr indent="0" lvl="0" marL="63500" marR="74295" rtl="0" algn="just">
              <a:lnSpc>
                <a:spcPct val="150000"/>
              </a:lnSpc>
              <a:spcBef>
                <a:spcPts val="600"/>
              </a:spcBef>
              <a:spcAft>
                <a:spcPts val="0"/>
              </a:spcAft>
              <a:buNone/>
            </a:pPr>
            <a:r>
              <a:rPr b="1" lang="en-US" sz="1800">
                <a:latin typeface="Cambria"/>
                <a:ea typeface="Cambria"/>
                <a:cs typeface="Cambria"/>
                <a:sym typeface="Cambria"/>
              </a:rPr>
              <a:t>Weakener: C caused B</a:t>
            </a:r>
            <a:r>
              <a:rPr lang="en-US" sz="1800">
                <a:latin typeface="Cambria"/>
                <a:ea typeface="Cambria"/>
                <a:cs typeface="Cambria"/>
                <a:sym typeface="Cambria"/>
              </a:rPr>
              <a:t>: the new test diagnosed fewer cases of TB.</a:t>
            </a:r>
            <a:endParaRPr sz="1800">
              <a:latin typeface="Caladea"/>
              <a:ea typeface="Caladea"/>
              <a:cs typeface="Caladea"/>
              <a:sym typeface="Caladea"/>
            </a:endParaRPr>
          </a:p>
          <a:p>
            <a:pPr indent="0" lvl="0" marL="63500" marR="74295" rtl="0" algn="just">
              <a:lnSpc>
                <a:spcPct val="150000"/>
              </a:lnSpc>
              <a:spcBef>
                <a:spcPts val="600"/>
              </a:spcBef>
              <a:spcAft>
                <a:spcPts val="0"/>
              </a:spcAft>
              <a:buNone/>
            </a:pPr>
            <a:r>
              <a:rPr lang="en-US" sz="1800">
                <a:latin typeface="Cambria"/>
                <a:ea typeface="Cambria"/>
                <a:cs typeface="Cambria"/>
                <a:sym typeface="Cambria"/>
              </a:rPr>
              <a:t>The fewer number of patients diagnosed with TB may have nothing to do with coal fume, as the new test now correctly diagnoses many of the “earlier-diagnosed-with-TB” patients with emphysema, thereby reducing the number of patients diagnosed with TB. </a:t>
            </a:r>
            <a:r>
              <a:rPr b="1" lang="en-US" sz="1800">
                <a:latin typeface="Cambria"/>
                <a:ea typeface="Cambria"/>
                <a:cs typeface="Cambria"/>
                <a:sym typeface="Cambria"/>
              </a:rPr>
              <a:t>Choice A is correct.</a:t>
            </a:r>
            <a:endParaRPr sz="1800">
              <a:latin typeface="Caladea"/>
              <a:ea typeface="Caladea"/>
              <a:cs typeface="Caladea"/>
              <a:sym typeface="Caladea"/>
            </a:endParaRPr>
          </a:p>
        </p:txBody>
      </p:sp>
      <p:sp>
        <p:nvSpPr>
          <p:cNvPr id="590" name="Google Shape;590;p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6" name="Google Shape;596;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1800">
                <a:latin typeface="Cambria"/>
                <a:ea typeface="Cambria"/>
                <a:cs typeface="Cambria"/>
                <a:sym typeface="Cambria"/>
              </a:rPr>
              <a:t>Conclusion—Ichthyosaurs were deep divers. </a:t>
            </a:r>
            <a:r>
              <a:rPr b="1" lang="en-US" sz="1800">
                <a:latin typeface="Cambria"/>
                <a:ea typeface="Cambria"/>
                <a:cs typeface="Cambria"/>
                <a:sym typeface="Cambria"/>
              </a:rPr>
              <a:t>(Porous implies Deep divers)</a:t>
            </a:r>
            <a:endParaRPr sz="1800">
              <a:latin typeface="Caladea"/>
              <a:ea typeface="Caladea"/>
              <a:cs typeface="Caladea"/>
              <a:sym typeface="Caladea"/>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Evidence—1) Ichthyosaurs had a porous outer shell of bone, and 2) modern deep-diving animals have a porous outer shell of bones (which make it easier to dive deep).</a:t>
            </a:r>
            <a:endParaRPr sz="1800">
              <a:latin typeface="Caladea"/>
              <a:ea typeface="Caladea"/>
              <a:cs typeface="Caladea"/>
              <a:sym typeface="Caladea"/>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The author tells us that modern deep-diving animals have a porous outer shell of bone, but he doesn’t tell us that only deep divers have this feature. If non-deep divers also have porous outer shells of bones, or if this feature has other benefits, the author’s argument is suspect.</a:t>
            </a:r>
            <a:endParaRPr sz="1800">
              <a:latin typeface="Caladea"/>
              <a:ea typeface="Caladea"/>
              <a:cs typeface="Caladea"/>
              <a:sym typeface="Caladea"/>
            </a:endParaRPr>
          </a:p>
          <a:p>
            <a:pPr indent="-342900" lvl="0" marL="342900" marR="0" rtl="0" algn="just">
              <a:lnSpc>
                <a:spcPct val="150000"/>
              </a:lnSpc>
              <a:spcBef>
                <a:spcPts val="600"/>
              </a:spcBef>
              <a:spcAft>
                <a:spcPts val="0"/>
              </a:spcAft>
              <a:buClr>
                <a:schemeClr val="dk1"/>
              </a:buClr>
              <a:buSzPts val="1800"/>
              <a:buFont typeface="Calibri"/>
              <a:buAutoNum type="alphaUcPeriod"/>
            </a:pPr>
            <a:r>
              <a:rPr b="1" lang="en-US" sz="1800">
                <a:latin typeface="Cambria"/>
                <a:ea typeface="Cambria"/>
                <a:cs typeface="Cambria"/>
                <a:sym typeface="Cambria"/>
              </a:rPr>
              <a:t>Correct</a:t>
            </a:r>
            <a:r>
              <a:rPr lang="en-US" sz="1800">
                <a:latin typeface="Cambria"/>
                <a:ea typeface="Cambria"/>
                <a:cs typeface="Cambria"/>
                <a:sym typeface="Cambria"/>
              </a:rPr>
              <a:t>. If non-deep divers have the same bone structure, then it is just as likely that ichthyosaurs were non-deep divers, too. </a:t>
            </a:r>
            <a:r>
              <a:rPr b="1" lang="en-US" sz="1800">
                <a:latin typeface="Cambria"/>
                <a:ea typeface="Cambria"/>
                <a:cs typeface="Cambria"/>
                <a:sym typeface="Cambria"/>
              </a:rPr>
              <a:t>(Even if porous, then also not necessary that the animal will be a deep diver)</a:t>
            </a:r>
            <a:endParaRPr/>
          </a:p>
          <a:p>
            <a:pPr indent="0" lvl="0" marL="0" marR="0" rtl="0" algn="just">
              <a:lnSpc>
                <a:spcPct val="150000"/>
              </a:lnSpc>
              <a:spcBef>
                <a:spcPts val="0"/>
              </a:spcBef>
              <a:spcAft>
                <a:spcPts val="0"/>
              </a:spcAft>
              <a:buClr>
                <a:schemeClr val="dk1"/>
              </a:buClr>
              <a:buSzPts val="1800"/>
              <a:buFont typeface="Calibri"/>
              <a:buNone/>
            </a:pPr>
            <a:r>
              <a:t/>
            </a:r>
            <a:endParaRPr b="1" sz="1800">
              <a:latin typeface="Cambria"/>
              <a:ea typeface="Cambria"/>
              <a:cs typeface="Cambria"/>
              <a:sym typeface="Cambria"/>
            </a:endParaRPr>
          </a:p>
          <a:p>
            <a:pPr indent="0" lvl="0" marL="0" marR="0" rtl="0" algn="just">
              <a:lnSpc>
                <a:spcPct val="150000"/>
              </a:lnSpc>
              <a:spcBef>
                <a:spcPts val="0"/>
              </a:spcBef>
              <a:spcAft>
                <a:spcPts val="0"/>
              </a:spcAft>
              <a:buClr>
                <a:schemeClr val="dk1"/>
              </a:buClr>
              <a:buSzPts val="1800"/>
              <a:buFont typeface="Calibri"/>
              <a:buNone/>
            </a:pPr>
            <a:r>
              <a:rPr b="1" lang="en-US" sz="1800">
                <a:latin typeface="Cambria"/>
                <a:ea typeface="Cambria"/>
                <a:cs typeface="Cambria"/>
                <a:sym typeface="Cambria"/>
              </a:rPr>
              <a:t>Top 1% expert replies to student queries (can skip)</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If we say A (having porous bones) causes B (being a deep diver)</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Option A tells us that it is </a:t>
            </a:r>
            <a:r>
              <a:rPr b="1" i="0" lang="en-US" sz="2800">
                <a:solidFill>
                  <a:srgbClr val="222222"/>
                </a:solidFill>
                <a:latin typeface="Arial"/>
                <a:ea typeface="Arial"/>
                <a:cs typeface="Arial"/>
                <a:sym typeface="Arial"/>
              </a:rPr>
              <a:t>possible to have porous bones and not be a deep diver</a:t>
            </a:r>
            <a:r>
              <a:rPr b="0" i="0" lang="en-US" sz="2800">
                <a:solidFill>
                  <a:srgbClr val="222222"/>
                </a:solidFill>
                <a:latin typeface="Arial"/>
                <a:ea typeface="Arial"/>
                <a:cs typeface="Arial"/>
                <a:sym typeface="Arial"/>
              </a:rPr>
              <a:t>. This weakens the argument!</a:t>
            </a:r>
            <a:endParaRPr/>
          </a:p>
        </p:txBody>
      </p:sp>
      <p:sp>
        <p:nvSpPr>
          <p:cNvPr id="597" name="Google Shape;597;p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3" name="Google Shape;603;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B causes A</a:t>
            </a:r>
            <a:endParaRPr/>
          </a:p>
          <a:p>
            <a:pPr indent="0" lvl="0" marL="0" rtl="0" algn="l">
              <a:spcBef>
                <a:spcPts val="360"/>
              </a:spcBef>
              <a:spcAft>
                <a:spcPts val="0"/>
              </a:spcAft>
              <a:buNone/>
            </a:pPr>
            <a:r>
              <a:t/>
            </a:r>
            <a:endParaRPr b="1"/>
          </a:p>
          <a:p>
            <a:pPr indent="0" lvl="0" marL="0" marR="0" rtl="0" algn="just">
              <a:lnSpc>
                <a:spcPct val="150000"/>
              </a:lnSpc>
              <a:spcBef>
                <a:spcPts val="0"/>
              </a:spcBef>
              <a:spcAft>
                <a:spcPts val="0"/>
              </a:spcAft>
              <a:buNone/>
            </a:pPr>
            <a:r>
              <a:rPr lang="en-US" sz="1800">
                <a:latin typeface="Cambria"/>
                <a:ea typeface="Cambria"/>
                <a:cs typeface="Cambria"/>
                <a:sym typeface="Cambria"/>
              </a:rPr>
              <a:t>Conclusion—More staff parties during business hours causes increased corporate profits. </a:t>
            </a:r>
            <a:r>
              <a:rPr b="1" lang="en-US" sz="1800">
                <a:latin typeface="Cambria"/>
                <a:ea typeface="Cambria"/>
                <a:cs typeface="Cambria"/>
                <a:sym typeface="Cambria"/>
              </a:rPr>
              <a:t>(A causes B)</a:t>
            </a:r>
            <a:endParaRPr sz="1800">
              <a:latin typeface="Caladea"/>
              <a:ea typeface="Caladea"/>
              <a:cs typeface="Caladea"/>
              <a:sym typeface="Caladea"/>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Evidence—Frequent social events for employees correlate to higher profits.</a:t>
            </a:r>
            <a:endParaRPr sz="1800">
              <a:latin typeface="Caladea"/>
              <a:ea typeface="Caladea"/>
              <a:cs typeface="Caladea"/>
              <a:sym typeface="Caladea"/>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The author assumes a causal conclusion from evidence of correlation. This can be weakened by showing 1) alternate causes; 2) reversed causation (likely here); or 3) mere coincidence.</a:t>
            </a:r>
            <a:endParaRPr sz="1800">
              <a:latin typeface="Caladea"/>
              <a:ea typeface="Caladea"/>
              <a:cs typeface="Caladea"/>
              <a:sym typeface="Caladea"/>
            </a:endParaRPr>
          </a:p>
          <a:p>
            <a:pPr indent="-342900" lvl="0" marL="342900" marR="0" rtl="0" algn="just">
              <a:lnSpc>
                <a:spcPct val="150000"/>
              </a:lnSpc>
              <a:spcBef>
                <a:spcPts val="600"/>
              </a:spcBef>
              <a:spcAft>
                <a:spcPts val="0"/>
              </a:spcAft>
              <a:buClr>
                <a:schemeClr val="dk1"/>
              </a:buClr>
              <a:buSzPts val="1800"/>
              <a:buFont typeface="Calibri"/>
              <a:buAutoNum type="alphaUcPeriod"/>
            </a:pPr>
            <a:r>
              <a:rPr b="1" lang="en-US" sz="1800">
                <a:latin typeface="Cambria"/>
                <a:ea typeface="Cambria"/>
                <a:cs typeface="Cambria"/>
                <a:sym typeface="Cambria"/>
              </a:rPr>
              <a:t>Correct</a:t>
            </a:r>
            <a:r>
              <a:rPr lang="en-US" sz="1800">
                <a:latin typeface="Cambria"/>
                <a:ea typeface="Cambria"/>
                <a:cs typeface="Cambria"/>
                <a:sym typeface="Cambria"/>
              </a:rPr>
              <a:t>. This shows reversed causation. Already profitable companies are more likely to fete their employees. </a:t>
            </a:r>
            <a:r>
              <a:rPr b="1" lang="en-US" sz="1800">
                <a:latin typeface="Cambria"/>
                <a:ea typeface="Cambria"/>
                <a:cs typeface="Cambria"/>
                <a:sym typeface="Cambria"/>
              </a:rPr>
              <a:t>(B causes A)</a:t>
            </a:r>
            <a:endParaRPr/>
          </a:p>
          <a:p>
            <a:pPr indent="-228600" lvl="0" marL="342900" marR="0" rtl="0" algn="just">
              <a:lnSpc>
                <a:spcPct val="150000"/>
              </a:lnSpc>
              <a:spcBef>
                <a:spcPts val="600"/>
              </a:spcBef>
              <a:spcAft>
                <a:spcPts val="0"/>
              </a:spcAft>
              <a:buClr>
                <a:schemeClr val="dk1"/>
              </a:buClr>
              <a:buSzPts val="1800"/>
              <a:buFont typeface="Calibri"/>
              <a:buNone/>
            </a:pPr>
            <a:r>
              <a:t/>
            </a:r>
            <a:endParaRPr b="1" sz="1800">
              <a:latin typeface="Cambria"/>
              <a:ea typeface="Cambria"/>
              <a:cs typeface="Cambria"/>
              <a:sym typeface="Cambria"/>
            </a:endParaRPr>
          </a:p>
          <a:p>
            <a:pPr indent="0" lvl="0" marL="0" marR="0" rtl="0" algn="just">
              <a:lnSpc>
                <a:spcPct val="150000"/>
              </a:lnSpc>
              <a:spcBef>
                <a:spcPts val="600"/>
              </a:spcBef>
              <a:spcAft>
                <a:spcPts val="0"/>
              </a:spcAft>
              <a:buClr>
                <a:schemeClr val="dk1"/>
              </a:buClr>
              <a:buSzPts val="1800"/>
              <a:buFont typeface="Calibri"/>
              <a:buNone/>
            </a:pPr>
            <a:r>
              <a:rPr b="1" lang="en-US" sz="1800">
                <a:latin typeface="Cambria"/>
                <a:ea typeface="Cambria"/>
                <a:cs typeface="Cambria"/>
                <a:sym typeface="Cambria"/>
              </a:rPr>
              <a:t>Top 1% expert replies to student queries (can skip)</a:t>
            </a:r>
            <a:endParaRPr/>
          </a:p>
          <a:p>
            <a:pPr indent="0" lvl="0" marL="0" rtl="0" algn="l">
              <a:spcBef>
                <a:spcPts val="1440"/>
              </a:spcBef>
              <a:spcAft>
                <a:spcPts val="0"/>
              </a:spcAft>
              <a:buNone/>
            </a:pPr>
            <a:r>
              <a:rPr b="0" i="0" lang="en-US" sz="2800">
                <a:solidFill>
                  <a:srgbClr val="222222"/>
                </a:solidFill>
                <a:latin typeface="Arial"/>
                <a:ea typeface="Arial"/>
                <a:cs typeface="Arial"/>
                <a:sym typeface="Arial"/>
              </a:rPr>
              <a:t>Talking about this problem, what is the conclusion given in the stem? It is that 'EZ could boost its profits by having more staff parties during business hours'.</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Now, what is EZ's objective? Or, what effect does EZ want? The effect is that 'EZ wants its profits boosted'. </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Now, how should EZ plan on achieving this according to the author? Or, what does the author think could </a:t>
            </a:r>
            <a:r>
              <a:rPr b="1" i="0" lang="en-US" sz="2800">
                <a:solidFill>
                  <a:srgbClr val="222222"/>
                </a:solidFill>
                <a:latin typeface="Arial"/>
                <a:ea typeface="Arial"/>
                <a:cs typeface="Arial"/>
                <a:sym typeface="Arial"/>
              </a:rPr>
              <a:t>cause</a:t>
            </a:r>
            <a:r>
              <a:rPr b="0" i="0" lang="en-US" sz="2800">
                <a:solidFill>
                  <a:srgbClr val="222222"/>
                </a:solidFill>
                <a:latin typeface="Arial"/>
                <a:ea typeface="Arial"/>
                <a:cs typeface="Arial"/>
                <a:sym typeface="Arial"/>
              </a:rPr>
              <a:t> EZ to boost its profits? It is 'having more staff parties during business hours'.</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Summarizing this, EZ can boost its profits (EFFECT) BY having more staff parties during business hours (CAUSE).'</a:t>
            </a:r>
            <a:endParaRPr/>
          </a:p>
          <a:p>
            <a:pPr indent="0" lvl="0" marL="0" marR="0" rtl="0" algn="just">
              <a:lnSpc>
                <a:spcPct val="150000"/>
              </a:lnSpc>
              <a:spcBef>
                <a:spcPts val="0"/>
              </a:spcBef>
              <a:spcAft>
                <a:spcPts val="0"/>
              </a:spcAft>
              <a:buClr>
                <a:schemeClr val="dk1"/>
              </a:buClr>
              <a:buSzPts val="1800"/>
              <a:buFont typeface="Calibri"/>
              <a:buNone/>
            </a:pPr>
            <a:r>
              <a:t/>
            </a:r>
            <a:endParaRPr sz="1800">
              <a:latin typeface="Caladea"/>
              <a:ea typeface="Caladea"/>
              <a:cs typeface="Caladea"/>
              <a:sym typeface="Caladea"/>
            </a:endParaRPr>
          </a:p>
        </p:txBody>
      </p:sp>
      <p:sp>
        <p:nvSpPr>
          <p:cNvPr id="604" name="Google Shape;604;p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0" name="Google Shape;610;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 does not cause B</a:t>
            </a:r>
            <a:endParaRPr/>
          </a:p>
          <a:p>
            <a:pPr indent="0" lvl="0" marL="0" rtl="0" algn="l">
              <a:spcBef>
                <a:spcPts val="360"/>
              </a:spcBef>
              <a:spcAft>
                <a:spcPts val="0"/>
              </a:spcAft>
              <a:buNone/>
            </a:pPr>
            <a:r>
              <a:t/>
            </a:r>
            <a:endParaRPr b="1"/>
          </a:p>
          <a:p>
            <a:pPr indent="0" lvl="0" marL="0" marR="0" rtl="0" algn="l">
              <a:spcBef>
                <a:spcPts val="0"/>
              </a:spcBef>
              <a:spcAft>
                <a:spcPts val="0"/>
              </a:spcAft>
              <a:buNone/>
            </a:pPr>
            <a:r>
              <a:rPr lang="en-US" sz="1800">
                <a:latin typeface="Cambria"/>
                <a:ea typeface="Cambria"/>
                <a:cs typeface="Cambria"/>
                <a:sym typeface="Cambria"/>
              </a:rPr>
              <a:t>Year x: tax price went up by eight cents. sales fell by 10%</a:t>
            </a:r>
            <a:endParaRPr sz="1800">
              <a:latin typeface="Times New Roman"/>
              <a:ea typeface="Times New Roman"/>
              <a:cs typeface="Times New Roman"/>
              <a:sym typeface="Times New Roman"/>
            </a:endParaRPr>
          </a:p>
          <a:p>
            <a:pPr indent="0" lvl="0" marL="0" marR="0" rtl="0" algn="l">
              <a:spcBef>
                <a:spcPts val="0"/>
              </a:spcBef>
              <a:spcAft>
                <a:spcPts val="0"/>
              </a:spcAft>
              <a:buNone/>
            </a:pPr>
            <a:r>
              <a:rPr lang="en-US" sz="1800">
                <a:latin typeface="Cambria"/>
                <a:ea typeface="Cambria"/>
                <a:cs typeface="Cambria"/>
                <a:sym typeface="Cambria"/>
              </a:rPr>
              <a:t>Year before x:  tax price constant. Sales fell by 1%</a:t>
            </a:r>
            <a:endParaRPr sz="1800">
              <a:latin typeface="Times New Roman"/>
              <a:ea typeface="Times New Roman"/>
              <a:cs typeface="Times New Roman"/>
              <a:sym typeface="Times New Roman"/>
            </a:endParaRPr>
          </a:p>
          <a:p>
            <a:pPr indent="0" lvl="0" marL="0" marR="0" rtl="0" algn="l">
              <a:spcBef>
                <a:spcPts val="0"/>
              </a:spcBef>
              <a:spcAft>
                <a:spcPts val="0"/>
              </a:spcAft>
              <a:buNone/>
            </a:pPr>
            <a:r>
              <a:rPr lang="en-US" sz="1800">
                <a:latin typeface="Cambria"/>
                <a:ea typeface="Cambria"/>
                <a:cs typeface="Cambria"/>
                <a:sym typeface="Cambria"/>
              </a:rPr>
              <a:t>Conclusion: the reason for the sales to fall from 1% to 10% is the 8 cent increase in the tax price i.e "volume of cigarette sales is therefore strongly related to the after-tax price of a pack of cigarettes". </a:t>
            </a:r>
            <a:r>
              <a:rPr b="1" lang="en-US" sz="1800">
                <a:latin typeface="Cambria"/>
                <a:ea typeface="Cambria"/>
                <a:cs typeface="Cambria"/>
                <a:sym typeface="Cambria"/>
              </a:rPr>
              <a:t>A causes B</a:t>
            </a:r>
            <a:r>
              <a:rPr lang="en-US" sz="1800">
                <a:latin typeface="Cambria"/>
                <a:ea typeface="Cambria"/>
                <a:cs typeface="Cambria"/>
                <a:sym typeface="Cambria"/>
              </a:rPr>
              <a:t> – </a:t>
            </a:r>
            <a:r>
              <a:rPr b="1" i="1" lang="en-US" sz="1800">
                <a:latin typeface="Cambria"/>
                <a:ea typeface="Cambria"/>
                <a:cs typeface="Cambria"/>
                <a:sym typeface="Cambria"/>
              </a:rPr>
              <a:t>high price led to drop in sales.</a:t>
            </a:r>
            <a:endParaRPr b="1" i="1"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Cambria"/>
              <a:ea typeface="Cambria"/>
              <a:cs typeface="Cambria"/>
              <a:sym typeface="Cambria"/>
            </a:endParaRPr>
          </a:p>
          <a:p>
            <a:pPr indent="0" lvl="0" marL="0" marR="0" rtl="0" algn="l">
              <a:spcBef>
                <a:spcPts val="0"/>
              </a:spcBef>
              <a:spcAft>
                <a:spcPts val="0"/>
              </a:spcAft>
              <a:buNone/>
            </a:pPr>
            <a:r>
              <a:rPr lang="en-US" sz="1800">
                <a:latin typeface="Cambria"/>
                <a:ea typeface="Cambria"/>
                <a:cs typeface="Cambria"/>
                <a:sym typeface="Cambria"/>
              </a:rPr>
              <a:t>A. CORRECT</a:t>
            </a:r>
            <a:endParaRPr sz="1800">
              <a:latin typeface="Times New Roman"/>
              <a:ea typeface="Times New Roman"/>
              <a:cs typeface="Times New Roman"/>
              <a:sym typeface="Times New Roman"/>
            </a:endParaRPr>
          </a:p>
          <a:p>
            <a:pPr indent="0" lvl="0" marL="0" marR="0" rtl="0" algn="l">
              <a:spcBef>
                <a:spcPts val="0"/>
              </a:spcBef>
              <a:spcAft>
                <a:spcPts val="0"/>
              </a:spcAft>
              <a:buNone/>
            </a:pPr>
            <a:r>
              <a:rPr lang="en-US" sz="1800">
                <a:latin typeface="Cambria"/>
                <a:ea typeface="Cambria"/>
                <a:cs typeface="Cambria"/>
                <a:sym typeface="Cambria"/>
              </a:rPr>
              <a:t>By telling us that the drop in sales post increases in taxes could not have been due to a change in the information available to consumers on the health risks of smoking, this option provides most support to the argument.</a:t>
            </a:r>
            <a:endParaRPr sz="1800">
              <a:latin typeface="Times New Roman"/>
              <a:ea typeface="Times New Roman"/>
              <a:cs typeface="Times New Roman"/>
              <a:sym typeface="Times New Roman"/>
            </a:endParaRPr>
          </a:p>
          <a:p>
            <a:pPr indent="0" lvl="0" marL="0" marR="0" rtl="0" algn="l">
              <a:spcBef>
                <a:spcPts val="0"/>
              </a:spcBef>
              <a:spcAft>
                <a:spcPts val="0"/>
              </a:spcAft>
              <a:buNone/>
            </a:pPr>
            <a:r>
              <a:rPr lang="en-US" sz="1800">
                <a:latin typeface="Cambria"/>
                <a:ea typeface="Cambria"/>
                <a:cs typeface="Cambria"/>
                <a:sym typeface="Cambria"/>
              </a:rPr>
              <a:t> </a:t>
            </a:r>
            <a:endParaRPr sz="1800">
              <a:latin typeface="Times New Roman"/>
              <a:ea typeface="Times New Roman"/>
              <a:cs typeface="Times New Roman"/>
              <a:sym typeface="Times New Roman"/>
            </a:endParaRPr>
          </a:p>
          <a:p>
            <a:pPr indent="0" lvl="0" marL="0" marR="0" rtl="0" algn="l">
              <a:spcBef>
                <a:spcPts val="0"/>
              </a:spcBef>
              <a:spcAft>
                <a:spcPts val="0"/>
              </a:spcAft>
              <a:buNone/>
            </a:pPr>
            <a:r>
              <a:rPr lang="en-US" sz="1800">
                <a:latin typeface="Cambria"/>
                <a:ea typeface="Cambria"/>
                <a:cs typeface="Cambria"/>
                <a:sym typeface="Cambria"/>
              </a:rPr>
              <a:t>It takes a statistical correlation between cigarette tax and cigarette consumption, and postulates that one has a CAUSAL effect on the other. (here, the tax is taken to lead to decreased consumption.)</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Cambria"/>
              <a:ea typeface="Cambria"/>
              <a:cs typeface="Cambria"/>
              <a:sym typeface="Cambria"/>
            </a:endParaRPr>
          </a:p>
          <a:p>
            <a:pPr indent="0" lvl="0" marL="0" marR="0" rtl="0" algn="l">
              <a:spcBef>
                <a:spcPts val="0"/>
              </a:spcBef>
              <a:spcAft>
                <a:spcPts val="0"/>
              </a:spcAft>
              <a:buNone/>
            </a:pPr>
            <a:r>
              <a:rPr lang="en-US" sz="1800">
                <a:latin typeface="Cambria"/>
                <a:ea typeface="Cambria"/>
                <a:cs typeface="Cambria"/>
                <a:sym typeface="Cambria"/>
              </a:rPr>
              <a:t>Anything disrupting the CAUSAL relationship between cigarette tax and cigarette consumption 🡪  i.e., any ALTERNATIVE EXPLANATION FOR WHY THE TWO ARE CORRELATED 🡪 will ruin the argument.</a:t>
            </a:r>
            <a:endParaRPr sz="1800">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Cambria"/>
              <a:ea typeface="Cambria"/>
              <a:cs typeface="Cambria"/>
              <a:sym typeface="Cambria"/>
            </a:endParaRPr>
          </a:p>
          <a:p>
            <a:pPr indent="0" lvl="0" marL="0" marR="0" rtl="0" algn="l">
              <a:spcBef>
                <a:spcPts val="0"/>
              </a:spcBef>
              <a:spcAft>
                <a:spcPts val="0"/>
              </a:spcAft>
              <a:buNone/>
            </a:pPr>
            <a:r>
              <a:rPr lang="en-US" sz="1800">
                <a:latin typeface="Cambria"/>
                <a:ea typeface="Cambria"/>
                <a:cs typeface="Cambria"/>
                <a:sym typeface="Cambria"/>
              </a:rPr>
              <a:t>One possible alternative explanation is that consumers may have become more educated about the dangers of cigarettes, leading them to smoke fewer cigarettes regardless of the tax. This choice eliminates that possibility.</a:t>
            </a:r>
            <a:endParaRPr sz="1800">
              <a:latin typeface="Times New Roman"/>
              <a:ea typeface="Times New Roman"/>
              <a:cs typeface="Times New Roman"/>
              <a:sym typeface="Times New Roman"/>
            </a:endParaRPr>
          </a:p>
        </p:txBody>
      </p:sp>
      <p:sp>
        <p:nvSpPr>
          <p:cNvPr id="611" name="Google Shape;611;p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7" name="Google Shape;617;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1" lang="en-US"/>
              <a:t>B causes A</a:t>
            </a:r>
            <a:endParaRPr/>
          </a:p>
          <a:p>
            <a:pPr indent="0" lvl="0" marL="0" rtl="0" algn="just">
              <a:spcBef>
                <a:spcPts val="360"/>
              </a:spcBef>
              <a:spcAft>
                <a:spcPts val="0"/>
              </a:spcAft>
              <a:buNone/>
            </a:pPr>
            <a:r>
              <a:t/>
            </a:r>
            <a:endParaRPr b="1"/>
          </a:p>
          <a:p>
            <a:pPr indent="0" lvl="0" marL="0" marR="0" rtl="0" algn="just">
              <a:lnSpc>
                <a:spcPct val="150000"/>
              </a:lnSpc>
              <a:spcBef>
                <a:spcPts val="0"/>
              </a:spcBef>
              <a:spcAft>
                <a:spcPts val="0"/>
              </a:spcAft>
              <a:buNone/>
            </a:pPr>
            <a:r>
              <a:rPr lang="en-US" sz="1800">
                <a:latin typeface="Cambria"/>
                <a:ea typeface="Cambria"/>
                <a:cs typeface="Cambria"/>
                <a:sym typeface="Cambria"/>
              </a:rPr>
              <a:t>Conclusion—Positive attitudes cause highly rated secretaries’ excellent job performance. </a:t>
            </a:r>
            <a:r>
              <a:rPr b="1" lang="en-US" sz="1800">
                <a:latin typeface="Cambria"/>
                <a:ea typeface="Cambria"/>
                <a:cs typeface="Cambria"/>
                <a:sym typeface="Cambria"/>
              </a:rPr>
              <a:t>(A causes B)</a:t>
            </a:r>
            <a:endParaRPr sz="1800">
              <a:latin typeface="Caladea"/>
              <a:ea typeface="Caladea"/>
              <a:cs typeface="Caladea"/>
              <a:sym typeface="Caladea"/>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Evidence—Secretaries with positive attitudes were more likely to be rated highly than those with less positive attitudes were.</a:t>
            </a:r>
            <a:endParaRPr sz="1800">
              <a:latin typeface="Caladea"/>
              <a:ea typeface="Caladea"/>
              <a:cs typeface="Caladea"/>
              <a:sym typeface="Caladea"/>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On the basis of a correlation (positive attitude and excellence) the author assumes causation (positive attitudes are the reason for the excellence).</a:t>
            </a:r>
            <a:endParaRPr/>
          </a:p>
          <a:p>
            <a:pPr indent="0" lvl="0" marL="0" marR="0" rtl="0" algn="just">
              <a:lnSpc>
                <a:spcPct val="150000"/>
              </a:lnSpc>
              <a:spcBef>
                <a:spcPts val="600"/>
              </a:spcBef>
              <a:spcAft>
                <a:spcPts val="0"/>
              </a:spcAft>
              <a:buNone/>
            </a:pPr>
            <a:r>
              <a:t/>
            </a:r>
            <a:endParaRPr sz="1800">
              <a:latin typeface="Caladea"/>
              <a:ea typeface="Caladea"/>
              <a:cs typeface="Caladea"/>
              <a:sym typeface="Caladea"/>
            </a:endParaRPr>
          </a:p>
          <a:p>
            <a:pPr indent="-342900" lvl="0" marL="342900" marR="0" rtl="0" algn="just">
              <a:lnSpc>
                <a:spcPct val="150000"/>
              </a:lnSpc>
              <a:spcBef>
                <a:spcPts val="600"/>
              </a:spcBef>
              <a:spcAft>
                <a:spcPts val="0"/>
              </a:spcAft>
              <a:buClr>
                <a:schemeClr val="dk1"/>
              </a:buClr>
              <a:buSzPts val="1800"/>
              <a:buFont typeface="Calibri"/>
              <a:buAutoNum type="alphaUcPeriod"/>
            </a:pPr>
            <a:r>
              <a:rPr b="1" lang="en-US" sz="1800">
                <a:latin typeface="Cambria"/>
                <a:ea typeface="Cambria"/>
                <a:cs typeface="Cambria"/>
                <a:sym typeface="Cambria"/>
              </a:rPr>
              <a:t>Correct</a:t>
            </a:r>
            <a:r>
              <a:rPr lang="en-US" sz="1800">
                <a:latin typeface="Cambria"/>
                <a:ea typeface="Cambria"/>
                <a:cs typeface="Cambria"/>
                <a:sym typeface="Cambria"/>
              </a:rPr>
              <a:t>. This describes the first of the three “causation versus correlation” overlooked possibilities. </a:t>
            </a:r>
            <a:r>
              <a:rPr b="1" lang="en-US" sz="1800">
                <a:latin typeface="Cambria"/>
                <a:ea typeface="Cambria"/>
                <a:cs typeface="Cambria"/>
                <a:sym typeface="Cambria"/>
              </a:rPr>
              <a:t>(B causes A)</a:t>
            </a:r>
            <a:endParaRPr sz="1800">
              <a:latin typeface="Caladea"/>
              <a:ea typeface="Caladea"/>
              <a:cs typeface="Caladea"/>
              <a:sym typeface="Caladea"/>
            </a:endParaRPr>
          </a:p>
        </p:txBody>
      </p:sp>
      <p:sp>
        <p:nvSpPr>
          <p:cNvPr id="618" name="Google Shape;618;p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4" name="Google Shape;624;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 causes both A and B</a:t>
            </a:r>
            <a:endParaRPr/>
          </a:p>
          <a:p>
            <a:pPr indent="0" lvl="0" marL="0" rtl="0" algn="l">
              <a:spcBef>
                <a:spcPts val="360"/>
              </a:spcBef>
              <a:spcAft>
                <a:spcPts val="0"/>
              </a:spcAft>
              <a:buNone/>
            </a:pPr>
            <a:r>
              <a:t/>
            </a:r>
            <a:endParaRPr b="1"/>
          </a:p>
          <a:p>
            <a:pPr indent="0" lvl="0" marL="0" marR="0" rtl="0" algn="just">
              <a:lnSpc>
                <a:spcPct val="115000"/>
              </a:lnSpc>
              <a:spcBef>
                <a:spcPts val="0"/>
              </a:spcBef>
              <a:spcAft>
                <a:spcPts val="0"/>
              </a:spcAft>
              <a:buNone/>
            </a:pPr>
            <a:r>
              <a:rPr lang="en-US" sz="1800">
                <a:latin typeface="Tahoma"/>
                <a:ea typeface="Tahoma"/>
                <a:cs typeface="Tahoma"/>
                <a:sym typeface="Tahoma"/>
              </a:rPr>
              <a:t>Note that the conclusion of the argument is an explicit claim of causation: "Thus research supports the view that good health is largely the result of making informed lifestyle choices.“</a:t>
            </a:r>
            <a:endParaRPr/>
          </a:p>
          <a:p>
            <a:pPr indent="0" lvl="0" marL="0" marR="0" rtl="0" algn="just">
              <a:lnSpc>
                <a:spcPct val="115000"/>
              </a:lnSpc>
              <a:spcBef>
                <a:spcPts val="0"/>
              </a:spcBef>
              <a:spcAft>
                <a:spcPts val="0"/>
              </a:spcAft>
              <a:buNone/>
            </a:pPr>
            <a:r>
              <a:t/>
            </a:r>
            <a:endParaRPr sz="1800">
              <a:latin typeface="Tahoma"/>
              <a:ea typeface="Tahoma"/>
              <a:cs typeface="Tahoma"/>
              <a:sym typeface="Tahoma"/>
            </a:endParaRPr>
          </a:p>
          <a:p>
            <a:pPr indent="0" lvl="0" marL="0" marR="0" rtl="0" algn="just">
              <a:lnSpc>
                <a:spcPct val="115000"/>
              </a:lnSpc>
              <a:spcBef>
                <a:spcPts val="0"/>
              </a:spcBef>
              <a:spcAft>
                <a:spcPts val="0"/>
              </a:spcAft>
              <a:buNone/>
            </a:pPr>
            <a:r>
              <a:rPr lang="en-US" sz="1800">
                <a:latin typeface="Tahoma"/>
                <a:ea typeface="Tahoma"/>
                <a:cs typeface="Tahoma"/>
                <a:sym typeface="Tahoma"/>
              </a:rPr>
              <a:t>Or </a:t>
            </a:r>
            <a:r>
              <a:rPr b="1" lang="en-US" sz="1800">
                <a:latin typeface="Tahoma"/>
                <a:ea typeface="Tahoma"/>
                <a:cs typeface="Tahoma"/>
                <a:sym typeface="Tahoma"/>
              </a:rPr>
              <a:t>informed lifestyle choices 🡪 good health (A causes B)</a:t>
            </a:r>
            <a:endParaRPr b="1" sz="1800">
              <a:latin typeface="Calibri"/>
              <a:ea typeface="Calibri"/>
              <a:cs typeface="Calibri"/>
              <a:sym typeface="Calibri"/>
            </a:endParaRPr>
          </a:p>
          <a:p>
            <a:pPr indent="0" lvl="0" marL="0" marR="0" rtl="0" algn="just">
              <a:lnSpc>
                <a:spcPct val="115000"/>
              </a:lnSpc>
              <a:spcBef>
                <a:spcPts val="0"/>
              </a:spcBef>
              <a:spcAft>
                <a:spcPts val="0"/>
              </a:spcAft>
              <a:buNone/>
            </a:pPr>
            <a:r>
              <a:t/>
            </a:r>
            <a:endParaRPr sz="1800">
              <a:latin typeface="Tahoma"/>
              <a:ea typeface="Tahoma"/>
              <a:cs typeface="Tahoma"/>
              <a:sym typeface="Tahoma"/>
            </a:endParaRPr>
          </a:p>
          <a:p>
            <a:pPr indent="0" lvl="0" marL="0" marR="0" rtl="0" algn="just">
              <a:lnSpc>
                <a:spcPct val="115000"/>
              </a:lnSpc>
              <a:spcBef>
                <a:spcPts val="0"/>
              </a:spcBef>
              <a:spcAft>
                <a:spcPts val="0"/>
              </a:spcAft>
              <a:buNone/>
            </a:pPr>
            <a:r>
              <a:rPr lang="en-US" sz="1800">
                <a:latin typeface="Tahoma"/>
                <a:ea typeface="Tahoma"/>
                <a:cs typeface="Tahoma"/>
                <a:sym typeface="Tahoma"/>
              </a:rPr>
              <a:t>Could something else impact both good health and informed lifestyle choices? Absolutely. As stated before, where one lives is just one example of something that could have an impact on the likelihood of both. </a:t>
            </a:r>
            <a:endParaRPr sz="1800">
              <a:latin typeface="Calibri"/>
              <a:ea typeface="Calibri"/>
              <a:cs typeface="Calibri"/>
              <a:sym typeface="Calibri"/>
            </a:endParaRPr>
          </a:p>
          <a:p>
            <a:pPr indent="0" lvl="0" marL="0" marR="0" rtl="0" algn="just">
              <a:lnSpc>
                <a:spcPct val="115000"/>
              </a:lnSpc>
              <a:spcBef>
                <a:spcPts val="0"/>
              </a:spcBef>
              <a:spcAft>
                <a:spcPts val="0"/>
              </a:spcAft>
              <a:buNone/>
            </a:pPr>
            <a:r>
              <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lang="en-US" sz="1800">
                <a:latin typeface="Calibri"/>
                <a:ea typeface="Calibri"/>
                <a:cs typeface="Calibri"/>
                <a:sym typeface="Calibri"/>
              </a:rPr>
              <a:t>Correct answer: </a:t>
            </a:r>
            <a:r>
              <a:rPr lang="en-US" sz="1800">
                <a:latin typeface="Tahoma"/>
                <a:ea typeface="Tahoma"/>
                <a:cs typeface="Tahoma"/>
                <a:sym typeface="Tahoma"/>
              </a:rPr>
              <a:t>overlooks the possibility that the same thing may causally contribute both to education and to good health. </a:t>
            </a:r>
            <a:r>
              <a:rPr b="1" lang="en-US" sz="1800">
                <a:latin typeface="Tahoma"/>
                <a:ea typeface="Tahoma"/>
                <a:cs typeface="Tahoma"/>
                <a:sym typeface="Tahoma"/>
              </a:rPr>
              <a:t>C causes both A and B</a:t>
            </a:r>
            <a:endParaRPr/>
          </a:p>
          <a:p>
            <a:pPr indent="0" lvl="0" marL="0" marR="0" rtl="0" algn="just">
              <a:lnSpc>
                <a:spcPct val="115000"/>
              </a:lnSpc>
              <a:spcBef>
                <a:spcPts val="0"/>
              </a:spcBef>
              <a:spcAft>
                <a:spcPts val="0"/>
              </a:spcAft>
              <a:buNone/>
            </a:pPr>
            <a:r>
              <a:t/>
            </a:r>
            <a:endParaRPr b="1" sz="1800">
              <a:latin typeface="Tahoma"/>
              <a:ea typeface="Tahoma"/>
              <a:cs typeface="Tahoma"/>
              <a:sym typeface="Tahoma"/>
            </a:endParaRPr>
          </a:p>
          <a:p>
            <a:pPr indent="0" lvl="0" marL="0" marR="0" rtl="0" algn="just">
              <a:lnSpc>
                <a:spcPct val="115000"/>
              </a:lnSpc>
              <a:spcBef>
                <a:spcPts val="0"/>
              </a:spcBef>
              <a:spcAft>
                <a:spcPts val="0"/>
              </a:spcAft>
              <a:buNone/>
            </a:pPr>
            <a:r>
              <a:rPr b="1" lang="en-US" sz="1800">
                <a:latin typeface="Tahoma"/>
                <a:ea typeface="Tahoma"/>
                <a:cs typeface="Tahoma"/>
                <a:sym typeface="Tahoma"/>
              </a:rPr>
              <a:t>Top 1% expert replies to student queries (can skip)</a:t>
            </a:r>
            <a:endParaRPr/>
          </a:p>
          <a:p>
            <a:pPr indent="0" lvl="0" marL="0" rtl="0" algn="l">
              <a:spcBef>
                <a:spcPts val="840"/>
              </a:spcBef>
              <a:spcAft>
                <a:spcPts val="0"/>
              </a:spcAft>
              <a:buNone/>
            </a:pPr>
            <a:r>
              <a:rPr lang="en-US" sz="2800"/>
              <a:t>This is a question of correlation and causation. Imagine two parallel arrows going up - on the right is health (good health), on the left is education (higher education). There is a bridge between these two arrows from left to right -higher education in general helps people make better lifestyle choices (the bridge) and this bridge is the </a:t>
            </a:r>
            <a:r>
              <a:rPr i="1" lang="en-US" sz="2800"/>
              <a:t>cause of</a:t>
            </a:r>
            <a:r>
              <a:rPr lang="en-US" sz="2800"/>
              <a:t> better health. This is what the question is saying. Something that can criticize the argument will break this causality. Option (A) does this perfectly, it says that if there can be shown to be a variable </a:t>
            </a:r>
            <a:r>
              <a:rPr i="1" lang="en-US" sz="2800"/>
              <a:t>which </a:t>
            </a:r>
            <a:r>
              <a:rPr lang="en-US" sz="2800"/>
              <a:t>is actually causal, and it is causing the correlation between our two arrows from before, then the bridge between the two arrows we drew is not the cause.</a:t>
            </a:r>
            <a:endParaRPr/>
          </a:p>
        </p:txBody>
      </p:sp>
      <p:sp>
        <p:nvSpPr>
          <p:cNvPr id="625" name="Google Shape;625;p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1" name="Google Shape;631;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 causes B</a:t>
            </a:r>
            <a:endParaRPr/>
          </a:p>
          <a:p>
            <a:pPr indent="0" lvl="0" marL="0" rtl="0" algn="l">
              <a:spcBef>
                <a:spcPts val="360"/>
              </a:spcBef>
              <a:spcAft>
                <a:spcPts val="0"/>
              </a:spcAft>
              <a:buNone/>
            </a:pPr>
            <a:r>
              <a:t/>
            </a:r>
            <a:endParaRPr b="1"/>
          </a:p>
          <a:p>
            <a:pPr indent="0" lvl="0" marL="0" marR="0" rtl="0" algn="just">
              <a:lnSpc>
                <a:spcPct val="115000"/>
              </a:lnSpc>
              <a:spcBef>
                <a:spcPts val="0"/>
              </a:spcBef>
              <a:spcAft>
                <a:spcPts val="0"/>
              </a:spcAft>
              <a:buNone/>
            </a:pPr>
            <a:r>
              <a:rPr i="1" lang="en-US" sz="1800">
                <a:latin typeface="Tahoma"/>
                <a:ea typeface="Tahoma"/>
                <a:cs typeface="Tahoma"/>
                <a:sym typeface="Tahoma"/>
              </a:rPr>
              <a:t>Red color cars have highest likelihood of accident 🡺 Lives could be saved by banning red cars. </a:t>
            </a:r>
            <a:endParaRPr sz="1800">
              <a:latin typeface="Calibri"/>
              <a:ea typeface="Calibri"/>
              <a:cs typeface="Calibri"/>
              <a:sym typeface="Calibri"/>
            </a:endParaRPr>
          </a:p>
          <a:p>
            <a:pPr indent="0" lvl="0" marL="0" marR="0" rtl="0" algn="just">
              <a:lnSpc>
                <a:spcPct val="115000"/>
              </a:lnSpc>
              <a:spcBef>
                <a:spcPts val="0"/>
              </a:spcBef>
              <a:spcAft>
                <a:spcPts val="0"/>
              </a:spcAft>
              <a:buNone/>
            </a:pPr>
            <a:r>
              <a:t/>
            </a:r>
            <a:endParaRPr sz="1800">
              <a:latin typeface="Tahoma"/>
              <a:ea typeface="Tahoma"/>
              <a:cs typeface="Tahoma"/>
              <a:sym typeface="Tahoma"/>
            </a:endParaRPr>
          </a:p>
          <a:p>
            <a:pPr indent="0" lvl="0" marL="0" marR="0" rtl="0" algn="just">
              <a:lnSpc>
                <a:spcPct val="115000"/>
              </a:lnSpc>
              <a:spcBef>
                <a:spcPts val="0"/>
              </a:spcBef>
              <a:spcAft>
                <a:spcPts val="0"/>
              </a:spcAft>
              <a:buNone/>
            </a:pPr>
            <a:r>
              <a:rPr lang="en-US" sz="1800">
                <a:latin typeface="Tahoma"/>
                <a:ea typeface="Tahoma"/>
                <a:cs typeface="Tahoma"/>
                <a:sym typeface="Tahoma"/>
              </a:rPr>
              <a:t>Imagine this: those who are more inclined to drive in a manner that leads to accidents are more likely to buy red cars.</a:t>
            </a:r>
            <a:endParaRPr sz="1800">
              <a:latin typeface="Calibri"/>
              <a:ea typeface="Calibri"/>
              <a:cs typeface="Calibri"/>
              <a:sym typeface="Calibri"/>
            </a:endParaRPr>
          </a:p>
          <a:p>
            <a:pPr indent="0" lvl="0" marL="0" marR="0" rtl="0" algn="just">
              <a:lnSpc>
                <a:spcPct val="115000"/>
              </a:lnSpc>
              <a:spcBef>
                <a:spcPts val="0"/>
              </a:spcBef>
              <a:spcAft>
                <a:spcPts val="0"/>
              </a:spcAft>
              <a:buNone/>
            </a:pPr>
            <a:r>
              <a:t/>
            </a:r>
            <a:endParaRPr sz="1800">
              <a:latin typeface="Tahoma"/>
              <a:ea typeface="Tahoma"/>
              <a:cs typeface="Tahoma"/>
              <a:sym typeface="Tahoma"/>
            </a:endParaRPr>
          </a:p>
          <a:p>
            <a:pPr indent="0" lvl="0" marL="0" marR="0" rtl="0" algn="just">
              <a:lnSpc>
                <a:spcPct val="115000"/>
              </a:lnSpc>
              <a:spcBef>
                <a:spcPts val="0"/>
              </a:spcBef>
              <a:spcAft>
                <a:spcPts val="0"/>
              </a:spcAft>
              <a:buNone/>
            </a:pPr>
            <a:r>
              <a:rPr lang="en-US" sz="1800">
                <a:latin typeface="Tahoma"/>
                <a:ea typeface="Tahoma"/>
                <a:cs typeface="Tahoma"/>
                <a:sym typeface="Tahoma"/>
              </a:rPr>
              <a:t>Absolutely. Imagine that the most popular car in the world also happens to be the most dangerous, and it happens to only come in red. In that case, the color of the car could have no causal relation to the likelihood of an accident. </a:t>
            </a:r>
            <a:endParaRPr/>
          </a:p>
          <a:p>
            <a:pPr indent="0" lvl="0" marL="0" marR="0" rtl="0" algn="just">
              <a:lnSpc>
                <a:spcPct val="115000"/>
              </a:lnSpc>
              <a:spcBef>
                <a:spcPts val="0"/>
              </a:spcBef>
              <a:spcAft>
                <a:spcPts val="0"/>
              </a:spcAft>
              <a:buNone/>
            </a:pPr>
            <a:r>
              <a:t/>
            </a:r>
            <a:endParaRPr sz="1800">
              <a:latin typeface="Calibri"/>
              <a:ea typeface="Calibri"/>
              <a:cs typeface="Calibri"/>
              <a:sym typeface="Calibri"/>
            </a:endParaRPr>
          </a:p>
          <a:p>
            <a:pPr indent="0" lvl="0" marL="0" marR="0" rtl="0" algn="just">
              <a:lnSpc>
                <a:spcPct val="115000"/>
              </a:lnSpc>
              <a:spcBef>
                <a:spcPts val="0"/>
              </a:spcBef>
              <a:spcAft>
                <a:spcPts val="0"/>
              </a:spcAft>
              <a:buNone/>
            </a:pPr>
            <a:r>
              <a:rPr b="1" lang="en-US" sz="1800">
                <a:latin typeface="Tahoma"/>
                <a:ea typeface="Tahoma"/>
                <a:cs typeface="Tahoma"/>
                <a:sym typeface="Tahoma"/>
              </a:rPr>
              <a:t>A: </a:t>
            </a:r>
            <a:r>
              <a:rPr lang="en-US" sz="1800">
                <a:latin typeface="Tahoma"/>
                <a:ea typeface="Tahoma"/>
                <a:cs typeface="Tahoma"/>
                <a:sym typeface="Tahoma"/>
              </a:rPr>
              <a:t>Ignores the possibility that drivers who drive recklessly have a preference for red cars. This sounds exactly like an alternative mode of causation that we predicted. If we inspect each word in (A), nothing jumps out as questionable, and (A) makes a lot of sense. In assuming one path of causation, the author is ignoring this other possibility.</a:t>
            </a:r>
            <a:endParaRPr/>
          </a:p>
          <a:p>
            <a:pPr indent="0" lvl="0" marL="0" marR="0" rtl="0" algn="just">
              <a:lnSpc>
                <a:spcPct val="115000"/>
              </a:lnSpc>
              <a:spcBef>
                <a:spcPts val="0"/>
              </a:spcBef>
              <a:spcAft>
                <a:spcPts val="0"/>
              </a:spcAft>
              <a:buNone/>
            </a:pPr>
            <a:r>
              <a:t/>
            </a:r>
            <a:endParaRPr sz="1800">
              <a:latin typeface="Tahoma"/>
              <a:ea typeface="Tahoma"/>
              <a:cs typeface="Tahoma"/>
              <a:sym typeface="Tahoma"/>
            </a:endParaRPr>
          </a:p>
          <a:p>
            <a:pPr indent="0" lvl="0" marL="0" marR="0" rtl="0" algn="just">
              <a:lnSpc>
                <a:spcPct val="115000"/>
              </a:lnSpc>
              <a:spcBef>
                <a:spcPts val="0"/>
              </a:spcBef>
              <a:spcAft>
                <a:spcPts val="0"/>
              </a:spcAft>
              <a:buNone/>
            </a:pPr>
            <a:r>
              <a:rPr lang="en-US" sz="1800">
                <a:latin typeface="Tahoma"/>
                <a:ea typeface="Tahoma"/>
                <a:cs typeface="Tahoma"/>
                <a:sym typeface="Tahoma"/>
              </a:rPr>
              <a:t>C causes B … the fact that rash drivers have a preference for red cars leads to a higher % of red cars involved in accidents. So, banning red cars won’t decrease the % / number of accidents / deaths. Those rash drivers will still be driving cars (of colors different from red).</a:t>
            </a:r>
            <a:endParaRPr sz="1800">
              <a:latin typeface="Calibri"/>
              <a:ea typeface="Calibri"/>
              <a:cs typeface="Calibri"/>
              <a:sym typeface="Calibri"/>
            </a:endParaRPr>
          </a:p>
        </p:txBody>
      </p:sp>
      <p:sp>
        <p:nvSpPr>
          <p:cNvPr id="632" name="Google Shape;632;p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mbria"/>
              <a:buNone/>
            </a:pPr>
            <a:r>
              <a:rPr b="1" lang="en-US" sz="1200">
                <a:latin typeface="Cambria"/>
                <a:ea typeface="Cambria"/>
                <a:cs typeface="Cambria"/>
                <a:sym typeface="Cambria"/>
              </a:rPr>
              <a:t>Conclusion:</a:t>
            </a:r>
            <a:r>
              <a:rPr lang="en-US" sz="1200">
                <a:latin typeface="Cambria"/>
                <a:ea typeface="Cambria"/>
                <a:cs typeface="Cambria"/>
                <a:sym typeface="Cambria"/>
              </a:rPr>
              <a:t> Interpreting ECG data, therefore, should be left to computer programs alone.</a:t>
            </a:r>
            <a:endParaRPr sz="1200">
              <a:latin typeface="Cambria"/>
              <a:ea typeface="Cambria"/>
              <a:cs typeface="Cambria"/>
              <a:sym typeface="Cambria"/>
            </a:endParaRPr>
          </a:p>
          <a:p>
            <a:pPr indent="0" lvl="0" marL="0" rtl="0" algn="l">
              <a:spcBef>
                <a:spcPts val="360"/>
              </a:spcBef>
              <a:spcAft>
                <a:spcPts val="0"/>
              </a:spcAft>
              <a:buNone/>
            </a:pPr>
            <a:r>
              <a:t/>
            </a:r>
            <a:endParaRPr/>
          </a:p>
        </p:txBody>
      </p:sp>
      <p:sp>
        <p:nvSpPr>
          <p:cNvPr id="138" name="Google Shape;138;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8" name="Google Shape;638;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1" lang="en-US"/>
              <a:t>C causes B</a:t>
            </a:r>
            <a:endParaRPr/>
          </a:p>
          <a:p>
            <a:pPr indent="0" lvl="0" marL="0" rtl="0" algn="just">
              <a:spcBef>
                <a:spcPts val="360"/>
              </a:spcBef>
              <a:spcAft>
                <a:spcPts val="0"/>
              </a:spcAft>
              <a:buNone/>
            </a:pPr>
            <a:r>
              <a:t/>
            </a:r>
            <a:endParaRPr b="1"/>
          </a:p>
          <a:p>
            <a:pPr indent="0" lvl="0" marL="0" marR="0" rtl="0" algn="just">
              <a:spcBef>
                <a:spcPts val="0"/>
              </a:spcBef>
              <a:spcAft>
                <a:spcPts val="0"/>
              </a:spcAft>
              <a:buNone/>
            </a:pPr>
            <a:r>
              <a:rPr lang="en-US" sz="1800">
                <a:latin typeface="Cambria"/>
                <a:ea typeface="Cambria"/>
                <a:cs typeface="Cambria"/>
                <a:sym typeface="Cambria"/>
              </a:rPr>
              <a:t>No one orders the potato dish 🡺 Our patrons prefer not to eat potatoes.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Could there be another reason no one orders the potato dish? Could it be the way that it's prepared? Perhaps the chef thinks capers go well with potatoes, but patrons don't. Perhaps patrons don't like the cheese that is being used. Perhaps people prefer to eat potatoes at home, or only as an accompaniment with meat.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Cambria"/>
                <a:ea typeface="Cambria"/>
                <a:cs typeface="Cambria"/>
                <a:sym typeface="Cambria"/>
              </a:rPr>
              <a:t>In using this evidence to validate the conclusion, the author has failed to consider other reasons why patrons don't order the potato dish―the author is thinking of one explanation as the only possible explanation. Answer choice (A), the correct answer, says just that: treating one of several plausible explanations of a phenomenon as the only possible explanation.</a:t>
            </a:r>
            <a:endParaRPr/>
          </a:p>
          <a:p>
            <a:pPr indent="0" lvl="0" marL="0" marR="0" rtl="0" algn="just">
              <a:spcBef>
                <a:spcPts val="0"/>
              </a:spcBef>
              <a:spcAft>
                <a:spcPts val="0"/>
              </a:spcAft>
              <a:buNone/>
            </a:pPr>
            <a:r>
              <a:t/>
            </a:r>
            <a:endParaRPr sz="1800">
              <a:latin typeface="Cambria"/>
              <a:ea typeface="Cambria"/>
              <a:cs typeface="Cambria"/>
              <a:sym typeface="Cambria"/>
            </a:endParaRPr>
          </a:p>
          <a:p>
            <a:pPr indent="0" lvl="0" marL="0" marR="0" rtl="0" algn="just">
              <a:spcBef>
                <a:spcPts val="0"/>
              </a:spcBef>
              <a:spcAft>
                <a:spcPts val="0"/>
              </a:spcAft>
              <a:buNone/>
            </a:pPr>
            <a:r>
              <a:rPr lang="en-US" sz="1800">
                <a:latin typeface="Cambria"/>
                <a:ea typeface="Cambria"/>
                <a:cs typeface="Cambria"/>
                <a:sym typeface="Cambria"/>
              </a:rPr>
              <a:t>So, C or D or F or G could cause B; A may not be the reason.</a:t>
            </a:r>
            <a:endParaRPr/>
          </a:p>
          <a:p>
            <a:pPr indent="0" lvl="0" marL="0" marR="0" rtl="0" algn="just">
              <a:spcBef>
                <a:spcPts val="0"/>
              </a:spcBef>
              <a:spcAft>
                <a:spcPts val="0"/>
              </a:spcAft>
              <a:buNone/>
            </a:pPr>
            <a:r>
              <a:t/>
            </a:r>
            <a:endParaRPr sz="1800">
              <a:latin typeface="Cambria"/>
              <a:ea typeface="Cambria"/>
              <a:cs typeface="Cambria"/>
              <a:sym typeface="Cambria"/>
            </a:endParaRPr>
          </a:p>
          <a:p>
            <a:pPr indent="0" lvl="0" marL="0" marR="0" rtl="0" algn="just">
              <a:spcBef>
                <a:spcPts val="0"/>
              </a:spcBef>
              <a:spcAft>
                <a:spcPts val="0"/>
              </a:spcAft>
              <a:buNone/>
            </a:pPr>
            <a:r>
              <a:rPr b="1" lang="en-US" sz="1200">
                <a:latin typeface="Cambria"/>
                <a:ea typeface="Cambria"/>
                <a:cs typeface="Cambria"/>
                <a:sym typeface="Cambria"/>
              </a:rPr>
              <a:t>Top 1% expert replies to student queries (can skip)</a:t>
            </a:r>
            <a:endParaRPr sz="1200">
              <a:latin typeface="Cambria"/>
              <a:ea typeface="Cambria"/>
              <a:cs typeface="Cambria"/>
              <a:sym typeface="Cambria"/>
            </a:endParaRPr>
          </a:p>
          <a:p>
            <a:pPr indent="0" lvl="0" marL="0" rtl="0" algn="l">
              <a:spcBef>
                <a:spcPts val="540"/>
              </a:spcBef>
              <a:spcAft>
                <a:spcPts val="0"/>
              </a:spcAft>
              <a:buNone/>
            </a:pPr>
            <a:r>
              <a:rPr b="0" i="0" lang="en-US" sz="1800">
                <a:solidFill>
                  <a:srgbClr val="222222"/>
                </a:solidFill>
                <a:latin typeface="Arial"/>
                <a:ea typeface="Arial"/>
                <a:cs typeface="Arial"/>
                <a:sym typeface="Arial"/>
              </a:rPr>
              <a:t>The effect we're talking about here is that </a:t>
            </a:r>
            <a:r>
              <a:rPr b="0" i="1" lang="en-US" sz="1800">
                <a:solidFill>
                  <a:srgbClr val="222222"/>
                </a:solidFill>
                <a:latin typeface="Arial"/>
                <a:ea typeface="Arial"/>
                <a:cs typeface="Arial"/>
                <a:sym typeface="Arial"/>
              </a:rPr>
              <a:t>patrons do not order the potato dish.</a:t>
            </a:r>
            <a:endParaRPr b="0" i="0" sz="1800">
              <a:solidFill>
                <a:srgbClr val="222222"/>
              </a:solidFill>
              <a:latin typeface="Arial"/>
              <a:ea typeface="Arial"/>
              <a:cs typeface="Arial"/>
              <a:sym typeface="Arial"/>
            </a:endParaRPr>
          </a:p>
          <a:p>
            <a:pPr indent="0" lvl="0" marL="0" rtl="0" algn="l">
              <a:spcBef>
                <a:spcPts val="540"/>
              </a:spcBef>
              <a:spcAft>
                <a:spcPts val="0"/>
              </a:spcAft>
              <a:buNone/>
            </a:pPr>
            <a:r>
              <a:t/>
            </a:r>
            <a:endParaRPr b="0" i="0" sz="1800">
              <a:solidFill>
                <a:srgbClr val="222222"/>
              </a:solidFill>
              <a:latin typeface="Arial"/>
              <a:ea typeface="Arial"/>
              <a:cs typeface="Arial"/>
              <a:sym typeface="Arial"/>
            </a:endParaRPr>
          </a:p>
          <a:p>
            <a:pPr indent="0" lvl="0" marL="0" rtl="0" algn="l">
              <a:spcBef>
                <a:spcPts val="540"/>
              </a:spcBef>
              <a:spcAft>
                <a:spcPts val="0"/>
              </a:spcAft>
              <a:buNone/>
            </a:pPr>
            <a:r>
              <a:rPr b="0" i="0" lang="en-US" sz="1800">
                <a:solidFill>
                  <a:srgbClr val="222222"/>
                </a:solidFill>
                <a:latin typeface="Arial"/>
                <a:ea typeface="Arial"/>
                <a:cs typeface="Arial"/>
                <a:sym typeface="Arial"/>
              </a:rPr>
              <a:t>We're looking for a possible reason for this. The restaurant manager is saying that the reason is that </a:t>
            </a:r>
            <a:r>
              <a:rPr b="0" i="1" lang="en-US" sz="1800">
                <a:solidFill>
                  <a:srgbClr val="222222"/>
                </a:solidFill>
                <a:latin typeface="Arial"/>
                <a:ea typeface="Arial"/>
                <a:cs typeface="Arial"/>
                <a:sym typeface="Arial"/>
              </a:rPr>
              <a:t>patrons do not prefer to eat potatoes. </a:t>
            </a:r>
            <a:r>
              <a:rPr b="0" i="0" lang="en-US" sz="1800">
                <a:solidFill>
                  <a:srgbClr val="222222"/>
                </a:solidFill>
                <a:latin typeface="Arial"/>
                <a:ea typeface="Arial"/>
                <a:cs typeface="Arial"/>
                <a:sym typeface="Arial"/>
              </a:rPr>
              <a:t>But there might be other reasons why patrons do not order the potato dish. Maybe the patrons do not like cheese and so they don't order 'potatoes baked with cheese'. Maybe it was the sauce, the seasoning, etc.</a:t>
            </a:r>
            <a:br>
              <a:rPr b="0" i="0" lang="en-US" sz="1800">
                <a:solidFill>
                  <a:srgbClr val="222222"/>
                </a:solidFill>
                <a:latin typeface="Arial"/>
                <a:ea typeface="Arial"/>
                <a:cs typeface="Arial"/>
                <a:sym typeface="Arial"/>
              </a:rPr>
            </a:br>
            <a:endParaRPr b="0" i="0" sz="1800">
              <a:solidFill>
                <a:srgbClr val="222222"/>
              </a:solidFill>
              <a:latin typeface="Arial"/>
              <a:ea typeface="Arial"/>
              <a:cs typeface="Arial"/>
              <a:sym typeface="Arial"/>
            </a:endParaRPr>
          </a:p>
          <a:p>
            <a:pPr indent="0" lvl="0" marL="0" rtl="0" algn="l">
              <a:spcBef>
                <a:spcPts val="540"/>
              </a:spcBef>
              <a:spcAft>
                <a:spcPts val="0"/>
              </a:spcAft>
              <a:buNone/>
            </a:pPr>
            <a:r>
              <a:rPr b="0" i="0" lang="en-US" sz="1800">
                <a:solidFill>
                  <a:srgbClr val="222222"/>
                </a:solidFill>
                <a:latin typeface="Arial"/>
                <a:ea typeface="Arial"/>
                <a:cs typeface="Arial"/>
                <a:sym typeface="Arial"/>
              </a:rPr>
              <a:t>That is what A is talking about. </a:t>
            </a:r>
            <a:endParaRPr/>
          </a:p>
          <a:p>
            <a:pPr indent="0" lvl="0" marL="0" marR="0" rtl="0" algn="just">
              <a:spcBef>
                <a:spcPts val="0"/>
              </a:spcBef>
              <a:spcAft>
                <a:spcPts val="0"/>
              </a:spcAft>
              <a:buNone/>
            </a:pPr>
            <a:r>
              <a:t/>
            </a:r>
            <a:endParaRPr sz="1800">
              <a:latin typeface="Cambria"/>
              <a:ea typeface="Cambria"/>
              <a:cs typeface="Cambria"/>
              <a:sym typeface="Cambria"/>
            </a:endParaRPr>
          </a:p>
        </p:txBody>
      </p:sp>
      <p:sp>
        <p:nvSpPr>
          <p:cNvPr id="639" name="Google Shape;639;p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5" name="Google Shape;645;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 could have caused B</a:t>
            </a:r>
            <a:endParaRPr/>
          </a:p>
          <a:p>
            <a:pPr indent="0" lvl="0" marL="0" rtl="0" algn="l">
              <a:spcBef>
                <a:spcPts val="360"/>
              </a:spcBef>
              <a:spcAft>
                <a:spcPts val="0"/>
              </a:spcAft>
              <a:buNone/>
            </a:pPr>
            <a:r>
              <a:t/>
            </a:r>
            <a:endParaRPr b="1"/>
          </a:p>
          <a:p>
            <a:pPr indent="0" lvl="0" marL="0" marR="0" rtl="0" algn="just">
              <a:spcBef>
                <a:spcPts val="0"/>
              </a:spcBef>
              <a:spcAft>
                <a:spcPts val="0"/>
              </a:spcAft>
              <a:buNone/>
            </a:pPr>
            <a:r>
              <a:rPr lang="en-US" sz="1800">
                <a:latin typeface="Tahoma"/>
                <a:ea typeface="Tahoma"/>
                <a:cs typeface="Tahoma"/>
                <a:sym typeface="Tahoma"/>
              </a:rPr>
              <a:t>We're trying to figure out why the gel is more effective than the lozenge. The author's explanation focuses on where cold viruses congregate. In any argument in which an author is explaining a phenomenon, we should always wonder if there are any other viable explanations. Answer (A) addresses that last point, raising the possibility that there are other factors responsible for the difference in effectiveness of the two remedies.</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Tahoma"/>
                <a:ea typeface="Tahoma"/>
                <a:cs typeface="Tahoma"/>
                <a:sym typeface="Tahoma"/>
              </a:rPr>
              <a:t>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Tahoma"/>
                <a:ea typeface="Tahoma"/>
                <a:cs typeface="Tahoma"/>
                <a:sym typeface="Tahoma"/>
              </a:rPr>
              <a:t>If the gel / lozenge DO contain ingredients that impact the effectiveness of the zinc, the author's argument is weakened, since those ingredients could be responsible for the difference in effectiveness.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Tahoma"/>
                <a:ea typeface="Tahoma"/>
                <a:cs typeface="Tahoma"/>
                <a:sym typeface="Tahoma"/>
              </a:rPr>
              <a:t>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Tahoma"/>
                <a:ea typeface="Tahoma"/>
                <a:cs typeface="Tahoma"/>
                <a:sym typeface="Tahoma"/>
              </a:rPr>
              <a:t>If the gel / lozenge DO NOT contain such ingredients, the author's argument is strengthened, since we've eliminated another possible explanation.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Tahoma"/>
                <a:ea typeface="Tahoma"/>
                <a:cs typeface="Tahoma"/>
                <a:sym typeface="Tahoma"/>
              </a:rPr>
              <a:t>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Tahoma"/>
                <a:ea typeface="Tahoma"/>
                <a:cs typeface="Tahoma"/>
                <a:sym typeface="Tahoma"/>
              </a:rPr>
              <a:t>If this is true then we know that the reason gel worked better than lozenges was because of the zinc activity (which was different even though the zinc concentration was same in both) and not due to the concentration of the virus in the mouth.</a:t>
            </a:r>
            <a:endParaRPr/>
          </a:p>
        </p:txBody>
      </p:sp>
      <p:sp>
        <p:nvSpPr>
          <p:cNvPr id="646" name="Google Shape;646;p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3" name="Google Shape;653;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 didn’t cause B</a:t>
            </a:r>
            <a:endParaRPr/>
          </a:p>
          <a:p>
            <a:pPr indent="0" lvl="0" marL="0" rtl="0" algn="l">
              <a:spcBef>
                <a:spcPts val="360"/>
              </a:spcBef>
              <a:spcAft>
                <a:spcPts val="0"/>
              </a:spcAft>
              <a:buNone/>
            </a:pPr>
            <a:r>
              <a:t/>
            </a:r>
            <a:endParaRPr b="1"/>
          </a:p>
          <a:p>
            <a:pPr indent="0" lvl="0" marL="0" marR="0" rtl="0" algn="just">
              <a:lnSpc>
                <a:spcPct val="115000"/>
              </a:lnSpc>
              <a:spcBef>
                <a:spcPts val="0"/>
              </a:spcBef>
              <a:spcAft>
                <a:spcPts val="0"/>
              </a:spcAft>
              <a:buNone/>
            </a:pPr>
            <a:r>
              <a:rPr lang="en-US" sz="1800">
                <a:latin typeface="Tahoma"/>
                <a:ea typeface="Tahoma"/>
                <a:cs typeface="Tahoma"/>
                <a:sym typeface="Tahoma"/>
              </a:rPr>
              <a:t>The conclusion of the argument is that "eating whole grains can have an appreciable effect on cholesterol levels." This assertion is based on the fact that some people who ate three servings of whole grains every day for six months had lower cholesterol than did people who did not, even though their cholesterol levels were the same before the study began. The argument does not take into account, however, other factors, such as exercise, that may have contributed to the difference in cholesterol levels. Choice A asks whether there is indeed another factor – exercise – that should be taken into account. To make the conclusion valid, all other conditions must be the same (other activities). If the group who ate the whole grains ran 10 miles a day and the others did not, then this conclusion that eating grains lowers cholesterol is not valid. If “A" is true, then under same conditions eating whole grains seems to help lower cholesterol.</a:t>
            </a:r>
            <a:endParaRPr/>
          </a:p>
          <a:p>
            <a:pPr indent="0" lvl="0" marL="0" marR="0" rtl="0" algn="just">
              <a:lnSpc>
                <a:spcPct val="115000"/>
              </a:lnSpc>
              <a:spcBef>
                <a:spcPts val="0"/>
              </a:spcBef>
              <a:spcAft>
                <a:spcPts val="0"/>
              </a:spcAft>
              <a:buNone/>
            </a:pPr>
            <a:r>
              <a:t/>
            </a:r>
            <a:endParaRPr b="1" sz="1800">
              <a:latin typeface="Tahoma"/>
              <a:ea typeface="Tahoma"/>
              <a:cs typeface="Tahoma"/>
              <a:sym typeface="Tahoma"/>
            </a:endParaRPr>
          </a:p>
          <a:p>
            <a:pPr indent="0" lvl="0" marL="0" marR="0" rtl="0" algn="just">
              <a:lnSpc>
                <a:spcPct val="115000"/>
              </a:lnSpc>
              <a:spcBef>
                <a:spcPts val="0"/>
              </a:spcBef>
              <a:spcAft>
                <a:spcPts val="0"/>
              </a:spcAft>
              <a:buNone/>
            </a:pPr>
            <a:r>
              <a:rPr b="1" lang="en-US" sz="1800">
                <a:latin typeface="Tahoma"/>
                <a:ea typeface="Tahoma"/>
                <a:cs typeface="Tahoma"/>
                <a:sym typeface="Tahoma"/>
              </a:rPr>
              <a:t>Top 1% expert replies to student queries (can skip)</a:t>
            </a:r>
            <a:endParaRPr/>
          </a:p>
          <a:p>
            <a:pPr indent="0" lvl="0" marL="0" marR="0" rtl="0" algn="just">
              <a:lnSpc>
                <a:spcPct val="115000"/>
              </a:lnSpc>
              <a:spcBef>
                <a:spcPts val="0"/>
              </a:spcBef>
              <a:spcAft>
                <a:spcPts val="0"/>
              </a:spcAft>
              <a:buNone/>
            </a:pPr>
            <a:r>
              <a:t/>
            </a:r>
            <a:endParaRPr b="1" sz="1800">
              <a:latin typeface="Tahoma"/>
              <a:ea typeface="Tahoma"/>
              <a:cs typeface="Tahoma"/>
              <a:sym typeface="Tahoma"/>
            </a:endParaRPr>
          </a:p>
          <a:p>
            <a:pPr indent="0" lvl="0" marL="0" marR="0" rtl="0" algn="just">
              <a:lnSpc>
                <a:spcPct val="115000"/>
              </a:lnSpc>
              <a:spcBef>
                <a:spcPts val="0"/>
              </a:spcBef>
              <a:spcAft>
                <a:spcPts val="0"/>
              </a:spcAft>
              <a:buNone/>
            </a:pPr>
            <a:r>
              <a:rPr b="0" i="0" lang="en-US" sz="2800">
                <a:solidFill>
                  <a:srgbClr val="222222"/>
                </a:solidFill>
                <a:latin typeface="Arial"/>
                <a:ea typeface="Arial"/>
                <a:cs typeface="Arial"/>
                <a:sym typeface="Arial"/>
              </a:rPr>
              <a:t>It is possible that there could be other reasons but we have to choose the best answer from the given options. To evaluate cases of A causes B, it is helpful to understand if some other reason C causes B. This is what option A provides info on. The argument says that </a:t>
            </a:r>
            <a:r>
              <a:rPr b="1" i="0" lang="en-US" sz="2800">
                <a:solidFill>
                  <a:srgbClr val="222222"/>
                </a:solidFill>
                <a:latin typeface="Arial"/>
                <a:ea typeface="Arial"/>
                <a:cs typeface="Arial"/>
                <a:sym typeface="Arial"/>
              </a:rPr>
              <a:t>eating whole grains is causing lowering of cholesterol</a:t>
            </a:r>
            <a:r>
              <a:rPr b="0" i="0" lang="en-US" sz="2800">
                <a:solidFill>
                  <a:srgbClr val="222222"/>
                </a:solidFill>
                <a:latin typeface="Arial"/>
                <a:ea typeface="Arial"/>
                <a:cs typeface="Arial"/>
                <a:sym typeface="Arial"/>
              </a:rPr>
              <a:t>. If for option A, we get an answer </a:t>
            </a:r>
            <a:r>
              <a:rPr b="1" i="0" lang="en-US" sz="2800">
                <a:solidFill>
                  <a:srgbClr val="222222"/>
                </a:solidFill>
                <a:latin typeface="Arial"/>
                <a:ea typeface="Arial"/>
                <a:cs typeface="Arial"/>
                <a:sym typeface="Arial"/>
              </a:rPr>
              <a:t>yes </a:t>
            </a:r>
            <a:r>
              <a:rPr b="0" i="0" lang="en-US" sz="2800">
                <a:solidFill>
                  <a:srgbClr val="222222"/>
                </a:solidFill>
                <a:latin typeface="Arial"/>
                <a:ea typeface="Arial"/>
                <a:cs typeface="Arial"/>
                <a:sym typeface="Arial"/>
              </a:rPr>
              <a:t>-&gt; It tells us that </a:t>
            </a:r>
            <a:r>
              <a:rPr b="1" i="0" lang="en-US" sz="2800">
                <a:solidFill>
                  <a:srgbClr val="222222"/>
                </a:solidFill>
                <a:latin typeface="Arial"/>
                <a:ea typeface="Arial"/>
                <a:cs typeface="Arial"/>
                <a:sym typeface="Arial"/>
              </a:rPr>
              <a:t>exercise could be causing lowering of cholesterol </a:t>
            </a:r>
            <a:r>
              <a:rPr b="0" i="0" lang="en-US" sz="2800">
                <a:solidFill>
                  <a:srgbClr val="222222"/>
                </a:solidFill>
                <a:latin typeface="Arial"/>
                <a:ea typeface="Arial"/>
                <a:cs typeface="Arial"/>
                <a:sym typeface="Arial"/>
              </a:rPr>
              <a:t>(</a:t>
            </a:r>
            <a:r>
              <a:rPr b="1" i="0" lang="en-US" sz="2800">
                <a:solidFill>
                  <a:srgbClr val="222222"/>
                </a:solidFill>
                <a:latin typeface="Arial"/>
                <a:ea typeface="Arial"/>
                <a:cs typeface="Arial"/>
                <a:sym typeface="Arial"/>
              </a:rPr>
              <a:t>Weakens</a:t>
            </a:r>
            <a:r>
              <a:rPr b="0" i="0" lang="en-US" sz="2800">
                <a:solidFill>
                  <a:srgbClr val="222222"/>
                </a:solidFill>
                <a:latin typeface="Arial"/>
                <a:ea typeface="Arial"/>
                <a:cs typeface="Arial"/>
                <a:sym typeface="Arial"/>
              </a:rPr>
              <a:t> the conclusion). If we get an answer </a:t>
            </a:r>
            <a:r>
              <a:rPr b="1" i="0" lang="en-US" sz="2800">
                <a:solidFill>
                  <a:srgbClr val="222222"/>
                </a:solidFill>
                <a:latin typeface="Arial"/>
                <a:ea typeface="Arial"/>
                <a:cs typeface="Arial"/>
                <a:sym typeface="Arial"/>
              </a:rPr>
              <a:t>no </a:t>
            </a:r>
            <a:r>
              <a:rPr b="0" i="0" lang="en-US" sz="2800">
                <a:solidFill>
                  <a:srgbClr val="222222"/>
                </a:solidFill>
                <a:latin typeface="Arial"/>
                <a:ea typeface="Arial"/>
                <a:cs typeface="Arial"/>
                <a:sym typeface="Arial"/>
              </a:rPr>
              <a:t>-&gt; It </a:t>
            </a:r>
            <a:r>
              <a:rPr b="1" i="0" lang="en-US" sz="2800">
                <a:solidFill>
                  <a:srgbClr val="222222"/>
                </a:solidFill>
                <a:latin typeface="Arial"/>
                <a:ea typeface="Arial"/>
                <a:cs typeface="Arial"/>
                <a:sym typeface="Arial"/>
              </a:rPr>
              <a:t>eliminates exercise as the cause for lowering of cholesterol </a:t>
            </a:r>
            <a:r>
              <a:rPr b="0" i="0" lang="en-US" sz="2800">
                <a:solidFill>
                  <a:srgbClr val="222222"/>
                </a:solidFill>
                <a:latin typeface="Arial"/>
                <a:ea typeface="Arial"/>
                <a:cs typeface="Arial"/>
                <a:sym typeface="Arial"/>
              </a:rPr>
              <a:t>(</a:t>
            </a:r>
            <a:r>
              <a:rPr b="1" i="0" lang="en-US" sz="2800">
                <a:solidFill>
                  <a:srgbClr val="222222"/>
                </a:solidFill>
                <a:latin typeface="Arial"/>
                <a:ea typeface="Arial"/>
                <a:cs typeface="Arial"/>
                <a:sym typeface="Arial"/>
              </a:rPr>
              <a:t>Strengthens </a:t>
            </a:r>
            <a:r>
              <a:rPr b="0" i="0" lang="en-US" sz="2800">
                <a:solidFill>
                  <a:srgbClr val="222222"/>
                </a:solidFill>
                <a:latin typeface="Arial"/>
                <a:ea typeface="Arial"/>
                <a:cs typeface="Arial"/>
                <a:sym typeface="Arial"/>
              </a:rPr>
              <a:t>the conclusion that whole grains is causing this decrease)</a:t>
            </a:r>
            <a:endParaRPr sz="1800">
              <a:latin typeface="Calibri"/>
              <a:ea typeface="Calibri"/>
              <a:cs typeface="Calibri"/>
              <a:sym typeface="Calibri"/>
            </a:endParaRPr>
          </a:p>
        </p:txBody>
      </p:sp>
      <p:sp>
        <p:nvSpPr>
          <p:cNvPr id="654" name="Google Shape;654;p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1" name="Google Shape;661;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800">
                <a:latin typeface="Tahoma"/>
                <a:ea typeface="Tahoma"/>
                <a:cs typeface="Tahoma"/>
                <a:sym typeface="Tahoma"/>
              </a:rPr>
              <a:t>25% of shops go bankrupt after Save-all opens. If 0% go bankrupt during a five-year period without SaveAll, and 30% with SaveAll, then SaveAll is definitely responsible for the bankruptcies. If 30% of shops go bankrupt without SaveAll, Save-all is not the reason for the bankruptcies. It is just a coincidence. </a:t>
            </a:r>
            <a:endParaRPr/>
          </a:p>
          <a:p>
            <a:pPr indent="0" lvl="0" marL="0" marR="0" rtl="0" algn="just">
              <a:spcBef>
                <a:spcPts val="0"/>
              </a:spcBef>
              <a:spcAft>
                <a:spcPts val="0"/>
              </a:spcAft>
              <a:buNone/>
            </a:pPr>
            <a:r>
              <a:t/>
            </a:r>
            <a:endParaRPr b="1" sz="1800">
              <a:latin typeface="Tahoma"/>
              <a:ea typeface="Tahoma"/>
              <a:cs typeface="Tahoma"/>
              <a:sym typeface="Tahoma"/>
            </a:endParaRPr>
          </a:p>
          <a:p>
            <a:pPr indent="0" lvl="0" marL="0" marR="0" rtl="0" algn="just">
              <a:spcBef>
                <a:spcPts val="0"/>
              </a:spcBef>
              <a:spcAft>
                <a:spcPts val="0"/>
              </a:spcAft>
              <a:buNone/>
            </a:pPr>
            <a:r>
              <a:rPr b="1" lang="en-US" sz="1800">
                <a:latin typeface="Tahoma"/>
                <a:ea typeface="Tahoma"/>
                <a:cs typeface="Tahoma"/>
                <a:sym typeface="Tahoma"/>
              </a:rPr>
              <a:t>Let’s use the extremes test for the option given. </a:t>
            </a:r>
            <a:endParaRPr/>
          </a:p>
          <a:p>
            <a:pPr indent="0" lvl="0" marL="0" marR="0" rtl="0" algn="just">
              <a:spcBef>
                <a:spcPts val="0"/>
              </a:spcBef>
              <a:spcAft>
                <a:spcPts val="0"/>
              </a:spcAft>
              <a:buNone/>
            </a:pPr>
            <a:r>
              <a:t/>
            </a:r>
            <a:endParaRPr b="1" sz="1800">
              <a:latin typeface="Tahoma"/>
              <a:ea typeface="Tahoma"/>
              <a:cs typeface="Tahoma"/>
              <a:sym typeface="Tahoma"/>
            </a:endParaRPr>
          </a:p>
          <a:p>
            <a:pPr indent="0" lvl="0" marL="0" marR="0" rtl="0" algn="just">
              <a:lnSpc>
                <a:spcPct val="100000"/>
              </a:lnSpc>
              <a:spcBef>
                <a:spcPts val="0"/>
              </a:spcBef>
              <a:spcAft>
                <a:spcPts val="0"/>
              </a:spcAft>
              <a:buClr>
                <a:schemeClr val="dk1"/>
              </a:buClr>
              <a:buSzPts val="1800"/>
              <a:buFont typeface="Cambria"/>
              <a:buNone/>
            </a:pPr>
            <a:r>
              <a:rPr lang="en-US" sz="1800">
                <a:latin typeface="Cambria"/>
                <a:ea typeface="Cambria"/>
                <a:cs typeface="Cambria"/>
                <a:sym typeface="Cambria"/>
              </a:rPr>
              <a:t>A. </a:t>
            </a:r>
            <a:endParaRPr/>
          </a:p>
          <a:p>
            <a:pPr indent="0" lvl="0" marL="0" marR="0" rtl="0" algn="just">
              <a:lnSpc>
                <a:spcPct val="100000"/>
              </a:lnSpc>
              <a:spcBef>
                <a:spcPts val="0"/>
              </a:spcBef>
              <a:spcAft>
                <a:spcPts val="0"/>
              </a:spcAft>
              <a:buClr>
                <a:schemeClr val="dk1"/>
              </a:buClr>
              <a:buSzPts val="1800"/>
              <a:buFont typeface="Cambria"/>
              <a:buNone/>
            </a:pPr>
            <a:r>
              <a:rPr lang="en-US" sz="1800">
                <a:latin typeface="Cambria"/>
                <a:ea typeface="Cambria"/>
                <a:cs typeface="Cambria"/>
                <a:sym typeface="Cambria"/>
              </a:rPr>
              <a:t>In towns with healthy central shopping districts, what proportion of the stores in those districts suffer bankruptcy during a typical five-year (without SaveAll) period?</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b="1" lang="en-US" sz="1800">
                <a:latin typeface="Tahoma"/>
                <a:ea typeface="Tahoma"/>
                <a:cs typeface="Tahoma"/>
                <a:sym typeface="Tahoma"/>
              </a:rPr>
              <a:t> </a:t>
            </a:r>
            <a:endParaRPr sz="1800">
              <a:latin typeface="Times New Roman"/>
              <a:ea typeface="Times New Roman"/>
              <a:cs typeface="Times New Roman"/>
              <a:sym typeface="Times New Roman"/>
            </a:endParaRPr>
          </a:p>
          <a:p>
            <a:pPr indent="-252095" lvl="0" marL="252095" marR="0" rtl="0" algn="just">
              <a:spcBef>
                <a:spcPts val="0"/>
              </a:spcBef>
              <a:spcAft>
                <a:spcPts val="0"/>
              </a:spcAft>
              <a:buNone/>
            </a:pPr>
            <a:r>
              <a:rPr b="1" lang="en-US" sz="1800">
                <a:latin typeface="Tahoma"/>
                <a:ea typeface="Tahoma"/>
                <a:cs typeface="Tahoma"/>
                <a:sym typeface="Tahoma"/>
              </a:rPr>
              <a:t>1.	</a:t>
            </a:r>
            <a:r>
              <a:rPr lang="en-US" sz="1800">
                <a:latin typeface="Tahoma"/>
                <a:ea typeface="Tahoma"/>
                <a:cs typeface="Tahoma"/>
                <a:sym typeface="Tahoma"/>
              </a:rPr>
              <a:t>More than 25% (let’s say 30%): Well that means Save-all does not cause bankruptcies. Since it is happening in towns with Healthy shopping districts, it must be normal for a quarter to go bankrupt in 5 year period. </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Tahoma"/>
                <a:ea typeface="Tahoma"/>
                <a:cs typeface="Tahoma"/>
                <a:sym typeface="Tahoma"/>
              </a:rPr>
              <a:t> </a:t>
            </a:r>
            <a:endParaRPr sz="1800">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800"/>
              <a:buFont typeface="Tahoma"/>
              <a:buAutoNum type="arabicPeriod" startAt="2"/>
            </a:pPr>
            <a:r>
              <a:rPr lang="en-US" sz="1800">
                <a:latin typeface="Tahoma"/>
                <a:ea typeface="Tahoma"/>
                <a:cs typeface="Tahoma"/>
                <a:sym typeface="Tahoma"/>
              </a:rPr>
              <a:t>0%: That means Save-all does cause some stores to go bankrupt.</a:t>
            </a:r>
            <a:endParaRPr/>
          </a:p>
          <a:p>
            <a:pPr indent="-228600" lvl="0" marL="342900" marR="0" rtl="0" algn="just">
              <a:spcBef>
                <a:spcPts val="0"/>
              </a:spcBef>
              <a:spcAft>
                <a:spcPts val="0"/>
              </a:spcAft>
              <a:buClr>
                <a:schemeClr val="dk1"/>
              </a:buClr>
              <a:buSzPts val="1800"/>
              <a:buFont typeface="Calibri"/>
              <a:buNone/>
            </a:pPr>
            <a:r>
              <a:t/>
            </a:r>
            <a:endParaRPr sz="1800">
              <a:latin typeface="Tahoma"/>
              <a:ea typeface="Tahoma"/>
              <a:cs typeface="Tahoma"/>
              <a:sym typeface="Tahoma"/>
            </a:endParaRPr>
          </a:p>
          <a:p>
            <a:pPr indent="0" lvl="0" marL="0" marR="0" rtl="0" algn="just">
              <a:spcBef>
                <a:spcPts val="0"/>
              </a:spcBef>
              <a:spcAft>
                <a:spcPts val="0"/>
              </a:spcAft>
              <a:buClr>
                <a:schemeClr val="dk1"/>
              </a:buClr>
              <a:buSzPts val="1800"/>
              <a:buFont typeface="Tahoma"/>
              <a:buNone/>
            </a:pPr>
            <a:r>
              <a:rPr b="1" lang="en-US" sz="1800">
                <a:latin typeface="Tahoma"/>
                <a:ea typeface="Tahoma"/>
                <a:cs typeface="Tahoma"/>
                <a:sym typeface="Tahoma"/>
              </a:rPr>
              <a:t>Top 1% expert replies to student queries (can skip)</a:t>
            </a:r>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The argument posited by the activist is that whenever a SaveAll is opened outside a small town, more than a quarter of the stores in the shopping district of the town have had bankruptcies in five years. So don't open a SaveAll, as it will </a:t>
            </a:r>
            <a:r>
              <a:rPr b="0" i="1" lang="en-US" sz="2800">
                <a:solidFill>
                  <a:srgbClr val="222222"/>
                </a:solidFill>
                <a:latin typeface="Arial"/>
                <a:ea typeface="Arial"/>
                <a:cs typeface="Arial"/>
                <a:sym typeface="Arial"/>
              </a:rPr>
              <a:t>cause</a:t>
            </a:r>
            <a:r>
              <a:rPr b="0" i="0" lang="en-US" sz="2800">
                <a:solidFill>
                  <a:srgbClr val="222222"/>
                </a:solidFill>
                <a:latin typeface="Arial"/>
                <a:ea typeface="Arial"/>
                <a:cs typeface="Arial"/>
                <a:sym typeface="Arial"/>
              </a:rPr>
              <a:t> the other stores to suffer. There is an implied causality in what the activist is saying and this is important.</a:t>
            </a:r>
            <a:br>
              <a:rPr b="0" i="0" lang="en-US" sz="2800">
                <a:solidFill>
                  <a:srgbClr val="222222"/>
                </a:solidFill>
                <a:latin typeface="Arial"/>
                <a:ea typeface="Arial"/>
                <a:cs typeface="Arial"/>
                <a:sym typeface="Arial"/>
              </a:rPr>
            </a:br>
            <a:endParaRPr b="0" i="0" sz="2800">
              <a:solidFill>
                <a:srgbClr val="222222"/>
              </a:solidFill>
              <a:latin typeface="Arial"/>
              <a:ea typeface="Arial"/>
              <a:cs typeface="Arial"/>
              <a:sym typeface="Arial"/>
            </a:endParaRPr>
          </a:p>
          <a:p>
            <a:pPr indent="0" lvl="0" marL="0" rtl="0" algn="l">
              <a:spcBef>
                <a:spcPts val="840"/>
              </a:spcBef>
              <a:spcAft>
                <a:spcPts val="0"/>
              </a:spcAft>
              <a:buNone/>
            </a:pPr>
            <a:r>
              <a:rPr b="0" i="0" lang="en-US" sz="2800">
                <a:solidFill>
                  <a:srgbClr val="222222"/>
                </a:solidFill>
                <a:latin typeface="Arial"/>
                <a:ea typeface="Arial"/>
                <a:cs typeface="Arial"/>
                <a:sym typeface="Arial"/>
              </a:rPr>
              <a:t>If you look at Option (A), if we look at other healthy small town shopping districts and track over a five year period the bankruptcies of the shops, if the percentage is significantly lesser without a SaveAll, then we know the variable that changes (SaveAll coming to town, rest everything is same - towns are small, time period is same, shopping districts are healthy) may have causality on the significantly larger percentage of bankruptcies in small town with healthy shopping districts but with a SaveAll just outside town</a:t>
            </a:r>
            <a:endParaRPr/>
          </a:p>
        </p:txBody>
      </p:sp>
      <p:sp>
        <p:nvSpPr>
          <p:cNvPr id="662" name="Google Shape;662;p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8" name="Google Shape;668;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B doesn’t cause A</a:t>
            </a:r>
            <a:endParaRPr/>
          </a:p>
          <a:p>
            <a:pPr indent="0" lvl="0" marL="0" rtl="0" algn="l">
              <a:spcBef>
                <a:spcPts val="360"/>
              </a:spcBef>
              <a:spcAft>
                <a:spcPts val="0"/>
              </a:spcAft>
              <a:buNone/>
            </a:pPr>
            <a:r>
              <a:t/>
            </a:r>
            <a:endParaRPr b="1"/>
          </a:p>
          <a:p>
            <a:pPr indent="0" lvl="0" marL="0" marR="0" rtl="0" algn="just">
              <a:lnSpc>
                <a:spcPct val="150000"/>
              </a:lnSpc>
              <a:spcBef>
                <a:spcPts val="0"/>
              </a:spcBef>
              <a:spcAft>
                <a:spcPts val="0"/>
              </a:spcAft>
              <a:buNone/>
            </a:pPr>
            <a:r>
              <a:rPr lang="en-US" sz="1800">
                <a:latin typeface="Cambria"/>
                <a:ea typeface="Cambria"/>
                <a:cs typeface="Cambria"/>
                <a:sym typeface="Cambria"/>
              </a:rPr>
              <a:t>The author argues that when the periodicals forecast a recession, people perceive a future threat, and so people choose to spend less money on luxury goods. The author assumes that people are actually reading or hearing about the forecasts … that the recession hasn't already started and that's why people are spending less money—maybe the periodicals are just slow in “forecasting” something that has already started. Also, the author assumes that “nonessential” and “luxury” mean the same thing.</a:t>
            </a:r>
            <a:endParaRPr/>
          </a:p>
          <a:p>
            <a:pPr indent="0" lvl="0" marL="0" marR="0" rtl="0" algn="just">
              <a:lnSpc>
                <a:spcPct val="150000"/>
              </a:lnSpc>
              <a:spcBef>
                <a:spcPts val="600"/>
              </a:spcBef>
              <a:spcAft>
                <a:spcPts val="0"/>
              </a:spcAft>
              <a:buNone/>
            </a:pPr>
            <a:r>
              <a:t/>
            </a:r>
            <a:endParaRPr sz="1800">
              <a:latin typeface="Calibri"/>
              <a:ea typeface="Calibri"/>
              <a:cs typeface="Calibri"/>
              <a:sym typeface="Calibri"/>
            </a:endParaRPr>
          </a:p>
          <a:p>
            <a:pPr indent="-342900" lvl="0" marL="342900" marR="0" rtl="0" algn="just">
              <a:lnSpc>
                <a:spcPct val="150000"/>
              </a:lnSpc>
              <a:spcBef>
                <a:spcPts val="600"/>
              </a:spcBef>
              <a:spcAft>
                <a:spcPts val="0"/>
              </a:spcAft>
              <a:buClr>
                <a:schemeClr val="dk1"/>
              </a:buClr>
              <a:buSzPts val="1800"/>
              <a:buFont typeface="Calibri"/>
              <a:buAutoNum type="alphaUcPeriod"/>
            </a:pPr>
            <a:r>
              <a:rPr b="1" lang="en-US" sz="1800">
                <a:latin typeface="Cambria"/>
                <a:ea typeface="Cambria"/>
                <a:cs typeface="Cambria"/>
                <a:sym typeface="Cambria"/>
              </a:rPr>
              <a:t>Correct! </a:t>
            </a:r>
            <a:r>
              <a:rPr lang="en-US" sz="1800">
                <a:latin typeface="Cambria"/>
                <a:ea typeface="Cambria"/>
                <a:cs typeface="Cambria"/>
                <a:sym typeface="Cambria"/>
              </a:rPr>
              <a:t>This choice is saying that the drop in spending is not itself causing the forecasts. That's good, because the argument is that the causality runs the other way: the forecasts cause the drop in spending.</a:t>
            </a:r>
            <a:endParaRPr b="1" sz="1800">
              <a:latin typeface="Cambria"/>
              <a:ea typeface="Cambria"/>
              <a:cs typeface="Cambria"/>
              <a:sym typeface="Cambria"/>
            </a:endParaRPr>
          </a:p>
          <a:p>
            <a:pPr indent="0" lvl="0" marL="0" marR="0" rtl="0" algn="just">
              <a:lnSpc>
                <a:spcPct val="150000"/>
              </a:lnSpc>
              <a:spcBef>
                <a:spcPts val="600"/>
              </a:spcBef>
              <a:spcAft>
                <a:spcPts val="0"/>
              </a:spcAft>
              <a:buNone/>
            </a:pPr>
            <a:r>
              <a:t/>
            </a:r>
            <a:endParaRPr b="1" sz="1800">
              <a:latin typeface="Cambria"/>
              <a:ea typeface="Cambria"/>
              <a:cs typeface="Cambria"/>
              <a:sym typeface="Cambria"/>
            </a:endParaRPr>
          </a:p>
          <a:p>
            <a:pPr indent="0" lvl="0" marL="0" marR="0" rtl="0" algn="just">
              <a:lnSpc>
                <a:spcPct val="150000"/>
              </a:lnSpc>
              <a:spcBef>
                <a:spcPts val="600"/>
              </a:spcBef>
              <a:spcAft>
                <a:spcPts val="0"/>
              </a:spcAft>
              <a:buNone/>
            </a:pPr>
            <a:r>
              <a:rPr b="1" lang="en-US" sz="1800">
                <a:latin typeface="Cambria"/>
                <a:ea typeface="Cambria"/>
                <a:cs typeface="Cambria"/>
                <a:sym typeface="Cambria"/>
              </a:rPr>
              <a:t>Try negating the answer: </a:t>
            </a:r>
            <a:r>
              <a:rPr lang="en-US" sz="1800">
                <a:latin typeface="Cambria"/>
                <a:ea typeface="Cambria"/>
                <a:cs typeface="Cambria"/>
                <a:sym typeface="Cambria"/>
              </a:rPr>
              <a:t>Decreased spending on nonessential goods DOES prompt news periodicals to forecast a recession. Hmm. If spending goes down and then the news periodicals react by forecasting a recession … then the author has got it backwards! The news periodicals aren't causing a behavior change in consumers. Rather, they're reacting to something the consumers are already doing. Thus, the argument no longer works. Negating this answer breaks down the author's argument, so this choice is the</a:t>
            </a:r>
            <a:r>
              <a:rPr b="0" i="0" lang="en-US" sz="1800">
                <a:latin typeface="Cambria"/>
                <a:ea typeface="Cambria"/>
                <a:cs typeface="Cambria"/>
                <a:sym typeface="Cambria"/>
              </a:rPr>
              <a:t> right answer.</a:t>
            </a:r>
            <a:r>
              <a:rPr b="0" i="0" lang="en-US" sz="1800">
                <a:latin typeface="Calibri"/>
                <a:ea typeface="Calibri"/>
                <a:cs typeface="Calibri"/>
                <a:sym typeface="Calibri"/>
              </a:rPr>
              <a:t> </a:t>
            </a:r>
            <a:r>
              <a:rPr b="1" i="1" lang="en-US" sz="1800">
                <a:latin typeface="Calibri"/>
                <a:ea typeface="Calibri"/>
                <a:cs typeface="Calibri"/>
                <a:sym typeface="Calibri"/>
              </a:rPr>
              <a:t>B caused A.</a:t>
            </a:r>
            <a:endParaRPr/>
          </a:p>
        </p:txBody>
      </p:sp>
      <p:sp>
        <p:nvSpPr>
          <p:cNvPr id="669" name="Google Shape;669;p8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6" name="Google Shape;676;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B doesn’t cause A</a:t>
            </a:r>
            <a:endParaRPr/>
          </a:p>
          <a:p>
            <a:pPr indent="0" lvl="0" marL="0" rtl="0" algn="l">
              <a:spcBef>
                <a:spcPts val="360"/>
              </a:spcBef>
              <a:spcAft>
                <a:spcPts val="0"/>
              </a:spcAft>
              <a:buNone/>
            </a:pPr>
            <a:r>
              <a:t/>
            </a:r>
            <a:endParaRPr b="1"/>
          </a:p>
          <a:p>
            <a:pPr indent="0" lvl="0" marL="0" marR="0" rtl="0" algn="just">
              <a:spcBef>
                <a:spcPts val="0"/>
              </a:spcBef>
              <a:spcAft>
                <a:spcPts val="0"/>
              </a:spcAft>
              <a:buNone/>
            </a:pPr>
            <a:r>
              <a:rPr lang="en-US" sz="1800">
                <a:latin typeface="Tahoma"/>
                <a:ea typeface="Tahoma"/>
                <a:cs typeface="Tahoma"/>
                <a:sym typeface="Tahoma"/>
              </a:rPr>
              <a:t>Conclusion: A causes B … Presence of Delta-32 🡪 survival from plague.</a:t>
            </a:r>
            <a:endParaRPr/>
          </a:p>
          <a:p>
            <a:pPr indent="0" lvl="0" marL="0" marR="0" rtl="0" algn="just">
              <a:spcBef>
                <a:spcPts val="0"/>
              </a:spcBef>
              <a:spcAft>
                <a:spcPts val="0"/>
              </a:spcAft>
              <a:buNone/>
            </a:pPr>
            <a:r>
              <a:t/>
            </a:r>
            <a:endParaRPr sz="1800">
              <a:latin typeface="Tahoma"/>
              <a:ea typeface="Tahoma"/>
              <a:cs typeface="Tahoma"/>
              <a:sym typeface="Tahoma"/>
            </a:endParaRPr>
          </a:p>
          <a:p>
            <a:pPr indent="0" lvl="0" marL="0" rtl="0" algn="l">
              <a:spcBef>
                <a:spcPts val="540"/>
              </a:spcBef>
              <a:spcAft>
                <a:spcPts val="0"/>
              </a:spcAft>
              <a:buNone/>
            </a:pPr>
            <a:r>
              <a:rPr b="1" lang="en-US" sz="1800"/>
              <a:t>B doesn’t cause A</a:t>
            </a:r>
            <a:r>
              <a:rPr b="0" lang="en-US" sz="1800"/>
              <a:t>: survival from plague didn’t give rise to the presence of Delta-32.</a:t>
            </a:r>
            <a:endParaRPr sz="1800">
              <a:latin typeface="Tahoma"/>
              <a:ea typeface="Tahoma"/>
              <a:cs typeface="Tahoma"/>
              <a:sym typeface="Tahoma"/>
            </a:endParaRPr>
          </a:p>
          <a:p>
            <a:pPr indent="0" lvl="0" marL="0" marR="0" rtl="0" algn="just">
              <a:spcBef>
                <a:spcPts val="0"/>
              </a:spcBef>
              <a:spcAft>
                <a:spcPts val="0"/>
              </a:spcAft>
              <a:buNone/>
            </a:pPr>
            <a:r>
              <a:t/>
            </a:r>
            <a:endParaRPr sz="1800">
              <a:latin typeface="Tahoma"/>
              <a:ea typeface="Tahoma"/>
              <a:cs typeface="Tahoma"/>
              <a:sym typeface="Tahoma"/>
            </a:endParaRPr>
          </a:p>
          <a:p>
            <a:pPr indent="0" lvl="0" marL="0" marR="0" rtl="0" algn="just">
              <a:spcBef>
                <a:spcPts val="0"/>
              </a:spcBef>
              <a:spcAft>
                <a:spcPts val="0"/>
              </a:spcAft>
              <a:buNone/>
            </a:pPr>
            <a:r>
              <a:rPr lang="en-US" sz="1800">
                <a:latin typeface="Tahoma"/>
                <a:ea typeface="Tahoma"/>
                <a:cs typeface="Tahoma"/>
                <a:sym typeface="Tahoma"/>
              </a:rPr>
              <a:t>The researchers claim that Delta-32 prevents its carriers from contracting the Plague. They support this claim by noting that a strikingly large percentage of descendants of Plague survivors carry the mutation. We are asked to find an assumption underlying the claim.</a:t>
            </a:r>
            <a:endParaRPr sz="1800">
              <a:latin typeface="Times New Roman"/>
              <a:ea typeface="Times New Roman"/>
              <a:cs typeface="Times New Roman"/>
              <a:sym typeface="Times New Roman"/>
            </a:endParaRPr>
          </a:p>
          <a:p>
            <a:pPr indent="0" lvl="0" marL="0" marR="0" rtl="0" algn="just">
              <a:spcBef>
                <a:spcPts val="0"/>
              </a:spcBef>
              <a:spcAft>
                <a:spcPts val="0"/>
              </a:spcAft>
              <a:buNone/>
            </a:pPr>
            <a:r>
              <a:rPr lang="en-US" sz="1800">
                <a:latin typeface="Tahoma"/>
                <a:ea typeface="Tahoma"/>
                <a:cs typeface="Tahoma"/>
                <a:sym typeface="Tahoma"/>
              </a:rPr>
              <a:t> </a:t>
            </a:r>
            <a:endParaRPr sz="1800">
              <a:latin typeface="Times New Roman"/>
              <a:ea typeface="Times New Roman"/>
              <a:cs typeface="Times New Roman"/>
              <a:sym typeface="Times New Roman"/>
            </a:endParaRPr>
          </a:p>
          <a:p>
            <a:pPr indent="-342900" lvl="0" marL="342900" marR="0" rtl="0" algn="just">
              <a:spcBef>
                <a:spcPts val="0"/>
              </a:spcBef>
              <a:spcAft>
                <a:spcPts val="0"/>
              </a:spcAft>
              <a:buClr>
                <a:schemeClr val="dk1"/>
              </a:buClr>
              <a:buSzPts val="1800"/>
              <a:buFont typeface="Tahoma"/>
              <a:buAutoNum type="alphaUcParenBoth"/>
            </a:pPr>
            <a:r>
              <a:rPr lang="en-US" sz="1800">
                <a:latin typeface="Tahoma"/>
                <a:ea typeface="Tahoma"/>
                <a:cs typeface="Tahoma"/>
                <a:sym typeface="Tahoma"/>
              </a:rPr>
              <a:t>CORRECT.  The researchers claim that Delta-32 prevented its carriers from contracting the Plague on the basis of its presence in descendants of Plague survivors. But it is theoretically possible that these descendants carry the mutation Delta-32 because the Plague mutated the genes of their ancestors. In order to claim that the mutation prevented the Plague, we must assume that the Plague did not cause the mutation Delta-32.</a:t>
            </a:r>
            <a:endParaRPr/>
          </a:p>
        </p:txBody>
      </p:sp>
      <p:sp>
        <p:nvSpPr>
          <p:cNvPr id="677" name="Google Shape;677;p8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4" name="Google Shape;684;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B doesn’t cause A</a:t>
            </a:r>
            <a:endParaRPr b="0"/>
          </a:p>
          <a:p>
            <a:pPr indent="0" lvl="0" marL="0" rtl="0" algn="l">
              <a:spcBef>
                <a:spcPts val="360"/>
              </a:spcBef>
              <a:spcAft>
                <a:spcPts val="0"/>
              </a:spcAft>
              <a:buNone/>
            </a:pPr>
            <a:r>
              <a:t/>
            </a:r>
            <a:endParaRPr b="0"/>
          </a:p>
          <a:p>
            <a:pPr indent="0" lvl="0" marL="0" rtl="0" algn="l">
              <a:spcBef>
                <a:spcPts val="360"/>
              </a:spcBef>
              <a:spcAft>
                <a:spcPts val="0"/>
              </a:spcAft>
              <a:buNone/>
            </a:pPr>
            <a:r>
              <a:rPr b="0" lang="en-US"/>
              <a:t>The answer is straightforward</a:t>
            </a:r>
            <a:endParaRPr b="1"/>
          </a:p>
        </p:txBody>
      </p:sp>
      <p:sp>
        <p:nvSpPr>
          <p:cNvPr id="685" name="Google Shape;685;p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92" name="Google Shape;692;p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98" name="Google Shape;698;p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04" name="Google Shape;704;p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t/>
            </a:r>
            <a:endParaRPr sz="1800">
              <a:latin typeface="Calibri"/>
              <a:ea typeface="Calibri"/>
              <a:cs typeface="Calibri"/>
              <a:sym typeface="Calibri"/>
            </a:endParaRPr>
          </a:p>
        </p:txBody>
      </p:sp>
      <p:sp>
        <p:nvSpPr>
          <p:cNvPr id="146" name="Google Shape;14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10" name="Google Shape;710;p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16" name="Google Shape;716;p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23" name="Google Shape;723;p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30" name="Google Shape;730;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6" name="Google Shape;736;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Top 1% expert replies to student queries (can skip)</a:t>
            </a:r>
            <a:endParaRPr/>
          </a:p>
          <a:p>
            <a:pPr indent="0" lvl="0" marL="0" rtl="0" algn="l">
              <a:spcBef>
                <a:spcPts val="360"/>
              </a:spcBef>
              <a:spcAft>
                <a:spcPts val="0"/>
              </a:spcAft>
              <a:buNone/>
            </a:pPr>
            <a:r>
              <a:rPr b="0" i="0" lang="en-US">
                <a:solidFill>
                  <a:srgbClr val="222222"/>
                </a:solidFill>
                <a:latin typeface="Arial"/>
                <a:ea typeface="Arial"/>
                <a:cs typeface="Arial"/>
                <a:sym typeface="Arial"/>
              </a:rPr>
              <a:t>We have 2 lots: a new lot and an old lot.</a:t>
            </a:r>
            <a:br>
              <a:rPr b="0" i="0" lang="en-US">
                <a:solidFill>
                  <a:srgbClr val="222222"/>
                </a:solidFill>
                <a:latin typeface="Arial"/>
                <a:ea typeface="Arial"/>
                <a:cs typeface="Arial"/>
                <a:sym typeface="Arial"/>
              </a:rPr>
            </a:br>
            <a:endParaRPr b="0" i="0">
              <a:solidFill>
                <a:srgbClr val="222222"/>
              </a:solidFill>
              <a:latin typeface="Arial"/>
              <a:ea typeface="Arial"/>
              <a:cs typeface="Arial"/>
              <a:sym typeface="Arial"/>
            </a:endParaRPr>
          </a:p>
          <a:p>
            <a:pPr indent="0" lvl="0" marL="0" rtl="0" algn="l">
              <a:spcBef>
                <a:spcPts val="360"/>
              </a:spcBef>
              <a:spcAft>
                <a:spcPts val="0"/>
              </a:spcAft>
              <a:buNone/>
            </a:pPr>
            <a:r>
              <a:rPr b="0" i="0" lang="en-US">
                <a:solidFill>
                  <a:srgbClr val="222222"/>
                </a:solidFill>
                <a:latin typeface="Arial"/>
                <a:ea typeface="Arial"/>
                <a:cs typeface="Arial"/>
                <a:sym typeface="Arial"/>
              </a:rPr>
              <a:t>Every year for the last 4 years, the </a:t>
            </a:r>
            <a:r>
              <a:rPr b="1" i="0" lang="en-US">
                <a:solidFill>
                  <a:srgbClr val="222222"/>
                </a:solidFill>
                <a:latin typeface="Arial"/>
                <a:ea typeface="Arial"/>
                <a:cs typeface="Arial"/>
                <a:sym typeface="Arial"/>
              </a:rPr>
              <a:t>new lot</a:t>
            </a:r>
            <a:r>
              <a:rPr b="0" i="0" lang="en-US">
                <a:solidFill>
                  <a:srgbClr val="222222"/>
                </a:solidFill>
                <a:latin typeface="Arial"/>
                <a:ea typeface="Arial"/>
                <a:cs typeface="Arial"/>
                <a:sym typeface="Arial"/>
              </a:rPr>
              <a:t> has accounted for 25% of the total dollar sales and 50% of the total profits. </a:t>
            </a:r>
            <a:endParaRPr/>
          </a:p>
          <a:p>
            <a:pPr indent="0" lvl="0" marL="0" rtl="0" algn="l">
              <a:spcBef>
                <a:spcPts val="360"/>
              </a:spcBef>
              <a:spcAft>
                <a:spcPts val="0"/>
              </a:spcAft>
              <a:buNone/>
            </a:pPr>
            <a:r>
              <a:rPr b="0" i="0" lang="en-US">
                <a:solidFill>
                  <a:srgbClr val="222222"/>
                </a:solidFill>
                <a:latin typeface="Arial"/>
                <a:ea typeface="Arial"/>
                <a:cs typeface="Arial"/>
                <a:sym typeface="Arial"/>
              </a:rPr>
              <a:t>Therefore, the </a:t>
            </a:r>
            <a:r>
              <a:rPr b="1" i="0" lang="en-US">
                <a:solidFill>
                  <a:srgbClr val="222222"/>
                </a:solidFill>
                <a:latin typeface="Arial"/>
                <a:ea typeface="Arial"/>
                <a:cs typeface="Arial"/>
                <a:sym typeface="Arial"/>
              </a:rPr>
              <a:t>old lot</a:t>
            </a:r>
            <a:r>
              <a:rPr b="0" i="0" lang="en-US">
                <a:solidFill>
                  <a:srgbClr val="222222"/>
                </a:solidFill>
                <a:latin typeface="Arial"/>
                <a:ea typeface="Arial"/>
                <a:cs typeface="Arial"/>
                <a:sym typeface="Arial"/>
              </a:rPr>
              <a:t> has accounted for 75% of the total dollar sales and 50% of the total profits. </a:t>
            </a:r>
            <a:br>
              <a:rPr b="0" i="0" lang="en-US">
                <a:solidFill>
                  <a:srgbClr val="222222"/>
                </a:solidFill>
                <a:latin typeface="Arial"/>
                <a:ea typeface="Arial"/>
                <a:cs typeface="Arial"/>
                <a:sym typeface="Arial"/>
              </a:rPr>
            </a:br>
            <a:endParaRPr b="0" i="0">
              <a:solidFill>
                <a:srgbClr val="222222"/>
              </a:solidFill>
              <a:latin typeface="Arial"/>
              <a:ea typeface="Arial"/>
              <a:cs typeface="Arial"/>
              <a:sym typeface="Arial"/>
            </a:endParaRPr>
          </a:p>
          <a:p>
            <a:pPr indent="0" lvl="0" marL="0" rtl="0" algn="l">
              <a:spcBef>
                <a:spcPts val="360"/>
              </a:spcBef>
              <a:spcAft>
                <a:spcPts val="0"/>
              </a:spcAft>
              <a:buNone/>
            </a:pPr>
            <a:r>
              <a:rPr b="0" i="0" lang="en-US">
                <a:solidFill>
                  <a:srgbClr val="222222"/>
                </a:solidFill>
                <a:latin typeface="Arial"/>
                <a:ea typeface="Arial"/>
                <a:cs typeface="Arial"/>
                <a:sym typeface="Arial"/>
              </a:rPr>
              <a:t>Given this information, we need to choose the option that can be correctly inferred.</a:t>
            </a:r>
            <a:endParaRPr/>
          </a:p>
          <a:p>
            <a:pPr indent="0" lvl="0" marL="0" rtl="0" algn="l">
              <a:spcBef>
                <a:spcPts val="360"/>
              </a:spcBef>
              <a:spcAft>
                <a:spcPts val="0"/>
              </a:spcAft>
              <a:buNone/>
            </a:pPr>
            <a:r>
              <a:t/>
            </a:r>
            <a:endParaRPr/>
          </a:p>
        </p:txBody>
      </p:sp>
      <p:sp>
        <p:nvSpPr>
          <p:cNvPr id="737" name="Google Shape;737;p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46" name="Google Shape;746;p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5" name="Google Shape;755;p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3" name="Google Shape;763;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1800">
                <a:latin typeface="Cambria"/>
                <a:ea typeface="Cambria"/>
                <a:cs typeface="Cambria"/>
                <a:sym typeface="Cambria"/>
              </a:rPr>
              <a:t>This stimulus contains a fairly straightforward fact set, as follows:</a:t>
            </a:r>
            <a:endParaRPr sz="1800">
              <a:latin typeface="Calibri"/>
              <a:ea typeface="Calibri"/>
              <a:cs typeface="Calibri"/>
              <a:sym typeface="Calibri"/>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Fact 1: It is 15% more expensive to manufacture microchips in Country K than it is to manufacture them in Country P.</a:t>
            </a:r>
            <a:endParaRPr sz="1800">
              <a:latin typeface="Calibri"/>
              <a:ea typeface="Calibri"/>
              <a:cs typeface="Calibri"/>
              <a:sym typeface="Calibri"/>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Fact 2: Despite the fees involved, it is still cheaper for Country K to import the microchips from Country P than to manufacture them domestically.</a:t>
            </a:r>
            <a:endParaRPr sz="1800">
              <a:latin typeface="Calibri"/>
              <a:ea typeface="Calibri"/>
              <a:cs typeface="Calibri"/>
              <a:sym typeface="Calibri"/>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When we consider these two facts together, it must be the case that the customs taxes and the delivery fees associated with importing the microchips from Country P are still less than the additional 15% that it costs Country K to manufacture the chips itself. Consider these facts with some hypothetical numbers: </a:t>
            </a:r>
            <a:endParaRPr sz="1800">
              <a:latin typeface="Calibri"/>
              <a:ea typeface="Calibri"/>
              <a:cs typeface="Calibri"/>
              <a:sym typeface="Calibri"/>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Fact 1: It costs $115 for Country K to manufacture a microchip; it costs $100 for Country P to manufacture that same microchip. </a:t>
            </a:r>
            <a:endParaRPr sz="1800">
              <a:latin typeface="Calibri"/>
              <a:ea typeface="Calibri"/>
              <a:cs typeface="Calibri"/>
              <a:sym typeface="Calibri"/>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Fact 2: It is still cheaper per microchip for Country K to import them from Country P than to simply make the microchips domestically.</a:t>
            </a:r>
            <a:endParaRPr sz="1800">
              <a:latin typeface="Calibri"/>
              <a:ea typeface="Calibri"/>
              <a:cs typeface="Calibri"/>
              <a:sym typeface="Calibri"/>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So, following the logic of these two facts, the importation costs themselves must be less than $15/chip (less than the 15% difference in the manufacturing costs).</a:t>
            </a:r>
            <a:endParaRPr sz="1800">
              <a:latin typeface="Calibri"/>
              <a:ea typeface="Calibri"/>
              <a:cs typeface="Calibri"/>
              <a:sym typeface="Calibri"/>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Answer choice (A): There is no information given in the stimulus that would allow us to accurately know or compare the customs taxes in the two countries.</a:t>
            </a:r>
            <a:endParaRPr sz="1800">
              <a:latin typeface="Calibri"/>
              <a:ea typeface="Calibri"/>
              <a:cs typeface="Calibri"/>
              <a:sym typeface="Calibri"/>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Answer choice (B): The stimulus is only about a cost comparison, so an answer choice that attempts to compare manufacturing time goes beyond the information provided.</a:t>
            </a:r>
            <a:endParaRPr sz="1800">
              <a:latin typeface="Calibri"/>
              <a:ea typeface="Calibri"/>
              <a:cs typeface="Calibri"/>
              <a:sym typeface="Calibri"/>
            </a:endParaRPr>
          </a:p>
          <a:p>
            <a:pPr indent="0" lvl="0" marL="0" marR="0" rtl="0" algn="just">
              <a:lnSpc>
                <a:spcPct val="150000"/>
              </a:lnSpc>
              <a:spcBef>
                <a:spcPts val="600"/>
              </a:spcBef>
              <a:spcAft>
                <a:spcPts val="0"/>
              </a:spcAft>
              <a:buNone/>
            </a:pPr>
            <a:r>
              <a:rPr b="1" lang="en-US" sz="1800">
                <a:latin typeface="Cambria"/>
                <a:ea typeface="Cambria"/>
                <a:cs typeface="Cambria"/>
                <a:sym typeface="Cambria"/>
              </a:rPr>
              <a:t>Answer choice (C): This is the correct answer.</a:t>
            </a:r>
            <a:r>
              <a:rPr lang="en-US" sz="1800">
                <a:latin typeface="Cambria"/>
                <a:ea typeface="Cambria"/>
                <a:cs typeface="Cambria"/>
                <a:sym typeface="Cambria"/>
              </a:rPr>
              <a:t> As demonstrated previously, the importation taxes and fees must be less than the additional 15% cost of manufacturing the chips in Country K as opposed to Country P. Otherwise it would not be cheaper to import them than it is for Country K to make them domestically.</a:t>
            </a:r>
            <a:endParaRPr sz="1800">
              <a:latin typeface="Calibri"/>
              <a:ea typeface="Calibri"/>
              <a:cs typeface="Calibri"/>
              <a:sym typeface="Calibri"/>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Answer choice (D): Not only can we not conclude anything about this practice’s effects on employment in either country, but to presume that there will be an exact 15% decline in manufacturing-industry employment is far too presumptuous given the limited information in the stimulus.</a:t>
            </a:r>
            <a:endParaRPr sz="1800">
              <a:latin typeface="Calibri"/>
              <a:ea typeface="Calibri"/>
              <a:cs typeface="Calibri"/>
              <a:sym typeface="Calibri"/>
            </a:endParaRPr>
          </a:p>
          <a:p>
            <a:pPr indent="0" lvl="0" marL="0" marR="0" rtl="0" algn="just">
              <a:lnSpc>
                <a:spcPct val="150000"/>
              </a:lnSpc>
              <a:spcBef>
                <a:spcPts val="600"/>
              </a:spcBef>
              <a:spcAft>
                <a:spcPts val="0"/>
              </a:spcAft>
              <a:buNone/>
            </a:pPr>
            <a:r>
              <a:rPr lang="en-US" sz="1800">
                <a:latin typeface="Cambria"/>
                <a:ea typeface="Cambria"/>
                <a:cs typeface="Cambria"/>
                <a:sym typeface="Cambria"/>
              </a:rPr>
              <a:t>Answer choice (E): Once again, we cannot know how various countries prioritize certain factors (costs or otherwise) when considering whether to import foreign goods. This answer choice goes well beyond the facts.</a:t>
            </a:r>
            <a:endParaRPr/>
          </a:p>
          <a:p>
            <a:pPr indent="0" lvl="0" marL="0" marR="0" rtl="0" algn="just">
              <a:lnSpc>
                <a:spcPct val="150000"/>
              </a:lnSpc>
              <a:spcBef>
                <a:spcPts val="600"/>
              </a:spcBef>
              <a:spcAft>
                <a:spcPts val="0"/>
              </a:spcAft>
              <a:buNone/>
            </a:pPr>
            <a:r>
              <a:t/>
            </a:r>
            <a:endParaRPr sz="1800">
              <a:latin typeface="Cambria"/>
              <a:ea typeface="Cambria"/>
              <a:cs typeface="Cambria"/>
              <a:sym typeface="Cambria"/>
            </a:endParaRPr>
          </a:p>
          <a:p>
            <a:pPr indent="0" lvl="0" marL="0" marR="0" rtl="0" algn="just">
              <a:lnSpc>
                <a:spcPct val="150000"/>
              </a:lnSpc>
              <a:spcBef>
                <a:spcPts val="600"/>
              </a:spcBef>
              <a:spcAft>
                <a:spcPts val="0"/>
              </a:spcAft>
              <a:buNone/>
            </a:pPr>
            <a:r>
              <a:rPr b="1" lang="en-US" sz="1200">
                <a:latin typeface="Cambria"/>
                <a:ea typeface="Cambria"/>
                <a:cs typeface="Cambria"/>
                <a:sym typeface="Cambria"/>
              </a:rPr>
              <a:t>Top 1% expert replies to student queries (can skip)</a:t>
            </a:r>
            <a:endParaRPr/>
          </a:p>
          <a:p>
            <a:pPr indent="0" lvl="0" marL="0" rtl="0" algn="l">
              <a:spcBef>
                <a:spcPts val="1140"/>
              </a:spcBef>
              <a:spcAft>
                <a:spcPts val="0"/>
              </a:spcAft>
              <a:buNone/>
            </a:pPr>
            <a:r>
              <a:rPr b="0" i="0" lang="en-US" sz="1800">
                <a:solidFill>
                  <a:srgbClr val="222222"/>
                </a:solidFill>
                <a:latin typeface="Arial"/>
                <a:ea typeface="Arial"/>
                <a:cs typeface="Arial"/>
                <a:sym typeface="Arial"/>
              </a:rPr>
              <a:t>Manufacturing time is not a variable you need to consider while solving this problem. The stem doesn't mention it, and it is fairly clear it doesn't want you to think about it. The monetary cost is all we are concerned about here. All resources it takes (including man-hours) have already been baked into that one metric here - the cost of production of a microchip</a:t>
            </a:r>
            <a:br>
              <a:rPr b="0" i="0" lang="en-US" sz="1800">
                <a:solidFill>
                  <a:srgbClr val="222222"/>
                </a:solidFill>
                <a:latin typeface="Arial"/>
                <a:ea typeface="Arial"/>
                <a:cs typeface="Arial"/>
                <a:sym typeface="Arial"/>
              </a:rPr>
            </a:br>
            <a:endParaRPr b="0" i="0" sz="1800">
              <a:solidFill>
                <a:srgbClr val="222222"/>
              </a:solidFill>
              <a:latin typeface="Arial"/>
              <a:ea typeface="Arial"/>
              <a:cs typeface="Arial"/>
              <a:sym typeface="Arial"/>
            </a:endParaRPr>
          </a:p>
          <a:p>
            <a:pPr indent="0" lvl="0" marL="0" rtl="0" algn="l">
              <a:spcBef>
                <a:spcPts val="540"/>
              </a:spcBef>
              <a:spcAft>
                <a:spcPts val="0"/>
              </a:spcAft>
              <a:buNone/>
            </a:pPr>
            <a:r>
              <a:rPr b="0" i="0" lang="en-US" sz="1800">
                <a:solidFill>
                  <a:srgbClr val="222222"/>
                </a:solidFill>
                <a:latin typeface="Arial"/>
                <a:ea typeface="Arial"/>
                <a:cs typeface="Arial"/>
                <a:sym typeface="Arial"/>
              </a:rPr>
              <a:t>So cost of manufacturing in P = 100</a:t>
            </a:r>
            <a:endParaRPr/>
          </a:p>
          <a:p>
            <a:pPr indent="0" lvl="0" marL="0" rtl="0" algn="l">
              <a:spcBef>
                <a:spcPts val="540"/>
              </a:spcBef>
              <a:spcAft>
                <a:spcPts val="0"/>
              </a:spcAft>
              <a:buNone/>
            </a:pPr>
            <a:r>
              <a:t/>
            </a:r>
            <a:endParaRPr b="0" i="0" sz="1800">
              <a:solidFill>
                <a:srgbClr val="222222"/>
              </a:solidFill>
              <a:latin typeface="Arial"/>
              <a:ea typeface="Arial"/>
              <a:cs typeface="Arial"/>
              <a:sym typeface="Arial"/>
            </a:endParaRPr>
          </a:p>
          <a:p>
            <a:pPr indent="0" lvl="0" marL="0" rtl="0" algn="l">
              <a:spcBef>
                <a:spcPts val="540"/>
              </a:spcBef>
              <a:spcAft>
                <a:spcPts val="0"/>
              </a:spcAft>
              <a:buNone/>
            </a:pPr>
            <a:r>
              <a:rPr b="0" i="0" lang="en-US" sz="1800">
                <a:solidFill>
                  <a:srgbClr val="222222"/>
                </a:solidFill>
                <a:latin typeface="Arial"/>
                <a:ea typeface="Arial"/>
                <a:cs typeface="Arial"/>
                <a:sym typeface="Arial"/>
              </a:rPr>
              <a:t>Cost of manufacturing in K = 115</a:t>
            </a:r>
            <a:endParaRPr/>
          </a:p>
          <a:p>
            <a:pPr indent="0" lvl="0" marL="0" rtl="0" algn="l">
              <a:spcBef>
                <a:spcPts val="540"/>
              </a:spcBef>
              <a:spcAft>
                <a:spcPts val="0"/>
              </a:spcAft>
              <a:buNone/>
            </a:pPr>
            <a:r>
              <a:t/>
            </a:r>
            <a:endParaRPr b="0" i="0" sz="1800">
              <a:solidFill>
                <a:srgbClr val="222222"/>
              </a:solidFill>
              <a:latin typeface="Arial"/>
              <a:ea typeface="Arial"/>
              <a:cs typeface="Arial"/>
              <a:sym typeface="Arial"/>
            </a:endParaRPr>
          </a:p>
          <a:p>
            <a:pPr indent="0" lvl="0" marL="0" rtl="0" algn="l">
              <a:spcBef>
                <a:spcPts val="540"/>
              </a:spcBef>
              <a:spcAft>
                <a:spcPts val="0"/>
              </a:spcAft>
              <a:buNone/>
            </a:pPr>
            <a:r>
              <a:rPr b="0" i="0" lang="en-US" sz="1800">
                <a:solidFill>
                  <a:srgbClr val="222222"/>
                </a:solidFill>
                <a:latin typeface="Arial"/>
                <a:ea typeface="Arial"/>
                <a:cs typeface="Arial"/>
                <a:sym typeface="Arial"/>
              </a:rPr>
              <a:t>If it costs UPTO and including 115 for K to import from P, it has an incentive to do so. If it costs more than 115 for K to import from P, K will simply manufacture domestically</a:t>
            </a:r>
            <a:endParaRPr/>
          </a:p>
          <a:p>
            <a:pPr indent="0" lvl="0" marL="0" rtl="0" algn="l">
              <a:spcBef>
                <a:spcPts val="540"/>
              </a:spcBef>
              <a:spcAft>
                <a:spcPts val="0"/>
              </a:spcAft>
              <a:buNone/>
            </a:pPr>
            <a:r>
              <a:t/>
            </a:r>
            <a:endParaRPr b="0" i="0" sz="1800">
              <a:solidFill>
                <a:srgbClr val="222222"/>
              </a:solidFill>
              <a:latin typeface="Arial"/>
              <a:ea typeface="Arial"/>
              <a:cs typeface="Arial"/>
              <a:sym typeface="Arial"/>
            </a:endParaRPr>
          </a:p>
          <a:p>
            <a:pPr indent="0" lvl="0" marL="0" rtl="0" algn="l">
              <a:spcBef>
                <a:spcPts val="540"/>
              </a:spcBef>
              <a:spcAft>
                <a:spcPts val="0"/>
              </a:spcAft>
              <a:buNone/>
            </a:pPr>
            <a:r>
              <a:rPr b="0" i="0" lang="en-US" sz="1800">
                <a:solidFill>
                  <a:srgbClr val="222222"/>
                </a:solidFill>
                <a:latin typeface="Arial"/>
                <a:ea typeface="Arial"/>
                <a:cs typeface="Arial"/>
                <a:sym typeface="Arial"/>
              </a:rPr>
              <a:t>So cost in P + taxes / delivery fees &lt;= 115 (for K to import)</a:t>
            </a:r>
            <a:endParaRPr/>
          </a:p>
          <a:p>
            <a:pPr indent="0" lvl="0" marL="0" rtl="0" algn="l">
              <a:spcBef>
                <a:spcPts val="540"/>
              </a:spcBef>
              <a:spcAft>
                <a:spcPts val="0"/>
              </a:spcAft>
              <a:buNone/>
            </a:pPr>
            <a:r>
              <a:t/>
            </a:r>
            <a:endParaRPr b="0" i="0" sz="1800">
              <a:solidFill>
                <a:srgbClr val="222222"/>
              </a:solidFill>
              <a:latin typeface="Arial"/>
              <a:ea typeface="Arial"/>
              <a:cs typeface="Arial"/>
              <a:sym typeface="Arial"/>
            </a:endParaRPr>
          </a:p>
          <a:p>
            <a:pPr indent="0" lvl="0" marL="0" rtl="0" algn="l">
              <a:spcBef>
                <a:spcPts val="540"/>
              </a:spcBef>
              <a:spcAft>
                <a:spcPts val="0"/>
              </a:spcAft>
              <a:buNone/>
            </a:pPr>
            <a:r>
              <a:rPr b="0" i="0" lang="en-US" sz="1800">
                <a:solidFill>
                  <a:srgbClr val="222222"/>
                </a:solidFill>
                <a:latin typeface="Arial"/>
                <a:ea typeface="Arial"/>
                <a:cs typeface="Arial"/>
                <a:sym typeface="Arial"/>
              </a:rPr>
              <a:t>or, 100 + taxes / delivery fees &lt;= 115</a:t>
            </a:r>
            <a:br>
              <a:rPr b="0" i="0" lang="en-US" sz="1800">
                <a:solidFill>
                  <a:srgbClr val="222222"/>
                </a:solidFill>
                <a:latin typeface="Arial"/>
                <a:ea typeface="Arial"/>
                <a:cs typeface="Arial"/>
                <a:sym typeface="Arial"/>
              </a:rPr>
            </a:br>
            <a:endParaRPr b="0" i="0" sz="1800">
              <a:solidFill>
                <a:srgbClr val="222222"/>
              </a:solidFill>
              <a:latin typeface="Arial"/>
              <a:ea typeface="Arial"/>
              <a:cs typeface="Arial"/>
              <a:sym typeface="Arial"/>
            </a:endParaRPr>
          </a:p>
          <a:p>
            <a:pPr indent="0" lvl="0" marL="0" rtl="0" algn="l">
              <a:spcBef>
                <a:spcPts val="540"/>
              </a:spcBef>
              <a:spcAft>
                <a:spcPts val="0"/>
              </a:spcAft>
              <a:buNone/>
            </a:pPr>
            <a:r>
              <a:rPr b="0" i="0" lang="en-US" sz="1800">
                <a:solidFill>
                  <a:srgbClr val="222222"/>
                </a:solidFill>
                <a:latin typeface="Arial"/>
                <a:ea typeface="Arial"/>
                <a:cs typeface="Arial"/>
                <a:sym typeface="Arial"/>
              </a:rPr>
              <a:t>or, taxes / delivery fees &lt;= 15</a:t>
            </a:r>
            <a:br>
              <a:rPr b="0" i="0" lang="en-US" sz="1800">
                <a:solidFill>
                  <a:srgbClr val="222222"/>
                </a:solidFill>
                <a:latin typeface="Arial"/>
                <a:ea typeface="Arial"/>
                <a:cs typeface="Arial"/>
                <a:sym typeface="Arial"/>
              </a:rPr>
            </a:br>
            <a:endParaRPr b="0" i="0" sz="1800">
              <a:solidFill>
                <a:srgbClr val="222222"/>
              </a:solidFill>
              <a:latin typeface="Arial"/>
              <a:ea typeface="Arial"/>
              <a:cs typeface="Arial"/>
              <a:sym typeface="Arial"/>
            </a:endParaRPr>
          </a:p>
          <a:p>
            <a:pPr indent="0" lvl="0" marL="0" rtl="0" algn="l">
              <a:spcBef>
                <a:spcPts val="540"/>
              </a:spcBef>
              <a:spcAft>
                <a:spcPts val="0"/>
              </a:spcAft>
              <a:buNone/>
            </a:pPr>
            <a:r>
              <a:rPr b="0" i="0" lang="en-US" sz="1800">
                <a:solidFill>
                  <a:srgbClr val="222222"/>
                </a:solidFill>
                <a:latin typeface="Arial"/>
                <a:ea typeface="Arial"/>
                <a:cs typeface="Arial"/>
                <a:sym typeface="Arial"/>
              </a:rPr>
              <a:t>Now 15% of 115 = 17.25</a:t>
            </a:r>
            <a:endParaRPr/>
          </a:p>
          <a:p>
            <a:pPr indent="0" lvl="0" marL="0" rtl="0" algn="l">
              <a:spcBef>
                <a:spcPts val="540"/>
              </a:spcBef>
              <a:spcAft>
                <a:spcPts val="0"/>
              </a:spcAft>
              <a:buNone/>
            </a:pPr>
            <a:r>
              <a:t/>
            </a:r>
            <a:endParaRPr b="0" i="0" sz="1800">
              <a:solidFill>
                <a:srgbClr val="222222"/>
              </a:solidFill>
              <a:latin typeface="Arial"/>
              <a:ea typeface="Arial"/>
              <a:cs typeface="Arial"/>
              <a:sym typeface="Arial"/>
            </a:endParaRPr>
          </a:p>
          <a:p>
            <a:pPr indent="0" lvl="0" marL="0" rtl="0" algn="l">
              <a:spcBef>
                <a:spcPts val="540"/>
              </a:spcBef>
              <a:spcAft>
                <a:spcPts val="0"/>
              </a:spcAft>
              <a:buNone/>
            </a:pPr>
            <a:r>
              <a:rPr b="0" i="0" lang="en-US" sz="1800">
                <a:solidFill>
                  <a:srgbClr val="222222"/>
                </a:solidFill>
                <a:latin typeface="Arial"/>
                <a:ea typeface="Arial"/>
                <a:cs typeface="Arial"/>
                <a:sym typeface="Arial"/>
              </a:rPr>
              <a:t>So if taxes / delivery fees have to be less than 15, then they definitely have to be less than 17.25. In other words, taxes / delivery fees definitely have to be less than 15% of the cost of production of microchips in country K</a:t>
            </a:r>
            <a:endParaRPr/>
          </a:p>
          <a:p>
            <a:pPr indent="0" lvl="0" marL="0" marR="0" rtl="0" algn="just">
              <a:lnSpc>
                <a:spcPct val="150000"/>
              </a:lnSpc>
              <a:spcBef>
                <a:spcPts val="0"/>
              </a:spcBef>
              <a:spcAft>
                <a:spcPts val="0"/>
              </a:spcAft>
              <a:buNone/>
            </a:pPr>
            <a:r>
              <a:t/>
            </a:r>
            <a:endParaRPr sz="1800">
              <a:latin typeface="Cambria"/>
              <a:ea typeface="Cambria"/>
              <a:cs typeface="Cambria"/>
              <a:sym typeface="Cambria"/>
            </a:endParaRPr>
          </a:p>
        </p:txBody>
      </p:sp>
      <p:sp>
        <p:nvSpPr>
          <p:cNvPr id="764" name="Google Shape;764;p9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70" name="Google Shape;770;p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6" name="Google Shape;776;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t/>
            </a:r>
            <a:endParaRPr sz="1800">
              <a:latin typeface="Calibri"/>
              <a:ea typeface="Calibri"/>
              <a:cs typeface="Calibri"/>
              <a:sym typeface="Calibri"/>
            </a:endParaRPr>
          </a:p>
        </p:txBody>
      </p:sp>
      <p:sp>
        <p:nvSpPr>
          <p:cNvPr id="777" name="Google Shape;777;p9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14" name="Shape 14"/>
        <p:cNvGrpSpPr/>
        <p:nvPr/>
      </p:nvGrpSpPr>
      <p:grpSpPr>
        <a:xfrm>
          <a:off x="0" y="0"/>
          <a:ext cx="0" cy="0"/>
          <a:chOff x="0" y="0"/>
          <a:chExt cx="0" cy="0"/>
        </a:xfrm>
      </p:grpSpPr>
      <p:sp>
        <p:nvSpPr>
          <p:cNvPr id="15" name="Google Shape;15;p2"/>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16" name="Google Shape;16;p2"/>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17" name="Google Shape;17;p2"/>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8" name="Google Shape;18;p2"/>
          <p:cNvSpPr txBox="1"/>
          <p:nvPr>
            <p:ph idx="11" type="ftr"/>
          </p:nvPr>
        </p:nvSpPr>
        <p:spPr>
          <a:xfrm>
            <a:off x="4165600" y="6356351"/>
            <a:ext cx="3860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9" name="Google Shape;19;p2"/>
          <p:cNvSpPr txBox="1"/>
          <p:nvPr>
            <p:ph idx="12" type="sldNum"/>
          </p:nvPr>
        </p:nvSpPr>
        <p:spPr>
          <a:xfrm>
            <a:off x="8737600" y="6356351"/>
            <a:ext cx="28448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8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0" marR="0" rtl="0" algn="l">
              <a:spcBef>
                <a:spcPts val="0"/>
              </a:spcBef>
              <a:spcAft>
                <a:spcPts val="0"/>
              </a:spcAft>
              <a:buNone/>
              <a:defRPr b="0" i="0" sz="1800" u="none" cap="none" strike="noStrike">
                <a:solidFill>
                  <a:schemeClr val="lt1"/>
                </a:solidFill>
                <a:latin typeface="Arial"/>
                <a:ea typeface="Arial"/>
                <a:cs typeface="Arial"/>
                <a:sym typeface="Arial"/>
              </a:defRPr>
            </a:lvl6pPr>
            <a:lvl7pPr indent="0" lvl="6" marL="0" marR="0" rtl="0" algn="l">
              <a:spcBef>
                <a:spcPts val="0"/>
              </a:spcBef>
              <a:spcAft>
                <a:spcPts val="0"/>
              </a:spcAft>
              <a:buNone/>
              <a:defRPr b="0" i="0" sz="1800" u="none" cap="none" strike="noStrike">
                <a:solidFill>
                  <a:schemeClr val="lt1"/>
                </a:solidFill>
                <a:latin typeface="Arial"/>
                <a:ea typeface="Arial"/>
                <a:cs typeface="Arial"/>
                <a:sym typeface="Arial"/>
              </a:defRPr>
            </a:lvl7pPr>
            <a:lvl8pPr indent="0" lvl="7" marL="0" marR="0" rtl="0" algn="l">
              <a:spcBef>
                <a:spcPts val="0"/>
              </a:spcBef>
              <a:spcAft>
                <a:spcPts val="0"/>
              </a:spcAft>
              <a:buNone/>
              <a:defRPr b="0" i="0" sz="1800" u="none" cap="none" strike="noStrike">
                <a:solidFill>
                  <a:schemeClr val="lt1"/>
                </a:solidFill>
                <a:latin typeface="Arial"/>
                <a:ea typeface="Arial"/>
                <a:cs typeface="Arial"/>
                <a:sym typeface="Arial"/>
              </a:defRPr>
            </a:lvl8pPr>
            <a:lvl9pPr indent="0" lvl="8" marL="0" marR="0" rtl="0" algn="l">
              <a:spcBef>
                <a:spcPts val="0"/>
              </a:spcBef>
              <a:spcAft>
                <a:spcPts val="0"/>
              </a:spcAft>
              <a:buNone/>
              <a:defRPr b="0" i="0" sz="18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1"/>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61" name="Google Shape;61;p11"/>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62" name="Google Shape;62;p11"/>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63" name="Google Shape;63;p11"/>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4" name="Google Shape;64;p11"/>
          <p:cNvSpPr txBox="1"/>
          <p:nvPr>
            <p:ph idx="11" type="ftr"/>
          </p:nvPr>
        </p:nvSpPr>
        <p:spPr>
          <a:xfrm>
            <a:off x="4165600" y="6356351"/>
            <a:ext cx="3860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65" name="Google Shape;65;p11"/>
          <p:cNvSpPr txBox="1"/>
          <p:nvPr>
            <p:ph idx="12" type="sldNum"/>
          </p:nvPr>
        </p:nvSpPr>
        <p:spPr>
          <a:xfrm>
            <a:off x="8737600" y="6356351"/>
            <a:ext cx="28448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lt1"/>
                </a:solidFill>
                <a:latin typeface="Arial"/>
                <a:ea typeface="Arial"/>
                <a:cs typeface="Arial"/>
                <a:sym typeface="Arial"/>
              </a:defRPr>
            </a:lvl1pPr>
            <a:lvl2pPr indent="0" lvl="1" marL="0" marR="0" rtl="0" algn="l">
              <a:spcBef>
                <a:spcPts val="0"/>
              </a:spcBef>
              <a:spcAft>
                <a:spcPts val="0"/>
              </a:spcAft>
              <a:buNone/>
              <a:defRPr sz="1800">
                <a:solidFill>
                  <a:schemeClr val="lt1"/>
                </a:solidFill>
                <a:latin typeface="Arial"/>
                <a:ea typeface="Arial"/>
                <a:cs typeface="Arial"/>
                <a:sym typeface="Arial"/>
              </a:defRPr>
            </a:lvl2pPr>
            <a:lvl3pPr indent="0" lvl="2" marL="0" marR="0" rtl="0" algn="l">
              <a:spcBef>
                <a:spcPts val="0"/>
              </a:spcBef>
              <a:spcAft>
                <a:spcPts val="0"/>
              </a:spcAft>
              <a:buNone/>
              <a:defRPr sz="1800">
                <a:solidFill>
                  <a:schemeClr val="lt1"/>
                </a:solidFill>
                <a:latin typeface="Arial"/>
                <a:ea typeface="Arial"/>
                <a:cs typeface="Arial"/>
                <a:sym typeface="Arial"/>
              </a:defRPr>
            </a:lvl3pPr>
            <a:lvl4pPr indent="0" lvl="3" marL="0" marR="0" rtl="0" algn="l">
              <a:spcBef>
                <a:spcPts val="0"/>
              </a:spcBef>
              <a:spcAft>
                <a:spcPts val="0"/>
              </a:spcAft>
              <a:buNone/>
              <a:defRPr sz="1800">
                <a:solidFill>
                  <a:schemeClr val="lt1"/>
                </a:solidFill>
                <a:latin typeface="Arial"/>
                <a:ea typeface="Arial"/>
                <a:cs typeface="Arial"/>
                <a:sym typeface="Arial"/>
              </a:defRPr>
            </a:lvl4pPr>
            <a:lvl5pPr indent="0" lvl="4" marL="0" marR="0" rtl="0" algn="l">
              <a:spcBef>
                <a:spcPts val="0"/>
              </a:spcBef>
              <a:spcAft>
                <a:spcPts val="0"/>
              </a:spcAft>
              <a:buNone/>
              <a:defRPr sz="1800">
                <a:solidFill>
                  <a:schemeClr val="lt1"/>
                </a:solidFill>
                <a:latin typeface="Arial"/>
                <a:ea typeface="Arial"/>
                <a:cs typeface="Arial"/>
                <a:sym typeface="Arial"/>
              </a:defRPr>
            </a:lvl5pPr>
            <a:lvl6pPr indent="0" lvl="5" marL="0" marR="0" rtl="0" algn="l">
              <a:spcBef>
                <a:spcPts val="0"/>
              </a:spcBef>
              <a:spcAft>
                <a:spcPts val="0"/>
              </a:spcAft>
              <a:buNone/>
              <a:defRPr sz="1800">
                <a:solidFill>
                  <a:schemeClr val="lt1"/>
                </a:solidFill>
                <a:latin typeface="Arial"/>
                <a:ea typeface="Arial"/>
                <a:cs typeface="Arial"/>
                <a:sym typeface="Arial"/>
              </a:defRPr>
            </a:lvl6pPr>
            <a:lvl7pPr indent="0" lvl="6" marL="0" marR="0" rtl="0" algn="l">
              <a:spcBef>
                <a:spcPts val="0"/>
              </a:spcBef>
              <a:spcAft>
                <a:spcPts val="0"/>
              </a:spcAft>
              <a:buNone/>
              <a:defRPr sz="1800">
                <a:solidFill>
                  <a:schemeClr val="lt1"/>
                </a:solidFill>
                <a:latin typeface="Arial"/>
                <a:ea typeface="Arial"/>
                <a:cs typeface="Arial"/>
                <a:sym typeface="Arial"/>
              </a:defRPr>
            </a:lvl7pPr>
            <a:lvl8pPr indent="0" lvl="7" marL="0" marR="0" rtl="0" algn="l">
              <a:spcBef>
                <a:spcPts val="0"/>
              </a:spcBef>
              <a:spcAft>
                <a:spcPts val="0"/>
              </a:spcAft>
              <a:buNone/>
              <a:defRPr sz="1800">
                <a:solidFill>
                  <a:schemeClr val="lt1"/>
                </a:solidFill>
                <a:latin typeface="Arial"/>
                <a:ea typeface="Arial"/>
                <a:cs typeface="Arial"/>
                <a:sym typeface="Arial"/>
              </a:defRPr>
            </a:lvl8pPr>
            <a:lvl9pPr indent="0" lvl="8" marL="0" marR="0" rtl="0" algn="l">
              <a:spcBef>
                <a:spcPts val="0"/>
              </a:spcBef>
              <a:spcAft>
                <a:spcPts val="0"/>
              </a:spcAft>
              <a:buNone/>
              <a:defRPr sz="18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2"/>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68" name="Google Shape;68;p12"/>
          <p:cNvSpPr/>
          <p:nvPr>
            <p:ph idx="2" type="pic"/>
          </p:nvPr>
        </p:nvSpPr>
        <p:spPr>
          <a:xfrm>
            <a:off x="2389717" y="612775"/>
            <a:ext cx="7315200" cy="4114800"/>
          </a:xfrm>
          <a:prstGeom prst="rect">
            <a:avLst/>
          </a:prstGeom>
          <a:noFill/>
          <a:ln>
            <a:noFill/>
          </a:ln>
        </p:spPr>
      </p:sp>
      <p:sp>
        <p:nvSpPr>
          <p:cNvPr id="69" name="Google Shape;69;p12"/>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228600" lvl="1" marL="914400" marR="0" rtl="0" algn="l">
              <a:spcBef>
                <a:spcPts val="24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70" name="Google Shape;70;p12"/>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1" name="Google Shape;71;p12"/>
          <p:cNvSpPr txBox="1"/>
          <p:nvPr>
            <p:ph idx="11" type="ftr"/>
          </p:nvPr>
        </p:nvSpPr>
        <p:spPr>
          <a:xfrm>
            <a:off x="4165600" y="6356351"/>
            <a:ext cx="3860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2" name="Google Shape;72;p12"/>
          <p:cNvSpPr txBox="1"/>
          <p:nvPr>
            <p:ph idx="12" type="sldNum"/>
          </p:nvPr>
        </p:nvSpPr>
        <p:spPr>
          <a:xfrm>
            <a:off x="8737600" y="6356351"/>
            <a:ext cx="28448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lt1"/>
                </a:solidFill>
                <a:latin typeface="Arial"/>
                <a:ea typeface="Arial"/>
                <a:cs typeface="Arial"/>
                <a:sym typeface="Arial"/>
              </a:defRPr>
            </a:lvl1pPr>
            <a:lvl2pPr indent="0" lvl="1" marL="0" marR="0" rtl="0" algn="l">
              <a:spcBef>
                <a:spcPts val="0"/>
              </a:spcBef>
              <a:spcAft>
                <a:spcPts val="0"/>
              </a:spcAft>
              <a:buNone/>
              <a:defRPr sz="1800">
                <a:solidFill>
                  <a:schemeClr val="lt1"/>
                </a:solidFill>
                <a:latin typeface="Arial"/>
                <a:ea typeface="Arial"/>
                <a:cs typeface="Arial"/>
                <a:sym typeface="Arial"/>
              </a:defRPr>
            </a:lvl2pPr>
            <a:lvl3pPr indent="0" lvl="2" marL="0" marR="0" rtl="0" algn="l">
              <a:spcBef>
                <a:spcPts val="0"/>
              </a:spcBef>
              <a:spcAft>
                <a:spcPts val="0"/>
              </a:spcAft>
              <a:buNone/>
              <a:defRPr sz="1800">
                <a:solidFill>
                  <a:schemeClr val="lt1"/>
                </a:solidFill>
                <a:latin typeface="Arial"/>
                <a:ea typeface="Arial"/>
                <a:cs typeface="Arial"/>
                <a:sym typeface="Arial"/>
              </a:defRPr>
            </a:lvl3pPr>
            <a:lvl4pPr indent="0" lvl="3" marL="0" marR="0" rtl="0" algn="l">
              <a:spcBef>
                <a:spcPts val="0"/>
              </a:spcBef>
              <a:spcAft>
                <a:spcPts val="0"/>
              </a:spcAft>
              <a:buNone/>
              <a:defRPr sz="1800">
                <a:solidFill>
                  <a:schemeClr val="lt1"/>
                </a:solidFill>
                <a:latin typeface="Arial"/>
                <a:ea typeface="Arial"/>
                <a:cs typeface="Arial"/>
                <a:sym typeface="Arial"/>
              </a:defRPr>
            </a:lvl4pPr>
            <a:lvl5pPr indent="0" lvl="4" marL="0" marR="0" rtl="0" algn="l">
              <a:spcBef>
                <a:spcPts val="0"/>
              </a:spcBef>
              <a:spcAft>
                <a:spcPts val="0"/>
              </a:spcAft>
              <a:buNone/>
              <a:defRPr sz="1800">
                <a:solidFill>
                  <a:schemeClr val="lt1"/>
                </a:solidFill>
                <a:latin typeface="Arial"/>
                <a:ea typeface="Arial"/>
                <a:cs typeface="Arial"/>
                <a:sym typeface="Arial"/>
              </a:defRPr>
            </a:lvl5pPr>
            <a:lvl6pPr indent="0" lvl="5" marL="0" marR="0" rtl="0" algn="l">
              <a:spcBef>
                <a:spcPts val="0"/>
              </a:spcBef>
              <a:spcAft>
                <a:spcPts val="0"/>
              </a:spcAft>
              <a:buNone/>
              <a:defRPr sz="1800">
                <a:solidFill>
                  <a:schemeClr val="lt1"/>
                </a:solidFill>
                <a:latin typeface="Arial"/>
                <a:ea typeface="Arial"/>
                <a:cs typeface="Arial"/>
                <a:sym typeface="Arial"/>
              </a:defRPr>
            </a:lvl6pPr>
            <a:lvl7pPr indent="0" lvl="6" marL="0" marR="0" rtl="0" algn="l">
              <a:spcBef>
                <a:spcPts val="0"/>
              </a:spcBef>
              <a:spcAft>
                <a:spcPts val="0"/>
              </a:spcAft>
              <a:buNone/>
              <a:defRPr sz="1800">
                <a:solidFill>
                  <a:schemeClr val="lt1"/>
                </a:solidFill>
                <a:latin typeface="Arial"/>
                <a:ea typeface="Arial"/>
                <a:cs typeface="Arial"/>
                <a:sym typeface="Arial"/>
              </a:defRPr>
            </a:lvl7pPr>
            <a:lvl8pPr indent="0" lvl="7" marL="0" marR="0" rtl="0" algn="l">
              <a:spcBef>
                <a:spcPts val="0"/>
              </a:spcBef>
              <a:spcAft>
                <a:spcPts val="0"/>
              </a:spcAft>
              <a:buNone/>
              <a:defRPr sz="1800">
                <a:solidFill>
                  <a:schemeClr val="lt1"/>
                </a:solidFill>
                <a:latin typeface="Arial"/>
                <a:ea typeface="Arial"/>
                <a:cs typeface="Arial"/>
                <a:sym typeface="Arial"/>
              </a:defRPr>
            </a:lvl8pPr>
            <a:lvl9pPr indent="0" lvl="8" marL="0" marR="0" rtl="0" algn="l">
              <a:spcBef>
                <a:spcPts val="0"/>
              </a:spcBef>
              <a:spcAft>
                <a:spcPts val="0"/>
              </a:spcAft>
              <a:buNone/>
              <a:defRPr sz="18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3"/>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75" name="Google Shape;75;p13"/>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76" name="Google Shape;76;p13"/>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7" name="Google Shape;77;p13"/>
          <p:cNvSpPr txBox="1"/>
          <p:nvPr>
            <p:ph idx="11" type="ftr"/>
          </p:nvPr>
        </p:nvSpPr>
        <p:spPr>
          <a:xfrm>
            <a:off x="4165600" y="6356351"/>
            <a:ext cx="3860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8" name="Google Shape;78;p13"/>
          <p:cNvSpPr txBox="1"/>
          <p:nvPr>
            <p:ph idx="12" type="sldNum"/>
          </p:nvPr>
        </p:nvSpPr>
        <p:spPr>
          <a:xfrm>
            <a:off x="8737600" y="6356351"/>
            <a:ext cx="28448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lt1"/>
                </a:solidFill>
                <a:latin typeface="Arial"/>
                <a:ea typeface="Arial"/>
                <a:cs typeface="Arial"/>
                <a:sym typeface="Arial"/>
              </a:defRPr>
            </a:lvl1pPr>
            <a:lvl2pPr indent="0" lvl="1" marL="0" marR="0" rtl="0" algn="l">
              <a:spcBef>
                <a:spcPts val="0"/>
              </a:spcBef>
              <a:spcAft>
                <a:spcPts val="0"/>
              </a:spcAft>
              <a:buNone/>
              <a:defRPr sz="1800">
                <a:solidFill>
                  <a:schemeClr val="lt1"/>
                </a:solidFill>
                <a:latin typeface="Arial"/>
                <a:ea typeface="Arial"/>
                <a:cs typeface="Arial"/>
                <a:sym typeface="Arial"/>
              </a:defRPr>
            </a:lvl2pPr>
            <a:lvl3pPr indent="0" lvl="2" marL="0" marR="0" rtl="0" algn="l">
              <a:spcBef>
                <a:spcPts val="0"/>
              </a:spcBef>
              <a:spcAft>
                <a:spcPts val="0"/>
              </a:spcAft>
              <a:buNone/>
              <a:defRPr sz="1800">
                <a:solidFill>
                  <a:schemeClr val="lt1"/>
                </a:solidFill>
                <a:latin typeface="Arial"/>
                <a:ea typeface="Arial"/>
                <a:cs typeface="Arial"/>
                <a:sym typeface="Arial"/>
              </a:defRPr>
            </a:lvl3pPr>
            <a:lvl4pPr indent="0" lvl="3" marL="0" marR="0" rtl="0" algn="l">
              <a:spcBef>
                <a:spcPts val="0"/>
              </a:spcBef>
              <a:spcAft>
                <a:spcPts val="0"/>
              </a:spcAft>
              <a:buNone/>
              <a:defRPr sz="1800">
                <a:solidFill>
                  <a:schemeClr val="lt1"/>
                </a:solidFill>
                <a:latin typeface="Arial"/>
                <a:ea typeface="Arial"/>
                <a:cs typeface="Arial"/>
                <a:sym typeface="Arial"/>
              </a:defRPr>
            </a:lvl4pPr>
            <a:lvl5pPr indent="0" lvl="4" marL="0" marR="0" rtl="0" algn="l">
              <a:spcBef>
                <a:spcPts val="0"/>
              </a:spcBef>
              <a:spcAft>
                <a:spcPts val="0"/>
              </a:spcAft>
              <a:buNone/>
              <a:defRPr sz="1800">
                <a:solidFill>
                  <a:schemeClr val="lt1"/>
                </a:solidFill>
                <a:latin typeface="Arial"/>
                <a:ea typeface="Arial"/>
                <a:cs typeface="Arial"/>
                <a:sym typeface="Arial"/>
              </a:defRPr>
            </a:lvl5pPr>
            <a:lvl6pPr indent="0" lvl="5" marL="0" marR="0" rtl="0" algn="l">
              <a:spcBef>
                <a:spcPts val="0"/>
              </a:spcBef>
              <a:spcAft>
                <a:spcPts val="0"/>
              </a:spcAft>
              <a:buNone/>
              <a:defRPr sz="1800">
                <a:solidFill>
                  <a:schemeClr val="lt1"/>
                </a:solidFill>
                <a:latin typeface="Arial"/>
                <a:ea typeface="Arial"/>
                <a:cs typeface="Arial"/>
                <a:sym typeface="Arial"/>
              </a:defRPr>
            </a:lvl6pPr>
            <a:lvl7pPr indent="0" lvl="6" marL="0" marR="0" rtl="0" algn="l">
              <a:spcBef>
                <a:spcPts val="0"/>
              </a:spcBef>
              <a:spcAft>
                <a:spcPts val="0"/>
              </a:spcAft>
              <a:buNone/>
              <a:defRPr sz="1800">
                <a:solidFill>
                  <a:schemeClr val="lt1"/>
                </a:solidFill>
                <a:latin typeface="Arial"/>
                <a:ea typeface="Arial"/>
                <a:cs typeface="Arial"/>
                <a:sym typeface="Arial"/>
              </a:defRPr>
            </a:lvl7pPr>
            <a:lvl8pPr indent="0" lvl="7" marL="0" marR="0" rtl="0" algn="l">
              <a:spcBef>
                <a:spcPts val="0"/>
              </a:spcBef>
              <a:spcAft>
                <a:spcPts val="0"/>
              </a:spcAft>
              <a:buNone/>
              <a:defRPr sz="1800">
                <a:solidFill>
                  <a:schemeClr val="lt1"/>
                </a:solidFill>
                <a:latin typeface="Arial"/>
                <a:ea typeface="Arial"/>
                <a:cs typeface="Arial"/>
                <a:sym typeface="Arial"/>
              </a:defRPr>
            </a:lvl8pPr>
            <a:lvl9pPr indent="0" lvl="8" marL="0" marR="0" rtl="0" algn="l">
              <a:spcBef>
                <a:spcPts val="0"/>
              </a:spcBef>
              <a:spcAft>
                <a:spcPts val="0"/>
              </a:spcAft>
              <a:buNone/>
              <a:defRPr sz="18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4"/>
          <p:cNvSpPr txBox="1"/>
          <p:nvPr>
            <p:ph type="title"/>
          </p:nvPr>
        </p:nvSpPr>
        <p:spPr>
          <a:xfrm rot="5400000">
            <a:off x="7285038" y="1828802"/>
            <a:ext cx="5851525" cy="2743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81" name="Google Shape;81;p14"/>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82" name="Google Shape;82;p14"/>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3" name="Google Shape;83;p14"/>
          <p:cNvSpPr txBox="1"/>
          <p:nvPr>
            <p:ph idx="11" type="ftr"/>
          </p:nvPr>
        </p:nvSpPr>
        <p:spPr>
          <a:xfrm>
            <a:off x="4165600" y="6356351"/>
            <a:ext cx="3860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4" name="Google Shape;84;p14"/>
          <p:cNvSpPr txBox="1"/>
          <p:nvPr>
            <p:ph idx="12" type="sldNum"/>
          </p:nvPr>
        </p:nvSpPr>
        <p:spPr>
          <a:xfrm>
            <a:off x="8737600" y="6356351"/>
            <a:ext cx="28448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lt1"/>
                </a:solidFill>
                <a:latin typeface="Arial"/>
                <a:ea typeface="Arial"/>
                <a:cs typeface="Arial"/>
                <a:sym typeface="Arial"/>
              </a:defRPr>
            </a:lvl1pPr>
            <a:lvl2pPr indent="0" lvl="1" marL="0" marR="0" rtl="0" algn="l">
              <a:spcBef>
                <a:spcPts val="0"/>
              </a:spcBef>
              <a:spcAft>
                <a:spcPts val="0"/>
              </a:spcAft>
              <a:buNone/>
              <a:defRPr sz="1800">
                <a:solidFill>
                  <a:schemeClr val="lt1"/>
                </a:solidFill>
                <a:latin typeface="Arial"/>
                <a:ea typeface="Arial"/>
                <a:cs typeface="Arial"/>
                <a:sym typeface="Arial"/>
              </a:defRPr>
            </a:lvl2pPr>
            <a:lvl3pPr indent="0" lvl="2" marL="0" marR="0" rtl="0" algn="l">
              <a:spcBef>
                <a:spcPts val="0"/>
              </a:spcBef>
              <a:spcAft>
                <a:spcPts val="0"/>
              </a:spcAft>
              <a:buNone/>
              <a:defRPr sz="1800">
                <a:solidFill>
                  <a:schemeClr val="lt1"/>
                </a:solidFill>
                <a:latin typeface="Arial"/>
                <a:ea typeface="Arial"/>
                <a:cs typeface="Arial"/>
                <a:sym typeface="Arial"/>
              </a:defRPr>
            </a:lvl3pPr>
            <a:lvl4pPr indent="0" lvl="3" marL="0" marR="0" rtl="0" algn="l">
              <a:spcBef>
                <a:spcPts val="0"/>
              </a:spcBef>
              <a:spcAft>
                <a:spcPts val="0"/>
              </a:spcAft>
              <a:buNone/>
              <a:defRPr sz="1800">
                <a:solidFill>
                  <a:schemeClr val="lt1"/>
                </a:solidFill>
                <a:latin typeface="Arial"/>
                <a:ea typeface="Arial"/>
                <a:cs typeface="Arial"/>
                <a:sym typeface="Arial"/>
              </a:defRPr>
            </a:lvl4pPr>
            <a:lvl5pPr indent="0" lvl="4" marL="0" marR="0" rtl="0" algn="l">
              <a:spcBef>
                <a:spcPts val="0"/>
              </a:spcBef>
              <a:spcAft>
                <a:spcPts val="0"/>
              </a:spcAft>
              <a:buNone/>
              <a:defRPr sz="1800">
                <a:solidFill>
                  <a:schemeClr val="lt1"/>
                </a:solidFill>
                <a:latin typeface="Arial"/>
                <a:ea typeface="Arial"/>
                <a:cs typeface="Arial"/>
                <a:sym typeface="Arial"/>
              </a:defRPr>
            </a:lvl5pPr>
            <a:lvl6pPr indent="0" lvl="5" marL="0" marR="0" rtl="0" algn="l">
              <a:spcBef>
                <a:spcPts val="0"/>
              </a:spcBef>
              <a:spcAft>
                <a:spcPts val="0"/>
              </a:spcAft>
              <a:buNone/>
              <a:defRPr sz="1800">
                <a:solidFill>
                  <a:schemeClr val="lt1"/>
                </a:solidFill>
                <a:latin typeface="Arial"/>
                <a:ea typeface="Arial"/>
                <a:cs typeface="Arial"/>
                <a:sym typeface="Arial"/>
              </a:defRPr>
            </a:lvl6pPr>
            <a:lvl7pPr indent="0" lvl="6" marL="0" marR="0" rtl="0" algn="l">
              <a:spcBef>
                <a:spcPts val="0"/>
              </a:spcBef>
              <a:spcAft>
                <a:spcPts val="0"/>
              </a:spcAft>
              <a:buNone/>
              <a:defRPr sz="1800">
                <a:solidFill>
                  <a:schemeClr val="lt1"/>
                </a:solidFill>
                <a:latin typeface="Arial"/>
                <a:ea typeface="Arial"/>
                <a:cs typeface="Arial"/>
                <a:sym typeface="Arial"/>
              </a:defRPr>
            </a:lvl7pPr>
            <a:lvl8pPr indent="0" lvl="7" marL="0" marR="0" rtl="0" algn="l">
              <a:spcBef>
                <a:spcPts val="0"/>
              </a:spcBef>
              <a:spcAft>
                <a:spcPts val="0"/>
              </a:spcAft>
              <a:buNone/>
              <a:defRPr sz="1800">
                <a:solidFill>
                  <a:schemeClr val="lt1"/>
                </a:solidFill>
                <a:latin typeface="Arial"/>
                <a:ea typeface="Arial"/>
                <a:cs typeface="Arial"/>
                <a:sym typeface="Arial"/>
              </a:defRPr>
            </a:lvl8pPr>
            <a:lvl9pPr indent="0" lvl="8" marL="0" marR="0" rtl="0" algn="l">
              <a:spcBef>
                <a:spcPts val="0"/>
              </a:spcBef>
              <a:spcAft>
                <a:spcPts val="0"/>
              </a:spcAft>
              <a:buNone/>
              <a:defRPr sz="18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0" name="Shape 2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914400" y="2130426"/>
            <a:ext cx="10363200" cy="14700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23" name="Google Shape;23;p4"/>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chemeClr val="lt1"/>
              </a:buClr>
              <a:buSzPts val="3200"/>
              <a:buFont typeface="Arial"/>
              <a:buNone/>
              <a:defRPr b="0" i="0" sz="3200" u="none" cap="none" strike="noStrike">
                <a:solidFill>
                  <a:schemeClr val="lt1"/>
                </a:solidFill>
                <a:latin typeface="Calibri"/>
                <a:ea typeface="Calibri"/>
                <a:cs typeface="Calibri"/>
                <a:sym typeface="Calibri"/>
              </a:defRPr>
            </a:lvl1pPr>
            <a:lvl2pPr lvl="1" marR="0" rtl="0" algn="ctr">
              <a:spcBef>
                <a:spcPts val="560"/>
              </a:spcBef>
              <a:spcAft>
                <a:spcPts val="0"/>
              </a:spcAft>
              <a:buClr>
                <a:schemeClr val="lt1"/>
              </a:buClr>
              <a:buSzPts val="2800"/>
              <a:buFont typeface="Arial"/>
              <a:buNone/>
              <a:defRPr b="0" i="0" sz="2800" u="none" cap="none" strike="noStrike">
                <a:solidFill>
                  <a:schemeClr val="lt1"/>
                </a:solidFill>
                <a:latin typeface="Calibri"/>
                <a:ea typeface="Calibri"/>
                <a:cs typeface="Calibri"/>
                <a:sym typeface="Calibri"/>
              </a:defRPr>
            </a:lvl2pPr>
            <a:lvl3pPr lvl="2" marR="0" rtl="0" algn="ctr">
              <a:spcBef>
                <a:spcPts val="48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3pPr>
            <a:lvl4pPr lvl="3"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4pPr>
            <a:lvl5pPr lvl="4"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5pPr>
            <a:lvl6pPr lvl="5"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6pPr>
            <a:lvl7pPr lvl="6"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7pPr>
            <a:lvl8pPr lvl="7"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8pPr>
            <a:lvl9pPr lvl="8" marR="0" rtl="0" algn="ctr">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9pPr>
          </a:lstStyle>
          <a:p/>
        </p:txBody>
      </p:sp>
      <p:sp>
        <p:nvSpPr>
          <p:cNvPr id="24" name="Google Shape;24;p4"/>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5" name="Google Shape;25;p4"/>
          <p:cNvSpPr txBox="1"/>
          <p:nvPr>
            <p:ph idx="11" type="ftr"/>
          </p:nvPr>
        </p:nvSpPr>
        <p:spPr>
          <a:xfrm>
            <a:off x="4165600" y="6356351"/>
            <a:ext cx="3860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6" name="Google Shape;26;p4"/>
          <p:cNvSpPr txBox="1"/>
          <p:nvPr>
            <p:ph idx="12" type="sldNum"/>
          </p:nvPr>
        </p:nvSpPr>
        <p:spPr>
          <a:xfrm>
            <a:off x="8737600" y="6356351"/>
            <a:ext cx="28448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18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0" marR="0" rtl="0" algn="l">
              <a:spcBef>
                <a:spcPts val="0"/>
              </a:spcBef>
              <a:spcAft>
                <a:spcPts val="0"/>
              </a:spcAft>
              <a:buNone/>
              <a:defRPr b="0" i="0" sz="1800" u="none" cap="none" strike="noStrike">
                <a:solidFill>
                  <a:schemeClr val="lt1"/>
                </a:solidFill>
                <a:latin typeface="Arial"/>
                <a:ea typeface="Arial"/>
                <a:cs typeface="Arial"/>
                <a:sym typeface="Arial"/>
              </a:defRPr>
            </a:lvl6pPr>
            <a:lvl7pPr indent="0" lvl="6" marL="0" marR="0" rtl="0" algn="l">
              <a:spcBef>
                <a:spcPts val="0"/>
              </a:spcBef>
              <a:spcAft>
                <a:spcPts val="0"/>
              </a:spcAft>
              <a:buNone/>
              <a:defRPr b="0" i="0" sz="1800" u="none" cap="none" strike="noStrike">
                <a:solidFill>
                  <a:schemeClr val="lt1"/>
                </a:solidFill>
                <a:latin typeface="Arial"/>
                <a:ea typeface="Arial"/>
                <a:cs typeface="Arial"/>
                <a:sym typeface="Arial"/>
              </a:defRPr>
            </a:lvl7pPr>
            <a:lvl8pPr indent="0" lvl="7" marL="0" marR="0" rtl="0" algn="l">
              <a:spcBef>
                <a:spcPts val="0"/>
              </a:spcBef>
              <a:spcAft>
                <a:spcPts val="0"/>
              </a:spcAft>
              <a:buNone/>
              <a:defRPr b="0" i="0" sz="1800" u="none" cap="none" strike="noStrike">
                <a:solidFill>
                  <a:schemeClr val="lt1"/>
                </a:solidFill>
                <a:latin typeface="Arial"/>
                <a:ea typeface="Arial"/>
                <a:cs typeface="Arial"/>
                <a:sym typeface="Arial"/>
              </a:defRPr>
            </a:lvl8pPr>
            <a:lvl9pPr indent="0" lvl="8" marL="0" marR="0" rtl="0" algn="l">
              <a:spcBef>
                <a:spcPts val="0"/>
              </a:spcBef>
              <a:spcAft>
                <a:spcPts val="0"/>
              </a:spcAft>
              <a:buNone/>
              <a:defRPr b="0" i="0" sz="18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7" name="Shape 2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6"/>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30" name="Google Shape;30;p6"/>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1pPr>
            <a:lvl2pPr indent="-228600" lvl="1" marL="914400" marR="0" rtl="0" algn="l">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2pPr>
            <a:lvl3pPr indent="-228600" lvl="2" marL="1371600" marR="0" rtl="0" algn="l">
              <a:spcBef>
                <a:spcPts val="32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3pPr>
            <a:lvl4pPr indent="-228600" lvl="3" marL="18288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4pPr>
            <a:lvl5pPr indent="-228600" lvl="4" marL="22860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5pPr>
            <a:lvl6pPr indent="-228600" lvl="5" marL="27432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6pPr>
            <a:lvl7pPr indent="-228600" lvl="6" marL="32004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7pPr>
            <a:lvl8pPr indent="-228600" lvl="7" marL="36576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8pPr>
            <a:lvl9pPr indent="-228600" lvl="8" marL="4114800" marR="0" rtl="0" algn="l">
              <a:spcBef>
                <a:spcPts val="28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9pPr>
          </a:lstStyle>
          <a:p/>
        </p:txBody>
      </p:sp>
      <p:sp>
        <p:nvSpPr>
          <p:cNvPr id="31" name="Google Shape;31;p6"/>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2" name="Google Shape;32;p6"/>
          <p:cNvSpPr txBox="1"/>
          <p:nvPr>
            <p:ph idx="11" type="ftr"/>
          </p:nvPr>
        </p:nvSpPr>
        <p:spPr>
          <a:xfrm>
            <a:off x="4165600" y="6356351"/>
            <a:ext cx="3860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3" name="Google Shape;33;p6"/>
          <p:cNvSpPr txBox="1"/>
          <p:nvPr>
            <p:ph idx="12" type="sldNum"/>
          </p:nvPr>
        </p:nvSpPr>
        <p:spPr>
          <a:xfrm>
            <a:off x="8737600" y="6356351"/>
            <a:ext cx="28448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lt1"/>
                </a:solidFill>
                <a:latin typeface="Arial"/>
                <a:ea typeface="Arial"/>
                <a:cs typeface="Arial"/>
                <a:sym typeface="Arial"/>
              </a:defRPr>
            </a:lvl1pPr>
            <a:lvl2pPr indent="0" lvl="1" marL="0" marR="0" rtl="0" algn="l">
              <a:spcBef>
                <a:spcPts val="0"/>
              </a:spcBef>
              <a:spcAft>
                <a:spcPts val="0"/>
              </a:spcAft>
              <a:buNone/>
              <a:defRPr sz="1800">
                <a:solidFill>
                  <a:schemeClr val="lt1"/>
                </a:solidFill>
                <a:latin typeface="Arial"/>
                <a:ea typeface="Arial"/>
                <a:cs typeface="Arial"/>
                <a:sym typeface="Arial"/>
              </a:defRPr>
            </a:lvl2pPr>
            <a:lvl3pPr indent="0" lvl="2" marL="0" marR="0" rtl="0" algn="l">
              <a:spcBef>
                <a:spcPts val="0"/>
              </a:spcBef>
              <a:spcAft>
                <a:spcPts val="0"/>
              </a:spcAft>
              <a:buNone/>
              <a:defRPr sz="1800">
                <a:solidFill>
                  <a:schemeClr val="lt1"/>
                </a:solidFill>
                <a:latin typeface="Arial"/>
                <a:ea typeface="Arial"/>
                <a:cs typeface="Arial"/>
                <a:sym typeface="Arial"/>
              </a:defRPr>
            </a:lvl3pPr>
            <a:lvl4pPr indent="0" lvl="3" marL="0" marR="0" rtl="0" algn="l">
              <a:spcBef>
                <a:spcPts val="0"/>
              </a:spcBef>
              <a:spcAft>
                <a:spcPts val="0"/>
              </a:spcAft>
              <a:buNone/>
              <a:defRPr sz="1800">
                <a:solidFill>
                  <a:schemeClr val="lt1"/>
                </a:solidFill>
                <a:latin typeface="Arial"/>
                <a:ea typeface="Arial"/>
                <a:cs typeface="Arial"/>
                <a:sym typeface="Arial"/>
              </a:defRPr>
            </a:lvl4pPr>
            <a:lvl5pPr indent="0" lvl="4" marL="0" marR="0" rtl="0" algn="l">
              <a:spcBef>
                <a:spcPts val="0"/>
              </a:spcBef>
              <a:spcAft>
                <a:spcPts val="0"/>
              </a:spcAft>
              <a:buNone/>
              <a:defRPr sz="1800">
                <a:solidFill>
                  <a:schemeClr val="lt1"/>
                </a:solidFill>
                <a:latin typeface="Arial"/>
                <a:ea typeface="Arial"/>
                <a:cs typeface="Arial"/>
                <a:sym typeface="Arial"/>
              </a:defRPr>
            </a:lvl5pPr>
            <a:lvl6pPr indent="0" lvl="5" marL="0" marR="0" rtl="0" algn="l">
              <a:spcBef>
                <a:spcPts val="0"/>
              </a:spcBef>
              <a:spcAft>
                <a:spcPts val="0"/>
              </a:spcAft>
              <a:buNone/>
              <a:defRPr sz="1800">
                <a:solidFill>
                  <a:schemeClr val="lt1"/>
                </a:solidFill>
                <a:latin typeface="Arial"/>
                <a:ea typeface="Arial"/>
                <a:cs typeface="Arial"/>
                <a:sym typeface="Arial"/>
              </a:defRPr>
            </a:lvl6pPr>
            <a:lvl7pPr indent="0" lvl="6" marL="0" marR="0" rtl="0" algn="l">
              <a:spcBef>
                <a:spcPts val="0"/>
              </a:spcBef>
              <a:spcAft>
                <a:spcPts val="0"/>
              </a:spcAft>
              <a:buNone/>
              <a:defRPr sz="1800">
                <a:solidFill>
                  <a:schemeClr val="lt1"/>
                </a:solidFill>
                <a:latin typeface="Arial"/>
                <a:ea typeface="Arial"/>
                <a:cs typeface="Arial"/>
                <a:sym typeface="Arial"/>
              </a:defRPr>
            </a:lvl7pPr>
            <a:lvl8pPr indent="0" lvl="7" marL="0" marR="0" rtl="0" algn="l">
              <a:spcBef>
                <a:spcPts val="0"/>
              </a:spcBef>
              <a:spcAft>
                <a:spcPts val="0"/>
              </a:spcAft>
              <a:buNone/>
              <a:defRPr sz="1800">
                <a:solidFill>
                  <a:schemeClr val="lt1"/>
                </a:solidFill>
                <a:latin typeface="Arial"/>
                <a:ea typeface="Arial"/>
                <a:cs typeface="Arial"/>
                <a:sym typeface="Arial"/>
              </a:defRPr>
            </a:lvl8pPr>
            <a:lvl9pPr indent="0" lvl="8" marL="0" marR="0" rtl="0" algn="l">
              <a:spcBef>
                <a:spcPts val="0"/>
              </a:spcBef>
              <a:spcAft>
                <a:spcPts val="0"/>
              </a:spcAft>
              <a:buNone/>
              <a:defRPr sz="18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7"/>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36" name="Google Shape;36;p7"/>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7" name="Google Shape;37;p7"/>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38" name="Google Shape;38;p7"/>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39" name="Google Shape;39;p7"/>
          <p:cNvSpPr txBox="1"/>
          <p:nvPr>
            <p:ph idx="11" type="ftr"/>
          </p:nvPr>
        </p:nvSpPr>
        <p:spPr>
          <a:xfrm>
            <a:off x="4165600" y="6356351"/>
            <a:ext cx="3860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0" name="Google Shape;40;p7"/>
          <p:cNvSpPr txBox="1"/>
          <p:nvPr>
            <p:ph idx="12" type="sldNum"/>
          </p:nvPr>
        </p:nvSpPr>
        <p:spPr>
          <a:xfrm>
            <a:off x="8737600" y="6356351"/>
            <a:ext cx="28448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lt1"/>
                </a:solidFill>
                <a:latin typeface="Arial"/>
                <a:ea typeface="Arial"/>
                <a:cs typeface="Arial"/>
                <a:sym typeface="Arial"/>
              </a:defRPr>
            </a:lvl1pPr>
            <a:lvl2pPr indent="0" lvl="1" marL="0" marR="0" rtl="0" algn="l">
              <a:spcBef>
                <a:spcPts val="0"/>
              </a:spcBef>
              <a:spcAft>
                <a:spcPts val="0"/>
              </a:spcAft>
              <a:buNone/>
              <a:defRPr sz="1800">
                <a:solidFill>
                  <a:schemeClr val="lt1"/>
                </a:solidFill>
                <a:latin typeface="Arial"/>
                <a:ea typeface="Arial"/>
                <a:cs typeface="Arial"/>
                <a:sym typeface="Arial"/>
              </a:defRPr>
            </a:lvl2pPr>
            <a:lvl3pPr indent="0" lvl="2" marL="0" marR="0" rtl="0" algn="l">
              <a:spcBef>
                <a:spcPts val="0"/>
              </a:spcBef>
              <a:spcAft>
                <a:spcPts val="0"/>
              </a:spcAft>
              <a:buNone/>
              <a:defRPr sz="1800">
                <a:solidFill>
                  <a:schemeClr val="lt1"/>
                </a:solidFill>
                <a:latin typeface="Arial"/>
                <a:ea typeface="Arial"/>
                <a:cs typeface="Arial"/>
                <a:sym typeface="Arial"/>
              </a:defRPr>
            </a:lvl3pPr>
            <a:lvl4pPr indent="0" lvl="3" marL="0" marR="0" rtl="0" algn="l">
              <a:spcBef>
                <a:spcPts val="0"/>
              </a:spcBef>
              <a:spcAft>
                <a:spcPts val="0"/>
              </a:spcAft>
              <a:buNone/>
              <a:defRPr sz="1800">
                <a:solidFill>
                  <a:schemeClr val="lt1"/>
                </a:solidFill>
                <a:latin typeface="Arial"/>
                <a:ea typeface="Arial"/>
                <a:cs typeface="Arial"/>
                <a:sym typeface="Arial"/>
              </a:defRPr>
            </a:lvl4pPr>
            <a:lvl5pPr indent="0" lvl="4" marL="0" marR="0" rtl="0" algn="l">
              <a:spcBef>
                <a:spcPts val="0"/>
              </a:spcBef>
              <a:spcAft>
                <a:spcPts val="0"/>
              </a:spcAft>
              <a:buNone/>
              <a:defRPr sz="1800">
                <a:solidFill>
                  <a:schemeClr val="lt1"/>
                </a:solidFill>
                <a:latin typeface="Arial"/>
                <a:ea typeface="Arial"/>
                <a:cs typeface="Arial"/>
                <a:sym typeface="Arial"/>
              </a:defRPr>
            </a:lvl5pPr>
            <a:lvl6pPr indent="0" lvl="5" marL="0" marR="0" rtl="0" algn="l">
              <a:spcBef>
                <a:spcPts val="0"/>
              </a:spcBef>
              <a:spcAft>
                <a:spcPts val="0"/>
              </a:spcAft>
              <a:buNone/>
              <a:defRPr sz="1800">
                <a:solidFill>
                  <a:schemeClr val="lt1"/>
                </a:solidFill>
                <a:latin typeface="Arial"/>
                <a:ea typeface="Arial"/>
                <a:cs typeface="Arial"/>
                <a:sym typeface="Arial"/>
              </a:defRPr>
            </a:lvl6pPr>
            <a:lvl7pPr indent="0" lvl="6" marL="0" marR="0" rtl="0" algn="l">
              <a:spcBef>
                <a:spcPts val="0"/>
              </a:spcBef>
              <a:spcAft>
                <a:spcPts val="0"/>
              </a:spcAft>
              <a:buNone/>
              <a:defRPr sz="1800">
                <a:solidFill>
                  <a:schemeClr val="lt1"/>
                </a:solidFill>
                <a:latin typeface="Arial"/>
                <a:ea typeface="Arial"/>
                <a:cs typeface="Arial"/>
                <a:sym typeface="Arial"/>
              </a:defRPr>
            </a:lvl7pPr>
            <a:lvl8pPr indent="0" lvl="7" marL="0" marR="0" rtl="0" algn="l">
              <a:spcBef>
                <a:spcPts val="0"/>
              </a:spcBef>
              <a:spcAft>
                <a:spcPts val="0"/>
              </a:spcAft>
              <a:buNone/>
              <a:defRPr sz="1800">
                <a:solidFill>
                  <a:schemeClr val="lt1"/>
                </a:solidFill>
                <a:latin typeface="Arial"/>
                <a:ea typeface="Arial"/>
                <a:cs typeface="Arial"/>
                <a:sym typeface="Arial"/>
              </a:defRPr>
            </a:lvl8pPr>
            <a:lvl9pPr indent="0" lvl="8" marL="0" marR="0" rtl="0" algn="l">
              <a:spcBef>
                <a:spcPts val="0"/>
              </a:spcBef>
              <a:spcAft>
                <a:spcPts val="0"/>
              </a:spcAft>
              <a:buNone/>
              <a:defRPr sz="18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8"/>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43" name="Google Shape;43;p8"/>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44" name="Google Shape;44;p8"/>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45" name="Google Shape;45;p8"/>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lt1"/>
              </a:buClr>
              <a:buSzPts val="2400"/>
              <a:buFont typeface="Arial"/>
              <a:buNone/>
              <a:defRPr b="1" i="0" sz="2400" u="none" cap="none" strike="noStrike">
                <a:solidFill>
                  <a:schemeClr val="lt1"/>
                </a:solidFill>
                <a:latin typeface="Calibri"/>
                <a:ea typeface="Calibri"/>
                <a:cs typeface="Calibri"/>
                <a:sym typeface="Calibri"/>
              </a:defRPr>
            </a:lvl1pPr>
            <a:lvl2pPr indent="-228600" lvl="1" marL="914400" marR="0" rtl="0" algn="l">
              <a:spcBef>
                <a:spcPts val="400"/>
              </a:spcBef>
              <a:spcAft>
                <a:spcPts val="0"/>
              </a:spcAft>
              <a:buClr>
                <a:schemeClr val="lt1"/>
              </a:buClr>
              <a:buSzPts val="2000"/>
              <a:buFont typeface="Arial"/>
              <a:buNone/>
              <a:defRPr b="1" i="0" sz="2000" u="none" cap="none" strike="noStrike">
                <a:solidFill>
                  <a:schemeClr val="lt1"/>
                </a:solidFill>
                <a:latin typeface="Calibri"/>
                <a:ea typeface="Calibri"/>
                <a:cs typeface="Calibri"/>
                <a:sym typeface="Calibri"/>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Calibri"/>
                <a:ea typeface="Calibri"/>
                <a:cs typeface="Calibri"/>
                <a:sym typeface="Calibri"/>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Calibri"/>
                <a:ea typeface="Calibri"/>
                <a:cs typeface="Calibri"/>
                <a:sym typeface="Calibri"/>
              </a:defRPr>
            </a:lvl9pPr>
          </a:lstStyle>
          <a:p/>
        </p:txBody>
      </p:sp>
      <p:sp>
        <p:nvSpPr>
          <p:cNvPr id="46" name="Google Shape;46;p8"/>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9pPr>
          </a:lstStyle>
          <a:p/>
        </p:txBody>
      </p:sp>
      <p:sp>
        <p:nvSpPr>
          <p:cNvPr id="47" name="Google Shape;47;p8"/>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8" name="Google Shape;48;p8"/>
          <p:cNvSpPr txBox="1"/>
          <p:nvPr>
            <p:ph idx="11" type="ftr"/>
          </p:nvPr>
        </p:nvSpPr>
        <p:spPr>
          <a:xfrm>
            <a:off x="4165600" y="6356351"/>
            <a:ext cx="3860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9" name="Google Shape;49;p8"/>
          <p:cNvSpPr txBox="1"/>
          <p:nvPr>
            <p:ph idx="12" type="sldNum"/>
          </p:nvPr>
        </p:nvSpPr>
        <p:spPr>
          <a:xfrm>
            <a:off x="8737600" y="6356351"/>
            <a:ext cx="28448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lt1"/>
                </a:solidFill>
                <a:latin typeface="Arial"/>
                <a:ea typeface="Arial"/>
                <a:cs typeface="Arial"/>
                <a:sym typeface="Arial"/>
              </a:defRPr>
            </a:lvl1pPr>
            <a:lvl2pPr indent="0" lvl="1" marL="0" marR="0" rtl="0" algn="l">
              <a:spcBef>
                <a:spcPts val="0"/>
              </a:spcBef>
              <a:spcAft>
                <a:spcPts val="0"/>
              </a:spcAft>
              <a:buNone/>
              <a:defRPr sz="1800">
                <a:solidFill>
                  <a:schemeClr val="lt1"/>
                </a:solidFill>
                <a:latin typeface="Arial"/>
                <a:ea typeface="Arial"/>
                <a:cs typeface="Arial"/>
                <a:sym typeface="Arial"/>
              </a:defRPr>
            </a:lvl2pPr>
            <a:lvl3pPr indent="0" lvl="2" marL="0" marR="0" rtl="0" algn="l">
              <a:spcBef>
                <a:spcPts val="0"/>
              </a:spcBef>
              <a:spcAft>
                <a:spcPts val="0"/>
              </a:spcAft>
              <a:buNone/>
              <a:defRPr sz="1800">
                <a:solidFill>
                  <a:schemeClr val="lt1"/>
                </a:solidFill>
                <a:latin typeface="Arial"/>
                <a:ea typeface="Arial"/>
                <a:cs typeface="Arial"/>
                <a:sym typeface="Arial"/>
              </a:defRPr>
            </a:lvl3pPr>
            <a:lvl4pPr indent="0" lvl="3" marL="0" marR="0" rtl="0" algn="l">
              <a:spcBef>
                <a:spcPts val="0"/>
              </a:spcBef>
              <a:spcAft>
                <a:spcPts val="0"/>
              </a:spcAft>
              <a:buNone/>
              <a:defRPr sz="1800">
                <a:solidFill>
                  <a:schemeClr val="lt1"/>
                </a:solidFill>
                <a:latin typeface="Arial"/>
                <a:ea typeface="Arial"/>
                <a:cs typeface="Arial"/>
                <a:sym typeface="Arial"/>
              </a:defRPr>
            </a:lvl4pPr>
            <a:lvl5pPr indent="0" lvl="4" marL="0" marR="0" rtl="0" algn="l">
              <a:spcBef>
                <a:spcPts val="0"/>
              </a:spcBef>
              <a:spcAft>
                <a:spcPts val="0"/>
              </a:spcAft>
              <a:buNone/>
              <a:defRPr sz="1800">
                <a:solidFill>
                  <a:schemeClr val="lt1"/>
                </a:solidFill>
                <a:latin typeface="Arial"/>
                <a:ea typeface="Arial"/>
                <a:cs typeface="Arial"/>
                <a:sym typeface="Arial"/>
              </a:defRPr>
            </a:lvl5pPr>
            <a:lvl6pPr indent="0" lvl="5" marL="0" marR="0" rtl="0" algn="l">
              <a:spcBef>
                <a:spcPts val="0"/>
              </a:spcBef>
              <a:spcAft>
                <a:spcPts val="0"/>
              </a:spcAft>
              <a:buNone/>
              <a:defRPr sz="1800">
                <a:solidFill>
                  <a:schemeClr val="lt1"/>
                </a:solidFill>
                <a:latin typeface="Arial"/>
                <a:ea typeface="Arial"/>
                <a:cs typeface="Arial"/>
                <a:sym typeface="Arial"/>
              </a:defRPr>
            </a:lvl6pPr>
            <a:lvl7pPr indent="0" lvl="6" marL="0" marR="0" rtl="0" algn="l">
              <a:spcBef>
                <a:spcPts val="0"/>
              </a:spcBef>
              <a:spcAft>
                <a:spcPts val="0"/>
              </a:spcAft>
              <a:buNone/>
              <a:defRPr sz="1800">
                <a:solidFill>
                  <a:schemeClr val="lt1"/>
                </a:solidFill>
                <a:latin typeface="Arial"/>
                <a:ea typeface="Arial"/>
                <a:cs typeface="Arial"/>
                <a:sym typeface="Arial"/>
              </a:defRPr>
            </a:lvl7pPr>
            <a:lvl8pPr indent="0" lvl="7" marL="0" marR="0" rtl="0" algn="l">
              <a:spcBef>
                <a:spcPts val="0"/>
              </a:spcBef>
              <a:spcAft>
                <a:spcPts val="0"/>
              </a:spcAft>
              <a:buNone/>
              <a:defRPr sz="1800">
                <a:solidFill>
                  <a:schemeClr val="lt1"/>
                </a:solidFill>
                <a:latin typeface="Arial"/>
                <a:ea typeface="Arial"/>
                <a:cs typeface="Arial"/>
                <a:sym typeface="Arial"/>
              </a:defRPr>
            </a:lvl8pPr>
            <a:lvl9pPr indent="0" lvl="8" marL="0" marR="0" rtl="0" algn="l">
              <a:spcBef>
                <a:spcPts val="0"/>
              </a:spcBef>
              <a:spcAft>
                <a:spcPts val="0"/>
              </a:spcAft>
              <a:buNone/>
              <a:defRPr sz="18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9"/>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lt1"/>
                </a:solidFill>
                <a:latin typeface="Calibri"/>
                <a:ea typeface="Calibri"/>
                <a:cs typeface="Calibri"/>
                <a:sym typeface="Calibri"/>
              </a:defRPr>
            </a:lvl9pPr>
          </a:lstStyle>
          <a:p/>
        </p:txBody>
      </p:sp>
      <p:sp>
        <p:nvSpPr>
          <p:cNvPr id="52" name="Google Shape;52;p9"/>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3" name="Google Shape;53;p9"/>
          <p:cNvSpPr txBox="1"/>
          <p:nvPr>
            <p:ph idx="11" type="ftr"/>
          </p:nvPr>
        </p:nvSpPr>
        <p:spPr>
          <a:xfrm>
            <a:off x="4165600" y="6356351"/>
            <a:ext cx="3860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4" name="Google Shape;54;p9"/>
          <p:cNvSpPr txBox="1"/>
          <p:nvPr>
            <p:ph idx="12" type="sldNum"/>
          </p:nvPr>
        </p:nvSpPr>
        <p:spPr>
          <a:xfrm>
            <a:off x="8737600" y="6356351"/>
            <a:ext cx="28448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lt1"/>
                </a:solidFill>
                <a:latin typeface="Arial"/>
                <a:ea typeface="Arial"/>
                <a:cs typeface="Arial"/>
                <a:sym typeface="Arial"/>
              </a:defRPr>
            </a:lvl1pPr>
            <a:lvl2pPr indent="0" lvl="1" marL="0" marR="0" rtl="0" algn="l">
              <a:spcBef>
                <a:spcPts val="0"/>
              </a:spcBef>
              <a:spcAft>
                <a:spcPts val="0"/>
              </a:spcAft>
              <a:buNone/>
              <a:defRPr sz="1800">
                <a:solidFill>
                  <a:schemeClr val="lt1"/>
                </a:solidFill>
                <a:latin typeface="Arial"/>
                <a:ea typeface="Arial"/>
                <a:cs typeface="Arial"/>
                <a:sym typeface="Arial"/>
              </a:defRPr>
            </a:lvl2pPr>
            <a:lvl3pPr indent="0" lvl="2" marL="0" marR="0" rtl="0" algn="l">
              <a:spcBef>
                <a:spcPts val="0"/>
              </a:spcBef>
              <a:spcAft>
                <a:spcPts val="0"/>
              </a:spcAft>
              <a:buNone/>
              <a:defRPr sz="1800">
                <a:solidFill>
                  <a:schemeClr val="lt1"/>
                </a:solidFill>
                <a:latin typeface="Arial"/>
                <a:ea typeface="Arial"/>
                <a:cs typeface="Arial"/>
                <a:sym typeface="Arial"/>
              </a:defRPr>
            </a:lvl3pPr>
            <a:lvl4pPr indent="0" lvl="3" marL="0" marR="0" rtl="0" algn="l">
              <a:spcBef>
                <a:spcPts val="0"/>
              </a:spcBef>
              <a:spcAft>
                <a:spcPts val="0"/>
              </a:spcAft>
              <a:buNone/>
              <a:defRPr sz="1800">
                <a:solidFill>
                  <a:schemeClr val="lt1"/>
                </a:solidFill>
                <a:latin typeface="Arial"/>
                <a:ea typeface="Arial"/>
                <a:cs typeface="Arial"/>
                <a:sym typeface="Arial"/>
              </a:defRPr>
            </a:lvl4pPr>
            <a:lvl5pPr indent="0" lvl="4" marL="0" marR="0" rtl="0" algn="l">
              <a:spcBef>
                <a:spcPts val="0"/>
              </a:spcBef>
              <a:spcAft>
                <a:spcPts val="0"/>
              </a:spcAft>
              <a:buNone/>
              <a:defRPr sz="1800">
                <a:solidFill>
                  <a:schemeClr val="lt1"/>
                </a:solidFill>
                <a:latin typeface="Arial"/>
                <a:ea typeface="Arial"/>
                <a:cs typeface="Arial"/>
                <a:sym typeface="Arial"/>
              </a:defRPr>
            </a:lvl5pPr>
            <a:lvl6pPr indent="0" lvl="5" marL="0" marR="0" rtl="0" algn="l">
              <a:spcBef>
                <a:spcPts val="0"/>
              </a:spcBef>
              <a:spcAft>
                <a:spcPts val="0"/>
              </a:spcAft>
              <a:buNone/>
              <a:defRPr sz="1800">
                <a:solidFill>
                  <a:schemeClr val="lt1"/>
                </a:solidFill>
                <a:latin typeface="Arial"/>
                <a:ea typeface="Arial"/>
                <a:cs typeface="Arial"/>
                <a:sym typeface="Arial"/>
              </a:defRPr>
            </a:lvl6pPr>
            <a:lvl7pPr indent="0" lvl="6" marL="0" marR="0" rtl="0" algn="l">
              <a:spcBef>
                <a:spcPts val="0"/>
              </a:spcBef>
              <a:spcAft>
                <a:spcPts val="0"/>
              </a:spcAft>
              <a:buNone/>
              <a:defRPr sz="1800">
                <a:solidFill>
                  <a:schemeClr val="lt1"/>
                </a:solidFill>
                <a:latin typeface="Arial"/>
                <a:ea typeface="Arial"/>
                <a:cs typeface="Arial"/>
                <a:sym typeface="Arial"/>
              </a:defRPr>
            </a:lvl7pPr>
            <a:lvl8pPr indent="0" lvl="7" marL="0" marR="0" rtl="0" algn="l">
              <a:spcBef>
                <a:spcPts val="0"/>
              </a:spcBef>
              <a:spcAft>
                <a:spcPts val="0"/>
              </a:spcAft>
              <a:buNone/>
              <a:defRPr sz="1800">
                <a:solidFill>
                  <a:schemeClr val="lt1"/>
                </a:solidFill>
                <a:latin typeface="Arial"/>
                <a:ea typeface="Arial"/>
                <a:cs typeface="Arial"/>
                <a:sym typeface="Arial"/>
              </a:defRPr>
            </a:lvl8pPr>
            <a:lvl9pPr indent="0" lvl="8" marL="0" marR="0" rtl="0" algn="l">
              <a:spcBef>
                <a:spcPts val="0"/>
              </a:spcBef>
              <a:spcAft>
                <a:spcPts val="0"/>
              </a:spcAft>
              <a:buNone/>
              <a:defRPr sz="18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0"/>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7" name="Google Shape;57;p10"/>
          <p:cNvSpPr txBox="1"/>
          <p:nvPr>
            <p:ph idx="11" type="ftr"/>
          </p:nvPr>
        </p:nvSpPr>
        <p:spPr>
          <a:xfrm>
            <a:off x="4165600" y="6356351"/>
            <a:ext cx="3860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58" name="Google Shape;58;p10"/>
          <p:cNvSpPr txBox="1"/>
          <p:nvPr>
            <p:ph idx="12" type="sldNum"/>
          </p:nvPr>
        </p:nvSpPr>
        <p:spPr>
          <a:xfrm>
            <a:off x="8737600" y="6356351"/>
            <a:ext cx="28448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lt1"/>
                </a:solidFill>
                <a:latin typeface="Arial"/>
                <a:ea typeface="Arial"/>
                <a:cs typeface="Arial"/>
                <a:sym typeface="Arial"/>
              </a:defRPr>
            </a:lvl1pPr>
            <a:lvl2pPr indent="0" lvl="1" marL="0" marR="0" rtl="0" algn="l">
              <a:spcBef>
                <a:spcPts val="0"/>
              </a:spcBef>
              <a:spcAft>
                <a:spcPts val="0"/>
              </a:spcAft>
              <a:buNone/>
              <a:defRPr sz="1800">
                <a:solidFill>
                  <a:schemeClr val="lt1"/>
                </a:solidFill>
                <a:latin typeface="Arial"/>
                <a:ea typeface="Arial"/>
                <a:cs typeface="Arial"/>
                <a:sym typeface="Arial"/>
              </a:defRPr>
            </a:lvl2pPr>
            <a:lvl3pPr indent="0" lvl="2" marL="0" marR="0" rtl="0" algn="l">
              <a:spcBef>
                <a:spcPts val="0"/>
              </a:spcBef>
              <a:spcAft>
                <a:spcPts val="0"/>
              </a:spcAft>
              <a:buNone/>
              <a:defRPr sz="1800">
                <a:solidFill>
                  <a:schemeClr val="lt1"/>
                </a:solidFill>
                <a:latin typeface="Arial"/>
                <a:ea typeface="Arial"/>
                <a:cs typeface="Arial"/>
                <a:sym typeface="Arial"/>
              </a:defRPr>
            </a:lvl3pPr>
            <a:lvl4pPr indent="0" lvl="3" marL="0" marR="0" rtl="0" algn="l">
              <a:spcBef>
                <a:spcPts val="0"/>
              </a:spcBef>
              <a:spcAft>
                <a:spcPts val="0"/>
              </a:spcAft>
              <a:buNone/>
              <a:defRPr sz="1800">
                <a:solidFill>
                  <a:schemeClr val="lt1"/>
                </a:solidFill>
                <a:latin typeface="Arial"/>
                <a:ea typeface="Arial"/>
                <a:cs typeface="Arial"/>
                <a:sym typeface="Arial"/>
              </a:defRPr>
            </a:lvl4pPr>
            <a:lvl5pPr indent="0" lvl="4" marL="0" marR="0" rtl="0" algn="l">
              <a:spcBef>
                <a:spcPts val="0"/>
              </a:spcBef>
              <a:spcAft>
                <a:spcPts val="0"/>
              </a:spcAft>
              <a:buNone/>
              <a:defRPr sz="1800">
                <a:solidFill>
                  <a:schemeClr val="lt1"/>
                </a:solidFill>
                <a:latin typeface="Arial"/>
                <a:ea typeface="Arial"/>
                <a:cs typeface="Arial"/>
                <a:sym typeface="Arial"/>
              </a:defRPr>
            </a:lvl5pPr>
            <a:lvl6pPr indent="0" lvl="5" marL="0" marR="0" rtl="0" algn="l">
              <a:spcBef>
                <a:spcPts val="0"/>
              </a:spcBef>
              <a:spcAft>
                <a:spcPts val="0"/>
              </a:spcAft>
              <a:buNone/>
              <a:defRPr sz="1800">
                <a:solidFill>
                  <a:schemeClr val="lt1"/>
                </a:solidFill>
                <a:latin typeface="Arial"/>
                <a:ea typeface="Arial"/>
                <a:cs typeface="Arial"/>
                <a:sym typeface="Arial"/>
              </a:defRPr>
            </a:lvl6pPr>
            <a:lvl7pPr indent="0" lvl="6" marL="0" marR="0" rtl="0" algn="l">
              <a:spcBef>
                <a:spcPts val="0"/>
              </a:spcBef>
              <a:spcAft>
                <a:spcPts val="0"/>
              </a:spcAft>
              <a:buNone/>
              <a:defRPr sz="1800">
                <a:solidFill>
                  <a:schemeClr val="lt1"/>
                </a:solidFill>
                <a:latin typeface="Arial"/>
                <a:ea typeface="Arial"/>
                <a:cs typeface="Arial"/>
                <a:sym typeface="Arial"/>
              </a:defRPr>
            </a:lvl7pPr>
            <a:lvl8pPr indent="0" lvl="7" marL="0" marR="0" rtl="0" algn="l">
              <a:spcBef>
                <a:spcPts val="0"/>
              </a:spcBef>
              <a:spcAft>
                <a:spcPts val="0"/>
              </a:spcAft>
              <a:buNone/>
              <a:defRPr sz="1800">
                <a:solidFill>
                  <a:schemeClr val="lt1"/>
                </a:solidFill>
                <a:latin typeface="Arial"/>
                <a:ea typeface="Arial"/>
                <a:cs typeface="Arial"/>
                <a:sym typeface="Arial"/>
              </a:defRPr>
            </a:lvl8pPr>
            <a:lvl9pPr indent="0" lvl="8" marL="0" marR="0" rtl="0" algn="l">
              <a:spcBef>
                <a:spcPts val="0"/>
              </a:spcBef>
              <a:spcAft>
                <a:spcPts val="0"/>
              </a:spcAft>
              <a:buNone/>
              <a:defRPr sz="18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cxnSp>
        <p:nvCxnSpPr>
          <p:cNvPr id="10" name="Google Shape;10;p1"/>
          <p:cNvCxnSpPr/>
          <p:nvPr/>
        </p:nvCxnSpPr>
        <p:spPr>
          <a:xfrm>
            <a:off x="-1656" y="5705064"/>
            <a:ext cx="12193656" cy="0"/>
          </a:xfrm>
          <a:prstGeom prst="straightConnector1">
            <a:avLst/>
          </a:prstGeom>
          <a:noFill/>
          <a:ln cap="flat" cmpd="sng" w="9525">
            <a:solidFill>
              <a:schemeClr val="accent6"/>
            </a:solidFill>
            <a:prstDash val="dash"/>
            <a:round/>
            <a:headEnd len="sm" w="sm" type="none"/>
            <a:tailEnd len="sm" w="sm" type="none"/>
          </a:ln>
        </p:spPr>
      </p:cxnSp>
      <p:sp>
        <p:nvSpPr>
          <p:cNvPr id="11" name="Google Shape;11;p1"/>
          <p:cNvSpPr txBox="1"/>
          <p:nvPr/>
        </p:nvSpPr>
        <p:spPr>
          <a:xfrm rot="-1162426">
            <a:off x="-1017771" y="2168275"/>
            <a:ext cx="13665699" cy="186204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en-US" sz="11500" u="none" cap="none" strike="noStrike">
                <a:solidFill>
                  <a:srgbClr val="262626"/>
                </a:solidFill>
                <a:latin typeface="Arial Black"/>
                <a:ea typeface="Arial Black"/>
                <a:cs typeface="Arial Black"/>
                <a:sym typeface="Arial Black"/>
              </a:rPr>
              <a:t>Sandeep Gupta</a:t>
            </a:r>
            <a:endParaRPr/>
          </a:p>
        </p:txBody>
      </p:sp>
      <p:sp>
        <p:nvSpPr>
          <p:cNvPr id="12" name="Google Shape;12;p1"/>
          <p:cNvSpPr/>
          <p:nvPr/>
        </p:nvSpPr>
        <p:spPr>
          <a:xfrm>
            <a:off x="0" y="5072"/>
            <a:ext cx="12192000" cy="6858000"/>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3" name="Google Shape;13;p1"/>
          <p:cNvPicPr preferRelativeResize="0"/>
          <p:nvPr/>
        </p:nvPicPr>
        <p:blipFill rotWithShape="1">
          <a:blip r:embed="rId1">
            <a:alphaModFix/>
          </a:blip>
          <a:srcRect b="0" l="0" r="0" t="0"/>
          <a:stretch/>
        </p:blipFill>
        <p:spPr>
          <a:xfrm>
            <a:off x="5562307" y="5776642"/>
            <a:ext cx="1067385" cy="100323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 Id="rId3" Type="http://schemas.openxmlformats.org/officeDocument/2006/relationships/image" Target="../media/image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 Id="rId3" Type="http://schemas.openxmlformats.org/officeDocument/2006/relationships/image" Target="../media/image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 Id="rId3" Type="http://schemas.openxmlformats.org/officeDocument/2006/relationships/image" Target="../media/image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 Id="rId3" Type="http://schemas.openxmlformats.org/officeDocument/2006/relationships/image" Target="../media/image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 Id="rId3" Type="http://schemas.openxmlformats.org/officeDocument/2006/relationships/image" Target="../media/image3.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3.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 Id="rId3" Type="http://schemas.openxmlformats.org/officeDocument/2006/relationships/image" Target="../media/image3.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image" Target="../media/image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15.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image" Target="../media/image3.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 Id="rId3" Type="http://schemas.openxmlformats.org/officeDocument/2006/relationships/image" Target="../media/image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 Id="rId3" Type="http://schemas.openxmlformats.org/officeDocument/2006/relationships/image" Target="../media/image3.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3.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 Id="rId3" Type="http://schemas.openxmlformats.org/officeDocument/2006/relationships/image" Target="../media/image3.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 Id="rId3" Type="http://schemas.openxmlformats.org/officeDocument/2006/relationships/image" Target="../media/image3.png"/><Relationship Id="rId4" Type="http://schemas.openxmlformats.org/officeDocument/2006/relationships/image" Target="../media/image19.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 Id="rId3" Type="http://schemas.openxmlformats.org/officeDocument/2006/relationships/image" Target="../media/image3.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 Id="rId3" Type="http://schemas.openxmlformats.org/officeDocument/2006/relationships/image" Target="../media/image3.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 Id="rId3" Type="http://schemas.openxmlformats.org/officeDocument/2006/relationships/image" Target="../media/image3.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image" Target="../media/image3.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3.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3.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 Id="rId3" Type="http://schemas.openxmlformats.org/officeDocument/2006/relationships/image" Target="../media/image3.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 Id="rId3" Type="http://schemas.openxmlformats.org/officeDocument/2006/relationships/image" Target="../media/image3.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 Id="rId3" Type="http://schemas.openxmlformats.org/officeDocument/2006/relationships/image" Target="../media/image3.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 Id="rId3" Type="http://schemas.openxmlformats.org/officeDocument/2006/relationships/image" Target="../media/image3.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 Id="rId3" Type="http://schemas.openxmlformats.org/officeDocument/2006/relationships/image" Target="../media/image3.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 Id="rId3" Type="http://schemas.openxmlformats.org/officeDocument/2006/relationships/image" Target="../media/image3.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 Id="rId3" Type="http://schemas.openxmlformats.org/officeDocument/2006/relationships/image" Target="../media/image3.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 Id="rId3" Type="http://schemas.openxmlformats.org/officeDocument/2006/relationships/image" Target="../media/image3.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 Id="rId3" Type="http://schemas.openxmlformats.org/officeDocument/2006/relationships/image" Target="../media/image3.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 Id="rId3" Type="http://schemas.openxmlformats.org/officeDocument/2006/relationships/image" Target="../media/image3.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 Id="rId3" Type="http://schemas.openxmlformats.org/officeDocument/2006/relationships/image" Target="../media/image3.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 Id="rId3" Type="http://schemas.openxmlformats.org/officeDocument/2006/relationships/image" Target="../media/image3.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 Id="rId3" Type="http://schemas.openxmlformats.org/officeDocument/2006/relationships/image" Target="../media/image3.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 Id="rId3" Type="http://schemas.openxmlformats.org/officeDocument/2006/relationships/image" Target="../media/image9.png"/><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1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1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2.png"/><Relationship Id="rId4" Type="http://schemas.openxmlformats.org/officeDocument/2006/relationships/image" Target="../media/image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type="title"/>
          </p:nvPr>
        </p:nvSpPr>
        <p:spPr>
          <a:xfrm>
            <a:off x="0" y="260648"/>
            <a:ext cx="12192000" cy="136815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8800">
                <a:latin typeface="Cambria"/>
                <a:ea typeface="Cambria"/>
                <a:cs typeface="Cambria"/>
                <a:sym typeface="Cambria"/>
              </a:rPr>
              <a:t>CR Basics</a:t>
            </a:r>
            <a:endParaRPr b="1" sz="8800">
              <a:latin typeface="Cambria"/>
              <a:ea typeface="Cambria"/>
              <a:cs typeface="Cambria"/>
              <a:sym typeface="Cambria"/>
            </a:endParaRPr>
          </a:p>
        </p:txBody>
      </p:sp>
      <p:pic>
        <p:nvPicPr>
          <p:cNvPr id="91" name="Google Shape;91;p15"/>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609600" y="116632"/>
            <a:ext cx="10972800" cy="122413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3200">
                <a:latin typeface="Cambria"/>
                <a:ea typeface="Cambria"/>
                <a:cs typeface="Cambria"/>
                <a:sym typeface="Cambria"/>
              </a:rPr>
              <a:t>Two opposing conclusions / viewpoints (usually the author and some other side) with facts backing both the claims</a:t>
            </a:r>
            <a:endParaRPr sz="3200">
              <a:latin typeface="Cambria"/>
              <a:ea typeface="Cambria"/>
              <a:cs typeface="Cambria"/>
              <a:sym typeface="Cambria"/>
            </a:endParaRPr>
          </a:p>
        </p:txBody>
      </p:sp>
      <p:sp>
        <p:nvSpPr>
          <p:cNvPr id="157" name="Google Shape;157;p24"/>
          <p:cNvSpPr txBox="1"/>
          <p:nvPr>
            <p:ph idx="1" type="body"/>
          </p:nvPr>
        </p:nvSpPr>
        <p:spPr>
          <a:xfrm>
            <a:off x="155340" y="1484784"/>
            <a:ext cx="11881320" cy="3949899"/>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lt1"/>
              </a:buClr>
              <a:buSzPts val="2400"/>
              <a:buNone/>
            </a:pPr>
            <a:r>
              <a:rPr b="1" lang="en-US" sz="2400">
                <a:latin typeface="Cambria"/>
                <a:ea typeface="Cambria"/>
                <a:cs typeface="Cambria"/>
                <a:sym typeface="Cambria"/>
              </a:rPr>
              <a:t>Historian</a:t>
            </a:r>
            <a:r>
              <a:rPr lang="en-US" sz="2400">
                <a:latin typeface="Cambria"/>
                <a:ea typeface="Cambria"/>
                <a:cs typeface="Cambria"/>
                <a:sym typeface="Cambria"/>
              </a:rPr>
              <a:t>: Newton developed mathematical concepts and techniques that are fundamental to modern calculus. Leibniz developed closely analogous concepts and techniques. It has traditionally been thought that these discoveries were independent. Researchers have, however, recently discovered notes of Leibniz’ that discuss one of Newton’s books on mathematics. Several scholars have argued that since the book includes a presentation of Newton’s calculus concepts and techniques, and since the notes were written before Leibniz’ own development of calculus concepts and techniques, it is virtually certain that the traditional view is false. A more cautious conclusion than this is called for, however. Leibniz’ notes are limited to early sections of Newton’s book, sections that precede the ones in which Newton’s calculus concepts and techniques are presented.</a:t>
            </a:r>
            <a:endParaRPr sz="3600">
              <a:latin typeface="Cambria"/>
              <a:ea typeface="Cambria"/>
              <a:cs typeface="Cambria"/>
              <a:sym typeface="Cambria"/>
            </a:endParaRPr>
          </a:p>
        </p:txBody>
      </p:sp>
      <p:pic>
        <p:nvPicPr>
          <p:cNvPr id="158" name="Google Shape;158;p24"/>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14"/>
          <p:cNvSpPr txBox="1"/>
          <p:nvPr>
            <p:ph idx="1" type="body"/>
          </p:nvPr>
        </p:nvSpPr>
        <p:spPr>
          <a:xfrm>
            <a:off x="3575720" y="116632"/>
            <a:ext cx="8568952" cy="4896544"/>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chemeClr val="lt1"/>
              </a:buClr>
              <a:buSzPts val="2400"/>
              <a:buNone/>
            </a:pPr>
            <a:r>
              <a:rPr lang="en-US" sz="2400">
                <a:latin typeface="Cambria"/>
                <a:ea typeface="Cambria"/>
                <a:cs typeface="Cambria"/>
                <a:sym typeface="Cambria"/>
              </a:rPr>
              <a:t>The Mercantile Corporation increased its national market share last year by 5% compared to its market share two years ago.</a:t>
            </a:r>
            <a:r>
              <a:rPr lang="en-US" sz="2400">
                <a:latin typeface="Calibri"/>
                <a:ea typeface="Calibri"/>
                <a:cs typeface="Calibri"/>
                <a:sym typeface="Calibri"/>
              </a:rPr>
              <a:t> </a:t>
            </a:r>
            <a:r>
              <a:rPr i="1" lang="en-US" sz="2400">
                <a:latin typeface="Cambria"/>
                <a:ea typeface="Cambria"/>
                <a:cs typeface="Cambria"/>
                <a:sym typeface="Cambria"/>
              </a:rPr>
              <a:t>Which of the following could be true of the overall unit sales of the Mercantile Corporation?</a:t>
            </a:r>
            <a:r>
              <a:rPr lang="en-US" sz="2400">
                <a:latin typeface="Cambria"/>
                <a:ea typeface="Cambria"/>
                <a:cs typeface="Cambria"/>
                <a:sym typeface="Cambria"/>
              </a:rPr>
              <a:t> </a:t>
            </a:r>
            <a:r>
              <a:rPr b="1" lang="en-US" sz="2400">
                <a:latin typeface="Cambria"/>
                <a:ea typeface="Cambria"/>
                <a:cs typeface="Cambria"/>
                <a:sym typeface="Cambria"/>
              </a:rPr>
              <a:t>Select all the possible answers.</a:t>
            </a:r>
            <a:endParaRPr sz="2400">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400"/>
              <a:buFont typeface="Calibri"/>
              <a:buAutoNum type="romanUcPeriod"/>
            </a:pPr>
            <a:r>
              <a:rPr lang="en-US" sz="2400">
                <a:latin typeface="Cambria"/>
                <a:ea typeface="Cambria"/>
                <a:cs typeface="Cambria"/>
                <a:sym typeface="Cambria"/>
              </a:rPr>
              <a:t>Mercantile Corporation sold fewer units last year than it had sold the prior year. </a:t>
            </a:r>
            <a:r>
              <a:rPr b="1" lang="en-US" sz="2400">
                <a:solidFill>
                  <a:srgbClr val="FFFF00"/>
                </a:solidFill>
                <a:latin typeface="Cambria"/>
                <a:ea typeface="Cambria"/>
                <a:cs typeface="Cambria"/>
                <a:sym typeface="Cambria"/>
              </a:rPr>
              <a:t>(100000 to 10000)</a:t>
            </a:r>
            <a:endParaRPr b="1" sz="2400">
              <a:solidFill>
                <a:srgbClr val="FFFF00"/>
              </a:solidFill>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400"/>
              <a:buFont typeface="Calibri"/>
              <a:buAutoNum type="romanUcPeriod"/>
            </a:pPr>
            <a:r>
              <a:rPr lang="en-US" sz="2400">
                <a:latin typeface="Cambria"/>
                <a:ea typeface="Cambria"/>
                <a:cs typeface="Cambria"/>
                <a:sym typeface="Cambria"/>
              </a:rPr>
              <a:t>Mercantile Corporation sold the same number of units each of the last two years. </a:t>
            </a:r>
            <a:r>
              <a:rPr b="1" lang="en-US" sz="2400">
                <a:solidFill>
                  <a:srgbClr val="FFFF00"/>
                </a:solidFill>
                <a:latin typeface="Cambria"/>
                <a:ea typeface="Cambria"/>
                <a:cs typeface="Cambria"/>
                <a:sym typeface="Cambria"/>
              </a:rPr>
              <a:t>(20% of 100000 = 25% of 80000)</a:t>
            </a:r>
            <a:endParaRPr b="1" sz="2400">
              <a:solidFill>
                <a:srgbClr val="FFFF00"/>
              </a:solidFill>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400"/>
              <a:buFont typeface="Calibri"/>
              <a:buAutoNum type="romanUcPeriod"/>
            </a:pPr>
            <a:r>
              <a:rPr lang="en-US" sz="2400">
                <a:latin typeface="Cambria"/>
                <a:ea typeface="Cambria"/>
                <a:cs typeface="Cambria"/>
                <a:sym typeface="Cambria"/>
              </a:rPr>
              <a:t>Mercantile Corporation sold more units last year than it had sold the prior year. </a:t>
            </a:r>
            <a:r>
              <a:rPr b="1" lang="en-US" sz="2400">
                <a:solidFill>
                  <a:srgbClr val="FFFF00"/>
                </a:solidFill>
                <a:latin typeface="Cambria"/>
                <a:ea typeface="Cambria"/>
                <a:cs typeface="Cambria"/>
                <a:sym typeface="Cambria"/>
              </a:rPr>
              <a:t>(Base same)</a:t>
            </a:r>
            <a:endParaRPr b="1" sz="2400">
              <a:solidFill>
                <a:srgbClr val="FFFF00"/>
              </a:solidFill>
              <a:latin typeface="Calibri"/>
              <a:ea typeface="Calibri"/>
              <a:cs typeface="Calibri"/>
              <a:sym typeface="Calibri"/>
            </a:endParaRPr>
          </a:p>
        </p:txBody>
      </p:sp>
      <p:pic>
        <p:nvPicPr>
          <p:cNvPr id="787" name="Google Shape;787;p114"/>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115"/>
          <p:cNvSpPr txBox="1"/>
          <p:nvPr>
            <p:ph idx="1" type="body"/>
          </p:nvPr>
        </p:nvSpPr>
        <p:spPr>
          <a:xfrm>
            <a:off x="3575720" y="116632"/>
            <a:ext cx="8568952" cy="4896544"/>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chemeClr val="lt1"/>
              </a:buClr>
              <a:buSzPts val="2400"/>
              <a:buNone/>
            </a:pPr>
            <a:r>
              <a:rPr lang="en-US" sz="2400">
                <a:latin typeface="Cambria"/>
                <a:ea typeface="Cambria"/>
                <a:cs typeface="Cambria"/>
                <a:sym typeface="Cambria"/>
              </a:rPr>
              <a:t>In today’s mayoral election, West received 1500 votes, compared with the 1000 votes that he had received in last year’s election. </a:t>
            </a:r>
            <a:r>
              <a:rPr i="1" lang="en-US" sz="2400">
                <a:latin typeface="Cambria"/>
                <a:ea typeface="Cambria"/>
                <a:cs typeface="Cambria"/>
                <a:sym typeface="Cambria"/>
              </a:rPr>
              <a:t>Which of the following could be true of the percentage of the vote West won in today’s election compared to the percentage he won in the last election?</a:t>
            </a:r>
            <a:r>
              <a:rPr lang="en-US" sz="2400">
                <a:latin typeface="Cambria"/>
                <a:ea typeface="Cambria"/>
                <a:cs typeface="Cambria"/>
                <a:sym typeface="Cambria"/>
              </a:rPr>
              <a:t> </a:t>
            </a:r>
            <a:r>
              <a:rPr b="1" lang="en-US" sz="2400">
                <a:latin typeface="Cambria"/>
                <a:ea typeface="Cambria"/>
                <a:cs typeface="Cambria"/>
                <a:sym typeface="Cambria"/>
              </a:rPr>
              <a:t>Select all the possible answers.</a:t>
            </a:r>
            <a:endParaRPr sz="2400">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400"/>
              <a:buFont typeface="Calibri"/>
              <a:buAutoNum type="romanUcPeriod"/>
            </a:pPr>
            <a:r>
              <a:rPr lang="en-US" sz="2400">
                <a:latin typeface="Cambria"/>
                <a:ea typeface="Cambria"/>
                <a:cs typeface="Cambria"/>
                <a:sym typeface="Cambria"/>
              </a:rPr>
              <a:t>West received a greater percentage of the vote today than in the last election.</a:t>
            </a:r>
            <a:endParaRPr sz="2400">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400"/>
              <a:buFont typeface="Calibri"/>
              <a:buAutoNum type="romanUcPeriod"/>
            </a:pPr>
            <a:r>
              <a:rPr lang="en-US" sz="2400">
                <a:latin typeface="Cambria"/>
                <a:ea typeface="Cambria"/>
                <a:cs typeface="Cambria"/>
                <a:sym typeface="Cambria"/>
              </a:rPr>
              <a:t>West received a smaller percentage of the vote today than in the last election.</a:t>
            </a:r>
            <a:endParaRPr sz="2400">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400"/>
              <a:buFont typeface="Calibri"/>
              <a:buAutoNum type="romanUcPeriod"/>
            </a:pPr>
            <a:r>
              <a:rPr lang="en-US" sz="2400">
                <a:latin typeface="Cambria"/>
                <a:ea typeface="Cambria"/>
                <a:cs typeface="Cambria"/>
                <a:sym typeface="Cambria"/>
              </a:rPr>
              <a:t>West received the same percentage of the vote today as in the last election.</a:t>
            </a:r>
            <a:endParaRPr sz="2400">
              <a:latin typeface="Calibri"/>
              <a:ea typeface="Calibri"/>
              <a:cs typeface="Calibri"/>
              <a:sym typeface="Calibri"/>
            </a:endParaRPr>
          </a:p>
        </p:txBody>
      </p:sp>
      <p:pic>
        <p:nvPicPr>
          <p:cNvPr id="794" name="Google Shape;794;p115"/>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116"/>
          <p:cNvSpPr txBox="1"/>
          <p:nvPr>
            <p:ph idx="1" type="body"/>
          </p:nvPr>
        </p:nvSpPr>
        <p:spPr>
          <a:xfrm>
            <a:off x="3575720" y="116632"/>
            <a:ext cx="8568952" cy="4896544"/>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chemeClr val="lt1"/>
              </a:buClr>
              <a:buSzPts val="2400"/>
              <a:buNone/>
            </a:pPr>
            <a:r>
              <a:rPr lang="en-US" sz="2400">
                <a:latin typeface="Cambria"/>
                <a:ea typeface="Cambria"/>
                <a:cs typeface="Cambria"/>
                <a:sym typeface="Cambria"/>
              </a:rPr>
              <a:t>In today’s mayoral election, West received 1500 votes, compared with the 1000 votes that he had received in last year’s election. </a:t>
            </a:r>
            <a:r>
              <a:rPr i="1" lang="en-US" sz="2400">
                <a:latin typeface="Cambria"/>
                <a:ea typeface="Cambria"/>
                <a:cs typeface="Cambria"/>
                <a:sym typeface="Cambria"/>
              </a:rPr>
              <a:t>Which of the following could be true of the percentage of the vote West won in today’s election compared to the percentage he won in the last election?</a:t>
            </a:r>
            <a:r>
              <a:rPr lang="en-US" sz="2400">
                <a:latin typeface="Cambria"/>
                <a:ea typeface="Cambria"/>
                <a:cs typeface="Cambria"/>
                <a:sym typeface="Cambria"/>
              </a:rPr>
              <a:t> </a:t>
            </a:r>
            <a:r>
              <a:rPr b="1" lang="en-US" sz="2400">
                <a:latin typeface="Cambria"/>
                <a:ea typeface="Cambria"/>
                <a:cs typeface="Cambria"/>
                <a:sym typeface="Cambria"/>
              </a:rPr>
              <a:t>Select all the possible answers.</a:t>
            </a:r>
            <a:endParaRPr sz="2400">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400"/>
              <a:buFont typeface="Calibri"/>
              <a:buAutoNum type="romanUcPeriod"/>
            </a:pPr>
            <a:r>
              <a:rPr lang="en-US" sz="2400">
                <a:latin typeface="Cambria"/>
                <a:ea typeface="Cambria"/>
                <a:cs typeface="Cambria"/>
                <a:sym typeface="Cambria"/>
              </a:rPr>
              <a:t>West received a greater percentage of the vote today than in the last election. </a:t>
            </a:r>
            <a:r>
              <a:rPr b="1" lang="en-US" sz="2400">
                <a:solidFill>
                  <a:srgbClr val="FFFF00"/>
                </a:solidFill>
                <a:latin typeface="Cambria"/>
                <a:ea typeface="Cambria"/>
                <a:cs typeface="Cambria"/>
                <a:sym typeface="Cambria"/>
              </a:rPr>
              <a:t>(Same base)</a:t>
            </a:r>
            <a:endParaRPr sz="2400">
              <a:solidFill>
                <a:srgbClr val="FFFF00"/>
              </a:solidFill>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400"/>
              <a:buFont typeface="Calibri"/>
              <a:buAutoNum type="romanUcPeriod"/>
            </a:pPr>
            <a:r>
              <a:rPr lang="en-US" sz="2400">
                <a:latin typeface="Cambria"/>
                <a:ea typeface="Cambria"/>
                <a:cs typeface="Cambria"/>
                <a:sym typeface="Cambria"/>
              </a:rPr>
              <a:t>West received a smaller percentage of the vote today than in the last election. </a:t>
            </a:r>
            <a:r>
              <a:rPr b="1" lang="en-US" sz="2400">
                <a:solidFill>
                  <a:srgbClr val="FFFF00"/>
                </a:solidFill>
                <a:latin typeface="Cambria"/>
                <a:ea typeface="Cambria"/>
                <a:cs typeface="Cambria"/>
                <a:sym typeface="Cambria"/>
              </a:rPr>
              <a:t>(1500/15000 vs. 1000/2000)</a:t>
            </a:r>
            <a:endParaRPr b="1" sz="2400">
              <a:solidFill>
                <a:srgbClr val="FFFF00"/>
              </a:solidFill>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400"/>
              <a:buFont typeface="Calibri"/>
              <a:buAutoNum type="romanUcPeriod"/>
            </a:pPr>
            <a:r>
              <a:rPr lang="en-US" sz="2400">
                <a:latin typeface="Cambria"/>
                <a:ea typeface="Cambria"/>
                <a:cs typeface="Cambria"/>
                <a:sym typeface="Cambria"/>
              </a:rPr>
              <a:t>West received the same percentage of the vote today as in the last election. </a:t>
            </a:r>
            <a:r>
              <a:rPr b="1" lang="en-US" sz="2400">
                <a:solidFill>
                  <a:srgbClr val="FFFF00"/>
                </a:solidFill>
                <a:latin typeface="Cambria"/>
                <a:ea typeface="Cambria"/>
                <a:cs typeface="Cambria"/>
                <a:sym typeface="Cambria"/>
              </a:rPr>
              <a:t>(1500/15000 vs. 1000/10000)</a:t>
            </a:r>
            <a:endParaRPr b="1" sz="2400">
              <a:solidFill>
                <a:srgbClr val="FFFF00"/>
              </a:solidFill>
              <a:latin typeface="Calibri"/>
              <a:ea typeface="Calibri"/>
              <a:cs typeface="Calibri"/>
              <a:sym typeface="Calibri"/>
            </a:endParaRPr>
          </a:p>
        </p:txBody>
      </p:sp>
      <p:pic>
        <p:nvPicPr>
          <p:cNvPr id="801" name="Google Shape;801;p116"/>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117"/>
          <p:cNvSpPr txBox="1"/>
          <p:nvPr>
            <p:ph idx="1" type="body"/>
          </p:nvPr>
        </p:nvSpPr>
        <p:spPr>
          <a:xfrm>
            <a:off x="2639616" y="116632"/>
            <a:ext cx="9505056" cy="4896544"/>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chemeClr val="lt1"/>
              </a:buClr>
              <a:buSzPts val="2200"/>
              <a:buNone/>
            </a:pPr>
            <a:r>
              <a:rPr lang="en-US" sz="2200">
                <a:latin typeface="Cambria"/>
                <a:ea typeface="Cambria"/>
                <a:cs typeface="Cambria"/>
                <a:sym typeface="Cambria"/>
              </a:rPr>
              <a:t>Halstead’s and McGrady’s are competing furniture stores, each of which carries exactly one type of couch. Next week Halstead’s will have its annual holiday sale, during which every piece of furniture in the store is to be marked down by 60%. McGrady’s has just announced a competing sale, in which various products will be marked down by 30%.</a:t>
            </a:r>
            <a:r>
              <a:rPr lang="en-US" sz="2200">
                <a:latin typeface="Calibri"/>
                <a:ea typeface="Calibri"/>
                <a:cs typeface="Calibri"/>
                <a:sym typeface="Calibri"/>
              </a:rPr>
              <a:t> </a:t>
            </a:r>
            <a:r>
              <a:rPr i="1" lang="en-US" sz="2200">
                <a:latin typeface="Cambria"/>
                <a:ea typeface="Cambria"/>
                <a:cs typeface="Cambria"/>
                <a:sym typeface="Cambria"/>
              </a:rPr>
              <a:t>Which of the following could be true of Halstead’s couch price compared with McGrady’s during next week’s sale?</a:t>
            </a:r>
            <a:r>
              <a:rPr lang="en-US" sz="2200">
                <a:latin typeface="Cambria"/>
                <a:ea typeface="Cambria"/>
                <a:cs typeface="Cambria"/>
                <a:sym typeface="Cambria"/>
              </a:rPr>
              <a:t> </a:t>
            </a:r>
            <a:r>
              <a:rPr b="1" lang="en-US" sz="2200">
                <a:latin typeface="Cambria"/>
                <a:ea typeface="Cambria"/>
                <a:cs typeface="Cambria"/>
                <a:sym typeface="Cambria"/>
              </a:rPr>
              <a:t>Select all the possible answers.</a:t>
            </a:r>
            <a:endParaRPr sz="2200">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200"/>
              <a:buFont typeface="Calibri"/>
              <a:buAutoNum type="romanUcPeriod"/>
            </a:pPr>
            <a:r>
              <a:rPr lang="en-US" sz="2200">
                <a:latin typeface="Cambria"/>
                <a:ea typeface="Cambria"/>
                <a:cs typeface="Cambria"/>
                <a:sym typeface="Cambria"/>
              </a:rPr>
              <a:t>A couch purchased at Halstead’s will cost less than a couch at McGrady’s. </a:t>
            </a:r>
            <a:endParaRPr/>
          </a:p>
          <a:p>
            <a:pPr indent="-342900" lvl="0" marL="342900" marR="0" rtl="0" algn="just">
              <a:lnSpc>
                <a:spcPct val="120000"/>
              </a:lnSpc>
              <a:spcBef>
                <a:spcPts val="600"/>
              </a:spcBef>
              <a:spcAft>
                <a:spcPts val="0"/>
              </a:spcAft>
              <a:buClr>
                <a:schemeClr val="lt1"/>
              </a:buClr>
              <a:buSzPts val="2200"/>
              <a:buFont typeface="Calibri"/>
              <a:buAutoNum type="romanUcPeriod"/>
            </a:pPr>
            <a:r>
              <a:rPr lang="en-US" sz="2200">
                <a:latin typeface="Cambria"/>
                <a:ea typeface="Cambria"/>
                <a:cs typeface="Cambria"/>
                <a:sym typeface="Cambria"/>
              </a:rPr>
              <a:t>A couch purchased at Halstead’s will cost more than a couch at McGrady’s. </a:t>
            </a:r>
            <a:endParaRPr sz="2200">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200"/>
              <a:buFont typeface="Calibri"/>
              <a:buAutoNum type="romanUcPeriod"/>
            </a:pPr>
            <a:r>
              <a:rPr lang="en-US" sz="2200">
                <a:latin typeface="Cambria"/>
                <a:ea typeface="Cambria"/>
                <a:cs typeface="Cambria"/>
                <a:sym typeface="Cambria"/>
              </a:rPr>
              <a:t>A couch purchased at Halstead’s will cost the same as a couch at McGrady’s. </a:t>
            </a:r>
            <a:endParaRPr sz="2200">
              <a:latin typeface="Calibri"/>
              <a:ea typeface="Calibri"/>
              <a:cs typeface="Calibri"/>
              <a:sym typeface="Calibri"/>
            </a:endParaRPr>
          </a:p>
        </p:txBody>
      </p:sp>
      <p:pic>
        <p:nvPicPr>
          <p:cNvPr id="808" name="Google Shape;808;p117"/>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18"/>
          <p:cNvSpPr txBox="1"/>
          <p:nvPr>
            <p:ph idx="1" type="body"/>
          </p:nvPr>
        </p:nvSpPr>
        <p:spPr>
          <a:xfrm>
            <a:off x="2639616" y="116632"/>
            <a:ext cx="9505056" cy="4896544"/>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chemeClr val="lt1"/>
              </a:buClr>
              <a:buSzPts val="2200"/>
              <a:buNone/>
            </a:pPr>
            <a:r>
              <a:rPr lang="en-US" sz="2200">
                <a:latin typeface="Cambria"/>
                <a:ea typeface="Cambria"/>
                <a:cs typeface="Cambria"/>
                <a:sym typeface="Cambria"/>
              </a:rPr>
              <a:t>Halstead’s and McGrady’s are competing furniture stores, each of which carries exactly one type of couch. Next week Halstead’s will have its annual holiday sale, during which every piece of furniture in the store is to be marked down by 60%. McGrady’s has just announced a competing sale, in which various products will be marked down by 30%.</a:t>
            </a:r>
            <a:r>
              <a:rPr lang="en-US" sz="2200">
                <a:latin typeface="Calibri"/>
                <a:ea typeface="Calibri"/>
                <a:cs typeface="Calibri"/>
                <a:sym typeface="Calibri"/>
              </a:rPr>
              <a:t> </a:t>
            </a:r>
            <a:r>
              <a:rPr i="1" lang="en-US" sz="2200">
                <a:latin typeface="Cambria"/>
                <a:ea typeface="Cambria"/>
                <a:cs typeface="Cambria"/>
                <a:sym typeface="Cambria"/>
              </a:rPr>
              <a:t>Which of the following could be true of Halstead’s couch price compared with McGrady’s during next week’s sale?</a:t>
            </a:r>
            <a:r>
              <a:rPr lang="en-US" sz="2200">
                <a:latin typeface="Cambria"/>
                <a:ea typeface="Cambria"/>
                <a:cs typeface="Cambria"/>
                <a:sym typeface="Cambria"/>
              </a:rPr>
              <a:t> </a:t>
            </a:r>
            <a:r>
              <a:rPr b="1" lang="en-US" sz="2200">
                <a:latin typeface="Cambria"/>
                <a:ea typeface="Cambria"/>
                <a:cs typeface="Cambria"/>
                <a:sym typeface="Cambria"/>
              </a:rPr>
              <a:t>Select all the possible answers.</a:t>
            </a:r>
            <a:endParaRPr sz="2200">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200"/>
              <a:buFont typeface="Calibri"/>
              <a:buAutoNum type="romanUcPeriod"/>
            </a:pPr>
            <a:r>
              <a:rPr lang="en-US" sz="2200">
                <a:latin typeface="Cambria"/>
                <a:ea typeface="Cambria"/>
                <a:cs typeface="Cambria"/>
                <a:sym typeface="Cambria"/>
              </a:rPr>
              <a:t>A couch purchased at Halstead’s will cost less than a couch at McGrady’s. </a:t>
            </a:r>
            <a:r>
              <a:rPr b="1" lang="en-US" sz="2200">
                <a:solidFill>
                  <a:srgbClr val="FFFF00"/>
                </a:solidFill>
                <a:latin typeface="Cambria"/>
                <a:ea typeface="Cambria"/>
                <a:cs typeface="Cambria"/>
                <a:sym typeface="Cambria"/>
              </a:rPr>
              <a:t>(initial price 100 for both)</a:t>
            </a:r>
            <a:endParaRPr b="1" sz="2200">
              <a:solidFill>
                <a:srgbClr val="FFFF00"/>
              </a:solidFill>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200"/>
              <a:buFont typeface="Calibri"/>
              <a:buAutoNum type="romanUcPeriod"/>
            </a:pPr>
            <a:r>
              <a:rPr lang="en-US" sz="2200">
                <a:latin typeface="Cambria"/>
                <a:ea typeface="Cambria"/>
                <a:cs typeface="Cambria"/>
                <a:sym typeface="Cambria"/>
              </a:rPr>
              <a:t>A couch purchased at Halstead’s will cost more than a couch at McGrady’s. </a:t>
            </a:r>
            <a:r>
              <a:rPr b="1" lang="en-US" sz="2200">
                <a:solidFill>
                  <a:srgbClr val="FFFF00"/>
                </a:solidFill>
                <a:latin typeface="Cambria"/>
                <a:ea typeface="Cambria"/>
                <a:cs typeface="Cambria"/>
                <a:sym typeface="Cambria"/>
              </a:rPr>
              <a:t>(200 down 60% is 80 | 100 down 30% is 70)</a:t>
            </a:r>
            <a:endParaRPr b="1" sz="2200">
              <a:solidFill>
                <a:srgbClr val="FFFF00"/>
              </a:solidFill>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200"/>
              <a:buFont typeface="Calibri"/>
              <a:buAutoNum type="romanUcPeriod"/>
            </a:pPr>
            <a:r>
              <a:rPr lang="en-US" sz="2200">
                <a:latin typeface="Cambria"/>
                <a:ea typeface="Cambria"/>
                <a:cs typeface="Cambria"/>
                <a:sym typeface="Cambria"/>
              </a:rPr>
              <a:t>A couch purchased at Halstead’s will cost the same as a couch at McGrady’s. </a:t>
            </a:r>
            <a:r>
              <a:rPr b="1" lang="en-US" sz="2200">
                <a:solidFill>
                  <a:srgbClr val="FFFF00"/>
                </a:solidFill>
                <a:latin typeface="Cambria"/>
                <a:ea typeface="Cambria"/>
                <a:cs typeface="Cambria"/>
                <a:sym typeface="Cambria"/>
              </a:rPr>
              <a:t>0.4x = 0.7y or 4x = 7y, so, if x = 70 and y = 40 this can work out</a:t>
            </a:r>
            <a:endParaRPr b="1" sz="2200">
              <a:solidFill>
                <a:srgbClr val="FFFF00"/>
              </a:solidFill>
              <a:latin typeface="Calibri"/>
              <a:ea typeface="Calibri"/>
              <a:cs typeface="Calibri"/>
              <a:sym typeface="Calibri"/>
            </a:endParaRPr>
          </a:p>
        </p:txBody>
      </p:sp>
      <p:pic>
        <p:nvPicPr>
          <p:cNvPr id="815" name="Google Shape;815;p118"/>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19"/>
          <p:cNvSpPr txBox="1"/>
          <p:nvPr>
            <p:ph idx="1" type="body"/>
          </p:nvPr>
        </p:nvSpPr>
        <p:spPr>
          <a:xfrm>
            <a:off x="3287688" y="116632"/>
            <a:ext cx="8856984" cy="4896544"/>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chemeClr val="lt1"/>
              </a:buClr>
              <a:buSzPts val="2100"/>
              <a:buNone/>
            </a:pPr>
            <a:r>
              <a:rPr lang="en-US" sz="2100">
                <a:latin typeface="Cambria"/>
                <a:ea typeface="Cambria"/>
                <a:cs typeface="Cambria"/>
                <a:sym typeface="Cambria"/>
              </a:rPr>
              <a:t>In response to brisk sales, a certain car dealership increased the price of the Cheetah, its best-selling sport utility vehicle, by 25% on January 1. In February, after no other price changes had been implemented, the dealership held a special sale during which the price of every car was marked down by 20%.</a:t>
            </a:r>
            <a:r>
              <a:rPr lang="en-US" sz="2100">
                <a:latin typeface="Calibri"/>
                <a:ea typeface="Calibri"/>
                <a:cs typeface="Calibri"/>
                <a:sym typeface="Calibri"/>
              </a:rPr>
              <a:t> </a:t>
            </a:r>
            <a:r>
              <a:rPr i="1" lang="en-US" sz="2100">
                <a:latin typeface="Cambria"/>
                <a:ea typeface="Cambria"/>
                <a:cs typeface="Cambria"/>
                <a:sym typeface="Cambria"/>
              </a:rPr>
              <a:t>Which of the following could be true of the price of the Cheetah during the February sale compared with the price on December 31 (just prior to the January 1 price change)?</a:t>
            </a:r>
            <a:r>
              <a:rPr lang="en-US" sz="2100">
                <a:latin typeface="Cambria"/>
                <a:ea typeface="Cambria"/>
                <a:cs typeface="Cambria"/>
                <a:sym typeface="Cambria"/>
              </a:rPr>
              <a:t> </a:t>
            </a:r>
            <a:r>
              <a:rPr b="1" lang="en-US" sz="2100">
                <a:latin typeface="Cambria"/>
                <a:ea typeface="Cambria"/>
                <a:cs typeface="Cambria"/>
                <a:sym typeface="Cambria"/>
              </a:rPr>
              <a:t>Select all the possible answers.</a:t>
            </a:r>
            <a:endParaRPr sz="2100">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100"/>
              <a:buFont typeface="Calibri"/>
              <a:buAutoNum type="romanUcPeriod"/>
            </a:pPr>
            <a:r>
              <a:rPr lang="en-US" sz="2100">
                <a:latin typeface="Cambria"/>
                <a:ea typeface="Cambria"/>
                <a:cs typeface="Cambria"/>
                <a:sym typeface="Cambria"/>
              </a:rPr>
              <a:t>The price of the Cheetah was higher during the sale than it had been on December 31.</a:t>
            </a:r>
            <a:endParaRPr sz="2100">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100"/>
              <a:buFont typeface="Calibri"/>
              <a:buAutoNum type="romanUcPeriod"/>
            </a:pPr>
            <a:r>
              <a:rPr lang="en-US" sz="2100">
                <a:latin typeface="Cambria"/>
                <a:ea typeface="Cambria"/>
                <a:cs typeface="Cambria"/>
                <a:sym typeface="Cambria"/>
              </a:rPr>
              <a:t>The price of the Cheetah was lower during the sale than it had been on December 31.</a:t>
            </a:r>
            <a:endParaRPr sz="2100">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100"/>
              <a:buFont typeface="Calibri"/>
              <a:buAutoNum type="romanUcPeriod"/>
            </a:pPr>
            <a:r>
              <a:rPr lang="en-US" sz="2100">
                <a:latin typeface="Cambria"/>
                <a:ea typeface="Cambria"/>
                <a:cs typeface="Cambria"/>
                <a:sym typeface="Cambria"/>
              </a:rPr>
              <a:t>The price of the Cheetah was the same during the sale as it had been on December 31.</a:t>
            </a:r>
            <a:endParaRPr sz="2100">
              <a:latin typeface="Calibri"/>
              <a:ea typeface="Calibri"/>
              <a:cs typeface="Calibri"/>
              <a:sym typeface="Calibri"/>
            </a:endParaRPr>
          </a:p>
        </p:txBody>
      </p:sp>
      <p:pic>
        <p:nvPicPr>
          <p:cNvPr id="822" name="Google Shape;822;p119"/>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120"/>
          <p:cNvSpPr txBox="1"/>
          <p:nvPr>
            <p:ph idx="1" type="body"/>
          </p:nvPr>
        </p:nvSpPr>
        <p:spPr>
          <a:xfrm>
            <a:off x="3287688" y="116632"/>
            <a:ext cx="8856984" cy="4896544"/>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chemeClr val="lt1"/>
              </a:buClr>
              <a:buSzPts val="2100"/>
              <a:buNone/>
            </a:pPr>
            <a:r>
              <a:rPr lang="en-US" sz="2100">
                <a:latin typeface="Cambria"/>
                <a:ea typeface="Cambria"/>
                <a:cs typeface="Cambria"/>
                <a:sym typeface="Cambria"/>
              </a:rPr>
              <a:t>In response to brisk sales, a certain car dealership increased the price of the Cheetah, its best-selling sport utility vehicle, by 25% on January 1. In February, after no other price changes had been implemented, the dealership held a special sale during which the price of every car was marked down by 20%.</a:t>
            </a:r>
            <a:r>
              <a:rPr lang="en-US" sz="2100">
                <a:latin typeface="Calibri"/>
                <a:ea typeface="Calibri"/>
                <a:cs typeface="Calibri"/>
                <a:sym typeface="Calibri"/>
              </a:rPr>
              <a:t> </a:t>
            </a:r>
            <a:r>
              <a:rPr i="1" lang="en-US" sz="2100">
                <a:latin typeface="Cambria"/>
                <a:ea typeface="Cambria"/>
                <a:cs typeface="Cambria"/>
                <a:sym typeface="Cambria"/>
              </a:rPr>
              <a:t>Which of the following could be true of the price of the Cheetah during the February sale compared with the price on December 31 (just prior to the January 1 price change)?</a:t>
            </a:r>
            <a:r>
              <a:rPr lang="en-US" sz="2100">
                <a:latin typeface="Cambria"/>
                <a:ea typeface="Cambria"/>
                <a:cs typeface="Cambria"/>
                <a:sym typeface="Cambria"/>
              </a:rPr>
              <a:t> </a:t>
            </a:r>
            <a:r>
              <a:rPr b="1" lang="en-US" sz="2100">
                <a:latin typeface="Cambria"/>
                <a:ea typeface="Cambria"/>
                <a:cs typeface="Cambria"/>
                <a:sym typeface="Cambria"/>
              </a:rPr>
              <a:t>Select all the possible answers.</a:t>
            </a:r>
            <a:endParaRPr sz="2100">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100"/>
              <a:buFont typeface="Calibri"/>
              <a:buAutoNum type="romanUcPeriod"/>
            </a:pPr>
            <a:r>
              <a:rPr lang="en-US" sz="2100">
                <a:latin typeface="Cambria"/>
                <a:ea typeface="Cambria"/>
                <a:cs typeface="Cambria"/>
                <a:sym typeface="Cambria"/>
              </a:rPr>
              <a:t>The price of the Cheetah was higher during the sale than it had been on December 31. </a:t>
            </a:r>
            <a:r>
              <a:rPr b="1" lang="en-US" sz="2100">
                <a:solidFill>
                  <a:srgbClr val="FFFF00"/>
                </a:solidFill>
                <a:latin typeface="Cambria"/>
                <a:ea typeface="Cambria"/>
                <a:cs typeface="Cambria"/>
                <a:sym typeface="Cambria"/>
              </a:rPr>
              <a:t>Impossible</a:t>
            </a:r>
            <a:endParaRPr sz="2100">
              <a:solidFill>
                <a:srgbClr val="FFFF00"/>
              </a:solidFill>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100"/>
              <a:buFont typeface="Calibri"/>
              <a:buAutoNum type="romanUcPeriod"/>
            </a:pPr>
            <a:r>
              <a:rPr lang="en-US" sz="2100">
                <a:latin typeface="Cambria"/>
                <a:ea typeface="Cambria"/>
                <a:cs typeface="Cambria"/>
                <a:sym typeface="Cambria"/>
              </a:rPr>
              <a:t>The price of the Cheetah was lower during the sale than it had been on December 31.</a:t>
            </a:r>
            <a:r>
              <a:rPr b="1" lang="en-US" sz="2100">
                <a:latin typeface="Cambria"/>
                <a:ea typeface="Cambria"/>
                <a:cs typeface="Cambria"/>
                <a:sym typeface="Cambria"/>
              </a:rPr>
              <a:t> </a:t>
            </a:r>
            <a:r>
              <a:rPr b="1" lang="en-US" sz="2100">
                <a:solidFill>
                  <a:srgbClr val="FFFF00"/>
                </a:solidFill>
                <a:latin typeface="Cambria"/>
                <a:ea typeface="Cambria"/>
                <a:cs typeface="Cambria"/>
                <a:sym typeface="Cambria"/>
              </a:rPr>
              <a:t>Impossible</a:t>
            </a:r>
            <a:endParaRPr sz="2100">
              <a:solidFill>
                <a:srgbClr val="FFFF00"/>
              </a:solidFill>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100"/>
              <a:buFont typeface="Calibri"/>
              <a:buAutoNum type="romanUcPeriod"/>
            </a:pPr>
            <a:r>
              <a:rPr lang="en-US" sz="2100">
                <a:latin typeface="Cambria"/>
                <a:ea typeface="Cambria"/>
                <a:cs typeface="Cambria"/>
                <a:sym typeface="Cambria"/>
              </a:rPr>
              <a:t>The price of the Cheetah was the same during the sale as it had been on December 31.</a:t>
            </a:r>
            <a:r>
              <a:rPr b="1" lang="en-US" sz="2100">
                <a:latin typeface="Cambria"/>
                <a:ea typeface="Cambria"/>
                <a:cs typeface="Cambria"/>
                <a:sym typeface="Cambria"/>
              </a:rPr>
              <a:t> </a:t>
            </a:r>
            <a:r>
              <a:rPr b="1" lang="en-US" sz="2100">
                <a:solidFill>
                  <a:srgbClr val="FFFF00"/>
                </a:solidFill>
                <a:latin typeface="Cambria"/>
                <a:ea typeface="Cambria"/>
                <a:cs typeface="Cambria"/>
                <a:sym typeface="Cambria"/>
              </a:rPr>
              <a:t>ONLY this is correct</a:t>
            </a:r>
            <a:endParaRPr sz="2100">
              <a:solidFill>
                <a:srgbClr val="FFFF00"/>
              </a:solidFill>
              <a:latin typeface="Calibri"/>
              <a:ea typeface="Calibri"/>
              <a:cs typeface="Calibri"/>
              <a:sym typeface="Calibri"/>
            </a:endParaRPr>
          </a:p>
        </p:txBody>
      </p:sp>
      <p:pic>
        <p:nvPicPr>
          <p:cNvPr id="829" name="Google Shape;829;p120"/>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121"/>
          <p:cNvSpPr txBox="1"/>
          <p:nvPr>
            <p:ph idx="1" type="body"/>
          </p:nvPr>
        </p:nvSpPr>
        <p:spPr>
          <a:xfrm>
            <a:off x="2351584" y="116632"/>
            <a:ext cx="9793088" cy="4896544"/>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chemeClr val="lt1"/>
              </a:buClr>
              <a:buSzPts val="2000"/>
              <a:buNone/>
            </a:pPr>
            <a:r>
              <a:rPr lang="en-US" sz="2000">
                <a:latin typeface="Cambria"/>
                <a:ea typeface="Cambria"/>
                <a:cs typeface="Cambria"/>
                <a:sym typeface="Cambria"/>
              </a:rPr>
              <a:t>Last year, Davis, Acme Company’s top salesperson, was responsible for 25% of Acme’s total sales. This year Davis is credited with 35% of Acme’s total sales, which have decreased overall compared to last year’s total sales.</a:t>
            </a:r>
            <a:r>
              <a:rPr lang="en-US" sz="2000">
                <a:latin typeface="Calibri"/>
                <a:ea typeface="Calibri"/>
                <a:cs typeface="Calibri"/>
                <a:sym typeface="Calibri"/>
              </a:rPr>
              <a:t> </a:t>
            </a:r>
            <a:r>
              <a:rPr i="1" lang="en-US" sz="2000">
                <a:latin typeface="Cambria"/>
                <a:ea typeface="Cambria"/>
                <a:cs typeface="Cambria"/>
                <a:sym typeface="Cambria"/>
              </a:rPr>
              <a:t>Which of the following could be true of Davis’ sales this year as compared with Davis’ sales from last year?</a:t>
            </a:r>
            <a:r>
              <a:rPr lang="en-US" sz="2000">
                <a:latin typeface="Cambria"/>
                <a:ea typeface="Cambria"/>
                <a:cs typeface="Cambria"/>
                <a:sym typeface="Cambria"/>
              </a:rPr>
              <a:t> </a:t>
            </a:r>
            <a:r>
              <a:rPr b="1" lang="en-US" sz="2000">
                <a:latin typeface="Cambria"/>
                <a:ea typeface="Cambria"/>
                <a:cs typeface="Cambria"/>
                <a:sym typeface="Cambria"/>
              </a:rPr>
              <a:t>Select all the possible answers.</a:t>
            </a:r>
            <a:r>
              <a:rPr lang="en-US" sz="2000">
                <a:latin typeface="Cambria"/>
                <a:ea typeface="Cambria"/>
                <a:cs typeface="Cambria"/>
                <a:sym typeface="Cambria"/>
              </a:rPr>
              <a:t> </a:t>
            </a:r>
            <a:endParaRPr sz="2000">
              <a:latin typeface="Calibri"/>
              <a:ea typeface="Calibri"/>
              <a:cs typeface="Calibri"/>
              <a:sym typeface="Calibri"/>
            </a:endParaRPr>
          </a:p>
          <a:p>
            <a:pPr indent="-342900" lvl="0" marL="342900" marR="0" rtl="0" algn="just">
              <a:lnSpc>
                <a:spcPct val="150000"/>
              </a:lnSpc>
              <a:spcBef>
                <a:spcPts val="600"/>
              </a:spcBef>
              <a:spcAft>
                <a:spcPts val="0"/>
              </a:spcAft>
              <a:buClr>
                <a:schemeClr val="lt1"/>
              </a:buClr>
              <a:buSzPts val="2000"/>
              <a:buFont typeface="Calibri"/>
              <a:buAutoNum type="romanUcPeriod"/>
            </a:pPr>
            <a:r>
              <a:rPr lang="en-US" sz="2000">
                <a:latin typeface="Cambria"/>
                <a:ea typeface="Cambria"/>
                <a:cs typeface="Cambria"/>
                <a:sym typeface="Cambria"/>
              </a:rPr>
              <a:t>Davis’ total sales were greater this year. </a:t>
            </a:r>
            <a:endParaRPr sz="2000">
              <a:latin typeface="Calibri"/>
              <a:ea typeface="Calibri"/>
              <a:cs typeface="Calibri"/>
              <a:sym typeface="Calibri"/>
            </a:endParaRPr>
          </a:p>
          <a:p>
            <a:pPr indent="-342900" lvl="0" marL="342900" marR="0" rtl="0" algn="just">
              <a:lnSpc>
                <a:spcPct val="150000"/>
              </a:lnSpc>
              <a:spcBef>
                <a:spcPts val="600"/>
              </a:spcBef>
              <a:spcAft>
                <a:spcPts val="0"/>
              </a:spcAft>
              <a:buClr>
                <a:schemeClr val="lt1"/>
              </a:buClr>
              <a:buSzPts val="2000"/>
              <a:buFont typeface="Calibri"/>
              <a:buAutoNum type="romanUcPeriod"/>
            </a:pPr>
            <a:r>
              <a:rPr lang="en-US" sz="2000">
                <a:latin typeface="Cambria"/>
                <a:ea typeface="Cambria"/>
                <a:cs typeface="Cambria"/>
                <a:sym typeface="Cambria"/>
              </a:rPr>
              <a:t>Davis’ total sales were greater last year. </a:t>
            </a:r>
            <a:endParaRPr sz="2000">
              <a:latin typeface="Calibri"/>
              <a:ea typeface="Calibri"/>
              <a:cs typeface="Calibri"/>
              <a:sym typeface="Calibri"/>
            </a:endParaRPr>
          </a:p>
          <a:p>
            <a:pPr indent="-342900" lvl="0" marL="342900" marR="0" rtl="0" algn="just">
              <a:lnSpc>
                <a:spcPct val="150000"/>
              </a:lnSpc>
              <a:spcBef>
                <a:spcPts val="600"/>
              </a:spcBef>
              <a:spcAft>
                <a:spcPts val="0"/>
              </a:spcAft>
              <a:buClr>
                <a:schemeClr val="lt1"/>
              </a:buClr>
              <a:buSzPts val="2000"/>
              <a:buFont typeface="Calibri"/>
              <a:buAutoNum type="romanUcPeriod"/>
            </a:pPr>
            <a:r>
              <a:rPr lang="en-US" sz="2000">
                <a:latin typeface="Cambria"/>
                <a:ea typeface="Cambria"/>
                <a:cs typeface="Cambria"/>
                <a:sym typeface="Cambria"/>
              </a:rPr>
              <a:t>Davis’ total sales were the same over the last two years. </a:t>
            </a:r>
            <a:endParaRPr sz="2000">
              <a:latin typeface="Calibri"/>
              <a:ea typeface="Calibri"/>
              <a:cs typeface="Calibri"/>
              <a:sym typeface="Calibri"/>
            </a:endParaRPr>
          </a:p>
        </p:txBody>
      </p:sp>
      <p:pic>
        <p:nvPicPr>
          <p:cNvPr id="836" name="Google Shape;836;p121"/>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122"/>
          <p:cNvSpPr txBox="1"/>
          <p:nvPr>
            <p:ph idx="1" type="body"/>
          </p:nvPr>
        </p:nvSpPr>
        <p:spPr>
          <a:xfrm>
            <a:off x="2351584" y="116632"/>
            <a:ext cx="9793088" cy="4896544"/>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chemeClr val="lt1"/>
              </a:buClr>
              <a:buSzPts val="2000"/>
              <a:buNone/>
            </a:pPr>
            <a:r>
              <a:rPr lang="en-US" sz="2000">
                <a:latin typeface="Cambria"/>
                <a:ea typeface="Cambria"/>
                <a:cs typeface="Cambria"/>
                <a:sym typeface="Cambria"/>
              </a:rPr>
              <a:t>Last year, Davis, Acme Company’s top salesperson, was responsible for 25% of Acme’s total sales. This year Davis is credited with 35% of Acme’s total sales, which have decreased overall compared to last year’s total sales.</a:t>
            </a:r>
            <a:r>
              <a:rPr lang="en-US" sz="2000">
                <a:latin typeface="Calibri"/>
                <a:ea typeface="Calibri"/>
                <a:cs typeface="Calibri"/>
                <a:sym typeface="Calibri"/>
              </a:rPr>
              <a:t> </a:t>
            </a:r>
            <a:r>
              <a:rPr i="1" lang="en-US" sz="2000">
                <a:latin typeface="Cambria"/>
                <a:ea typeface="Cambria"/>
                <a:cs typeface="Cambria"/>
                <a:sym typeface="Cambria"/>
              </a:rPr>
              <a:t>Which of the following could be true of Davis’ sales this year as compared with Davis’ sales from last year?</a:t>
            </a:r>
            <a:r>
              <a:rPr lang="en-US" sz="2000">
                <a:latin typeface="Cambria"/>
                <a:ea typeface="Cambria"/>
                <a:cs typeface="Cambria"/>
                <a:sym typeface="Cambria"/>
              </a:rPr>
              <a:t> </a:t>
            </a:r>
            <a:r>
              <a:rPr b="1" lang="en-US" sz="2000">
                <a:latin typeface="Cambria"/>
                <a:ea typeface="Cambria"/>
                <a:cs typeface="Cambria"/>
                <a:sym typeface="Cambria"/>
              </a:rPr>
              <a:t>Select all the possible answers.</a:t>
            </a:r>
            <a:r>
              <a:rPr lang="en-US" sz="2000">
                <a:latin typeface="Cambria"/>
                <a:ea typeface="Cambria"/>
                <a:cs typeface="Cambria"/>
                <a:sym typeface="Cambria"/>
              </a:rPr>
              <a:t> </a:t>
            </a:r>
            <a:endParaRPr sz="2000">
              <a:latin typeface="Calibri"/>
              <a:ea typeface="Calibri"/>
              <a:cs typeface="Calibri"/>
              <a:sym typeface="Calibri"/>
            </a:endParaRPr>
          </a:p>
          <a:p>
            <a:pPr indent="-342900" lvl="0" marL="342900" marR="0" rtl="0" algn="just">
              <a:lnSpc>
                <a:spcPct val="150000"/>
              </a:lnSpc>
              <a:spcBef>
                <a:spcPts val="600"/>
              </a:spcBef>
              <a:spcAft>
                <a:spcPts val="0"/>
              </a:spcAft>
              <a:buClr>
                <a:schemeClr val="lt1"/>
              </a:buClr>
              <a:buSzPts val="2000"/>
              <a:buFont typeface="Calibri"/>
              <a:buAutoNum type="romanUcPeriod"/>
            </a:pPr>
            <a:r>
              <a:rPr lang="en-US" sz="2000">
                <a:latin typeface="Cambria"/>
                <a:ea typeface="Cambria"/>
                <a:cs typeface="Cambria"/>
                <a:sym typeface="Cambria"/>
              </a:rPr>
              <a:t>Davis’ total sales were greater this year. </a:t>
            </a:r>
            <a:r>
              <a:rPr b="1" lang="en-US" sz="2000">
                <a:solidFill>
                  <a:srgbClr val="FFFF00"/>
                </a:solidFill>
                <a:latin typeface="Cambria"/>
                <a:ea typeface="Cambria"/>
                <a:cs typeface="Cambria"/>
                <a:sym typeface="Cambria"/>
              </a:rPr>
              <a:t>(25% of 10000 versus 35% of 8000)</a:t>
            </a:r>
            <a:endParaRPr b="1" sz="2000">
              <a:solidFill>
                <a:srgbClr val="FFFF00"/>
              </a:solidFill>
              <a:latin typeface="Calibri"/>
              <a:ea typeface="Calibri"/>
              <a:cs typeface="Calibri"/>
              <a:sym typeface="Calibri"/>
            </a:endParaRPr>
          </a:p>
          <a:p>
            <a:pPr indent="-342900" lvl="0" marL="342900" marR="0" rtl="0" algn="just">
              <a:lnSpc>
                <a:spcPct val="150000"/>
              </a:lnSpc>
              <a:spcBef>
                <a:spcPts val="600"/>
              </a:spcBef>
              <a:spcAft>
                <a:spcPts val="0"/>
              </a:spcAft>
              <a:buClr>
                <a:schemeClr val="lt1"/>
              </a:buClr>
              <a:buSzPts val="2000"/>
              <a:buFont typeface="Calibri"/>
              <a:buAutoNum type="romanUcPeriod"/>
            </a:pPr>
            <a:r>
              <a:rPr lang="en-US" sz="2000">
                <a:latin typeface="Cambria"/>
                <a:ea typeface="Cambria"/>
                <a:cs typeface="Cambria"/>
                <a:sym typeface="Cambria"/>
              </a:rPr>
              <a:t>Davis’ total sales were greater last year. </a:t>
            </a:r>
            <a:r>
              <a:rPr b="1" lang="en-US" sz="2000">
                <a:solidFill>
                  <a:srgbClr val="FFFF00"/>
                </a:solidFill>
                <a:latin typeface="Cambria"/>
                <a:ea typeface="Cambria"/>
                <a:cs typeface="Cambria"/>
                <a:sym typeface="Cambria"/>
              </a:rPr>
              <a:t>(25% of 10000 versus 35% of 1000)</a:t>
            </a:r>
            <a:endParaRPr b="1" sz="2000">
              <a:solidFill>
                <a:srgbClr val="FFFF00"/>
              </a:solidFill>
              <a:latin typeface="Calibri"/>
              <a:ea typeface="Calibri"/>
              <a:cs typeface="Calibri"/>
              <a:sym typeface="Calibri"/>
            </a:endParaRPr>
          </a:p>
          <a:p>
            <a:pPr indent="-342900" lvl="0" marL="342900" marR="0" rtl="0" algn="just">
              <a:lnSpc>
                <a:spcPct val="150000"/>
              </a:lnSpc>
              <a:spcBef>
                <a:spcPts val="600"/>
              </a:spcBef>
              <a:spcAft>
                <a:spcPts val="0"/>
              </a:spcAft>
              <a:buClr>
                <a:schemeClr val="lt1"/>
              </a:buClr>
              <a:buSzPts val="2000"/>
              <a:buFont typeface="Calibri"/>
              <a:buAutoNum type="romanUcPeriod"/>
            </a:pPr>
            <a:r>
              <a:rPr lang="en-US" sz="2000">
                <a:latin typeface="Cambria"/>
                <a:ea typeface="Cambria"/>
                <a:cs typeface="Cambria"/>
                <a:sym typeface="Cambria"/>
              </a:rPr>
              <a:t>Davis’ total sales were the same over the last two years. </a:t>
            </a:r>
            <a:r>
              <a:rPr b="1" lang="en-US" sz="2000">
                <a:solidFill>
                  <a:srgbClr val="FFFF00"/>
                </a:solidFill>
                <a:latin typeface="Cambria"/>
                <a:ea typeface="Cambria"/>
                <a:cs typeface="Cambria"/>
                <a:sym typeface="Cambria"/>
              </a:rPr>
              <a:t>(35% of 100 = 25% of 140)</a:t>
            </a:r>
            <a:endParaRPr b="1" sz="2000">
              <a:solidFill>
                <a:srgbClr val="FFFF00"/>
              </a:solidFill>
              <a:latin typeface="Calibri"/>
              <a:ea typeface="Calibri"/>
              <a:cs typeface="Calibri"/>
              <a:sym typeface="Calibri"/>
            </a:endParaRPr>
          </a:p>
        </p:txBody>
      </p:sp>
      <p:pic>
        <p:nvPicPr>
          <p:cNvPr id="843" name="Google Shape;843;p122"/>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123"/>
          <p:cNvSpPr txBox="1"/>
          <p:nvPr>
            <p:ph idx="1" type="body"/>
          </p:nvPr>
        </p:nvSpPr>
        <p:spPr>
          <a:xfrm>
            <a:off x="1775520" y="116632"/>
            <a:ext cx="10369152" cy="532859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lt1"/>
              </a:buClr>
              <a:buSzPts val="2000"/>
              <a:buNone/>
            </a:pPr>
            <a:r>
              <a:rPr lang="en-US" sz="2000">
                <a:latin typeface="Cambria"/>
                <a:ea typeface="Cambria"/>
                <a:cs typeface="Cambria"/>
                <a:sym typeface="Cambria"/>
              </a:rPr>
              <a:t>Corporate Officer: Last year was an unusually poor one for our chemical division, which has traditionally contributed about 60 percent of the corporation’s profits. It is therefore encouraging that the pharmaceutical division is growing stronger: it contributed 45 percent of the corporation’s profits, up from 20 percent the previous year.</a:t>
            </a:r>
            <a:endParaRPr sz="2000">
              <a:latin typeface="Calibri"/>
              <a:ea typeface="Calibri"/>
              <a:cs typeface="Calibri"/>
              <a:sym typeface="Calibri"/>
            </a:endParaRPr>
          </a:p>
          <a:p>
            <a:pPr indent="0" lvl="0" marL="0" marR="0" rtl="0" algn="just">
              <a:spcBef>
                <a:spcPts val="0"/>
              </a:spcBef>
              <a:spcAft>
                <a:spcPts val="0"/>
              </a:spcAft>
              <a:buClr>
                <a:schemeClr val="lt1"/>
              </a:buClr>
              <a:buSzPts val="2000"/>
              <a:buNone/>
            </a:pPr>
            <a:r>
              <a:rPr b="1" lang="en-US" sz="2000">
                <a:latin typeface="Cambria"/>
                <a:ea typeface="Cambria"/>
                <a:cs typeface="Cambria"/>
                <a:sym typeface="Cambria"/>
              </a:rPr>
              <a:t>On the basis of the facts stated, which of the following is the best counter to the claim that the pharmaceutical division is growing stronger?</a:t>
            </a:r>
            <a:endParaRPr b="1" sz="2000">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lang="en-US" sz="2000">
                <a:latin typeface="Cambria"/>
                <a:ea typeface="Cambria"/>
                <a:cs typeface="Cambria"/>
                <a:sym typeface="Cambria"/>
              </a:rPr>
              <a:t>The increase in the pharmaceutical division’s contribution to corporation profits could have resulted largely from the introduction of single, important new product.</a:t>
            </a:r>
            <a:endParaRPr sz="2000">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lang="en-US" sz="2000">
                <a:latin typeface="Cambria"/>
                <a:ea typeface="Cambria"/>
                <a:cs typeface="Cambria"/>
                <a:sym typeface="Cambria"/>
              </a:rPr>
              <a:t>In multidivisional corporations that have pharmaceutical divisions, over half of the corporation’s profits usually come from the pharmaceuticals.</a:t>
            </a:r>
            <a:endParaRPr sz="2000">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lang="en-US" sz="2000">
                <a:latin typeface="Cambria"/>
                <a:ea typeface="Cambria"/>
                <a:cs typeface="Cambria"/>
                <a:sym typeface="Cambria"/>
              </a:rPr>
              <a:t>The percentage of the corporation’s profits attributable to the pharmaceutical division could have increased even if that division’s performance had not improved.</a:t>
            </a:r>
            <a:endParaRPr b="1" sz="2000">
              <a:solidFill>
                <a:srgbClr val="FFFF00"/>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lang="en-US" sz="2000">
                <a:latin typeface="Cambria"/>
                <a:ea typeface="Cambria"/>
                <a:cs typeface="Cambria"/>
                <a:sym typeface="Cambria"/>
              </a:rPr>
              <a:t>The information cited does not make it possible to determine whether the 20 percent share of profits cited was itself an improvement over the year before.</a:t>
            </a:r>
            <a:endParaRPr sz="2000">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lang="en-US" sz="2000">
                <a:latin typeface="Cambria"/>
                <a:ea typeface="Cambria"/>
                <a:cs typeface="Cambria"/>
                <a:sym typeface="Cambria"/>
              </a:rPr>
              <a:t>The information cited does not make it possible to compare the performance of the chemical and pharmaceutical divisions in of the percent of total profits attributable to each.</a:t>
            </a:r>
            <a:endParaRPr sz="2000">
              <a:latin typeface="Calibri"/>
              <a:ea typeface="Calibri"/>
              <a:cs typeface="Calibri"/>
              <a:sym typeface="Calibri"/>
            </a:endParaRPr>
          </a:p>
        </p:txBody>
      </p:sp>
      <p:pic>
        <p:nvPicPr>
          <p:cNvPr id="850" name="Google Shape;850;p123"/>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119336" y="141163"/>
            <a:ext cx="11953328" cy="62354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2800">
                <a:latin typeface="Cambria"/>
                <a:ea typeface="Cambria"/>
                <a:cs typeface="Cambria"/>
                <a:sym typeface="Cambria"/>
              </a:rPr>
              <a:t>Two paragraphs – two different arguments (one responding to the other)</a:t>
            </a:r>
            <a:endParaRPr/>
          </a:p>
        </p:txBody>
      </p:sp>
      <p:sp>
        <p:nvSpPr>
          <p:cNvPr id="164" name="Google Shape;164;p25"/>
          <p:cNvSpPr txBox="1"/>
          <p:nvPr>
            <p:ph idx="1" type="body"/>
          </p:nvPr>
        </p:nvSpPr>
        <p:spPr>
          <a:xfrm>
            <a:off x="119336" y="991269"/>
            <a:ext cx="11953328" cy="4525963"/>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FF00"/>
              </a:buClr>
              <a:buSzPts val="2000"/>
              <a:buNone/>
            </a:pPr>
            <a:r>
              <a:rPr b="1" lang="en-US" sz="2000">
                <a:solidFill>
                  <a:srgbClr val="FFFF00"/>
                </a:solidFill>
                <a:latin typeface="Cambria"/>
                <a:ea typeface="Cambria"/>
                <a:cs typeface="Cambria"/>
                <a:sym typeface="Cambria"/>
              </a:rPr>
              <a:t>Jane:</a:t>
            </a:r>
            <a:r>
              <a:rPr lang="en-US" sz="2000">
                <a:latin typeface="Cambria"/>
                <a:ea typeface="Cambria"/>
                <a:cs typeface="Cambria"/>
                <a:sym typeface="Cambria"/>
              </a:rPr>
              <a:t> Professor Harper’s ideas for modifying the design of guitars are of no value because there is no general agreement among musicians as to what a guitar should sound like and, consequently, no widely accepted basis for evaluating the merits of a guitar’s sound. </a:t>
            </a:r>
            <a:endParaRPr/>
          </a:p>
          <a:p>
            <a:pPr indent="0" lvl="0" marL="0" rtl="0" algn="just">
              <a:spcBef>
                <a:spcPts val="400"/>
              </a:spcBef>
              <a:spcAft>
                <a:spcPts val="0"/>
              </a:spcAft>
              <a:buClr>
                <a:srgbClr val="FFFF00"/>
              </a:buClr>
              <a:buSzPts val="2000"/>
              <a:buNone/>
            </a:pPr>
            <a:r>
              <a:rPr b="1" lang="en-US" sz="2000">
                <a:solidFill>
                  <a:srgbClr val="FFFF00"/>
                </a:solidFill>
                <a:latin typeface="Cambria"/>
                <a:ea typeface="Cambria"/>
                <a:cs typeface="Cambria"/>
                <a:sym typeface="Cambria"/>
              </a:rPr>
              <a:t>Mark:</a:t>
            </a:r>
            <a:r>
              <a:rPr lang="en-US" sz="2000">
                <a:latin typeface="Cambria"/>
                <a:ea typeface="Cambria"/>
                <a:cs typeface="Cambria"/>
                <a:sym typeface="Cambria"/>
              </a:rPr>
              <a:t> What’s more, Harper’s ideas have had enough time to be adopted if they really resulted in superior sound. It took only ten years for the Torres design for guitars to be almost universally adopted because of the improvement it makes in tonal quality.</a:t>
            </a:r>
            <a:endParaRPr/>
          </a:p>
          <a:p>
            <a:pPr indent="0" lvl="0" marL="0" rtl="0" algn="just">
              <a:spcBef>
                <a:spcPts val="400"/>
              </a:spcBef>
              <a:spcAft>
                <a:spcPts val="0"/>
              </a:spcAft>
              <a:buClr>
                <a:schemeClr val="lt1"/>
              </a:buClr>
              <a:buSzPts val="2000"/>
              <a:buNone/>
            </a:pPr>
            <a:r>
              <a:rPr lang="en-US" sz="2000">
                <a:latin typeface="Cambria"/>
                <a:ea typeface="Cambria"/>
                <a:cs typeface="Cambria"/>
                <a:sym typeface="Cambria"/>
              </a:rPr>
              <a:t>Which one of the following most accurately describes the relationship between Jane’s argument and Mark’s argument?</a:t>
            </a:r>
            <a:endParaRPr/>
          </a:p>
          <a:p>
            <a:pPr indent="-457200" lvl="0" marL="457200" rtl="0" algn="just">
              <a:spcBef>
                <a:spcPts val="400"/>
              </a:spcBef>
              <a:spcAft>
                <a:spcPts val="0"/>
              </a:spcAft>
              <a:buClr>
                <a:schemeClr val="lt1"/>
              </a:buClr>
              <a:buSzPts val="2000"/>
              <a:buFont typeface="Calibri"/>
              <a:buAutoNum type="alphaUcPeriod"/>
            </a:pPr>
            <a:r>
              <a:rPr lang="en-US" sz="2000">
                <a:latin typeface="Cambria"/>
                <a:ea typeface="Cambria"/>
                <a:cs typeface="Cambria"/>
                <a:sym typeface="Cambria"/>
              </a:rPr>
              <a:t>Mark’s argument shows how a weakness in Jane’s argument can be overcome.</a:t>
            </a:r>
            <a:endParaRPr/>
          </a:p>
          <a:p>
            <a:pPr indent="-457200" lvl="0" marL="457200" rtl="0" algn="just">
              <a:spcBef>
                <a:spcPts val="400"/>
              </a:spcBef>
              <a:spcAft>
                <a:spcPts val="0"/>
              </a:spcAft>
              <a:buClr>
                <a:schemeClr val="lt1"/>
              </a:buClr>
              <a:buSzPts val="2000"/>
              <a:buFont typeface="Calibri"/>
              <a:buAutoNum type="alphaUcPeriod"/>
            </a:pPr>
            <a:r>
              <a:rPr lang="en-US" sz="2000">
                <a:latin typeface="Cambria"/>
                <a:ea typeface="Cambria"/>
                <a:cs typeface="Cambria"/>
                <a:sym typeface="Cambria"/>
              </a:rPr>
              <a:t>Mark’s argument has a premise in common with Jane’s argument.</a:t>
            </a:r>
            <a:endParaRPr/>
          </a:p>
          <a:p>
            <a:pPr indent="-457200" lvl="0" marL="457200" rtl="0" algn="just">
              <a:spcBef>
                <a:spcPts val="400"/>
              </a:spcBef>
              <a:spcAft>
                <a:spcPts val="0"/>
              </a:spcAft>
              <a:buClr>
                <a:schemeClr val="lt1"/>
              </a:buClr>
              <a:buSzPts val="2000"/>
              <a:buFont typeface="Calibri"/>
              <a:buAutoNum type="alphaUcPeriod"/>
            </a:pPr>
            <a:r>
              <a:rPr lang="en-US" sz="2000">
                <a:latin typeface="Cambria"/>
                <a:ea typeface="Cambria"/>
                <a:cs typeface="Cambria"/>
                <a:sym typeface="Cambria"/>
              </a:rPr>
              <a:t>Mark and Jane use similar techniques to argue for different conclusions.</a:t>
            </a:r>
            <a:endParaRPr/>
          </a:p>
          <a:p>
            <a:pPr indent="-457200" lvl="0" marL="457200" rtl="0" algn="just">
              <a:spcBef>
                <a:spcPts val="400"/>
              </a:spcBef>
              <a:spcAft>
                <a:spcPts val="0"/>
              </a:spcAft>
              <a:buClr>
                <a:schemeClr val="lt1"/>
              </a:buClr>
              <a:buSzPts val="2000"/>
              <a:buFont typeface="Calibri"/>
              <a:buAutoNum type="alphaUcPeriod"/>
            </a:pPr>
            <a:r>
              <a:rPr lang="en-US" sz="2000">
                <a:latin typeface="Cambria"/>
                <a:ea typeface="Cambria"/>
                <a:cs typeface="Cambria"/>
                <a:sym typeface="Cambria"/>
              </a:rPr>
              <a:t>Mark’s argument restates Jane’s argument in other terms.</a:t>
            </a:r>
            <a:endParaRPr/>
          </a:p>
          <a:p>
            <a:pPr indent="-457200" lvl="0" marL="457200" rtl="0" algn="just">
              <a:spcBef>
                <a:spcPts val="400"/>
              </a:spcBef>
              <a:spcAft>
                <a:spcPts val="0"/>
              </a:spcAft>
              <a:buClr>
                <a:schemeClr val="lt1"/>
              </a:buClr>
              <a:buSzPts val="2000"/>
              <a:buFont typeface="Calibri"/>
              <a:buAutoNum type="alphaUcPeriod"/>
            </a:pPr>
            <a:r>
              <a:rPr lang="en-US" sz="2000">
                <a:latin typeface="Cambria"/>
                <a:ea typeface="Cambria"/>
                <a:cs typeface="Cambria"/>
                <a:sym typeface="Cambria"/>
              </a:rPr>
              <a:t>Mark’s argument and Jane’s argument are based on conflicting suppositions.</a:t>
            </a:r>
            <a:endParaRPr sz="2000">
              <a:latin typeface="Cambria"/>
              <a:ea typeface="Cambria"/>
              <a:cs typeface="Cambria"/>
              <a:sym typeface="Cambria"/>
            </a:endParaRPr>
          </a:p>
        </p:txBody>
      </p:sp>
      <p:pic>
        <p:nvPicPr>
          <p:cNvPr id="165" name="Google Shape;165;p25"/>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24"/>
          <p:cNvSpPr txBox="1"/>
          <p:nvPr>
            <p:ph idx="1" type="body"/>
          </p:nvPr>
        </p:nvSpPr>
        <p:spPr>
          <a:xfrm>
            <a:off x="1775520" y="116632"/>
            <a:ext cx="10369152" cy="532859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lt1"/>
              </a:buClr>
              <a:buSzPts val="2000"/>
              <a:buNone/>
            </a:pPr>
            <a:r>
              <a:rPr lang="en-US" sz="2000">
                <a:latin typeface="Cambria"/>
                <a:ea typeface="Cambria"/>
                <a:cs typeface="Cambria"/>
                <a:sym typeface="Cambria"/>
              </a:rPr>
              <a:t>Corporate Officer: Last year was an unusually poor one for our chemical division, which has traditionally contributed about 60 percent of the corporation’s profits. It is therefore encouraging that the pharmaceutical division is growing stronger: it contributed 45 percent of the corporation’s profits, up from 20 percent the previous year.</a:t>
            </a:r>
            <a:endParaRPr sz="2000">
              <a:latin typeface="Calibri"/>
              <a:ea typeface="Calibri"/>
              <a:cs typeface="Calibri"/>
              <a:sym typeface="Calibri"/>
            </a:endParaRPr>
          </a:p>
          <a:p>
            <a:pPr indent="0" lvl="0" marL="0" marR="0" rtl="0" algn="just">
              <a:spcBef>
                <a:spcPts val="0"/>
              </a:spcBef>
              <a:spcAft>
                <a:spcPts val="0"/>
              </a:spcAft>
              <a:buClr>
                <a:schemeClr val="lt1"/>
              </a:buClr>
              <a:buSzPts val="2000"/>
              <a:buNone/>
            </a:pPr>
            <a:r>
              <a:rPr b="1" lang="en-US" sz="2000">
                <a:latin typeface="Cambria"/>
                <a:ea typeface="Cambria"/>
                <a:cs typeface="Cambria"/>
                <a:sym typeface="Cambria"/>
              </a:rPr>
              <a:t>On the basis of the facts stated, which of the following is the best counter to the claim that the pharmaceutical division is growing stronger?</a:t>
            </a:r>
            <a:endParaRPr b="1" sz="2000">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lang="en-US" sz="2000">
                <a:latin typeface="Cambria"/>
                <a:ea typeface="Cambria"/>
                <a:cs typeface="Cambria"/>
                <a:sym typeface="Cambria"/>
              </a:rPr>
              <a:t>The increase in the pharmaceutical division’s contribution to corporation profits could have resulted largely from the introduction of single, important new product.</a:t>
            </a:r>
            <a:endParaRPr sz="2000">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lang="en-US" sz="2000">
                <a:latin typeface="Cambria"/>
                <a:ea typeface="Cambria"/>
                <a:cs typeface="Cambria"/>
                <a:sym typeface="Cambria"/>
              </a:rPr>
              <a:t>In multidivisional corporations that have pharmaceutical divisions, over half of the corporation’s profits usually come from the pharmaceuticals.</a:t>
            </a:r>
            <a:endParaRPr sz="2000">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lang="en-US" sz="2000">
                <a:latin typeface="Cambria"/>
                <a:ea typeface="Cambria"/>
                <a:cs typeface="Cambria"/>
                <a:sym typeface="Cambria"/>
              </a:rPr>
              <a:t>The percentage of the corporation’s profits attributable to the pharmaceutical division could have increased even if that division’s performance had not improved. </a:t>
            </a:r>
            <a:r>
              <a:rPr b="1" lang="en-US" sz="2000">
                <a:solidFill>
                  <a:srgbClr val="FFFF00"/>
                </a:solidFill>
                <a:latin typeface="Cambria"/>
                <a:ea typeface="Cambria"/>
                <a:cs typeface="Cambria"/>
                <a:sym typeface="Cambria"/>
              </a:rPr>
              <a:t>Earlier: 1000 🡪 20% = 200 (pharma) | 100 🡪 45% = 45 (pharma)</a:t>
            </a:r>
            <a:endParaRPr b="1" sz="2000">
              <a:solidFill>
                <a:srgbClr val="FFFF00"/>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lang="en-US" sz="2000">
                <a:latin typeface="Cambria"/>
                <a:ea typeface="Cambria"/>
                <a:cs typeface="Cambria"/>
                <a:sym typeface="Cambria"/>
              </a:rPr>
              <a:t>The information cited does not make it possible to determine whether the 20 percent share of profits cited was itself an improvement over the year before.</a:t>
            </a:r>
            <a:endParaRPr sz="2000">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lang="en-US" sz="2000">
                <a:latin typeface="Cambria"/>
                <a:ea typeface="Cambria"/>
                <a:cs typeface="Cambria"/>
                <a:sym typeface="Cambria"/>
              </a:rPr>
              <a:t>The information cited does not make it possible to compare the performance of the chemical and pharmaceutical divisions in of the percent of total profits attributable to each.</a:t>
            </a:r>
            <a:endParaRPr sz="2000">
              <a:latin typeface="Calibri"/>
              <a:ea typeface="Calibri"/>
              <a:cs typeface="Calibri"/>
              <a:sym typeface="Calibri"/>
            </a:endParaRPr>
          </a:p>
        </p:txBody>
      </p:sp>
      <p:pic>
        <p:nvPicPr>
          <p:cNvPr id="857" name="Google Shape;857;p124"/>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125"/>
          <p:cNvSpPr txBox="1"/>
          <p:nvPr/>
        </p:nvSpPr>
        <p:spPr>
          <a:xfrm>
            <a:off x="2783632" y="60311"/>
            <a:ext cx="9408368" cy="4126066"/>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400">
                <a:solidFill>
                  <a:schemeClr val="lt1"/>
                </a:solidFill>
                <a:latin typeface="Cambria"/>
                <a:ea typeface="Cambria"/>
                <a:cs typeface="Cambria"/>
                <a:sym typeface="Cambria"/>
              </a:rPr>
              <a:t>Studies show that impoverished families give away a larger percentage of their income in charitable donations than do wealthy families. As a result, fundraising consultants recommend that charities direct their marketing efforts toward individuals and families from lower socioeconomic classes in order to maximize the dollar value of incoming donations. </a:t>
            </a:r>
            <a:r>
              <a:rPr b="1" lang="en-US" sz="2400">
                <a:solidFill>
                  <a:schemeClr val="lt1"/>
                </a:solidFill>
                <a:latin typeface="Cambria"/>
                <a:ea typeface="Cambria"/>
                <a:cs typeface="Cambria"/>
                <a:sym typeface="Cambria"/>
              </a:rPr>
              <a:t>Which of the following best explains why the consultants' reasoning is flawed?</a:t>
            </a:r>
            <a:endParaRPr sz="2400">
              <a:solidFill>
                <a:schemeClr val="lt1"/>
              </a:solidFill>
              <a:latin typeface="Caladea"/>
              <a:ea typeface="Caladea"/>
              <a:cs typeface="Caladea"/>
              <a:sym typeface="Caladea"/>
            </a:endParaRPr>
          </a:p>
          <a:p>
            <a:pPr indent="-457200" lvl="0" marL="457200" marR="0" rtl="0" algn="just">
              <a:lnSpc>
                <a:spcPct val="120000"/>
              </a:lnSpc>
              <a:spcBef>
                <a:spcPts val="600"/>
              </a:spcBef>
              <a:spcAft>
                <a:spcPts val="0"/>
              </a:spcAft>
              <a:buClr>
                <a:schemeClr val="lt1"/>
              </a:buClr>
              <a:buSzPts val="2400"/>
              <a:buFont typeface="Calibri"/>
              <a:buAutoNum type="alphaUcPeriod"/>
            </a:pPr>
            <a:r>
              <a:rPr lang="en-US" sz="2400">
                <a:solidFill>
                  <a:schemeClr val="lt1"/>
                </a:solidFill>
                <a:latin typeface="Cambria"/>
                <a:ea typeface="Cambria"/>
                <a:cs typeface="Cambria"/>
                <a:sym typeface="Cambria"/>
              </a:rPr>
              <a:t>Percentage of income is not necessarily indicative of absolute dollar value.</a:t>
            </a:r>
            <a:endParaRPr sz="2400">
              <a:solidFill>
                <a:schemeClr val="lt1"/>
              </a:solidFill>
              <a:latin typeface="Caladea"/>
              <a:ea typeface="Caladea"/>
              <a:cs typeface="Caladea"/>
              <a:sym typeface="Caladea"/>
            </a:endParaRPr>
          </a:p>
        </p:txBody>
      </p:sp>
      <p:pic>
        <p:nvPicPr>
          <p:cNvPr id="864" name="Google Shape;864;p125"/>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126"/>
          <p:cNvSpPr txBox="1"/>
          <p:nvPr>
            <p:ph idx="1" type="body"/>
          </p:nvPr>
        </p:nvSpPr>
        <p:spPr>
          <a:xfrm>
            <a:off x="3935760" y="44624"/>
            <a:ext cx="8256240" cy="5870112"/>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chemeClr val="lt1"/>
              </a:buClr>
              <a:buSzPts val="1200"/>
              <a:buNone/>
            </a:pPr>
            <a:r>
              <a:rPr lang="en-US" sz="2000">
                <a:latin typeface="Cambria"/>
                <a:ea typeface="Cambria"/>
                <a:cs typeface="Cambria"/>
                <a:sym typeface="Cambria"/>
              </a:rPr>
              <a:t>Students from outside the province of Markland, who in any given academic year pay twice as much tuition fee each as do students from Markland, had traditionally accounted for at least two-thirds of the enrollment at Central Markland College. Over the past 10 years academic standards at the college have risen, and the proportion of students who are not Marklanders has dropped to around 40 percent. </a:t>
            </a:r>
            <a:r>
              <a:rPr b="1" lang="en-US" sz="2000">
                <a:latin typeface="Cambria"/>
                <a:ea typeface="Cambria"/>
                <a:cs typeface="Cambria"/>
                <a:sym typeface="Cambria"/>
              </a:rPr>
              <a:t>Which one of the following can be properly inferred from the statements above?</a:t>
            </a:r>
            <a:endParaRPr sz="2000">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000"/>
              <a:buFont typeface="Calibri"/>
              <a:buAutoNum type="alphaUcPeriod"/>
            </a:pPr>
            <a:r>
              <a:rPr lang="en-US" sz="2000">
                <a:latin typeface="Cambria"/>
                <a:ea typeface="Cambria"/>
                <a:cs typeface="Cambria"/>
                <a:sym typeface="Cambria"/>
              </a:rPr>
              <a:t>Over the past 10 years, the number of students from Markland increased and the number of students from outside Markland decreased.</a:t>
            </a:r>
            <a:endParaRPr sz="2000">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000"/>
              <a:buFont typeface="Calibri"/>
              <a:buAutoNum type="alphaUcPeriod"/>
            </a:pPr>
            <a:r>
              <a:rPr lang="en-US" sz="2000">
                <a:latin typeface="Cambria"/>
                <a:ea typeface="Cambria"/>
                <a:cs typeface="Cambria"/>
                <a:sym typeface="Cambria"/>
              </a:rPr>
              <a:t>If the college’s per capita revenue from tuition has remained the same, tuition fees have increased over the past 10 years.</a:t>
            </a:r>
            <a:endParaRPr sz="2000">
              <a:latin typeface="Calibri"/>
              <a:ea typeface="Calibri"/>
              <a:cs typeface="Calibri"/>
              <a:sym typeface="Calibri"/>
            </a:endParaRPr>
          </a:p>
        </p:txBody>
      </p:sp>
      <p:pic>
        <p:nvPicPr>
          <p:cNvPr id="871" name="Google Shape;871;p126"/>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127"/>
          <p:cNvSpPr txBox="1"/>
          <p:nvPr/>
        </p:nvSpPr>
        <p:spPr>
          <a:xfrm>
            <a:off x="3791744" y="0"/>
            <a:ext cx="8400256" cy="5075300"/>
          </a:xfrm>
          <a:prstGeom prst="rect">
            <a:avLst/>
          </a:prstGeom>
          <a:noFill/>
          <a:ln>
            <a:noFill/>
          </a:ln>
        </p:spPr>
        <p:txBody>
          <a:bodyPr anchorCtr="0" anchor="t" bIns="45700" lIns="91425" spcFirstLastPara="1" rIns="91425" wrap="square" tIns="45700">
            <a:spAutoFit/>
          </a:bodyPr>
          <a:lstStyle/>
          <a:p>
            <a:pPr indent="0" lvl="0" marL="0" marR="0" rtl="0" algn="just">
              <a:lnSpc>
                <a:spcPct val="130000"/>
              </a:lnSpc>
              <a:spcBef>
                <a:spcPts val="0"/>
              </a:spcBef>
              <a:spcAft>
                <a:spcPts val="0"/>
              </a:spcAft>
              <a:buNone/>
            </a:pPr>
            <a:r>
              <a:rPr lang="en-US" sz="2800">
                <a:solidFill>
                  <a:schemeClr val="lt1"/>
                </a:solidFill>
                <a:latin typeface="Cambria"/>
                <a:ea typeface="Cambria"/>
                <a:cs typeface="Cambria"/>
                <a:sym typeface="Cambria"/>
              </a:rPr>
              <a:t>The number of North American children who are obese—that is, who have more body fat than do 85 percent of North American children their age—is steadily increasing, according to four major studies conducted over the past 15 years. </a:t>
            </a:r>
            <a:r>
              <a:rPr b="1" lang="en-US" sz="2800">
                <a:solidFill>
                  <a:schemeClr val="lt1"/>
                </a:solidFill>
                <a:latin typeface="Cambria"/>
                <a:ea typeface="Cambria"/>
                <a:cs typeface="Cambria"/>
                <a:sym typeface="Cambria"/>
              </a:rPr>
              <a:t>If the finding reported above is correct, it can be properly concluded that:</a:t>
            </a:r>
            <a:endParaRPr/>
          </a:p>
          <a:p>
            <a:pPr indent="-457200" lvl="0" marL="457200" marR="0" rtl="0" algn="just">
              <a:lnSpc>
                <a:spcPct val="130000"/>
              </a:lnSpc>
              <a:spcBef>
                <a:spcPts val="0"/>
              </a:spcBef>
              <a:spcAft>
                <a:spcPts val="0"/>
              </a:spcAft>
              <a:buClr>
                <a:schemeClr val="lt1"/>
              </a:buClr>
              <a:buSzPts val="2800"/>
              <a:buFont typeface="Calibri"/>
              <a:buAutoNum type="alphaUcPeriod"/>
            </a:pPr>
            <a:r>
              <a:rPr lang="en-US" sz="2800">
                <a:solidFill>
                  <a:schemeClr val="lt1"/>
                </a:solidFill>
                <a:latin typeface="Cambria"/>
                <a:ea typeface="Cambria"/>
                <a:cs typeface="Cambria"/>
                <a:sym typeface="Cambria"/>
              </a:rPr>
              <a:t>the number of North American children who are not obese increased over the past 15 years</a:t>
            </a:r>
            <a:endParaRPr sz="2800">
              <a:solidFill>
                <a:schemeClr val="lt1"/>
              </a:solidFill>
              <a:latin typeface="Cambria"/>
              <a:ea typeface="Cambria"/>
              <a:cs typeface="Cambria"/>
              <a:sym typeface="Cambria"/>
            </a:endParaRPr>
          </a:p>
        </p:txBody>
      </p:sp>
      <p:pic>
        <p:nvPicPr>
          <p:cNvPr id="878" name="Google Shape;878;p127"/>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128"/>
          <p:cNvSpPr txBox="1"/>
          <p:nvPr/>
        </p:nvSpPr>
        <p:spPr>
          <a:xfrm>
            <a:off x="3287688" y="0"/>
            <a:ext cx="8904312" cy="5252079"/>
          </a:xfrm>
          <a:prstGeom prst="rect">
            <a:avLst/>
          </a:prstGeom>
          <a:noFill/>
          <a:ln>
            <a:noFill/>
          </a:ln>
        </p:spPr>
        <p:txBody>
          <a:bodyPr anchorCtr="0" anchor="t" bIns="45700" lIns="91425" spcFirstLastPara="1" rIns="91425" wrap="square" tIns="45700">
            <a:spAutoFit/>
          </a:bodyPr>
          <a:lstStyle/>
          <a:p>
            <a:pPr indent="0" lvl="0" marL="0" marR="0" rtl="0" algn="just">
              <a:lnSpc>
                <a:spcPct val="130000"/>
              </a:lnSpc>
              <a:spcBef>
                <a:spcPts val="0"/>
              </a:spcBef>
              <a:spcAft>
                <a:spcPts val="0"/>
              </a:spcAft>
              <a:buNone/>
            </a:pPr>
            <a:r>
              <a:rPr lang="en-US" sz="2000">
                <a:solidFill>
                  <a:schemeClr val="lt1"/>
                </a:solidFill>
                <a:latin typeface="Cambria Math"/>
                <a:ea typeface="Cambria Math"/>
                <a:cs typeface="Cambria Math"/>
                <a:sym typeface="Cambria Math"/>
              </a:rPr>
              <a:t>For a ten-month period, the total monthly sales of new cars within the country of Calistan remained constant. During this period the monthly sales of new cars manufactured by Marvel Automobile Company doubled, and its share of the new car market within Calistan increased correspondingly. At the end of this period, emission standards were imposed on new cars sold within Calistan. During the three months following this imposition, Marvel Automobile Company’s share of the Calistan market declined substantially even though its monthly sales within Calistan remained constant at the level reached in the last month of the ten-month period. </a:t>
            </a:r>
            <a:r>
              <a:rPr b="1" lang="en-US" sz="2000">
                <a:solidFill>
                  <a:schemeClr val="lt1"/>
                </a:solidFill>
                <a:latin typeface="Cambria Math"/>
                <a:ea typeface="Cambria Math"/>
                <a:cs typeface="Cambria Math"/>
                <a:sym typeface="Cambria Math"/>
              </a:rPr>
              <a:t>If the statements above are true, which one of the following CANNOT be true?</a:t>
            </a:r>
            <a:endParaRPr/>
          </a:p>
          <a:p>
            <a:pPr indent="-342900" lvl="0" marL="342900" marR="0" rtl="0" algn="just">
              <a:lnSpc>
                <a:spcPct val="130000"/>
              </a:lnSpc>
              <a:spcBef>
                <a:spcPts val="0"/>
              </a:spcBef>
              <a:spcAft>
                <a:spcPts val="0"/>
              </a:spcAft>
              <a:buClr>
                <a:schemeClr val="lt1"/>
              </a:buClr>
              <a:buSzPts val="2000"/>
              <a:buFont typeface="Calibri"/>
              <a:buAutoNum type="alphaUcPeriod"/>
            </a:pPr>
            <a:r>
              <a:rPr lang="en-US" sz="2000">
                <a:solidFill>
                  <a:schemeClr val="lt1"/>
                </a:solidFill>
                <a:latin typeface="Cambria Math"/>
                <a:ea typeface="Cambria Math"/>
                <a:cs typeface="Cambria Math"/>
                <a:sym typeface="Cambria Math"/>
              </a:rPr>
              <a:t>The total monthly sales within Calistan of new cars by companies other than Marvel Automobile Company decreased over the three months following the imposition of the emission standards.</a:t>
            </a:r>
            <a:endParaRPr sz="2000">
              <a:solidFill>
                <a:schemeClr val="lt1"/>
              </a:solidFill>
              <a:latin typeface="Cambria Math"/>
              <a:ea typeface="Cambria Math"/>
              <a:cs typeface="Cambria Math"/>
              <a:sym typeface="Cambria Math"/>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129"/>
          <p:cNvSpPr txBox="1"/>
          <p:nvPr/>
        </p:nvSpPr>
        <p:spPr>
          <a:xfrm>
            <a:off x="3287688" y="0"/>
            <a:ext cx="8904312" cy="5252079"/>
          </a:xfrm>
          <a:prstGeom prst="rect">
            <a:avLst/>
          </a:prstGeom>
          <a:noFill/>
          <a:ln>
            <a:noFill/>
          </a:ln>
        </p:spPr>
        <p:txBody>
          <a:bodyPr anchorCtr="0" anchor="t" bIns="45700" lIns="91425" spcFirstLastPara="1" rIns="91425" wrap="square" tIns="45700">
            <a:spAutoFit/>
          </a:bodyPr>
          <a:lstStyle/>
          <a:p>
            <a:pPr indent="0" lvl="0" marL="0" marR="0" rtl="0" algn="just">
              <a:lnSpc>
                <a:spcPct val="130000"/>
              </a:lnSpc>
              <a:spcBef>
                <a:spcPts val="0"/>
              </a:spcBef>
              <a:spcAft>
                <a:spcPts val="0"/>
              </a:spcAft>
              <a:buNone/>
            </a:pPr>
            <a:r>
              <a:rPr lang="en-US" sz="2000">
                <a:solidFill>
                  <a:schemeClr val="lt1"/>
                </a:solidFill>
                <a:latin typeface="Cambria Math"/>
                <a:ea typeface="Cambria Math"/>
                <a:cs typeface="Cambria Math"/>
                <a:sym typeface="Cambria Math"/>
              </a:rPr>
              <a:t>For a ten-month period, the total monthly sales of new cars within the country of Calistan remained constant. During this period the monthly sales of new cars manufactured by Marvel Automobile Company doubled, and its share of the new car market within Calistan increased correspondingly. At the end of this period, emission standards were imposed on new cars sold within Calistan. During the three months following this imposition, Marvel Automobile Company’s share of the Calistan market declined substantially even though its monthly sales within Calistan remained constant at the level reached in the last month of the ten-month period. </a:t>
            </a:r>
            <a:r>
              <a:rPr b="1" lang="en-US" sz="2000">
                <a:solidFill>
                  <a:schemeClr val="lt1"/>
                </a:solidFill>
                <a:latin typeface="Cambria Math"/>
                <a:ea typeface="Cambria Math"/>
                <a:cs typeface="Cambria Math"/>
                <a:sym typeface="Cambria Math"/>
              </a:rPr>
              <a:t>If the statements above are true, which one of the following CANNOT be true?</a:t>
            </a:r>
            <a:endParaRPr/>
          </a:p>
          <a:p>
            <a:pPr indent="-342900" lvl="0" marL="342900" marR="0" rtl="0" algn="just">
              <a:lnSpc>
                <a:spcPct val="130000"/>
              </a:lnSpc>
              <a:spcBef>
                <a:spcPts val="0"/>
              </a:spcBef>
              <a:spcAft>
                <a:spcPts val="0"/>
              </a:spcAft>
              <a:buClr>
                <a:schemeClr val="lt1"/>
              </a:buClr>
              <a:buSzPts val="2000"/>
              <a:buFont typeface="Calibri"/>
              <a:buAutoNum type="alphaUcPeriod"/>
            </a:pPr>
            <a:r>
              <a:rPr lang="en-US" sz="2000">
                <a:solidFill>
                  <a:schemeClr val="lt1"/>
                </a:solidFill>
                <a:latin typeface="Cambria Math"/>
                <a:ea typeface="Cambria Math"/>
                <a:cs typeface="Cambria Math"/>
                <a:sym typeface="Cambria Math"/>
              </a:rPr>
              <a:t>The total monthly sales within Calistan of new cars by companies other than Marvel Automobile Company decreased over the three months following the imposition of the emission standards.</a:t>
            </a:r>
            <a:endParaRPr sz="2000">
              <a:solidFill>
                <a:schemeClr val="lt1"/>
              </a:solidFill>
              <a:latin typeface="Cambria Math"/>
              <a:ea typeface="Cambria Math"/>
              <a:cs typeface="Cambria Math"/>
              <a:sym typeface="Cambria Math"/>
            </a:endParaRPr>
          </a:p>
        </p:txBody>
      </p:sp>
      <p:pic>
        <p:nvPicPr>
          <p:cNvPr id="891" name="Google Shape;891;p129"/>
          <p:cNvPicPr preferRelativeResize="0"/>
          <p:nvPr/>
        </p:nvPicPr>
        <p:blipFill rotWithShape="1">
          <a:blip r:embed="rId3">
            <a:alphaModFix/>
          </a:blip>
          <a:srcRect b="0" l="0" r="0" t="0"/>
          <a:stretch/>
        </p:blipFill>
        <p:spPr>
          <a:xfrm>
            <a:off x="191344" y="1124744"/>
            <a:ext cx="2959252" cy="762039"/>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30"/>
          <p:cNvSpPr txBox="1"/>
          <p:nvPr/>
        </p:nvSpPr>
        <p:spPr>
          <a:xfrm>
            <a:off x="4295800" y="0"/>
            <a:ext cx="7896200" cy="4049122"/>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400">
                <a:solidFill>
                  <a:schemeClr val="lt1"/>
                </a:solidFill>
                <a:latin typeface="Cambria"/>
                <a:ea typeface="Cambria"/>
                <a:cs typeface="Cambria"/>
                <a:sym typeface="Cambria"/>
              </a:rPr>
              <a:t>In Eastland, from 2000 to 2005, the total consumption of fish increased by 4.5 percent, and the total consumption of poultry products increased by 9.0 percent.  During this time, the population of Eastland increased by 6 percent, in part due to new arrivals from surrounding areas. </a:t>
            </a:r>
            <a:r>
              <a:rPr b="1" lang="en-US" sz="2400">
                <a:solidFill>
                  <a:schemeClr val="lt1"/>
                </a:solidFill>
                <a:latin typeface="Cambria"/>
                <a:ea typeface="Cambria"/>
                <a:cs typeface="Cambria"/>
                <a:sym typeface="Cambria"/>
              </a:rPr>
              <a:t>Which of the following can one infer based on the statements above? </a:t>
            </a:r>
            <a:endParaRPr sz="2400">
              <a:solidFill>
                <a:schemeClr val="lt1"/>
              </a:solidFill>
              <a:latin typeface="Calibri"/>
              <a:ea typeface="Calibri"/>
              <a:cs typeface="Calibri"/>
              <a:sym typeface="Calibri"/>
            </a:endParaRPr>
          </a:p>
          <a:p>
            <a:pPr indent="-517525" lvl="0" marL="517525" marR="0" rtl="0" algn="just">
              <a:lnSpc>
                <a:spcPct val="120000"/>
              </a:lnSpc>
              <a:spcBef>
                <a:spcPts val="0"/>
              </a:spcBef>
              <a:spcAft>
                <a:spcPts val="0"/>
              </a:spcAft>
              <a:buClr>
                <a:schemeClr val="lt1"/>
              </a:buClr>
              <a:buSzPts val="2400"/>
              <a:buFont typeface="Calibri"/>
              <a:buAutoNum type="alphaUcPeriod"/>
            </a:pPr>
            <a:r>
              <a:rPr lang="en-US" sz="2400">
                <a:solidFill>
                  <a:schemeClr val="lt1"/>
                </a:solidFill>
                <a:latin typeface="Cambria"/>
                <a:ea typeface="Cambria"/>
                <a:cs typeface="Cambria"/>
                <a:sym typeface="Cambria"/>
              </a:rPr>
              <a:t>The per capita consumption of poultry in Eastland was higher in 2005 than it was in 2000. </a:t>
            </a:r>
            <a:endParaRPr sz="2400">
              <a:solidFill>
                <a:schemeClr val="lt1"/>
              </a:solidFill>
              <a:latin typeface="Calibri"/>
              <a:ea typeface="Calibri"/>
              <a:cs typeface="Calibri"/>
              <a:sym typeface="Calibri"/>
            </a:endParaRPr>
          </a:p>
        </p:txBody>
      </p:sp>
      <p:pic>
        <p:nvPicPr>
          <p:cNvPr id="898" name="Google Shape;898;p130"/>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131"/>
          <p:cNvSpPr txBox="1"/>
          <p:nvPr/>
        </p:nvSpPr>
        <p:spPr>
          <a:xfrm>
            <a:off x="4295800" y="0"/>
            <a:ext cx="7896200" cy="5378717"/>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400">
                <a:solidFill>
                  <a:schemeClr val="lt1"/>
                </a:solidFill>
                <a:latin typeface="Cambria"/>
                <a:ea typeface="Cambria"/>
                <a:cs typeface="Cambria"/>
                <a:sym typeface="Cambria"/>
              </a:rPr>
              <a:t>Box office receipts for independent movies for the first half of this year have increased by 20 percent over the total receipts for independent movies for all of last year. Last year, 50 independent movies were released, while so far this year only 20 independent movies have been released. The number of independent movies slated for release in the second half of this year is roughly equal to the number released so far. </a:t>
            </a:r>
            <a:r>
              <a:rPr b="1" lang="en-US" sz="2400">
                <a:solidFill>
                  <a:schemeClr val="lt1"/>
                </a:solidFill>
                <a:latin typeface="Cambria"/>
                <a:ea typeface="Cambria"/>
                <a:cs typeface="Cambria"/>
                <a:sym typeface="Cambria"/>
              </a:rPr>
              <a:t>If the statements above are true, which of the following must be true?</a:t>
            </a:r>
            <a:r>
              <a:rPr lang="en-US" sz="2400">
                <a:solidFill>
                  <a:schemeClr val="lt1"/>
                </a:solidFill>
                <a:latin typeface="Cambria"/>
                <a:ea typeface="Cambria"/>
                <a:cs typeface="Cambria"/>
                <a:sym typeface="Cambria"/>
              </a:rPr>
              <a:t> </a:t>
            </a:r>
            <a:endParaRPr sz="2400">
              <a:solidFill>
                <a:schemeClr val="lt1"/>
              </a:solidFill>
              <a:latin typeface="Calibri"/>
              <a:ea typeface="Calibri"/>
              <a:cs typeface="Calibri"/>
              <a:sym typeface="Calibri"/>
            </a:endParaRPr>
          </a:p>
          <a:p>
            <a:pPr indent="-342900" lvl="0" marL="342900" marR="0" rtl="0" algn="just">
              <a:lnSpc>
                <a:spcPct val="120000"/>
              </a:lnSpc>
              <a:spcBef>
                <a:spcPts val="0"/>
              </a:spcBef>
              <a:spcAft>
                <a:spcPts val="0"/>
              </a:spcAft>
              <a:buClr>
                <a:schemeClr val="lt1"/>
              </a:buClr>
              <a:buSzPts val="2400"/>
              <a:buFont typeface="Calibri"/>
              <a:buAutoNum type="alphaUcPeriod"/>
            </a:pPr>
            <a:r>
              <a:rPr lang="en-US" sz="2400">
                <a:solidFill>
                  <a:schemeClr val="lt1"/>
                </a:solidFill>
                <a:latin typeface="Cambria"/>
                <a:ea typeface="Cambria"/>
                <a:cs typeface="Cambria"/>
                <a:sym typeface="Cambria"/>
              </a:rPr>
              <a:t>The average revenues of the independent films released during the first half of this year is greater than that of all independent films released last year. </a:t>
            </a:r>
            <a:endParaRPr sz="2400">
              <a:solidFill>
                <a:schemeClr val="lt1"/>
              </a:solidFill>
              <a:latin typeface="Calibri"/>
              <a:ea typeface="Calibri"/>
              <a:cs typeface="Calibri"/>
              <a:sym typeface="Calibri"/>
            </a:endParaRPr>
          </a:p>
        </p:txBody>
      </p:sp>
      <p:pic>
        <p:nvPicPr>
          <p:cNvPr id="905" name="Google Shape;905;p131"/>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32"/>
          <p:cNvSpPr txBox="1"/>
          <p:nvPr/>
        </p:nvSpPr>
        <p:spPr>
          <a:xfrm>
            <a:off x="4295800" y="0"/>
            <a:ext cx="7896200" cy="5344540"/>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200">
                <a:solidFill>
                  <a:schemeClr val="lt1"/>
                </a:solidFill>
                <a:latin typeface="Cambria"/>
                <a:ea typeface="Cambria"/>
                <a:cs typeface="Cambria"/>
                <a:sym typeface="Cambria"/>
              </a:rPr>
              <a:t>From 1973 to 1989 total energy use in this country increased less than 10 percent. However, the use of electrical energy in this country during this same period grew by more than 50 percent, as did the gross national product—the total value of all goods and services produced in the nation. </a:t>
            </a:r>
            <a:r>
              <a:rPr b="1" lang="en-US" sz="2200">
                <a:solidFill>
                  <a:schemeClr val="lt1"/>
                </a:solidFill>
                <a:latin typeface="Cambria"/>
                <a:ea typeface="Cambria"/>
                <a:cs typeface="Cambria"/>
                <a:sym typeface="Cambria"/>
              </a:rPr>
              <a:t>If the statements above are true, then which one of the following must also be true?</a:t>
            </a:r>
            <a:endParaRPr sz="2200">
              <a:solidFill>
                <a:schemeClr val="lt1"/>
              </a:solidFill>
              <a:latin typeface="Calibri"/>
              <a:ea typeface="Calibri"/>
              <a:cs typeface="Calibri"/>
              <a:sym typeface="Calibri"/>
            </a:endParaRPr>
          </a:p>
          <a:p>
            <a:pPr indent="-457200" lvl="0" marL="457200" marR="0" rtl="0" algn="just">
              <a:lnSpc>
                <a:spcPct val="120000"/>
              </a:lnSpc>
              <a:spcBef>
                <a:spcPts val="0"/>
              </a:spcBef>
              <a:spcAft>
                <a:spcPts val="0"/>
              </a:spcAft>
              <a:buClr>
                <a:schemeClr val="lt1"/>
              </a:buClr>
              <a:buSzPts val="2200"/>
              <a:buFont typeface="Calibri"/>
              <a:buAutoNum type="alphaUcPeriod"/>
            </a:pPr>
            <a:r>
              <a:rPr lang="en-US" sz="2200">
                <a:solidFill>
                  <a:schemeClr val="lt1"/>
                </a:solidFill>
                <a:latin typeface="Cambria"/>
                <a:ea typeface="Cambria"/>
                <a:cs typeface="Cambria"/>
                <a:sym typeface="Cambria"/>
              </a:rPr>
              <a:t>Most of the energy used in this country in 1989 was electrical energy.</a:t>
            </a:r>
            <a:endParaRPr sz="2200">
              <a:solidFill>
                <a:schemeClr val="lt1"/>
              </a:solidFill>
              <a:latin typeface="Calibri"/>
              <a:ea typeface="Calibri"/>
              <a:cs typeface="Calibri"/>
              <a:sym typeface="Calibri"/>
            </a:endParaRPr>
          </a:p>
          <a:p>
            <a:pPr indent="-457200" lvl="0" marL="457200" marR="0" rtl="0" algn="just">
              <a:lnSpc>
                <a:spcPct val="120000"/>
              </a:lnSpc>
              <a:spcBef>
                <a:spcPts val="0"/>
              </a:spcBef>
              <a:spcAft>
                <a:spcPts val="0"/>
              </a:spcAft>
              <a:buClr>
                <a:schemeClr val="lt1"/>
              </a:buClr>
              <a:buSzPts val="2200"/>
              <a:buFont typeface="Calibri"/>
              <a:buAutoNum type="alphaUcPeriod"/>
            </a:pPr>
            <a:r>
              <a:rPr lang="en-US" sz="2200">
                <a:solidFill>
                  <a:schemeClr val="lt1"/>
                </a:solidFill>
                <a:latin typeface="Cambria"/>
                <a:ea typeface="Cambria"/>
                <a:cs typeface="Cambria"/>
                <a:sym typeface="Cambria"/>
              </a:rPr>
              <a:t>From 1973 to 1989 there was a decline in the use of energy other than electrical energy in this country.</a:t>
            </a:r>
            <a:endParaRPr sz="2200">
              <a:solidFill>
                <a:schemeClr val="lt1"/>
              </a:solidFill>
              <a:latin typeface="Calibri"/>
              <a:ea typeface="Calibri"/>
              <a:cs typeface="Calibri"/>
              <a:sym typeface="Calibri"/>
            </a:endParaRPr>
          </a:p>
          <a:p>
            <a:pPr indent="-457200" lvl="0" marL="457200" marR="0" rtl="0" algn="just">
              <a:lnSpc>
                <a:spcPct val="120000"/>
              </a:lnSpc>
              <a:spcBef>
                <a:spcPts val="0"/>
              </a:spcBef>
              <a:spcAft>
                <a:spcPts val="0"/>
              </a:spcAft>
              <a:buClr>
                <a:schemeClr val="lt1"/>
              </a:buClr>
              <a:buSzPts val="2200"/>
              <a:buFont typeface="Calibri"/>
              <a:buAutoNum type="alphaUcPeriod"/>
            </a:pPr>
            <a:r>
              <a:rPr lang="en-US" sz="2200">
                <a:solidFill>
                  <a:schemeClr val="lt1"/>
                </a:solidFill>
                <a:latin typeface="Cambria"/>
                <a:ea typeface="Cambria"/>
                <a:cs typeface="Cambria"/>
                <a:sym typeface="Cambria"/>
              </a:rPr>
              <a:t>From 1973 to 1989 there was an increase in the proportion of energy use in this country that consisted of electrical energy use.</a:t>
            </a:r>
            <a:endParaRPr sz="2200">
              <a:solidFill>
                <a:schemeClr val="lt1"/>
              </a:solidFill>
              <a:latin typeface="Calibri"/>
              <a:ea typeface="Calibri"/>
              <a:cs typeface="Calibri"/>
              <a:sym typeface="Calibri"/>
            </a:endParaRPr>
          </a:p>
        </p:txBody>
      </p:sp>
      <p:pic>
        <p:nvPicPr>
          <p:cNvPr id="912" name="Google Shape;912;p132"/>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133"/>
          <p:cNvSpPr txBox="1"/>
          <p:nvPr/>
        </p:nvSpPr>
        <p:spPr>
          <a:xfrm>
            <a:off x="4295800" y="0"/>
            <a:ext cx="7896200" cy="5344540"/>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200">
                <a:solidFill>
                  <a:schemeClr val="lt1"/>
                </a:solidFill>
                <a:latin typeface="Cambria"/>
                <a:ea typeface="Cambria"/>
                <a:cs typeface="Cambria"/>
                <a:sym typeface="Cambria"/>
              </a:rPr>
              <a:t>From 1973 to 1989 total energy use in this country increased less than 10 percent. However, the use of electrical energy in this country during this same period grew by more than 50 percent, as did the gross national product—the total value of all goods and services produced in the nation. </a:t>
            </a:r>
            <a:r>
              <a:rPr b="1" lang="en-US" sz="2200">
                <a:solidFill>
                  <a:schemeClr val="lt1"/>
                </a:solidFill>
                <a:latin typeface="Cambria"/>
                <a:ea typeface="Cambria"/>
                <a:cs typeface="Cambria"/>
                <a:sym typeface="Cambria"/>
              </a:rPr>
              <a:t>If the statements above are true, then which one of the following must also be true?</a:t>
            </a:r>
            <a:endParaRPr sz="2200">
              <a:solidFill>
                <a:schemeClr val="lt1"/>
              </a:solidFill>
              <a:latin typeface="Calibri"/>
              <a:ea typeface="Calibri"/>
              <a:cs typeface="Calibri"/>
              <a:sym typeface="Calibri"/>
            </a:endParaRPr>
          </a:p>
          <a:p>
            <a:pPr indent="-457200" lvl="0" marL="457200" marR="0" rtl="0" algn="just">
              <a:lnSpc>
                <a:spcPct val="120000"/>
              </a:lnSpc>
              <a:spcBef>
                <a:spcPts val="0"/>
              </a:spcBef>
              <a:spcAft>
                <a:spcPts val="0"/>
              </a:spcAft>
              <a:buClr>
                <a:schemeClr val="lt1"/>
              </a:buClr>
              <a:buSzPts val="2200"/>
              <a:buFont typeface="Calibri"/>
              <a:buAutoNum type="alphaUcPeriod"/>
            </a:pPr>
            <a:r>
              <a:rPr lang="en-US" sz="2200">
                <a:solidFill>
                  <a:schemeClr val="lt1"/>
                </a:solidFill>
                <a:latin typeface="Cambria"/>
                <a:ea typeface="Cambria"/>
                <a:cs typeface="Cambria"/>
                <a:sym typeface="Cambria"/>
              </a:rPr>
              <a:t>Most of the energy used in this country in 1989 was electrical energy.</a:t>
            </a:r>
            <a:endParaRPr sz="2200">
              <a:solidFill>
                <a:schemeClr val="lt1"/>
              </a:solidFill>
              <a:latin typeface="Calibri"/>
              <a:ea typeface="Calibri"/>
              <a:cs typeface="Calibri"/>
              <a:sym typeface="Calibri"/>
            </a:endParaRPr>
          </a:p>
          <a:p>
            <a:pPr indent="-457200" lvl="0" marL="457200" marR="0" rtl="0" algn="just">
              <a:lnSpc>
                <a:spcPct val="120000"/>
              </a:lnSpc>
              <a:spcBef>
                <a:spcPts val="0"/>
              </a:spcBef>
              <a:spcAft>
                <a:spcPts val="0"/>
              </a:spcAft>
              <a:buClr>
                <a:schemeClr val="lt1"/>
              </a:buClr>
              <a:buSzPts val="2200"/>
              <a:buFont typeface="Calibri"/>
              <a:buAutoNum type="alphaUcPeriod"/>
            </a:pPr>
            <a:r>
              <a:rPr lang="en-US" sz="2200">
                <a:solidFill>
                  <a:schemeClr val="lt1"/>
                </a:solidFill>
                <a:latin typeface="Cambria"/>
                <a:ea typeface="Cambria"/>
                <a:cs typeface="Cambria"/>
                <a:sym typeface="Cambria"/>
              </a:rPr>
              <a:t>From 1973 to 1989 there was a decline in the use of energy other than electrical energy in this country.</a:t>
            </a:r>
            <a:endParaRPr sz="2200">
              <a:solidFill>
                <a:schemeClr val="lt1"/>
              </a:solidFill>
              <a:latin typeface="Calibri"/>
              <a:ea typeface="Calibri"/>
              <a:cs typeface="Calibri"/>
              <a:sym typeface="Calibri"/>
            </a:endParaRPr>
          </a:p>
          <a:p>
            <a:pPr indent="-457200" lvl="0" marL="457200" marR="0" rtl="0" algn="just">
              <a:lnSpc>
                <a:spcPct val="120000"/>
              </a:lnSpc>
              <a:spcBef>
                <a:spcPts val="0"/>
              </a:spcBef>
              <a:spcAft>
                <a:spcPts val="0"/>
              </a:spcAft>
              <a:buClr>
                <a:srgbClr val="FFFF00"/>
              </a:buClr>
              <a:buSzPts val="2200"/>
              <a:buFont typeface="Calibri"/>
              <a:buAutoNum type="alphaUcPeriod"/>
            </a:pPr>
            <a:r>
              <a:rPr b="1" lang="en-US" sz="2200">
                <a:solidFill>
                  <a:srgbClr val="FFFF00"/>
                </a:solidFill>
                <a:latin typeface="Cambria"/>
                <a:ea typeface="Cambria"/>
                <a:cs typeface="Cambria"/>
                <a:sym typeface="Cambria"/>
              </a:rPr>
              <a:t>From 1973 to 1989 there was an increase in the proportion of energy use in this country that consisted of electrical energy use.</a:t>
            </a:r>
            <a:endParaRPr b="1" sz="2200">
              <a:solidFill>
                <a:srgbClr val="FFFF00"/>
              </a:solidFill>
              <a:latin typeface="Calibri"/>
              <a:ea typeface="Calibri"/>
              <a:cs typeface="Calibri"/>
              <a:sym typeface="Calibri"/>
            </a:endParaRPr>
          </a:p>
        </p:txBody>
      </p:sp>
      <p:pic>
        <p:nvPicPr>
          <p:cNvPr id="919" name="Google Shape;919;p133"/>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pic>
        <p:nvPicPr>
          <p:cNvPr id="920" name="Google Shape;920;p133"/>
          <p:cNvPicPr preferRelativeResize="0"/>
          <p:nvPr/>
        </p:nvPicPr>
        <p:blipFill rotWithShape="1">
          <a:blip r:embed="rId4">
            <a:alphaModFix/>
          </a:blip>
          <a:srcRect b="0" l="0" r="0" t="0"/>
          <a:stretch/>
        </p:blipFill>
        <p:spPr>
          <a:xfrm>
            <a:off x="191344" y="2096206"/>
            <a:ext cx="3877895" cy="11521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609600" y="61168"/>
            <a:ext cx="109728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6000">
                <a:latin typeface="Cambria"/>
                <a:ea typeface="Cambria"/>
                <a:cs typeface="Cambria"/>
                <a:sym typeface="Cambria"/>
              </a:rPr>
              <a:t>How to find the conclusion</a:t>
            </a:r>
            <a:endParaRPr b="1" sz="6000">
              <a:latin typeface="Cambria"/>
              <a:ea typeface="Cambria"/>
              <a:cs typeface="Cambria"/>
              <a:sym typeface="Cambria"/>
            </a:endParaRPr>
          </a:p>
        </p:txBody>
      </p:sp>
      <p:sp>
        <p:nvSpPr>
          <p:cNvPr id="171" name="Google Shape;171;p26"/>
          <p:cNvSpPr txBox="1"/>
          <p:nvPr/>
        </p:nvSpPr>
        <p:spPr>
          <a:xfrm>
            <a:off x="191344" y="1285304"/>
            <a:ext cx="11809312" cy="42319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600" u="none" cap="none" strike="noStrike">
                <a:solidFill>
                  <a:schemeClr val="lt1"/>
                </a:solidFill>
                <a:latin typeface="Cambria"/>
                <a:ea typeface="Cambria"/>
                <a:cs typeface="Cambria"/>
                <a:sym typeface="Cambria"/>
              </a:rPr>
              <a:t>Future | Feeling | Uncertainty | Debatability | Challengeability</a:t>
            </a:r>
            <a:r>
              <a:rPr b="0" i="0" lang="en-US" sz="2600" u="none" cap="none" strike="noStrike">
                <a:solidFill>
                  <a:schemeClr val="lt1"/>
                </a:solidFill>
                <a:latin typeface="Cambria"/>
                <a:ea typeface="Cambria"/>
                <a:cs typeface="Cambria"/>
                <a:sym typeface="Cambria"/>
              </a:rPr>
              <a:t>?</a:t>
            </a:r>
            <a:endParaRPr b="0" i="0" sz="2600" u="none" cap="none" strike="noStrike">
              <a:solidFill>
                <a:schemeClr val="lt1"/>
              </a:solidFill>
              <a:latin typeface="Cambria"/>
              <a:ea typeface="Cambria"/>
              <a:cs typeface="Cambria"/>
              <a:sym typeface="Cambria"/>
            </a:endParaRPr>
          </a:p>
          <a:p>
            <a:pPr indent="-342900" lvl="0" marL="342900" marR="0" rtl="0" algn="just">
              <a:spcBef>
                <a:spcPts val="600"/>
              </a:spcBef>
              <a:spcAft>
                <a:spcPts val="0"/>
              </a:spcAft>
              <a:buClr>
                <a:schemeClr val="lt1"/>
              </a:buClr>
              <a:buSzPts val="2600"/>
              <a:buFont typeface="Noto Sans Symbols"/>
              <a:buChar char="∙"/>
            </a:pPr>
            <a:r>
              <a:rPr b="0" i="0" lang="en-US" sz="2600" u="none" cap="none" strike="noStrike">
                <a:solidFill>
                  <a:schemeClr val="lt1"/>
                </a:solidFill>
                <a:latin typeface="Cambria"/>
                <a:ea typeface="Cambria"/>
                <a:cs typeface="Cambria"/>
                <a:sym typeface="Cambria"/>
              </a:rPr>
              <a:t>Prediction … (may | might | can | could | will | would | likely etc.) – FUTURE</a:t>
            </a:r>
            <a:endParaRPr b="0" i="0" sz="2600" u="none" cap="none" strike="noStrike">
              <a:solidFill>
                <a:schemeClr val="lt1"/>
              </a:solidFill>
              <a:latin typeface="Cambria"/>
              <a:ea typeface="Cambria"/>
              <a:cs typeface="Cambria"/>
              <a:sym typeface="Cambria"/>
            </a:endParaRPr>
          </a:p>
          <a:p>
            <a:pPr indent="-342900" lvl="0" marL="342900" marR="0" rtl="0" algn="just">
              <a:spcBef>
                <a:spcPts val="600"/>
              </a:spcBef>
              <a:spcAft>
                <a:spcPts val="0"/>
              </a:spcAft>
              <a:buClr>
                <a:schemeClr val="lt1"/>
              </a:buClr>
              <a:buSzPts val="2600"/>
              <a:buFont typeface="Noto Sans Symbols"/>
              <a:buChar char="∙"/>
            </a:pPr>
            <a:r>
              <a:rPr b="0" i="0" lang="en-US" sz="2600" u="none" cap="none" strike="noStrike">
                <a:solidFill>
                  <a:schemeClr val="lt1"/>
                </a:solidFill>
                <a:latin typeface="Cambria"/>
                <a:ea typeface="Cambria"/>
                <a:cs typeface="Cambria"/>
                <a:sym typeface="Cambria"/>
              </a:rPr>
              <a:t>Suggestion … (should | propose | recommend | make a case for | ‘would need to do’ | would be wise to follow etc. | must | ought to etc.) – FEELING / FUTURE</a:t>
            </a:r>
            <a:endParaRPr b="0" i="0" sz="2600" u="none" cap="none" strike="noStrike">
              <a:solidFill>
                <a:schemeClr val="lt1"/>
              </a:solidFill>
              <a:latin typeface="Cambria"/>
              <a:ea typeface="Cambria"/>
              <a:cs typeface="Cambria"/>
              <a:sym typeface="Cambria"/>
            </a:endParaRPr>
          </a:p>
          <a:p>
            <a:pPr indent="-342900" lvl="0" marL="342900" marR="0" rtl="0" algn="just">
              <a:spcBef>
                <a:spcPts val="600"/>
              </a:spcBef>
              <a:spcAft>
                <a:spcPts val="0"/>
              </a:spcAft>
              <a:buClr>
                <a:schemeClr val="lt1"/>
              </a:buClr>
              <a:buSzPts val="2600"/>
              <a:buFont typeface="Noto Sans Symbols"/>
              <a:buChar char="∙"/>
            </a:pPr>
            <a:r>
              <a:rPr b="0" i="0" lang="en-US" sz="2600" u="none" cap="none" strike="noStrike">
                <a:solidFill>
                  <a:schemeClr val="lt1"/>
                </a:solidFill>
                <a:latin typeface="Cambria"/>
                <a:ea typeface="Cambria"/>
                <a:cs typeface="Cambria"/>
                <a:sym typeface="Cambria"/>
              </a:rPr>
              <a:t>Position | stand | stance | viewpoint | belief – FEELING / DEBATABILITY</a:t>
            </a:r>
            <a:endParaRPr b="0" i="0" sz="2600" u="none" cap="none" strike="noStrike">
              <a:solidFill>
                <a:schemeClr val="lt1"/>
              </a:solidFill>
              <a:latin typeface="Cambria"/>
              <a:ea typeface="Cambria"/>
              <a:cs typeface="Cambria"/>
              <a:sym typeface="Cambria"/>
            </a:endParaRPr>
          </a:p>
          <a:p>
            <a:pPr indent="-342900" lvl="0" marL="342900" marR="0" rtl="0" algn="just">
              <a:spcBef>
                <a:spcPts val="600"/>
              </a:spcBef>
              <a:spcAft>
                <a:spcPts val="0"/>
              </a:spcAft>
              <a:buClr>
                <a:schemeClr val="lt1"/>
              </a:buClr>
              <a:buSzPts val="2600"/>
              <a:buFont typeface="Noto Sans Symbols"/>
              <a:buChar char="∙"/>
            </a:pPr>
            <a:r>
              <a:rPr b="0" i="0" lang="en-US" sz="2600" u="none" cap="none" strike="noStrike">
                <a:solidFill>
                  <a:schemeClr val="lt1"/>
                </a:solidFill>
                <a:latin typeface="Cambria"/>
                <a:ea typeface="Cambria"/>
                <a:cs typeface="Cambria"/>
                <a:sym typeface="Cambria"/>
              </a:rPr>
              <a:t>Criticism or praise | Agreement or disagreement – FEELING</a:t>
            </a:r>
            <a:endParaRPr b="0" i="0" sz="2600" u="none" cap="none" strike="noStrike">
              <a:solidFill>
                <a:schemeClr val="lt1"/>
              </a:solidFill>
              <a:latin typeface="Cambria"/>
              <a:ea typeface="Cambria"/>
              <a:cs typeface="Cambria"/>
              <a:sym typeface="Cambria"/>
            </a:endParaRPr>
          </a:p>
          <a:p>
            <a:pPr indent="-342900" lvl="0" marL="342900" marR="0" rtl="0" algn="just">
              <a:spcBef>
                <a:spcPts val="600"/>
              </a:spcBef>
              <a:spcAft>
                <a:spcPts val="0"/>
              </a:spcAft>
              <a:buClr>
                <a:schemeClr val="lt1"/>
              </a:buClr>
              <a:buSzPts val="2600"/>
              <a:buFont typeface="Noto Sans Symbols"/>
              <a:buChar char="∙"/>
            </a:pPr>
            <a:r>
              <a:rPr b="0" i="0" lang="en-US" sz="2600" u="none" cap="none" strike="noStrike">
                <a:solidFill>
                  <a:schemeClr val="lt1"/>
                </a:solidFill>
                <a:latin typeface="Cambria"/>
                <a:ea typeface="Cambria"/>
                <a:cs typeface="Cambria"/>
                <a:sym typeface="Cambria"/>
              </a:rPr>
              <a:t>Judgment reached | Hypothesis | Claim – DEBATABILITY / UNCERTAINTY</a:t>
            </a:r>
            <a:endParaRPr/>
          </a:p>
          <a:p>
            <a:pPr indent="0" lvl="0" marL="0" marR="0" rtl="0" algn="just">
              <a:spcBef>
                <a:spcPts val="600"/>
              </a:spcBef>
              <a:spcAft>
                <a:spcPts val="0"/>
              </a:spcAft>
              <a:buNone/>
            </a:pPr>
            <a:r>
              <a:t/>
            </a:r>
            <a:endParaRPr b="0" i="0" sz="2600" u="none" cap="none" strike="noStrike">
              <a:solidFill>
                <a:schemeClr val="lt1"/>
              </a:solidFill>
              <a:latin typeface="Cambria"/>
              <a:ea typeface="Cambria"/>
              <a:cs typeface="Cambria"/>
              <a:sym typeface="Cambria"/>
            </a:endParaRPr>
          </a:p>
          <a:p>
            <a:pPr indent="0" lvl="0" marL="0" marR="0" rtl="0" algn="just">
              <a:spcBef>
                <a:spcPts val="600"/>
              </a:spcBef>
              <a:spcAft>
                <a:spcPts val="0"/>
              </a:spcAft>
              <a:buNone/>
            </a:pPr>
            <a:r>
              <a:rPr b="0" i="0" lang="en-US" sz="2600" u="none" cap="none" strike="noStrike">
                <a:solidFill>
                  <a:schemeClr val="lt1"/>
                </a:solidFill>
                <a:latin typeface="Cambria"/>
                <a:ea typeface="Cambria"/>
                <a:cs typeface="Cambria"/>
                <a:sym typeface="Cambria"/>
              </a:rPr>
              <a:t>Conclusions can be challenged / supported.</a:t>
            </a:r>
            <a:endParaRPr/>
          </a:p>
        </p:txBody>
      </p:sp>
      <p:pic>
        <p:nvPicPr>
          <p:cNvPr id="172" name="Google Shape;172;p26"/>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134"/>
          <p:cNvSpPr txBox="1"/>
          <p:nvPr/>
        </p:nvSpPr>
        <p:spPr>
          <a:xfrm>
            <a:off x="3791744" y="0"/>
            <a:ext cx="8400256" cy="5605702"/>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000">
                <a:solidFill>
                  <a:schemeClr val="lt1"/>
                </a:solidFill>
                <a:latin typeface="Cambria"/>
                <a:ea typeface="Cambria"/>
                <a:cs typeface="Cambria"/>
                <a:sym typeface="Cambria"/>
              </a:rPr>
              <a:t>Ditrama is a federation made up of three autonomous regions: Korva, Mitro, and Guadar. Under the federal revenue-sharing plan, each region receives a share of federal revenues equal to the share of the total population of Ditrama residing in that region, as shown by a yearly population survey. Last year, the percentage of federal revenues Korva received for its share decreased somewhat even though the population survey on which the revenue-sharing was based showed that Korva’s population had increased. </a:t>
            </a:r>
            <a:r>
              <a:rPr b="1" lang="en-US" sz="2000">
                <a:solidFill>
                  <a:schemeClr val="lt1"/>
                </a:solidFill>
                <a:latin typeface="Cambria"/>
                <a:ea typeface="Cambria"/>
                <a:cs typeface="Cambria"/>
                <a:sym typeface="Cambria"/>
              </a:rPr>
              <a:t>If the statements above are true, which one of the following must also have been shown by the population survey on which last year’s revenue-sharing in Ditrama was based?</a:t>
            </a:r>
            <a:endParaRPr sz="2000">
              <a:solidFill>
                <a:schemeClr val="lt1"/>
              </a:solidFill>
              <a:latin typeface="Calibri"/>
              <a:ea typeface="Calibri"/>
              <a:cs typeface="Calibri"/>
              <a:sym typeface="Calibri"/>
            </a:endParaRPr>
          </a:p>
          <a:p>
            <a:pPr indent="-404813" lvl="0" marL="404813" marR="0" rtl="0" algn="just">
              <a:lnSpc>
                <a:spcPct val="120000"/>
              </a:lnSpc>
              <a:spcBef>
                <a:spcPts val="0"/>
              </a:spcBef>
              <a:spcAft>
                <a:spcPts val="0"/>
              </a:spcAft>
              <a:buClr>
                <a:schemeClr val="lt1"/>
              </a:buClr>
              <a:buSzPts val="2000"/>
              <a:buFont typeface="Calibri"/>
              <a:buAutoNum type="alphaUcPeriod"/>
            </a:pPr>
            <a:r>
              <a:rPr lang="en-US" sz="2000">
                <a:solidFill>
                  <a:schemeClr val="lt1"/>
                </a:solidFill>
                <a:latin typeface="Cambria"/>
                <a:ea typeface="Cambria"/>
                <a:cs typeface="Cambria"/>
                <a:sym typeface="Cambria"/>
              </a:rPr>
              <a:t>The populations of Mitro and Guadar each increased by a percentage that exceeded the percentage by which the population of Korva increased.</a:t>
            </a:r>
            <a:endParaRPr sz="2000">
              <a:solidFill>
                <a:schemeClr val="lt1"/>
              </a:solidFill>
              <a:latin typeface="Calibri"/>
              <a:ea typeface="Calibri"/>
              <a:cs typeface="Calibri"/>
              <a:sym typeface="Calibri"/>
            </a:endParaRPr>
          </a:p>
          <a:p>
            <a:pPr indent="-404813" lvl="0" marL="404813" marR="0" rtl="0" algn="just">
              <a:lnSpc>
                <a:spcPct val="120000"/>
              </a:lnSpc>
              <a:spcBef>
                <a:spcPts val="0"/>
              </a:spcBef>
              <a:spcAft>
                <a:spcPts val="0"/>
              </a:spcAft>
              <a:buClr>
                <a:schemeClr val="lt1"/>
              </a:buClr>
              <a:buSzPts val="2000"/>
              <a:buFont typeface="Calibri"/>
              <a:buAutoNum type="alphaUcPeriod"/>
            </a:pPr>
            <a:r>
              <a:rPr lang="en-US" sz="2000">
                <a:solidFill>
                  <a:schemeClr val="lt1"/>
                </a:solidFill>
                <a:latin typeface="Cambria"/>
                <a:ea typeface="Cambria"/>
                <a:cs typeface="Cambria"/>
                <a:sym typeface="Cambria"/>
              </a:rPr>
              <a:t>Korva’s population grew by a smaller percentage than did the population of at least one of the other two autonomous regions.</a:t>
            </a:r>
            <a:endParaRPr sz="2000">
              <a:solidFill>
                <a:schemeClr val="lt1"/>
              </a:solidFill>
              <a:latin typeface="Calibri"/>
              <a:ea typeface="Calibri"/>
              <a:cs typeface="Calibri"/>
              <a:sym typeface="Calibri"/>
            </a:endParaRPr>
          </a:p>
        </p:txBody>
      </p:sp>
      <p:pic>
        <p:nvPicPr>
          <p:cNvPr id="927" name="Google Shape;927;p134"/>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135"/>
          <p:cNvSpPr txBox="1"/>
          <p:nvPr/>
        </p:nvSpPr>
        <p:spPr>
          <a:xfrm>
            <a:off x="3791744" y="0"/>
            <a:ext cx="8400256" cy="5605702"/>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000">
                <a:solidFill>
                  <a:schemeClr val="lt1"/>
                </a:solidFill>
                <a:latin typeface="Cambria"/>
                <a:ea typeface="Cambria"/>
                <a:cs typeface="Cambria"/>
                <a:sym typeface="Cambria"/>
              </a:rPr>
              <a:t>Ditrama is a federation made up of three autonomous regions: Korva, Mitro, and Guadar. Under the federal revenue-sharing plan, each region receives a share of federal revenues equal to the share of the total population of Ditrama residing in that region, as shown by a yearly population survey. Last year, the percentage of federal revenues Korva received for its share decreased somewhat even though the population survey on which the revenue-sharing was based showed that Korva’s population had increased. </a:t>
            </a:r>
            <a:r>
              <a:rPr b="1" lang="en-US" sz="2000">
                <a:solidFill>
                  <a:schemeClr val="lt1"/>
                </a:solidFill>
                <a:latin typeface="Cambria"/>
                <a:ea typeface="Cambria"/>
                <a:cs typeface="Cambria"/>
                <a:sym typeface="Cambria"/>
              </a:rPr>
              <a:t>If the statements above are true, which one of the following must also have been shown by the population survey on which last year’s revenue-sharing in Ditrama was based?</a:t>
            </a:r>
            <a:endParaRPr sz="2000">
              <a:solidFill>
                <a:schemeClr val="lt1"/>
              </a:solidFill>
              <a:latin typeface="Calibri"/>
              <a:ea typeface="Calibri"/>
              <a:cs typeface="Calibri"/>
              <a:sym typeface="Calibri"/>
            </a:endParaRPr>
          </a:p>
          <a:p>
            <a:pPr indent="-404813" lvl="0" marL="404813" marR="0" rtl="0" algn="just">
              <a:lnSpc>
                <a:spcPct val="120000"/>
              </a:lnSpc>
              <a:spcBef>
                <a:spcPts val="0"/>
              </a:spcBef>
              <a:spcAft>
                <a:spcPts val="0"/>
              </a:spcAft>
              <a:buClr>
                <a:schemeClr val="lt1"/>
              </a:buClr>
              <a:buSzPts val="2000"/>
              <a:buFont typeface="Calibri"/>
              <a:buAutoNum type="alphaUcPeriod"/>
            </a:pPr>
            <a:r>
              <a:rPr lang="en-US" sz="2000">
                <a:solidFill>
                  <a:schemeClr val="lt1"/>
                </a:solidFill>
                <a:latin typeface="Cambria"/>
                <a:ea typeface="Cambria"/>
                <a:cs typeface="Cambria"/>
                <a:sym typeface="Cambria"/>
              </a:rPr>
              <a:t>The populations of Mitro and Guadar each increased by a percentage that exceeded the percentage by which the population of Korva increased.</a:t>
            </a:r>
            <a:endParaRPr sz="2000">
              <a:solidFill>
                <a:schemeClr val="lt1"/>
              </a:solidFill>
              <a:latin typeface="Calibri"/>
              <a:ea typeface="Calibri"/>
              <a:cs typeface="Calibri"/>
              <a:sym typeface="Calibri"/>
            </a:endParaRPr>
          </a:p>
          <a:p>
            <a:pPr indent="-404813" lvl="0" marL="404813" marR="0" rtl="0" algn="just">
              <a:lnSpc>
                <a:spcPct val="120000"/>
              </a:lnSpc>
              <a:spcBef>
                <a:spcPts val="0"/>
              </a:spcBef>
              <a:spcAft>
                <a:spcPts val="0"/>
              </a:spcAft>
              <a:buClr>
                <a:srgbClr val="FFFF00"/>
              </a:buClr>
              <a:buSzPts val="2000"/>
              <a:buFont typeface="Calibri"/>
              <a:buAutoNum type="alphaUcPeriod"/>
            </a:pPr>
            <a:r>
              <a:rPr b="1" lang="en-US" sz="2000">
                <a:solidFill>
                  <a:srgbClr val="FFFF00"/>
                </a:solidFill>
                <a:latin typeface="Cambria"/>
                <a:ea typeface="Cambria"/>
                <a:cs typeface="Cambria"/>
                <a:sym typeface="Cambria"/>
              </a:rPr>
              <a:t>Korva’s population grew by a smaller percentage than did the population of at least one of the other two autonomous regions.</a:t>
            </a:r>
            <a:endParaRPr b="1" sz="2000">
              <a:solidFill>
                <a:srgbClr val="FFFF00"/>
              </a:solidFill>
              <a:latin typeface="Calibri"/>
              <a:ea typeface="Calibri"/>
              <a:cs typeface="Calibri"/>
              <a:sym typeface="Calibri"/>
            </a:endParaRPr>
          </a:p>
        </p:txBody>
      </p:sp>
      <p:pic>
        <p:nvPicPr>
          <p:cNvPr id="934" name="Google Shape;934;p135"/>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pic>
        <p:nvPicPr>
          <p:cNvPr id="935" name="Google Shape;935;p135"/>
          <p:cNvPicPr preferRelativeResize="0"/>
          <p:nvPr/>
        </p:nvPicPr>
        <p:blipFill rotWithShape="1">
          <a:blip r:embed="rId4">
            <a:alphaModFix/>
          </a:blip>
          <a:srcRect b="0" l="0" r="0" t="0"/>
          <a:stretch/>
        </p:blipFill>
        <p:spPr>
          <a:xfrm>
            <a:off x="131938" y="980728"/>
            <a:ext cx="3624403" cy="108012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136"/>
          <p:cNvSpPr txBox="1"/>
          <p:nvPr/>
        </p:nvSpPr>
        <p:spPr>
          <a:xfrm>
            <a:off x="4295800" y="0"/>
            <a:ext cx="7896200" cy="4938275"/>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200">
                <a:solidFill>
                  <a:schemeClr val="lt1"/>
                </a:solidFill>
                <a:latin typeface="Cambria"/>
                <a:ea typeface="Cambria"/>
                <a:cs typeface="Cambria"/>
                <a:sym typeface="Cambria"/>
              </a:rPr>
              <a:t>The restaurant business wastes more energy than any other industry in the United States. Nearly 80 percent of the $10 billion spent on energy by the restaurant industry each year is squandered by the use of inefficient equipment. At the same time, approximately 70 percent of restaurants in the United States are small businesses that are usually too cash poor to invest in energy-efficient technology. </a:t>
            </a:r>
            <a:r>
              <a:rPr b="1" lang="en-US" sz="2200">
                <a:solidFill>
                  <a:schemeClr val="lt1"/>
                </a:solidFill>
                <a:latin typeface="Cambria"/>
                <a:ea typeface="Cambria"/>
                <a:cs typeface="Cambria"/>
                <a:sym typeface="Cambria"/>
              </a:rPr>
              <a:t>Which of the following statements draws the most reliable conclusion from the information above?</a:t>
            </a:r>
            <a:r>
              <a:rPr lang="en-US" sz="2200">
                <a:solidFill>
                  <a:schemeClr val="lt1"/>
                </a:solidFill>
                <a:latin typeface="Cambria"/>
                <a:ea typeface="Cambria"/>
                <a:cs typeface="Cambria"/>
                <a:sym typeface="Cambria"/>
              </a:rPr>
              <a:t> </a:t>
            </a:r>
            <a:endParaRPr sz="2200">
              <a:solidFill>
                <a:schemeClr val="lt1"/>
              </a:solidFill>
              <a:latin typeface="Calibri"/>
              <a:ea typeface="Calibri"/>
              <a:cs typeface="Calibri"/>
              <a:sym typeface="Calibri"/>
            </a:endParaRPr>
          </a:p>
          <a:p>
            <a:pPr indent="-342900" lvl="0" marL="342900" marR="0" rtl="0" algn="just">
              <a:lnSpc>
                <a:spcPct val="120000"/>
              </a:lnSpc>
              <a:spcBef>
                <a:spcPts val="0"/>
              </a:spcBef>
              <a:spcAft>
                <a:spcPts val="0"/>
              </a:spcAft>
              <a:buClr>
                <a:schemeClr val="lt1"/>
              </a:buClr>
              <a:buSzPts val="2200"/>
              <a:buFont typeface="Calibri"/>
              <a:buAutoNum type="alphaUcPeriod"/>
            </a:pPr>
            <a:r>
              <a:rPr lang="en-US" sz="2200">
                <a:solidFill>
                  <a:schemeClr val="lt1"/>
                </a:solidFill>
                <a:latin typeface="Cambria"/>
                <a:ea typeface="Cambria"/>
                <a:cs typeface="Cambria"/>
                <a:sym typeface="Cambria"/>
              </a:rPr>
              <a:t>The replacement of inefficient equipment represents the largest potential source of energy savings for the restaurant industry.</a:t>
            </a:r>
            <a:endParaRPr sz="2200">
              <a:solidFill>
                <a:schemeClr val="lt1"/>
              </a:solidFill>
              <a:latin typeface="Calibri"/>
              <a:ea typeface="Calibri"/>
              <a:cs typeface="Calibri"/>
              <a:sym typeface="Calibri"/>
            </a:endParaRPr>
          </a:p>
        </p:txBody>
      </p:sp>
      <p:pic>
        <p:nvPicPr>
          <p:cNvPr id="942" name="Google Shape;942;p136"/>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137"/>
          <p:cNvSpPr txBox="1"/>
          <p:nvPr/>
        </p:nvSpPr>
        <p:spPr>
          <a:xfrm>
            <a:off x="3719736" y="0"/>
            <a:ext cx="8472264" cy="5574731"/>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300">
                <a:solidFill>
                  <a:schemeClr val="lt1"/>
                </a:solidFill>
                <a:latin typeface="Cambria"/>
                <a:ea typeface="Cambria"/>
                <a:cs typeface="Cambria"/>
                <a:sym typeface="Cambria"/>
              </a:rPr>
              <a:t>There is relatively little room for growth in the overall carpet market, which is tied to the size of the population. Most who purchase carpet do so only once or twice, first in their twenties or thirties, and then perhaps again in their fifties or sixties. Thus as the population ages, companies producing carpet will be able to gain market share in the carpet market only through purchasing competitors, and not through more aggressive marketing. </a:t>
            </a:r>
            <a:r>
              <a:rPr b="1" lang="en-US" sz="2300">
                <a:solidFill>
                  <a:schemeClr val="lt1"/>
                </a:solidFill>
                <a:latin typeface="Cambria"/>
                <a:ea typeface="Cambria"/>
                <a:cs typeface="Cambria"/>
                <a:sym typeface="Cambria"/>
              </a:rPr>
              <a:t>Weaken</a:t>
            </a:r>
            <a:endParaRPr/>
          </a:p>
          <a:p>
            <a:pPr indent="-457200" lvl="0" marL="457200" marR="0" rtl="0" algn="just">
              <a:lnSpc>
                <a:spcPct val="120000"/>
              </a:lnSpc>
              <a:spcBef>
                <a:spcPts val="0"/>
              </a:spcBef>
              <a:spcAft>
                <a:spcPts val="0"/>
              </a:spcAft>
              <a:buClr>
                <a:schemeClr val="lt1"/>
              </a:buClr>
              <a:buSzPts val="2300"/>
              <a:buFont typeface="Calibri"/>
              <a:buAutoNum type="alphaUcPeriod"/>
            </a:pPr>
            <a:r>
              <a:rPr lang="en-US" sz="2300">
                <a:solidFill>
                  <a:schemeClr val="lt1"/>
                </a:solidFill>
                <a:latin typeface="Cambria"/>
                <a:ea typeface="Cambria"/>
                <a:cs typeface="Cambria"/>
                <a:sym typeface="Cambria"/>
              </a:rPr>
              <a:t>Two of the three mergers in the industry’s last ten years led to a decline in profits and revenues for the newly merged companies.</a:t>
            </a:r>
            <a:endParaRPr/>
          </a:p>
          <a:p>
            <a:pPr indent="-457200" lvl="0" marL="457200" marR="0" rtl="0" algn="just">
              <a:lnSpc>
                <a:spcPct val="120000"/>
              </a:lnSpc>
              <a:spcBef>
                <a:spcPts val="0"/>
              </a:spcBef>
              <a:spcAft>
                <a:spcPts val="0"/>
              </a:spcAft>
              <a:buClr>
                <a:schemeClr val="lt1"/>
              </a:buClr>
              <a:buSzPts val="2300"/>
              <a:buFont typeface="Calibri"/>
              <a:buAutoNum type="alphaUcPeriod"/>
            </a:pPr>
            <a:r>
              <a:rPr lang="en-US" sz="2300">
                <a:solidFill>
                  <a:schemeClr val="lt1"/>
                </a:solidFill>
                <a:latin typeface="Cambria"/>
                <a:ea typeface="Cambria"/>
                <a:cs typeface="Cambria"/>
                <a:sym typeface="Cambria"/>
              </a:rPr>
              <a:t>Price reductions, achieved by cost-cutting in production, by some of the dominant firms in the carpet market are causing other producers to leave the market altogether.</a:t>
            </a:r>
            <a:endParaRPr/>
          </a:p>
        </p:txBody>
      </p:sp>
      <p:pic>
        <p:nvPicPr>
          <p:cNvPr id="949" name="Google Shape;949;p137"/>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138"/>
          <p:cNvSpPr txBox="1"/>
          <p:nvPr/>
        </p:nvSpPr>
        <p:spPr>
          <a:xfrm>
            <a:off x="3791744" y="44624"/>
            <a:ext cx="8400256" cy="5336397"/>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200">
                <a:solidFill>
                  <a:schemeClr val="lt1"/>
                </a:solidFill>
                <a:latin typeface="Cambria"/>
                <a:ea typeface="Cambria"/>
                <a:cs typeface="Cambria"/>
                <a:sym typeface="Cambria"/>
              </a:rPr>
              <a:t>In the United States, of the people who moved from one state to another when they retired, the percentage who retired to Florida has decreased by three percentage points over the past ten years. Since many local businesses in Florida cater to retirees, these declines are likely to have a noticeably negative economic effect on these businesses and therefore on the economy of Florida. </a:t>
            </a:r>
            <a:r>
              <a:rPr b="1" lang="en-US" sz="2200">
                <a:solidFill>
                  <a:schemeClr val="lt1"/>
                </a:solidFill>
                <a:latin typeface="Cambria"/>
                <a:ea typeface="Cambria"/>
                <a:cs typeface="Cambria"/>
                <a:sym typeface="Cambria"/>
              </a:rPr>
              <a:t>Weaken</a:t>
            </a:r>
            <a:endParaRPr/>
          </a:p>
          <a:p>
            <a:pPr indent="-457200" lvl="0" marL="457200" marR="0" rtl="0" algn="just">
              <a:lnSpc>
                <a:spcPct val="120000"/>
              </a:lnSpc>
              <a:spcBef>
                <a:spcPts val="0"/>
              </a:spcBef>
              <a:spcAft>
                <a:spcPts val="0"/>
              </a:spcAft>
              <a:buClr>
                <a:schemeClr val="lt1"/>
              </a:buClr>
              <a:buSzPts val="2200"/>
              <a:buFont typeface="Calibri"/>
              <a:buAutoNum type="alphaUcPeriod"/>
            </a:pPr>
            <a:r>
              <a:rPr lang="en-US" sz="2200">
                <a:solidFill>
                  <a:schemeClr val="lt1"/>
                </a:solidFill>
                <a:latin typeface="Cambria"/>
                <a:ea typeface="Cambria"/>
                <a:cs typeface="Cambria"/>
                <a:sym typeface="Cambria"/>
              </a:rPr>
              <a:t>The number of people who moved from one state to another when they retired has increased significantly over the past ten years.</a:t>
            </a:r>
            <a:endParaRPr/>
          </a:p>
          <a:p>
            <a:pPr indent="-457200" lvl="0" marL="457200" marR="0" rtl="0" algn="just">
              <a:lnSpc>
                <a:spcPct val="120000"/>
              </a:lnSpc>
              <a:spcBef>
                <a:spcPts val="0"/>
              </a:spcBef>
              <a:spcAft>
                <a:spcPts val="0"/>
              </a:spcAft>
              <a:buClr>
                <a:schemeClr val="lt1"/>
              </a:buClr>
              <a:buSzPts val="2200"/>
              <a:buFont typeface="Calibri"/>
              <a:buAutoNum type="alphaUcPeriod"/>
            </a:pPr>
            <a:r>
              <a:rPr lang="en-US" sz="2200">
                <a:solidFill>
                  <a:schemeClr val="lt1"/>
                </a:solidFill>
                <a:latin typeface="Cambria"/>
                <a:ea typeface="Cambria"/>
                <a:cs typeface="Cambria"/>
                <a:sym typeface="Cambria"/>
              </a:rPr>
              <a:t>The number of people who left Florida when they retired to live in another state was greater last year than it was ten years ago.</a:t>
            </a:r>
            <a:endParaRPr/>
          </a:p>
          <a:p>
            <a:pPr indent="-457200" lvl="0" marL="457200" marR="0" rtl="0" algn="just">
              <a:lnSpc>
                <a:spcPct val="120000"/>
              </a:lnSpc>
              <a:spcBef>
                <a:spcPts val="0"/>
              </a:spcBef>
              <a:spcAft>
                <a:spcPts val="0"/>
              </a:spcAft>
              <a:buClr>
                <a:schemeClr val="lt1"/>
              </a:buClr>
              <a:buSzPts val="2200"/>
              <a:buFont typeface="Calibri"/>
              <a:buAutoNum type="alphaUcPeriod"/>
            </a:pPr>
            <a:r>
              <a:rPr lang="en-US" sz="2200">
                <a:solidFill>
                  <a:schemeClr val="lt1"/>
                </a:solidFill>
                <a:latin typeface="Cambria"/>
                <a:ea typeface="Cambria"/>
                <a:cs typeface="Cambria"/>
                <a:sym typeface="Cambria"/>
              </a:rPr>
              <a:t>Florida attracts more people who move from one state to another when they retire than does any other state.</a:t>
            </a:r>
            <a:endParaRPr/>
          </a:p>
        </p:txBody>
      </p:sp>
      <p:pic>
        <p:nvPicPr>
          <p:cNvPr id="956" name="Google Shape;956;p138"/>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39"/>
          <p:cNvSpPr txBox="1"/>
          <p:nvPr/>
        </p:nvSpPr>
        <p:spPr>
          <a:xfrm>
            <a:off x="4511824" y="42201"/>
            <a:ext cx="7680176" cy="5369868"/>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400">
                <a:solidFill>
                  <a:schemeClr val="lt1"/>
                </a:solidFill>
                <a:latin typeface="Cambria"/>
                <a:ea typeface="Cambria"/>
                <a:cs typeface="Cambria"/>
                <a:sym typeface="Cambria"/>
              </a:rPr>
              <a:t>In the past, most children who went sledding in the winter snow in Verland used wooden sleds with runners and steering bars. Ten years ago, smooth plastic sleds became popular; they go faster than wooden sleds but are harder to steer and slow. The concern that plastic sleds are more dangerous is clearly borne out by the fact that the number of children injured while sledding was much higher last winter than it was ten years ago. </a:t>
            </a:r>
            <a:r>
              <a:rPr b="1" lang="en-US" sz="2400">
                <a:solidFill>
                  <a:schemeClr val="lt1"/>
                </a:solidFill>
                <a:latin typeface="Cambria"/>
                <a:ea typeface="Cambria"/>
                <a:cs typeface="Cambria"/>
                <a:sym typeface="Cambria"/>
              </a:rPr>
              <a:t>Which of the following, if true in Verland, most seriously undermines the force of the evidence cited?</a:t>
            </a:r>
            <a:endParaRPr/>
          </a:p>
          <a:p>
            <a:pPr indent="-457200" lvl="0" marL="457200" marR="0" rtl="0" algn="just">
              <a:lnSpc>
                <a:spcPct val="120000"/>
              </a:lnSpc>
              <a:spcBef>
                <a:spcPts val="0"/>
              </a:spcBef>
              <a:spcAft>
                <a:spcPts val="0"/>
              </a:spcAft>
              <a:buClr>
                <a:schemeClr val="lt1"/>
              </a:buClr>
              <a:buSzPts val="2400"/>
              <a:buFont typeface="Calibri"/>
              <a:buAutoNum type="alphaUcPeriod"/>
            </a:pPr>
            <a:r>
              <a:rPr lang="en-US" sz="2400">
                <a:solidFill>
                  <a:schemeClr val="lt1"/>
                </a:solidFill>
                <a:latin typeface="Cambria"/>
                <a:ea typeface="Cambria"/>
                <a:cs typeface="Cambria"/>
                <a:sym typeface="Cambria"/>
              </a:rPr>
              <a:t>Plastic sleds can be used in a much wider variety of snow conditions than wooden sleds can.</a:t>
            </a:r>
            <a:endParaRPr/>
          </a:p>
        </p:txBody>
      </p:sp>
      <p:pic>
        <p:nvPicPr>
          <p:cNvPr id="963" name="Google Shape;963;p139"/>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140"/>
          <p:cNvSpPr txBox="1"/>
          <p:nvPr/>
        </p:nvSpPr>
        <p:spPr>
          <a:xfrm>
            <a:off x="3503712" y="0"/>
            <a:ext cx="8688288" cy="5378717"/>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400">
                <a:solidFill>
                  <a:schemeClr val="lt1"/>
                </a:solidFill>
                <a:latin typeface="Cambria"/>
                <a:ea typeface="Cambria"/>
                <a:cs typeface="Cambria"/>
                <a:sym typeface="Cambria"/>
              </a:rPr>
              <a:t>The violent crime rate (number of violent crimes per 1,000 residents) in Meadowbrook is 60 percent higher now than it was four years ago. The corresponding increase for Parkdale is only 10 percent. These figures support the conclusion that residents of Meadowbrook are more likely to become victims of violent crime than are residents of Parkdale. </a:t>
            </a:r>
            <a:r>
              <a:rPr b="1" lang="en-US" sz="2400">
                <a:solidFill>
                  <a:schemeClr val="lt1"/>
                </a:solidFill>
                <a:latin typeface="Cambria"/>
                <a:ea typeface="Cambria"/>
                <a:cs typeface="Cambria"/>
                <a:sym typeface="Cambria"/>
              </a:rPr>
              <a:t>The argument above is flawed because it fails to take into account</a:t>
            </a:r>
            <a:endParaRPr b="1" sz="2400">
              <a:solidFill>
                <a:schemeClr val="lt1"/>
              </a:solidFill>
              <a:latin typeface="Arial"/>
              <a:ea typeface="Arial"/>
              <a:cs typeface="Arial"/>
              <a:sym typeface="Arial"/>
            </a:endParaRPr>
          </a:p>
          <a:p>
            <a:pPr indent="-404813" lvl="0" marL="404813" marR="0" rtl="0" algn="just">
              <a:lnSpc>
                <a:spcPct val="120000"/>
              </a:lnSpc>
              <a:spcBef>
                <a:spcPts val="0"/>
              </a:spcBef>
              <a:spcAft>
                <a:spcPts val="0"/>
              </a:spcAft>
              <a:buClr>
                <a:schemeClr val="lt1"/>
              </a:buClr>
              <a:buSzPts val="2400"/>
              <a:buFont typeface="Calibri"/>
              <a:buAutoNum type="alphaUcPeriod"/>
            </a:pPr>
            <a:r>
              <a:rPr lang="en-US" sz="2400">
                <a:solidFill>
                  <a:schemeClr val="lt1"/>
                </a:solidFill>
                <a:latin typeface="Cambria"/>
                <a:ea typeface="Cambria"/>
                <a:cs typeface="Cambria"/>
                <a:sym typeface="Cambria"/>
              </a:rPr>
              <a:t>how the rate of population growth in Meadowbrook over the past four years compares to the corresponding rate for Parkdale</a:t>
            </a:r>
            <a:endParaRPr sz="2400">
              <a:solidFill>
                <a:schemeClr val="lt1"/>
              </a:solidFill>
              <a:latin typeface="Calibri"/>
              <a:ea typeface="Calibri"/>
              <a:cs typeface="Calibri"/>
              <a:sym typeface="Calibri"/>
            </a:endParaRPr>
          </a:p>
          <a:p>
            <a:pPr indent="-404813" lvl="0" marL="404813" marR="0" rtl="0" algn="just">
              <a:lnSpc>
                <a:spcPct val="120000"/>
              </a:lnSpc>
              <a:spcBef>
                <a:spcPts val="0"/>
              </a:spcBef>
              <a:spcAft>
                <a:spcPts val="0"/>
              </a:spcAft>
              <a:buClr>
                <a:schemeClr val="lt1"/>
              </a:buClr>
              <a:buSzPts val="2400"/>
              <a:buFont typeface="Calibri"/>
              <a:buAutoNum type="alphaUcPeriod"/>
            </a:pPr>
            <a:r>
              <a:rPr lang="en-US" sz="2400">
                <a:solidFill>
                  <a:schemeClr val="lt1"/>
                </a:solidFill>
                <a:latin typeface="Cambria"/>
                <a:ea typeface="Cambria"/>
                <a:cs typeface="Cambria"/>
                <a:sym typeface="Cambria"/>
              </a:rPr>
              <a:t>the violent crime rates in Meadowbrook and Parkdale four years ago</a:t>
            </a:r>
            <a:endParaRPr sz="2400">
              <a:solidFill>
                <a:schemeClr val="lt1"/>
              </a:solidFill>
              <a:latin typeface="Calibri"/>
              <a:ea typeface="Calibri"/>
              <a:cs typeface="Calibri"/>
              <a:sym typeface="Calibri"/>
            </a:endParaRPr>
          </a:p>
        </p:txBody>
      </p:sp>
      <p:pic>
        <p:nvPicPr>
          <p:cNvPr id="970" name="Google Shape;970;p140"/>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41"/>
          <p:cNvSpPr txBox="1"/>
          <p:nvPr/>
        </p:nvSpPr>
        <p:spPr>
          <a:xfrm>
            <a:off x="3866322" y="29817"/>
            <a:ext cx="8325677" cy="535531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900">
                <a:solidFill>
                  <a:schemeClr val="lt1"/>
                </a:solidFill>
                <a:latin typeface="Cambria"/>
                <a:ea typeface="Cambria"/>
                <a:cs typeface="Cambria"/>
                <a:sym typeface="Cambria"/>
              </a:rPr>
              <a:t>Profits for one of Company X’s flagship products have been declining slowly for several years. The CFO investigated and determined that inflation has raised the cost of producing the product but consumers who were surveyed reported that they weren’t willing to pay more than the current price. As a result, the CFO recommended that the company stop producing this product because the CEO only wants products whose profit margins are increasing. </a:t>
            </a:r>
            <a:endParaRPr sz="1900">
              <a:solidFill>
                <a:schemeClr val="lt1"/>
              </a:solidFill>
              <a:latin typeface="Calibri"/>
              <a:ea typeface="Calibri"/>
              <a:cs typeface="Calibri"/>
              <a:sym typeface="Calibri"/>
            </a:endParaRPr>
          </a:p>
          <a:p>
            <a:pPr indent="0" lvl="0" marL="0" marR="0" rtl="0" algn="just">
              <a:spcBef>
                <a:spcPts val="0"/>
              </a:spcBef>
              <a:spcAft>
                <a:spcPts val="0"/>
              </a:spcAft>
              <a:buNone/>
            </a:pPr>
            <a:r>
              <a:rPr b="1" lang="en-US" sz="1900">
                <a:solidFill>
                  <a:schemeClr val="lt1"/>
                </a:solidFill>
                <a:latin typeface="Cambria"/>
                <a:ea typeface="Cambria"/>
                <a:cs typeface="Cambria"/>
                <a:sym typeface="Cambria"/>
              </a:rPr>
              <a:t>The answer to which of the following questions would be most useful in evaluating whether the CFO’s decision to divest the company of its flagship product is warranted? </a:t>
            </a:r>
            <a:endParaRPr b="1" sz="1900">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900"/>
              <a:buFont typeface="Calibri"/>
              <a:buAutoNum type="alphaUcPeriod"/>
            </a:pPr>
            <a:r>
              <a:rPr lang="en-US" sz="1900">
                <a:solidFill>
                  <a:schemeClr val="lt1"/>
                </a:solidFill>
                <a:latin typeface="Cambria"/>
                <a:ea typeface="Cambria"/>
                <a:cs typeface="Cambria"/>
                <a:sym typeface="Cambria"/>
              </a:rPr>
              <a:t>Does the company have new and profitable products available with which to replace the flagship product? </a:t>
            </a:r>
            <a:endParaRPr sz="1900">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900"/>
              <a:buFont typeface="Calibri"/>
              <a:buAutoNum type="alphaUcPeriod"/>
            </a:pPr>
            <a:r>
              <a:rPr lang="en-US" sz="1900">
                <a:solidFill>
                  <a:schemeClr val="lt1"/>
                </a:solidFill>
                <a:latin typeface="Cambria"/>
                <a:ea typeface="Cambria"/>
                <a:cs typeface="Cambria"/>
                <a:sym typeface="Cambria"/>
              </a:rPr>
              <a:t>What percentage of Company X’s revenues is represented by sales of the flagship product in question?</a:t>
            </a:r>
            <a:endParaRPr sz="1900">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900"/>
              <a:buFont typeface="Calibri"/>
              <a:buAutoNum type="alphaUcPeriod"/>
            </a:pPr>
            <a:r>
              <a:rPr lang="en-US" sz="1900">
                <a:solidFill>
                  <a:schemeClr val="lt1"/>
                </a:solidFill>
                <a:latin typeface="Cambria"/>
                <a:ea typeface="Cambria"/>
                <a:cs typeface="Cambria"/>
                <a:sym typeface="Cambria"/>
              </a:rPr>
              <a:t>Are there additional features which could be added to the product and for which consumers might be willing to pay a higher price?</a:t>
            </a:r>
            <a:endParaRPr sz="1900">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900"/>
              <a:buFont typeface="Calibri"/>
              <a:buAutoNum type="alphaUcPeriod"/>
            </a:pPr>
            <a:r>
              <a:rPr lang="en-US" sz="1900">
                <a:solidFill>
                  <a:schemeClr val="lt1"/>
                </a:solidFill>
                <a:latin typeface="Cambria"/>
                <a:ea typeface="Cambria"/>
                <a:cs typeface="Cambria"/>
                <a:sym typeface="Cambria"/>
              </a:rPr>
              <a:t>Will the rest of Company X’s management team agree with the CFO’s recommendation?</a:t>
            </a:r>
            <a:endParaRPr sz="1900">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900"/>
              <a:buFont typeface="Calibri"/>
              <a:buAutoNum type="alphaUcPeriod"/>
            </a:pPr>
            <a:r>
              <a:rPr lang="en-US" sz="1900">
                <a:solidFill>
                  <a:schemeClr val="lt1"/>
                </a:solidFill>
                <a:latin typeface="Cambria"/>
                <a:ea typeface="Cambria"/>
                <a:cs typeface="Cambria"/>
                <a:sym typeface="Cambria"/>
              </a:rPr>
              <a:t>Is there a way to reduce the cost to produce the flagship product?</a:t>
            </a:r>
            <a:endParaRPr sz="1900">
              <a:solidFill>
                <a:schemeClr val="lt1"/>
              </a:solidFill>
              <a:latin typeface="Calibri"/>
              <a:ea typeface="Calibri"/>
              <a:cs typeface="Calibri"/>
              <a:sym typeface="Calibri"/>
            </a:endParaRPr>
          </a:p>
        </p:txBody>
      </p:sp>
      <p:pic>
        <p:nvPicPr>
          <p:cNvPr id="977" name="Google Shape;977;p141"/>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142"/>
          <p:cNvSpPr txBox="1"/>
          <p:nvPr/>
        </p:nvSpPr>
        <p:spPr>
          <a:xfrm>
            <a:off x="3766930" y="0"/>
            <a:ext cx="8425069" cy="535531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900">
                <a:solidFill>
                  <a:schemeClr val="lt1"/>
                </a:solidFill>
                <a:latin typeface="Cambria"/>
                <a:ea typeface="Cambria"/>
                <a:cs typeface="Cambria"/>
                <a:sym typeface="Cambria"/>
              </a:rPr>
              <a:t>If the appropriate timely surgery is not performed on someone who has suffered from a heart attack, the outcome can be potentially fatal; consequently, patients with symptoms strongly suggesting a heart attack are almost always made to undergo a surgery, whether they have actually had a heart attack or not. The appropriate surgery is extremely low-risk but is performed unnecessarily in about 20 percent of all cases. A newly developed internal scan to determine whether someone with symptoms of heart attack has actually had a heart attack produces absolutely correct diagnosis in 98% of the cases. Clearly, using this scan, doctors can largely avoid unnecessary surgeries related to heart attacks, without, however, performing any fewer necessary surgeries.</a:t>
            </a:r>
            <a:endParaRPr sz="1900">
              <a:solidFill>
                <a:schemeClr val="lt1"/>
              </a:solidFill>
              <a:latin typeface="Calibri"/>
              <a:ea typeface="Calibri"/>
              <a:cs typeface="Calibri"/>
              <a:sym typeface="Calibri"/>
            </a:endParaRPr>
          </a:p>
          <a:p>
            <a:pPr indent="0" lvl="0" marL="0" marR="0" rtl="0" algn="just">
              <a:spcBef>
                <a:spcPts val="0"/>
              </a:spcBef>
              <a:spcAft>
                <a:spcPts val="0"/>
              </a:spcAft>
              <a:buNone/>
            </a:pPr>
            <a:r>
              <a:rPr b="1" lang="en-US" sz="1900">
                <a:solidFill>
                  <a:schemeClr val="lt1"/>
                </a:solidFill>
                <a:latin typeface="Cambria"/>
                <a:ea typeface="Cambria"/>
                <a:cs typeface="Cambria"/>
                <a:sym typeface="Cambria"/>
              </a:rPr>
              <a:t>Which of the following assumption is required for the conclusion to be always true?</a:t>
            </a:r>
            <a:endParaRPr b="1" sz="1900">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900"/>
              <a:buFont typeface="Calibri"/>
              <a:buAutoNum type="alphaUcPeriod"/>
            </a:pPr>
            <a:r>
              <a:rPr lang="en-US" sz="1900">
                <a:solidFill>
                  <a:schemeClr val="lt1"/>
                </a:solidFill>
                <a:latin typeface="Cambria"/>
                <a:ea typeface="Cambria"/>
                <a:cs typeface="Cambria"/>
                <a:sym typeface="Cambria"/>
              </a:rPr>
              <a:t>the misdiagnoses produced by this scan are always instances of attributing heart attack to someone who has not had it</a:t>
            </a:r>
            <a:endParaRPr sz="1900">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900"/>
              <a:buFont typeface="Calibri"/>
              <a:buAutoNum type="alphaUcPeriod"/>
            </a:pPr>
            <a:r>
              <a:rPr lang="en-US" sz="1900">
                <a:solidFill>
                  <a:schemeClr val="lt1"/>
                </a:solidFill>
                <a:latin typeface="Cambria"/>
                <a:ea typeface="Cambria"/>
                <a:cs typeface="Cambria"/>
                <a:sym typeface="Cambria"/>
              </a:rPr>
              <a:t>the misdiagnoses produced by this scan are never instances of attributing heart attack to someone who has not had it</a:t>
            </a:r>
            <a:endParaRPr sz="1900">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900"/>
              <a:buFont typeface="Calibri"/>
              <a:buAutoNum type="alphaUcPeriod"/>
            </a:pPr>
            <a:r>
              <a:rPr lang="en-US" sz="1900">
                <a:solidFill>
                  <a:schemeClr val="lt1"/>
                </a:solidFill>
                <a:latin typeface="Cambria"/>
                <a:ea typeface="Cambria"/>
                <a:cs typeface="Cambria"/>
                <a:sym typeface="Cambria"/>
              </a:rPr>
              <a:t>all of the patients who are diagnosed with this scan as having had a heart attack have actually had a heart attack</a:t>
            </a:r>
            <a:endParaRPr sz="1900">
              <a:solidFill>
                <a:schemeClr val="lt1"/>
              </a:solidFill>
              <a:latin typeface="Calibri"/>
              <a:ea typeface="Calibri"/>
              <a:cs typeface="Calibri"/>
              <a:sym typeface="Calibri"/>
            </a:endParaRPr>
          </a:p>
        </p:txBody>
      </p:sp>
      <p:pic>
        <p:nvPicPr>
          <p:cNvPr id="984" name="Google Shape;984;p142"/>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143"/>
          <p:cNvSpPr txBox="1"/>
          <p:nvPr/>
        </p:nvSpPr>
        <p:spPr>
          <a:xfrm>
            <a:off x="0" y="255589"/>
            <a:ext cx="12192000" cy="3077766"/>
          </a:xfrm>
          <a:prstGeom prst="rect">
            <a:avLst/>
          </a:prstGeom>
          <a:noFill/>
          <a:ln>
            <a:noFill/>
          </a:ln>
        </p:spPr>
        <p:txBody>
          <a:bodyPr anchorCtr="0" anchor="t" bIns="45700" lIns="91425" spcFirstLastPara="1" rIns="91425" wrap="square" tIns="45700">
            <a:spAutoFit/>
          </a:bodyPr>
          <a:lstStyle/>
          <a:p>
            <a:pPr indent="-457200" lvl="0" marL="457200" marR="0" rtl="0" algn="ctr">
              <a:spcBef>
                <a:spcPts val="0"/>
              </a:spcBef>
              <a:spcAft>
                <a:spcPts val="0"/>
              </a:spcAft>
              <a:buNone/>
            </a:pPr>
            <a:r>
              <a:rPr b="1" lang="en-US" sz="5400">
                <a:solidFill>
                  <a:schemeClr val="lt1"/>
                </a:solidFill>
                <a:latin typeface="Cambria"/>
                <a:ea typeface="Cambria"/>
                <a:cs typeface="Cambria"/>
                <a:sym typeface="Cambria"/>
              </a:rPr>
              <a:t>Miscellaneous CR questions involving Math:</a:t>
            </a:r>
            <a:endParaRPr/>
          </a:p>
          <a:p>
            <a:pPr indent="-457200" lvl="0" marL="457200" marR="0" rtl="0" algn="ctr">
              <a:spcBef>
                <a:spcPts val="0"/>
              </a:spcBef>
              <a:spcAft>
                <a:spcPts val="0"/>
              </a:spcAft>
              <a:buNone/>
            </a:pPr>
            <a:r>
              <a:t/>
            </a:r>
            <a:endParaRPr b="1" sz="5400">
              <a:solidFill>
                <a:schemeClr val="lt1"/>
              </a:solidFill>
              <a:latin typeface="Cambria"/>
              <a:ea typeface="Cambria"/>
              <a:cs typeface="Cambria"/>
              <a:sym typeface="Cambria"/>
            </a:endParaRPr>
          </a:p>
          <a:p>
            <a:pPr indent="-457200" lvl="0" marL="457200" marR="0" rtl="0" algn="ctr">
              <a:spcBef>
                <a:spcPts val="0"/>
              </a:spcBef>
              <a:spcAft>
                <a:spcPts val="0"/>
              </a:spcAft>
              <a:buNone/>
            </a:pPr>
            <a:r>
              <a:rPr lang="en-US" sz="3200">
                <a:solidFill>
                  <a:schemeClr val="lt1"/>
                </a:solidFill>
                <a:latin typeface="Cambria"/>
                <a:ea typeface="Cambria"/>
                <a:cs typeface="Cambria"/>
                <a:sym typeface="Cambria"/>
              </a:rPr>
              <a:t>numbers / rates / ratios / per-capita income / employment etc.</a:t>
            </a:r>
            <a:endParaRPr sz="600">
              <a:solidFill>
                <a:schemeClr val="lt1"/>
              </a:solidFill>
              <a:latin typeface="Cambria"/>
              <a:ea typeface="Cambria"/>
              <a:cs typeface="Cambria"/>
              <a:sym typeface="Cambria"/>
            </a:endParaRPr>
          </a:p>
        </p:txBody>
      </p:sp>
      <p:pic>
        <p:nvPicPr>
          <p:cNvPr id="990" name="Google Shape;990;p143"/>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nvSpPr>
        <p:spPr>
          <a:xfrm>
            <a:off x="191344" y="395367"/>
            <a:ext cx="11809312" cy="518603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chemeClr val="lt1"/>
                </a:solidFill>
                <a:latin typeface="Geo"/>
                <a:ea typeface="Geo"/>
                <a:cs typeface="Geo"/>
                <a:sym typeface="Geo"/>
              </a:rPr>
              <a:t>The Therefore Test</a:t>
            </a:r>
            <a:endParaRPr b="0" i="0" sz="1600" u="none" cap="none" strike="noStrike">
              <a:solidFill>
                <a:schemeClr val="lt1"/>
              </a:solidFill>
              <a:latin typeface="Calibri"/>
              <a:ea typeface="Calibri"/>
              <a:cs typeface="Calibri"/>
              <a:sym typeface="Calibri"/>
            </a:endParaRPr>
          </a:p>
          <a:p>
            <a:pPr indent="0" lvl="0" marL="0" marR="0" rtl="0" algn="just">
              <a:spcBef>
                <a:spcPts val="600"/>
              </a:spcBef>
              <a:spcAft>
                <a:spcPts val="0"/>
              </a:spcAft>
              <a:buNone/>
            </a:pPr>
            <a:r>
              <a:t/>
            </a:r>
            <a:endParaRPr b="0" i="0" sz="2000" u="none" cap="none" strike="noStrike">
              <a:solidFill>
                <a:schemeClr val="lt1"/>
              </a:solidFill>
              <a:latin typeface="Geo"/>
              <a:ea typeface="Geo"/>
              <a:cs typeface="Geo"/>
              <a:sym typeface="Geo"/>
            </a:endParaRPr>
          </a:p>
          <a:p>
            <a:pPr indent="0" lvl="0" marL="0" marR="0" rtl="0" algn="just">
              <a:spcBef>
                <a:spcPts val="600"/>
              </a:spcBef>
              <a:spcAft>
                <a:spcPts val="0"/>
              </a:spcAft>
              <a:buNone/>
            </a:pPr>
            <a:r>
              <a:rPr b="0" i="0" lang="en-US" sz="2400" u="none" cap="none" strike="noStrike">
                <a:solidFill>
                  <a:schemeClr val="lt1"/>
                </a:solidFill>
                <a:latin typeface="Geo"/>
                <a:ea typeface="Geo"/>
                <a:cs typeface="Geo"/>
                <a:sym typeface="Geo"/>
              </a:rPr>
              <a:t>This test instantly tells you which statement is the first in the order of logic (and hence is the premise or the intermediate conclusion) and which statement is the last in the order of logic (and hence is the final conclusion). </a:t>
            </a:r>
            <a:endParaRPr b="0" i="0" sz="1800" u="none" cap="none" strike="noStrike">
              <a:solidFill>
                <a:schemeClr val="lt1"/>
              </a:solidFill>
              <a:latin typeface="Calibri"/>
              <a:ea typeface="Calibri"/>
              <a:cs typeface="Calibri"/>
              <a:sym typeface="Calibri"/>
            </a:endParaRPr>
          </a:p>
          <a:p>
            <a:pPr indent="0" lvl="0" marL="0" marR="0" rtl="0" algn="just">
              <a:spcBef>
                <a:spcPts val="600"/>
              </a:spcBef>
              <a:spcAft>
                <a:spcPts val="0"/>
              </a:spcAft>
              <a:buNone/>
            </a:pPr>
            <a:r>
              <a:rPr b="0" i="1" lang="en-US" sz="3200" u="none" cap="none" strike="noStrike">
                <a:solidFill>
                  <a:schemeClr val="lt1"/>
                </a:solidFill>
                <a:latin typeface="Geo"/>
                <a:ea typeface="Geo"/>
                <a:cs typeface="Geo"/>
                <a:sym typeface="Geo"/>
              </a:rPr>
              <a:t>The test is: </a:t>
            </a:r>
            <a:r>
              <a:rPr b="0" i="0" lang="en-US" sz="2400" u="none" cap="none" strike="noStrike">
                <a:solidFill>
                  <a:schemeClr val="lt1"/>
                </a:solidFill>
                <a:latin typeface="Geo"/>
                <a:ea typeface="Geo"/>
                <a:cs typeface="Geo"/>
                <a:sym typeface="Geo"/>
              </a:rPr>
              <a:t>If we can logically write </a:t>
            </a:r>
            <a:r>
              <a:rPr b="1" i="0" lang="en-US" sz="3200" u="none" cap="none" strike="noStrike">
                <a:solidFill>
                  <a:schemeClr val="lt1"/>
                </a:solidFill>
                <a:latin typeface="Geo"/>
                <a:ea typeface="Geo"/>
                <a:cs typeface="Geo"/>
                <a:sym typeface="Geo"/>
              </a:rPr>
              <a:t>Because X, therefore Y</a:t>
            </a:r>
            <a:endParaRPr b="0" i="0" sz="1800" u="none" cap="none" strike="noStrike">
              <a:solidFill>
                <a:schemeClr val="lt1"/>
              </a:solidFill>
              <a:latin typeface="Calibri"/>
              <a:ea typeface="Calibri"/>
              <a:cs typeface="Calibri"/>
              <a:sym typeface="Calibri"/>
            </a:endParaRPr>
          </a:p>
          <a:p>
            <a:pPr indent="0" lvl="0" marL="0" marR="0" rtl="0" algn="just">
              <a:spcBef>
                <a:spcPts val="600"/>
              </a:spcBef>
              <a:spcAft>
                <a:spcPts val="0"/>
              </a:spcAft>
              <a:buNone/>
            </a:pPr>
            <a:r>
              <a:rPr b="0" i="0" lang="en-US" sz="2400" u="none" cap="none" strike="noStrike">
                <a:solidFill>
                  <a:schemeClr val="lt1"/>
                </a:solidFill>
                <a:latin typeface="Geo"/>
                <a:ea typeface="Geo"/>
                <a:cs typeface="Geo"/>
                <a:sym typeface="Geo"/>
              </a:rPr>
              <a:t>Then X is the premise / intermediate conclusion and Y is the final conclusion.</a:t>
            </a:r>
            <a:endParaRPr b="0" i="0" sz="1800" u="none" cap="none" strike="noStrike">
              <a:solidFill>
                <a:schemeClr val="lt1"/>
              </a:solidFill>
              <a:latin typeface="Calibri"/>
              <a:ea typeface="Calibri"/>
              <a:cs typeface="Calibri"/>
              <a:sym typeface="Calibri"/>
            </a:endParaRPr>
          </a:p>
          <a:p>
            <a:pPr indent="0" lvl="0" marL="0" marR="0" rtl="0" algn="just">
              <a:spcBef>
                <a:spcPts val="600"/>
              </a:spcBef>
              <a:spcAft>
                <a:spcPts val="0"/>
              </a:spcAft>
              <a:buNone/>
            </a:pPr>
            <a:r>
              <a:rPr b="0" i="0" lang="en-US" sz="2400" u="none" cap="none" strike="noStrike">
                <a:solidFill>
                  <a:schemeClr val="lt1"/>
                </a:solidFill>
                <a:latin typeface="Geo"/>
                <a:ea typeface="Geo"/>
                <a:cs typeface="Geo"/>
                <a:sym typeface="Geo"/>
              </a:rPr>
              <a:t>Here the most important word is </a:t>
            </a:r>
            <a:r>
              <a:rPr b="0" i="1" lang="en-US" sz="2400" u="none" cap="none" strike="noStrike">
                <a:solidFill>
                  <a:schemeClr val="lt1"/>
                </a:solidFill>
                <a:latin typeface="Geo"/>
                <a:ea typeface="Geo"/>
                <a:cs typeface="Geo"/>
                <a:sym typeface="Geo"/>
              </a:rPr>
              <a:t>logically</a:t>
            </a:r>
            <a:r>
              <a:rPr b="0" i="0" lang="en-US" sz="2400" u="none" cap="none" strike="noStrike">
                <a:solidFill>
                  <a:schemeClr val="lt1"/>
                </a:solidFill>
                <a:latin typeface="Geo"/>
                <a:ea typeface="Geo"/>
                <a:cs typeface="Geo"/>
                <a:sym typeface="Geo"/>
              </a:rPr>
              <a:t>. Means the order must make sense.</a:t>
            </a:r>
            <a:endParaRPr b="0" i="0" sz="1800" u="none" cap="none" strike="noStrike">
              <a:solidFill>
                <a:schemeClr val="lt1"/>
              </a:solidFill>
              <a:latin typeface="Calibri"/>
              <a:ea typeface="Calibri"/>
              <a:cs typeface="Calibri"/>
              <a:sym typeface="Calibri"/>
            </a:endParaRPr>
          </a:p>
          <a:p>
            <a:pPr indent="0" lvl="0" marL="0" marR="0" rtl="0" algn="just">
              <a:spcBef>
                <a:spcPts val="600"/>
              </a:spcBef>
              <a:spcAft>
                <a:spcPts val="0"/>
              </a:spcAft>
              <a:buNone/>
            </a:pPr>
            <a:r>
              <a:rPr b="0" i="0" lang="en-US" sz="2400" u="none" cap="none" strike="noStrike">
                <a:solidFill>
                  <a:schemeClr val="lt1"/>
                </a:solidFill>
                <a:latin typeface="Geo"/>
                <a:ea typeface="Geo"/>
                <a:cs typeface="Geo"/>
                <a:sym typeface="Geo"/>
              </a:rPr>
              <a:t>Consider the example below:</a:t>
            </a:r>
            <a:endParaRPr b="0" i="0" sz="1800" u="none" cap="none" strike="noStrike">
              <a:solidFill>
                <a:schemeClr val="lt1"/>
              </a:solidFill>
              <a:latin typeface="Calibri"/>
              <a:ea typeface="Calibri"/>
              <a:cs typeface="Calibri"/>
              <a:sym typeface="Calibri"/>
            </a:endParaRPr>
          </a:p>
          <a:p>
            <a:pPr indent="0" lvl="0" marL="457200" marR="0" rtl="0" algn="just">
              <a:spcBef>
                <a:spcPts val="600"/>
              </a:spcBef>
              <a:spcAft>
                <a:spcPts val="0"/>
              </a:spcAft>
              <a:buNone/>
            </a:pPr>
            <a:r>
              <a:rPr b="0" i="0" lang="en-US" sz="2400" u="none" cap="none" strike="noStrike">
                <a:solidFill>
                  <a:schemeClr val="lt1"/>
                </a:solidFill>
                <a:latin typeface="Constantia"/>
                <a:ea typeface="Constantia"/>
                <a:cs typeface="Constantia"/>
                <a:sym typeface="Constantia"/>
              </a:rPr>
              <a:t>A new lemonade stand has just opened for business in the town square. The stand will surely fail. A popular juice store already sells lemonade in the town square, so the new lemonade stand will not be able to attract customers. </a:t>
            </a:r>
            <a:endParaRPr b="0" i="0" sz="1800" u="none" cap="none" strike="noStrike">
              <a:solidFill>
                <a:schemeClr val="lt1"/>
              </a:solidFill>
              <a:latin typeface="Calibri"/>
              <a:ea typeface="Calibri"/>
              <a:cs typeface="Calibri"/>
              <a:sym typeface="Calibri"/>
            </a:endParaRPr>
          </a:p>
        </p:txBody>
      </p:sp>
      <p:pic>
        <p:nvPicPr>
          <p:cNvPr id="178" name="Google Shape;178;p27"/>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144"/>
          <p:cNvSpPr txBox="1"/>
          <p:nvPr/>
        </p:nvSpPr>
        <p:spPr>
          <a:xfrm>
            <a:off x="3287688" y="28937"/>
            <a:ext cx="8820150" cy="4852419"/>
          </a:xfrm>
          <a:prstGeom prst="rect">
            <a:avLst/>
          </a:prstGeom>
          <a:noFill/>
          <a:ln>
            <a:noFill/>
          </a:ln>
        </p:spPr>
        <p:txBody>
          <a:bodyPr anchorCtr="0" anchor="t" bIns="45700" lIns="91425" spcFirstLastPara="1" rIns="91425" wrap="square" tIns="45700">
            <a:spAutoFit/>
          </a:bodyPr>
          <a:lstStyle/>
          <a:p>
            <a:pPr indent="0" lvl="0" marL="0" marR="0" rtl="0" algn="just">
              <a:lnSpc>
                <a:spcPct val="130000"/>
              </a:lnSpc>
              <a:spcBef>
                <a:spcPts val="0"/>
              </a:spcBef>
              <a:spcAft>
                <a:spcPts val="0"/>
              </a:spcAft>
              <a:buNone/>
            </a:pPr>
            <a:r>
              <a:rPr lang="en-US" sz="2400">
                <a:solidFill>
                  <a:schemeClr val="lt1"/>
                </a:solidFill>
                <a:latin typeface="Cambria"/>
                <a:ea typeface="Cambria"/>
                <a:cs typeface="Cambria"/>
                <a:sym typeface="Cambria"/>
              </a:rPr>
              <a:t>For several years, per capita expenditure on prescription drugs in Voronia rose by fifteen percent or more annually. In order to curb these dramatic increases, the ministry of health prohibited drug manufacturers from raising any of their existing products' prices. Even though use of prescription drugs did not expand after this price freeze, per capita expenditure for prescription drugs continued to increase by a substantial percentage each year. </a:t>
            </a:r>
            <a:r>
              <a:rPr b="1" lang="en-US" sz="2400">
                <a:solidFill>
                  <a:schemeClr val="lt1"/>
                </a:solidFill>
                <a:latin typeface="Cambria"/>
                <a:ea typeface="Cambria"/>
                <a:cs typeface="Cambria"/>
                <a:sym typeface="Cambria"/>
              </a:rPr>
              <a:t>Which of the following, if true, most helps to explain why the ministry's action did not achieve its goal? </a:t>
            </a:r>
            <a:endParaRPr sz="2400">
              <a:solidFill>
                <a:schemeClr val="lt1"/>
              </a:solidFill>
              <a:latin typeface="Caladea"/>
              <a:ea typeface="Caladea"/>
              <a:cs typeface="Caladea"/>
              <a:sym typeface="Caladea"/>
            </a:endParaRPr>
          </a:p>
          <a:p>
            <a:pPr indent="-342900" lvl="0" marL="342900" marR="0" rtl="0" algn="just">
              <a:lnSpc>
                <a:spcPct val="130000"/>
              </a:lnSpc>
              <a:spcBef>
                <a:spcPts val="0"/>
              </a:spcBef>
              <a:spcAft>
                <a:spcPts val="0"/>
              </a:spcAft>
              <a:buClr>
                <a:schemeClr val="lt1"/>
              </a:buClr>
              <a:buSzPts val="2400"/>
              <a:buFont typeface="Calibri"/>
              <a:buAutoNum type="alphaUcPeriod"/>
            </a:pPr>
            <a:r>
              <a:rPr lang="en-US" sz="2400">
                <a:solidFill>
                  <a:schemeClr val="lt1"/>
                </a:solidFill>
                <a:latin typeface="Cambria"/>
                <a:ea typeface="Cambria"/>
                <a:cs typeface="Cambria"/>
                <a:sym typeface="Cambria"/>
              </a:rPr>
              <a:t>The population of Voronia rose steadily throughout the period.</a:t>
            </a:r>
            <a:endParaRPr sz="2400">
              <a:solidFill>
                <a:schemeClr val="lt1"/>
              </a:solidFill>
              <a:latin typeface="Caladea"/>
              <a:ea typeface="Caladea"/>
              <a:cs typeface="Caladea"/>
              <a:sym typeface="Caladea"/>
            </a:endParaRPr>
          </a:p>
        </p:txBody>
      </p:sp>
      <p:pic>
        <p:nvPicPr>
          <p:cNvPr id="997" name="Google Shape;997;p144"/>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145"/>
          <p:cNvSpPr txBox="1"/>
          <p:nvPr/>
        </p:nvSpPr>
        <p:spPr>
          <a:xfrm>
            <a:off x="3863752" y="0"/>
            <a:ext cx="8207896" cy="5574731"/>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1" lang="en-US" sz="2300">
                <a:solidFill>
                  <a:schemeClr val="lt1"/>
                </a:solidFill>
                <a:latin typeface="Cambria"/>
                <a:ea typeface="Cambria"/>
                <a:cs typeface="Cambria"/>
                <a:sym typeface="Cambria"/>
              </a:rPr>
              <a:t>Finding of a survey of Systems magazine subscribers:</a:t>
            </a:r>
            <a:r>
              <a:rPr lang="en-US" sz="2300">
                <a:solidFill>
                  <a:schemeClr val="lt1"/>
                </a:solidFill>
                <a:latin typeface="Cambria"/>
                <a:ea typeface="Cambria"/>
                <a:cs typeface="Cambria"/>
                <a:sym typeface="Cambria"/>
              </a:rPr>
              <a:t> Thirty percent of all merchandise orders placed by subscribers in response to advertisements in the magazine last year were placed by subscribers under age thirty-five.</a:t>
            </a:r>
            <a:endParaRPr/>
          </a:p>
          <a:p>
            <a:pPr indent="0" lvl="0" marL="0" marR="0" rtl="0" algn="just">
              <a:lnSpc>
                <a:spcPct val="120000"/>
              </a:lnSpc>
              <a:spcBef>
                <a:spcPts val="0"/>
              </a:spcBef>
              <a:spcAft>
                <a:spcPts val="0"/>
              </a:spcAft>
              <a:buNone/>
            </a:pPr>
            <a:r>
              <a:rPr b="1" lang="en-US" sz="2300">
                <a:solidFill>
                  <a:schemeClr val="lt1"/>
                </a:solidFill>
                <a:latin typeface="Cambria"/>
                <a:ea typeface="Cambria"/>
                <a:cs typeface="Cambria"/>
                <a:sym typeface="Cambria"/>
              </a:rPr>
              <a:t>Finding of a survey of advertisers in Systems magazine:</a:t>
            </a:r>
            <a:r>
              <a:rPr lang="en-US" sz="2300">
                <a:solidFill>
                  <a:schemeClr val="lt1"/>
                </a:solidFill>
                <a:latin typeface="Cambria"/>
                <a:ea typeface="Cambria"/>
                <a:cs typeface="Cambria"/>
                <a:sym typeface="Cambria"/>
              </a:rPr>
              <a:t> Most of the merchandise orders placed in response to advertisements in Systems last year were placed by people under age thirty-five.</a:t>
            </a:r>
            <a:endParaRPr/>
          </a:p>
          <a:p>
            <a:pPr indent="0" lvl="0" marL="0" marR="0" rtl="0" algn="just">
              <a:lnSpc>
                <a:spcPct val="120000"/>
              </a:lnSpc>
              <a:spcBef>
                <a:spcPts val="0"/>
              </a:spcBef>
              <a:spcAft>
                <a:spcPts val="0"/>
              </a:spcAft>
              <a:buNone/>
            </a:pPr>
            <a:r>
              <a:rPr b="1" lang="en-US" sz="2300">
                <a:solidFill>
                  <a:schemeClr val="lt1"/>
                </a:solidFill>
                <a:latin typeface="Cambria"/>
                <a:ea typeface="Cambria"/>
                <a:cs typeface="Cambria"/>
                <a:sym typeface="Cambria"/>
              </a:rPr>
              <a:t>For both of the findings to be accurate, which of the following must be true?</a:t>
            </a:r>
            <a:endParaRPr/>
          </a:p>
          <a:p>
            <a:pPr indent="-457200" lvl="0" marL="457200" marR="0" rtl="0" algn="just">
              <a:lnSpc>
                <a:spcPct val="120000"/>
              </a:lnSpc>
              <a:spcBef>
                <a:spcPts val="0"/>
              </a:spcBef>
              <a:spcAft>
                <a:spcPts val="0"/>
              </a:spcAft>
              <a:buClr>
                <a:schemeClr val="lt1"/>
              </a:buClr>
              <a:buSzPts val="2300"/>
              <a:buFont typeface="Calibri"/>
              <a:buAutoNum type="alphaUcPeriod"/>
            </a:pPr>
            <a:r>
              <a:rPr lang="en-US" sz="2300">
                <a:solidFill>
                  <a:schemeClr val="lt1"/>
                </a:solidFill>
                <a:latin typeface="Cambria"/>
                <a:ea typeface="Cambria"/>
                <a:cs typeface="Cambria"/>
                <a:sym typeface="Cambria"/>
              </a:rPr>
              <a:t>Last year many people who placed orders for merchandise in response to advertisements in Systems were not subscribers to the magazine.</a:t>
            </a:r>
            <a:endParaRPr sz="2300">
              <a:solidFill>
                <a:schemeClr val="lt1"/>
              </a:solidFill>
              <a:latin typeface="Cambria"/>
              <a:ea typeface="Cambria"/>
              <a:cs typeface="Cambria"/>
              <a:sym typeface="Cambria"/>
            </a:endParaRPr>
          </a:p>
        </p:txBody>
      </p:sp>
      <p:pic>
        <p:nvPicPr>
          <p:cNvPr id="1004" name="Google Shape;1004;p145"/>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146"/>
          <p:cNvSpPr txBox="1"/>
          <p:nvPr/>
        </p:nvSpPr>
        <p:spPr>
          <a:xfrm>
            <a:off x="3328462" y="55257"/>
            <a:ext cx="8820150" cy="4483471"/>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lang="en-US" sz="2400">
                <a:solidFill>
                  <a:schemeClr val="lt1"/>
                </a:solidFill>
                <a:latin typeface="Cambria"/>
                <a:ea typeface="Cambria"/>
                <a:cs typeface="Cambria"/>
                <a:sym typeface="Cambria"/>
              </a:rPr>
              <a:t>Guidebook writer: I have visited hotels throughout the country and have noticed that in those built before 1930 the quality of the original carpentry work is generally superior to that in hotels built afterward. Clearly carpenters working on hotels before 1930 typically worked with more skill, care, and effort than carpenters who have worked on hotels built subsequently. </a:t>
            </a:r>
            <a:r>
              <a:rPr b="1" lang="en-US" sz="2400">
                <a:solidFill>
                  <a:schemeClr val="lt1"/>
                </a:solidFill>
                <a:latin typeface="Cambria"/>
                <a:ea typeface="Cambria"/>
                <a:cs typeface="Cambria"/>
                <a:sym typeface="Cambria"/>
              </a:rPr>
              <a:t>Which of the following, if true, most seriously weakens the guidebook writer's argument?</a:t>
            </a:r>
            <a:endParaRPr/>
          </a:p>
          <a:p>
            <a:pPr indent="-457200" lvl="0" marL="457200" marR="0" rtl="0" algn="just">
              <a:lnSpc>
                <a:spcPct val="120000"/>
              </a:lnSpc>
              <a:spcBef>
                <a:spcPts val="0"/>
              </a:spcBef>
              <a:spcAft>
                <a:spcPts val="0"/>
              </a:spcAft>
              <a:buClr>
                <a:schemeClr val="lt1"/>
              </a:buClr>
              <a:buSzPts val="2400"/>
              <a:buFont typeface="Calibri"/>
              <a:buAutoNum type="alphaUcPeriod"/>
            </a:pPr>
            <a:r>
              <a:rPr lang="en-US" sz="2400">
                <a:solidFill>
                  <a:schemeClr val="lt1"/>
                </a:solidFill>
                <a:latin typeface="Cambria"/>
                <a:ea typeface="Cambria"/>
                <a:cs typeface="Cambria"/>
                <a:sym typeface="Cambria"/>
              </a:rPr>
              <a:t>The better the quality of original carpentry in a building, the less likely that building is to fall into disuse and be demolished.</a:t>
            </a:r>
            <a:endParaRPr/>
          </a:p>
        </p:txBody>
      </p:sp>
      <p:pic>
        <p:nvPicPr>
          <p:cNvPr id="1011" name="Google Shape;1011;p146"/>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147"/>
          <p:cNvSpPr txBox="1"/>
          <p:nvPr/>
        </p:nvSpPr>
        <p:spPr>
          <a:xfrm>
            <a:off x="3328462" y="55257"/>
            <a:ext cx="8820150" cy="563231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lt1"/>
                </a:solidFill>
                <a:latin typeface="Cambria"/>
                <a:ea typeface="Cambria"/>
                <a:cs typeface="Cambria"/>
                <a:sym typeface="Cambria"/>
              </a:rPr>
              <a:t>Because postage rates are rising, Home Decorator magazine plans to maximize its profits by reducing by one half the number of issues it publishes each year. The quality of articles, the number of articles published per year, and the subscription price will not change. Market research shows that neither subscribers nor advertisers will be lost if the magazine's plan is instituted.</a:t>
            </a:r>
            <a:endParaRPr sz="2000">
              <a:solidFill>
                <a:schemeClr val="lt1"/>
              </a:solidFill>
              <a:latin typeface="Calibri"/>
              <a:ea typeface="Calibri"/>
              <a:cs typeface="Calibri"/>
              <a:sym typeface="Calibri"/>
            </a:endParaRPr>
          </a:p>
          <a:p>
            <a:pPr indent="0" lvl="0" marL="0" marR="0" rtl="0" algn="just">
              <a:spcBef>
                <a:spcPts val="0"/>
              </a:spcBef>
              <a:spcAft>
                <a:spcPts val="0"/>
              </a:spcAft>
              <a:buNone/>
            </a:pPr>
            <a:r>
              <a:rPr b="1" lang="en-US" sz="2000">
                <a:solidFill>
                  <a:schemeClr val="lt1"/>
                </a:solidFill>
                <a:latin typeface="Cambria"/>
                <a:ea typeface="Cambria"/>
                <a:cs typeface="Cambria"/>
                <a:sym typeface="Cambria"/>
              </a:rPr>
              <a:t>Which of the following, if true, provides the strongest evidence that the magazine's profits are likely to decline if the plan is instituted?</a:t>
            </a:r>
            <a:endParaRPr b="1" sz="2000">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lang="en-US" sz="2000">
                <a:solidFill>
                  <a:schemeClr val="lt1"/>
                </a:solidFill>
                <a:latin typeface="Cambria"/>
                <a:ea typeface="Cambria"/>
                <a:cs typeface="Cambria"/>
                <a:sym typeface="Cambria"/>
              </a:rPr>
              <a:t>With the new postage rates, a typical issue under the proposed plan would cost about one-third more to mail than a typical current issue would.</a:t>
            </a:r>
            <a:endParaRPr sz="2000">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lang="en-US" sz="2000">
                <a:solidFill>
                  <a:schemeClr val="lt1"/>
                </a:solidFill>
                <a:latin typeface="Cambria"/>
                <a:ea typeface="Cambria"/>
                <a:cs typeface="Cambria"/>
                <a:sym typeface="Cambria"/>
              </a:rPr>
              <a:t>The majority of the magazine's subscribers are less concerned about a possible reduction in the quantity of the magazine's articles than about a possible loss of the current high quality of its articles.</a:t>
            </a:r>
            <a:endParaRPr sz="2000">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lang="en-US" sz="2000">
                <a:solidFill>
                  <a:schemeClr val="lt1"/>
                </a:solidFill>
                <a:latin typeface="Cambria"/>
                <a:ea typeface="Cambria"/>
                <a:cs typeface="Cambria"/>
                <a:sym typeface="Cambria"/>
              </a:rPr>
              <a:t>Many of the magazine's long-time subscribers would continue their subscriptions even if the subscription price were increased.</a:t>
            </a:r>
            <a:endParaRPr sz="2000">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lang="en-US" sz="2000">
                <a:solidFill>
                  <a:schemeClr val="lt1"/>
                </a:solidFill>
                <a:latin typeface="Cambria"/>
                <a:ea typeface="Cambria"/>
                <a:cs typeface="Cambria"/>
                <a:sym typeface="Cambria"/>
              </a:rPr>
              <a:t>Most of the advertisers that purchase advertising space in the magazine will continue to spend the same amount on advertising per issue as they have in the past.</a:t>
            </a:r>
            <a:endParaRPr sz="2000">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lang="en-US" sz="2000">
                <a:solidFill>
                  <a:schemeClr val="lt1"/>
                </a:solidFill>
                <a:latin typeface="Cambria"/>
                <a:ea typeface="Cambria"/>
                <a:cs typeface="Cambria"/>
                <a:sym typeface="Cambria"/>
              </a:rPr>
              <a:t>Production costs for the magazine are expected to remain stable.</a:t>
            </a:r>
            <a:endParaRPr sz="2000">
              <a:solidFill>
                <a:schemeClr val="lt1"/>
              </a:solidFill>
              <a:latin typeface="Calibri"/>
              <a:ea typeface="Calibri"/>
              <a:cs typeface="Calibri"/>
              <a:sym typeface="Calibri"/>
            </a:endParaRPr>
          </a:p>
        </p:txBody>
      </p:sp>
      <p:pic>
        <p:nvPicPr>
          <p:cNvPr id="1018" name="Google Shape;1018;p147"/>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148"/>
          <p:cNvSpPr txBox="1"/>
          <p:nvPr/>
        </p:nvSpPr>
        <p:spPr>
          <a:xfrm>
            <a:off x="3328462" y="55257"/>
            <a:ext cx="8820150" cy="532453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lt1"/>
                </a:solidFill>
                <a:latin typeface="Cambria"/>
                <a:ea typeface="Cambria"/>
                <a:cs typeface="Cambria"/>
                <a:sym typeface="Cambria"/>
              </a:rPr>
              <a:t>Coal output per miner in Tribnia is twice what it was five years ago, even though no new mines have opened. </a:t>
            </a:r>
            <a:endParaRPr sz="2000">
              <a:solidFill>
                <a:schemeClr val="lt1"/>
              </a:solidFill>
              <a:latin typeface="Calibri"/>
              <a:ea typeface="Calibri"/>
              <a:cs typeface="Calibri"/>
              <a:sym typeface="Calibri"/>
            </a:endParaRPr>
          </a:p>
          <a:p>
            <a:pPr indent="0" lvl="0" marL="0" marR="0" rtl="0" algn="just">
              <a:spcBef>
                <a:spcPts val="0"/>
              </a:spcBef>
              <a:spcAft>
                <a:spcPts val="0"/>
              </a:spcAft>
              <a:buNone/>
            </a:pPr>
            <a:r>
              <a:rPr b="1" lang="en-US" sz="2000">
                <a:solidFill>
                  <a:schemeClr val="lt1"/>
                </a:solidFill>
                <a:latin typeface="Cambria"/>
                <a:ea typeface="Cambria"/>
                <a:cs typeface="Cambria"/>
                <a:sym typeface="Cambria"/>
              </a:rPr>
              <a:t>Which of the following can be properly concluded from the statement about coal output per miner in the passage?</a:t>
            </a:r>
            <a:endParaRPr b="1" sz="2000">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lang="en-US" sz="2000">
                <a:solidFill>
                  <a:schemeClr val="lt1"/>
                </a:solidFill>
                <a:latin typeface="Cambria"/>
                <a:ea typeface="Cambria"/>
                <a:cs typeface="Cambria"/>
                <a:sym typeface="Cambria"/>
              </a:rPr>
              <a:t>If the number of miners working in Tribnian coal mines has remained constant in the past five years, Tribnia’s total coal production has doubled in that period of time.</a:t>
            </a:r>
            <a:endParaRPr sz="2000">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lang="en-US" sz="2000">
                <a:solidFill>
                  <a:schemeClr val="lt1"/>
                </a:solidFill>
                <a:latin typeface="Cambria"/>
                <a:ea typeface="Cambria"/>
                <a:cs typeface="Cambria"/>
                <a:sym typeface="Cambria"/>
              </a:rPr>
              <a:t>Any individual Tribnian coal mine that achieved an increase in overall output in the past five years has also experienced an increase in output per miner.</a:t>
            </a:r>
            <a:endParaRPr sz="2000">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lang="en-US" sz="2000">
                <a:solidFill>
                  <a:schemeClr val="lt1"/>
                </a:solidFill>
                <a:latin typeface="Cambria"/>
                <a:ea typeface="Cambria"/>
                <a:cs typeface="Cambria"/>
                <a:sym typeface="Cambria"/>
              </a:rPr>
              <a:t>If any new coal mines had opened in Tribnia in the past five years, then the increase in output per miner would have been even greater than it actually was.</a:t>
            </a:r>
            <a:endParaRPr sz="2000">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lang="en-US" sz="2000">
                <a:solidFill>
                  <a:schemeClr val="lt1"/>
                </a:solidFill>
                <a:latin typeface="Cambria"/>
                <a:ea typeface="Cambria"/>
                <a:cs typeface="Cambria"/>
                <a:sym typeface="Cambria"/>
              </a:rPr>
              <a:t>If any individual Tribnian coal mine has not increased its output per miner in the past five years, then that mine’s overall output has declined or remained constant.</a:t>
            </a:r>
            <a:endParaRPr sz="2000">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lang="en-US" sz="2000">
                <a:solidFill>
                  <a:schemeClr val="lt1"/>
                </a:solidFill>
                <a:latin typeface="Cambria"/>
                <a:ea typeface="Cambria"/>
                <a:cs typeface="Cambria"/>
                <a:sym typeface="Cambria"/>
              </a:rPr>
              <a:t>In Tribnia the cost of producing a given quantity of coal has declined over the past five years. </a:t>
            </a:r>
            <a:endParaRPr sz="2000">
              <a:solidFill>
                <a:schemeClr val="lt1"/>
              </a:solidFill>
              <a:latin typeface="Calibri"/>
              <a:ea typeface="Calibri"/>
              <a:cs typeface="Calibri"/>
              <a:sym typeface="Calibri"/>
            </a:endParaRPr>
          </a:p>
        </p:txBody>
      </p:sp>
      <p:pic>
        <p:nvPicPr>
          <p:cNvPr id="1025" name="Google Shape;1025;p148"/>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149"/>
          <p:cNvSpPr txBox="1"/>
          <p:nvPr/>
        </p:nvSpPr>
        <p:spPr>
          <a:xfrm>
            <a:off x="2783632" y="60311"/>
            <a:ext cx="9408368" cy="547842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lt1"/>
                </a:solidFill>
                <a:latin typeface="Cambria"/>
                <a:ea typeface="Cambria"/>
                <a:cs typeface="Cambria"/>
                <a:sym typeface="Cambria"/>
              </a:rPr>
              <a:t>In a poll of a representative sample of a province’s residents, the provincial capital was the city most often selected as the best place to live in that province. Since the capital is also the largest of that province’s many cities, the poll shows that most residents of that province generally prefer life in large cities to life in small cities. </a:t>
            </a:r>
            <a:r>
              <a:rPr b="1" lang="en-US" sz="2000">
                <a:solidFill>
                  <a:schemeClr val="lt1"/>
                </a:solidFill>
                <a:latin typeface="Cambria"/>
                <a:ea typeface="Cambria"/>
                <a:cs typeface="Cambria"/>
                <a:sym typeface="Cambria"/>
              </a:rPr>
              <a:t>The argument is most vulnerable to the criticism that it</a:t>
            </a:r>
            <a:endParaRPr sz="2000">
              <a:solidFill>
                <a:schemeClr val="lt1"/>
              </a:solidFill>
              <a:latin typeface="Caladea"/>
              <a:ea typeface="Caladea"/>
              <a:cs typeface="Caladea"/>
              <a:sym typeface="Caladea"/>
            </a:endParaRPr>
          </a:p>
          <a:p>
            <a:pPr indent="-509588" lvl="0" marL="509588" marR="0" rtl="0" algn="just">
              <a:spcBef>
                <a:spcPts val="600"/>
              </a:spcBef>
              <a:spcAft>
                <a:spcPts val="0"/>
              </a:spcAft>
              <a:buClr>
                <a:schemeClr val="lt1"/>
              </a:buClr>
              <a:buSzPts val="2000"/>
              <a:buFont typeface="Calibri"/>
              <a:buAutoNum type="alphaUcPeriod"/>
            </a:pPr>
            <a:r>
              <a:rPr lang="en-US" sz="2000">
                <a:solidFill>
                  <a:schemeClr val="lt1"/>
                </a:solidFill>
                <a:latin typeface="Cambria"/>
                <a:ea typeface="Cambria"/>
                <a:cs typeface="Cambria"/>
                <a:sym typeface="Cambria"/>
              </a:rPr>
              <a:t>overlooks the possibility that what is true of the residents of the province may not be true of other people</a:t>
            </a:r>
            <a:endParaRPr sz="2000">
              <a:solidFill>
                <a:schemeClr val="lt1"/>
              </a:solidFill>
              <a:latin typeface="Caladea"/>
              <a:ea typeface="Caladea"/>
              <a:cs typeface="Caladea"/>
              <a:sym typeface="Caladea"/>
            </a:endParaRPr>
          </a:p>
          <a:p>
            <a:pPr indent="-509588" lvl="0" marL="509588" marR="0" rtl="0" algn="just">
              <a:spcBef>
                <a:spcPts val="600"/>
              </a:spcBef>
              <a:spcAft>
                <a:spcPts val="0"/>
              </a:spcAft>
              <a:buClr>
                <a:schemeClr val="lt1"/>
              </a:buClr>
              <a:buSzPts val="2000"/>
              <a:buFont typeface="Calibri"/>
              <a:buAutoNum type="alphaUcPeriod"/>
            </a:pPr>
            <a:r>
              <a:rPr lang="en-US" sz="2000">
                <a:solidFill>
                  <a:schemeClr val="lt1"/>
                </a:solidFill>
                <a:latin typeface="Cambria"/>
                <a:ea typeface="Cambria"/>
                <a:cs typeface="Cambria"/>
                <a:sym typeface="Cambria"/>
              </a:rPr>
              <a:t>does not indicate whether most residents of other provinces also prefer life in large cities to life in small cities </a:t>
            </a:r>
            <a:endParaRPr sz="2000">
              <a:solidFill>
                <a:schemeClr val="lt1"/>
              </a:solidFill>
              <a:latin typeface="Caladea"/>
              <a:ea typeface="Caladea"/>
              <a:cs typeface="Caladea"/>
              <a:sym typeface="Caladea"/>
            </a:endParaRPr>
          </a:p>
          <a:p>
            <a:pPr indent="-509588" lvl="0" marL="509588" marR="0" rtl="0" algn="just">
              <a:spcBef>
                <a:spcPts val="0"/>
              </a:spcBef>
              <a:spcAft>
                <a:spcPts val="0"/>
              </a:spcAft>
              <a:buClr>
                <a:schemeClr val="lt1"/>
              </a:buClr>
              <a:buSzPts val="2000"/>
              <a:buFont typeface="Calibri"/>
              <a:buAutoNum type="alphaUcPeriod"/>
            </a:pPr>
            <a:r>
              <a:rPr lang="en-US" sz="2000">
                <a:solidFill>
                  <a:schemeClr val="lt1"/>
                </a:solidFill>
                <a:latin typeface="Cambria"/>
                <a:ea typeface="Cambria"/>
                <a:cs typeface="Cambria"/>
                <a:sym typeface="Cambria"/>
              </a:rPr>
              <a:t>takes for granted that when people are polled for their preferences among cities, they tend to vote for the city that they think is neither the best nor the worst place to live </a:t>
            </a:r>
            <a:endParaRPr sz="2000">
              <a:solidFill>
                <a:schemeClr val="lt1"/>
              </a:solidFill>
              <a:latin typeface="Caladea"/>
              <a:ea typeface="Caladea"/>
              <a:cs typeface="Caladea"/>
              <a:sym typeface="Caladea"/>
            </a:endParaRPr>
          </a:p>
          <a:p>
            <a:pPr indent="-509588" lvl="0" marL="509588" marR="0" rtl="0" algn="just">
              <a:spcBef>
                <a:spcPts val="0"/>
              </a:spcBef>
              <a:spcAft>
                <a:spcPts val="0"/>
              </a:spcAft>
              <a:buClr>
                <a:schemeClr val="lt1"/>
              </a:buClr>
              <a:buSzPts val="2000"/>
              <a:buFont typeface="Calibri"/>
              <a:buAutoNum type="alphaUcPeriod"/>
            </a:pPr>
            <a:r>
              <a:rPr lang="en-US" sz="2000">
                <a:solidFill>
                  <a:schemeClr val="lt1"/>
                </a:solidFill>
                <a:latin typeface="Cambria"/>
                <a:ea typeface="Cambria"/>
                <a:cs typeface="Cambria"/>
                <a:sym typeface="Cambria"/>
              </a:rPr>
              <a:t>overlooks the possibility that the people who preferred small cities over the provincial capital did so not because of their general feelings about the sizes of cities, but because of their general feelings about capital cities </a:t>
            </a:r>
            <a:endParaRPr sz="2000">
              <a:solidFill>
                <a:schemeClr val="lt1"/>
              </a:solidFill>
              <a:latin typeface="Caladea"/>
              <a:ea typeface="Caladea"/>
              <a:cs typeface="Caladea"/>
              <a:sym typeface="Caladea"/>
            </a:endParaRPr>
          </a:p>
          <a:p>
            <a:pPr indent="-509588" lvl="0" marL="509588" marR="0" rtl="0" algn="just">
              <a:spcBef>
                <a:spcPts val="0"/>
              </a:spcBef>
              <a:spcAft>
                <a:spcPts val="0"/>
              </a:spcAft>
              <a:buClr>
                <a:schemeClr val="lt1"/>
              </a:buClr>
              <a:buSzPts val="2000"/>
              <a:buFont typeface="Calibri"/>
              <a:buAutoNum type="alphaUcPeriod"/>
            </a:pPr>
            <a:r>
              <a:rPr lang="en-US" sz="2000">
                <a:solidFill>
                  <a:schemeClr val="lt1"/>
                </a:solidFill>
                <a:latin typeface="Cambria"/>
                <a:ea typeface="Cambria"/>
                <a:cs typeface="Cambria"/>
                <a:sym typeface="Cambria"/>
              </a:rPr>
              <a:t>overlooks the possibility that most people may have voted for small cities even though a large city received more votes than any other single city</a:t>
            </a:r>
            <a:endParaRPr sz="2000">
              <a:solidFill>
                <a:schemeClr val="lt1"/>
              </a:solidFill>
              <a:latin typeface="Caladea"/>
              <a:ea typeface="Caladea"/>
              <a:cs typeface="Caladea"/>
              <a:sym typeface="Caladea"/>
            </a:endParaRPr>
          </a:p>
        </p:txBody>
      </p:sp>
      <p:pic>
        <p:nvPicPr>
          <p:cNvPr id="1032" name="Google Shape;1032;p149"/>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150"/>
          <p:cNvSpPr txBox="1"/>
          <p:nvPr/>
        </p:nvSpPr>
        <p:spPr>
          <a:xfrm>
            <a:off x="3503712" y="0"/>
            <a:ext cx="8688288" cy="543174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lt1"/>
                </a:solidFill>
                <a:latin typeface="Cambria"/>
                <a:ea typeface="Cambria"/>
                <a:cs typeface="Cambria"/>
                <a:sym typeface="Cambria"/>
              </a:rPr>
              <a:t>A controversial program rewards prison inmates who behave particularly well in prison by giving them the chance to receive free cosmetic plastic surgery performed by medical students. The program is obviously morally questionable, both in its assumptions about what inmates might want and in its use of the prison population to train future surgeons. Putting these moral issues aside, however, the surgery clearly has a powerful rehabilitative effect, as is shown by the fact that, among recipients of the surgery, the proportion who are convicted of new crimes committed after release is only half that for the prison population as a whole.</a:t>
            </a:r>
            <a:r>
              <a:rPr b="1" lang="en-US" sz="1800">
                <a:solidFill>
                  <a:schemeClr val="lt1"/>
                </a:solidFill>
                <a:latin typeface="Cambria"/>
                <a:ea typeface="Cambria"/>
                <a:cs typeface="Cambria"/>
                <a:sym typeface="Cambria"/>
              </a:rPr>
              <a:t> A flaw in the reasoning of the passage is that it </a:t>
            </a:r>
            <a:endParaRPr b="1" sz="1800">
              <a:solidFill>
                <a:schemeClr val="lt1"/>
              </a:solidFill>
              <a:latin typeface="Arial"/>
              <a:ea typeface="Arial"/>
              <a:cs typeface="Arial"/>
              <a:sym typeface="Arial"/>
            </a:endParaRPr>
          </a:p>
          <a:p>
            <a:pPr indent="-404813" lvl="0" marL="404813" marR="0" rtl="0" algn="just">
              <a:lnSpc>
                <a:spcPct val="115000"/>
              </a:lnSpc>
              <a:spcBef>
                <a:spcPts val="0"/>
              </a:spcBef>
              <a:spcAft>
                <a:spcPts val="0"/>
              </a:spcAft>
              <a:buClr>
                <a:schemeClr val="lt1"/>
              </a:buClr>
              <a:buSzPts val="1800"/>
              <a:buFont typeface="Calibri"/>
              <a:buAutoNum type="alphaUcPeriod"/>
            </a:pPr>
            <a:r>
              <a:rPr lang="en-US" sz="1800">
                <a:solidFill>
                  <a:schemeClr val="lt1"/>
                </a:solidFill>
                <a:latin typeface="Cambria"/>
                <a:ea typeface="Cambria"/>
                <a:cs typeface="Cambria"/>
                <a:sym typeface="Cambria"/>
              </a:rPr>
              <a:t>allows moral issues to be a consideration in presenting evidence about matters of fact </a:t>
            </a:r>
            <a:endParaRPr sz="1800">
              <a:solidFill>
                <a:schemeClr val="lt1"/>
              </a:solidFill>
              <a:latin typeface="Calibri"/>
              <a:ea typeface="Calibri"/>
              <a:cs typeface="Calibri"/>
              <a:sym typeface="Calibri"/>
            </a:endParaRPr>
          </a:p>
          <a:p>
            <a:pPr indent="-404813" lvl="0" marL="404813" marR="0" rtl="0" algn="just">
              <a:lnSpc>
                <a:spcPct val="115000"/>
              </a:lnSpc>
              <a:spcBef>
                <a:spcPts val="0"/>
              </a:spcBef>
              <a:spcAft>
                <a:spcPts val="0"/>
              </a:spcAft>
              <a:buClr>
                <a:schemeClr val="lt1"/>
              </a:buClr>
              <a:buSzPts val="1800"/>
              <a:buFont typeface="Calibri"/>
              <a:buAutoNum type="alphaUcPeriod"/>
            </a:pPr>
            <a:r>
              <a:rPr lang="en-US" sz="1800">
                <a:solidFill>
                  <a:schemeClr val="lt1"/>
                </a:solidFill>
                <a:latin typeface="Cambria"/>
                <a:ea typeface="Cambria"/>
                <a:cs typeface="Cambria"/>
                <a:sym typeface="Cambria"/>
              </a:rPr>
              <a:t>dismisses moral considerations on the grounds that only matters of fact are relevant </a:t>
            </a:r>
            <a:endParaRPr sz="1800">
              <a:solidFill>
                <a:schemeClr val="lt1"/>
              </a:solidFill>
              <a:latin typeface="Calibri"/>
              <a:ea typeface="Calibri"/>
              <a:cs typeface="Calibri"/>
              <a:sym typeface="Calibri"/>
            </a:endParaRPr>
          </a:p>
          <a:p>
            <a:pPr indent="-404813" lvl="0" marL="404813" marR="0" rtl="0" algn="just">
              <a:lnSpc>
                <a:spcPct val="115000"/>
              </a:lnSpc>
              <a:spcBef>
                <a:spcPts val="0"/>
              </a:spcBef>
              <a:spcAft>
                <a:spcPts val="0"/>
              </a:spcAft>
              <a:buClr>
                <a:schemeClr val="lt1"/>
              </a:buClr>
              <a:buSzPts val="1800"/>
              <a:buFont typeface="Calibri"/>
              <a:buAutoNum type="alphaUcPeriod"/>
            </a:pPr>
            <a:r>
              <a:rPr lang="en-US" sz="1800">
                <a:solidFill>
                  <a:schemeClr val="lt1"/>
                </a:solidFill>
                <a:latin typeface="Cambria"/>
                <a:ea typeface="Cambria"/>
                <a:cs typeface="Cambria"/>
                <a:sym typeface="Cambria"/>
              </a:rPr>
              <a:t>labels the program as "controversial" instead of discussing the issues that give rise to controversy </a:t>
            </a:r>
            <a:endParaRPr sz="1800">
              <a:solidFill>
                <a:schemeClr val="lt1"/>
              </a:solidFill>
              <a:latin typeface="Calibri"/>
              <a:ea typeface="Calibri"/>
              <a:cs typeface="Calibri"/>
              <a:sym typeface="Calibri"/>
            </a:endParaRPr>
          </a:p>
          <a:p>
            <a:pPr indent="-404813" lvl="0" marL="404813" marR="0" rtl="0" algn="just">
              <a:lnSpc>
                <a:spcPct val="115000"/>
              </a:lnSpc>
              <a:spcBef>
                <a:spcPts val="0"/>
              </a:spcBef>
              <a:spcAft>
                <a:spcPts val="0"/>
              </a:spcAft>
              <a:buClr>
                <a:schemeClr val="lt1"/>
              </a:buClr>
              <a:buSzPts val="1800"/>
              <a:buFont typeface="Calibri"/>
              <a:buAutoNum type="alphaUcPeriod"/>
            </a:pPr>
            <a:r>
              <a:rPr lang="en-US" sz="1800">
                <a:solidFill>
                  <a:schemeClr val="lt1"/>
                </a:solidFill>
                <a:latin typeface="Cambria"/>
                <a:ea typeface="Cambria"/>
                <a:cs typeface="Cambria"/>
                <a:sym typeface="Cambria"/>
              </a:rPr>
              <a:t>asserts that the rehabilitation of criminals is not a moral issue </a:t>
            </a:r>
            <a:endParaRPr sz="1800">
              <a:solidFill>
                <a:schemeClr val="lt1"/>
              </a:solidFill>
              <a:latin typeface="Calibri"/>
              <a:ea typeface="Calibri"/>
              <a:cs typeface="Calibri"/>
              <a:sym typeface="Calibri"/>
            </a:endParaRPr>
          </a:p>
          <a:p>
            <a:pPr indent="-404813" lvl="0" marL="404813" marR="0" rtl="0" algn="just">
              <a:lnSpc>
                <a:spcPct val="115000"/>
              </a:lnSpc>
              <a:spcBef>
                <a:spcPts val="0"/>
              </a:spcBef>
              <a:spcAft>
                <a:spcPts val="0"/>
              </a:spcAft>
              <a:buClr>
                <a:schemeClr val="lt1"/>
              </a:buClr>
              <a:buSzPts val="1800"/>
              <a:buFont typeface="Calibri"/>
              <a:buAutoNum type="alphaUcPeriod"/>
            </a:pPr>
            <a:r>
              <a:rPr lang="en-US" sz="1800">
                <a:solidFill>
                  <a:schemeClr val="lt1"/>
                </a:solidFill>
                <a:latin typeface="Cambria"/>
                <a:ea typeface="Cambria"/>
                <a:cs typeface="Cambria"/>
                <a:sym typeface="Cambria"/>
              </a:rPr>
              <a:t>relies on evidence drawn from a sample that there is reason to believe is unrepresentative </a:t>
            </a:r>
            <a:endParaRPr sz="1800">
              <a:solidFill>
                <a:schemeClr val="lt1"/>
              </a:solidFill>
              <a:latin typeface="Calibri"/>
              <a:ea typeface="Calibri"/>
              <a:cs typeface="Calibri"/>
              <a:sym typeface="Calibri"/>
            </a:endParaRPr>
          </a:p>
        </p:txBody>
      </p:sp>
      <p:pic>
        <p:nvPicPr>
          <p:cNvPr id="1039" name="Google Shape;1039;p150"/>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151"/>
          <p:cNvSpPr txBox="1"/>
          <p:nvPr/>
        </p:nvSpPr>
        <p:spPr>
          <a:xfrm>
            <a:off x="0" y="255589"/>
            <a:ext cx="12192000" cy="923330"/>
          </a:xfrm>
          <a:prstGeom prst="rect">
            <a:avLst/>
          </a:prstGeom>
          <a:noFill/>
          <a:ln>
            <a:noFill/>
          </a:ln>
        </p:spPr>
        <p:txBody>
          <a:bodyPr anchorCtr="0" anchor="t" bIns="45700" lIns="91425" spcFirstLastPara="1" rIns="91425" wrap="square" tIns="45700">
            <a:spAutoFit/>
          </a:bodyPr>
          <a:lstStyle/>
          <a:p>
            <a:pPr indent="-457200" lvl="0" marL="457200" marR="0" rtl="0" algn="ctr">
              <a:spcBef>
                <a:spcPts val="0"/>
              </a:spcBef>
              <a:spcAft>
                <a:spcPts val="0"/>
              </a:spcAft>
              <a:buNone/>
            </a:pPr>
            <a:r>
              <a:rPr b="1" lang="en-US" sz="5400">
                <a:solidFill>
                  <a:schemeClr val="lt1"/>
                </a:solidFill>
                <a:latin typeface="Cambria"/>
                <a:ea typeface="Cambria"/>
                <a:cs typeface="Cambria"/>
                <a:sym typeface="Cambria"/>
              </a:rPr>
              <a:t>Assumption Centrality Technique</a:t>
            </a:r>
            <a:endParaRPr b="1" sz="5400">
              <a:solidFill>
                <a:schemeClr val="lt1"/>
              </a:solidFill>
              <a:latin typeface="Cambria"/>
              <a:ea typeface="Cambria"/>
              <a:cs typeface="Cambria"/>
              <a:sym typeface="Cambria"/>
            </a:endParaRPr>
          </a:p>
        </p:txBody>
      </p:sp>
      <p:pic>
        <p:nvPicPr>
          <p:cNvPr id="1046" name="Google Shape;1046;p151"/>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sp>
        <p:nvSpPr>
          <p:cNvPr id="1051" name="Google Shape;1051;p152"/>
          <p:cNvSpPr txBox="1"/>
          <p:nvPr/>
        </p:nvSpPr>
        <p:spPr>
          <a:xfrm>
            <a:off x="0" y="255589"/>
            <a:ext cx="12192000" cy="3970318"/>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None/>
            </a:pPr>
            <a:r>
              <a:rPr b="1" lang="en-US" sz="6000">
                <a:solidFill>
                  <a:schemeClr val="lt1"/>
                </a:solidFill>
                <a:latin typeface="Cambria"/>
                <a:ea typeface="Cambria"/>
                <a:cs typeface="Cambria"/>
                <a:sym typeface="Cambria"/>
              </a:rPr>
              <a:t>Imagine the argument:</a:t>
            </a:r>
            <a:endParaRPr/>
          </a:p>
          <a:p>
            <a:pPr indent="-457200" lvl="0" marL="457200" marR="0" rtl="0" algn="ctr">
              <a:spcBef>
                <a:spcPts val="0"/>
              </a:spcBef>
              <a:spcAft>
                <a:spcPts val="0"/>
              </a:spcAft>
              <a:buNone/>
            </a:pPr>
            <a:r>
              <a:t/>
            </a:r>
            <a:endParaRPr sz="6000">
              <a:solidFill>
                <a:schemeClr val="lt1"/>
              </a:solidFill>
              <a:latin typeface="Cambria"/>
              <a:ea typeface="Cambria"/>
              <a:cs typeface="Cambria"/>
              <a:sym typeface="Cambria"/>
            </a:endParaRPr>
          </a:p>
          <a:p>
            <a:pPr indent="0" lvl="0" marL="0" marR="0" rtl="0" algn="ctr">
              <a:spcBef>
                <a:spcPts val="0"/>
              </a:spcBef>
              <a:spcAft>
                <a:spcPts val="0"/>
              </a:spcAft>
              <a:buNone/>
            </a:pPr>
            <a:r>
              <a:rPr lang="en-US" sz="4400">
                <a:solidFill>
                  <a:schemeClr val="lt1"/>
                </a:solidFill>
                <a:latin typeface="Cambria"/>
                <a:ea typeface="Cambria"/>
                <a:cs typeface="Cambria"/>
                <a:sym typeface="Cambria"/>
              </a:rPr>
              <a:t>As Ruparia’s football team has been performing very badly for the last three World Cups, it should not be allowed to play in the next few World Cups.</a:t>
            </a:r>
            <a:endParaRPr sz="1100">
              <a:solidFill>
                <a:schemeClr val="lt1"/>
              </a:solidFill>
              <a:latin typeface="Cambria"/>
              <a:ea typeface="Cambria"/>
              <a:cs typeface="Cambria"/>
              <a:sym typeface="Cambria"/>
            </a:endParaRPr>
          </a:p>
        </p:txBody>
      </p:sp>
      <p:pic>
        <p:nvPicPr>
          <p:cNvPr id="1052" name="Google Shape;1052;p152"/>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153"/>
          <p:cNvSpPr txBox="1"/>
          <p:nvPr/>
        </p:nvSpPr>
        <p:spPr>
          <a:xfrm>
            <a:off x="0" y="71439"/>
            <a:ext cx="12192000" cy="200054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lt1"/>
                </a:solidFill>
                <a:latin typeface="Cambria"/>
                <a:ea typeface="Cambria"/>
                <a:cs typeface="Cambria"/>
                <a:sym typeface="Cambria"/>
              </a:rPr>
              <a:t>Ruparia’s football team has been performing very badly for the last three World Cups, THEREFORE it should not be allowed to play for the next few World Cups.</a:t>
            </a:r>
            <a:endParaRPr/>
          </a:p>
          <a:p>
            <a:pPr indent="0" lvl="0" marL="0" marR="0" rtl="0" algn="just">
              <a:spcBef>
                <a:spcPts val="0"/>
              </a:spcBef>
              <a:spcAft>
                <a:spcPts val="0"/>
              </a:spcAft>
              <a:buNone/>
            </a:pPr>
            <a:r>
              <a:t/>
            </a:r>
            <a:endParaRPr sz="2800">
              <a:solidFill>
                <a:schemeClr val="lt1"/>
              </a:solidFill>
              <a:latin typeface="Cambria"/>
              <a:ea typeface="Cambria"/>
              <a:cs typeface="Cambria"/>
              <a:sym typeface="Cambria"/>
            </a:endParaRPr>
          </a:p>
          <a:p>
            <a:pPr indent="0" lvl="0" marL="0" marR="0" rtl="0" algn="just">
              <a:spcBef>
                <a:spcPts val="0"/>
              </a:spcBef>
              <a:spcAft>
                <a:spcPts val="0"/>
              </a:spcAft>
              <a:buNone/>
            </a:pPr>
            <a:r>
              <a:rPr lang="en-US" sz="4000">
                <a:solidFill>
                  <a:schemeClr val="lt1"/>
                </a:solidFill>
                <a:latin typeface="Cambria"/>
                <a:ea typeface="Cambria"/>
                <a:cs typeface="Cambria"/>
                <a:sym typeface="Cambria"/>
              </a:rPr>
              <a:t>What are all possible assumptions in this argument?</a:t>
            </a:r>
            <a:endParaRPr sz="1050">
              <a:solidFill>
                <a:schemeClr val="lt1"/>
              </a:solidFill>
              <a:latin typeface="Cambria"/>
              <a:ea typeface="Cambria"/>
              <a:cs typeface="Cambria"/>
              <a:sym typeface="Cambria"/>
            </a:endParaRPr>
          </a:p>
        </p:txBody>
      </p:sp>
      <p:pic>
        <p:nvPicPr>
          <p:cNvPr id="1058" name="Google Shape;1058;p153"/>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nvSpPr>
        <p:spPr>
          <a:xfrm>
            <a:off x="191344" y="188640"/>
            <a:ext cx="11809312" cy="477816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lt1"/>
              </a:buClr>
              <a:buSzPts val="2800"/>
              <a:buFont typeface="Noto Sans Symbols"/>
              <a:buChar char="⮚"/>
            </a:pPr>
            <a:r>
              <a:rPr b="0" i="0" lang="en-US" sz="2800" u="none" cap="none" strike="noStrike">
                <a:solidFill>
                  <a:schemeClr val="lt1"/>
                </a:solidFill>
                <a:latin typeface="Geo"/>
                <a:ea typeface="Geo"/>
                <a:cs typeface="Geo"/>
                <a:sym typeface="Geo"/>
              </a:rPr>
              <a:t>BACKGROUND INFORMATION: A new lemonade stand has just opened for business in the town square. </a:t>
            </a:r>
            <a:endParaRPr b="0" i="0" sz="2000" u="none" cap="none" strike="noStrike">
              <a:solidFill>
                <a:schemeClr val="lt1"/>
              </a:solidFill>
              <a:latin typeface="Calibri"/>
              <a:ea typeface="Calibri"/>
              <a:cs typeface="Calibri"/>
              <a:sym typeface="Calibri"/>
            </a:endParaRPr>
          </a:p>
          <a:p>
            <a:pPr indent="-342900" lvl="0" marL="342900" marR="0" rtl="0" algn="just">
              <a:lnSpc>
                <a:spcPct val="150000"/>
              </a:lnSpc>
              <a:spcBef>
                <a:spcPts val="600"/>
              </a:spcBef>
              <a:spcAft>
                <a:spcPts val="0"/>
              </a:spcAft>
              <a:buClr>
                <a:schemeClr val="lt1"/>
              </a:buClr>
              <a:buSzPts val="2800"/>
              <a:buFont typeface="Noto Sans Symbols"/>
              <a:buChar char="⮚"/>
            </a:pPr>
            <a:r>
              <a:rPr b="0" i="0" lang="en-US" sz="2800" u="none" cap="none" strike="noStrike">
                <a:solidFill>
                  <a:schemeClr val="lt1"/>
                </a:solidFill>
                <a:latin typeface="Geo"/>
                <a:ea typeface="Geo"/>
                <a:cs typeface="Geo"/>
                <a:sym typeface="Geo"/>
              </a:rPr>
              <a:t>CONCLUSION (final opinion): The stand will surely fail. </a:t>
            </a:r>
            <a:endParaRPr b="0" i="0" sz="2000" u="none" cap="none" strike="noStrike">
              <a:solidFill>
                <a:schemeClr val="lt1"/>
              </a:solidFill>
              <a:latin typeface="Calibri"/>
              <a:ea typeface="Calibri"/>
              <a:cs typeface="Calibri"/>
              <a:sym typeface="Calibri"/>
            </a:endParaRPr>
          </a:p>
          <a:p>
            <a:pPr indent="-342900" lvl="0" marL="342900" marR="0" rtl="0" algn="just">
              <a:lnSpc>
                <a:spcPct val="150000"/>
              </a:lnSpc>
              <a:spcBef>
                <a:spcPts val="600"/>
              </a:spcBef>
              <a:spcAft>
                <a:spcPts val="0"/>
              </a:spcAft>
              <a:buClr>
                <a:schemeClr val="lt1"/>
              </a:buClr>
              <a:buSzPts val="2800"/>
              <a:buFont typeface="Noto Sans Symbols"/>
              <a:buChar char="⮚"/>
            </a:pPr>
            <a:r>
              <a:rPr b="0" i="0" lang="en-US" sz="2800" u="none" cap="none" strike="noStrike">
                <a:solidFill>
                  <a:schemeClr val="lt1"/>
                </a:solidFill>
                <a:latin typeface="Geo"/>
                <a:ea typeface="Geo"/>
                <a:cs typeface="Geo"/>
                <a:sym typeface="Geo"/>
              </a:rPr>
              <a:t>SUPPORTING PREMISE (fact): A popular juice store already sells lemonade in the town square</a:t>
            </a:r>
            <a:endParaRPr b="0" i="0" sz="2000" u="none" cap="none" strike="noStrike">
              <a:solidFill>
                <a:schemeClr val="lt1"/>
              </a:solidFill>
              <a:latin typeface="Calibri"/>
              <a:ea typeface="Calibri"/>
              <a:cs typeface="Calibri"/>
              <a:sym typeface="Calibri"/>
            </a:endParaRPr>
          </a:p>
          <a:p>
            <a:pPr indent="-342900" lvl="0" marL="342900" marR="0" rtl="0" algn="just">
              <a:lnSpc>
                <a:spcPct val="150000"/>
              </a:lnSpc>
              <a:spcBef>
                <a:spcPts val="600"/>
              </a:spcBef>
              <a:spcAft>
                <a:spcPts val="0"/>
              </a:spcAft>
              <a:buClr>
                <a:schemeClr val="lt1"/>
              </a:buClr>
              <a:buSzPts val="2800"/>
              <a:buFont typeface="Noto Sans Symbols"/>
              <a:buChar char="⮚"/>
            </a:pPr>
            <a:r>
              <a:rPr b="0" i="0" lang="en-US" sz="2800" u="none" cap="none" strike="noStrike">
                <a:solidFill>
                  <a:schemeClr val="lt1"/>
                </a:solidFill>
                <a:latin typeface="Geo"/>
                <a:ea typeface="Geo"/>
                <a:cs typeface="Geo"/>
                <a:sym typeface="Geo"/>
              </a:rPr>
              <a:t>INTERMEDIATE CONCLUSION (opinion): so, the new lemonade stand will not be able to attract customers. </a:t>
            </a:r>
            <a:endParaRPr b="0" i="0" sz="2000" u="none" cap="none" strike="noStrike">
              <a:solidFill>
                <a:schemeClr val="lt1"/>
              </a:solidFill>
              <a:latin typeface="Calibri"/>
              <a:ea typeface="Calibri"/>
              <a:cs typeface="Calibri"/>
              <a:sym typeface="Calibri"/>
            </a:endParaRPr>
          </a:p>
        </p:txBody>
      </p:sp>
      <p:pic>
        <p:nvPicPr>
          <p:cNvPr id="184" name="Google Shape;184;p28"/>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54"/>
          <p:cNvSpPr txBox="1"/>
          <p:nvPr/>
        </p:nvSpPr>
        <p:spPr>
          <a:xfrm>
            <a:off x="0" y="71439"/>
            <a:ext cx="12192000" cy="200054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lt1"/>
                </a:solidFill>
                <a:latin typeface="Cambria"/>
                <a:ea typeface="Cambria"/>
                <a:cs typeface="Cambria"/>
                <a:sym typeface="Cambria"/>
              </a:rPr>
              <a:t>Ruparia’s football team has been performing very badly for the last three World Cups, THEREFORE it should not be allowed to play for the next few World Cups.</a:t>
            </a:r>
            <a:endParaRPr/>
          </a:p>
          <a:p>
            <a:pPr indent="0" lvl="0" marL="0" marR="0" rtl="0" algn="just">
              <a:spcBef>
                <a:spcPts val="0"/>
              </a:spcBef>
              <a:spcAft>
                <a:spcPts val="0"/>
              </a:spcAft>
              <a:buNone/>
            </a:pPr>
            <a:r>
              <a:t/>
            </a:r>
            <a:endParaRPr sz="2800">
              <a:solidFill>
                <a:schemeClr val="lt1"/>
              </a:solidFill>
              <a:latin typeface="Cambria"/>
              <a:ea typeface="Cambria"/>
              <a:cs typeface="Cambria"/>
              <a:sym typeface="Cambria"/>
            </a:endParaRPr>
          </a:p>
          <a:p>
            <a:pPr indent="0" lvl="0" marL="0" marR="0" rtl="0" algn="just">
              <a:spcBef>
                <a:spcPts val="0"/>
              </a:spcBef>
              <a:spcAft>
                <a:spcPts val="0"/>
              </a:spcAft>
              <a:buNone/>
            </a:pPr>
            <a:r>
              <a:rPr lang="en-US" sz="4000">
                <a:solidFill>
                  <a:schemeClr val="lt1"/>
                </a:solidFill>
                <a:latin typeface="Cambria"/>
                <a:ea typeface="Cambria"/>
                <a:cs typeface="Cambria"/>
                <a:sym typeface="Cambria"/>
              </a:rPr>
              <a:t>What are all possible weakeners in this argument?</a:t>
            </a:r>
            <a:endParaRPr sz="1050">
              <a:solidFill>
                <a:schemeClr val="lt1"/>
              </a:solidFill>
              <a:latin typeface="Cambria"/>
              <a:ea typeface="Cambria"/>
              <a:cs typeface="Cambria"/>
              <a:sym typeface="Cambria"/>
            </a:endParaRPr>
          </a:p>
        </p:txBody>
      </p:sp>
      <p:pic>
        <p:nvPicPr>
          <p:cNvPr id="1064" name="Google Shape;1064;p154"/>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155"/>
          <p:cNvSpPr txBox="1"/>
          <p:nvPr/>
        </p:nvSpPr>
        <p:spPr>
          <a:xfrm>
            <a:off x="0" y="71439"/>
            <a:ext cx="12192000" cy="200054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lt1"/>
                </a:solidFill>
                <a:latin typeface="Cambria"/>
                <a:ea typeface="Cambria"/>
                <a:cs typeface="Cambria"/>
                <a:sym typeface="Cambria"/>
              </a:rPr>
              <a:t>Ruparia’s football team has been performing very badly for the last three World Cups, THEREFORE it should not be allowed to play for the next few World Cups.</a:t>
            </a:r>
            <a:endParaRPr/>
          </a:p>
          <a:p>
            <a:pPr indent="0" lvl="0" marL="0" marR="0" rtl="0" algn="just">
              <a:spcBef>
                <a:spcPts val="0"/>
              </a:spcBef>
              <a:spcAft>
                <a:spcPts val="0"/>
              </a:spcAft>
              <a:buNone/>
            </a:pPr>
            <a:r>
              <a:t/>
            </a:r>
            <a:endParaRPr sz="2800">
              <a:solidFill>
                <a:schemeClr val="lt1"/>
              </a:solidFill>
              <a:latin typeface="Cambria"/>
              <a:ea typeface="Cambria"/>
              <a:cs typeface="Cambria"/>
              <a:sym typeface="Cambria"/>
            </a:endParaRPr>
          </a:p>
          <a:p>
            <a:pPr indent="0" lvl="0" marL="0" marR="0" rtl="0" algn="just">
              <a:spcBef>
                <a:spcPts val="0"/>
              </a:spcBef>
              <a:spcAft>
                <a:spcPts val="0"/>
              </a:spcAft>
              <a:buNone/>
            </a:pPr>
            <a:r>
              <a:rPr lang="en-US" sz="4000">
                <a:solidFill>
                  <a:schemeClr val="lt1"/>
                </a:solidFill>
                <a:latin typeface="Cambria"/>
                <a:ea typeface="Cambria"/>
                <a:cs typeface="Cambria"/>
                <a:sym typeface="Cambria"/>
              </a:rPr>
              <a:t>What are all possible strengtheners in this argument?</a:t>
            </a:r>
            <a:endParaRPr sz="1050">
              <a:solidFill>
                <a:schemeClr val="lt1"/>
              </a:solidFill>
              <a:latin typeface="Cambria"/>
              <a:ea typeface="Cambria"/>
              <a:cs typeface="Cambria"/>
              <a:sym typeface="Cambria"/>
            </a:endParaRPr>
          </a:p>
        </p:txBody>
      </p:sp>
      <p:pic>
        <p:nvPicPr>
          <p:cNvPr id="1070" name="Google Shape;1070;p155"/>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156"/>
          <p:cNvSpPr txBox="1"/>
          <p:nvPr/>
        </p:nvSpPr>
        <p:spPr>
          <a:xfrm>
            <a:off x="0" y="71439"/>
            <a:ext cx="12192000" cy="200054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lt1"/>
                </a:solidFill>
                <a:latin typeface="Cambria"/>
                <a:ea typeface="Cambria"/>
                <a:cs typeface="Cambria"/>
                <a:sym typeface="Cambria"/>
              </a:rPr>
              <a:t>Ruparia’s football team has been performing very badly for the last three World Cups, THEREFORE it should not be allowed to play for the next few World Cups.</a:t>
            </a:r>
            <a:endParaRPr/>
          </a:p>
          <a:p>
            <a:pPr indent="0" lvl="0" marL="0" marR="0" rtl="0" algn="just">
              <a:spcBef>
                <a:spcPts val="0"/>
              </a:spcBef>
              <a:spcAft>
                <a:spcPts val="0"/>
              </a:spcAft>
              <a:buNone/>
            </a:pPr>
            <a:r>
              <a:t/>
            </a:r>
            <a:endParaRPr sz="2800">
              <a:solidFill>
                <a:schemeClr val="lt1"/>
              </a:solidFill>
              <a:latin typeface="Cambria"/>
              <a:ea typeface="Cambria"/>
              <a:cs typeface="Cambria"/>
              <a:sym typeface="Cambria"/>
            </a:endParaRPr>
          </a:p>
          <a:p>
            <a:pPr indent="0" lvl="0" marL="0" marR="0" rtl="0" algn="just">
              <a:spcBef>
                <a:spcPts val="0"/>
              </a:spcBef>
              <a:spcAft>
                <a:spcPts val="0"/>
              </a:spcAft>
              <a:buNone/>
            </a:pPr>
            <a:r>
              <a:rPr lang="en-US" sz="4000">
                <a:solidFill>
                  <a:schemeClr val="lt1"/>
                </a:solidFill>
                <a:latin typeface="Cambria"/>
                <a:ea typeface="Cambria"/>
                <a:cs typeface="Cambria"/>
                <a:sym typeface="Cambria"/>
              </a:rPr>
              <a:t>What are all possible flaws in this argument?</a:t>
            </a:r>
            <a:endParaRPr sz="1050">
              <a:solidFill>
                <a:schemeClr val="lt1"/>
              </a:solidFill>
              <a:latin typeface="Cambria"/>
              <a:ea typeface="Cambria"/>
              <a:cs typeface="Cambria"/>
              <a:sym typeface="Cambria"/>
            </a:endParaRPr>
          </a:p>
        </p:txBody>
      </p:sp>
      <p:pic>
        <p:nvPicPr>
          <p:cNvPr id="1076" name="Google Shape;1076;p156"/>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157"/>
          <p:cNvSpPr txBox="1"/>
          <p:nvPr/>
        </p:nvSpPr>
        <p:spPr>
          <a:xfrm>
            <a:off x="0" y="71439"/>
            <a:ext cx="12192000" cy="261610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lt1"/>
                </a:solidFill>
                <a:latin typeface="Cambria"/>
                <a:ea typeface="Cambria"/>
                <a:cs typeface="Cambria"/>
                <a:sym typeface="Cambria"/>
              </a:rPr>
              <a:t>Ruparia’s football team has been performing very badly for the last three World Cups, THEREFORE it should not be allowed to play for the next few World Cups.</a:t>
            </a:r>
            <a:endParaRPr/>
          </a:p>
          <a:p>
            <a:pPr indent="0" lvl="0" marL="0" marR="0" rtl="0" algn="just">
              <a:spcBef>
                <a:spcPts val="0"/>
              </a:spcBef>
              <a:spcAft>
                <a:spcPts val="0"/>
              </a:spcAft>
              <a:buNone/>
            </a:pPr>
            <a:r>
              <a:t/>
            </a:r>
            <a:endParaRPr sz="2800">
              <a:solidFill>
                <a:schemeClr val="lt1"/>
              </a:solidFill>
              <a:latin typeface="Cambria"/>
              <a:ea typeface="Cambria"/>
              <a:cs typeface="Cambria"/>
              <a:sym typeface="Cambria"/>
            </a:endParaRPr>
          </a:p>
          <a:p>
            <a:pPr indent="0" lvl="0" marL="0" marR="0" rtl="0" algn="just">
              <a:spcBef>
                <a:spcPts val="0"/>
              </a:spcBef>
              <a:spcAft>
                <a:spcPts val="0"/>
              </a:spcAft>
              <a:buNone/>
            </a:pPr>
            <a:r>
              <a:rPr lang="en-US" sz="4000">
                <a:solidFill>
                  <a:schemeClr val="lt1"/>
                </a:solidFill>
                <a:latin typeface="Cambria"/>
                <a:ea typeface="Cambria"/>
                <a:cs typeface="Cambria"/>
                <a:sym typeface="Cambria"/>
              </a:rPr>
              <a:t>The answer to which question(s) can help us evaluate the validity of this conclusion better?</a:t>
            </a:r>
            <a:endParaRPr sz="1050">
              <a:solidFill>
                <a:schemeClr val="lt1"/>
              </a:solidFill>
              <a:latin typeface="Cambria"/>
              <a:ea typeface="Cambria"/>
              <a:cs typeface="Cambria"/>
              <a:sym typeface="Cambria"/>
            </a:endParaRPr>
          </a:p>
        </p:txBody>
      </p:sp>
      <p:pic>
        <p:nvPicPr>
          <p:cNvPr id="1082" name="Google Shape;1082;p157"/>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158"/>
          <p:cNvSpPr txBox="1"/>
          <p:nvPr/>
        </p:nvSpPr>
        <p:spPr>
          <a:xfrm>
            <a:off x="0" y="71439"/>
            <a:ext cx="12192000" cy="424731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lt1"/>
                </a:solidFill>
                <a:latin typeface="Cambria"/>
                <a:ea typeface="Cambria"/>
                <a:cs typeface="Cambria"/>
                <a:sym typeface="Cambria"/>
              </a:rPr>
              <a:t>Further study after CR Basics 2 and 3</a:t>
            </a:r>
            <a:endParaRPr/>
          </a:p>
          <a:p>
            <a:pPr indent="0" lvl="0" marL="0" marR="0" rtl="0" algn="ctr">
              <a:spcBef>
                <a:spcPts val="0"/>
              </a:spcBef>
              <a:spcAft>
                <a:spcPts val="0"/>
              </a:spcAft>
              <a:buNone/>
            </a:pPr>
            <a:r>
              <a:t/>
            </a:r>
            <a:endParaRPr sz="5400">
              <a:solidFill>
                <a:schemeClr val="lt1"/>
              </a:solidFill>
              <a:latin typeface="Cambria"/>
              <a:ea typeface="Cambria"/>
              <a:cs typeface="Cambria"/>
              <a:sym typeface="Cambria"/>
            </a:endParaRPr>
          </a:p>
          <a:p>
            <a:pPr indent="0" lvl="0" marL="0" marR="0" rtl="0" algn="ctr">
              <a:spcBef>
                <a:spcPts val="0"/>
              </a:spcBef>
              <a:spcAft>
                <a:spcPts val="0"/>
              </a:spcAft>
              <a:buNone/>
            </a:pPr>
            <a:r>
              <a:rPr lang="en-US" sz="5400">
                <a:solidFill>
                  <a:schemeClr val="lt1"/>
                </a:solidFill>
                <a:latin typeface="Cambria"/>
                <a:ea typeface="Cambria"/>
                <a:cs typeface="Cambria"/>
                <a:sym typeface="Cambria"/>
              </a:rPr>
              <a:t>CR Class Sessions Guide PDF (full)</a:t>
            </a:r>
            <a:endParaRPr/>
          </a:p>
          <a:p>
            <a:pPr indent="0" lvl="0" marL="0" marR="0" rtl="0" algn="ctr">
              <a:spcBef>
                <a:spcPts val="0"/>
              </a:spcBef>
              <a:spcAft>
                <a:spcPts val="0"/>
              </a:spcAft>
              <a:buNone/>
            </a:pPr>
            <a:r>
              <a:t/>
            </a:r>
            <a:endParaRPr sz="5400">
              <a:solidFill>
                <a:schemeClr val="lt1"/>
              </a:solidFill>
              <a:latin typeface="Cambria"/>
              <a:ea typeface="Cambria"/>
              <a:cs typeface="Cambria"/>
              <a:sym typeface="Cambria"/>
            </a:endParaRPr>
          </a:p>
          <a:p>
            <a:pPr indent="0" lvl="0" marL="0" marR="0" rtl="0" algn="ctr">
              <a:spcBef>
                <a:spcPts val="0"/>
              </a:spcBef>
              <a:spcAft>
                <a:spcPts val="0"/>
              </a:spcAft>
              <a:buNone/>
            </a:pPr>
            <a:r>
              <a:rPr lang="en-US" sz="5400">
                <a:solidFill>
                  <a:schemeClr val="lt1"/>
                </a:solidFill>
                <a:latin typeface="Cambria"/>
                <a:ea typeface="Cambria"/>
                <a:cs typeface="Cambria"/>
                <a:sym typeface="Cambria"/>
              </a:rPr>
              <a:t>Conditional Reasoning (Full)</a:t>
            </a:r>
            <a:endParaRPr sz="2000">
              <a:solidFill>
                <a:schemeClr val="lt1"/>
              </a:solidFill>
              <a:latin typeface="Cambria"/>
              <a:ea typeface="Cambria"/>
              <a:cs typeface="Cambria"/>
              <a:sym typeface="Cambria"/>
            </a:endParaRPr>
          </a:p>
        </p:txBody>
      </p:sp>
      <p:pic>
        <p:nvPicPr>
          <p:cNvPr id="1088" name="Google Shape;1088;p158"/>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nvSpPr>
        <p:spPr>
          <a:xfrm>
            <a:off x="119336" y="218732"/>
            <a:ext cx="11953328" cy="516288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n-US" sz="2800" u="none" cap="none" strike="noStrike">
                <a:solidFill>
                  <a:schemeClr val="lt1"/>
                </a:solidFill>
                <a:latin typeface="Geo"/>
                <a:ea typeface="Geo"/>
                <a:cs typeface="Geo"/>
                <a:sym typeface="Geo"/>
              </a:rPr>
              <a:t>Conclusion Cues</a:t>
            </a:r>
            <a:r>
              <a:rPr b="0" i="0" lang="en-US" sz="2800" u="none" cap="none" strike="noStrike">
                <a:solidFill>
                  <a:schemeClr val="lt1"/>
                </a:solidFill>
                <a:latin typeface="Geo"/>
                <a:ea typeface="Geo"/>
                <a:cs typeface="Geo"/>
                <a:sym typeface="Geo"/>
              </a:rPr>
              <a:t>: So, Thus, Therefore, Thereby, Consequently, Clearly, As a result, For this reason, This demonstrates that, They conclude that, Hence, Accordingly, It must be that, It shows that, It follows that, It is likely that</a:t>
            </a:r>
            <a:endParaRPr/>
          </a:p>
          <a:p>
            <a:pPr indent="0" lvl="0" marL="0" marR="0" rtl="0" algn="just">
              <a:lnSpc>
                <a:spcPct val="150000"/>
              </a:lnSpc>
              <a:spcBef>
                <a:spcPts val="600"/>
              </a:spcBef>
              <a:spcAft>
                <a:spcPts val="0"/>
              </a:spcAft>
              <a:buNone/>
            </a:pPr>
            <a:r>
              <a:t/>
            </a:r>
            <a:endParaRPr b="0" i="0" sz="2000" u="none" cap="none" strike="noStrike">
              <a:solidFill>
                <a:schemeClr val="lt1"/>
              </a:solidFill>
              <a:latin typeface="Calibri"/>
              <a:ea typeface="Calibri"/>
              <a:cs typeface="Calibri"/>
              <a:sym typeface="Calibri"/>
            </a:endParaRPr>
          </a:p>
          <a:p>
            <a:pPr indent="0" lvl="0" marL="0" marR="0" rtl="0" algn="just">
              <a:lnSpc>
                <a:spcPct val="150000"/>
              </a:lnSpc>
              <a:spcBef>
                <a:spcPts val="600"/>
              </a:spcBef>
              <a:spcAft>
                <a:spcPts val="0"/>
              </a:spcAft>
              <a:buNone/>
            </a:pPr>
            <a:r>
              <a:rPr b="1" i="0" lang="en-US" sz="2800" u="none" cap="none" strike="noStrike">
                <a:solidFill>
                  <a:schemeClr val="lt1"/>
                </a:solidFill>
                <a:latin typeface="Geo"/>
                <a:ea typeface="Geo"/>
                <a:cs typeface="Geo"/>
                <a:sym typeface="Geo"/>
              </a:rPr>
              <a:t>Premise Cues</a:t>
            </a:r>
            <a:r>
              <a:rPr b="0" i="0" lang="en-US" sz="2800" u="none" cap="none" strike="noStrike">
                <a:solidFill>
                  <a:schemeClr val="lt1"/>
                </a:solidFill>
                <a:latin typeface="Geo"/>
                <a:ea typeface="Geo"/>
                <a:cs typeface="Geo"/>
                <a:sym typeface="Geo"/>
              </a:rPr>
              <a:t>: Since, The reason is, Because, For (when it means ‘because’), For example, For the reason that, In that, Given that, As indicated by, Due to, Owing to, This can be seen from, We know this by</a:t>
            </a:r>
            <a:endParaRPr b="0" i="0" sz="2000" u="none" cap="none" strike="noStrike">
              <a:solidFill>
                <a:schemeClr val="lt1"/>
              </a:solidFill>
              <a:latin typeface="Calibri"/>
              <a:ea typeface="Calibri"/>
              <a:cs typeface="Calibri"/>
              <a:sym typeface="Calibri"/>
            </a:endParaRPr>
          </a:p>
        </p:txBody>
      </p:sp>
      <p:pic>
        <p:nvPicPr>
          <p:cNvPr id="190" name="Google Shape;190;p29"/>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nvSpPr>
        <p:spPr>
          <a:xfrm>
            <a:off x="119336" y="218732"/>
            <a:ext cx="11953328" cy="523649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n-US" sz="2000" u="none" cap="none" strike="noStrike">
                <a:solidFill>
                  <a:schemeClr val="lt1"/>
                </a:solidFill>
                <a:latin typeface="Geo"/>
                <a:ea typeface="Geo"/>
                <a:cs typeface="Geo"/>
                <a:sym typeface="Geo"/>
              </a:rPr>
              <a:t>A special cue</a:t>
            </a:r>
            <a:r>
              <a:rPr b="0" i="0" lang="en-US" sz="2000" u="none" cap="none" strike="noStrike">
                <a:solidFill>
                  <a:schemeClr val="lt1"/>
                </a:solidFill>
                <a:latin typeface="Geo"/>
                <a:ea typeface="Geo"/>
                <a:cs typeface="Geo"/>
                <a:sym typeface="Geo"/>
              </a:rPr>
              <a:t>:</a:t>
            </a:r>
            <a:r>
              <a:rPr b="1" i="0" lang="en-US" sz="2000" u="none" cap="none" strike="noStrike">
                <a:solidFill>
                  <a:schemeClr val="lt1"/>
                </a:solidFill>
                <a:latin typeface="Geo"/>
                <a:ea typeface="Geo"/>
                <a:cs typeface="Geo"/>
                <a:sym typeface="Geo"/>
              </a:rPr>
              <a:t> </a:t>
            </a:r>
            <a:r>
              <a:rPr b="0" i="1" lang="en-US" sz="2000" u="none" cap="none" strike="noStrike">
                <a:solidFill>
                  <a:schemeClr val="lt1"/>
                </a:solidFill>
                <a:latin typeface="Geo"/>
                <a:ea typeface="Geo"/>
                <a:cs typeface="Geo"/>
                <a:sym typeface="Geo"/>
              </a:rPr>
              <a:t>Some people believe:</a:t>
            </a:r>
            <a:r>
              <a:rPr b="0" i="0" lang="en-US" sz="2000" u="none" cap="none" strike="noStrike">
                <a:solidFill>
                  <a:schemeClr val="lt1"/>
                </a:solidFill>
                <a:latin typeface="Geo"/>
                <a:ea typeface="Geo"/>
                <a:cs typeface="Geo"/>
                <a:sym typeface="Geo"/>
              </a:rPr>
              <a:t> One of the most frequently used constructions is to raise a viewpoint at the beginning of the stimulus and then </a:t>
            </a:r>
            <a:r>
              <a:rPr b="1" i="0" lang="en-US" sz="2000" u="none" cap="none" strike="noStrike">
                <a:solidFill>
                  <a:schemeClr val="lt1"/>
                </a:solidFill>
                <a:latin typeface="Geo"/>
                <a:ea typeface="Geo"/>
                <a:cs typeface="Geo"/>
                <a:sym typeface="Geo"/>
              </a:rPr>
              <a:t>disagree</a:t>
            </a:r>
            <a:r>
              <a:rPr b="0" i="0" lang="en-US" sz="2000" u="none" cap="none" strike="noStrike">
                <a:solidFill>
                  <a:schemeClr val="lt1"/>
                </a:solidFill>
                <a:latin typeface="Geo"/>
                <a:ea typeface="Geo"/>
                <a:cs typeface="Geo"/>
                <a:sym typeface="Geo"/>
              </a:rPr>
              <a:t> with it immediately thereafter. This efficiently raises two opposing views in a very short paragraph. These stimuli are recognizable because they often begin with the phrase, “Some people claim...” or one of the many variations on this theme, including but not limited to the following: </a:t>
            </a:r>
            <a:endParaRPr b="0" i="0" sz="1600" u="none" cap="none" strike="noStrike">
              <a:solidFill>
                <a:schemeClr val="lt1"/>
              </a:solidFill>
              <a:latin typeface="Calibri"/>
              <a:ea typeface="Calibri"/>
              <a:cs typeface="Calibri"/>
              <a:sym typeface="Calibri"/>
            </a:endParaRPr>
          </a:p>
          <a:p>
            <a:pPr indent="0" lvl="0" marL="0" marR="0" rtl="0" algn="just">
              <a:lnSpc>
                <a:spcPct val="150000"/>
              </a:lnSpc>
              <a:spcBef>
                <a:spcPts val="600"/>
              </a:spcBef>
              <a:spcAft>
                <a:spcPts val="0"/>
              </a:spcAft>
              <a:buNone/>
            </a:pPr>
            <a:r>
              <a:rPr b="0" i="0" lang="en-US" sz="2000" u="none" cap="none" strike="noStrike">
                <a:solidFill>
                  <a:schemeClr val="lt1"/>
                </a:solidFill>
                <a:latin typeface="Geo"/>
                <a:ea typeface="Geo"/>
                <a:cs typeface="Geo"/>
                <a:sym typeface="Geo"/>
              </a:rPr>
              <a:t>“Some people propose...”		“Many people believe...”</a:t>
            </a:r>
            <a:endParaRPr b="0" i="0" sz="1600" u="none" cap="none" strike="noStrike">
              <a:solidFill>
                <a:schemeClr val="lt1"/>
              </a:solidFill>
              <a:latin typeface="Calibri"/>
              <a:ea typeface="Calibri"/>
              <a:cs typeface="Calibri"/>
              <a:sym typeface="Calibri"/>
            </a:endParaRPr>
          </a:p>
          <a:p>
            <a:pPr indent="0" lvl="0" marL="0" marR="0" rtl="0" algn="just">
              <a:lnSpc>
                <a:spcPct val="150000"/>
              </a:lnSpc>
              <a:spcBef>
                <a:spcPts val="600"/>
              </a:spcBef>
              <a:spcAft>
                <a:spcPts val="0"/>
              </a:spcAft>
              <a:buNone/>
            </a:pPr>
            <a:r>
              <a:rPr b="0" i="0" lang="en-US" sz="2000" u="none" cap="none" strike="noStrike">
                <a:solidFill>
                  <a:schemeClr val="lt1"/>
                </a:solidFill>
                <a:latin typeface="Geo"/>
                <a:ea typeface="Geo"/>
                <a:cs typeface="Geo"/>
                <a:sym typeface="Geo"/>
              </a:rPr>
              <a:t>“Some people argue that...”		“Some critics claim...”</a:t>
            </a:r>
            <a:endParaRPr b="0" i="0" sz="1600" u="none" cap="none" strike="noStrike">
              <a:solidFill>
                <a:schemeClr val="lt1"/>
              </a:solidFill>
              <a:latin typeface="Calibri"/>
              <a:ea typeface="Calibri"/>
              <a:cs typeface="Calibri"/>
              <a:sym typeface="Calibri"/>
            </a:endParaRPr>
          </a:p>
          <a:p>
            <a:pPr indent="0" lvl="0" marL="0" marR="0" rtl="0" algn="just">
              <a:lnSpc>
                <a:spcPct val="150000"/>
              </a:lnSpc>
              <a:spcBef>
                <a:spcPts val="600"/>
              </a:spcBef>
              <a:spcAft>
                <a:spcPts val="0"/>
              </a:spcAft>
              <a:buNone/>
            </a:pPr>
            <a:r>
              <a:rPr b="0" i="0" lang="en-US" sz="2000" u="none" cap="none" strike="noStrike">
                <a:solidFill>
                  <a:schemeClr val="lt1"/>
                </a:solidFill>
                <a:latin typeface="Geo"/>
                <a:ea typeface="Geo"/>
                <a:cs typeface="Geo"/>
                <a:sym typeface="Geo"/>
              </a:rPr>
              <a:t>“Some critics maintain...”		“Some scientists believe...</a:t>
            </a:r>
            <a:endParaRPr b="0" i="0" sz="1600" u="none" cap="none" strike="noStrike">
              <a:solidFill>
                <a:schemeClr val="lt1"/>
              </a:solidFill>
              <a:latin typeface="Calibri"/>
              <a:ea typeface="Calibri"/>
              <a:cs typeface="Calibri"/>
              <a:sym typeface="Calibri"/>
            </a:endParaRPr>
          </a:p>
          <a:p>
            <a:pPr indent="0" lvl="0" marL="0" marR="0" rtl="0" algn="l">
              <a:lnSpc>
                <a:spcPct val="150000"/>
              </a:lnSpc>
              <a:spcBef>
                <a:spcPts val="600"/>
              </a:spcBef>
              <a:spcAft>
                <a:spcPts val="0"/>
              </a:spcAft>
              <a:buNone/>
            </a:pPr>
            <a:r>
              <a:rPr b="0" i="0" lang="en-US" sz="2000" u="none" cap="none" strike="noStrike">
                <a:solidFill>
                  <a:schemeClr val="lt1"/>
                </a:solidFill>
                <a:latin typeface="Geo"/>
                <a:ea typeface="Geo"/>
                <a:cs typeface="Geo"/>
                <a:sym typeface="Geo"/>
              </a:rPr>
              <a:t> </a:t>
            </a:r>
            <a:endParaRPr b="0" i="0" sz="1600" u="none" cap="none" strike="noStrike">
              <a:solidFill>
                <a:schemeClr val="lt1"/>
              </a:solidFill>
              <a:latin typeface="Calibri"/>
              <a:ea typeface="Calibri"/>
              <a:cs typeface="Calibri"/>
              <a:sym typeface="Calibri"/>
            </a:endParaRPr>
          </a:p>
          <a:p>
            <a:pPr indent="0" lvl="0" marL="0" marR="0" rtl="0" algn="l">
              <a:lnSpc>
                <a:spcPct val="150000"/>
              </a:lnSpc>
              <a:spcBef>
                <a:spcPts val="800"/>
              </a:spcBef>
              <a:spcAft>
                <a:spcPts val="0"/>
              </a:spcAft>
              <a:buNone/>
            </a:pPr>
            <a:r>
              <a:rPr b="0" i="0" lang="en-US" sz="2000" u="none" cap="none" strike="noStrike">
                <a:solidFill>
                  <a:schemeClr val="lt1"/>
                </a:solidFill>
                <a:latin typeface="Geo"/>
                <a:ea typeface="Geo"/>
                <a:cs typeface="Geo"/>
                <a:sym typeface="Geo"/>
              </a:rPr>
              <a:t>All these imply that the author </a:t>
            </a:r>
            <a:r>
              <a:rPr b="1" i="0" lang="en-US" sz="2000" u="none" cap="none" strike="noStrike">
                <a:solidFill>
                  <a:schemeClr val="lt1"/>
                </a:solidFill>
                <a:latin typeface="Geo"/>
                <a:ea typeface="Geo"/>
                <a:cs typeface="Geo"/>
                <a:sym typeface="Geo"/>
              </a:rPr>
              <a:t>MAY</a:t>
            </a:r>
            <a:r>
              <a:rPr b="0" i="0" lang="en-US" sz="2000" u="none" cap="none" strike="noStrike">
                <a:solidFill>
                  <a:schemeClr val="lt1"/>
                </a:solidFill>
                <a:latin typeface="Geo"/>
                <a:ea typeface="Geo"/>
                <a:cs typeface="Geo"/>
                <a:sym typeface="Geo"/>
              </a:rPr>
              <a:t> (not compulsory) challenge whatever is said by others.</a:t>
            </a:r>
            <a:endParaRPr b="0" i="0" sz="2000" u="none" cap="none" strike="noStrike">
              <a:solidFill>
                <a:schemeClr val="lt1"/>
              </a:solidFill>
              <a:latin typeface="Arial"/>
              <a:ea typeface="Arial"/>
              <a:cs typeface="Arial"/>
              <a:sym typeface="Arial"/>
            </a:endParaRPr>
          </a:p>
        </p:txBody>
      </p:sp>
      <p:pic>
        <p:nvPicPr>
          <p:cNvPr id="196" name="Google Shape;196;p30"/>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latin typeface="Cambria"/>
                <a:ea typeface="Cambria"/>
                <a:cs typeface="Cambria"/>
                <a:sym typeface="Cambria"/>
              </a:rPr>
              <a:t>Facts 🡪 IC 🡪 MC</a:t>
            </a:r>
            <a:endParaRPr>
              <a:latin typeface="Cambria"/>
              <a:ea typeface="Cambria"/>
              <a:cs typeface="Cambria"/>
              <a:sym typeface="Cambria"/>
            </a:endParaRPr>
          </a:p>
        </p:txBody>
      </p:sp>
      <p:sp>
        <p:nvSpPr>
          <p:cNvPr id="203" name="Google Shape;203;p3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lt1"/>
              </a:buClr>
              <a:buSzPts val="2800"/>
              <a:buNone/>
            </a:pPr>
            <a:r>
              <a:rPr lang="en-US" sz="2800">
                <a:latin typeface="Cambria"/>
                <a:ea typeface="Cambria"/>
                <a:cs typeface="Cambria"/>
                <a:sym typeface="Cambria"/>
              </a:rPr>
              <a:t>Local authorities are considering an amendment to the litter law that would raise the fine for littering in the community picnic area to $1,000. Since the inception of the litter law, incremental increases in the littering fine have proven to be consistently effective at further reducing the amount of litter in the community picnic area. However, raising the fine to $1,000 would actually have the unintended effect of increasing the amount of litter in the picnic area. Picnic area users would perceive this fine to be unreasonable and unenforceable, and would disregard the litter law altogether. </a:t>
            </a:r>
            <a:endParaRPr sz="2800">
              <a:latin typeface="Cambria"/>
              <a:ea typeface="Cambria"/>
              <a:cs typeface="Cambria"/>
              <a:sym typeface="Cambria"/>
            </a:endParaRPr>
          </a:p>
        </p:txBody>
      </p:sp>
      <p:pic>
        <p:nvPicPr>
          <p:cNvPr id="204" name="Google Shape;204;p31"/>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latin typeface="Cambria"/>
                <a:ea typeface="Cambria"/>
                <a:cs typeface="Cambria"/>
                <a:sym typeface="Cambria"/>
              </a:rPr>
              <a:t>Facts 🡪 IC 🡪 MC</a:t>
            </a:r>
            <a:endParaRPr>
              <a:latin typeface="Cambria"/>
              <a:ea typeface="Cambria"/>
              <a:cs typeface="Cambria"/>
              <a:sym typeface="Cambria"/>
            </a:endParaRPr>
          </a:p>
        </p:txBody>
      </p:sp>
      <p:sp>
        <p:nvSpPr>
          <p:cNvPr id="211" name="Google Shape;211;p32"/>
          <p:cNvSpPr txBox="1"/>
          <p:nvPr>
            <p:ph idx="1" type="body"/>
          </p:nvPr>
        </p:nvSpPr>
        <p:spPr>
          <a:xfrm>
            <a:off x="609600" y="1196752"/>
            <a:ext cx="10972800" cy="4525963"/>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lt1"/>
              </a:buClr>
              <a:buSzPts val="2800"/>
              <a:buNone/>
            </a:pPr>
            <a:r>
              <a:rPr lang="en-US" sz="2800">
                <a:latin typeface="Cambria"/>
                <a:ea typeface="Cambria"/>
                <a:cs typeface="Cambria"/>
                <a:sym typeface="Cambria"/>
              </a:rPr>
              <a:t>Local authorities are considering an amendment to the litter law that would raise the fine for littering in the community picnic area to $1,000. Since the inception of the litter law, incremental increases in the littering fine have proven to be consistently effective at further reducing the amount of litter in the community picnic area. </a:t>
            </a:r>
            <a:endParaRPr/>
          </a:p>
          <a:p>
            <a:pPr indent="0" lvl="0" marL="0" rtl="0" algn="just">
              <a:spcBef>
                <a:spcPts val="560"/>
              </a:spcBef>
              <a:spcAft>
                <a:spcPts val="0"/>
              </a:spcAft>
              <a:buClr>
                <a:srgbClr val="FFFF00"/>
              </a:buClr>
              <a:buSzPts val="2800"/>
              <a:buNone/>
            </a:pPr>
            <a:r>
              <a:rPr b="1" lang="en-US" sz="2800">
                <a:solidFill>
                  <a:srgbClr val="FFFF00"/>
                </a:solidFill>
                <a:latin typeface="Cambria"/>
                <a:ea typeface="Cambria"/>
                <a:cs typeface="Cambria"/>
                <a:sym typeface="Cambria"/>
              </a:rPr>
              <a:t>MC:</a:t>
            </a:r>
            <a:r>
              <a:rPr b="1" lang="en-US" sz="2800">
                <a:latin typeface="Cambria"/>
                <a:ea typeface="Cambria"/>
                <a:cs typeface="Cambria"/>
                <a:sym typeface="Cambria"/>
              </a:rPr>
              <a:t> </a:t>
            </a:r>
            <a:r>
              <a:rPr lang="en-US" sz="2800">
                <a:latin typeface="Cambria"/>
                <a:ea typeface="Cambria"/>
                <a:cs typeface="Cambria"/>
                <a:sym typeface="Cambria"/>
              </a:rPr>
              <a:t>However, raising the fine to $1,000 would actually have the unintended effect of increasing the amount of litter in the picnic area.</a:t>
            </a:r>
            <a:endParaRPr/>
          </a:p>
          <a:p>
            <a:pPr indent="0" lvl="0" marL="0" rtl="0" algn="just">
              <a:spcBef>
                <a:spcPts val="560"/>
              </a:spcBef>
              <a:spcAft>
                <a:spcPts val="0"/>
              </a:spcAft>
              <a:buClr>
                <a:srgbClr val="FFFF00"/>
              </a:buClr>
              <a:buSzPts val="2800"/>
              <a:buNone/>
            </a:pPr>
            <a:r>
              <a:rPr b="1" lang="en-US" sz="2800">
                <a:solidFill>
                  <a:srgbClr val="FFFF00"/>
                </a:solidFill>
                <a:latin typeface="Cambria"/>
                <a:ea typeface="Cambria"/>
                <a:cs typeface="Cambria"/>
                <a:sym typeface="Cambria"/>
              </a:rPr>
              <a:t>IC:</a:t>
            </a:r>
            <a:r>
              <a:rPr b="1" lang="en-US" sz="2800">
                <a:latin typeface="Cambria"/>
                <a:ea typeface="Cambria"/>
                <a:cs typeface="Cambria"/>
                <a:sym typeface="Cambria"/>
              </a:rPr>
              <a:t> </a:t>
            </a:r>
            <a:r>
              <a:rPr lang="en-US" sz="2800">
                <a:latin typeface="Cambria"/>
                <a:ea typeface="Cambria"/>
                <a:cs typeface="Cambria"/>
                <a:sym typeface="Cambria"/>
              </a:rPr>
              <a:t>Picnic area users would perceive this fine to be unreasonable and unenforceable, and would disregard the litter law altogether. </a:t>
            </a:r>
            <a:endParaRPr sz="2800">
              <a:latin typeface="Cambria"/>
              <a:ea typeface="Cambria"/>
              <a:cs typeface="Cambria"/>
              <a:sym typeface="Cambria"/>
            </a:endParaRPr>
          </a:p>
        </p:txBody>
      </p:sp>
      <p:pic>
        <p:nvPicPr>
          <p:cNvPr id="212" name="Google Shape;212;p32"/>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latin typeface="Cambria"/>
                <a:ea typeface="Cambria"/>
                <a:cs typeface="Cambria"/>
                <a:sym typeface="Cambria"/>
              </a:rPr>
              <a:t>Facts 🡪 IC 🡪 MC</a:t>
            </a:r>
            <a:endParaRPr>
              <a:latin typeface="Cambria"/>
              <a:ea typeface="Cambria"/>
              <a:cs typeface="Cambria"/>
              <a:sym typeface="Cambria"/>
            </a:endParaRPr>
          </a:p>
        </p:txBody>
      </p:sp>
      <p:sp>
        <p:nvSpPr>
          <p:cNvPr id="219" name="Google Shape;219;p33"/>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lt1"/>
              </a:buClr>
              <a:buSzPts val="2800"/>
              <a:buNone/>
            </a:pPr>
            <a:r>
              <a:rPr lang="en-US" sz="2800">
                <a:latin typeface="Cambria"/>
                <a:ea typeface="Cambria"/>
                <a:cs typeface="Cambria"/>
                <a:sym typeface="Cambria"/>
              </a:rPr>
              <a:t>The city government should invest surplus funds in improving the city's transportation network. Most of the network was put in place at a time when the city was much smaller in both area and population. The subway system is outdated and understaffed. The buses rarely run on schedule and their routes are inconvenient. If the city does not make changes soon to the network, it will see many of its prized industries relocate to more convenient cities and, as a result, the city's financial health will be jeopardized.</a:t>
            </a:r>
            <a:endParaRPr sz="2800">
              <a:latin typeface="Cambria"/>
              <a:ea typeface="Cambria"/>
              <a:cs typeface="Cambria"/>
              <a:sym typeface="Cambria"/>
            </a:endParaRPr>
          </a:p>
        </p:txBody>
      </p:sp>
      <p:pic>
        <p:nvPicPr>
          <p:cNvPr id="220" name="Google Shape;220;p33"/>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0" y="260648"/>
            <a:ext cx="12192000" cy="136815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8800">
                <a:latin typeface="Cambria"/>
                <a:ea typeface="Cambria"/>
                <a:cs typeface="Cambria"/>
                <a:sym typeface="Cambria"/>
              </a:rPr>
              <a:t>CR Basics Part 1</a:t>
            </a:r>
            <a:endParaRPr b="1" sz="8800">
              <a:latin typeface="Cambria"/>
              <a:ea typeface="Cambria"/>
              <a:cs typeface="Cambria"/>
              <a:sym typeface="Cambria"/>
            </a:endParaRPr>
          </a:p>
        </p:txBody>
      </p:sp>
      <p:pic>
        <p:nvPicPr>
          <p:cNvPr id="98" name="Google Shape;98;p16"/>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latin typeface="Cambria"/>
                <a:ea typeface="Cambria"/>
                <a:cs typeface="Cambria"/>
                <a:sym typeface="Cambria"/>
              </a:rPr>
              <a:t>Facts 🡪 IC 🡪 MC</a:t>
            </a:r>
            <a:endParaRPr>
              <a:latin typeface="Cambria"/>
              <a:ea typeface="Cambria"/>
              <a:cs typeface="Cambria"/>
              <a:sym typeface="Cambria"/>
            </a:endParaRPr>
          </a:p>
        </p:txBody>
      </p:sp>
      <p:sp>
        <p:nvSpPr>
          <p:cNvPr id="227" name="Google Shape;227;p34"/>
          <p:cNvSpPr txBox="1"/>
          <p:nvPr>
            <p:ph idx="1" type="body"/>
          </p:nvPr>
        </p:nvSpPr>
        <p:spPr>
          <a:xfrm>
            <a:off x="609600" y="1196752"/>
            <a:ext cx="10972800" cy="4525963"/>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rgbClr val="FFFF00"/>
              </a:buClr>
              <a:buSzPts val="2800"/>
              <a:buNone/>
            </a:pPr>
            <a:r>
              <a:rPr b="1" lang="en-US" sz="2800">
                <a:solidFill>
                  <a:srgbClr val="FFFF00"/>
                </a:solidFill>
                <a:latin typeface="Cambria"/>
                <a:ea typeface="Cambria"/>
                <a:cs typeface="Cambria"/>
                <a:sym typeface="Cambria"/>
              </a:rPr>
              <a:t>MC:</a:t>
            </a:r>
            <a:r>
              <a:rPr b="1" lang="en-US" sz="2800">
                <a:latin typeface="Cambria"/>
                <a:ea typeface="Cambria"/>
                <a:cs typeface="Cambria"/>
                <a:sym typeface="Cambria"/>
              </a:rPr>
              <a:t> </a:t>
            </a:r>
            <a:r>
              <a:rPr lang="en-US" sz="2800">
                <a:latin typeface="Cambria"/>
                <a:ea typeface="Cambria"/>
                <a:cs typeface="Cambria"/>
                <a:sym typeface="Cambria"/>
              </a:rPr>
              <a:t>The city government should invest surplus funds in improving the city's transportation network. </a:t>
            </a:r>
            <a:endParaRPr/>
          </a:p>
          <a:p>
            <a:pPr indent="0" lvl="0" marL="0" rtl="0" algn="just">
              <a:spcBef>
                <a:spcPts val="560"/>
              </a:spcBef>
              <a:spcAft>
                <a:spcPts val="0"/>
              </a:spcAft>
              <a:buClr>
                <a:schemeClr val="lt1"/>
              </a:buClr>
              <a:buSzPts val="2800"/>
              <a:buNone/>
            </a:pPr>
            <a:r>
              <a:rPr lang="en-US" sz="2800">
                <a:latin typeface="Cambria"/>
                <a:ea typeface="Cambria"/>
                <a:cs typeface="Cambria"/>
                <a:sym typeface="Cambria"/>
              </a:rPr>
              <a:t>Most of the network was put in place at a time when the city was much smaller in both area and population. The subway system is outdated and understaffed. The buses rarely run on schedule and their routes are inconvenient. </a:t>
            </a:r>
            <a:endParaRPr/>
          </a:p>
          <a:p>
            <a:pPr indent="0" lvl="0" marL="0" rtl="0" algn="just">
              <a:spcBef>
                <a:spcPts val="560"/>
              </a:spcBef>
              <a:spcAft>
                <a:spcPts val="0"/>
              </a:spcAft>
              <a:buClr>
                <a:srgbClr val="FFFF00"/>
              </a:buClr>
              <a:buSzPts val="2800"/>
              <a:buNone/>
            </a:pPr>
            <a:r>
              <a:rPr b="1" lang="en-US" sz="2800">
                <a:solidFill>
                  <a:srgbClr val="FFFF00"/>
                </a:solidFill>
                <a:latin typeface="Cambria"/>
                <a:ea typeface="Cambria"/>
                <a:cs typeface="Cambria"/>
                <a:sym typeface="Cambria"/>
              </a:rPr>
              <a:t>IC:</a:t>
            </a:r>
            <a:r>
              <a:rPr b="1" lang="en-US" sz="2800">
                <a:latin typeface="Cambria"/>
                <a:ea typeface="Cambria"/>
                <a:cs typeface="Cambria"/>
                <a:sym typeface="Cambria"/>
              </a:rPr>
              <a:t> </a:t>
            </a:r>
            <a:r>
              <a:rPr lang="en-US" sz="2800">
                <a:latin typeface="Cambria"/>
                <a:ea typeface="Cambria"/>
                <a:cs typeface="Cambria"/>
                <a:sym typeface="Cambria"/>
              </a:rPr>
              <a:t>If the city does not make changes soon to the network, it will see many of its prized industries relocate to more convenient cities and, as a result, the city's financial health will be jeopardized.</a:t>
            </a:r>
            <a:endParaRPr sz="2800">
              <a:latin typeface="Cambria"/>
              <a:ea typeface="Cambria"/>
              <a:cs typeface="Cambria"/>
              <a:sym typeface="Cambria"/>
            </a:endParaRPr>
          </a:p>
        </p:txBody>
      </p:sp>
      <p:pic>
        <p:nvPicPr>
          <p:cNvPr id="228" name="Google Shape;228;p34"/>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0" y="260648"/>
            <a:ext cx="121920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8800">
                <a:latin typeface="Cambria"/>
                <a:ea typeface="Cambria"/>
                <a:cs typeface="Cambria"/>
                <a:sym typeface="Cambria"/>
              </a:rPr>
              <a:t>Boldface Questions</a:t>
            </a:r>
            <a:endParaRPr b="1" sz="8800">
              <a:latin typeface="Cambria"/>
              <a:ea typeface="Cambria"/>
              <a:cs typeface="Cambria"/>
              <a:sym typeface="Cambria"/>
            </a:endParaRPr>
          </a:p>
        </p:txBody>
      </p:sp>
      <p:pic>
        <p:nvPicPr>
          <p:cNvPr id="234" name="Google Shape;234;p35"/>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0" name="Google Shape;240;p36"/>
          <p:cNvSpPr txBox="1"/>
          <p:nvPr>
            <p:ph idx="1" type="body"/>
          </p:nvPr>
        </p:nvSpPr>
        <p:spPr>
          <a:xfrm>
            <a:off x="0" y="84982"/>
            <a:ext cx="12072664" cy="6512370"/>
          </a:xfrm>
          <a:prstGeom prst="rect">
            <a:avLst/>
          </a:prstGeom>
          <a:noFill/>
          <a:ln>
            <a:noFill/>
          </a:ln>
        </p:spPr>
        <p:txBody>
          <a:bodyPr anchorCtr="0" anchor="t" bIns="45700" lIns="91425" spcFirstLastPara="1" rIns="91425" wrap="square" tIns="45700">
            <a:noAutofit/>
          </a:bodyPr>
          <a:lstStyle/>
          <a:p>
            <a:pPr indent="0" lvl="0" marL="0" marR="0" rtl="0" algn="just">
              <a:lnSpc>
                <a:spcPct val="110000"/>
              </a:lnSpc>
              <a:spcBef>
                <a:spcPts val="0"/>
              </a:spcBef>
              <a:spcAft>
                <a:spcPts val="0"/>
              </a:spcAft>
              <a:buClr>
                <a:schemeClr val="lt1"/>
              </a:buClr>
              <a:buSzPts val="1800"/>
              <a:buChar char="•"/>
            </a:pPr>
            <a:r>
              <a:rPr b="1" lang="en-US" sz="1800">
                <a:latin typeface="Geo"/>
                <a:ea typeface="Geo"/>
                <a:cs typeface="Geo"/>
                <a:sym typeface="Geo"/>
              </a:rPr>
              <a:t>Step 1</a:t>
            </a:r>
            <a:r>
              <a:rPr lang="en-US" sz="1800">
                <a:latin typeface="Geo"/>
                <a:ea typeface="Geo"/>
                <a:cs typeface="Geo"/>
                <a:sym typeface="Geo"/>
              </a:rPr>
              <a:t>: Identify the main conclusion of the author. No matter what, this is your first step. </a:t>
            </a:r>
            <a:endParaRPr/>
          </a:p>
          <a:p>
            <a:pPr indent="0" lvl="0" marL="0" marR="0" rtl="0" algn="l">
              <a:lnSpc>
                <a:spcPct val="110000"/>
              </a:lnSpc>
              <a:spcBef>
                <a:spcPts val="0"/>
              </a:spcBef>
              <a:spcAft>
                <a:spcPts val="0"/>
              </a:spcAft>
              <a:buClr>
                <a:schemeClr val="lt1"/>
              </a:buClr>
              <a:buSzPts val="1800"/>
              <a:buChar char="•"/>
            </a:pPr>
            <a:r>
              <a:rPr b="1" lang="en-US" sz="1800">
                <a:latin typeface="Geo"/>
                <a:ea typeface="Geo"/>
                <a:cs typeface="Geo"/>
                <a:sym typeface="Geo"/>
              </a:rPr>
              <a:t>Step 2</a:t>
            </a:r>
            <a:r>
              <a:rPr lang="en-US" sz="1800">
                <a:latin typeface="Geo"/>
                <a:ea typeface="Geo"/>
                <a:cs typeface="Geo"/>
                <a:sym typeface="Geo"/>
              </a:rPr>
              <a:t>: Label each boldface statement as Premise or Conclusion</a:t>
            </a:r>
            <a:endParaRPr sz="1800">
              <a:latin typeface="Calibri"/>
              <a:ea typeface="Calibri"/>
              <a:cs typeface="Calibri"/>
              <a:sym typeface="Calibri"/>
            </a:endParaRPr>
          </a:p>
          <a:p>
            <a:pPr indent="0" lvl="0" marL="0" marR="0" rtl="0" algn="just">
              <a:lnSpc>
                <a:spcPct val="110000"/>
              </a:lnSpc>
              <a:spcBef>
                <a:spcPts val="0"/>
              </a:spcBef>
              <a:spcAft>
                <a:spcPts val="0"/>
              </a:spcAft>
              <a:buClr>
                <a:schemeClr val="lt1"/>
              </a:buClr>
              <a:buSzPts val="1800"/>
              <a:buChar char="•"/>
            </a:pPr>
            <a:r>
              <a:rPr b="1" lang="en-US" sz="1800">
                <a:latin typeface="Geo"/>
                <a:ea typeface="Geo"/>
                <a:cs typeface="Geo"/>
                <a:sym typeface="Geo"/>
              </a:rPr>
              <a:t>Step 3</a:t>
            </a:r>
            <a:r>
              <a:rPr lang="en-US" sz="1800">
                <a:latin typeface="Geo"/>
                <a:ea typeface="Geo"/>
                <a:cs typeface="Geo"/>
                <a:sym typeface="Geo"/>
              </a:rPr>
              <a:t>: You must remember the other terms used for Premise and Conclusion </a:t>
            </a:r>
            <a:endParaRPr sz="1800">
              <a:latin typeface="Calibri"/>
              <a:ea typeface="Calibri"/>
              <a:cs typeface="Calibri"/>
              <a:sym typeface="Calibri"/>
            </a:endParaRPr>
          </a:p>
          <a:p>
            <a:pPr indent="-285750" lvl="1" marL="742950" marR="0" rtl="0" algn="just">
              <a:lnSpc>
                <a:spcPct val="110000"/>
              </a:lnSpc>
              <a:spcBef>
                <a:spcPts val="0"/>
              </a:spcBef>
              <a:spcAft>
                <a:spcPts val="0"/>
              </a:spcAft>
              <a:buClr>
                <a:schemeClr val="lt1"/>
              </a:buClr>
              <a:buSzPts val="1800"/>
              <a:buFont typeface="Noto Sans Symbols"/>
              <a:buChar char="⮚"/>
            </a:pPr>
            <a:r>
              <a:rPr b="1" lang="en-US" sz="1800">
                <a:latin typeface="Geo"/>
                <a:ea typeface="Geo"/>
                <a:cs typeface="Geo"/>
                <a:sym typeface="Geo"/>
              </a:rPr>
              <a:t>Premise:</a:t>
            </a:r>
            <a:r>
              <a:rPr lang="en-US" sz="1800">
                <a:latin typeface="Geo"/>
                <a:ea typeface="Geo"/>
                <a:cs typeface="Geo"/>
                <a:sym typeface="Geo"/>
              </a:rPr>
              <a:t> (two types – challengeable and non-challengeable)</a:t>
            </a:r>
            <a:endParaRPr sz="1800">
              <a:latin typeface="Calibri"/>
              <a:ea typeface="Calibri"/>
              <a:cs typeface="Calibri"/>
              <a:sym typeface="Calibri"/>
            </a:endParaRPr>
          </a:p>
          <a:p>
            <a:pPr indent="-342900" lvl="0" marL="685800" marR="0" rtl="0" algn="just">
              <a:lnSpc>
                <a:spcPct val="110000"/>
              </a:lnSpc>
              <a:spcBef>
                <a:spcPts val="0"/>
              </a:spcBef>
              <a:spcAft>
                <a:spcPts val="0"/>
              </a:spcAft>
              <a:buClr>
                <a:schemeClr val="lt1"/>
              </a:buClr>
              <a:buSzPts val="1800"/>
              <a:buChar char="•"/>
            </a:pPr>
            <a:r>
              <a:rPr b="1" lang="en-US" sz="1800">
                <a:latin typeface="Geo"/>
                <a:ea typeface="Geo"/>
                <a:cs typeface="Geo"/>
                <a:sym typeface="Geo"/>
              </a:rPr>
              <a:t>NON-CHALLENGEABLE PREMISES: </a:t>
            </a:r>
            <a:r>
              <a:rPr lang="en-US" sz="1800">
                <a:latin typeface="Geo"/>
                <a:ea typeface="Geo"/>
                <a:cs typeface="Geo"/>
                <a:sym typeface="Geo"/>
              </a:rPr>
              <a:t>Fact, Truth, Data, Evidence, Information, Situation, Circumstance, Research, Proof, Observation, Example, Finding, Phenomenon, Illustration, Pattern (in the past or present)</a:t>
            </a:r>
            <a:endParaRPr sz="1800">
              <a:latin typeface="Calibri"/>
              <a:ea typeface="Calibri"/>
              <a:cs typeface="Calibri"/>
              <a:sym typeface="Calibri"/>
            </a:endParaRPr>
          </a:p>
          <a:p>
            <a:pPr indent="-342900" lvl="0" marL="685800" marR="0" rtl="0" algn="just">
              <a:lnSpc>
                <a:spcPct val="110000"/>
              </a:lnSpc>
              <a:spcBef>
                <a:spcPts val="0"/>
              </a:spcBef>
              <a:spcAft>
                <a:spcPts val="0"/>
              </a:spcAft>
              <a:buClr>
                <a:schemeClr val="lt1"/>
              </a:buClr>
              <a:buSzPts val="1800"/>
              <a:buChar char="•"/>
            </a:pPr>
            <a:r>
              <a:rPr b="1" lang="en-US" sz="1800">
                <a:latin typeface="Geo"/>
                <a:ea typeface="Geo"/>
                <a:cs typeface="Geo"/>
                <a:sym typeface="Geo"/>
              </a:rPr>
              <a:t>CHALLENGEABLE PREMISES: </a:t>
            </a:r>
            <a:r>
              <a:rPr lang="en-US" sz="1800">
                <a:latin typeface="Geo"/>
                <a:ea typeface="Geo"/>
                <a:cs typeface="Geo"/>
                <a:sym typeface="Geo"/>
              </a:rPr>
              <a:t>Reason, Justification, Reasoning, Explanation, Line of Reasoning, </a:t>
            </a:r>
            <a:r>
              <a:rPr b="1" lang="en-US" sz="1800">
                <a:solidFill>
                  <a:srgbClr val="FFFF00"/>
                </a:solidFill>
                <a:latin typeface="Geo"/>
                <a:ea typeface="Geo"/>
                <a:cs typeface="Geo"/>
                <a:sym typeface="Geo"/>
              </a:rPr>
              <a:t>Support</a:t>
            </a:r>
            <a:r>
              <a:rPr b="1" lang="en-US" sz="1800">
                <a:latin typeface="Geo"/>
                <a:ea typeface="Geo"/>
                <a:cs typeface="Geo"/>
                <a:sym typeface="Geo"/>
              </a:rPr>
              <a:t>,</a:t>
            </a:r>
            <a:r>
              <a:rPr lang="en-US" sz="1800">
                <a:latin typeface="Geo"/>
                <a:ea typeface="Geo"/>
                <a:cs typeface="Geo"/>
                <a:sym typeface="Geo"/>
              </a:rPr>
              <a:t> Statement of support, Supposition, Consideration, Policy, Practice, Generalization (about past or present), Judgment in support, Acknowledgement</a:t>
            </a:r>
            <a:endParaRPr sz="1800">
              <a:latin typeface="Calibri"/>
              <a:ea typeface="Calibri"/>
              <a:cs typeface="Calibri"/>
              <a:sym typeface="Calibri"/>
            </a:endParaRPr>
          </a:p>
          <a:p>
            <a:pPr indent="-285750" lvl="1" marL="742950" marR="0" rtl="0" algn="just">
              <a:lnSpc>
                <a:spcPct val="110000"/>
              </a:lnSpc>
              <a:spcBef>
                <a:spcPts val="0"/>
              </a:spcBef>
              <a:spcAft>
                <a:spcPts val="0"/>
              </a:spcAft>
              <a:buClr>
                <a:schemeClr val="lt1"/>
              </a:buClr>
              <a:buSzPts val="1800"/>
              <a:buFont typeface="Noto Sans Symbols"/>
              <a:buChar char="⮚"/>
            </a:pPr>
            <a:r>
              <a:rPr b="1" lang="en-US" sz="1800">
                <a:latin typeface="Geo"/>
                <a:ea typeface="Geo"/>
                <a:cs typeface="Geo"/>
                <a:sym typeface="Geo"/>
              </a:rPr>
              <a:t>Conclusion</a:t>
            </a:r>
            <a:r>
              <a:rPr lang="en-US" sz="1800">
                <a:latin typeface="Geo"/>
                <a:ea typeface="Geo"/>
                <a:cs typeface="Geo"/>
                <a:sym typeface="Geo"/>
              </a:rPr>
              <a:t>: Judgment reached, Opinion, Suggestion, View, Idea, Belief, Proposal, Warning, Forecast, Claim, Stand, Prediction, Hypothesis, </a:t>
            </a:r>
            <a:r>
              <a:rPr b="1" i="1" lang="en-US" sz="1800">
                <a:latin typeface="Geo"/>
                <a:ea typeface="Geo"/>
                <a:cs typeface="Geo"/>
                <a:sym typeface="Geo"/>
              </a:rPr>
              <a:t>Position</a:t>
            </a:r>
            <a:r>
              <a:rPr lang="en-US" sz="1800">
                <a:latin typeface="Geo"/>
                <a:ea typeface="Geo"/>
                <a:cs typeface="Geo"/>
                <a:sym typeface="Geo"/>
              </a:rPr>
              <a:t> (to posit), Stance, Point, Main Point, Generalization (about future), Contention, Consequence, Pattern (guessed / predicted for the future)</a:t>
            </a:r>
            <a:endParaRPr sz="1800">
              <a:latin typeface="Calibri"/>
              <a:ea typeface="Calibri"/>
              <a:cs typeface="Calibri"/>
              <a:sym typeface="Calibri"/>
            </a:endParaRPr>
          </a:p>
          <a:p>
            <a:pPr indent="0" lvl="0" marL="0" marR="0" rtl="0" algn="l">
              <a:lnSpc>
                <a:spcPct val="110000"/>
              </a:lnSpc>
              <a:spcBef>
                <a:spcPts val="0"/>
              </a:spcBef>
              <a:spcAft>
                <a:spcPts val="0"/>
              </a:spcAft>
              <a:buClr>
                <a:schemeClr val="lt1"/>
              </a:buClr>
              <a:buSzPts val="1800"/>
              <a:buChar char="•"/>
            </a:pPr>
            <a:r>
              <a:rPr lang="en-US" sz="1800">
                <a:latin typeface="Geo"/>
                <a:ea typeface="Geo"/>
                <a:cs typeface="Geo"/>
                <a:sym typeface="Geo"/>
              </a:rPr>
              <a:t>Never forget:</a:t>
            </a:r>
            <a:endParaRPr sz="1800">
              <a:latin typeface="Calibri"/>
              <a:ea typeface="Calibri"/>
              <a:cs typeface="Calibri"/>
              <a:sym typeface="Calibri"/>
            </a:endParaRPr>
          </a:p>
          <a:p>
            <a:pPr indent="-285750" lvl="1" marL="742950" marR="0" rtl="0" algn="l">
              <a:lnSpc>
                <a:spcPct val="110000"/>
              </a:lnSpc>
              <a:spcBef>
                <a:spcPts val="0"/>
              </a:spcBef>
              <a:spcAft>
                <a:spcPts val="0"/>
              </a:spcAft>
              <a:buClr>
                <a:schemeClr val="lt1"/>
              </a:buClr>
              <a:buSzPts val="1800"/>
              <a:buFont typeface="Noto Sans Symbols"/>
              <a:buChar char="⮚"/>
            </a:pPr>
            <a:r>
              <a:rPr lang="en-US" sz="1800">
                <a:latin typeface="Geo"/>
                <a:ea typeface="Geo"/>
                <a:cs typeface="Geo"/>
                <a:sym typeface="Geo"/>
              </a:rPr>
              <a:t>The role of a premise is to support a conclusion</a:t>
            </a:r>
            <a:endParaRPr sz="1800">
              <a:latin typeface="Calibri"/>
              <a:ea typeface="Calibri"/>
              <a:cs typeface="Calibri"/>
              <a:sym typeface="Calibri"/>
            </a:endParaRPr>
          </a:p>
          <a:p>
            <a:pPr indent="-285750" lvl="1" marL="742950" marR="0" rtl="0" algn="l">
              <a:lnSpc>
                <a:spcPct val="110000"/>
              </a:lnSpc>
              <a:spcBef>
                <a:spcPts val="0"/>
              </a:spcBef>
              <a:spcAft>
                <a:spcPts val="0"/>
              </a:spcAft>
              <a:buClr>
                <a:schemeClr val="lt1"/>
              </a:buClr>
              <a:buSzPts val="1800"/>
              <a:buFont typeface="Noto Sans Symbols"/>
              <a:buChar char="⮚"/>
            </a:pPr>
            <a:r>
              <a:rPr lang="en-US" sz="1800">
                <a:latin typeface="Geo"/>
                <a:ea typeface="Geo"/>
                <a:cs typeface="Geo"/>
                <a:sym typeface="Geo"/>
              </a:rPr>
              <a:t>We can never challenge or support a fact</a:t>
            </a:r>
            <a:endParaRPr sz="1800">
              <a:latin typeface="Calibri"/>
              <a:ea typeface="Calibri"/>
              <a:cs typeface="Calibri"/>
              <a:sym typeface="Calibri"/>
            </a:endParaRPr>
          </a:p>
          <a:p>
            <a:pPr indent="-342900" lvl="0" marL="342900" rtl="0" algn="just">
              <a:lnSpc>
                <a:spcPct val="110000"/>
              </a:lnSpc>
              <a:spcBef>
                <a:spcPts val="0"/>
              </a:spcBef>
              <a:spcAft>
                <a:spcPts val="0"/>
              </a:spcAft>
              <a:buClr>
                <a:schemeClr val="lt1"/>
              </a:buClr>
              <a:buSzPts val="1800"/>
              <a:buChar char="•"/>
            </a:pPr>
            <a:r>
              <a:rPr b="1" lang="en-US" sz="1800">
                <a:latin typeface="Geo"/>
                <a:ea typeface="Geo"/>
                <a:cs typeface="Geo"/>
                <a:sym typeface="Geo"/>
              </a:rPr>
              <a:t>Step 4:</a:t>
            </a:r>
            <a:r>
              <a:rPr lang="en-US" sz="1800">
                <a:latin typeface="Geo"/>
                <a:ea typeface="Geo"/>
                <a:cs typeface="Geo"/>
                <a:sym typeface="Geo"/>
              </a:rPr>
              <a:t> Check the presence of a </a:t>
            </a:r>
            <a:r>
              <a:rPr b="1" lang="en-US" sz="1800">
                <a:latin typeface="Geo"/>
                <a:ea typeface="Geo"/>
                <a:cs typeface="Geo"/>
                <a:sym typeface="Geo"/>
              </a:rPr>
              <a:t>contradiction word</a:t>
            </a:r>
            <a:r>
              <a:rPr lang="en-US" sz="1800">
                <a:latin typeface="Geo"/>
                <a:ea typeface="Geo"/>
                <a:cs typeface="Geo"/>
                <a:sym typeface="Geo"/>
              </a:rPr>
              <a:t> between the two Boldface statements. The common contradiction words are: </a:t>
            </a:r>
            <a:endParaRPr sz="1800">
              <a:latin typeface="Calibri"/>
              <a:ea typeface="Calibri"/>
              <a:cs typeface="Calibri"/>
              <a:sym typeface="Calibri"/>
            </a:endParaRPr>
          </a:p>
          <a:p>
            <a:pPr indent="-342900" lvl="0" marL="457200" marR="0" rtl="0" algn="just">
              <a:lnSpc>
                <a:spcPct val="110000"/>
              </a:lnSpc>
              <a:spcBef>
                <a:spcPts val="0"/>
              </a:spcBef>
              <a:spcAft>
                <a:spcPts val="0"/>
              </a:spcAft>
              <a:buClr>
                <a:schemeClr val="lt1"/>
              </a:buClr>
              <a:buSzPts val="1800"/>
              <a:buChar char="•"/>
            </a:pPr>
            <a:r>
              <a:rPr lang="en-US" sz="1800">
                <a:latin typeface="Geo"/>
                <a:ea typeface="Geo"/>
                <a:cs typeface="Geo"/>
                <a:sym typeface="Geo"/>
              </a:rPr>
              <a:t>But, However, Nonetheless, Nevertheless, Notwithstanding, Even so, Despite, Rather, Yet, On the other hand, Admittedly, In contrast, By contrast, Contrary to, Although, Even though, Still, Whereas, In spite of, After all, Alternatively, Apart from, Conversely, Regardless, Then again, Unfortunately, Ironically, while etc. </a:t>
            </a:r>
            <a:endParaRPr sz="1800">
              <a:latin typeface="Calibri"/>
              <a:ea typeface="Calibri"/>
              <a:cs typeface="Calibri"/>
              <a:sym typeface="Calibri"/>
            </a:endParaRPr>
          </a:p>
          <a:p>
            <a:pPr indent="0" lvl="0" marL="0" marR="0" rtl="0" algn="l">
              <a:lnSpc>
                <a:spcPct val="110000"/>
              </a:lnSpc>
              <a:spcBef>
                <a:spcPts val="0"/>
              </a:spcBef>
              <a:spcAft>
                <a:spcPts val="0"/>
              </a:spcAft>
              <a:buClr>
                <a:schemeClr val="lt1"/>
              </a:buClr>
              <a:buSzPts val="1800"/>
              <a:buChar char="•"/>
            </a:pPr>
            <a:r>
              <a:rPr b="1" lang="en-US" sz="1800">
                <a:latin typeface="Geo"/>
                <a:ea typeface="Geo"/>
                <a:cs typeface="Geo"/>
                <a:sym typeface="Geo"/>
              </a:rPr>
              <a:t>STEP 5</a:t>
            </a:r>
            <a:r>
              <a:rPr lang="en-US" sz="1800">
                <a:latin typeface="Geo"/>
                <a:ea typeface="Geo"/>
                <a:cs typeface="Geo"/>
                <a:sym typeface="Geo"/>
              </a:rPr>
              <a:t>: Go to the options and eliminate</a:t>
            </a:r>
            <a:endParaRPr sz="18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0" y="260648"/>
            <a:ext cx="6528048" cy="374441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4800">
                <a:latin typeface="Cambria"/>
                <a:ea typeface="Cambria"/>
                <a:cs typeface="Cambria"/>
                <a:sym typeface="Cambria"/>
              </a:rPr>
              <a:t>Please note:</a:t>
            </a:r>
            <a:br>
              <a:rPr b="1" lang="en-US" sz="4800">
                <a:latin typeface="Cambria"/>
                <a:ea typeface="Cambria"/>
                <a:cs typeface="Cambria"/>
                <a:sym typeface="Cambria"/>
              </a:rPr>
            </a:br>
            <a:br>
              <a:rPr b="1" lang="en-US" sz="4800">
                <a:latin typeface="Cambria"/>
                <a:ea typeface="Cambria"/>
                <a:cs typeface="Cambria"/>
                <a:sym typeface="Cambria"/>
              </a:rPr>
            </a:br>
            <a:r>
              <a:rPr b="1" lang="en-US" sz="4800">
                <a:latin typeface="Cambria"/>
                <a:ea typeface="Cambria"/>
                <a:cs typeface="Cambria"/>
                <a:sym typeface="Cambria"/>
              </a:rPr>
              <a:t>On each slide, check the bottom </a:t>
            </a:r>
            <a:br>
              <a:rPr b="1" lang="en-US" sz="4800">
                <a:latin typeface="Cambria"/>
                <a:ea typeface="Cambria"/>
                <a:cs typeface="Cambria"/>
                <a:sym typeface="Cambria"/>
              </a:rPr>
            </a:br>
            <a:r>
              <a:rPr b="1" lang="en-US" sz="4800">
                <a:latin typeface="Cambria"/>
                <a:ea typeface="Cambria"/>
                <a:cs typeface="Cambria"/>
                <a:sym typeface="Cambria"/>
              </a:rPr>
              <a:t>notes</a:t>
            </a:r>
            <a:br>
              <a:rPr b="1" lang="en-US" sz="4800">
                <a:latin typeface="Cambria"/>
                <a:ea typeface="Cambria"/>
                <a:cs typeface="Cambria"/>
                <a:sym typeface="Cambria"/>
              </a:rPr>
            </a:br>
            <a:r>
              <a:rPr b="1" lang="en-US" sz="4800">
                <a:latin typeface="Cambria"/>
                <a:ea typeface="Cambria"/>
                <a:cs typeface="Cambria"/>
                <a:sym typeface="Cambria"/>
              </a:rPr>
              <a:t>for explanations,  wherever applicable.</a:t>
            </a:r>
            <a:endParaRPr b="1" sz="4800">
              <a:latin typeface="Cambria"/>
              <a:ea typeface="Cambria"/>
              <a:cs typeface="Cambria"/>
              <a:sym typeface="Cambria"/>
            </a:endParaRPr>
          </a:p>
        </p:txBody>
      </p:sp>
      <p:pic>
        <p:nvPicPr>
          <p:cNvPr id="246" name="Google Shape;246;p37"/>
          <p:cNvPicPr preferRelativeResize="0"/>
          <p:nvPr/>
        </p:nvPicPr>
        <p:blipFill rotWithShape="1">
          <a:blip r:embed="rId3">
            <a:alphaModFix/>
          </a:blip>
          <a:srcRect b="0" l="0" r="0" t="0"/>
          <a:stretch/>
        </p:blipFill>
        <p:spPr>
          <a:xfrm>
            <a:off x="7176120" y="1467163"/>
            <a:ext cx="4511824" cy="2537901"/>
          </a:xfrm>
          <a:prstGeom prst="rect">
            <a:avLst/>
          </a:prstGeom>
          <a:noFill/>
          <a:ln>
            <a:noFill/>
          </a:ln>
        </p:spPr>
      </p:pic>
      <p:cxnSp>
        <p:nvCxnSpPr>
          <p:cNvPr id="247" name="Google Shape;247;p37"/>
          <p:cNvCxnSpPr/>
          <p:nvPr/>
        </p:nvCxnSpPr>
        <p:spPr>
          <a:xfrm>
            <a:off x="4079776" y="3717032"/>
            <a:ext cx="4248472" cy="0"/>
          </a:xfrm>
          <a:prstGeom prst="straightConnector1">
            <a:avLst/>
          </a:prstGeom>
          <a:noFill/>
          <a:ln cap="flat" cmpd="sng" w="76200">
            <a:solidFill>
              <a:srgbClr val="C00000"/>
            </a:solidFill>
            <a:prstDash val="solid"/>
            <a:round/>
            <a:headEnd len="sm" w="sm" type="none"/>
            <a:tailEnd len="med" w="med" type="triangle"/>
          </a:ln>
        </p:spPr>
      </p:cxnSp>
      <p:pic>
        <p:nvPicPr>
          <p:cNvPr id="248" name="Google Shape;248;p37"/>
          <p:cNvPicPr preferRelativeResize="0"/>
          <p:nvPr/>
        </p:nvPicPr>
        <p:blipFill rotWithShape="1">
          <a:blip r:embed="rId4">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nvSpPr>
        <p:spPr>
          <a:xfrm>
            <a:off x="2999656" y="182245"/>
            <a:ext cx="9192344" cy="526297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1600" u="none" cap="none" strike="noStrike">
                <a:solidFill>
                  <a:schemeClr val="lt1"/>
                </a:solidFill>
                <a:latin typeface="Cambria"/>
                <a:ea typeface="Cambria"/>
                <a:cs typeface="Cambria"/>
                <a:sym typeface="Cambria"/>
              </a:rPr>
              <a:t>Historian</a:t>
            </a:r>
            <a:r>
              <a:rPr b="0" i="0" lang="en-US" sz="1600" u="none" cap="none" strike="noStrike">
                <a:solidFill>
                  <a:schemeClr val="lt1"/>
                </a:solidFill>
                <a:latin typeface="Cambria"/>
                <a:ea typeface="Cambria"/>
                <a:cs typeface="Cambria"/>
                <a:sym typeface="Cambria"/>
              </a:rPr>
              <a:t>: Newton developed mathematical concepts and techniques that are fundamental to modern calculus. Leibniz developed closely analogous concepts and techniques. It has traditionally been thought that these discoveries were independent. Researchers have, however, recently discovered notes of Leibniz’ that discuss one of Newton’s books on mathematics. Several scholars have argued that since the book includes a presentation of Newton’s calculus concepts and techniques, and </a:t>
            </a:r>
            <a:r>
              <a:rPr b="1" i="0" lang="en-US" sz="1600" u="none" cap="none" strike="noStrike">
                <a:solidFill>
                  <a:schemeClr val="lt1"/>
                </a:solidFill>
                <a:latin typeface="Cambria"/>
                <a:ea typeface="Cambria"/>
                <a:cs typeface="Cambria"/>
                <a:sym typeface="Cambria"/>
              </a:rPr>
              <a:t>since the notes were written before Leibniz’ own development of calculus concepts and techniques</a:t>
            </a:r>
            <a:r>
              <a:rPr b="0" i="0" lang="en-US" sz="1600" u="none" cap="none" strike="noStrike">
                <a:solidFill>
                  <a:schemeClr val="lt1"/>
                </a:solidFill>
                <a:latin typeface="Cambria"/>
                <a:ea typeface="Cambria"/>
                <a:cs typeface="Cambria"/>
                <a:sym typeface="Cambria"/>
              </a:rPr>
              <a:t>, it is virtually certain that the traditional view is false. A more cautious conclusion than this is called for, however. </a:t>
            </a:r>
            <a:r>
              <a:rPr b="1" i="0" lang="en-US" sz="1600" u="none" cap="none" strike="noStrike">
                <a:solidFill>
                  <a:schemeClr val="lt1"/>
                </a:solidFill>
                <a:latin typeface="Cambria"/>
                <a:ea typeface="Cambria"/>
                <a:cs typeface="Cambria"/>
                <a:sym typeface="Cambria"/>
              </a:rPr>
              <a:t>Leibniz’ notes are limited to early sections of Newton’s book, sections that precede the ones in which Newton’s calculus concepts and techniques are presented.</a:t>
            </a:r>
            <a:endParaRPr/>
          </a:p>
          <a:p>
            <a:pPr indent="-342900" lvl="0" marL="342900" marR="0" rtl="0" algn="just">
              <a:spcBef>
                <a:spcPts val="0"/>
              </a:spcBef>
              <a:spcAft>
                <a:spcPts val="0"/>
              </a:spcAft>
              <a:buNone/>
            </a:pPr>
            <a:r>
              <a:rPr b="0" i="1" lang="en-US" sz="1600" u="none" cap="none" strike="noStrike">
                <a:solidFill>
                  <a:schemeClr val="lt1"/>
                </a:solidFill>
                <a:latin typeface="Cambria"/>
                <a:ea typeface="Cambria"/>
                <a:cs typeface="Cambria"/>
                <a:sym typeface="Cambria"/>
              </a:rPr>
              <a:t>	In the historian’s reasoning, the two </a:t>
            </a:r>
            <a:r>
              <a:rPr b="1" i="1" lang="en-US" sz="1600" u="none" cap="none" strike="noStrike">
                <a:solidFill>
                  <a:schemeClr val="lt1"/>
                </a:solidFill>
                <a:latin typeface="Cambria"/>
                <a:ea typeface="Cambria"/>
                <a:cs typeface="Cambria"/>
                <a:sym typeface="Cambria"/>
              </a:rPr>
              <a:t>boldfaced</a:t>
            </a:r>
            <a:r>
              <a:rPr b="0" i="1" lang="en-US" sz="1600" u="none" cap="none" strike="noStrike">
                <a:solidFill>
                  <a:schemeClr val="lt1"/>
                </a:solidFill>
                <a:latin typeface="Cambria"/>
                <a:ea typeface="Cambria"/>
                <a:cs typeface="Cambria"/>
                <a:sym typeface="Cambria"/>
              </a:rPr>
              <a:t> portions play which of the following roles?</a:t>
            </a:r>
            <a:endParaRPr b="0" i="0" sz="1600" u="none" cap="none" strike="noStrike">
              <a:solidFill>
                <a:schemeClr val="lt1"/>
              </a:solidFill>
              <a:latin typeface="Cambria"/>
              <a:ea typeface="Cambria"/>
              <a:cs typeface="Cambria"/>
              <a:sym typeface="Cambria"/>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provides evidence in support of the overall position that the historian defends; the second is evidence that has been used to support an opposing position.</a:t>
            </a:r>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provides evidence in support of the overall position that the historian defends; the second is that position.</a:t>
            </a:r>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provides evidence in support of an intermediate conclusion that is drawn to provide support for the overall position that the historian defends; the second provides evidence against that intermediate conclusion.</a:t>
            </a:r>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is evidence that has been used to support a conclusion that the historian criticizes; the second is evidence offered in support of the historian’s own position.</a:t>
            </a:r>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is evidence that has been used to support a conclusion that the historian criticizes; the second is further information that substantiates that evidence.</a:t>
            </a:r>
            <a:endParaRPr b="0" i="0" sz="1600" u="none" cap="none" strike="noStrike">
              <a:solidFill>
                <a:schemeClr val="lt1"/>
              </a:solidFill>
              <a:latin typeface="Cambria"/>
              <a:ea typeface="Cambria"/>
              <a:cs typeface="Cambria"/>
              <a:sym typeface="Cambria"/>
            </a:endParaRPr>
          </a:p>
        </p:txBody>
      </p:sp>
      <p:pic>
        <p:nvPicPr>
          <p:cNvPr id="255" name="Google Shape;255;p38"/>
          <p:cNvPicPr preferRelativeResize="0"/>
          <p:nvPr/>
        </p:nvPicPr>
        <p:blipFill rotWithShape="1">
          <a:blip r:embed="rId3">
            <a:alphaModFix/>
          </a:blip>
          <a:srcRect b="0" l="0" r="0" t="0"/>
          <a:stretch/>
        </p:blipFill>
        <p:spPr>
          <a:xfrm>
            <a:off x="4439816"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nvSpPr>
        <p:spPr>
          <a:xfrm>
            <a:off x="3503712" y="182245"/>
            <a:ext cx="8688288" cy="5509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1600" u="none" cap="none" strike="noStrike">
                <a:solidFill>
                  <a:schemeClr val="lt1"/>
                </a:solidFill>
                <a:latin typeface="Cambria"/>
                <a:ea typeface="Cambria"/>
                <a:cs typeface="Cambria"/>
                <a:sym typeface="Cambria"/>
              </a:rPr>
              <a:t>Historian</a:t>
            </a:r>
            <a:r>
              <a:rPr b="0" i="0" lang="en-US" sz="1600" u="none" cap="none" strike="noStrike">
                <a:solidFill>
                  <a:schemeClr val="lt1"/>
                </a:solidFill>
                <a:latin typeface="Cambria"/>
                <a:ea typeface="Cambria"/>
                <a:cs typeface="Cambria"/>
                <a:sym typeface="Cambria"/>
              </a:rPr>
              <a:t>: Newton developed mathematical concepts and techniques that are fundamental to modern calculus. Leibniz developed closely analogous concepts and techniques. It has traditionally been thought that these discoveries were independent. Researchers have, however, recently discovered notes of Leibniz’ that discuss one of Newton’s books on mathematics. Several scholars have argued that </a:t>
            </a:r>
            <a:r>
              <a:rPr b="1" i="0" lang="en-US" sz="1600" u="none" cap="none" strike="noStrike">
                <a:solidFill>
                  <a:srgbClr val="FFFF00"/>
                </a:solidFill>
                <a:latin typeface="Cambria"/>
                <a:ea typeface="Cambria"/>
                <a:cs typeface="Cambria"/>
                <a:sym typeface="Cambria"/>
              </a:rPr>
              <a:t>P1:</a:t>
            </a:r>
            <a:r>
              <a:rPr b="0" i="0" lang="en-US" sz="1600" u="none" cap="none" strike="noStrike">
                <a:solidFill>
                  <a:schemeClr val="lt1"/>
                </a:solidFill>
                <a:latin typeface="Cambria"/>
                <a:ea typeface="Cambria"/>
                <a:cs typeface="Cambria"/>
                <a:sym typeface="Cambria"/>
              </a:rPr>
              <a:t> </a:t>
            </a:r>
            <a:r>
              <a:rPr b="1" i="0" lang="en-US" sz="1600" u="none" cap="none" strike="noStrike">
                <a:solidFill>
                  <a:schemeClr val="lt1"/>
                </a:solidFill>
                <a:latin typeface="Cambria"/>
                <a:ea typeface="Cambria"/>
                <a:cs typeface="Cambria"/>
                <a:sym typeface="Cambria"/>
              </a:rPr>
              <a:t>since the book includes a presentation of Newton’s calculus concepts and techniques, </a:t>
            </a:r>
            <a:r>
              <a:rPr b="0" i="0" lang="en-US" sz="1600" u="none" cap="none" strike="noStrike">
                <a:solidFill>
                  <a:schemeClr val="lt1"/>
                </a:solidFill>
                <a:latin typeface="Cambria"/>
                <a:ea typeface="Cambria"/>
                <a:cs typeface="Cambria"/>
                <a:sym typeface="Cambria"/>
              </a:rPr>
              <a:t>and </a:t>
            </a:r>
            <a:r>
              <a:rPr b="1" i="0" lang="en-US" sz="1600" u="none" cap="none" strike="noStrike">
                <a:solidFill>
                  <a:srgbClr val="FFFF00"/>
                </a:solidFill>
                <a:latin typeface="Cambria"/>
                <a:ea typeface="Cambria"/>
                <a:cs typeface="Cambria"/>
                <a:sym typeface="Cambria"/>
              </a:rPr>
              <a:t>P2:</a:t>
            </a:r>
            <a:r>
              <a:rPr b="1" i="0" lang="en-US" sz="1600" u="none" cap="none" strike="noStrike">
                <a:solidFill>
                  <a:schemeClr val="lt1"/>
                </a:solidFill>
                <a:latin typeface="Cambria"/>
                <a:ea typeface="Cambria"/>
                <a:cs typeface="Cambria"/>
                <a:sym typeface="Cambria"/>
              </a:rPr>
              <a:t> </a:t>
            </a:r>
            <a:r>
              <a:rPr b="0" i="0" lang="en-US" sz="1600" u="none" cap="none" strike="noStrike">
                <a:solidFill>
                  <a:schemeClr val="lt1"/>
                </a:solidFill>
                <a:latin typeface="Cambria"/>
                <a:ea typeface="Cambria"/>
                <a:cs typeface="Cambria"/>
                <a:sym typeface="Cambria"/>
              </a:rPr>
              <a:t>since the notes were written before Leibniz’ own development of calculus concepts and techniques, </a:t>
            </a:r>
            <a:r>
              <a:rPr b="1" i="0" lang="en-US" sz="1600" u="none" cap="none" strike="noStrike">
                <a:solidFill>
                  <a:srgbClr val="FFFF00"/>
                </a:solidFill>
                <a:latin typeface="Cambria"/>
                <a:ea typeface="Cambria"/>
                <a:cs typeface="Cambria"/>
                <a:sym typeface="Cambria"/>
              </a:rPr>
              <a:t>C1:</a:t>
            </a:r>
            <a:r>
              <a:rPr b="1" i="0" lang="en-US" sz="1600" u="none" cap="none" strike="noStrike">
                <a:solidFill>
                  <a:schemeClr val="lt1"/>
                </a:solidFill>
                <a:latin typeface="Cambria"/>
                <a:ea typeface="Cambria"/>
                <a:cs typeface="Cambria"/>
                <a:sym typeface="Cambria"/>
              </a:rPr>
              <a:t> </a:t>
            </a:r>
            <a:r>
              <a:rPr b="0" i="0" lang="en-US" sz="1600" u="none" cap="none" strike="noStrike">
                <a:solidFill>
                  <a:schemeClr val="lt1"/>
                </a:solidFill>
                <a:latin typeface="Cambria"/>
                <a:ea typeface="Cambria"/>
                <a:cs typeface="Cambria"/>
                <a:sym typeface="Cambria"/>
              </a:rPr>
              <a:t>it is virtually certain that the traditional view is false. </a:t>
            </a:r>
            <a:r>
              <a:rPr b="1" i="0" lang="en-US" sz="1600" u="none" cap="none" strike="noStrike">
                <a:solidFill>
                  <a:srgbClr val="FFFF00"/>
                </a:solidFill>
                <a:latin typeface="Cambria"/>
                <a:ea typeface="Cambria"/>
                <a:cs typeface="Cambria"/>
                <a:sym typeface="Cambria"/>
              </a:rPr>
              <a:t>C2:</a:t>
            </a:r>
            <a:r>
              <a:rPr b="1" i="0" lang="en-US" sz="1600" u="none" cap="none" strike="noStrike">
                <a:solidFill>
                  <a:schemeClr val="lt1"/>
                </a:solidFill>
                <a:latin typeface="Cambria"/>
                <a:ea typeface="Cambria"/>
                <a:cs typeface="Cambria"/>
                <a:sym typeface="Cambria"/>
              </a:rPr>
              <a:t> </a:t>
            </a:r>
            <a:r>
              <a:rPr b="0" i="0" lang="en-US" sz="1600" u="none" cap="none" strike="noStrike">
                <a:solidFill>
                  <a:schemeClr val="lt1"/>
                </a:solidFill>
                <a:latin typeface="Cambria"/>
                <a:ea typeface="Cambria"/>
                <a:cs typeface="Cambria"/>
                <a:sym typeface="Cambria"/>
              </a:rPr>
              <a:t>A more cautious conclusion than this is called for, however. </a:t>
            </a:r>
            <a:r>
              <a:rPr b="1" i="0" lang="en-US" sz="1600" u="none" cap="none" strike="noStrike">
                <a:solidFill>
                  <a:srgbClr val="FFFF00"/>
                </a:solidFill>
                <a:latin typeface="Cambria"/>
                <a:ea typeface="Cambria"/>
                <a:cs typeface="Cambria"/>
                <a:sym typeface="Cambria"/>
              </a:rPr>
              <a:t>P3:</a:t>
            </a:r>
            <a:r>
              <a:rPr b="1" i="0" lang="en-US" sz="1600" u="none" cap="none" strike="noStrike">
                <a:solidFill>
                  <a:schemeClr val="lt1"/>
                </a:solidFill>
                <a:latin typeface="Cambria"/>
                <a:ea typeface="Cambria"/>
                <a:cs typeface="Cambria"/>
                <a:sym typeface="Cambria"/>
              </a:rPr>
              <a:t> Leibniz’ notes are limited to early sections of Newton’s book, sections that precede the ones in which Newton’s calculus concepts and techniques are presented.</a:t>
            </a:r>
            <a:endParaRPr b="1" i="0" sz="2400" u="none" cap="none" strike="noStrike">
              <a:solidFill>
                <a:schemeClr val="lt1"/>
              </a:solidFill>
              <a:latin typeface="Cambria"/>
              <a:ea typeface="Cambria"/>
              <a:cs typeface="Cambria"/>
              <a:sym typeface="Cambria"/>
            </a:endParaRPr>
          </a:p>
          <a:p>
            <a:pPr indent="-342900" lvl="0" marL="342900" marR="0" rtl="0" algn="just">
              <a:spcBef>
                <a:spcPts val="0"/>
              </a:spcBef>
              <a:spcAft>
                <a:spcPts val="0"/>
              </a:spcAft>
              <a:buNone/>
            </a:pPr>
            <a:r>
              <a:rPr b="0" i="1" lang="en-US" sz="1600" u="none" cap="none" strike="noStrike">
                <a:solidFill>
                  <a:schemeClr val="lt1"/>
                </a:solidFill>
                <a:latin typeface="Cambria"/>
                <a:ea typeface="Cambria"/>
                <a:cs typeface="Cambria"/>
                <a:sym typeface="Cambria"/>
              </a:rPr>
              <a:t>	In the historian’s reasoning, the two </a:t>
            </a:r>
            <a:r>
              <a:rPr b="1" i="1" lang="en-US" sz="1600" u="none" cap="none" strike="noStrike">
                <a:solidFill>
                  <a:schemeClr val="lt1"/>
                </a:solidFill>
                <a:latin typeface="Cambria"/>
                <a:ea typeface="Cambria"/>
                <a:cs typeface="Cambria"/>
                <a:sym typeface="Cambria"/>
              </a:rPr>
              <a:t>boldfaced</a:t>
            </a:r>
            <a:r>
              <a:rPr b="0" i="1" lang="en-US" sz="1600" u="none" cap="none" strike="noStrike">
                <a:solidFill>
                  <a:schemeClr val="lt1"/>
                </a:solidFill>
                <a:latin typeface="Cambria"/>
                <a:ea typeface="Cambria"/>
                <a:cs typeface="Cambria"/>
                <a:sym typeface="Cambria"/>
              </a:rPr>
              <a:t> portions play which of the following roles?</a:t>
            </a:r>
            <a:endParaRPr b="0" i="0" sz="1600" u="none" cap="none" strike="noStrike">
              <a:solidFill>
                <a:schemeClr val="lt1"/>
              </a:solidFill>
              <a:latin typeface="Cambria"/>
              <a:ea typeface="Cambria"/>
              <a:cs typeface="Cambria"/>
              <a:sym typeface="Cambria"/>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provides evidence in support of the overall position that the historian defends; the second is evidence that has been used to support an opposing position.</a:t>
            </a:r>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provides evidence in support of the overall position that the historian defends; the second is that position.</a:t>
            </a:r>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provides evidence in support of an intermediate conclusion that is drawn to provide support for the overall position that the historian defends; the second provides evidence against that intermediate conclusion.</a:t>
            </a:r>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is evidence that has been used to support a conclusion that the historian criticizes; the second is evidence offered in support of the historian’s own position.</a:t>
            </a:r>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is evidence that has been used to support a conclusion that the historian criticizes; the second is further information that substantiates that evidence.</a:t>
            </a:r>
            <a:endParaRPr b="0" i="0" sz="1600" u="none" cap="none" strike="noStrike">
              <a:solidFill>
                <a:schemeClr val="lt1"/>
              </a:solidFill>
              <a:latin typeface="Cambria"/>
              <a:ea typeface="Cambria"/>
              <a:cs typeface="Cambria"/>
              <a:sym typeface="Cambria"/>
            </a:endParaRPr>
          </a:p>
        </p:txBody>
      </p:sp>
      <p:pic>
        <p:nvPicPr>
          <p:cNvPr id="262" name="Google Shape;262;p39"/>
          <p:cNvPicPr preferRelativeResize="0"/>
          <p:nvPr/>
        </p:nvPicPr>
        <p:blipFill rotWithShape="1">
          <a:blip r:embed="rId3">
            <a:alphaModFix/>
          </a:blip>
          <a:srcRect b="0" l="0" r="0" t="0"/>
          <a:stretch/>
        </p:blipFill>
        <p:spPr>
          <a:xfrm>
            <a:off x="4439816"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pic>
        <p:nvPicPr>
          <p:cNvPr id="263" name="Google Shape;263;p39"/>
          <p:cNvPicPr preferRelativeResize="0"/>
          <p:nvPr/>
        </p:nvPicPr>
        <p:blipFill rotWithShape="1">
          <a:blip r:embed="rId4">
            <a:alphaModFix/>
          </a:blip>
          <a:srcRect b="0" l="0" r="0" t="0"/>
          <a:stretch/>
        </p:blipFill>
        <p:spPr>
          <a:xfrm>
            <a:off x="177207" y="1412776"/>
            <a:ext cx="3294112" cy="72813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609600" y="116632"/>
            <a:ext cx="10972800" cy="122413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3200">
                <a:latin typeface="Cambria"/>
                <a:ea typeface="Cambria"/>
                <a:cs typeface="Cambria"/>
                <a:sym typeface="Cambria"/>
              </a:rPr>
              <a:t>Two opposing conclusions / viewpoints (usually the author and some other side) with facts backing both the claims</a:t>
            </a:r>
            <a:endParaRPr sz="3200">
              <a:latin typeface="Cambria"/>
              <a:ea typeface="Cambria"/>
              <a:cs typeface="Cambria"/>
              <a:sym typeface="Cambria"/>
            </a:endParaRPr>
          </a:p>
        </p:txBody>
      </p:sp>
      <p:pic>
        <p:nvPicPr>
          <p:cNvPr id="270" name="Google Shape;270;p40"/>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nvSpPr>
        <p:spPr>
          <a:xfrm>
            <a:off x="3048000" y="0"/>
            <a:ext cx="9144000" cy="566308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600" u="none" cap="none" strike="noStrike">
                <a:solidFill>
                  <a:schemeClr val="lt1"/>
                </a:solidFill>
                <a:latin typeface="Cambria"/>
                <a:ea typeface="Cambria"/>
                <a:cs typeface="Cambria"/>
                <a:sym typeface="Cambria"/>
              </a:rPr>
              <a:t>Economist: Economists have long argued over the best way to measure the net wealth of a nation's economy. </a:t>
            </a:r>
            <a:r>
              <a:rPr b="1" i="0" lang="en-US" sz="1600" u="none" cap="none" strike="noStrike">
                <a:solidFill>
                  <a:schemeClr val="lt1"/>
                </a:solidFill>
                <a:latin typeface="Cambria"/>
                <a:ea typeface="Cambria"/>
                <a:cs typeface="Cambria"/>
                <a:sym typeface="Cambria"/>
              </a:rPr>
              <a:t>On one side are those that favor the use of Gross Domestic Product, or GDP, the market value of all goods and services produced within the borders of a country within one year</a:t>
            </a:r>
            <a:r>
              <a:rPr b="0" i="0" lang="en-US" sz="1600" u="none" cap="none" strike="noStrike">
                <a:solidFill>
                  <a:schemeClr val="lt1"/>
                </a:solidFill>
                <a:latin typeface="Cambria"/>
                <a:ea typeface="Cambria"/>
                <a:cs typeface="Cambria"/>
                <a:sym typeface="Cambria"/>
              </a:rPr>
              <a:t>. On the other side are supporters of the use of the GNP, a similar measure that, unlike GDP, takes into account foreign assets that are owned by residents of a country. The debate over the accuracy of the GDP versus the GNP as a measure of net wealth continues, but in reality, the strong population bias associated with both statistics likely renders both inaccurate. In truth, per-capita GDP offers the clearest picture, as it divides the total wealth by the number of individuals, which tells us the mean income and average wealth and lifestyle of a nation's people. The difference between GDP / GNP and per-capita GDP is stark. According to the former measures, China has recently overtaken Japan as the second wealthiest country. </a:t>
            </a:r>
            <a:r>
              <a:rPr b="1" i="0" lang="en-US" sz="1600" u="none" cap="none" strike="noStrike">
                <a:solidFill>
                  <a:schemeClr val="lt1"/>
                </a:solidFill>
                <a:latin typeface="Cambria"/>
                <a:ea typeface="Cambria"/>
                <a:cs typeface="Cambria"/>
                <a:sym typeface="Cambria"/>
              </a:rPr>
              <a:t>If we look at per-capita GDP, however, Japan, China, and even the United States do not make the top ten, while small wealthy nations like Denmark, Switzerland, and Luxembourg routinely rank higher</a:t>
            </a:r>
            <a:r>
              <a:rPr b="0" i="0" lang="en-US" sz="1600" u="none" cap="none" strike="noStrike">
                <a:solidFill>
                  <a:schemeClr val="lt1"/>
                </a:solidFill>
                <a:latin typeface="Cambria"/>
                <a:ea typeface="Cambria"/>
                <a:cs typeface="Cambria"/>
                <a:sym typeface="Cambria"/>
              </a:rPr>
              <a:t>.</a:t>
            </a:r>
            <a:endParaRPr b="0" i="0" sz="1600" u="none" cap="none" strike="noStrike">
              <a:solidFill>
                <a:schemeClr val="lt1"/>
              </a:solidFill>
              <a:latin typeface="Calibri"/>
              <a:ea typeface="Calibri"/>
              <a:cs typeface="Calibri"/>
              <a:sym typeface="Calibri"/>
            </a:endParaRPr>
          </a:p>
          <a:p>
            <a:pPr indent="0" lvl="0" marL="0" marR="0" rtl="0" algn="just">
              <a:spcBef>
                <a:spcPts val="0"/>
              </a:spcBef>
              <a:spcAft>
                <a:spcPts val="0"/>
              </a:spcAft>
              <a:buNone/>
            </a:pPr>
            <a:r>
              <a:rPr b="0" i="0" lang="en-US" sz="1600" u="none" cap="none" strike="noStrike">
                <a:solidFill>
                  <a:schemeClr val="lt1"/>
                </a:solidFill>
                <a:latin typeface="Cambria"/>
                <a:ea typeface="Cambria"/>
                <a:cs typeface="Cambria"/>
                <a:sym typeface="Cambria"/>
              </a:rPr>
              <a:t>In the economist's argument, the two portions in boldface play which of the following roles?</a:t>
            </a:r>
            <a:endParaRPr b="0" i="0" sz="16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introduces one side of a dichotomy; the second offers a concrete example of the dichotomy.</a:t>
            </a:r>
            <a:endParaRPr b="0" i="0" sz="16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expresses an opinion about one perspective on a dichotomy; the second describes premise undermining the dichotomy itself.</a:t>
            </a:r>
            <a:endParaRPr b="0" i="0" sz="16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describes a general topic; the second offers an example of an alternative approach to that topic.</a:t>
            </a:r>
            <a:endParaRPr b="0" i="0" sz="16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is a common argument about a subject; the second is the author's conclusion.</a:t>
            </a:r>
            <a:endParaRPr b="0" i="0" sz="16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identifies one side of a dichotomy; the second offers an example showing the dichotomy to be false.</a:t>
            </a:r>
            <a:endParaRPr b="0" i="0" sz="1600" u="none" cap="none" strike="noStrike">
              <a:solidFill>
                <a:schemeClr val="lt1"/>
              </a:solidFill>
              <a:latin typeface="Calibri"/>
              <a:ea typeface="Calibri"/>
              <a:cs typeface="Calibri"/>
              <a:sym typeface="Calibri"/>
            </a:endParaRPr>
          </a:p>
        </p:txBody>
      </p:sp>
      <p:pic>
        <p:nvPicPr>
          <p:cNvPr id="277" name="Google Shape;277;p41"/>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nvSpPr>
        <p:spPr>
          <a:xfrm>
            <a:off x="3048000" y="0"/>
            <a:ext cx="9144000" cy="566308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600" u="none" cap="none" strike="noStrike">
                <a:solidFill>
                  <a:schemeClr val="lt1"/>
                </a:solidFill>
                <a:latin typeface="Cambria"/>
                <a:ea typeface="Cambria"/>
                <a:cs typeface="Cambria"/>
                <a:sym typeface="Cambria"/>
              </a:rPr>
              <a:t>Economist: Economists have long argued over the best way to measure the net wealth of a nation's economy. </a:t>
            </a:r>
            <a:r>
              <a:rPr b="1" i="0" lang="en-US" sz="1600" u="none" cap="none" strike="noStrike">
                <a:solidFill>
                  <a:srgbClr val="FFFF00"/>
                </a:solidFill>
                <a:latin typeface="Cambria"/>
                <a:ea typeface="Cambria"/>
                <a:cs typeface="Cambria"/>
                <a:sym typeface="Cambria"/>
              </a:rPr>
              <a:t>P1:</a:t>
            </a:r>
            <a:r>
              <a:rPr b="0" i="0" lang="en-US" sz="1600" u="none" cap="none" strike="noStrike">
                <a:solidFill>
                  <a:schemeClr val="lt1"/>
                </a:solidFill>
                <a:latin typeface="Cambria"/>
                <a:ea typeface="Cambria"/>
                <a:cs typeface="Cambria"/>
                <a:sym typeface="Cambria"/>
              </a:rPr>
              <a:t> </a:t>
            </a:r>
            <a:r>
              <a:rPr b="1" i="0" lang="en-US" sz="1600" u="none" cap="none" strike="noStrike">
                <a:solidFill>
                  <a:schemeClr val="lt1"/>
                </a:solidFill>
                <a:latin typeface="Cambria"/>
                <a:ea typeface="Cambria"/>
                <a:cs typeface="Cambria"/>
                <a:sym typeface="Cambria"/>
              </a:rPr>
              <a:t>On one side are those that favor the use of Gross Domestic Product, or GDP, the market value of all goods and services produced within the borders of a country within one year</a:t>
            </a:r>
            <a:r>
              <a:rPr b="0" i="0" lang="en-US" sz="1600" u="none" cap="none" strike="noStrike">
                <a:solidFill>
                  <a:schemeClr val="lt1"/>
                </a:solidFill>
                <a:latin typeface="Cambria"/>
                <a:ea typeface="Cambria"/>
                <a:cs typeface="Cambria"/>
                <a:sym typeface="Cambria"/>
              </a:rPr>
              <a:t>. </a:t>
            </a:r>
            <a:r>
              <a:rPr b="1" i="0" lang="en-US" sz="1600" u="none" cap="none" strike="noStrike">
                <a:solidFill>
                  <a:srgbClr val="FFFF00"/>
                </a:solidFill>
                <a:latin typeface="Cambria"/>
                <a:ea typeface="Cambria"/>
                <a:cs typeface="Cambria"/>
                <a:sym typeface="Cambria"/>
              </a:rPr>
              <a:t>On the other side</a:t>
            </a:r>
            <a:r>
              <a:rPr b="0" i="0" lang="en-US" sz="1600" u="none" cap="none" strike="noStrike">
                <a:solidFill>
                  <a:schemeClr val="lt1"/>
                </a:solidFill>
                <a:latin typeface="Cambria"/>
                <a:ea typeface="Cambria"/>
                <a:cs typeface="Cambria"/>
                <a:sym typeface="Cambria"/>
              </a:rPr>
              <a:t> are supporters of the use of the GNP, a similar measure that, unlike GDP, takes into account foreign assets that are owned by residents of a country. The debate over the accuracy of the GDP versus the GNP as a measure of net wealth continues, </a:t>
            </a:r>
            <a:r>
              <a:rPr b="1" i="0" lang="en-US" sz="1600" u="none" cap="none" strike="noStrike">
                <a:solidFill>
                  <a:srgbClr val="FFFF00"/>
                </a:solidFill>
                <a:latin typeface="Cambria"/>
                <a:ea typeface="Cambria"/>
                <a:cs typeface="Cambria"/>
                <a:sym typeface="Cambria"/>
              </a:rPr>
              <a:t>but</a:t>
            </a:r>
            <a:r>
              <a:rPr b="0" i="0" lang="en-US" sz="1600" u="none" cap="none" strike="noStrike">
                <a:solidFill>
                  <a:schemeClr val="lt1"/>
                </a:solidFill>
                <a:latin typeface="Cambria"/>
                <a:ea typeface="Cambria"/>
                <a:cs typeface="Cambria"/>
                <a:sym typeface="Cambria"/>
              </a:rPr>
              <a:t> in reality, the strong population bias associated with both statistics likely renders </a:t>
            </a:r>
            <a:r>
              <a:rPr b="1" i="0" lang="en-US" sz="1600" u="none" cap="none" strike="noStrike">
                <a:solidFill>
                  <a:srgbClr val="FFFF00"/>
                </a:solidFill>
                <a:latin typeface="Cambria"/>
                <a:ea typeface="Cambria"/>
                <a:cs typeface="Cambria"/>
                <a:sym typeface="Cambria"/>
              </a:rPr>
              <a:t>both inaccurate</a:t>
            </a:r>
            <a:r>
              <a:rPr b="0" i="0" lang="en-US" sz="1600" u="none" cap="none" strike="noStrike">
                <a:solidFill>
                  <a:schemeClr val="lt1"/>
                </a:solidFill>
                <a:latin typeface="Cambria"/>
                <a:ea typeface="Cambria"/>
                <a:cs typeface="Cambria"/>
                <a:sym typeface="Cambria"/>
              </a:rPr>
              <a:t>. </a:t>
            </a:r>
            <a:r>
              <a:rPr b="1" i="0" lang="en-US" sz="1600" u="none" cap="none" strike="noStrike">
                <a:solidFill>
                  <a:srgbClr val="FFFF00"/>
                </a:solidFill>
                <a:latin typeface="Cambria"/>
                <a:ea typeface="Cambria"/>
                <a:cs typeface="Cambria"/>
                <a:sym typeface="Cambria"/>
              </a:rPr>
              <a:t>In truth</a:t>
            </a:r>
            <a:r>
              <a:rPr b="0" i="0" lang="en-US" sz="1600" u="none" cap="none" strike="noStrike">
                <a:solidFill>
                  <a:schemeClr val="lt1"/>
                </a:solidFill>
                <a:latin typeface="Cambria"/>
                <a:ea typeface="Cambria"/>
                <a:cs typeface="Cambria"/>
                <a:sym typeface="Cambria"/>
              </a:rPr>
              <a:t>, per-capita GDP offers the </a:t>
            </a:r>
            <a:r>
              <a:rPr b="1" i="0" lang="en-US" sz="1600" u="none" cap="none" strike="noStrike">
                <a:solidFill>
                  <a:srgbClr val="FFFF00"/>
                </a:solidFill>
                <a:latin typeface="Cambria"/>
                <a:ea typeface="Cambria"/>
                <a:cs typeface="Cambria"/>
                <a:sym typeface="Cambria"/>
              </a:rPr>
              <a:t>clearest picture</a:t>
            </a:r>
            <a:r>
              <a:rPr b="0" i="0" lang="en-US" sz="1600" u="none" cap="none" strike="noStrike">
                <a:solidFill>
                  <a:schemeClr val="lt1"/>
                </a:solidFill>
                <a:latin typeface="Cambria"/>
                <a:ea typeface="Cambria"/>
                <a:cs typeface="Cambria"/>
                <a:sym typeface="Cambria"/>
              </a:rPr>
              <a:t>, as it divides the total wealth by the number of individuals, which tells us the mean income and average wealth and lifestyle of a nation's people. The difference between GDP / GNP and per-capita GDP is stark. According to the former measures, China has recently overtaken Japan as the second wealthiest country. </a:t>
            </a:r>
            <a:r>
              <a:rPr b="1" i="0" lang="en-US" sz="1600" u="none" cap="none" strike="noStrike">
                <a:solidFill>
                  <a:srgbClr val="FFFF00"/>
                </a:solidFill>
                <a:latin typeface="Cambria"/>
                <a:ea typeface="Cambria"/>
                <a:cs typeface="Cambria"/>
                <a:sym typeface="Cambria"/>
              </a:rPr>
              <a:t>P2:</a:t>
            </a:r>
            <a:r>
              <a:rPr b="0" i="0" lang="en-US" sz="1600" u="none" cap="none" strike="noStrike">
                <a:solidFill>
                  <a:schemeClr val="lt1"/>
                </a:solidFill>
                <a:latin typeface="Cambria"/>
                <a:ea typeface="Cambria"/>
                <a:cs typeface="Cambria"/>
                <a:sym typeface="Cambria"/>
              </a:rPr>
              <a:t> </a:t>
            </a:r>
            <a:r>
              <a:rPr b="1" i="0" lang="en-US" sz="1600" u="none" cap="none" strike="noStrike">
                <a:solidFill>
                  <a:schemeClr val="lt1"/>
                </a:solidFill>
                <a:latin typeface="Cambria"/>
                <a:ea typeface="Cambria"/>
                <a:cs typeface="Cambria"/>
                <a:sym typeface="Cambria"/>
              </a:rPr>
              <a:t>If we look at per-capita GDP, </a:t>
            </a:r>
            <a:r>
              <a:rPr b="1" i="0" lang="en-US" sz="1600" u="none" cap="none" strike="noStrike">
                <a:solidFill>
                  <a:srgbClr val="FFFF00"/>
                </a:solidFill>
                <a:latin typeface="Cambria"/>
                <a:ea typeface="Cambria"/>
                <a:cs typeface="Cambria"/>
                <a:sym typeface="Cambria"/>
              </a:rPr>
              <a:t>however</a:t>
            </a:r>
            <a:r>
              <a:rPr b="1" i="0" lang="en-US" sz="1600" u="none" cap="none" strike="noStrike">
                <a:solidFill>
                  <a:schemeClr val="lt1"/>
                </a:solidFill>
                <a:latin typeface="Cambria"/>
                <a:ea typeface="Cambria"/>
                <a:cs typeface="Cambria"/>
                <a:sym typeface="Cambria"/>
              </a:rPr>
              <a:t>, Japan, China, and even the United States do not make the top ten, while small wealthy nations like Denmark, Switzerland, and Luxembourg routinely rank higher</a:t>
            </a:r>
            <a:r>
              <a:rPr b="0" i="0" lang="en-US" sz="1600" u="none" cap="none" strike="noStrike">
                <a:solidFill>
                  <a:schemeClr val="lt1"/>
                </a:solidFill>
                <a:latin typeface="Cambria"/>
                <a:ea typeface="Cambria"/>
                <a:cs typeface="Cambria"/>
                <a:sym typeface="Cambria"/>
              </a:rPr>
              <a:t>.</a:t>
            </a:r>
            <a:endParaRPr b="0" i="0" sz="1600" u="none" cap="none" strike="noStrike">
              <a:solidFill>
                <a:schemeClr val="lt1"/>
              </a:solidFill>
              <a:latin typeface="Calibri"/>
              <a:ea typeface="Calibri"/>
              <a:cs typeface="Calibri"/>
              <a:sym typeface="Calibri"/>
            </a:endParaRPr>
          </a:p>
          <a:p>
            <a:pPr indent="0" lvl="0" marL="0" marR="0" rtl="0" algn="just">
              <a:spcBef>
                <a:spcPts val="0"/>
              </a:spcBef>
              <a:spcAft>
                <a:spcPts val="0"/>
              </a:spcAft>
              <a:buNone/>
            </a:pPr>
            <a:r>
              <a:rPr b="0" i="0" lang="en-US" sz="1600" u="none" cap="none" strike="noStrike">
                <a:solidFill>
                  <a:schemeClr val="lt1"/>
                </a:solidFill>
                <a:latin typeface="Cambria"/>
                <a:ea typeface="Cambria"/>
                <a:cs typeface="Cambria"/>
                <a:sym typeface="Cambria"/>
              </a:rPr>
              <a:t>In the economist's argument, the two portions in boldface play which of the following roles?</a:t>
            </a:r>
            <a:endParaRPr b="0" i="0" sz="16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introduces one side of a dichotomy; the second offers a concrete example of the dichotomy.</a:t>
            </a:r>
            <a:endParaRPr b="0" i="0" sz="16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expresses an opinion about one perspective on a dichotomy; the second describes premise undermining the dichotomy itself.</a:t>
            </a:r>
            <a:endParaRPr b="0" i="0" sz="16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describes a general topic; the second offers an example of an alternative approach to that topic.</a:t>
            </a:r>
            <a:endParaRPr b="0" i="0" sz="16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is a common argument about a subject; the second is the author's conclusion.</a:t>
            </a:r>
            <a:endParaRPr b="0" i="0" sz="16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rgbClr val="FFFF00"/>
              </a:buClr>
              <a:buSzPts val="1600"/>
              <a:buFont typeface="Calibri"/>
              <a:buAutoNum type="alphaUcPeriod"/>
            </a:pPr>
            <a:r>
              <a:rPr b="1" i="0" lang="en-US" sz="1600" u="none" cap="none" strike="noStrike">
                <a:solidFill>
                  <a:srgbClr val="FFFF00"/>
                </a:solidFill>
                <a:latin typeface="Cambria"/>
                <a:ea typeface="Cambria"/>
                <a:cs typeface="Cambria"/>
                <a:sym typeface="Cambria"/>
              </a:rPr>
              <a:t>The first identifies one side of a dichotomy; the second offers an example showing the dichotomy to be false.</a:t>
            </a:r>
            <a:endParaRPr b="1" i="0" sz="1600" u="none" cap="none" strike="noStrike">
              <a:solidFill>
                <a:srgbClr val="FFFF00"/>
              </a:solidFill>
              <a:latin typeface="Calibri"/>
              <a:ea typeface="Calibri"/>
              <a:cs typeface="Calibri"/>
              <a:sym typeface="Calibri"/>
            </a:endParaRPr>
          </a:p>
        </p:txBody>
      </p:sp>
      <p:pic>
        <p:nvPicPr>
          <p:cNvPr id="284" name="Google Shape;284;p42"/>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txBox="1"/>
          <p:nvPr/>
        </p:nvSpPr>
        <p:spPr>
          <a:xfrm>
            <a:off x="2927648" y="0"/>
            <a:ext cx="9264352" cy="541686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600" u="none" cap="none" strike="noStrike">
                <a:solidFill>
                  <a:schemeClr val="lt1"/>
                </a:solidFill>
                <a:latin typeface="Cambria"/>
                <a:ea typeface="Cambria"/>
                <a:cs typeface="Cambria"/>
                <a:sym typeface="Cambria"/>
              </a:rPr>
              <a:t>Economist: Scholars in economics and public policy have long argued over the best way to measure emotions such as love, anger, and jealousy in quantifiable terms that can both enhance businesses' capacity to fulfill customer needs and allow the government to implement policies that best address issues of national concern. </a:t>
            </a:r>
            <a:r>
              <a:rPr b="1" i="0" lang="en-US" sz="1600" u="none" cap="none" strike="noStrike">
                <a:solidFill>
                  <a:schemeClr val="lt1"/>
                </a:solidFill>
                <a:latin typeface="Cambria"/>
                <a:ea typeface="Cambria"/>
                <a:cs typeface="Cambria"/>
                <a:sym typeface="Cambria"/>
              </a:rPr>
              <a:t>On one side are those who believe scholars can conduct research on emotions to such an extent that it is possible to discover the financial value an individual places on such principles as health, the safety of one's children, and the worth of higher education.</a:t>
            </a:r>
            <a:r>
              <a:rPr b="0" i="0" lang="en-US" sz="1600" u="none" cap="none" strike="noStrike">
                <a:solidFill>
                  <a:schemeClr val="lt1"/>
                </a:solidFill>
                <a:latin typeface="Cambria"/>
                <a:ea typeface="Cambria"/>
                <a:cs typeface="Cambria"/>
                <a:sym typeface="Cambria"/>
              </a:rPr>
              <a:t> Sophisticated preference studies assessing a population's decisions on a very atomic level are used to conduct these investigations. On the other side are those that believe such studies, however perfected, are best only vague estimates of how emotions factor into decisions. </a:t>
            </a:r>
            <a:r>
              <a:rPr b="1" i="0" lang="en-US" sz="1600" u="none" cap="none" strike="noStrike">
                <a:solidFill>
                  <a:schemeClr val="lt1"/>
                </a:solidFill>
                <a:latin typeface="Cambria"/>
                <a:ea typeface="Cambria"/>
                <a:cs typeface="Cambria"/>
                <a:sym typeface="Cambria"/>
              </a:rPr>
              <a:t>Those who support this belief cite numerous examples of situations (an expected trend or pop culture success) in which a population's actual behavior disrupted scholars' meticulously constructed mathematical models.</a:t>
            </a:r>
            <a:r>
              <a:rPr b="0" i="0" lang="en-US" sz="1600" u="none" cap="none" strike="noStrike">
                <a:solidFill>
                  <a:schemeClr val="lt1"/>
                </a:solidFill>
                <a:latin typeface="Cambria"/>
                <a:ea typeface="Cambria"/>
                <a:cs typeface="Cambria"/>
                <a:sym typeface="Cambria"/>
              </a:rPr>
              <a:t> It remains to be seen whether mathematical models regarding decision sciences will ever reach a higher degree of accuracy. </a:t>
            </a:r>
            <a:endParaRPr b="0" i="0" sz="1600" u="none" cap="none" strike="noStrike">
              <a:solidFill>
                <a:schemeClr val="lt1"/>
              </a:solidFill>
              <a:latin typeface="Calibri"/>
              <a:ea typeface="Calibri"/>
              <a:cs typeface="Calibri"/>
              <a:sym typeface="Calibri"/>
            </a:endParaRPr>
          </a:p>
          <a:p>
            <a:pPr indent="0" lvl="0" marL="228600" marR="0" rtl="0" algn="just">
              <a:spcBef>
                <a:spcPts val="600"/>
              </a:spcBef>
              <a:spcAft>
                <a:spcPts val="0"/>
              </a:spcAft>
              <a:buNone/>
            </a:pPr>
            <a:r>
              <a:rPr b="0" i="0" lang="en-US" sz="1600" u="none" cap="none" strike="noStrike">
                <a:solidFill>
                  <a:schemeClr val="lt1"/>
                </a:solidFill>
                <a:latin typeface="Cambria"/>
                <a:ea typeface="Cambria"/>
                <a:cs typeface="Cambria"/>
                <a:sym typeface="Cambria"/>
              </a:rPr>
              <a:t>In the economist's argument, the two highlighted portions play which of the following roles?</a:t>
            </a:r>
            <a:endParaRPr b="0" i="0" sz="1600" u="none" cap="none" strike="noStrike">
              <a:solidFill>
                <a:schemeClr val="lt1"/>
              </a:solidFill>
              <a:latin typeface="Calibri"/>
              <a:ea typeface="Calibri"/>
              <a:cs typeface="Calibri"/>
              <a:sym typeface="Calibri"/>
            </a:endParaRPr>
          </a:p>
          <a:p>
            <a:pPr indent="-342900" lvl="0" marL="342900" marR="0" rtl="0" algn="just">
              <a:spcBef>
                <a:spcPts val="60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introduces one side of a dichotomy; the second offers a concrete example of that dichotomy.</a:t>
            </a:r>
            <a:endParaRPr b="0" i="0" sz="16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discusses a common viewpoint about a dichotomy; the second describes premise undermining the dichotomy itself.</a:t>
            </a:r>
            <a:endParaRPr b="0" i="0" sz="16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describes a general topic; the second offers an example of an alternative approach to that topic.</a:t>
            </a:r>
            <a:endParaRPr b="0" i="0" sz="16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is a common argument about a subject; the second is the author's conclusion.</a:t>
            </a:r>
            <a:endParaRPr b="0" i="0" sz="16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identifies one side of a dichotomy; the second indicates how one side supports its argument.</a:t>
            </a:r>
            <a:endParaRPr b="0" i="0" sz="1600" u="none" cap="none" strike="noStrike">
              <a:solidFill>
                <a:schemeClr val="lt1"/>
              </a:solidFill>
              <a:latin typeface="Calibri"/>
              <a:ea typeface="Calibri"/>
              <a:cs typeface="Calibri"/>
              <a:sym typeface="Calibri"/>
            </a:endParaRPr>
          </a:p>
        </p:txBody>
      </p:sp>
      <p:pic>
        <p:nvPicPr>
          <p:cNvPr id="291" name="Google Shape;291;p43"/>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0" y="260648"/>
            <a:ext cx="6528048" cy="374441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4800">
                <a:latin typeface="Cambria"/>
                <a:ea typeface="Cambria"/>
                <a:cs typeface="Cambria"/>
                <a:sym typeface="Cambria"/>
              </a:rPr>
              <a:t>Please note:</a:t>
            </a:r>
            <a:br>
              <a:rPr b="1" lang="en-US" sz="4800">
                <a:latin typeface="Cambria"/>
                <a:ea typeface="Cambria"/>
                <a:cs typeface="Cambria"/>
                <a:sym typeface="Cambria"/>
              </a:rPr>
            </a:br>
            <a:br>
              <a:rPr b="1" lang="en-US" sz="4800">
                <a:latin typeface="Cambria"/>
                <a:ea typeface="Cambria"/>
                <a:cs typeface="Cambria"/>
                <a:sym typeface="Cambria"/>
              </a:rPr>
            </a:br>
            <a:r>
              <a:rPr b="1" lang="en-US" sz="4800">
                <a:latin typeface="Cambria"/>
                <a:ea typeface="Cambria"/>
                <a:cs typeface="Cambria"/>
                <a:sym typeface="Cambria"/>
              </a:rPr>
              <a:t>On each slide, check the bottom </a:t>
            </a:r>
            <a:br>
              <a:rPr b="1" lang="en-US" sz="4800">
                <a:latin typeface="Cambria"/>
                <a:ea typeface="Cambria"/>
                <a:cs typeface="Cambria"/>
                <a:sym typeface="Cambria"/>
              </a:rPr>
            </a:br>
            <a:r>
              <a:rPr b="1" lang="en-US" sz="4800">
                <a:latin typeface="Cambria"/>
                <a:ea typeface="Cambria"/>
                <a:cs typeface="Cambria"/>
                <a:sym typeface="Cambria"/>
              </a:rPr>
              <a:t>notes</a:t>
            </a:r>
            <a:br>
              <a:rPr b="1" lang="en-US" sz="4800">
                <a:latin typeface="Cambria"/>
                <a:ea typeface="Cambria"/>
                <a:cs typeface="Cambria"/>
                <a:sym typeface="Cambria"/>
              </a:rPr>
            </a:br>
            <a:r>
              <a:rPr b="1" lang="en-US" sz="4800">
                <a:latin typeface="Cambria"/>
                <a:ea typeface="Cambria"/>
                <a:cs typeface="Cambria"/>
                <a:sym typeface="Cambria"/>
              </a:rPr>
              <a:t>for explanations,  wherever applicable.</a:t>
            </a:r>
            <a:endParaRPr b="1" sz="4800">
              <a:latin typeface="Cambria"/>
              <a:ea typeface="Cambria"/>
              <a:cs typeface="Cambria"/>
              <a:sym typeface="Cambria"/>
            </a:endParaRPr>
          </a:p>
        </p:txBody>
      </p:sp>
      <p:pic>
        <p:nvPicPr>
          <p:cNvPr id="105" name="Google Shape;105;p17"/>
          <p:cNvPicPr preferRelativeResize="0"/>
          <p:nvPr/>
        </p:nvPicPr>
        <p:blipFill rotWithShape="1">
          <a:blip r:embed="rId3">
            <a:alphaModFix/>
          </a:blip>
          <a:srcRect b="0" l="0" r="0" t="0"/>
          <a:stretch/>
        </p:blipFill>
        <p:spPr>
          <a:xfrm>
            <a:off x="7176120" y="1467163"/>
            <a:ext cx="4511824" cy="2537901"/>
          </a:xfrm>
          <a:prstGeom prst="rect">
            <a:avLst/>
          </a:prstGeom>
          <a:noFill/>
          <a:ln>
            <a:noFill/>
          </a:ln>
        </p:spPr>
      </p:pic>
      <p:cxnSp>
        <p:nvCxnSpPr>
          <p:cNvPr id="106" name="Google Shape;106;p17"/>
          <p:cNvCxnSpPr/>
          <p:nvPr/>
        </p:nvCxnSpPr>
        <p:spPr>
          <a:xfrm>
            <a:off x="4079776" y="3717032"/>
            <a:ext cx="4248472" cy="0"/>
          </a:xfrm>
          <a:prstGeom prst="straightConnector1">
            <a:avLst/>
          </a:prstGeom>
          <a:noFill/>
          <a:ln cap="flat" cmpd="sng" w="76200">
            <a:solidFill>
              <a:srgbClr val="C00000"/>
            </a:solidFill>
            <a:prstDash val="solid"/>
            <a:round/>
            <a:headEnd len="sm" w="sm" type="none"/>
            <a:tailEnd len="med" w="med" type="triangle"/>
          </a:ln>
        </p:spPr>
      </p:cxnSp>
      <p:pic>
        <p:nvPicPr>
          <p:cNvPr id="107" name="Google Shape;107;p17"/>
          <p:cNvPicPr preferRelativeResize="0"/>
          <p:nvPr/>
        </p:nvPicPr>
        <p:blipFill rotWithShape="1">
          <a:blip r:embed="rId4">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4"/>
          <p:cNvSpPr txBox="1"/>
          <p:nvPr/>
        </p:nvSpPr>
        <p:spPr>
          <a:xfrm>
            <a:off x="2927648" y="0"/>
            <a:ext cx="9264352" cy="541686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600" u="none" cap="none" strike="noStrike">
                <a:solidFill>
                  <a:schemeClr val="lt1"/>
                </a:solidFill>
                <a:latin typeface="Cambria"/>
                <a:ea typeface="Cambria"/>
                <a:cs typeface="Cambria"/>
                <a:sym typeface="Cambria"/>
              </a:rPr>
              <a:t>Economist: Scholars in economics and public policy have long argued over the best way to measure emotions such as love, anger, and jealousy in quantifiable terms that can both enhance businesses' capacity to fulfill customer needs and allow the government to implement policies that best address issues of national concern. </a:t>
            </a:r>
            <a:r>
              <a:rPr b="1" i="0" lang="en-US" sz="1600" u="none" cap="none" strike="noStrike">
                <a:solidFill>
                  <a:srgbClr val="FFFF00"/>
                </a:solidFill>
                <a:latin typeface="Cambria"/>
                <a:ea typeface="Cambria"/>
                <a:cs typeface="Cambria"/>
                <a:sym typeface="Cambria"/>
              </a:rPr>
              <a:t>On one side</a:t>
            </a:r>
            <a:r>
              <a:rPr b="1" i="0" lang="en-US" sz="1600" u="none" cap="none" strike="noStrike">
                <a:solidFill>
                  <a:schemeClr val="lt1"/>
                </a:solidFill>
                <a:latin typeface="Cambria"/>
                <a:ea typeface="Cambria"/>
                <a:cs typeface="Cambria"/>
                <a:sym typeface="Cambria"/>
              </a:rPr>
              <a:t> are those who believe scholars can conduct research on emotions to such an extent that it is possible to discover the financial value an individual places on such principles as health, the safety of one's children, and the worth of higher education. </a:t>
            </a:r>
            <a:r>
              <a:rPr b="0" i="0" lang="en-US" sz="1600" u="none" cap="none" strike="noStrike">
                <a:solidFill>
                  <a:schemeClr val="lt1"/>
                </a:solidFill>
                <a:latin typeface="Cambria"/>
                <a:ea typeface="Cambria"/>
                <a:cs typeface="Cambria"/>
                <a:sym typeface="Cambria"/>
              </a:rPr>
              <a:t>Sophisticated preference studies assessing a population's decisions on a very atomic level are used to conduct these investigations. </a:t>
            </a:r>
            <a:r>
              <a:rPr b="1" i="0" lang="en-US" sz="1600" u="none" cap="none" strike="noStrike">
                <a:solidFill>
                  <a:srgbClr val="FFFF00"/>
                </a:solidFill>
                <a:latin typeface="Cambria"/>
                <a:ea typeface="Cambria"/>
                <a:cs typeface="Cambria"/>
                <a:sym typeface="Cambria"/>
              </a:rPr>
              <a:t>On the other side</a:t>
            </a:r>
            <a:r>
              <a:rPr b="0" i="0" lang="en-US" sz="1600" u="none" cap="none" strike="noStrike">
                <a:solidFill>
                  <a:schemeClr val="lt1"/>
                </a:solidFill>
                <a:latin typeface="Cambria"/>
                <a:ea typeface="Cambria"/>
                <a:cs typeface="Cambria"/>
                <a:sym typeface="Cambria"/>
              </a:rPr>
              <a:t> are those that believe such studies, </a:t>
            </a:r>
            <a:r>
              <a:rPr b="1" i="0" lang="en-US" sz="1600" u="none" cap="none" strike="noStrike">
                <a:solidFill>
                  <a:srgbClr val="FFFF00"/>
                </a:solidFill>
                <a:latin typeface="Cambria"/>
                <a:ea typeface="Cambria"/>
                <a:cs typeface="Cambria"/>
                <a:sym typeface="Cambria"/>
              </a:rPr>
              <a:t>however</a:t>
            </a:r>
            <a:r>
              <a:rPr b="0" i="0" lang="en-US" sz="1600" u="none" cap="none" strike="noStrike">
                <a:solidFill>
                  <a:schemeClr val="lt1"/>
                </a:solidFill>
                <a:latin typeface="Cambria"/>
                <a:ea typeface="Cambria"/>
                <a:cs typeface="Cambria"/>
                <a:sym typeface="Cambria"/>
              </a:rPr>
              <a:t> perfected, are best </a:t>
            </a:r>
            <a:r>
              <a:rPr b="1" i="0" lang="en-US" sz="1600" u="none" cap="none" strike="noStrike">
                <a:solidFill>
                  <a:srgbClr val="FFFF00"/>
                </a:solidFill>
                <a:latin typeface="Cambria"/>
                <a:ea typeface="Cambria"/>
                <a:cs typeface="Cambria"/>
                <a:sym typeface="Cambria"/>
              </a:rPr>
              <a:t>only vague estimates</a:t>
            </a:r>
            <a:r>
              <a:rPr b="0" i="0" lang="en-US" sz="1600" u="none" cap="none" strike="noStrike">
                <a:solidFill>
                  <a:schemeClr val="lt1"/>
                </a:solidFill>
                <a:latin typeface="Cambria"/>
                <a:ea typeface="Cambria"/>
                <a:cs typeface="Cambria"/>
                <a:sym typeface="Cambria"/>
              </a:rPr>
              <a:t> of how emotions factor into decisions. </a:t>
            </a:r>
            <a:r>
              <a:rPr b="1" i="0" lang="en-US" sz="1600" u="none" cap="none" strike="noStrike">
                <a:solidFill>
                  <a:schemeClr val="lt1"/>
                </a:solidFill>
                <a:latin typeface="Cambria"/>
                <a:ea typeface="Cambria"/>
                <a:cs typeface="Cambria"/>
                <a:sym typeface="Cambria"/>
              </a:rPr>
              <a:t>Those who support this belief cite numerous examples of situations (an expected trend or pop culture success) in which a population's actual behavior disrupted scholars' meticulously constructed mathematical models. </a:t>
            </a:r>
            <a:r>
              <a:rPr b="0" i="0" lang="en-US" sz="1600" u="none" cap="none" strike="noStrike">
                <a:solidFill>
                  <a:schemeClr val="lt1"/>
                </a:solidFill>
                <a:latin typeface="Cambria"/>
                <a:ea typeface="Cambria"/>
                <a:cs typeface="Cambria"/>
                <a:sym typeface="Cambria"/>
              </a:rPr>
              <a:t>It remains to be seen whether mathematical models regarding decision sciences will ever reach a higher degree of accuracy.</a:t>
            </a:r>
            <a:r>
              <a:rPr b="1" i="0" lang="en-US" sz="1600" u="none" cap="none" strike="noStrike">
                <a:solidFill>
                  <a:schemeClr val="lt1"/>
                </a:solidFill>
                <a:latin typeface="Cambria"/>
                <a:ea typeface="Cambria"/>
                <a:cs typeface="Cambria"/>
                <a:sym typeface="Cambria"/>
              </a:rPr>
              <a:t> </a:t>
            </a:r>
            <a:endParaRPr b="0" i="0" sz="1600" u="none" cap="none" strike="noStrike">
              <a:solidFill>
                <a:schemeClr val="lt1"/>
              </a:solidFill>
              <a:latin typeface="Calibri"/>
              <a:ea typeface="Calibri"/>
              <a:cs typeface="Calibri"/>
              <a:sym typeface="Calibri"/>
            </a:endParaRPr>
          </a:p>
          <a:p>
            <a:pPr indent="0" lvl="0" marL="228600" marR="0" rtl="0" algn="just">
              <a:spcBef>
                <a:spcPts val="600"/>
              </a:spcBef>
              <a:spcAft>
                <a:spcPts val="0"/>
              </a:spcAft>
              <a:buNone/>
            </a:pPr>
            <a:r>
              <a:rPr b="0" i="0" lang="en-US" sz="1600" u="none" cap="none" strike="noStrike">
                <a:solidFill>
                  <a:schemeClr val="lt1"/>
                </a:solidFill>
                <a:latin typeface="Cambria"/>
                <a:ea typeface="Cambria"/>
                <a:cs typeface="Cambria"/>
                <a:sym typeface="Cambria"/>
              </a:rPr>
              <a:t>In the economist's argument, the two highlighted portions play which of the following roles?</a:t>
            </a:r>
            <a:endParaRPr b="0" i="0" sz="1600" u="none" cap="none" strike="noStrike">
              <a:solidFill>
                <a:schemeClr val="lt1"/>
              </a:solidFill>
              <a:latin typeface="Calibri"/>
              <a:ea typeface="Calibri"/>
              <a:cs typeface="Calibri"/>
              <a:sym typeface="Calibri"/>
            </a:endParaRPr>
          </a:p>
          <a:p>
            <a:pPr indent="-342900" lvl="0" marL="342900" marR="0" rtl="0" algn="just">
              <a:spcBef>
                <a:spcPts val="60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introduces one side of a dichotomy; the second offers a concrete example of that dichotomy.</a:t>
            </a:r>
            <a:endParaRPr b="0" i="0" sz="16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discusses a common viewpoint about a dichotomy; the second describes premise undermining the dichotomy itself.</a:t>
            </a:r>
            <a:endParaRPr b="0" i="0" sz="16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describes a general topic; the second offers an example of an alternative approach to that topic.</a:t>
            </a:r>
            <a:endParaRPr b="0" i="0" sz="16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is a common argument about a subject; the second is the author's conclusion.</a:t>
            </a:r>
            <a:endParaRPr b="0" i="0" sz="16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600"/>
              <a:buFont typeface="Calibri"/>
              <a:buAutoNum type="alphaUcPeriod"/>
            </a:pPr>
            <a:r>
              <a:rPr b="0" i="0" lang="en-US" sz="1600" u="none" cap="none" strike="noStrike">
                <a:solidFill>
                  <a:schemeClr val="lt1"/>
                </a:solidFill>
                <a:latin typeface="Cambria"/>
                <a:ea typeface="Cambria"/>
                <a:cs typeface="Cambria"/>
                <a:sym typeface="Cambria"/>
              </a:rPr>
              <a:t>The first identifies one side of a dichotomy; the second indicates how one side supports its argument.</a:t>
            </a:r>
            <a:endParaRPr b="0" i="0" sz="1600" u="none" cap="none" strike="noStrike">
              <a:solidFill>
                <a:schemeClr val="lt1"/>
              </a:solidFill>
              <a:latin typeface="Calibri"/>
              <a:ea typeface="Calibri"/>
              <a:cs typeface="Calibri"/>
              <a:sym typeface="Calibri"/>
            </a:endParaRPr>
          </a:p>
        </p:txBody>
      </p:sp>
      <p:pic>
        <p:nvPicPr>
          <p:cNvPr id="298" name="Google Shape;298;p44"/>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5"/>
          <p:cNvSpPr txBox="1"/>
          <p:nvPr>
            <p:ph type="title"/>
          </p:nvPr>
        </p:nvSpPr>
        <p:spPr>
          <a:xfrm>
            <a:off x="0" y="2002830"/>
            <a:ext cx="12192000" cy="142617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6600">
                <a:latin typeface="Cambria Math"/>
                <a:ea typeface="Cambria Math"/>
                <a:cs typeface="Cambria Math"/>
                <a:sym typeface="Cambria Math"/>
              </a:rPr>
              <a:t>Questions for Class discussion</a:t>
            </a:r>
            <a:endParaRPr b="1" sz="6600">
              <a:latin typeface="Cambria Math"/>
              <a:ea typeface="Cambria Math"/>
              <a:cs typeface="Cambria Math"/>
              <a:sym typeface="Cambria Math"/>
            </a:endParaRPr>
          </a:p>
        </p:txBody>
      </p:sp>
      <p:pic>
        <p:nvPicPr>
          <p:cNvPr id="304" name="Google Shape;304;p45"/>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6"/>
          <p:cNvSpPr txBox="1"/>
          <p:nvPr/>
        </p:nvSpPr>
        <p:spPr>
          <a:xfrm>
            <a:off x="3083362" y="0"/>
            <a:ext cx="9144000" cy="5586145"/>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lt1"/>
              </a:buClr>
              <a:buSzPts val="1700"/>
              <a:buFont typeface="Cambria"/>
              <a:buAutoNum type="arabicPeriod"/>
            </a:pPr>
            <a:r>
              <a:rPr b="1" i="0" lang="en-US" sz="1700" u="none" cap="none" strike="noStrike">
                <a:solidFill>
                  <a:schemeClr val="lt1"/>
                </a:solidFill>
                <a:latin typeface="Cambria"/>
                <a:ea typeface="Cambria"/>
                <a:cs typeface="Cambria"/>
                <a:sym typeface="Cambria"/>
              </a:rPr>
              <a:t>Historian</a:t>
            </a:r>
            <a:r>
              <a:rPr b="0" i="0" lang="en-US" sz="1700" u="none" cap="none" strike="noStrike">
                <a:solidFill>
                  <a:schemeClr val="lt1"/>
                </a:solidFill>
                <a:latin typeface="Cambria"/>
                <a:ea typeface="Cambria"/>
                <a:cs typeface="Cambria"/>
                <a:sym typeface="Cambria"/>
              </a:rPr>
              <a:t>: In the Drindian Empire, censuses were conducted annually to determine the population of each village. </a:t>
            </a:r>
            <a:r>
              <a:rPr b="1" i="0" lang="en-US" sz="1700" u="none" cap="none" strike="noStrike">
                <a:solidFill>
                  <a:schemeClr val="lt1"/>
                </a:solidFill>
                <a:latin typeface="Cambria"/>
                <a:ea typeface="Cambria"/>
                <a:cs typeface="Cambria"/>
                <a:sym typeface="Cambria"/>
              </a:rPr>
              <a:t>Village census records for the last half of the 1600’s are remarkably complete.</a:t>
            </a:r>
            <a:r>
              <a:rPr b="0" i="0" lang="en-US" sz="1700" u="none" cap="none" strike="noStrike">
                <a:solidFill>
                  <a:schemeClr val="lt1"/>
                </a:solidFill>
                <a:latin typeface="Cambria"/>
                <a:ea typeface="Cambria"/>
                <a:cs typeface="Cambria"/>
                <a:sym typeface="Cambria"/>
              </a:rPr>
              <a:t> This very completeness makes one point stand out; in five different years, villages overwhelmingly reported significant population declines. Tellingly, each of those five years immediately followed an increase in a certain Drindian tax. This tax, which was assessed on villages, was computed by the central government using the annual census figures. Obviously, whenever the tax went up, villages had an especially powerful economic incentive to minimize the number of people they recorded; and concealing the size of a village’s population from government census takers would have been easy. Therefore, it is reasonable to think that </a:t>
            </a:r>
            <a:r>
              <a:rPr b="1" i="0" lang="en-US" sz="1700" u="none" cap="none" strike="noStrike">
                <a:solidFill>
                  <a:schemeClr val="lt1"/>
                </a:solidFill>
                <a:latin typeface="Cambria"/>
                <a:ea typeface="Cambria"/>
                <a:cs typeface="Cambria"/>
                <a:sym typeface="Cambria"/>
              </a:rPr>
              <a:t>the reported declines did not happen. </a:t>
            </a:r>
            <a:r>
              <a:rPr b="0" i="1" lang="en-US" sz="1700" u="none" cap="none" strike="noStrike">
                <a:solidFill>
                  <a:schemeClr val="lt1"/>
                </a:solidFill>
                <a:latin typeface="Cambria"/>
                <a:ea typeface="Cambria"/>
                <a:cs typeface="Cambria"/>
                <a:sym typeface="Cambria"/>
              </a:rPr>
              <a:t>In the historian’s argument, the two portions in boldface play which of the following roles?</a:t>
            </a:r>
            <a:endParaRPr/>
          </a:p>
          <a:p>
            <a:pPr indent="-342900" lvl="0" marL="342900" marR="0" rtl="0" algn="just">
              <a:spcBef>
                <a:spcPts val="0"/>
              </a:spcBef>
              <a:spcAft>
                <a:spcPts val="0"/>
              </a:spcAft>
              <a:buClr>
                <a:schemeClr val="lt1"/>
              </a:buClr>
              <a:buSzPts val="1700"/>
              <a:buFont typeface="Calibri"/>
              <a:buAutoNum type="alphaUcPeriod"/>
            </a:pPr>
            <a:r>
              <a:rPr b="0" i="0" lang="en-US" sz="1700" u="none" cap="none" strike="noStrike">
                <a:solidFill>
                  <a:schemeClr val="lt1"/>
                </a:solidFill>
                <a:latin typeface="Cambria"/>
                <a:ea typeface="Cambria"/>
                <a:cs typeface="Cambria"/>
                <a:sym typeface="Cambria"/>
              </a:rPr>
              <a:t>The first supplies a context for the historian’s argument; the second acknowledges a consideration that has been used to argue against the position the historian seeks to establish.</a:t>
            </a:r>
            <a:endParaRPr b="0" i="0" sz="1700" u="none" cap="none" strike="noStrike">
              <a:solidFill>
                <a:schemeClr val="lt1"/>
              </a:solidFill>
              <a:latin typeface="Cambria"/>
              <a:ea typeface="Cambria"/>
              <a:cs typeface="Cambria"/>
              <a:sym typeface="Cambria"/>
            </a:endParaRPr>
          </a:p>
          <a:p>
            <a:pPr indent="-342900" lvl="0" marL="342900" marR="0" rtl="0" algn="just">
              <a:spcBef>
                <a:spcPts val="0"/>
              </a:spcBef>
              <a:spcAft>
                <a:spcPts val="0"/>
              </a:spcAft>
              <a:buClr>
                <a:schemeClr val="lt1"/>
              </a:buClr>
              <a:buSzPts val="1700"/>
              <a:buFont typeface="Calibri"/>
              <a:buAutoNum type="alphaUcPeriod"/>
            </a:pPr>
            <a:r>
              <a:rPr b="0" i="0" lang="en-US" sz="1700" u="none" cap="none" strike="noStrike">
                <a:solidFill>
                  <a:schemeClr val="lt1"/>
                </a:solidFill>
                <a:latin typeface="Cambria"/>
                <a:ea typeface="Cambria"/>
                <a:cs typeface="Cambria"/>
                <a:sym typeface="Cambria"/>
              </a:rPr>
              <a:t>The first presents evidence to support the position that the historian seeks to establish; the second acknowledges a consideration that has been used to argue against that position.</a:t>
            </a:r>
            <a:endParaRPr b="0" i="0" sz="1700" u="none" cap="none" strike="noStrike">
              <a:solidFill>
                <a:schemeClr val="lt1"/>
              </a:solidFill>
              <a:latin typeface="Cambria"/>
              <a:ea typeface="Cambria"/>
              <a:cs typeface="Cambria"/>
              <a:sym typeface="Cambria"/>
            </a:endParaRPr>
          </a:p>
          <a:p>
            <a:pPr indent="-342900" lvl="0" marL="342900" marR="0" rtl="0" algn="just">
              <a:spcBef>
                <a:spcPts val="0"/>
              </a:spcBef>
              <a:spcAft>
                <a:spcPts val="0"/>
              </a:spcAft>
              <a:buClr>
                <a:schemeClr val="lt1"/>
              </a:buClr>
              <a:buSzPts val="1700"/>
              <a:buFont typeface="Calibri"/>
              <a:buAutoNum type="alphaUcPeriod"/>
            </a:pPr>
            <a:r>
              <a:rPr b="0" i="0" lang="en-US" sz="1700" u="none" cap="none" strike="noStrike">
                <a:solidFill>
                  <a:schemeClr val="lt1"/>
                </a:solidFill>
                <a:latin typeface="Cambria"/>
                <a:ea typeface="Cambria"/>
                <a:cs typeface="Cambria"/>
                <a:sym typeface="Cambria"/>
              </a:rPr>
              <a:t>The first provides a context for certain evidence that supports the position that the historian seeks to establish; the second is that position.</a:t>
            </a:r>
            <a:endParaRPr b="0" i="0" sz="1700" u="none" cap="none" strike="noStrike">
              <a:solidFill>
                <a:schemeClr val="lt1"/>
              </a:solidFill>
              <a:latin typeface="Cambria"/>
              <a:ea typeface="Cambria"/>
              <a:cs typeface="Cambria"/>
              <a:sym typeface="Cambria"/>
            </a:endParaRPr>
          </a:p>
          <a:p>
            <a:pPr indent="-342900" lvl="0" marL="342900" marR="0" rtl="0" algn="just">
              <a:spcBef>
                <a:spcPts val="0"/>
              </a:spcBef>
              <a:spcAft>
                <a:spcPts val="0"/>
              </a:spcAft>
              <a:buClr>
                <a:schemeClr val="lt1"/>
              </a:buClr>
              <a:buSzPts val="1700"/>
              <a:buFont typeface="Calibri"/>
              <a:buAutoNum type="alphaUcPeriod"/>
            </a:pPr>
            <a:r>
              <a:rPr b="0" i="0" lang="en-US" sz="1700" u="none" cap="none" strike="noStrike">
                <a:solidFill>
                  <a:schemeClr val="lt1"/>
                </a:solidFill>
                <a:latin typeface="Cambria"/>
                <a:ea typeface="Cambria"/>
                <a:cs typeface="Cambria"/>
                <a:sym typeface="Cambria"/>
              </a:rPr>
              <a:t>The first is a position for which the historian argues; the second is an assumption that serves as the basis of that argument.</a:t>
            </a:r>
            <a:endParaRPr b="0" i="0" sz="1700" u="none" cap="none" strike="noStrike">
              <a:solidFill>
                <a:schemeClr val="lt1"/>
              </a:solidFill>
              <a:latin typeface="Cambria"/>
              <a:ea typeface="Cambria"/>
              <a:cs typeface="Cambria"/>
              <a:sym typeface="Cambria"/>
            </a:endParaRPr>
          </a:p>
          <a:p>
            <a:pPr indent="-342900" lvl="0" marL="342900" marR="0" rtl="0" algn="just">
              <a:spcBef>
                <a:spcPts val="0"/>
              </a:spcBef>
              <a:spcAft>
                <a:spcPts val="0"/>
              </a:spcAft>
              <a:buClr>
                <a:schemeClr val="lt1"/>
              </a:buClr>
              <a:buSzPts val="1700"/>
              <a:buFont typeface="Calibri"/>
              <a:buAutoNum type="alphaUcPeriod"/>
            </a:pPr>
            <a:r>
              <a:rPr b="0" i="0" lang="en-US" sz="1700" u="none" cap="none" strike="noStrike">
                <a:solidFill>
                  <a:schemeClr val="lt1"/>
                </a:solidFill>
                <a:latin typeface="Cambria"/>
                <a:ea typeface="Cambria"/>
                <a:cs typeface="Cambria"/>
                <a:sym typeface="Cambria"/>
              </a:rPr>
              <a:t>The first is an assumption that the historian explicitly makes in arguing for a certain position; the second acknowledges a consideration that calls that assumption into question.</a:t>
            </a:r>
            <a:endParaRPr b="0" i="0" sz="1700" u="none" cap="none" strike="noStrike">
              <a:solidFill>
                <a:schemeClr val="lt1"/>
              </a:solidFill>
              <a:latin typeface="Cambria"/>
              <a:ea typeface="Cambria"/>
              <a:cs typeface="Cambria"/>
              <a:sym typeface="Cambria"/>
            </a:endParaRPr>
          </a:p>
        </p:txBody>
      </p:sp>
      <p:pic>
        <p:nvPicPr>
          <p:cNvPr id="311" name="Google Shape;311;p46"/>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7"/>
          <p:cNvSpPr txBox="1"/>
          <p:nvPr/>
        </p:nvSpPr>
        <p:spPr>
          <a:xfrm>
            <a:off x="3083362" y="0"/>
            <a:ext cx="9144000" cy="5586145"/>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lt1"/>
              </a:buClr>
              <a:buSzPts val="1700"/>
              <a:buFont typeface="Cambria"/>
              <a:buAutoNum type="arabicPeriod"/>
            </a:pPr>
            <a:r>
              <a:rPr b="1" i="0" lang="en-US" sz="1700" u="none" cap="none" strike="noStrike">
                <a:solidFill>
                  <a:schemeClr val="lt1"/>
                </a:solidFill>
                <a:latin typeface="Cambria"/>
                <a:ea typeface="Cambria"/>
                <a:cs typeface="Cambria"/>
                <a:sym typeface="Cambria"/>
              </a:rPr>
              <a:t>Historian</a:t>
            </a:r>
            <a:r>
              <a:rPr b="0" i="0" lang="en-US" sz="1700" u="none" cap="none" strike="noStrike">
                <a:solidFill>
                  <a:schemeClr val="lt1"/>
                </a:solidFill>
                <a:latin typeface="Cambria"/>
                <a:ea typeface="Cambria"/>
                <a:cs typeface="Cambria"/>
                <a:sym typeface="Cambria"/>
              </a:rPr>
              <a:t>: In the Drindian Empire, censuses were conducted annually to determine the population of each village. </a:t>
            </a:r>
            <a:r>
              <a:rPr b="1" i="0" lang="en-US" sz="1700" u="none" cap="none" strike="noStrike">
                <a:solidFill>
                  <a:schemeClr val="lt1"/>
                </a:solidFill>
                <a:latin typeface="Cambria"/>
                <a:ea typeface="Cambria"/>
                <a:cs typeface="Cambria"/>
                <a:sym typeface="Cambria"/>
              </a:rPr>
              <a:t>Village census records for the last half of the 1600’s are remarkably complete.</a:t>
            </a:r>
            <a:r>
              <a:rPr b="0" i="0" lang="en-US" sz="1700" u="none" cap="none" strike="noStrike">
                <a:solidFill>
                  <a:schemeClr val="lt1"/>
                </a:solidFill>
                <a:latin typeface="Cambria"/>
                <a:ea typeface="Cambria"/>
                <a:cs typeface="Cambria"/>
                <a:sym typeface="Cambria"/>
              </a:rPr>
              <a:t> This very completeness makes one point stand out; in five different years, villages overwhelmingly reported significant population declines. Tellingly, each of those five years immediately followed an increase in a certain Drindian tax. This tax, which was assessed on villages, was computed by the central government using the annual census figures. Obviously, whenever the tax went up, villages had an especially powerful economic incentive to minimize the number of people they recorded; and concealing the size of a village’s population from government census takers would have been easy. Therefore, it is reasonable to think that </a:t>
            </a:r>
            <a:r>
              <a:rPr b="1" i="0" lang="en-US" sz="1700" u="none" cap="none" strike="noStrike">
                <a:solidFill>
                  <a:schemeClr val="lt1"/>
                </a:solidFill>
                <a:latin typeface="Cambria"/>
                <a:ea typeface="Cambria"/>
                <a:cs typeface="Cambria"/>
                <a:sym typeface="Cambria"/>
              </a:rPr>
              <a:t>the reported declines did not happen. </a:t>
            </a:r>
            <a:r>
              <a:rPr b="0" i="1" lang="en-US" sz="1700" u="none" cap="none" strike="noStrike">
                <a:solidFill>
                  <a:schemeClr val="lt1"/>
                </a:solidFill>
                <a:latin typeface="Cambria"/>
                <a:ea typeface="Cambria"/>
                <a:cs typeface="Cambria"/>
                <a:sym typeface="Cambria"/>
              </a:rPr>
              <a:t>In the historian’s argument, the two portions in boldface play which of the following roles?</a:t>
            </a:r>
            <a:endParaRPr/>
          </a:p>
          <a:p>
            <a:pPr indent="-342900" lvl="0" marL="342900" marR="0" rtl="0" algn="just">
              <a:spcBef>
                <a:spcPts val="0"/>
              </a:spcBef>
              <a:spcAft>
                <a:spcPts val="0"/>
              </a:spcAft>
              <a:buClr>
                <a:schemeClr val="lt1"/>
              </a:buClr>
              <a:buSzPts val="1700"/>
              <a:buFont typeface="Calibri"/>
              <a:buAutoNum type="alphaUcPeriod"/>
            </a:pPr>
            <a:r>
              <a:rPr b="0" i="0" lang="en-US" sz="1700" u="none" cap="none" strike="noStrike">
                <a:solidFill>
                  <a:schemeClr val="lt1"/>
                </a:solidFill>
                <a:latin typeface="Cambria"/>
                <a:ea typeface="Cambria"/>
                <a:cs typeface="Cambria"/>
                <a:sym typeface="Cambria"/>
              </a:rPr>
              <a:t>The first supplies a context for the historian’s argument; the second acknowledges a consideration that has been used to argue against the position the historian seeks to establish.</a:t>
            </a:r>
            <a:endParaRPr b="0" i="0" sz="1700" u="none" cap="none" strike="noStrike">
              <a:solidFill>
                <a:schemeClr val="lt1"/>
              </a:solidFill>
              <a:latin typeface="Cambria"/>
              <a:ea typeface="Cambria"/>
              <a:cs typeface="Cambria"/>
              <a:sym typeface="Cambria"/>
            </a:endParaRPr>
          </a:p>
          <a:p>
            <a:pPr indent="-342900" lvl="0" marL="342900" marR="0" rtl="0" algn="just">
              <a:spcBef>
                <a:spcPts val="0"/>
              </a:spcBef>
              <a:spcAft>
                <a:spcPts val="0"/>
              </a:spcAft>
              <a:buClr>
                <a:schemeClr val="lt1"/>
              </a:buClr>
              <a:buSzPts val="1700"/>
              <a:buFont typeface="Calibri"/>
              <a:buAutoNum type="alphaUcPeriod"/>
            </a:pPr>
            <a:r>
              <a:rPr b="0" i="0" lang="en-US" sz="1700" u="none" cap="none" strike="noStrike">
                <a:solidFill>
                  <a:schemeClr val="lt1"/>
                </a:solidFill>
                <a:latin typeface="Cambria"/>
                <a:ea typeface="Cambria"/>
                <a:cs typeface="Cambria"/>
                <a:sym typeface="Cambria"/>
              </a:rPr>
              <a:t>The first presents evidence to support the position that the historian seeks to establish; the second acknowledges a consideration that has been used to argue against that position.</a:t>
            </a:r>
            <a:endParaRPr b="0" i="0" sz="1700" u="none" cap="none" strike="noStrike">
              <a:solidFill>
                <a:schemeClr val="lt1"/>
              </a:solidFill>
              <a:latin typeface="Cambria"/>
              <a:ea typeface="Cambria"/>
              <a:cs typeface="Cambria"/>
              <a:sym typeface="Cambria"/>
            </a:endParaRPr>
          </a:p>
          <a:p>
            <a:pPr indent="-342900" lvl="0" marL="342900" marR="0" rtl="0" algn="just">
              <a:spcBef>
                <a:spcPts val="0"/>
              </a:spcBef>
              <a:spcAft>
                <a:spcPts val="0"/>
              </a:spcAft>
              <a:buClr>
                <a:srgbClr val="FFFF00"/>
              </a:buClr>
              <a:buSzPts val="1700"/>
              <a:buFont typeface="Calibri"/>
              <a:buAutoNum type="alphaUcPeriod"/>
            </a:pPr>
            <a:r>
              <a:rPr b="1" i="0" lang="en-US" sz="1700" u="none" cap="none" strike="noStrike">
                <a:solidFill>
                  <a:srgbClr val="FFFF00"/>
                </a:solidFill>
                <a:latin typeface="Cambria"/>
                <a:ea typeface="Cambria"/>
                <a:cs typeface="Cambria"/>
                <a:sym typeface="Cambria"/>
              </a:rPr>
              <a:t>The first provides a context for certain evidence that supports the position that the historian seeks to establish; the second is that position.</a:t>
            </a:r>
            <a:endParaRPr b="1" i="0" sz="1700" u="none" cap="none" strike="noStrike">
              <a:solidFill>
                <a:srgbClr val="FFFF00"/>
              </a:solidFill>
              <a:latin typeface="Cambria"/>
              <a:ea typeface="Cambria"/>
              <a:cs typeface="Cambria"/>
              <a:sym typeface="Cambria"/>
            </a:endParaRPr>
          </a:p>
          <a:p>
            <a:pPr indent="-342900" lvl="0" marL="342900" marR="0" rtl="0" algn="just">
              <a:spcBef>
                <a:spcPts val="0"/>
              </a:spcBef>
              <a:spcAft>
                <a:spcPts val="0"/>
              </a:spcAft>
              <a:buClr>
                <a:schemeClr val="lt1"/>
              </a:buClr>
              <a:buSzPts val="1700"/>
              <a:buFont typeface="Calibri"/>
              <a:buAutoNum type="alphaUcPeriod"/>
            </a:pPr>
            <a:r>
              <a:rPr b="0" i="0" lang="en-US" sz="1700" u="none" cap="none" strike="noStrike">
                <a:solidFill>
                  <a:schemeClr val="lt1"/>
                </a:solidFill>
                <a:latin typeface="Cambria"/>
                <a:ea typeface="Cambria"/>
                <a:cs typeface="Cambria"/>
                <a:sym typeface="Cambria"/>
              </a:rPr>
              <a:t>The first is a position for which the historian argues; the second is an assumption that serves as the basis of that argument.</a:t>
            </a:r>
            <a:endParaRPr b="0" i="0" sz="1700" u="none" cap="none" strike="noStrike">
              <a:solidFill>
                <a:schemeClr val="lt1"/>
              </a:solidFill>
              <a:latin typeface="Cambria"/>
              <a:ea typeface="Cambria"/>
              <a:cs typeface="Cambria"/>
              <a:sym typeface="Cambria"/>
            </a:endParaRPr>
          </a:p>
          <a:p>
            <a:pPr indent="-342900" lvl="0" marL="342900" marR="0" rtl="0" algn="just">
              <a:spcBef>
                <a:spcPts val="0"/>
              </a:spcBef>
              <a:spcAft>
                <a:spcPts val="0"/>
              </a:spcAft>
              <a:buClr>
                <a:schemeClr val="lt1"/>
              </a:buClr>
              <a:buSzPts val="1700"/>
              <a:buFont typeface="Calibri"/>
              <a:buAutoNum type="alphaUcPeriod"/>
            </a:pPr>
            <a:r>
              <a:rPr b="0" i="0" lang="en-US" sz="1700" u="none" cap="none" strike="noStrike">
                <a:solidFill>
                  <a:schemeClr val="lt1"/>
                </a:solidFill>
                <a:latin typeface="Cambria"/>
                <a:ea typeface="Cambria"/>
                <a:cs typeface="Cambria"/>
                <a:sym typeface="Cambria"/>
              </a:rPr>
              <a:t>The first is an assumption that the historian explicitly makes in arguing for a certain position; the second acknowledges a consideration that calls that assumption into question.</a:t>
            </a:r>
            <a:endParaRPr b="0" i="0" sz="1700" u="none" cap="none" strike="noStrike">
              <a:solidFill>
                <a:schemeClr val="lt1"/>
              </a:solidFill>
              <a:latin typeface="Cambria"/>
              <a:ea typeface="Cambria"/>
              <a:cs typeface="Cambria"/>
              <a:sym typeface="Cambria"/>
            </a:endParaRPr>
          </a:p>
        </p:txBody>
      </p:sp>
      <p:pic>
        <p:nvPicPr>
          <p:cNvPr id="318" name="Google Shape;318;p47"/>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8"/>
          <p:cNvSpPr txBox="1"/>
          <p:nvPr/>
        </p:nvSpPr>
        <p:spPr>
          <a:xfrm>
            <a:off x="3013586" y="9939"/>
            <a:ext cx="9144000" cy="5740033"/>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lt1"/>
              </a:buClr>
              <a:buSzPts val="1200"/>
              <a:buFont typeface="Cambria"/>
              <a:buAutoNum type="arabicPeriod" startAt="2"/>
            </a:pPr>
            <a:r>
              <a:rPr b="1" i="0" lang="en-US" sz="1700" u="none" cap="none" strike="noStrike">
                <a:solidFill>
                  <a:schemeClr val="lt1"/>
                </a:solidFill>
                <a:latin typeface="Cambria"/>
                <a:ea typeface="Cambria"/>
                <a:cs typeface="Cambria"/>
                <a:sym typeface="Cambria"/>
              </a:rPr>
              <a:t>Astronomer</a:t>
            </a:r>
            <a:r>
              <a:rPr b="0" i="0" lang="en-US" sz="1700" u="none" cap="none" strike="noStrike">
                <a:solidFill>
                  <a:schemeClr val="lt1"/>
                </a:solidFill>
                <a:latin typeface="Cambria"/>
                <a:ea typeface="Cambria"/>
                <a:cs typeface="Cambria"/>
                <a:sym typeface="Cambria"/>
              </a:rPr>
              <a:t>: Observations of the Shoemaker-Levi comet on its collision course with Jupiter showed that the comet broke into fragments before entering Jupiter’s atmosphere in 1994, but they did not show how big those fragments were. In hopes of gaining some indication of the fragments’ size, astronomers studied spectrographic analyses of Jupiter’s outer atmosphere. These analyses revealed unprecedented traces of sulfur after the fragments’ entry. Surprisingly, </a:t>
            </a:r>
            <a:r>
              <a:rPr b="1" i="0" lang="en-US" sz="1700" u="none" cap="none" strike="noStrike">
                <a:solidFill>
                  <a:schemeClr val="lt1"/>
                </a:solidFill>
                <a:latin typeface="Cambria"/>
                <a:ea typeface="Cambria"/>
                <a:cs typeface="Cambria"/>
                <a:sym typeface="Cambria"/>
              </a:rPr>
              <a:t>the fragments themselves certainly contained no sulfur</a:t>
            </a:r>
            <a:r>
              <a:rPr b="0" i="0" lang="en-US" sz="1700" u="none" cap="none" strike="noStrike">
                <a:solidFill>
                  <a:schemeClr val="lt1"/>
                </a:solidFill>
                <a:latin typeface="Cambria"/>
                <a:ea typeface="Cambria"/>
                <a:cs typeface="Cambria"/>
                <a:sym typeface="Cambria"/>
              </a:rPr>
              <a:t>. Many astronomers consequently believe that the cloud layer below Jupiter’s outer atmosphere does contain sulfur. Since sulfur would have seeped into the outer atmosphere if comet fragments had penetrated this cloud layer, </a:t>
            </a:r>
            <a:r>
              <a:rPr b="1" i="0" lang="en-US" sz="1700" u="none" cap="none" strike="noStrike">
                <a:solidFill>
                  <a:schemeClr val="lt1"/>
                </a:solidFill>
                <a:latin typeface="Cambria"/>
                <a:ea typeface="Cambria"/>
                <a:cs typeface="Cambria"/>
                <a:sym typeface="Cambria"/>
              </a:rPr>
              <a:t>it is likely that some of the fragments were at least large enough to have passed through Jupiter’s outer atmosphere without being burned up</a:t>
            </a:r>
            <a:r>
              <a:rPr b="0" i="0" lang="en-US" sz="1700" u="none" cap="none" strike="noStrike">
                <a:solidFill>
                  <a:schemeClr val="lt1"/>
                </a:solidFill>
                <a:latin typeface="Cambria"/>
                <a:ea typeface="Cambria"/>
                <a:cs typeface="Cambria"/>
                <a:sym typeface="Cambria"/>
              </a:rPr>
              <a:t>.</a:t>
            </a:r>
            <a:endParaRPr b="0" i="0" sz="1700" u="none" cap="none" strike="noStrike">
              <a:solidFill>
                <a:schemeClr val="lt1"/>
              </a:solidFill>
              <a:latin typeface="Calibri"/>
              <a:ea typeface="Calibri"/>
              <a:cs typeface="Calibri"/>
              <a:sym typeface="Calibri"/>
            </a:endParaRPr>
          </a:p>
          <a:p>
            <a:pPr indent="0" lvl="0" marL="228600" marR="0" rtl="0" algn="just">
              <a:spcBef>
                <a:spcPts val="600"/>
              </a:spcBef>
              <a:spcAft>
                <a:spcPts val="0"/>
              </a:spcAft>
              <a:buNone/>
            </a:pPr>
            <a:r>
              <a:rPr b="0" i="0" lang="en-US" sz="1700" u="none" cap="none" strike="noStrike">
                <a:solidFill>
                  <a:schemeClr val="lt1"/>
                </a:solidFill>
                <a:latin typeface="Cambria"/>
                <a:ea typeface="Cambria"/>
                <a:cs typeface="Cambria"/>
                <a:sym typeface="Cambria"/>
              </a:rPr>
              <a:t>In the astronomer’s argument, the two portions in boldface play which of the following roles?</a:t>
            </a:r>
            <a:endParaRPr b="0" i="0" sz="1700" u="none" cap="none" strike="noStrike">
              <a:solidFill>
                <a:schemeClr val="lt1"/>
              </a:solidFill>
              <a:latin typeface="Calibri"/>
              <a:ea typeface="Calibri"/>
              <a:cs typeface="Calibri"/>
              <a:sym typeface="Calibri"/>
            </a:endParaRPr>
          </a:p>
          <a:p>
            <a:pPr indent="-342900" lvl="0" marL="342900" marR="0" rtl="0" algn="just">
              <a:spcBef>
                <a:spcPts val="600"/>
              </a:spcBef>
              <a:spcAft>
                <a:spcPts val="0"/>
              </a:spcAft>
              <a:buClr>
                <a:schemeClr val="lt1"/>
              </a:buClr>
              <a:buSzPts val="1700"/>
              <a:buFont typeface="Calibri"/>
              <a:buAutoNum type="alphaUcPeriod"/>
            </a:pPr>
            <a:r>
              <a:rPr b="0" i="0" lang="en-US" sz="1700" u="none" cap="none" strike="noStrike">
                <a:solidFill>
                  <a:schemeClr val="lt1"/>
                </a:solidFill>
                <a:latin typeface="Cambria"/>
                <a:ea typeface="Cambria"/>
                <a:cs typeface="Cambria"/>
                <a:sym typeface="Cambria"/>
              </a:rPr>
              <a:t>The first presents a circumstance for which the astronomer offers an explanation; the second part is that explanation.</a:t>
            </a:r>
            <a:endParaRPr b="0" i="0" sz="17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700"/>
              <a:buFont typeface="Calibri"/>
              <a:buAutoNum type="alphaUcPeriod"/>
            </a:pPr>
            <a:r>
              <a:rPr b="0" i="0" lang="en-US" sz="1700" u="none" cap="none" strike="noStrike">
                <a:solidFill>
                  <a:schemeClr val="lt1"/>
                </a:solidFill>
                <a:latin typeface="Cambria"/>
                <a:ea typeface="Cambria"/>
                <a:cs typeface="Cambria"/>
                <a:sym typeface="Cambria"/>
              </a:rPr>
              <a:t>The first acknowledges a consideration that weighs against the conclusion of the argument; the second is that conclusion.</a:t>
            </a:r>
            <a:endParaRPr b="0" i="0" sz="17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700"/>
              <a:buFont typeface="Calibri"/>
              <a:buAutoNum type="alphaUcPeriod"/>
            </a:pPr>
            <a:r>
              <a:rPr b="0" i="0" lang="en-US" sz="1700" u="none" cap="none" strike="noStrike">
                <a:solidFill>
                  <a:schemeClr val="lt1"/>
                </a:solidFill>
                <a:latin typeface="Cambria"/>
                <a:ea typeface="Cambria"/>
                <a:cs typeface="Cambria"/>
                <a:sym typeface="Cambria"/>
              </a:rPr>
              <a:t>The first acknowledges a consideration that weights against the conclusion of the argument; the second provides evidence in support of that conclusion.</a:t>
            </a:r>
            <a:endParaRPr b="0" i="0" sz="17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700"/>
              <a:buFont typeface="Calibri"/>
              <a:buAutoNum type="alphaUcPeriod"/>
            </a:pPr>
            <a:r>
              <a:rPr b="0" i="0" lang="en-US" sz="1700" u="none" cap="none" strike="noStrike">
                <a:solidFill>
                  <a:schemeClr val="lt1"/>
                </a:solidFill>
                <a:latin typeface="Cambria"/>
                <a:ea typeface="Cambria"/>
                <a:cs typeface="Cambria"/>
                <a:sym typeface="Cambria"/>
              </a:rPr>
              <a:t>The first provides evidence in support of the conclusion of the argument; the second acknowledges a consideration that weighs against that conclusion.</a:t>
            </a:r>
            <a:endParaRPr b="0" i="0" sz="17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700"/>
              <a:buFont typeface="Calibri"/>
              <a:buAutoNum type="alphaUcPeriod"/>
            </a:pPr>
            <a:r>
              <a:rPr b="0" i="0" lang="en-US" sz="1700" u="none" cap="none" strike="noStrike">
                <a:solidFill>
                  <a:schemeClr val="lt1"/>
                </a:solidFill>
                <a:latin typeface="Cambria"/>
                <a:ea typeface="Cambria"/>
                <a:cs typeface="Cambria"/>
                <a:sym typeface="Cambria"/>
              </a:rPr>
              <a:t>The first is a judgment advanced in support of the conclusion of the argument; the second is that conclusion.</a:t>
            </a:r>
            <a:endParaRPr b="0" i="0" sz="1700" u="none" cap="none" strike="noStrike">
              <a:solidFill>
                <a:schemeClr val="lt1"/>
              </a:solidFill>
              <a:latin typeface="Calibri"/>
              <a:ea typeface="Calibri"/>
              <a:cs typeface="Calibri"/>
              <a:sym typeface="Calibri"/>
            </a:endParaRPr>
          </a:p>
        </p:txBody>
      </p:sp>
      <p:pic>
        <p:nvPicPr>
          <p:cNvPr id="325" name="Google Shape;325;p48"/>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9"/>
          <p:cNvSpPr txBox="1"/>
          <p:nvPr/>
        </p:nvSpPr>
        <p:spPr>
          <a:xfrm>
            <a:off x="3013586" y="9939"/>
            <a:ext cx="9144000" cy="5740033"/>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lt1"/>
              </a:buClr>
              <a:buSzPts val="1200"/>
              <a:buFont typeface="Cambria"/>
              <a:buAutoNum type="arabicPeriod" startAt="2"/>
            </a:pPr>
            <a:r>
              <a:rPr b="1" i="0" lang="en-US" sz="1700" u="none" cap="none" strike="noStrike">
                <a:solidFill>
                  <a:schemeClr val="lt1"/>
                </a:solidFill>
                <a:latin typeface="Cambria"/>
                <a:ea typeface="Cambria"/>
                <a:cs typeface="Cambria"/>
                <a:sym typeface="Cambria"/>
              </a:rPr>
              <a:t>Astronomer</a:t>
            </a:r>
            <a:r>
              <a:rPr b="0" i="0" lang="en-US" sz="1700" u="none" cap="none" strike="noStrike">
                <a:solidFill>
                  <a:schemeClr val="lt1"/>
                </a:solidFill>
                <a:latin typeface="Cambria"/>
                <a:ea typeface="Cambria"/>
                <a:cs typeface="Cambria"/>
                <a:sym typeface="Cambria"/>
              </a:rPr>
              <a:t>: Observations of the Shoemaker-Levi comet on its collision course with Jupiter showed that the comet broke into fragments before entering Jupiter’s atmosphere in 1994, but they did not show how big those fragments were. In hopes of gaining some indication of the fragments’ size, astronomers studied spectrographic analyses of Jupiter’s outer atmosphere. These analyses revealed unprecedented traces of sulfur after the fragments’ entry. Surprisingly, </a:t>
            </a:r>
            <a:r>
              <a:rPr b="1" i="0" lang="en-US" sz="1700" u="none" cap="none" strike="noStrike">
                <a:solidFill>
                  <a:schemeClr val="lt1"/>
                </a:solidFill>
                <a:latin typeface="Cambria"/>
                <a:ea typeface="Cambria"/>
                <a:cs typeface="Cambria"/>
                <a:sym typeface="Cambria"/>
              </a:rPr>
              <a:t>the fragments themselves certainly contained no sulfur</a:t>
            </a:r>
            <a:r>
              <a:rPr b="0" i="0" lang="en-US" sz="1700" u="none" cap="none" strike="noStrike">
                <a:solidFill>
                  <a:schemeClr val="lt1"/>
                </a:solidFill>
                <a:latin typeface="Cambria"/>
                <a:ea typeface="Cambria"/>
                <a:cs typeface="Cambria"/>
                <a:sym typeface="Cambria"/>
              </a:rPr>
              <a:t>. Many astronomers consequently believe that the cloud layer below Jupiter’s outer atmosphere does contain sulfur. Since sulfur would have seeped into the outer atmosphere if comet fragments had penetrated this cloud layer, </a:t>
            </a:r>
            <a:r>
              <a:rPr b="1" i="0" lang="en-US" sz="1700" u="none" cap="none" strike="noStrike">
                <a:solidFill>
                  <a:schemeClr val="lt1"/>
                </a:solidFill>
                <a:latin typeface="Cambria"/>
                <a:ea typeface="Cambria"/>
                <a:cs typeface="Cambria"/>
                <a:sym typeface="Cambria"/>
              </a:rPr>
              <a:t>it is likely that some of the fragments were at least large enough to have passed through Jupiter’s outer atmosphere without being burned up</a:t>
            </a:r>
            <a:r>
              <a:rPr b="0" i="0" lang="en-US" sz="1700" u="none" cap="none" strike="noStrike">
                <a:solidFill>
                  <a:schemeClr val="lt1"/>
                </a:solidFill>
                <a:latin typeface="Cambria"/>
                <a:ea typeface="Cambria"/>
                <a:cs typeface="Cambria"/>
                <a:sym typeface="Cambria"/>
              </a:rPr>
              <a:t>.</a:t>
            </a:r>
            <a:endParaRPr b="0" i="0" sz="1700" u="none" cap="none" strike="noStrike">
              <a:solidFill>
                <a:schemeClr val="lt1"/>
              </a:solidFill>
              <a:latin typeface="Calibri"/>
              <a:ea typeface="Calibri"/>
              <a:cs typeface="Calibri"/>
              <a:sym typeface="Calibri"/>
            </a:endParaRPr>
          </a:p>
          <a:p>
            <a:pPr indent="0" lvl="0" marL="228600" marR="0" rtl="0" algn="just">
              <a:spcBef>
                <a:spcPts val="600"/>
              </a:spcBef>
              <a:spcAft>
                <a:spcPts val="0"/>
              </a:spcAft>
              <a:buNone/>
            </a:pPr>
            <a:r>
              <a:rPr b="0" i="0" lang="en-US" sz="1700" u="none" cap="none" strike="noStrike">
                <a:solidFill>
                  <a:schemeClr val="lt1"/>
                </a:solidFill>
                <a:latin typeface="Cambria"/>
                <a:ea typeface="Cambria"/>
                <a:cs typeface="Cambria"/>
                <a:sym typeface="Cambria"/>
              </a:rPr>
              <a:t>In the astronomer’s argument, the two portions in boldface play which of the following roles?</a:t>
            </a:r>
            <a:endParaRPr b="0" i="0" sz="1700" u="none" cap="none" strike="noStrike">
              <a:solidFill>
                <a:schemeClr val="lt1"/>
              </a:solidFill>
              <a:latin typeface="Calibri"/>
              <a:ea typeface="Calibri"/>
              <a:cs typeface="Calibri"/>
              <a:sym typeface="Calibri"/>
            </a:endParaRPr>
          </a:p>
          <a:p>
            <a:pPr indent="-342900" lvl="0" marL="342900" marR="0" rtl="0" algn="just">
              <a:spcBef>
                <a:spcPts val="600"/>
              </a:spcBef>
              <a:spcAft>
                <a:spcPts val="0"/>
              </a:spcAft>
              <a:buClr>
                <a:schemeClr val="lt1"/>
              </a:buClr>
              <a:buSzPts val="1700"/>
              <a:buFont typeface="Calibri"/>
              <a:buAutoNum type="alphaUcPeriod"/>
            </a:pPr>
            <a:r>
              <a:rPr b="0" i="0" lang="en-US" sz="1700" u="none" cap="none" strike="noStrike">
                <a:solidFill>
                  <a:schemeClr val="lt1"/>
                </a:solidFill>
                <a:latin typeface="Cambria"/>
                <a:ea typeface="Cambria"/>
                <a:cs typeface="Cambria"/>
                <a:sym typeface="Cambria"/>
              </a:rPr>
              <a:t>The first presents a circumstance for which the astronomer offers an explanation; the second part is that explanation.</a:t>
            </a:r>
            <a:endParaRPr b="0" i="0" sz="17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700"/>
              <a:buFont typeface="Calibri"/>
              <a:buAutoNum type="alphaUcPeriod"/>
            </a:pPr>
            <a:r>
              <a:rPr b="0" i="0" lang="en-US" sz="1700" u="none" cap="none" strike="noStrike">
                <a:solidFill>
                  <a:schemeClr val="lt1"/>
                </a:solidFill>
                <a:latin typeface="Cambria"/>
                <a:ea typeface="Cambria"/>
                <a:cs typeface="Cambria"/>
                <a:sym typeface="Cambria"/>
              </a:rPr>
              <a:t>The first acknowledges a consideration that weighs against the conclusion of the argument; the second is that conclusion.</a:t>
            </a:r>
            <a:endParaRPr b="0" i="0" sz="17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700"/>
              <a:buFont typeface="Calibri"/>
              <a:buAutoNum type="alphaUcPeriod"/>
            </a:pPr>
            <a:r>
              <a:rPr b="0" i="0" lang="en-US" sz="1700" u="none" cap="none" strike="noStrike">
                <a:solidFill>
                  <a:schemeClr val="lt1"/>
                </a:solidFill>
                <a:latin typeface="Cambria"/>
                <a:ea typeface="Cambria"/>
                <a:cs typeface="Cambria"/>
                <a:sym typeface="Cambria"/>
              </a:rPr>
              <a:t>The first acknowledges a consideration that weights against the conclusion of the argument; the second provides evidence in support of that conclusion.</a:t>
            </a:r>
            <a:endParaRPr b="0" i="0" sz="17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700"/>
              <a:buFont typeface="Calibri"/>
              <a:buAutoNum type="alphaUcPeriod"/>
            </a:pPr>
            <a:r>
              <a:rPr b="0" i="0" lang="en-US" sz="1700" u="none" cap="none" strike="noStrike">
                <a:solidFill>
                  <a:schemeClr val="lt1"/>
                </a:solidFill>
                <a:latin typeface="Cambria"/>
                <a:ea typeface="Cambria"/>
                <a:cs typeface="Cambria"/>
                <a:sym typeface="Cambria"/>
              </a:rPr>
              <a:t>The first provides evidence in support of the conclusion of the argument; the second acknowledges a consideration that weighs against that conclusion.</a:t>
            </a:r>
            <a:endParaRPr b="0" i="0" sz="17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rgbClr val="FFFF00"/>
              </a:buClr>
              <a:buSzPts val="1700"/>
              <a:buFont typeface="Calibri"/>
              <a:buAutoNum type="alphaUcPeriod"/>
            </a:pPr>
            <a:r>
              <a:rPr b="1" i="0" lang="en-US" sz="1700" u="none" cap="none" strike="noStrike">
                <a:solidFill>
                  <a:srgbClr val="FFFF00"/>
                </a:solidFill>
                <a:latin typeface="Cambria"/>
                <a:ea typeface="Cambria"/>
                <a:cs typeface="Cambria"/>
                <a:sym typeface="Cambria"/>
              </a:rPr>
              <a:t>The first is a judgment advanced in support of the conclusion of the argument; the second is that conclusion.</a:t>
            </a:r>
            <a:endParaRPr b="1" i="0" sz="1700" u="none" cap="none" strike="noStrike">
              <a:solidFill>
                <a:srgbClr val="FFFF00"/>
              </a:solidFill>
              <a:latin typeface="Calibri"/>
              <a:ea typeface="Calibri"/>
              <a:cs typeface="Calibri"/>
              <a:sym typeface="Calibri"/>
            </a:endParaRPr>
          </a:p>
        </p:txBody>
      </p:sp>
      <p:pic>
        <p:nvPicPr>
          <p:cNvPr id="332" name="Google Shape;332;p49"/>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0"/>
          <p:cNvSpPr txBox="1"/>
          <p:nvPr/>
        </p:nvSpPr>
        <p:spPr>
          <a:xfrm>
            <a:off x="2927648" y="0"/>
            <a:ext cx="9264352" cy="5501506"/>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lt1"/>
              </a:buClr>
              <a:buSzPts val="1850"/>
              <a:buFont typeface="Cambria"/>
              <a:buAutoNum type="arabicPeriod" startAt="3"/>
            </a:pPr>
            <a:r>
              <a:rPr b="0" i="0" lang="en-US" sz="1850" u="none" cap="none" strike="noStrike">
                <a:solidFill>
                  <a:schemeClr val="lt1"/>
                </a:solidFill>
                <a:latin typeface="Cambria"/>
                <a:ea typeface="Cambria"/>
                <a:cs typeface="Cambria"/>
                <a:sym typeface="Cambria"/>
              </a:rPr>
              <a:t>City Official:  At City Hospital, uninsured patients tend to have shorter stays and fewer procedures performed than do insured patients, even though insured patients, on average, have slightly less serious medical problems at the time of admission to the hospital than uninsured patients have.  Critics of the hospital have concluded that </a:t>
            </a:r>
            <a:r>
              <a:rPr b="1" i="0" lang="en-US" sz="1850" u="none" cap="none" strike="noStrike">
                <a:solidFill>
                  <a:schemeClr val="lt1"/>
                </a:solidFill>
                <a:latin typeface="Cambria"/>
                <a:ea typeface="Cambria"/>
                <a:cs typeface="Cambria"/>
                <a:sym typeface="Cambria"/>
              </a:rPr>
              <a:t>the uninsured patients are not receiving proper medical care.</a:t>
            </a:r>
            <a:r>
              <a:rPr b="0" i="0" lang="en-US" sz="1850" u="none" cap="none" strike="noStrike">
                <a:solidFill>
                  <a:schemeClr val="lt1"/>
                </a:solidFill>
                <a:latin typeface="Cambria"/>
                <a:ea typeface="Cambria"/>
                <a:cs typeface="Cambria"/>
                <a:sym typeface="Cambria"/>
              </a:rPr>
              <a:t> However, </a:t>
            </a:r>
            <a:r>
              <a:rPr b="1" i="0" lang="en-US" sz="1850" u="none" cap="none" strike="noStrike">
                <a:solidFill>
                  <a:schemeClr val="lt1"/>
                </a:solidFill>
                <a:latin typeface="Cambria"/>
                <a:ea typeface="Cambria"/>
                <a:cs typeface="Cambria"/>
                <a:sym typeface="Cambria"/>
              </a:rPr>
              <a:t>this conclusion is almost certainly false.</a:t>
            </a:r>
            <a:r>
              <a:rPr b="0" i="0" lang="en-US" sz="1850" u="none" cap="none" strike="noStrike">
                <a:solidFill>
                  <a:schemeClr val="lt1"/>
                </a:solidFill>
                <a:latin typeface="Cambria"/>
                <a:ea typeface="Cambria"/>
                <a:cs typeface="Cambria"/>
                <a:sym typeface="Cambria"/>
              </a:rPr>
              <a:t>  Careful investigation has recently shown two things:  insured patients have much longer stays in the hospital than necessary, and they tend to have more procedures performed than are medically necessary. In the city official’s argument, the two </a:t>
            </a:r>
            <a:r>
              <a:rPr b="1" i="0" lang="en-US" sz="1850" u="none" cap="none" strike="noStrike">
                <a:solidFill>
                  <a:schemeClr val="lt1"/>
                </a:solidFill>
                <a:latin typeface="Cambria"/>
                <a:ea typeface="Cambria"/>
                <a:cs typeface="Cambria"/>
                <a:sym typeface="Cambria"/>
              </a:rPr>
              <a:t>boldface</a:t>
            </a:r>
            <a:r>
              <a:rPr b="0" i="0" lang="en-US" sz="1850" u="none" cap="none" strike="noStrike">
                <a:solidFill>
                  <a:schemeClr val="lt1"/>
                </a:solidFill>
                <a:latin typeface="Cambria"/>
                <a:ea typeface="Cambria"/>
                <a:cs typeface="Cambria"/>
                <a:sym typeface="Cambria"/>
              </a:rPr>
              <a:t> portions play which of the following roles?</a:t>
            </a:r>
            <a:endParaRPr/>
          </a:p>
          <a:p>
            <a:pPr indent="-342900" lvl="0" marL="342900" marR="0" rtl="0" algn="just">
              <a:spcBef>
                <a:spcPts val="0"/>
              </a:spcBef>
              <a:spcAft>
                <a:spcPts val="0"/>
              </a:spcAft>
              <a:buClr>
                <a:schemeClr val="lt1"/>
              </a:buClr>
              <a:buSzPts val="1850"/>
              <a:buFont typeface="Calibri"/>
              <a:buAutoNum type="alphaUcPeriod"/>
            </a:pPr>
            <a:r>
              <a:rPr b="0" i="0" lang="en-US" sz="1850" u="none" cap="none" strike="noStrike">
                <a:solidFill>
                  <a:schemeClr val="lt1"/>
                </a:solidFill>
                <a:latin typeface="Cambria"/>
                <a:ea typeface="Cambria"/>
                <a:cs typeface="Cambria"/>
                <a:sym typeface="Cambria"/>
              </a:rPr>
              <a:t>The first states the conclusion of the city official’s argument; the second provides support for that conclusion.</a:t>
            </a:r>
            <a:endParaRPr b="0" i="0" sz="1850" u="none" cap="none" strike="noStrike">
              <a:solidFill>
                <a:schemeClr val="lt1"/>
              </a:solidFill>
              <a:latin typeface="Cambria"/>
              <a:ea typeface="Cambria"/>
              <a:cs typeface="Cambria"/>
              <a:sym typeface="Cambria"/>
            </a:endParaRPr>
          </a:p>
          <a:p>
            <a:pPr indent="-342900" lvl="0" marL="342900" marR="0" rtl="0" algn="just">
              <a:spcBef>
                <a:spcPts val="0"/>
              </a:spcBef>
              <a:spcAft>
                <a:spcPts val="0"/>
              </a:spcAft>
              <a:buClr>
                <a:schemeClr val="lt1"/>
              </a:buClr>
              <a:buSzPts val="1850"/>
              <a:buFont typeface="Calibri"/>
              <a:buAutoNum type="alphaUcPeriod"/>
            </a:pPr>
            <a:r>
              <a:rPr b="0" i="0" lang="en-US" sz="1850" u="none" cap="none" strike="noStrike">
                <a:solidFill>
                  <a:schemeClr val="lt1"/>
                </a:solidFill>
                <a:latin typeface="Cambria"/>
                <a:ea typeface="Cambria"/>
                <a:cs typeface="Cambria"/>
                <a:sym typeface="Cambria"/>
              </a:rPr>
              <a:t>The first is used to support the conclusion of the city official’s argument; the second states that conclusion.</a:t>
            </a:r>
            <a:endParaRPr b="0" i="0" sz="1850" u="none" cap="none" strike="noStrike">
              <a:solidFill>
                <a:schemeClr val="lt1"/>
              </a:solidFill>
              <a:latin typeface="Cambria"/>
              <a:ea typeface="Cambria"/>
              <a:cs typeface="Cambria"/>
              <a:sym typeface="Cambria"/>
            </a:endParaRPr>
          </a:p>
          <a:p>
            <a:pPr indent="-342900" lvl="0" marL="342900" marR="0" rtl="0" algn="just">
              <a:spcBef>
                <a:spcPts val="0"/>
              </a:spcBef>
              <a:spcAft>
                <a:spcPts val="0"/>
              </a:spcAft>
              <a:buClr>
                <a:schemeClr val="lt1"/>
              </a:buClr>
              <a:buSzPts val="1850"/>
              <a:buFont typeface="Calibri"/>
              <a:buAutoNum type="alphaUcPeriod"/>
            </a:pPr>
            <a:r>
              <a:rPr b="0" i="0" lang="en-US" sz="1850" u="none" cap="none" strike="noStrike">
                <a:solidFill>
                  <a:schemeClr val="lt1"/>
                </a:solidFill>
                <a:latin typeface="Cambria"/>
                <a:ea typeface="Cambria"/>
                <a:cs typeface="Cambria"/>
                <a:sym typeface="Cambria"/>
              </a:rPr>
              <a:t>The first was used to support the conclusion drawn by hospital critics; the second states the position that the city official’s argument opposes.</a:t>
            </a:r>
            <a:endParaRPr b="0" i="0" sz="1850" u="none" cap="none" strike="noStrike">
              <a:solidFill>
                <a:schemeClr val="lt1"/>
              </a:solidFill>
              <a:latin typeface="Cambria"/>
              <a:ea typeface="Cambria"/>
              <a:cs typeface="Cambria"/>
              <a:sym typeface="Cambria"/>
            </a:endParaRPr>
          </a:p>
          <a:p>
            <a:pPr indent="-342900" lvl="0" marL="342900" marR="0" rtl="0" algn="just">
              <a:spcBef>
                <a:spcPts val="0"/>
              </a:spcBef>
              <a:spcAft>
                <a:spcPts val="0"/>
              </a:spcAft>
              <a:buClr>
                <a:schemeClr val="lt1"/>
              </a:buClr>
              <a:buSzPts val="1850"/>
              <a:buFont typeface="Calibri"/>
              <a:buAutoNum type="alphaUcPeriod"/>
            </a:pPr>
            <a:r>
              <a:rPr b="0" i="0" lang="en-US" sz="1850" u="none" cap="none" strike="noStrike">
                <a:solidFill>
                  <a:schemeClr val="lt1"/>
                </a:solidFill>
                <a:latin typeface="Cambria"/>
                <a:ea typeface="Cambria"/>
                <a:cs typeface="Cambria"/>
                <a:sym typeface="Cambria"/>
              </a:rPr>
              <a:t>The first was used to support the conclusion drawn by hospital critics; the second provides support for the conclusion of the city official’s argument.</a:t>
            </a:r>
            <a:endParaRPr b="0" i="0" sz="1850" u="none" cap="none" strike="noStrike">
              <a:solidFill>
                <a:schemeClr val="lt1"/>
              </a:solidFill>
              <a:latin typeface="Cambria"/>
              <a:ea typeface="Cambria"/>
              <a:cs typeface="Cambria"/>
              <a:sym typeface="Cambria"/>
            </a:endParaRPr>
          </a:p>
          <a:p>
            <a:pPr indent="-342900" lvl="0" marL="342900" marR="0" rtl="0" algn="just">
              <a:spcBef>
                <a:spcPts val="0"/>
              </a:spcBef>
              <a:spcAft>
                <a:spcPts val="0"/>
              </a:spcAft>
              <a:buClr>
                <a:schemeClr val="lt1"/>
              </a:buClr>
              <a:buSzPts val="1850"/>
              <a:buFont typeface="Calibri"/>
              <a:buAutoNum type="alphaUcPeriod"/>
            </a:pPr>
            <a:r>
              <a:rPr b="0" i="0" lang="en-US" sz="1850" u="none" cap="none" strike="noStrike">
                <a:solidFill>
                  <a:schemeClr val="lt1"/>
                </a:solidFill>
                <a:latin typeface="Cambria"/>
                <a:ea typeface="Cambria"/>
                <a:cs typeface="Cambria"/>
                <a:sym typeface="Cambria"/>
              </a:rPr>
              <a:t>The first states the position that the city official’s argument opposes; the second states the conclusion of the city official’s argument.</a:t>
            </a:r>
            <a:endParaRPr b="0" i="0" sz="1850" u="none" cap="none" strike="noStrike">
              <a:solidFill>
                <a:schemeClr val="lt1"/>
              </a:solidFill>
              <a:latin typeface="Cambria"/>
              <a:ea typeface="Cambria"/>
              <a:cs typeface="Cambria"/>
              <a:sym typeface="Cambria"/>
            </a:endParaRPr>
          </a:p>
        </p:txBody>
      </p:sp>
      <p:pic>
        <p:nvPicPr>
          <p:cNvPr id="339" name="Google Shape;339;p50"/>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1"/>
          <p:cNvSpPr txBox="1"/>
          <p:nvPr/>
        </p:nvSpPr>
        <p:spPr>
          <a:xfrm>
            <a:off x="2927648" y="0"/>
            <a:ext cx="9264352" cy="5501506"/>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lt1"/>
              </a:buClr>
              <a:buSzPts val="1850"/>
              <a:buFont typeface="Cambria"/>
              <a:buAutoNum type="arabicPeriod" startAt="3"/>
            </a:pPr>
            <a:r>
              <a:rPr b="0" i="0" lang="en-US" sz="1850" u="none" cap="none" strike="noStrike">
                <a:solidFill>
                  <a:schemeClr val="lt1"/>
                </a:solidFill>
                <a:latin typeface="Cambria"/>
                <a:ea typeface="Cambria"/>
                <a:cs typeface="Cambria"/>
                <a:sym typeface="Cambria"/>
              </a:rPr>
              <a:t>City Official:  At City Hospital, uninsured patients tend to have shorter stays and fewer procedures performed than do insured patients, even though insured patients, on average, have slightly less serious medical problems at the time of admission to the hospital than uninsured patients have.  Critics of the hospital have concluded that </a:t>
            </a:r>
            <a:r>
              <a:rPr b="1" i="0" lang="en-US" sz="1850" u="none" cap="none" strike="noStrike">
                <a:solidFill>
                  <a:schemeClr val="lt1"/>
                </a:solidFill>
                <a:latin typeface="Cambria"/>
                <a:ea typeface="Cambria"/>
                <a:cs typeface="Cambria"/>
                <a:sym typeface="Cambria"/>
              </a:rPr>
              <a:t>the uninsured patients are not receiving proper medical care.</a:t>
            </a:r>
            <a:r>
              <a:rPr b="0" i="0" lang="en-US" sz="1850" u="none" cap="none" strike="noStrike">
                <a:solidFill>
                  <a:schemeClr val="lt1"/>
                </a:solidFill>
                <a:latin typeface="Cambria"/>
                <a:ea typeface="Cambria"/>
                <a:cs typeface="Cambria"/>
                <a:sym typeface="Cambria"/>
              </a:rPr>
              <a:t> However, </a:t>
            </a:r>
            <a:r>
              <a:rPr b="1" i="0" lang="en-US" sz="1850" u="none" cap="none" strike="noStrike">
                <a:solidFill>
                  <a:schemeClr val="lt1"/>
                </a:solidFill>
                <a:latin typeface="Cambria"/>
                <a:ea typeface="Cambria"/>
                <a:cs typeface="Cambria"/>
                <a:sym typeface="Cambria"/>
              </a:rPr>
              <a:t>this conclusion is almost certainly false.</a:t>
            </a:r>
            <a:r>
              <a:rPr b="0" i="0" lang="en-US" sz="1850" u="none" cap="none" strike="noStrike">
                <a:solidFill>
                  <a:schemeClr val="lt1"/>
                </a:solidFill>
                <a:latin typeface="Cambria"/>
                <a:ea typeface="Cambria"/>
                <a:cs typeface="Cambria"/>
                <a:sym typeface="Cambria"/>
              </a:rPr>
              <a:t>  Careful investigation has recently shown two things:  insured patients have much longer stays in the hospital than necessary, and they tend to have more procedures performed than are medically necessary. In the city official’s argument, the two </a:t>
            </a:r>
            <a:r>
              <a:rPr b="1" i="0" lang="en-US" sz="1850" u="none" cap="none" strike="noStrike">
                <a:solidFill>
                  <a:schemeClr val="lt1"/>
                </a:solidFill>
                <a:latin typeface="Cambria"/>
                <a:ea typeface="Cambria"/>
                <a:cs typeface="Cambria"/>
                <a:sym typeface="Cambria"/>
              </a:rPr>
              <a:t>boldface</a:t>
            </a:r>
            <a:r>
              <a:rPr b="0" i="0" lang="en-US" sz="1850" u="none" cap="none" strike="noStrike">
                <a:solidFill>
                  <a:schemeClr val="lt1"/>
                </a:solidFill>
                <a:latin typeface="Cambria"/>
                <a:ea typeface="Cambria"/>
                <a:cs typeface="Cambria"/>
                <a:sym typeface="Cambria"/>
              </a:rPr>
              <a:t> portions play which of the following roles?</a:t>
            </a:r>
            <a:endParaRPr/>
          </a:p>
          <a:p>
            <a:pPr indent="-342900" lvl="0" marL="342900" marR="0" rtl="0" algn="just">
              <a:spcBef>
                <a:spcPts val="0"/>
              </a:spcBef>
              <a:spcAft>
                <a:spcPts val="0"/>
              </a:spcAft>
              <a:buClr>
                <a:schemeClr val="lt1"/>
              </a:buClr>
              <a:buSzPts val="1850"/>
              <a:buFont typeface="Calibri"/>
              <a:buAutoNum type="alphaUcPeriod"/>
            </a:pPr>
            <a:r>
              <a:rPr b="0" i="0" lang="en-US" sz="1850" u="none" cap="none" strike="noStrike">
                <a:solidFill>
                  <a:schemeClr val="lt1"/>
                </a:solidFill>
                <a:latin typeface="Cambria"/>
                <a:ea typeface="Cambria"/>
                <a:cs typeface="Cambria"/>
                <a:sym typeface="Cambria"/>
              </a:rPr>
              <a:t>The first states the conclusion of the city official’s argument; the second provides support for that conclusion.</a:t>
            </a:r>
            <a:endParaRPr b="0" i="0" sz="1850" u="none" cap="none" strike="noStrike">
              <a:solidFill>
                <a:schemeClr val="lt1"/>
              </a:solidFill>
              <a:latin typeface="Cambria"/>
              <a:ea typeface="Cambria"/>
              <a:cs typeface="Cambria"/>
              <a:sym typeface="Cambria"/>
            </a:endParaRPr>
          </a:p>
          <a:p>
            <a:pPr indent="-342900" lvl="0" marL="342900" marR="0" rtl="0" algn="just">
              <a:spcBef>
                <a:spcPts val="0"/>
              </a:spcBef>
              <a:spcAft>
                <a:spcPts val="0"/>
              </a:spcAft>
              <a:buClr>
                <a:schemeClr val="lt1"/>
              </a:buClr>
              <a:buSzPts val="1850"/>
              <a:buFont typeface="Calibri"/>
              <a:buAutoNum type="alphaUcPeriod"/>
            </a:pPr>
            <a:r>
              <a:rPr b="0" i="0" lang="en-US" sz="1850" u="none" cap="none" strike="noStrike">
                <a:solidFill>
                  <a:schemeClr val="lt1"/>
                </a:solidFill>
                <a:latin typeface="Cambria"/>
                <a:ea typeface="Cambria"/>
                <a:cs typeface="Cambria"/>
                <a:sym typeface="Cambria"/>
              </a:rPr>
              <a:t>The first is used to support the conclusion of the city official’s argument; the second states that conclusion.</a:t>
            </a:r>
            <a:endParaRPr b="0" i="0" sz="1850" u="none" cap="none" strike="noStrike">
              <a:solidFill>
                <a:schemeClr val="lt1"/>
              </a:solidFill>
              <a:latin typeface="Cambria"/>
              <a:ea typeface="Cambria"/>
              <a:cs typeface="Cambria"/>
              <a:sym typeface="Cambria"/>
            </a:endParaRPr>
          </a:p>
          <a:p>
            <a:pPr indent="-342900" lvl="0" marL="342900" marR="0" rtl="0" algn="just">
              <a:spcBef>
                <a:spcPts val="0"/>
              </a:spcBef>
              <a:spcAft>
                <a:spcPts val="0"/>
              </a:spcAft>
              <a:buClr>
                <a:schemeClr val="lt1"/>
              </a:buClr>
              <a:buSzPts val="1850"/>
              <a:buFont typeface="Calibri"/>
              <a:buAutoNum type="alphaUcPeriod"/>
            </a:pPr>
            <a:r>
              <a:rPr b="0" i="0" lang="en-US" sz="1850" u="none" cap="none" strike="noStrike">
                <a:solidFill>
                  <a:schemeClr val="lt1"/>
                </a:solidFill>
                <a:latin typeface="Cambria"/>
                <a:ea typeface="Cambria"/>
                <a:cs typeface="Cambria"/>
                <a:sym typeface="Cambria"/>
              </a:rPr>
              <a:t>The first was used to support the conclusion drawn by hospital critics; the second states the position that the city official’s argument opposes.</a:t>
            </a:r>
            <a:endParaRPr b="0" i="0" sz="1850" u="none" cap="none" strike="noStrike">
              <a:solidFill>
                <a:schemeClr val="lt1"/>
              </a:solidFill>
              <a:latin typeface="Cambria"/>
              <a:ea typeface="Cambria"/>
              <a:cs typeface="Cambria"/>
              <a:sym typeface="Cambria"/>
            </a:endParaRPr>
          </a:p>
          <a:p>
            <a:pPr indent="-342900" lvl="0" marL="342900" marR="0" rtl="0" algn="just">
              <a:spcBef>
                <a:spcPts val="0"/>
              </a:spcBef>
              <a:spcAft>
                <a:spcPts val="0"/>
              </a:spcAft>
              <a:buClr>
                <a:schemeClr val="lt1"/>
              </a:buClr>
              <a:buSzPts val="1850"/>
              <a:buFont typeface="Calibri"/>
              <a:buAutoNum type="alphaUcPeriod"/>
            </a:pPr>
            <a:r>
              <a:rPr b="0" i="0" lang="en-US" sz="1850" u="none" cap="none" strike="noStrike">
                <a:solidFill>
                  <a:schemeClr val="lt1"/>
                </a:solidFill>
                <a:latin typeface="Cambria"/>
                <a:ea typeface="Cambria"/>
                <a:cs typeface="Cambria"/>
                <a:sym typeface="Cambria"/>
              </a:rPr>
              <a:t>The first was used to support the conclusion drawn by hospital critics; the second provides support for the conclusion of the city official’s argument.</a:t>
            </a:r>
            <a:endParaRPr b="0" i="0" sz="1850" u="none" cap="none" strike="noStrike">
              <a:solidFill>
                <a:schemeClr val="lt1"/>
              </a:solidFill>
              <a:latin typeface="Cambria"/>
              <a:ea typeface="Cambria"/>
              <a:cs typeface="Cambria"/>
              <a:sym typeface="Cambria"/>
            </a:endParaRPr>
          </a:p>
          <a:p>
            <a:pPr indent="-342900" lvl="0" marL="342900" marR="0" rtl="0" algn="just">
              <a:spcBef>
                <a:spcPts val="0"/>
              </a:spcBef>
              <a:spcAft>
                <a:spcPts val="0"/>
              </a:spcAft>
              <a:buClr>
                <a:srgbClr val="FFFF00"/>
              </a:buClr>
              <a:buSzPts val="1850"/>
              <a:buFont typeface="Calibri"/>
              <a:buAutoNum type="alphaUcPeriod"/>
            </a:pPr>
            <a:r>
              <a:rPr b="1" i="0" lang="en-US" sz="1850" u="none" cap="none" strike="noStrike">
                <a:solidFill>
                  <a:srgbClr val="FFFF00"/>
                </a:solidFill>
                <a:latin typeface="Cambria"/>
                <a:ea typeface="Cambria"/>
                <a:cs typeface="Cambria"/>
                <a:sym typeface="Cambria"/>
              </a:rPr>
              <a:t>The first states the position that the city official’s argument opposes; the second states the conclusion of the city official’s argument.</a:t>
            </a:r>
            <a:endParaRPr b="1" i="0" sz="1850" u="none" cap="none" strike="noStrike">
              <a:solidFill>
                <a:srgbClr val="FFFF00"/>
              </a:solidFill>
              <a:latin typeface="Cambria"/>
              <a:ea typeface="Cambria"/>
              <a:cs typeface="Cambria"/>
              <a:sym typeface="Cambria"/>
            </a:endParaRPr>
          </a:p>
        </p:txBody>
      </p:sp>
      <p:pic>
        <p:nvPicPr>
          <p:cNvPr id="346" name="Google Shape;346;p51"/>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2"/>
          <p:cNvSpPr txBox="1"/>
          <p:nvPr/>
        </p:nvSpPr>
        <p:spPr>
          <a:xfrm>
            <a:off x="3048000" y="0"/>
            <a:ext cx="9144000" cy="5632311"/>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lt1"/>
              </a:buClr>
              <a:buSzPts val="2000"/>
              <a:buFont typeface="Cambria"/>
              <a:buAutoNum type="arabicPeriod" startAt="4"/>
            </a:pPr>
            <a:r>
              <a:rPr b="1" i="0" lang="en-US" sz="2000" u="none" cap="none" strike="noStrike">
                <a:solidFill>
                  <a:schemeClr val="lt1"/>
                </a:solidFill>
                <a:latin typeface="Cambria"/>
                <a:ea typeface="Cambria"/>
                <a:cs typeface="Cambria"/>
                <a:sym typeface="Cambria"/>
              </a:rPr>
              <a:t>Delta products, Inc., has recently switched at least partly from older technologies using fossil fuels to new technologies powered by electricity. </a:t>
            </a:r>
            <a:r>
              <a:rPr b="0" i="0" lang="en-US" sz="2000" u="none" cap="none" strike="noStrike">
                <a:solidFill>
                  <a:schemeClr val="lt1"/>
                </a:solidFill>
                <a:latin typeface="Cambria"/>
                <a:ea typeface="Cambria"/>
                <a:cs typeface="Cambria"/>
                <a:sym typeface="Cambria"/>
              </a:rPr>
              <a:t>The question has been raised whether it can be concluded that for a given level of output, Delta’s operation now causes less fossil fuel to be consumed than it did formerly. The answer, clearly, is yes, since </a:t>
            </a:r>
            <a:r>
              <a:rPr b="1" i="0" lang="en-US" sz="2000" u="none" cap="none" strike="noStrike">
                <a:solidFill>
                  <a:schemeClr val="lt1"/>
                </a:solidFill>
                <a:latin typeface="Cambria"/>
                <a:ea typeface="Cambria"/>
                <a:cs typeface="Cambria"/>
                <a:sym typeface="Cambria"/>
              </a:rPr>
              <a:t>the amount of fossil fuel used to generate the electricity needed to power the new technologies is less than the amount needed to power the older technologies, provided that the level of output is held constant. </a:t>
            </a:r>
            <a:r>
              <a:rPr b="0" i="0" lang="en-US" sz="2000" u="none" cap="none" strike="noStrike">
                <a:solidFill>
                  <a:schemeClr val="lt1"/>
                </a:solidFill>
                <a:latin typeface="Cambria"/>
                <a:ea typeface="Cambria"/>
                <a:cs typeface="Cambria"/>
                <a:sym typeface="Cambria"/>
              </a:rPr>
              <a:t>In the argument given, the two </a:t>
            </a:r>
            <a:r>
              <a:rPr b="1" i="0" lang="en-US" sz="2000" u="none" cap="none" strike="noStrike">
                <a:solidFill>
                  <a:schemeClr val="lt1"/>
                </a:solidFill>
                <a:latin typeface="Cambria"/>
                <a:ea typeface="Cambria"/>
                <a:cs typeface="Cambria"/>
                <a:sym typeface="Cambria"/>
              </a:rPr>
              <a:t>boldface </a:t>
            </a:r>
            <a:r>
              <a:rPr b="0" i="0" lang="en-US" sz="2000" u="none" cap="none" strike="noStrike">
                <a:solidFill>
                  <a:schemeClr val="lt1"/>
                </a:solidFill>
                <a:latin typeface="Cambria"/>
                <a:ea typeface="Cambria"/>
                <a:cs typeface="Cambria"/>
                <a:sym typeface="Cambria"/>
              </a:rPr>
              <a:t>portions play which of the following roles?</a:t>
            </a:r>
            <a:endParaRPr/>
          </a:p>
          <a:p>
            <a:pPr indent="-457200" lvl="0" marL="4572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The first is the conclusion of the argument; the second provides support for that conclusion.</a:t>
            </a:r>
            <a:endParaRPr b="0" i="0" sz="2000" u="none" cap="none" strike="noStrike">
              <a:solidFill>
                <a:schemeClr val="lt1"/>
              </a:solidFill>
              <a:latin typeface="Cambria"/>
              <a:ea typeface="Cambria"/>
              <a:cs typeface="Cambria"/>
              <a:sym typeface="Cambria"/>
            </a:endParaRPr>
          </a:p>
          <a:p>
            <a:pPr indent="-457200" lvl="0" marL="4572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The first provides support for the conclusion of the argument; the second is the conclusion of the argument.</a:t>
            </a:r>
            <a:endParaRPr b="0" i="0" sz="2000" u="none" cap="none" strike="noStrike">
              <a:solidFill>
                <a:schemeClr val="lt1"/>
              </a:solidFill>
              <a:latin typeface="Cambria"/>
              <a:ea typeface="Cambria"/>
              <a:cs typeface="Cambria"/>
              <a:sym typeface="Cambria"/>
            </a:endParaRPr>
          </a:p>
          <a:p>
            <a:pPr indent="-457200" lvl="0" marL="4572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The first states the position that the argument opposes; the second states the conclusion of the argument.</a:t>
            </a:r>
            <a:endParaRPr b="0" i="0" sz="2000" u="none" cap="none" strike="noStrike">
              <a:solidFill>
                <a:schemeClr val="lt1"/>
              </a:solidFill>
              <a:latin typeface="Cambria"/>
              <a:ea typeface="Cambria"/>
              <a:cs typeface="Cambria"/>
              <a:sym typeface="Cambria"/>
            </a:endParaRPr>
          </a:p>
          <a:p>
            <a:pPr indent="-457200" lvl="0" marL="4572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The first states the position that the argument challenges; the second states the evidence in support of that challenge.</a:t>
            </a:r>
            <a:endParaRPr/>
          </a:p>
          <a:p>
            <a:pPr indent="-457200" lvl="0" marL="4572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Each provides support for the conclusion of the argument.</a:t>
            </a:r>
            <a:endParaRPr b="0" i="0" sz="1850" u="none" cap="none" strike="noStrike">
              <a:solidFill>
                <a:schemeClr val="lt1"/>
              </a:solidFill>
              <a:latin typeface="Cambria"/>
              <a:ea typeface="Cambria"/>
              <a:cs typeface="Cambria"/>
              <a:sym typeface="Cambria"/>
            </a:endParaRPr>
          </a:p>
        </p:txBody>
      </p:sp>
      <p:pic>
        <p:nvPicPr>
          <p:cNvPr id="353" name="Google Shape;353;p52"/>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3"/>
          <p:cNvSpPr txBox="1"/>
          <p:nvPr/>
        </p:nvSpPr>
        <p:spPr>
          <a:xfrm>
            <a:off x="3048000" y="0"/>
            <a:ext cx="9144000" cy="5632311"/>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lt1"/>
              </a:buClr>
              <a:buSzPts val="2000"/>
              <a:buFont typeface="Cambria"/>
              <a:buAutoNum type="arabicPeriod" startAt="4"/>
            </a:pPr>
            <a:r>
              <a:rPr b="1" i="0" lang="en-US" sz="2000" u="none" cap="none" strike="noStrike">
                <a:solidFill>
                  <a:schemeClr val="lt1"/>
                </a:solidFill>
                <a:latin typeface="Cambria"/>
                <a:ea typeface="Cambria"/>
                <a:cs typeface="Cambria"/>
                <a:sym typeface="Cambria"/>
              </a:rPr>
              <a:t>Delta products, Inc., has recently switched at least partly from older technologies using fossil fuels to new technologies powered by electricity. </a:t>
            </a:r>
            <a:r>
              <a:rPr b="0" i="0" lang="en-US" sz="2000" u="none" cap="none" strike="noStrike">
                <a:solidFill>
                  <a:schemeClr val="lt1"/>
                </a:solidFill>
                <a:latin typeface="Cambria"/>
                <a:ea typeface="Cambria"/>
                <a:cs typeface="Cambria"/>
                <a:sym typeface="Cambria"/>
              </a:rPr>
              <a:t>The question has been raised whether it can be concluded that for a given level of output, Delta’s operation now causes less fossil fuel to be consumed than it did formerly. The answer, clearly, is yes, since </a:t>
            </a:r>
            <a:r>
              <a:rPr b="1" i="0" lang="en-US" sz="2000" u="none" cap="none" strike="noStrike">
                <a:solidFill>
                  <a:schemeClr val="lt1"/>
                </a:solidFill>
                <a:latin typeface="Cambria"/>
                <a:ea typeface="Cambria"/>
                <a:cs typeface="Cambria"/>
                <a:sym typeface="Cambria"/>
              </a:rPr>
              <a:t>the amount of fossil fuel used to generate the electricity needed to power the new technologies is less than the amount needed to power the older technologies, provided that the level of output is held constant. </a:t>
            </a:r>
            <a:r>
              <a:rPr b="0" i="0" lang="en-US" sz="2000" u="none" cap="none" strike="noStrike">
                <a:solidFill>
                  <a:schemeClr val="lt1"/>
                </a:solidFill>
                <a:latin typeface="Cambria"/>
                <a:ea typeface="Cambria"/>
                <a:cs typeface="Cambria"/>
                <a:sym typeface="Cambria"/>
              </a:rPr>
              <a:t>In the argument given, the two </a:t>
            </a:r>
            <a:r>
              <a:rPr b="1" i="0" lang="en-US" sz="2000" u="none" cap="none" strike="noStrike">
                <a:solidFill>
                  <a:schemeClr val="lt1"/>
                </a:solidFill>
                <a:latin typeface="Cambria"/>
                <a:ea typeface="Cambria"/>
                <a:cs typeface="Cambria"/>
                <a:sym typeface="Cambria"/>
              </a:rPr>
              <a:t>boldface </a:t>
            </a:r>
            <a:r>
              <a:rPr b="0" i="0" lang="en-US" sz="2000" u="none" cap="none" strike="noStrike">
                <a:solidFill>
                  <a:schemeClr val="lt1"/>
                </a:solidFill>
                <a:latin typeface="Cambria"/>
                <a:ea typeface="Cambria"/>
                <a:cs typeface="Cambria"/>
                <a:sym typeface="Cambria"/>
              </a:rPr>
              <a:t>portions play which of the following roles?</a:t>
            </a:r>
            <a:endParaRPr/>
          </a:p>
          <a:p>
            <a:pPr indent="-457200" lvl="0" marL="4572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The first is the conclusion of the argument; the second provides support for that conclusion.</a:t>
            </a:r>
            <a:endParaRPr b="0" i="0" sz="2000" u="none" cap="none" strike="noStrike">
              <a:solidFill>
                <a:schemeClr val="lt1"/>
              </a:solidFill>
              <a:latin typeface="Cambria"/>
              <a:ea typeface="Cambria"/>
              <a:cs typeface="Cambria"/>
              <a:sym typeface="Cambria"/>
            </a:endParaRPr>
          </a:p>
          <a:p>
            <a:pPr indent="-457200" lvl="0" marL="4572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The first provides support for the conclusion of the argument; the second is the conclusion of the argument.</a:t>
            </a:r>
            <a:endParaRPr b="0" i="0" sz="2000" u="none" cap="none" strike="noStrike">
              <a:solidFill>
                <a:schemeClr val="lt1"/>
              </a:solidFill>
              <a:latin typeface="Cambria"/>
              <a:ea typeface="Cambria"/>
              <a:cs typeface="Cambria"/>
              <a:sym typeface="Cambria"/>
            </a:endParaRPr>
          </a:p>
          <a:p>
            <a:pPr indent="-457200" lvl="0" marL="4572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The first states the position that the argument opposes; the second states the conclusion of the argument.</a:t>
            </a:r>
            <a:endParaRPr b="0" i="0" sz="2000" u="none" cap="none" strike="noStrike">
              <a:solidFill>
                <a:schemeClr val="lt1"/>
              </a:solidFill>
              <a:latin typeface="Cambria"/>
              <a:ea typeface="Cambria"/>
              <a:cs typeface="Cambria"/>
              <a:sym typeface="Cambria"/>
            </a:endParaRPr>
          </a:p>
          <a:p>
            <a:pPr indent="-457200" lvl="0" marL="4572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The first states the position that the argument challenges; the second states the evidence in support of that challenge.</a:t>
            </a:r>
            <a:endParaRPr/>
          </a:p>
          <a:p>
            <a:pPr indent="-457200" lvl="0" marL="457200" marR="0" rtl="0" algn="just">
              <a:spcBef>
                <a:spcPts val="0"/>
              </a:spcBef>
              <a:spcAft>
                <a:spcPts val="0"/>
              </a:spcAft>
              <a:buClr>
                <a:srgbClr val="FFFF00"/>
              </a:buClr>
              <a:buSzPts val="2000"/>
              <a:buFont typeface="Calibri"/>
              <a:buAutoNum type="alphaUcPeriod"/>
            </a:pPr>
            <a:r>
              <a:rPr b="1" i="0" lang="en-US" sz="2000" u="none" cap="none" strike="noStrike">
                <a:solidFill>
                  <a:srgbClr val="FFFF00"/>
                </a:solidFill>
                <a:latin typeface="Cambria"/>
                <a:ea typeface="Cambria"/>
                <a:cs typeface="Cambria"/>
                <a:sym typeface="Cambria"/>
              </a:rPr>
              <a:t>Each provides support for the conclusion of the argument.</a:t>
            </a:r>
            <a:endParaRPr b="1" i="0" sz="1850" u="none" cap="none" strike="noStrike">
              <a:solidFill>
                <a:srgbClr val="FFFF00"/>
              </a:solidFill>
              <a:latin typeface="Cambria"/>
              <a:ea typeface="Cambria"/>
              <a:cs typeface="Cambria"/>
              <a:sym typeface="Cambria"/>
            </a:endParaRPr>
          </a:p>
        </p:txBody>
      </p:sp>
      <p:pic>
        <p:nvPicPr>
          <p:cNvPr id="360" name="Google Shape;360;p53"/>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0" y="260648"/>
            <a:ext cx="12192000" cy="532859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6000">
                <a:latin typeface="Cambria"/>
                <a:ea typeface="Cambria"/>
                <a:cs typeface="Cambria"/>
                <a:sym typeface="Cambria"/>
              </a:rPr>
              <a:t>Argument (core / flow)</a:t>
            </a:r>
            <a:br>
              <a:rPr lang="en-US" sz="6000">
                <a:latin typeface="Cambria"/>
                <a:ea typeface="Cambria"/>
                <a:cs typeface="Cambria"/>
                <a:sym typeface="Cambria"/>
              </a:rPr>
            </a:br>
            <a:br>
              <a:rPr lang="en-US" sz="6000">
                <a:latin typeface="Cambria"/>
                <a:ea typeface="Cambria"/>
                <a:cs typeface="Cambria"/>
                <a:sym typeface="Cambria"/>
              </a:rPr>
            </a:br>
            <a:r>
              <a:rPr lang="en-US" sz="6000">
                <a:latin typeface="Cambria"/>
                <a:ea typeface="Cambria"/>
                <a:cs typeface="Cambria"/>
                <a:sym typeface="Cambria"/>
              </a:rPr>
              <a:t>P 🡪 C</a:t>
            </a:r>
            <a:br>
              <a:rPr lang="en-US" sz="6000">
                <a:latin typeface="Cambria"/>
                <a:ea typeface="Cambria"/>
                <a:cs typeface="Cambria"/>
                <a:sym typeface="Cambria"/>
              </a:rPr>
            </a:br>
            <a:br>
              <a:rPr lang="en-US" sz="6000">
                <a:latin typeface="Cambria"/>
                <a:ea typeface="Cambria"/>
                <a:cs typeface="Cambria"/>
                <a:sym typeface="Cambria"/>
              </a:rPr>
            </a:br>
            <a:r>
              <a:rPr lang="en-US" sz="4000">
                <a:latin typeface="Cambria"/>
                <a:ea typeface="Cambria"/>
                <a:cs typeface="Cambria"/>
                <a:sym typeface="Cambria"/>
              </a:rPr>
              <a:t>The argument is the entire passage</a:t>
            </a:r>
            <a:br>
              <a:rPr lang="en-US" sz="4000">
                <a:latin typeface="Cambria"/>
                <a:ea typeface="Cambria"/>
                <a:cs typeface="Cambria"/>
                <a:sym typeface="Cambria"/>
              </a:rPr>
            </a:br>
            <a:r>
              <a:rPr lang="en-US" sz="4000">
                <a:latin typeface="Cambria"/>
                <a:ea typeface="Cambria"/>
                <a:cs typeface="Cambria"/>
                <a:sym typeface="Cambria"/>
              </a:rPr>
              <a:t>(also called stimulus)</a:t>
            </a:r>
            <a:endParaRPr sz="4000">
              <a:latin typeface="Cambria"/>
              <a:ea typeface="Cambria"/>
              <a:cs typeface="Cambria"/>
              <a:sym typeface="Cambria"/>
            </a:endParaRPr>
          </a:p>
        </p:txBody>
      </p:sp>
      <p:pic>
        <p:nvPicPr>
          <p:cNvPr id="113" name="Google Shape;113;p18"/>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4"/>
          <p:cNvSpPr txBox="1"/>
          <p:nvPr/>
        </p:nvSpPr>
        <p:spPr>
          <a:xfrm>
            <a:off x="3048000" y="0"/>
            <a:ext cx="9144000" cy="5478423"/>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lt1"/>
              </a:buClr>
              <a:buSzPts val="1750"/>
              <a:buFont typeface="Cambria"/>
              <a:buAutoNum type="arabicPeriod" startAt="5"/>
            </a:pPr>
            <a:r>
              <a:rPr b="0" i="0" lang="en-US" sz="1750" u="none" cap="none" strike="noStrike">
                <a:solidFill>
                  <a:schemeClr val="lt1"/>
                </a:solidFill>
                <a:latin typeface="Cambria"/>
                <a:ea typeface="Cambria"/>
                <a:cs typeface="Cambria"/>
                <a:sym typeface="Cambria"/>
              </a:rPr>
              <a:t>Ecologist: The Scottish Highlands were once the site of extensive forests, but these forests have mostly disappeared and been replaced by peat bogs. The common view is that the Highlands’ deforestation was caused by human activity, especially agriculture. However, </a:t>
            </a:r>
            <a:r>
              <a:rPr b="1" i="0" lang="en-US" sz="1750" u="none" cap="none" strike="noStrike">
                <a:solidFill>
                  <a:schemeClr val="lt1"/>
                </a:solidFill>
                <a:latin typeface="Cambria"/>
                <a:ea typeface="Cambria"/>
                <a:cs typeface="Cambria"/>
                <a:sym typeface="Cambria"/>
              </a:rPr>
              <a:t>agriculture began in the Highlands less than 2,000 years ago. </a:t>
            </a:r>
            <a:r>
              <a:rPr b="0" i="0" lang="en-US" sz="1750" u="none" cap="none" strike="noStrike">
                <a:solidFill>
                  <a:schemeClr val="lt1"/>
                </a:solidFill>
                <a:latin typeface="Cambria"/>
                <a:ea typeface="Cambria"/>
                <a:cs typeface="Cambria"/>
                <a:sym typeface="Cambria"/>
              </a:rPr>
              <a:t>Peat bogs, which consist of compressed decayed vegetable matter, build up by only about one foot per 1,000 years and, </a:t>
            </a:r>
            <a:r>
              <a:rPr b="1" i="0" lang="en-US" sz="1750" u="none" cap="none" strike="noStrike">
                <a:solidFill>
                  <a:schemeClr val="lt1"/>
                </a:solidFill>
                <a:latin typeface="Cambria"/>
                <a:ea typeface="Cambria"/>
                <a:cs typeface="Cambria"/>
                <a:sym typeface="Cambria"/>
              </a:rPr>
              <a:t>throughout the Highlands, remains of trees in peat bogs are almost all at depths great than four feet. </a:t>
            </a:r>
            <a:r>
              <a:rPr b="0" i="0" lang="en-US" sz="1750" u="none" cap="none" strike="noStrike">
                <a:solidFill>
                  <a:schemeClr val="lt1"/>
                </a:solidFill>
                <a:latin typeface="Cambria"/>
                <a:ea typeface="Cambria"/>
                <a:cs typeface="Cambria"/>
                <a:sym typeface="Cambria"/>
              </a:rPr>
              <a:t>Since climate changes that occurred between 7,000 and 4,000 years ago favored the development of peat bogs rather than the survival of forests, the deforestation was more likely the result of natural processes than of human activity. In the ecologist’s argument the two portions in </a:t>
            </a:r>
            <a:r>
              <a:rPr b="1" i="0" lang="en-US" sz="1750" u="none" cap="none" strike="noStrike">
                <a:solidFill>
                  <a:schemeClr val="lt1"/>
                </a:solidFill>
                <a:latin typeface="Cambria"/>
                <a:ea typeface="Cambria"/>
                <a:cs typeface="Cambria"/>
                <a:sym typeface="Cambria"/>
              </a:rPr>
              <a:t>boldface </a:t>
            </a:r>
            <a:r>
              <a:rPr b="0" i="0" lang="en-US" sz="1750" u="none" cap="none" strike="noStrike">
                <a:solidFill>
                  <a:schemeClr val="lt1"/>
                </a:solidFill>
                <a:latin typeface="Cambria"/>
                <a:ea typeface="Cambria"/>
                <a:cs typeface="Cambria"/>
                <a:sym typeface="Cambria"/>
              </a:rPr>
              <a:t>play which of the following roles?</a:t>
            </a:r>
            <a:endParaRPr/>
          </a:p>
          <a:p>
            <a:pPr indent="-342900" lvl="0" marL="342900" marR="0" rtl="0" algn="just">
              <a:spcBef>
                <a:spcPts val="0"/>
              </a:spcBef>
              <a:spcAft>
                <a:spcPts val="0"/>
              </a:spcAft>
              <a:buClr>
                <a:schemeClr val="lt1"/>
              </a:buClr>
              <a:buSzPts val="1750"/>
              <a:buFont typeface="Calibri"/>
              <a:buAutoNum type="alphaUcPeriod"/>
            </a:pPr>
            <a:r>
              <a:rPr b="0" i="0" lang="en-US" sz="1750" u="none" cap="none" strike="noStrike">
                <a:solidFill>
                  <a:schemeClr val="lt1"/>
                </a:solidFill>
                <a:latin typeface="Cambria"/>
                <a:ea typeface="Cambria"/>
                <a:cs typeface="Cambria"/>
                <a:sym typeface="Cambria"/>
              </a:rPr>
              <a:t>The first is evidence that has been used in support of a position that the ecologist rejects; the second is a finding that the ecologist uses to counter that evidence.</a:t>
            </a:r>
            <a:endParaRPr b="0" i="0" sz="1750" u="none" cap="none" strike="noStrike">
              <a:solidFill>
                <a:schemeClr val="lt1"/>
              </a:solidFill>
              <a:latin typeface="Cambria"/>
              <a:ea typeface="Cambria"/>
              <a:cs typeface="Cambria"/>
              <a:sym typeface="Cambria"/>
            </a:endParaRPr>
          </a:p>
          <a:p>
            <a:pPr indent="-342900" lvl="0" marL="342900" marR="0" rtl="0" algn="just">
              <a:spcBef>
                <a:spcPts val="0"/>
              </a:spcBef>
              <a:spcAft>
                <a:spcPts val="0"/>
              </a:spcAft>
              <a:buClr>
                <a:schemeClr val="lt1"/>
              </a:buClr>
              <a:buSzPts val="1750"/>
              <a:buFont typeface="Calibri"/>
              <a:buAutoNum type="alphaUcPeriod"/>
            </a:pPr>
            <a:r>
              <a:rPr b="0" i="0" lang="en-US" sz="1750" u="none" cap="none" strike="noStrike">
                <a:solidFill>
                  <a:schemeClr val="lt1"/>
                </a:solidFill>
                <a:latin typeface="Cambria"/>
                <a:ea typeface="Cambria"/>
                <a:cs typeface="Cambria"/>
                <a:sym typeface="Cambria"/>
              </a:rPr>
              <a:t>The first is evidence that, in light of the evidence provided in the second, serves as grounds for the ecologist’s rejection of a certain position.</a:t>
            </a:r>
            <a:endParaRPr b="0" i="0" sz="1750" u="none" cap="none" strike="noStrike">
              <a:solidFill>
                <a:schemeClr val="lt1"/>
              </a:solidFill>
              <a:latin typeface="Cambria"/>
              <a:ea typeface="Cambria"/>
              <a:cs typeface="Cambria"/>
              <a:sym typeface="Cambria"/>
            </a:endParaRPr>
          </a:p>
          <a:p>
            <a:pPr indent="-342900" lvl="0" marL="342900" marR="0" rtl="0" algn="just">
              <a:spcBef>
                <a:spcPts val="0"/>
              </a:spcBef>
              <a:spcAft>
                <a:spcPts val="0"/>
              </a:spcAft>
              <a:buClr>
                <a:schemeClr val="lt1"/>
              </a:buClr>
              <a:buSzPts val="1750"/>
              <a:buFont typeface="Calibri"/>
              <a:buAutoNum type="alphaUcPeriod"/>
            </a:pPr>
            <a:r>
              <a:rPr b="0" i="0" lang="en-US" sz="1750" u="none" cap="none" strike="noStrike">
                <a:solidFill>
                  <a:schemeClr val="lt1"/>
                </a:solidFill>
                <a:latin typeface="Cambria"/>
                <a:ea typeface="Cambria"/>
                <a:cs typeface="Cambria"/>
                <a:sym typeface="Cambria"/>
              </a:rPr>
              <a:t>The first is a position that the ecologist rejects; the second is evidence that has been used in support of that position.</a:t>
            </a:r>
            <a:endParaRPr b="0" i="0" sz="1750" u="none" cap="none" strike="noStrike">
              <a:solidFill>
                <a:schemeClr val="lt1"/>
              </a:solidFill>
              <a:latin typeface="Cambria"/>
              <a:ea typeface="Cambria"/>
              <a:cs typeface="Cambria"/>
              <a:sym typeface="Cambria"/>
            </a:endParaRPr>
          </a:p>
          <a:p>
            <a:pPr indent="-342900" lvl="0" marL="342900" marR="0" rtl="0" algn="just">
              <a:spcBef>
                <a:spcPts val="0"/>
              </a:spcBef>
              <a:spcAft>
                <a:spcPts val="0"/>
              </a:spcAft>
              <a:buClr>
                <a:schemeClr val="lt1"/>
              </a:buClr>
              <a:buSzPts val="1750"/>
              <a:buFont typeface="Calibri"/>
              <a:buAutoNum type="alphaUcPeriod"/>
            </a:pPr>
            <a:r>
              <a:rPr b="0" i="0" lang="en-US" sz="1750" u="none" cap="none" strike="noStrike">
                <a:solidFill>
                  <a:schemeClr val="lt1"/>
                </a:solidFill>
                <a:latin typeface="Cambria"/>
                <a:ea typeface="Cambria"/>
                <a:cs typeface="Cambria"/>
                <a:sym typeface="Cambria"/>
              </a:rPr>
              <a:t>The first is a position that the ecologist rejects; the second provides evidence in support of that rejection.</a:t>
            </a:r>
            <a:endParaRPr b="0" i="0" sz="1750" u="none" cap="none" strike="noStrike">
              <a:solidFill>
                <a:schemeClr val="lt1"/>
              </a:solidFill>
              <a:latin typeface="Cambria"/>
              <a:ea typeface="Cambria"/>
              <a:cs typeface="Cambria"/>
              <a:sym typeface="Cambria"/>
            </a:endParaRPr>
          </a:p>
          <a:p>
            <a:pPr indent="-342900" lvl="0" marL="342900" marR="0" rtl="0" algn="just">
              <a:spcBef>
                <a:spcPts val="0"/>
              </a:spcBef>
              <a:spcAft>
                <a:spcPts val="0"/>
              </a:spcAft>
              <a:buClr>
                <a:schemeClr val="lt1"/>
              </a:buClr>
              <a:buSzPts val="1750"/>
              <a:buFont typeface="Calibri"/>
              <a:buAutoNum type="alphaUcPeriod"/>
            </a:pPr>
            <a:r>
              <a:rPr b="0" i="0" lang="en-US" sz="1750" u="none" cap="none" strike="noStrike">
                <a:solidFill>
                  <a:schemeClr val="lt1"/>
                </a:solidFill>
                <a:latin typeface="Cambria"/>
                <a:ea typeface="Cambria"/>
                <a:cs typeface="Cambria"/>
                <a:sym typeface="Cambria"/>
              </a:rPr>
              <a:t>The first is a position for which the ecologist argues; the second provides evidence to support that position.</a:t>
            </a:r>
            <a:endParaRPr b="0" i="0" sz="1750" u="none" cap="none" strike="noStrike">
              <a:solidFill>
                <a:schemeClr val="lt1"/>
              </a:solidFill>
              <a:latin typeface="Cambria"/>
              <a:ea typeface="Cambria"/>
              <a:cs typeface="Cambria"/>
              <a:sym typeface="Cambria"/>
            </a:endParaRPr>
          </a:p>
        </p:txBody>
      </p:sp>
      <p:pic>
        <p:nvPicPr>
          <p:cNvPr id="367" name="Google Shape;367;p54"/>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5"/>
          <p:cNvSpPr txBox="1"/>
          <p:nvPr/>
        </p:nvSpPr>
        <p:spPr>
          <a:xfrm>
            <a:off x="3048000" y="0"/>
            <a:ext cx="9144000" cy="5478423"/>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lt1"/>
              </a:buClr>
              <a:buSzPts val="1750"/>
              <a:buFont typeface="Cambria"/>
              <a:buAutoNum type="arabicPeriod" startAt="5"/>
            </a:pPr>
            <a:r>
              <a:rPr b="0" i="0" lang="en-US" sz="1750" u="none" cap="none" strike="noStrike">
                <a:solidFill>
                  <a:schemeClr val="lt1"/>
                </a:solidFill>
                <a:latin typeface="Cambria"/>
                <a:ea typeface="Cambria"/>
                <a:cs typeface="Cambria"/>
                <a:sym typeface="Cambria"/>
              </a:rPr>
              <a:t>Ecologist: The Scottish Highlands were once the site of extensive forests, but these forests have mostly disappeared and been replaced by peat bogs. The common view is that the Highlands’ deforestation was caused by human activity, especially agriculture. However, </a:t>
            </a:r>
            <a:r>
              <a:rPr b="1" i="0" lang="en-US" sz="1750" u="none" cap="none" strike="noStrike">
                <a:solidFill>
                  <a:schemeClr val="lt1"/>
                </a:solidFill>
                <a:latin typeface="Cambria"/>
                <a:ea typeface="Cambria"/>
                <a:cs typeface="Cambria"/>
                <a:sym typeface="Cambria"/>
              </a:rPr>
              <a:t>agriculture began in the Highlands less than 2,000 years ago. </a:t>
            </a:r>
            <a:r>
              <a:rPr b="0" i="0" lang="en-US" sz="1750" u="none" cap="none" strike="noStrike">
                <a:solidFill>
                  <a:schemeClr val="lt1"/>
                </a:solidFill>
                <a:latin typeface="Cambria"/>
                <a:ea typeface="Cambria"/>
                <a:cs typeface="Cambria"/>
                <a:sym typeface="Cambria"/>
              </a:rPr>
              <a:t>Peat bogs, which consist of compressed decayed vegetable matter, build up by only about one foot per 1,000 years and, </a:t>
            </a:r>
            <a:r>
              <a:rPr b="1" i="0" lang="en-US" sz="1750" u="none" cap="none" strike="noStrike">
                <a:solidFill>
                  <a:schemeClr val="lt1"/>
                </a:solidFill>
                <a:latin typeface="Cambria"/>
                <a:ea typeface="Cambria"/>
                <a:cs typeface="Cambria"/>
                <a:sym typeface="Cambria"/>
              </a:rPr>
              <a:t>throughout the Highlands, remains of trees in peat bogs are almost all at depths great than four feet. </a:t>
            </a:r>
            <a:r>
              <a:rPr b="0" i="0" lang="en-US" sz="1750" u="none" cap="none" strike="noStrike">
                <a:solidFill>
                  <a:schemeClr val="lt1"/>
                </a:solidFill>
                <a:latin typeface="Cambria"/>
                <a:ea typeface="Cambria"/>
                <a:cs typeface="Cambria"/>
                <a:sym typeface="Cambria"/>
              </a:rPr>
              <a:t>Since climate changes that occurred between 7,000 and 4,000 years ago favored the development of peat bogs rather than the survival of forests, the deforestation was more likely the result of natural processes than of human activity. In the ecologist’s argument the two portions in </a:t>
            </a:r>
            <a:r>
              <a:rPr b="1" i="0" lang="en-US" sz="1750" u="none" cap="none" strike="noStrike">
                <a:solidFill>
                  <a:schemeClr val="lt1"/>
                </a:solidFill>
                <a:latin typeface="Cambria"/>
                <a:ea typeface="Cambria"/>
                <a:cs typeface="Cambria"/>
                <a:sym typeface="Cambria"/>
              </a:rPr>
              <a:t>boldface </a:t>
            </a:r>
            <a:r>
              <a:rPr b="0" i="0" lang="en-US" sz="1750" u="none" cap="none" strike="noStrike">
                <a:solidFill>
                  <a:schemeClr val="lt1"/>
                </a:solidFill>
                <a:latin typeface="Cambria"/>
                <a:ea typeface="Cambria"/>
                <a:cs typeface="Cambria"/>
                <a:sym typeface="Cambria"/>
              </a:rPr>
              <a:t>play which of the following roles?</a:t>
            </a:r>
            <a:endParaRPr/>
          </a:p>
          <a:p>
            <a:pPr indent="-342900" lvl="0" marL="342900" marR="0" rtl="0" algn="just">
              <a:spcBef>
                <a:spcPts val="0"/>
              </a:spcBef>
              <a:spcAft>
                <a:spcPts val="0"/>
              </a:spcAft>
              <a:buClr>
                <a:schemeClr val="lt1"/>
              </a:buClr>
              <a:buSzPts val="1750"/>
              <a:buFont typeface="Calibri"/>
              <a:buAutoNum type="alphaUcPeriod"/>
            </a:pPr>
            <a:r>
              <a:rPr b="0" i="0" lang="en-US" sz="1750" u="none" cap="none" strike="noStrike">
                <a:solidFill>
                  <a:schemeClr val="lt1"/>
                </a:solidFill>
                <a:latin typeface="Cambria"/>
                <a:ea typeface="Cambria"/>
                <a:cs typeface="Cambria"/>
                <a:sym typeface="Cambria"/>
              </a:rPr>
              <a:t>The first is evidence that has been used in support of a position that the ecologist rejects; the second is a finding that the ecologist uses to counter that evidence.</a:t>
            </a:r>
            <a:endParaRPr b="0" i="0" sz="1750" u="none" cap="none" strike="noStrike">
              <a:solidFill>
                <a:schemeClr val="lt1"/>
              </a:solidFill>
              <a:latin typeface="Cambria"/>
              <a:ea typeface="Cambria"/>
              <a:cs typeface="Cambria"/>
              <a:sym typeface="Cambria"/>
            </a:endParaRPr>
          </a:p>
          <a:p>
            <a:pPr indent="-342900" lvl="0" marL="342900" marR="0" rtl="0" algn="just">
              <a:spcBef>
                <a:spcPts val="0"/>
              </a:spcBef>
              <a:spcAft>
                <a:spcPts val="0"/>
              </a:spcAft>
              <a:buClr>
                <a:srgbClr val="FFFF00"/>
              </a:buClr>
              <a:buSzPts val="1750"/>
              <a:buFont typeface="Calibri"/>
              <a:buAutoNum type="alphaUcPeriod"/>
            </a:pPr>
            <a:r>
              <a:rPr b="1" i="0" lang="en-US" sz="1750" u="none" cap="none" strike="noStrike">
                <a:solidFill>
                  <a:srgbClr val="FFFF00"/>
                </a:solidFill>
                <a:latin typeface="Cambria"/>
                <a:ea typeface="Cambria"/>
                <a:cs typeface="Cambria"/>
                <a:sym typeface="Cambria"/>
              </a:rPr>
              <a:t>The first is evidence that, in light of the evidence provided in the second, serves as grounds for the ecologist’s rejection of a certain position.</a:t>
            </a:r>
            <a:endParaRPr b="1" i="0" sz="1750" u="none" cap="none" strike="noStrike">
              <a:solidFill>
                <a:srgbClr val="FFFF00"/>
              </a:solidFill>
              <a:latin typeface="Cambria"/>
              <a:ea typeface="Cambria"/>
              <a:cs typeface="Cambria"/>
              <a:sym typeface="Cambria"/>
            </a:endParaRPr>
          </a:p>
          <a:p>
            <a:pPr indent="-342900" lvl="0" marL="342900" marR="0" rtl="0" algn="just">
              <a:spcBef>
                <a:spcPts val="0"/>
              </a:spcBef>
              <a:spcAft>
                <a:spcPts val="0"/>
              </a:spcAft>
              <a:buClr>
                <a:schemeClr val="lt1"/>
              </a:buClr>
              <a:buSzPts val="1750"/>
              <a:buFont typeface="Calibri"/>
              <a:buAutoNum type="alphaUcPeriod"/>
            </a:pPr>
            <a:r>
              <a:rPr b="0" i="0" lang="en-US" sz="1750" u="none" cap="none" strike="noStrike">
                <a:solidFill>
                  <a:schemeClr val="lt1"/>
                </a:solidFill>
                <a:latin typeface="Cambria"/>
                <a:ea typeface="Cambria"/>
                <a:cs typeface="Cambria"/>
                <a:sym typeface="Cambria"/>
              </a:rPr>
              <a:t>The first is a position that the ecologist rejects; the second is evidence that has been used in support of that position.</a:t>
            </a:r>
            <a:endParaRPr b="0" i="0" sz="1750" u="none" cap="none" strike="noStrike">
              <a:solidFill>
                <a:schemeClr val="lt1"/>
              </a:solidFill>
              <a:latin typeface="Cambria"/>
              <a:ea typeface="Cambria"/>
              <a:cs typeface="Cambria"/>
              <a:sym typeface="Cambria"/>
            </a:endParaRPr>
          </a:p>
          <a:p>
            <a:pPr indent="-342900" lvl="0" marL="342900" marR="0" rtl="0" algn="just">
              <a:spcBef>
                <a:spcPts val="0"/>
              </a:spcBef>
              <a:spcAft>
                <a:spcPts val="0"/>
              </a:spcAft>
              <a:buClr>
                <a:schemeClr val="lt1"/>
              </a:buClr>
              <a:buSzPts val="1750"/>
              <a:buFont typeface="Calibri"/>
              <a:buAutoNum type="alphaUcPeriod"/>
            </a:pPr>
            <a:r>
              <a:rPr b="0" i="0" lang="en-US" sz="1750" u="none" cap="none" strike="noStrike">
                <a:solidFill>
                  <a:schemeClr val="lt1"/>
                </a:solidFill>
                <a:latin typeface="Cambria"/>
                <a:ea typeface="Cambria"/>
                <a:cs typeface="Cambria"/>
                <a:sym typeface="Cambria"/>
              </a:rPr>
              <a:t>The first is a position that the ecologist rejects; the second provides evidence in support of that rejection.</a:t>
            </a:r>
            <a:endParaRPr b="0" i="0" sz="1750" u="none" cap="none" strike="noStrike">
              <a:solidFill>
                <a:schemeClr val="lt1"/>
              </a:solidFill>
              <a:latin typeface="Cambria"/>
              <a:ea typeface="Cambria"/>
              <a:cs typeface="Cambria"/>
              <a:sym typeface="Cambria"/>
            </a:endParaRPr>
          </a:p>
          <a:p>
            <a:pPr indent="-342900" lvl="0" marL="342900" marR="0" rtl="0" algn="just">
              <a:spcBef>
                <a:spcPts val="0"/>
              </a:spcBef>
              <a:spcAft>
                <a:spcPts val="0"/>
              </a:spcAft>
              <a:buClr>
                <a:schemeClr val="lt1"/>
              </a:buClr>
              <a:buSzPts val="1750"/>
              <a:buFont typeface="Calibri"/>
              <a:buAutoNum type="alphaUcPeriod"/>
            </a:pPr>
            <a:r>
              <a:rPr b="0" i="0" lang="en-US" sz="1750" u="none" cap="none" strike="noStrike">
                <a:solidFill>
                  <a:schemeClr val="lt1"/>
                </a:solidFill>
                <a:latin typeface="Cambria"/>
                <a:ea typeface="Cambria"/>
                <a:cs typeface="Cambria"/>
                <a:sym typeface="Cambria"/>
              </a:rPr>
              <a:t>The first is a position for which the ecologist argues; the second provides evidence to support that position.</a:t>
            </a:r>
            <a:endParaRPr b="0" i="0" sz="1750" u="none" cap="none" strike="noStrike">
              <a:solidFill>
                <a:schemeClr val="lt1"/>
              </a:solidFill>
              <a:latin typeface="Cambria"/>
              <a:ea typeface="Cambria"/>
              <a:cs typeface="Cambria"/>
              <a:sym typeface="Cambria"/>
            </a:endParaRPr>
          </a:p>
        </p:txBody>
      </p:sp>
      <p:pic>
        <p:nvPicPr>
          <p:cNvPr id="374" name="Google Shape;374;p55"/>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6"/>
          <p:cNvSpPr txBox="1"/>
          <p:nvPr/>
        </p:nvSpPr>
        <p:spPr>
          <a:xfrm>
            <a:off x="3048000" y="0"/>
            <a:ext cx="9144000" cy="5747727"/>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lt1"/>
              </a:buClr>
              <a:buSzPts val="1200"/>
              <a:buFont typeface="Cambria"/>
              <a:buAutoNum type="arabicPeriod" startAt="6"/>
            </a:pPr>
            <a:r>
              <a:rPr b="0" i="0" lang="en-US" sz="1750" u="none" cap="none" strike="noStrike">
                <a:solidFill>
                  <a:schemeClr val="lt1"/>
                </a:solidFill>
                <a:latin typeface="Cambria"/>
                <a:ea typeface="Cambria"/>
                <a:cs typeface="Cambria"/>
                <a:sym typeface="Cambria"/>
              </a:rPr>
              <a:t>Scientists typically do their most creative work before the age of forty. It is commonly thought that this happens because </a:t>
            </a:r>
            <a:r>
              <a:rPr b="1" i="0" lang="en-US" sz="1750" u="none" cap="none" strike="noStrike">
                <a:solidFill>
                  <a:schemeClr val="lt1"/>
                </a:solidFill>
                <a:latin typeface="Cambria"/>
                <a:ea typeface="Cambria"/>
                <a:cs typeface="Cambria"/>
                <a:sym typeface="Cambria"/>
              </a:rPr>
              <a:t>aging by itself brings about a loss of creative capacity.</a:t>
            </a:r>
            <a:r>
              <a:rPr b="0" i="0" lang="en-US" sz="1750" u="none" cap="none" strike="noStrike">
                <a:solidFill>
                  <a:schemeClr val="lt1"/>
                </a:solidFill>
                <a:latin typeface="Cambria"/>
                <a:ea typeface="Cambria"/>
                <a:cs typeface="Cambria"/>
                <a:sym typeface="Cambria"/>
              </a:rPr>
              <a:t> However, studies show that </a:t>
            </a:r>
            <a:r>
              <a:rPr b="1" i="0" lang="en-US" sz="1750" u="none" cap="none" strike="noStrike">
                <a:solidFill>
                  <a:schemeClr val="lt1"/>
                </a:solidFill>
                <a:latin typeface="Cambria"/>
                <a:ea typeface="Cambria"/>
                <a:cs typeface="Cambria"/>
                <a:sym typeface="Cambria"/>
              </a:rPr>
              <a:t>a disproportionately large number of the scientists who produce highly creative work beyond the age of forty entered their field at an older age than is usual.</a:t>
            </a:r>
            <a:r>
              <a:rPr b="0" i="0" lang="en-US" sz="1750" u="none" cap="none" strike="noStrike">
                <a:solidFill>
                  <a:schemeClr val="lt1"/>
                </a:solidFill>
                <a:latin typeface="Cambria"/>
                <a:ea typeface="Cambria"/>
                <a:cs typeface="Cambria"/>
                <a:sym typeface="Cambria"/>
              </a:rPr>
              <a:t> Since by the age of forty the large majority of scientists have been working in their field for at least fifteen years, the studies’ finding strongly suggests that the real reason why scientists over forty rarely produce highly creative work is not that they have simply aged but rather that they generally have spent too long in a given field. </a:t>
            </a:r>
            <a:r>
              <a:rPr b="1" i="0" lang="en-US" sz="1750" u="none" cap="none" strike="noStrike">
                <a:solidFill>
                  <a:schemeClr val="lt1"/>
                </a:solidFill>
                <a:latin typeface="Cambria"/>
                <a:ea typeface="Cambria"/>
                <a:cs typeface="Cambria"/>
                <a:sym typeface="Cambria"/>
              </a:rPr>
              <a:t>In the argument given, the two portions in boldface play which of the following roles</a:t>
            </a:r>
            <a:r>
              <a:rPr b="0" i="0" lang="en-US" sz="1750" u="none" cap="none" strike="noStrike">
                <a:solidFill>
                  <a:schemeClr val="lt1"/>
                </a:solidFill>
                <a:latin typeface="Cambria"/>
                <a:ea typeface="Cambria"/>
                <a:cs typeface="Cambria"/>
                <a:sym typeface="Cambria"/>
              </a:rPr>
              <a:t>?</a:t>
            </a:r>
            <a:endParaRPr b="0" i="0" sz="175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750"/>
              <a:buFont typeface="Calibri"/>
              <a:buAutoNum type="alphaUcPeriod"/>
            </a:pPr>
            <a:r>
              <a:rPr b="0" i="0" lang="en-US" sz="1750" u="none" cap="none" strike="noStrike">
                <a:solidFill>
                  <a:schemeClr val="lt1"/>
                </a:solidFill>
                <a:latin typeface="Cambria"/>
                <a:ea typeface="Cambria"/>
                <a:cs typeface="Cambria"/>
                <a:sym typeface="Cambria"/>
              </a:rPr>
              <a:t>The first is the position</a:t>
            </a:r>
            <a:r>
              <a:rPr b="1" i="0" lang="en-US" sz="1750" u="none" cap="none" strike="noStrike">
                <a:solidFill>
                  <a:schemeClr val="lt1"/>
                </a:solidFill>
                <a:latin typeface="Cambria"/>
                <a:ea typeface="Cambria"/>
                <a:cs typeface="Cambria"/>
                <a:sym typeface="Cambria"/>
              </a:rPr>
              <a:t> </a:t>
            </a:r>
            <a:r>
              <a:rPr b="0" i="0" lang="en-US" sz="1750" u="none" cap="none" strike="noStrike">
                <a:solidFill>
                  <a:schemeClr val="lt1"/>
                </a:solidFill>
                <a:latin typeface="Cambria"/>
                <a:ea typeface="Cambria"/>
                <a:cs typeface="Cambria"/>
                <a:sym typeface="Cambria"/>
              </a:rPr>
              <a:t>that the argument as a whole opposes; the second is an objection that has been raised against a position defended – </a:t>
            </a:r>
            <a:r>
              <a:rPr b="1" i="0" lang="en-US" sz="1750" u="none" cap="none" strike="noStrike">
                <a:solidFill>
                  <a:schemeClr val="lt1"/>
                </a:solidFill>
                <a:latin typeface="Cambria"/>
                <a:ea typeface="Cambria"/>
                <a:cs typeface="Cambria"/>
                <a:sym typeface="Cambria"/>
              </a:rPr>
              <a:t>wrong</a:t>
            </a:r>
            <a:r>
              <a:rPr b="0" i="0" lang="en-US" sz="1750" u="none" cap="none" strike="noStrike">
                <a:solidFill>
                  <a:schemeClr val="lt1"/>
                </a:solidFill>
                <a:latin typeface="Cambria"/>
                <a:ea typeface="Cambria"/>
                <a:cs typeface="Cambria"/>
                <a:sym typeface="Cambria"/>
              </a:rPr>
              <a:t> – there is no one defending any </a:t>
            </a:r>
            <a:r>
              <a:rPr b="0" i="1" lang="en-US" sz="1750" u="none" cap="none" strike="noStrike">
                <a:solidFill>
                  <a:schemeClr val="lt1"/>
                </a:solidFill>
                <a:latin typeface="Cambria"/>
                <a:ea typeface="Cambria"/>
                <a:cs typeface="Cambria"/>
                <a:sym typeface="Cambria"/>
              </a:rPr>
              <a:t>position </a:t>
            </a:r>
            <a:r>
              <a:rPr b="0" i="0" lang="en-US" sz="1750" u="none" cap="none" strike="noStrike">
                <a:solidFill>
                  <a:schemeClr val="lt1"/>
                </a:solidFill>
                <a:latin typeface="Cambria"/>
                <a:ea typeface="Cambria"/>
                <a:cs typeface="Cambria"/>
                <a:sym typeface="Cambria"/>
              </a:rPr>
              <a:t>(</a:t>
            </a:r>
            <a:r>
              <a:rPr b="0" i="1" lang="en-US" sz="1750" u="none" cap="none" strike="noStrike">
                <a:solidFill>
                  <a:schemeClr val="lt1"/>
                </a:solidFill>
                <a:latin typeface="Cambria"/>
                <a:ea typeface="Cambria"/>
                <a:cs typeface="Cambria"/>
                <a:sym typeface="Cambria"/>
              </a:rPr>
              <a:t>conclusion</a:t>
            </a:r>
            <a:r>
              <a:rPr b="0" i="0" lang="en-US" sz="1750" u="none" cap="none" strike="noStrike">
                <a:solidFill>
                  <a:schemeClr val="lt1"/>
                </a:solidFill>
                <a:latin typeface="Cambria"/>
                <a:ea typeface="Cambria"/>
                <a:cs typeface="Cambria"/>
                <a:sym typeface="Cambria"/>
              </a:rPr>
              <a:t>) in the argument.</a:t>
            </a:r>
            <a:endParaRPr b="0" i="0" sz="175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750"/>
              <a:buFont typeface="Calibri"/>
              <a:buAutoNum type="alphaUcPeriod"/>
            </a:pPr>
            <a:r>
              <a:rPr b="0" i="0" lang="en-US" sz="1750" u="none" cap="none" strike="noStrike">
                <a:solidFill>
                  <a:schemeClr val="lt1"/>
                </a:solidFill>
                <a:latin typeface="Cambria"/>
                <a:ea typeface="Cambria"/>
                <a:cs typeface="Cambria"/>
                <a:sym typeface="Cambria"/>
              </a:rPr>
              <a:t>The first is a claim that has been advanced in support of a position that the argument opposes; the second is a finding that has been used in support of that position.</a:t>
            </a:r>
            <a:endParaRPr b="0" i="0" sz="175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750"/>
              <a:buFont typeface="Calibri"/>
              <a:buAutoNum type="alphaUcPeriod"/>
            </a:pPr>
            <a:r>
              <a:rPr b="0" i="0" lang="en-US" sz="1750" u="none" cap="none" strike="noStrike">
                <a:solidFill>
                  <a:schemeClr val="lt1"/>
                </a:solidFill>
                <a:latin typeface="Cambria"/>
                <a:ea typeface="Cambria"/>
                <a:cs typeface="Cambria"/>
                <a:sym typeface="Cambria"/>
              </a:rPr>
              <a:t>The first is an explanation that the argument challenges; the second is a finding that has been used in support of explanation presented in the first.</a:t>
            </a:r>
            <a:endParaRPr b="0" i="0" sz="175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750"/>
              <a:buFont typeface="Calibri"/>
              <a:buAutoNum type="alphaUcPeriod"/>
            </a:pPr>
            <a:r>
              <a:rPr b="0" i="0" lang="en-US" sz="1750" u="none" cap="none" strike="noStrike">
                <a:solidFill>
                  <a:schemeClr val="lt1"/>
                </a:solidFill>
                <a:latin typeface="Cambria"/>
                <a:ea typeface="Cambria"/>
                <a:cs typeface="Cambria"/>
                <a:sym typeface="Cambria"/>
              </a:rPr>
              <a:t>The first is an explanation that the argument challenges; the second is a finding on which that challenge is based.</a:t>
            </a:r>
            <a:endParaRPr b="0" i="0" sz="175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750"/>
              <a:buFont typeface="Calibri"/>
              <a:buAutoNum type="alphaUcPeriod"/>
            </a:pPr>
            <a:r>
              <a:rPr b="0" i="0" lang="en-US" sz="1750" u="none" cap="none" strike="noStrike">
                <a:solidFill>
                  <a:schemeClr val="lt1"/>
                </a:solidFill>
                <a:latin typeface="Cambria"/>
                <a:ea typeface="Cambria"/>
                <a:cs typeface="Cambria"/>
                <a:sym typeface="Cambria"/>
              </a:rPr>
              <a:t>The first is an explanation that the argument defends; the second is a finding that has been used to challenge that explanation.</a:t>
            </a:r>
            <a:endParaRPr b="0" i="0" sz="1750" u="none" cap="none" strike="noStrike">
              <a:solidFill>
                <a:schemeClr val="lt1"/>
              </a:solidFill>
              <a:latin typeface="Calibri"/>
              <a:ea typeface="Calibri"/>
              <a:cs typeface="Calibri"/>
              <a:sym typeface="Calibri"/>
            </a:endParaRPr>
          </a:p>
        </p:txBody>
      </p:sp>
      <p:pic>
        <p:nvPicPr>
          <p:cNvPr id="381" name="Google Shape;381;p56"/>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7"/>
          <p:cNvSpPr txBox="1"/>
          <p:nvPr/>
        </p:nvSpPr>
        <p:spPr>
          <a:xfrm>
            <a:off x="3048000" y="0"/>
            <a:ext cx="9144000" cy="5747727"/>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lt1"/>
              </a:buClr>
              <a:buSzPts val="1200"/>
              <a:buFont typeface="Cambria"/>
              <a:buAutoNum type="arabicPeriod" startAt="6"/>
            </a:pPr>
            <a:r>
              <a:rPr b="0" i="0" lang="en-US" sz="1750" u="none" cap="none" strike="noStrike">
                <a:solidFill>
                  <a:schemeClr val="lt1"/>
                </a:solidFill>
                <a:latin typeface="Cambria"/>
                <a:ea typeface="Cambria"/>
                <a:cs typeface="Cambria"/>
                <a:sym typeface="Cambria"/>
              </a:rPr>
              <a:t>Scientists typically do their most creative work before the age of forty. It is commonly thought that this happens because </a:t>
            </a:r>
            <a:r>
              <a:rPr b="1" i="0" lang="en-US" sz="1750" u="none" cap="none" strike="noStrike">
                <a:solidFill>
                  <a:schemeClr val="lt1"/>
                </a:solidFill>
                <a:latin typeface="Cambria"/>
                <a:ea typeface="Cambria"/>
                <a:cs typeface="Cambria"/>
                <a:sym typeface="Cambria"/>
              </a:rPr>
              <a:t>aging by itself brings about a loss of creative capacity.</a:t>
            </a:r>
            <a:r>
              <a:rPr b="0" i="0" lang="en-US" sz="1750" u="none" cap="none" strike="noStrike">
                <a:solidFill>
                  <a:schemeClr val="lt1"/>
                </a:solidFill>
                <a:latin typeface="Cambria"/>
                <a:ea typeface="Cambria"/>
                <a:cs typeface="Cambria"/>
                <a:sym typeface="Cambria"/>
              </a:rPr>
              <a:t> However, studies show that </a:t>
            </a:r>
            <a:r>
              <a:rPr b="1" i="0" lang="en-US" sz="1750" u="none" cap="none" strike="noStrike">
                <a:solidFill>
                  <a:schemeClr val="lt1"/>
                </a:solidFill>
                <a:latin typeface="Cambria"/>
                <a:ea typeface="Cambria"/>
                <a:cs typeface="Cambria"/>
                <a:sym typeface="Cambria"/>
              </a:rPr>
              <a:t>a disproportionately large number of the scientists who produce highly creative work beyond the age of forty entered their field at an older age than is usual.</a:t>
            </a:r>
            <a:r>
              <a:rPr b="0" i="0" lang="en-US" sz="1750" u="none" cap="none" strike="noStrike">
                <a:solidFill>
                  <a:schemeClr val="lt1"/>
                </a:solidFill>
                <a:latin typeface="Cambria"/>
                <a:ea typeface="Cambria"/>
                <a:cs typeface="Cambria"/>
                <a:sym typeface="Cambria"/>
              </a:rPr>
              <a:t> Since by the age of forty the large majority of scientists have been working in their field for at least fifteen years, the studies’ finding strongly suggests that the real reason why scientists over forty rarely produce highly creative work is not that they have simply aged but rather that they generally have spent too long in a given field. </a:t>
            </a:r>
            <a:r>
              <a:rPr b="1" i="0" lang="en-US" sz="1750" u="none" cap="none" strike="noStrike">
                <a:solidFill>
                  <a:schemeClr val="lt1"/>
                </a:solidFill>
                <a:latin typeface="Cambria"/>
                <a:ea typeface="Cambria"/>
                <a:cs typeface="Cambria"/>
                <a:sym typeface="Cambria"/>
              </a:rPr>
              <a:t>In the argument given, the two portions in boldface play which of the following roles</a:t>
            </a:r>
            <a:r>
              <a:rPr b="0" i="0" lang="en-US" sz="1750" u="none" cap="none" strike="noStrike">
                <a:solidFill>
                  <a:schemeClr val="lt1"/>
                </a:solidFill>
                <a:latin typeface="Cambria"/>
                <a:ea typeface="Cambria"/>
                <a:cs typeface="Cambria"/>
                <a:sym typeface="Cambria"/>
              </a:rPr>
              <a:t>?</a:t>
            </a:r>
            <a:endParaRPr b="0" i="0" sz="175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750"/>
              <a:buFont typeface="Calibri"/>
              <a:buAutoNum type="alphaUcPeriod"/>
            </a:pPr>
            <a:r>
              <a:rPr b="0" i="0" lang="en-US" sz="1750" u="none" cap="none" strike="noStrike">
                <a:solidFill>
                  <a:schemeClr val="lt1"/>
                </a:solidFill>
                <a:latin typeface="Cambria"/>
                <a:ea typeface="Cambria"/>
                <a:cs typeface="Cambria"/>
                <a:sym typeface="Cambria"/>
              </a:rPr>
              <a:t>The first is the position</a:t>
            </a:r>
            <a:r>
              <a:rPr b="1" i="0" lang="en-US" sz="1750" u="none" cap="none" strike="noStrike">
                <a:solidFill>
                  <a:schemeClr val="lt1"/>
                </a:solidFill>
                <a:latin typeface="Cambria"/>
                <a:ea typeface="Cambria"/>
                <a:cs typeface="Cambria"/>
                <a:sym typeface="Cambria"/>
              </a:rPr>
              <a:t> </a:t>
            </a:r>
            <a:r>
              <a:rPr b="0" i="0" lang="en-US" sz="1750" u="none" cap="none" strike="noStrike">
                <a:solidFill>
                  <a:schemeClr val="lt1"/>
                </a:solidFill>
                <a:latin typeface="Cambria"/>
                <a:ea typeface="Cambria"/>
                <a:cs typeface="Cambria"/>
                <a:sym typeface="Cambria"/>
              </a:rPr>
              <a:t>that the argument as a whole opposes; the second is an objection that has been raised against a position defended – </a:t>
            </a:r>
            <a:r>
              <a:rPr b="1" i="0" lang="en-US" sz="1750" u="none" cap="none" strike="noStrike">
                <a:solidFill>
                  <a:schemeClr val="lt1"/>
                </a:solidFill>
                <a:latin typeface="Cambria"/>
                <a:ea typeface="Cambria"/>
                <a:cs typeface="Cambria"/>
                <a:sym typeface="Cambria"/>
              </a:rPr>
              <a:t>wrong</a:t>
            </a:r>
            <a:r>
              <a:rPr b="0" i="0" lang="en-US" sz="1750" u="none" cap="none" strike="noStrike">
                <a:solidFill>
                  <a:schemeClr val="lt1"/>
                </a:solidFill>
                <a:latin typeface="Cambria"/>
                <a:ea typeface="Cambria"/>
                <a:cs typeface="Cambria"/>
                <a:sym typeface="Cambria"/>
              </a:rPr>
              <a:t> – there is no one defending any </a:t>
            </a:r>
            <a:r>
              <a:rPr b="0" i="1" lang="en-US" sz="1750" u="none" cap="none" strike="noStrike">
                <a:solidFill>
                  <a:schemeClr val="lt1"/>
                </a:solidFill>
                <a:latin typeface="Cambria"/>
                <a:ea typeface="Cambria"/>
                <a:cs typeface="Cambria"/>
                <a:sym typeface="Cambria"/>
              </a:rPr>
              <a:t>position </a:t>
            </a:r>
            <a:r>
              <a:rPr b="0" i="0" lang="en-US" sz="1750" u="none" cap="none" strike="noStrike">
                <a:solidFill>
                  <a:schemeClr val="lt1"/>
                </a:solidFill>
                <a:latin typeface="Cambria"/>
                <a:ea typeface="Cambria"/>
                <a:cs typeface="Cambria"/>
                <a:sym typeface="Cambria"/>
              </a:rPr>
              <a:t>(</a:t>
            </a:r>
            <a:r>
              <a:rPr b="0" i="1" lang="en-US" sz="1750" u="none" cap="none" strike="noStrike">
                <a:solidFill>
                  <a:schemeClr val="lt1"/>
                </a:solidFill>
                <a:latin typeface="Cambria"/>
                <a:ea typeface="Cambria"/>
                <a:cs typeface="Cambria"/>
                <a:sym typeface="Cambria"/>
              </a:rPr>
              <a:t>conclusion</a:t>
            </a:r>
            <a:r>
              <a:rPr b="0" i="0" lang="en-US" sz="1750" u="none" cap="none" strike="noStrike">
                <a:solidFill>
                  <a:schemeClr val="lt1"/>
                </a:solidFill>
                <a:latin typeface="Cambria"/>
                <a:ea typeface="Cambria"/>
                <a:cs typeface="Cambria"/>
                <a:sym typeface="Cambria"/>
              </a:rPr>
              <a:t>) in the argument.</a:t>
            </a:r>
            <a:endParaRPr b="0" i="0" sz="175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750"/>
              <a:buFont typeface="Calibri"/>
              <a:buAutoNum type="alphaUcPeriod"/>
            </a:pPr>
            <a:r>
              <a:rPr b="0" i="0" lang="en-US" sz="1750" u="none" cap="none" strike="noStrike">
                <a:solidFill>
                  <a:schemeClr val="lt1"/>
                </a:solidFill>
                <a:latin typeface="Cambria"/>
                <a:ea typeface="Cambria"/>
                <a:cs typeface="Cambria"/>
                <a:sym typeface="Cambria"/>
              </a:rPr>
              <a:t>The first is a claim that has been advanced in support of a position that the argument opposes; the second is a finding that has been used in support of that position.</a:t>
            </a:r>
            <a:endParaRPr b="0" i="0" sz="175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750"/>
              <a:buFont typeface="Calibri"/>
              <a:buAutoNum type="alphaUcPeriod"/>
            </a:pPr>
            <a:r>
              <a:rPr b="0" i="0" lang="en-US" sz="1750" u="none" cap="none" strike="noStrike">
                <a:solidFill>
                  <a:schemeClr val="lt1"/>
                </a:solidFill>
                <a:latin typeface="Cambria"/>
                <a:ea typeface="Cambria"/>
                <a:cs typeface="Cambria"/>
                <a:sym typeface="Cambria"/>
              </a:rPr>
              <a:t>The first is an explanation that the argument challenges; the second is a finding that has been used in support of explanation presented in the first.</a:t>
            </a:r>
            <a:endParaRPr b="0" i="0" sz="175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rgbClr val="FFFF00"/>
              </a:buClr>
              <a:buSzPts val="1750"/>
              <a:buFont typeface="Calibri"/>
              <a:buAutoNum type="alphaUcPeriod"/>
            </a:pPr>
            <a:r>
              <a:rPr b="1" i="0" lang="en-US" sz="1750" u="none" cap="none" strike="noStrike">
                <a:solidFill>
                  <a:srgbClr val="FFFF00"/>
                </a:solidFill>
                <a:latin typeface="Cambria"/>
                <a:ea typeface="Cambria"/>
                <a:cs typeface="Cambria"/>
                <a:sym typeface="Cambria"/>
              </a:rPr>
              <a:t>The first is an explanation that the argument challenges; the second is a finding on which that challenge is based.</a:t>
            </a:r>
            <a:endParaRPr b="1" i="0" sz="1750" u="none" cap="none" strike="noStrike">
              <a:solidFill>
                <a:srgbClr val="FFFF00"/>
              </a:solidFill>
              <a:latin typeface="Calibri"/>
              <a:ea typeface="Calibri"/>
              <a:cs typeface="Calibri"/>
              <a:sym typeface="Calibri"/>
            </a:endParaRPr>
          </a:p>
          <a:p>
            <a:pPr indent="-342900" lvl="0" marL="342900" marR="0" rtl="0" algn="just">
              <a:spcBef>
                <a:spcPts val="0"/>
              </a:spcBef>
              <a:spcAft>
                <a:spcPts val="0"/>
              </a:spcAft>
              <a:buClr>
                <a:schemeClr val="lt1"/>
              </a:buClr>
              <a:buSzPts val="1750"/>
              <a:buFont typeface="Calibri"/>
              <a:buAutoNum type="alphaUcPeriod"/>
            </a:pPr>
            <a:r>
              <a:rPr b="0" i="0" lang="en-US" sz="1750" u="none" cap="none" strike="noStrike">
                <a:solidFill>
                  <a:schemeClr val="lt1"/>
                </a:solidFill>
                <a:latin typeface="Cambria"/>
                <a:ea typeface="Cambria"/>
                <a:cs typeface="Cambria"/>
                <a:sym typeface="Cambria"/>
              </a:rPr>
              <a:t>The first is an explanation that the argument defends; the second is a finding that has been used to challenge that explanation.</a:t>
            </a:r>
            <a:endParaRPr b="0" i="0" sz="1750" u="none" cap="none" strike="noStrike">
              <a:solidFill>
                <a:schemeClr val="lt1"/>
              </a:solidFill>
              <a:latin typeface="Calibri"/>
              <a:ea typeface="Calibri"/>
              <a:cs typeface="Calibri"/>
              <a:sym typeface="Calibri"/>
            </a:endParaRPr>
          </a:p>
        </p:txBody>
      </p:sp>
      <p:pic>
        <p:nvPicPr>
          <p:cNvPr id="388" name="Google Shape;388;p57"/>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8"/>
          <p:cNvSpPr txBox="1"/>
          <p:nvPr/>
        </p:nvSpPr>
        <p:spPr>
          <a:xfrm>
            <a:off x="3048000" y="0"/>
            <a:ext cx="9144000" cy="5655394"/>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lt1"/>
              </a:buClr>
              <a:buSzPts val="1200"/>
              <a:buFont typeface="Cambria"/>
              <a:buAutoNum type="arabicPeriod" startAt="7"/>
            </a:pPr>
            <a:r>
              <a:rPr b="1" i="0" lang="en-US" sz="1700" u="none" cap="none" strike="noStrike">
                <a:solidFill>
                  <a:schemeClr val="lt1"/>
                </a:solidFill>
                <a:latin typeface="Cambria"/>
                <a:ea typeface="Cambria"/>
                <a:cs typeface="Cambria"/>
                <a:sym typeface="Cambria"/>
              </a:rPr>
              <a:t>Several of a certain bank’s top executives have recently been purchasing shares in their own bank.  </a:t>
            </a:r>
            <a:r>
              <a:rPr b="0" i="0" lang="en-US" sz="1700" u="none" cap="none" strike="noStrike">
                <a:solidFill>
                  <a:schemeClr val="lt1"/>
                </a:solidFill>
                <a:latin typeface="Cambria"/>
                <a:ea typeface="Cambria"/>
                <a:cs typeface="Cambria"/>
                <a:sym typeface="Cambria"/>
              </a:rPr>
              <a:t>This activity has occasioned some surprise, since it is widely believed that the bank, carrying a large number of bad loans, is on the brink of collapse.  Since the executives are well placed to know their bank’s true condition, it might seem that their share purchases show that the danger of collapse is exaggerated. The available information about the bank’s condition is from reliable and informed sources, and corporate executives do sometimes buy shares in their own company in a calculated attempt to calm worries about their company’s condition.</a:t>
            </a:r>
            <a:r>
              <a:rPr b="1" i="0" lang="en-US" sz="1700" u="none" cap="none" strike="noStrike">
                <a:solidFill>
                  <a:schemeClr val="lt1"/>
                </a:solidFill>
                <a:latin typeface="Cambria"/>
                <a:ea typeface="Cambria"/>
                <a:cs typeface="Cambria"/>
                <a:sym typeface="Cambria"/>
              </a:rPr>
              <a:t>  On balance, therefore, it is likely that the executives of the bank are following this example. </a:t>
            </a:r>
            <a:r>
              <a:rPr b="0" i="0" lang="en-US" sz="1700" u="none" cap="none" strike="noStrike">
                <a:solidFill>
                  <a:schemeClr val="lt1"/>
                </a:solidFill>
                <a:latin typeface="Cambria"/>
                <a:ea typeface="Cambria"/>
                <a:cs typeface="Cambria"/>
                <a:sym typeface="Cambria"/>
              </a:rPr>
              <a:t>In the argument given, the two </a:t>
            </a:r>
            <a:r>
              <a:rPr b="1" i="0" lang="en-US" sz="1700" u="none" cap="none" strike="noStrike">
                <a:solidFill>
                  <a:schemeClr val="lt1"/>
                </a:solidFill>
                <a:latin typeface="Cambria"/>
                <a:ea typeface="Cambria"/>
                <a:cs typeface="Cambria"/>
                <a:sym typeface="Cambria"/>
              </a:rPr>
              <a:t>boldfaced </a:t>
            </a:r>
            <a:r>
              <a:rPr b="0" i="0" lang="en-US" sz="1700" u="none" cap="none" strike="noStrike">
                <a:solidFill>
                  <a:schemeClr val="lt1"/>
                </a:solidFill>
                <a:latin typeface="Cambria"/>
                <a:ea typeface="Cambria"/>
                <a:cs typeface="Cambria"/>
                <a:sym typeface="Cambria"/>
              </a:rPr>
              <a:t>portions play which of the following roles?</a:t>
            </a:r>
            <a:endParaRPr b="0" i="0" sz="1700" u="none" cap="none" strike="noStrike">
              <a:solidFill>
                <a:schemeClr val="lt1"/>
              </a:solidFill>
              <a:latin typeface="Calibri"/>
              <a:ea typeface="Calibri"/>
              <a:cs typeface="Calibri"/>
              <a:sym typeface="Calibri"/>
            </a:endParaRPr>
          </a:p>
          <a:p>
            <a:pPr indent="-342899" lvl="0" marL="594995" marR="0" rtl="0" algn="just">
              <a:spcBef>
                <a:spcPts val="600"/>
              </a:spcBef>
              <a:spcAft>
                <a:spcPts val="0"/>
              </a:spcAft>
              <a:buClr>
                <a:schemeClr val="lt1"/>
              </a:buClr>
              <a:buSzPts val="1650"/>
              <a:buFont typeface="Calibri"/>
              <a:buAutoNum type="alphaUcPeriod"/>
            </a:pPr>
            <a:r>
              <a:rPr b="0" i="0" lang="en-US" sz="1650" u="none" cap="none" strike="noStrike">
                <a:solidFill>
                  <a:schemeClr val="lt1"/>
                </a:solidFill>
                <a:latin typeface="Cambria"/>
                <a:ea typeface="Cambria"/>
                <a:cs typeface="Cambria"/>
                <a:sym typeface="Cambria"/>
              </a:rPr>
              <a:t>The first describes the circumstance the explanation of which is the issue that the argument addresses; the second states the main conclusion of the argument.</a:t>
            </a:r>
            <a:endParaRPr b="0" i="0" sz="1650" u="none" cap="none" strike="noStrike">
              <a:solidFill>
                <a:schemeClr val="lt1"/>
              </a:solidFill>
              <a:latin typeface="Calibri"/>
              <a:ea typeface="Calibri"/>
              <a:cs typeface="Calibri"/>
              <a:sym typeface="Calibri"/>
            </a:endParaRPr>
          </a:p>
          <a:p>
            <a:pPr indent="-342899" lvl="0" marL="594995" marR="0" rtl="0" algn="just">
              <a:spcBef>
                <a:spcPts val="600"/>
              </a:spcBef>
              <a:spcAft>
                <a:spcPts val="0"/>
              </a:spcAft>
              <a:buClr>
                <a:schemeClr val="lt1"/>
              </a:buClr>
              <a:buSzPts val="1650"/>
              <a:buFont typeface="Calibri"/>
              <a:buAutoNum type="alphaUcPeriod"/>
            </a:pPr>
            <a:r>
              <a:rPr b="0" i="0" lang="en-US" sz="1650" u="none" cap="none" strike="noStrike">
                <a:solidFill>
                  <a:schemeClr val="lt1"/>
                </a:solidFill>
                <a:latin typeface="Cambria"/>
                <a:ea typeface="Cambria"/>
                <a:cs typeface="Cambria"/>
                <a:sym typeface="Cambria"/>
              </a:rPr>
              <a:t>The first describes the circumstance the explanation of which is the issue the argument addresses; the second states a conclusion that is drawn in order to support the main conclusion of the argument.</a:t>
            </a:r>
            <a:endParaRPr b="0" i="0" sz="1650" u="none" cap="none" strike="noStrike">
              <a:solidFill>
                <a:schemeClr val="lt1"/>
              </a:solidFill>
              <a:latin typeface="Calibri"/>
              <a:ea typeface="Calibri"/>
              <a:cs typeface="Calibri"/>
              <a:sym typeface="Calibri"/>
            </a:endParaRPr>
          </a:p>
          <a:p>
            <a:pPr indent="-342899" lvl="0" marL="594995" marR="0" rtl="0" algn="just">
              <a:spcBef>
                <a:spcPts val="0"/>
              </a:spcBef>
              <a:spcAft>
                <a:spcPts val="0"/>
              </a:spcAft>
              <a:buClr>
                <a:schemeClr val="lt1"/>
              </a:buClr>
              <a:buSzPts val="1650"/>
              <a:buFont typeface="Calibri"/>
              <a:buAutoNum type="alphaUcPeriod"/>
            </a:pPr>
            <a:r>
              <a:rPr b="0" i="0" lang="en-US" sz="1650" u="none" cap="none" strike="noStrike">
                <a:solidFill>
                  <a:schemeClr val="lt1"/>
                </a:solidFill>
                <a:latin typeface="Cambria"/>
                <a:ea typeface="Cambria"/>
                <a:cs typeface="Cambria"/>
                <a:sym typeface="Cambria"/>
              </a:rPr>
              <a:t>The first provides evidence to defend the position that the argument seeks to establish against opposing positions; the second states the evidence that challenges the main conclusion of the argument.</a:t>
            </a:r>
            <a:endParaRPr b="0" i="0" sz="1650" u="none" cap="none" strike="noStrike">
              <a:solidFill>
                <a:schemeClr val="lt1"/>
              </a:solidFill>
              <a:latin typeface="Calibri"/>
              <a:ea typeface="Calibri"/>
              <a:cs typeface="Calibri"/>
              <a:sym typeface="Calibri"/>
            </a:endParaRPr>
          </a:p>
          <a:p>
            <a:pPr indent="-342899" lvl="0" marL="594995" marR="0" rtl="0" algn="just">
              <a:spcBef>
                <a:spcPts val="0"/>
              </a:spcBef>
              <a:spcAft>
                <a:spcPts val="0"/>
              </a:spcAft>
              <a:buClr>
                <a:schemeClr val="lt1"/>
              </a:buClr>
              <a:buSzPts val="1650"/>
              <a:buFont typeface="Calibri"/>
              <a:buAutoNum type="alphaUcPeriod"/>
            </a:pPr>
            <a:r>
              <a:rPr b="0" i="0" lang="en-US" sz="1650" u="none" cap="none" strike="noStrike">
                <a:solidFill>
                  <a:schemeClr val="lt1"/>
                </a:solidFill>
                <a:latin typeface="Cambria"/>
                <a:ea typeface="Cambria"/>
                <a:cs typeface="Cambria"/>
                <a:sym typeface="Cambria"/>
              </a:rPr>
              <a:t>The first provides evidence to support the position that the argument seeks to establish; the second states a conclusion that is drawn in order to support the argument’s main conclusion. </a:t>
            </a:r>
            <a:endParaRPr b="0" i="0" sz="1650" u="none" cap="none" strike="noStrike">
              <a:solidFill>
                <a:schemeClr val="lt1"/>
              </a:solidFill>
              <a:latin typeface="Calibri"/>
              <a:ea typeface="Calibri"/>
              <a:cs typeface="Calibri"/>
              <a:sym typeface="Calibri"/>
            </a:endParaRPr>
          </a:p>
          <a:p>
            <a:pPr indent="-342899" lvl="0" marL="594995" marR="0" rtl="0" algn="just">
              <a:spcBef>
                <a:spcPts val="0"/>
              </a:spcBef>
              <a:spcAft>
                <a:spcPts val="0"/>
              </a:spcAft>
              <a:buClr>
                <a:schemeClr val="lt1"/>
              </a:buClr>
              <a:buSzPts val="1650"/>
              <a:buFont typeface="Calibri"/>
              <a:buAutoNum type="alphaUcPeriod"/>
            </a:pPr>
            <a:r>
              <a:rPr b="0" i="0" lang="en-US" sz="1650" u="none" cap="none" strike="noStrike">
                <a:solidFill>
                  <a:schemeClr val="lt1"/>
                </a:solidFill>
                <a:latin typeface="Cambria"/>
                <a:ea typeface="Cambria"/>
                <a:cs typeface="Cambria"/>
                <a:sym typeface="Cambria"/>
              </a:rPr>
              <a:t>Each provides evidence to support the position that the argument seeks to establish.</a:t>
            </a:r>
            <a:endParaRPr b="0" i="0" sz="1650" u="none" cap="none" strike="noStrike">
              <a:solidFill>
                <a:schemeClr val="lt1"/>
              </a:solidFill>
              <a:latin typeface="Calibri"/>
              <a:ea typeface="Calibri"/>
              <a:cs typeface="Calibri"/>
              <a:sym typeface="Calibri"/>
            </a:endParaRPr>
          </a:p>
        </p:txBody>
      </p:sp>
      <p:pic>
        <p:nvPicPr>
          <p:cNvPr id="395" name="Google Shape;395;p58"/>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9"/>
          <p:cNvSpPr txBox="1"/>
          <p:nvPr/>
        </p:nvSpPr>
        <p:spPr>
          <a:xfrm>
            <a:off x="3048000" y="0"/>
            <a:ext cx="9144000" cy="5655394"/>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lt1"/>
              </a:buClr>
              <a:buSzPts val="1200"/>
              <a:buFont typeface="Cambria"/>
              <a:buAutoNum type="arabicPeriod" startAt="7"/>
            </a:pPr>
            <a:r>
              <a:rPr b="1" i="0" lang="en-US" sz="1700" u="none" cap="none" strike="noStrike">
                <a:solidFill>
                  <a:schemeClr val="lt1"/>
                </a:solidFill>
                <a:latin typeface="Cambria"/>
                <a:ea typeface="Cambria"/>
                <a:cs typeface="Cambria"/>
                <a:sym typeface="Cambria"/>
              </a:rPr>
              <a:t>Several of a certain bank’s top executives have recently been purchasing shares in their own bank.  </a:t>
            </a:r>
            <a:r>
              <a:rPr b="0" i="0" lang="en-US" sz="1700" u="none" cap="none" strike="noStrike">
                <a:solidFill>
                  <a:schemeClr val="lt1"/>
                </a:solidFill>
                <a:latin typeface="Cambria"/>
                <a:ea typeface="Cambria"/>
                <a:cs typeface="Cambria"/>
                <a:sym typeface="Cambria"/>
              </a:rPr>
              <a:t>This activity has occasioned some surprise, since it is widely believed that the bank, carrying a large number of bad loans, is on the brink of collapse.  Since the executives are well placed to know their bank’s true condition, it might seem that their share purchases show that the danger of collapse is exaggerated. The available information about the bank’s condition is from reliable and informed sources, and corporate executives do sometimes buy shares in their own company in a calculated attempt to calm worries about their company’s condition.</a:t>
            </a:r>
            <a:r>
              <a:rPr b="1" i="0" lang="en-US" sz="1700" u="none" cap="none" strike="noStrike">
                <a:solidFill>
                  <a:schemeClr val="lt1"/>
                </a:solidFill>
                <a:latin typeface="Cambria"/>
                <a:ea typeface="Cambria"/>
                <a:cs typeface="Cambria"/>
                <a:sym typeface="Cambria"/>
              </a:rPr>
              <a:t>  On balance, therefore, it is likely that the executives of the bank are following this example. </a:t>
            </a:r>
            <a:r>
              <a:rPr b="0" i="0" lang="en-US" sz="1700" u="none" cap="none" strike="noStrike">
                <a:solidFill>
                  <a:schemeClr val="lt1"/>
                </a:solidFill>
                <a:latin typeface="Cambria"/>
                <a:ea typeface="Cambria"/>
                <a:cs typeface="Cambria"/>
                <a:sym typeface="Cambria"/>
              </a:rPr>
              <a:t>In the argument given, the two </a:t>
            </a:r>
            <a:r>
              <a:rPr b="1" i="0" lang="en-US" sz="1700" u="none" cap="none" strike="noStrike">
                <a:solidFill>
                  <a:schemeClr val="lt1"/>
                </a:solidFill>
                <a:latin typeface="Cambria"/>
                <a:ea typeface="Cambria"/>
                <a:cs typeface="Cambria"/>
                <a:sym typeface="Cambria"/>
              </a:rPr>
              <a:t>boldfaced </a:t>
            </a:r>
            <a:r>
              <a:rPr b="0" i="0" lang="en-US" sz="1700" u="none" cap="none" strike="noStrike">
                <a:solidFill>
                  <a:schemeClr val="lt1"/>
                </a:solidFill>
                <a:latin typeface="Cambria"/>
                <a:ea typeface="Cambria"/>
                <a:cs typeface="Cambria"/>
                <a:sym typeface="Cambria"/>
              </a:rPr>
              <a:t>portions play which of the following roles?</a:t>
            </a:r>
            <a:endParaRPr b="0" i="0" sz="1700" u="none" cap="none" strike="noStrike">
              <a:solidFill>
                <a:schemeClr val="lt1"/>
              </a:solidFill>
              <a:latin typeface="Calibri"/>
              <a:ea typeface="Calibri"/>
              <a:cs typeface="Calibri"/>
              <a:sym typeface="Calibri"/>
            </a:endParaRPr>
          </a:p>
          <a:p>
            <a:pPr indent="-342899" lvl="0" marL="594995" marR="0" rtl="0" algn="just">
              <a:spcBef>
                <a:spcPts val="600"/>
              </a:spcBef>
              <a:spcAft>
                <a:spcPts val="0"/>
              </a:spcAft>
              <a:buClr>
                <a:srgbClr val="FFFF00"/>
              </a:buClr>
              <a:buSzPts val="1650"/>
              <a:buFont typeface="Calibri"/>
              <a:buAutoNum type="alphaUcPeriod"/>
            </a:pPr>
            <a:r>
              <a:rPr b="1" i="0" lang="en-US" sz="1650" u="none" cap="none" strike="noStrike">
                <a:solidFill>
                  <a:srgbClr val="FFFF00"/>
                </a:solidFill>
                <a:latin typeface="Cambria"/>
                <a:ea typeface="Cambria"/>
                <a:cs typeface="Cambria"/>
                <a:sym typeface="Cambria"/>
              </a:rPr>
              <a:t>The first describes the circumstance the explanation of which is the issue that the argument addresses; the second states the main conclusion of the argument.</a:t>
            </a:r>
            <a:endParaRPr b="1" i="0" sz="1650" u="none" cap="none" strike="noStrike">
              <a:solidFill>
                <a:srgbClr val="FFFF00"/>
              </a:solidFill>
              <a:latin typeface="Calibri"/>
              <a:ea typeface="Calibri"/>
              <a:cs typeface="Calibri"/>
              <a:sym typeface="Calibri"/>
            </a:endParaRPr>
          </a:p>
          <a:p>
            <a:pPr indent="-342899" lvl="0" marL="594995" marR="0" rtl="0" algn="just">
              <a:spcBef>
                <a:spcPts val="600"/>
              </a:spcBef>
              <a:spcAft>
                <a:spcPts val="0"/>
              </a:spcAft>
              <a:buClr>
                <a:schemeClr val="lt1"/>
              </a:buClr>
              <a:buSzPts val="1650"/>
              <a:buFont typeface="Calibri"/>
              <a:buAutoNum type="alphaUcPeriod"/>
            </a:pPr>
            <a:r>
              <a:rPr b="0" i="0" lang="en-US" sz="1650" u="none" cap="none" strike="noStrike">
                <a:solidFill>
                  <a:schemeClr val="lt1"/>
                </a:solidFill>
                <a:latin typeface="Cambria"/>
                <a:ea typeface="Cambria"/>
                <a:cs typeface="Cambria"/>
                <a:sym typeface="Cambria"/>
              </a:rPr>
              <a:t>The first describes the circumstance the explanation of which is the issue the argument addresses; the second states a conclusion that is drawn in order to support the main conclusion of the argument.</a:t>
            </a:r>
            <a:endParaRPr b="0" i="0" sz="1650" u="none" cap="none" strike="noStrike">
              <a:solidFill>
                <a:schemeClr val="lt1"/>
              </a:solidFill>
              <a:latin typeface="Calibri"/>
              <a:ea typeface="Calibri"/>
              <a:cs typeface="Calibri"/>
              <a:sym typeface="Calibri"/>
            </a:endParaRPr>
          </a:p>
          <a:p>
            <a:pPr indent="-342899" lvl="0" marL="594995" marR="0" rtl="0" algn="just">
              <a:spcBef>
                <a:spcPts val="0"/>
              </a:spcBef>
              <a:spcAft>
                <a:spcPts val="0"/>
              </a:spcAft>
              <a:buClr>
                <a:schemeClr val="lt1"/>
              </a:buClr>
              <a:buSzPts val="1650"/>
              <a:buFont typeface="Calibri"/>
              <a:buAutoNum type="alphaUcPeriod"/>
            </a:pPr>
            <a:r>
              <a:rPr b="0" i="0" lang="en-US" sz="1650" u="none" cap="none" strike="noStrike">
                <a:solidFill>
                  <a:schemeClr val="lt1"/>
                </a:solidFill>
                <a:latin typeface="Cambria"/>
                <a:ea typeface="Cambria"/>
                <a:cs typeface="Cambria"/>
                <a:sym typeface="Cambria"/>
              </a:rPr>
              <a:t>The first provides evidence to defend the position that the argument seeks to establish against opposing positions; the second states the evidence that challenges the main conclusion of the argument.</a:t>
            </a:r>
            <a:endParaRPr b="0" i="0" sz="1650" u="none" cap="none" strike="noStrike">
              <a:solidFill>
                <a:schemeClr val="lt1"/>
              </a:solidFill>
              <a:latin typeface="Calibri"/>
              <a:ea typeface="Calibri"/>
              <a:cs typeface="Calibri"/>
              <a:sym typeface="Calibri"/>
            </a:endParaRPr>
          </a:p>
          <a:p>
            <a:pPr indent="-342899" lvl="0" marL="594995" marR="0" rtl="0" algn="just">
              <a:spcBef>
                <a:spcPts val="0"/>
              </a:spcBef>
              <a:spcAft>
                <a:spcPts val="0"/>
              </a:spcAft>
              <a:buClr>
                <a:schemeClr val="lt1"/>
              </a:buClr>
              <a:buSzPts val="1650"/>
              <a:buFont typeface="Calibri"/>
              <a:buAutoNum type="alphaUcPeriod"/>
            </a:pPr>
            <a:r>
              <a:rPr b="0" i="0" lang="en-US" sz="1650" u="none" cap="none" strike="noStrike">
                <a:solidFill>
                  <a:schemeClr val="lt1"/>
                </a:solidFill>
                <a:latin typeface="Cambria"/>
                <a:ea typeface="Cambria"/>
                <a:cs typeface="Cambria"/>
                <a:sym typeface="Cambria"/>
              </a:rPr>
              <a:t>The first provides evidence to support the position that the argument seeks to establish; the second states a conclusion that is drawn in order to support the argument’s main conclusion. </a:t>
            </a:r>
            <a:endParaRPr b="0" i="0" sz="1650" u="none" cap="none" strike="noStrike">
              <a:solidFill>
                <a:schemeClr val="lt1"/>
              </a:solidFill>
              <a:latin typeface="Calibri"/>
              <a:ea typeface="Calibri"/>
              <a:cs typeface="Calibri"/>
              <a:sym typeface="Calibri"/>
            </a:endParaRPr>
          </a:p>
          <a:p>
            <a:pPr indent="-342899" lvl="0" marL="594995" marR="0" rtl="0" algn="just">
              <a:spcBef>
                <a:spcPts val="0"/>
              </a:spcBef>
              <a:spcAft>
                <a:spcPts val="0"/>
              </a:spcAft>
              <a:buClr>
                <a:schemeClr val="lt1"/>
              </a:buClr>
              <a:buSzPts val="1650"/>
              <a:buFont typeface="Calibri"/>
              <a:buAutoNum type="alphaUcPeriod"/>
            </a:pPr>
            <a:r>
              <a:rPr b="0" i="0" lang="en-US" sz="1650" u="none" cap="none" strike="noStrike">
                <a:solidFill>
                  <a:schemeClr val="lt1"/>
                </a:solidFill>
                <a:latin typeface="Cambria"/>
                <a:ea typeface="Cambria"/>
                <a:cs typeface="Cambria"/>
                <a:sym typeface="Cambria"/>
              </a:rPr>
              <a:t>Each provides evidence to support the position that the argument seeks to establish.</a:t>
            </a:r>
            <a:endParaRPr b="0" i="0" sz="1650" u="none" cap="none" strike="noStrike">
              <a:solidFill>
                <a:schemeClr val="lt1"/>
              </a:solidFill>
              <a:latin typeface="Calibri"/>
              <a:ea typeface="Calibri"/>
              <a:cs typeface="Calibri"/>
              <a:sym typeface="Calibri"/>
            </a:endParaRPr>
          </a:p>
        </p:txBody>
      </p:sp>
      <p:pic>
        <p:nvPicPr>
          <p:cNvPr id="402" name="Google Shape;402;p59"/>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0"/>
          <p:cNvSpPr txBox="1"/>
          <p:nvPr/>
        </p:nvSpPr>
        <p:spPr>
          <a:xfrm>
            <a:off x="2567608" y="0"/>
            <a:ext cx="9624392" cy="578619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lt1"/>
              </a:buClr>
              <a:buSzPts val="1200"/>
              <a:buFont typeface="Cambria"/>
              <a:buAutoNum type="arabicPeriod" startAt="8"/>
            </a:pPr>
            <a:r>
              <a:rPr b="0" i="0" lang="en-US" sz="1800" u="none" cap="none" strike="noStrike">
                <a:solidFill>
                  <a:schemeClr val="lt1"/>
                </a:solidFill>
                <a:latin typeface="Cambria"/>
                <a:ea typeface="Cambria"/>
                <a:cs typeface="Cambria"/>
                <a:sym typeface="Cambria"/>
              </a:rPr>
              <a:t>As a large corporation in a small country, Hachnut wants its managers to have international experience, so </a:t>
            </a:r>
            <a:r>
              <a:rPr b="1" i="0" lang="en-US" sz="1800" u="none" cap="none" strike="noStrike">
                <a:solidFill>
                  <a:schemeClr val="lt1"/>
                </a:solidFill>
                <a:latin typeface="Cambria"/>
                <a:ea typeface="Cambria"/>
                <a:cs typeface="Cambria"/>
                <a:sym typeface="Cambria"/>
              </a:rPr>
              <a:t>each year it sponsors management education abroad for its management trainees. </a:t>
            </a:r>
            <a:r>
              <a:rPr b="0" i="0" lang="en-US" sz="1800" u="none" cap="none" strike="noStrike">
                <a:solidFill>
                  <a:schemeClr val="lt1"/>
                </a:solidFill>
                <a:latin typeface="Cambria"/>
                <a:ea typeface="Cambria"/>
                <a:cs typeface="Cambria"/>
                <a:sym typeface="Cambria"/>
              </a:rPr>
              <a:t>Hachnut has found, however, that the attrition rate of graduates from this program is very high, with many of them leaving Hachnut to join competing firms soon after completing the program. Hachnut does use performance during the program as a criterion in deciding among candidates for management positions, but </a:t>
            </a:r>
            <a:r>
              <a:rPr b="1" i="0" lang="en-US" sz="1800" u="none" cap="none" strike="noStrike">
                <a:solidFill>
                  <a:schemeClr val="lt1"/>
                </a:solidFill>
                <a:latin typeface="Cambria"/>
                <a:ea typeface="Cambria"/>
                <a:cs typeface="Cambria"/>
                <a:sym typeface="Cambria"/>
              </a:rPr>
              <a:t>both this function and the goal of providing international experience could be achieved in other ways. </a:t>
            </a:r>
            <a:r>
              <a:rPr b="0" i="0" lang="en-US" sz="1800" u="none" cap="none" strike="noStrike">
                <a:solidFill>
                  <a:schemeClr val="lt1"/>
                </a:solidFill>
                <a:latin typeface="Cambria"/>
                <a:ea typeface="Cambria"/>
                <a:cs typeface="Cambria"/>
                <a:sym typeface="Cambria"/>
              </a:rPr>
              <a:t>Therefore, if the attrition problem cannot be successfully addressed, Hachnut should discontinue the sponsorship program. In the argument given, the two </a:t>
            </a:r>
            <a:r>
              <a:rPr b="1" i="0" lang="en-US" sz="1800" u="none" cap="none" strike="noStrike">
                <a:solidFill>
                  <a:schemeClr val="lt1"/>
                </a:solidFill>
                <a:latin typeface="Cambria"/>
                <a:ea typeface="Cambria"/>
                <a:cs typeface="Cambria"/>
                <a:sym typeface="Cambria"/>
              </a:rPr>
              <a:t>boldfaced</a:t>
            </a:r>
            <a:r>
              <a:rPr b="0" i="0" lang="en-US" sz="1800" u="none" cap="none" strike="noStrike">
                <a:solidFill>
                  <a:schemeClr val="lt1"/>
                </a:solidFill>
                <a:latin typeface="Cambria"/>
                <a:ea typeface="Cambria"/>
                <a:cs typeface="Cambria"/>
                <a:sym typeface="Cambria"/>
              </a:rPr>
              <a:t> portions play which of the following roles?</a:t>
            </a:r>
            <a:endParaRPr b="0" i="0" sz="1800" u="none" cap="none" strike="noStrike">
              <a:solidFill>
                <a:schemeClr val="lt1"/>
              </a:solidFill>
              <a:latin typeface="Calibri"/>
              <a:ea typeface="Calibri"/>
              <a:cs typeface="Calibri"/>
              <a:sym typeface="Calibri"/>
            </a:endParaRPr>
          </a:p>
          <a:p>
            <a:pPr indent="-252095" lvl="0" marL="504190" marR="0" rtl="0" algn="just">
              <a:spcBef>
                <a:spcPts val="600"/>
              </a:spcBef>
              <a:spcAft>
                <a:spcPts val="0"/>
              </a:spcAft>
              <a:buNone/>
            </a:pPr>
            <a:r>
              <a:rPr b="0" i="0" lang="en-US" sz="1800" u="none" cap="none" strike="noStrike">
                <a:solidFill>
                  <a:schemeClr val="lt1"/>
                </a:solidFill>
                <a:latin typeface="Cambria"/>
                <a:ea typeface="Cambria"/>
                <a:cs typeface="Cambria"/>
                <a:sym typeface="Cambria"/>
              </a:rPr>
              <a:t>A.	The first describes a practice that the argument seeks to justify; the second states a judgment that is used in support of a justification for that practice.</a:t>
            </a:r>
            <a:endParaRPr b="0" i="0" sz="1800" u="none" cap="none" strike="noStrike">
              <a:solidFill>
                <a:schemeClr val="lt1"/>
              </a:solidFill>
              <a:latin typeface="Calibri"/>
              <a:ea typeface="Calibri"/>
              <a:cs typeface="Calibri"/>
              <a:sym typeface="Calibri"/>
            </a:endParaRPr>
          </a:p>
          <a:p>
            <a:pPr indent="-252095" lvl="0" marL="504190" marR="0" rtl="0" algn="just">
              <a:spcBef>
                <a:spcPts val="600"/>
              </a:spcBef>
              <a:spcAft>
                <a:spcPts val="0"/>
              </a:spcAft>
              <a:buNone/>
            </a:pPr>
            <a:r>
              <a:rPr b="0" i="0" lang="en-US" sz="1800" u="none" cap="none" strike="noStrike">
                <a:solidFill>
                  <a:schemeClr val="lt1"/>
                </a:solidFill>
                <a:latin typeface="Cambria"/>
                <a:ea typeface="Cambria"/>
                <a:cs typeface="Cambria"/>
                <a:sym typeface="Cambria"/>
              </a:rPr>
              <a:t>B.	The first describes a practice that the argument seeks to explain; the second presents part of the argument’s explanation of that practice.</a:t>
            </a:r>
            <a:endParaRPr b="0" i="0" sz="1800" u="none" cap="none" strike="noStrike">
              <a:solidFill>
                <a:schemeClr val="lt1"/>
              </a:solidFill>
              <a:latin typeface="Calibri"/>
              <a:ea typeface="Calibri"/>
              <a:cs typeface="Calibri"/>
              <a:sym typeface="Calibri"/>
            </a:endParaRPr>
          </a:p>
          <a:p>
            <a:pPr indent="-252095" lvl="0" marL="504190" marR="0" rtl="0" algn="just">
              <a:spcBef>
                <a:spcPts val="0"/>
              </a:spcBef>
              <a:spcAft>
                <a:spcPts val="0"/>
              </a:spcAft>
              <a:buNone/>
            </a:pPr>
            <a:r>
              <a:rPr b="0" i="0" lang="en-US" sz="1800" u="none" cap="none" strike="noStrike">
                <a:solidFill>
                  <a:schemeClr val="lt1"/>
                </a:solidFill>
                <a:latin typeface="Cambria"/>
                <a:ea typeface="Cambria"/>
                <a:cs typeface="Cambria"/>
                <a:sym typeface="Cambria"/>
              </a:rPr>
              <a:t>C.	The first introduces a practice that the argument seeks to evaluate; the second provides grounds for holding that the practice can never achieve its objective.</a:t>
            </a:r>
            <a:endParaRPr b="0" i="0" sz="1800" u="none" cap="none" strike="noStrike">
              <a:solidFill>
                <a:schemeClr val="lt1"/>
              </a:solidFill>
              <a:latin typeface="Calibri"/>
              <a:ea typeface="Calibri"/>
              <a:cs typeface="Calibri"/>
              <a:sym typeface="Calibri"/>
            </a:endParaRPr>
          </a:p>
          <a:p>
            <a:pPr indent="-252095" lvl="0" marL="504190" marR="0" rtl="0" algn="just">
              <a:spcBef>
                <a:spcPts val="0"/>
              </a:spcBef>
              <a:spcAft>
                <a:spcPts val="0"/>
              </a:spcAft>
              <a:buNone/>
            </a:pPr>
            <a:r>
              <a:rPr b="0" i="0" lang="en-US" sz="1800" u="none" cap="none" strike="noStrike">
                <a:solidFill>
                  <a:schemeClr val="lt1"/>
                </a:solidFill>
                <a:latin typeface="Cambria"/>
                <a:ea typeface="Cambria"/>
                <a:cs typeface="Cambria"/>
                <a:sym typeface="Cambria"/>
              </a:rPr>
              <a:t>D.	The first introduces a policy that the argument seeks to evaluate; the second provides grounds for holding that the policy is not needed.</a:t>
            </a:r>
            <a:endParaRPr b="0" i="0" sz="1800" u="none" cap="none" strike="noStrike">
              <a:solidFill>
                <a:schemeClr val="lt1"/>
              </a:solidFill>
              <a:latin typeface="Calibri"/>
              <a:ea typeface="Calibri"/>
              <a:cs typeface="Calibri"/>
              <a:sym typeface="Calibri"/>
            </a:endParaRPr>
          </a:p>
          <a:p>
            <a:pPr indent="-252095" lvl="0" marL="504190" marR="0" rtl="0" algn="just">
              <a:spcBef>
                <a:spcPts val="0"/>
              </a:spcBef>
              <a:spcAft>
                <a:spcPts val="0"/>
              </a:spcAft>
              <a:buNone/>
            </a:pPr>
            <a:r>
              <a:rPr b="0" i="0" lang="en-US" sz="1800" u="none" cap="none" strike="noStrike">
                <a:solidFill>
                  <a:schemeClr val="lt1"/>
                </a:solidFill>
                <a:latin typeface="Cambria"/>
                <a:ea typeface="Cambria"/>
                <a:cs typeface="Cambria"/>
                <a:sym typeface="Cambria"/>
              </a:rPr>
              <a:t>E.	The first introduces a consideration supporting a policy that the argument seeks to evaluate; the second provides evidence for concluding that the policy should be abandoned.</a:t>
            </a:r>
            <a:endParaRPr b="0" i="0" sz="1800" u="none" cap="none" strike="noStrike">
              <a:solidFill>
                <a:schemeClr val="lt1"/>
              </a:solidFill>
              <a:latin typeface="Calibri"/>
              <a:ea typeface="Calibri"/>
              <a:cs typeface="Calibri"/>
              <a:sym typeface="Calibri"/>
            </a:endParaRPr>
          </a:p>
        </p:txBody>
      </p:sp>
      <p:pic>
        <p:nvPicPr>
          <p:cNvPr id="409" name="Google Shape;409;p60"/>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1"/>
          <p:cNvSpPr txBox="1"/>
          <p:nvPr/>
        </p:nvSpPr>
        <p:spPr>
          <a:xfrm>
            <a:off x="2567608" y="0"/>
            <a:ext cx="9624392" cy="578619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lt1"/>
              </a:buClr>
              <a:buSzPts val="1200"/>
              <a:buFont typeface="Cambria"/>
              <a:buAutoNum type="arabicPeriod" startAt="8"/>
            </a:pPr>
            <a:r>
              <a:rPr b="0" i="0" lang="en-US" sz="1800" u="none" cap="none" strike="noStrike">
                <a:solidFill>
                  <a:schemeClr val="lt1"/>
                </a:solidFill>
                <a:latin typeface="Cambria"/>
                <a:ea typeface="Cambria"/>
                <a:cs typeface="Cambria"/>
                <a:sym typeface="Cambria"/>
              </a:rPr>
              <a:t>As a large corporation in a small country, Hachnut wants its managers to have international experience, so </a:t>
            </a:r>
            <a:r>
              <a:rPr b="1" i="0" lang="en-US" sz="1800" u="none" cap="none" strike="noStrike">
                <a:solidFill>
                  <a:schemeClr val="lt1"/>
                </a:solidFill>
                <a:latin typeface="Cambria"/>
                <a:ea typeface="Cambria"/>
                <a:cs typeface="Cambria"/>
                <a:sym typeface="Cambria"/>
              </a:rPr>
              <a:t>each year it sponsors management education abroad for its management trainees. </a:t>
            </a:r>
            <a:r>
              <a:rPr b="0" i="0" lang="en-US" sz="1800" u="none" cap="none" strike="noStrike">
                <a:solidFill>
                  <a:schemeClr val="lt1"/>
                </a:solidFill>
                <a:latin typeface="Cambria"/>
                <a:ea typeface="Cambria"/>
                <a:cs typeface="Cambria"/>
                <a:sym typeface="Cambria"/>
              </a:rPr>
              <a:t>Hachnut has found, however, that the attrition rate of graduates from this program is very high, with many of them leaving Hachnut to join competing firms soon after completing the program. Hachnut does use performance during the program as a criterion in deciding among candidates for management positions, but </a:t>
            </a:r>
            <a:r>
              <a:rPr b="1" i="0" lang="en-US" sz="1800" u="none" cap="none" strike="noStrike">
                <a:solidFill>
                  <a:schemeClr val="lt1"/>
                </a:solidFill>
                <a:latin typeface="Cambria"/>
                <a:ea typeface="Cambria"/>
                <a:cs typeface="Cambria"/>
                <a:sym typeface="Cambria"/>
              </a:rPr>
              <a:t>both this function and the goal of providing international experience could be achieved in other ways. </a:t>
            </a:r>
            <a:r>
              <a:rPr b="0" i="0" lang="en-US" sz="1800" u="none" cap="none" strike="noStrike">
                <a:solidFill>
                  <a:schemeClr val="lt1"/>
                </a:solidFill>
                <a:latin typeface="Cambria"/>
                <a:ea typeface="Cambria"/>
                <a:cs typeface="Cambria"/>
                <a:sym typeface="Cambria"/>
              </a:rPr>
              <a:t>Therefore, if the attrition problem cannot be successfully addressed, Hachnut should discontinue the sponsorship program. In the argument given, the two </a:t>
            </a:r>
            <a:r>
              <a:rPr b="1" i="0" lang="en-US" sz="1800" u="none" cap="none" strike="noStrike">
                <a:solidFill>
                  <a:schemeClr val="lt1"/>
                </a:solidFill>
                <a:latin typeface="Cambria"/>
                <a:ea typeface="Cambria"/>
                <a:cs typeface="Cambria"/>
                <a:sym typeface="Cambria"/>
              </a:rPr>
              <a:t>boldfaced</a:t>
            </a:r>
            <a:r>
              <a:rPr b="0" i="0" lang="en-US" sz="1800" u="none" cap="none" strike="noStrike">
                <a:solidFill>
                  <a:schemeClr val="lt1"/>
                </a:solidFill>
                <a:latin typeface="Cambria"/>
                <a:ea typeface="Cambria"/>
                <a:cs typeface="Cambria"/>
                <a:sym typeface="Cambria"/>
              </a:rPr>
              <a:t> portions play which of the following roles?</a:t>
            </a:r>
            <a:endParaRPr b="0" i="0" sz="1800" u="none" cap="none" strike="noStrike">
              <a:solidFill>
                <a:schemeClr val="lt1"/>
              </a:solidFill>
              <a:latin typeface="Calibri"/>
              <a:ea typeface="Calibri"/>
              <a:cs typeface="Calibri"/>
              <a:sym typeface="Calibri"/>
            </a:endParaRPr>
          </a:p>
          <a:p>
            <a:pPr indent="-252095" lvl="0" marL="504190" marR="0" rtl="0" algn="just">
              <a:spcBef>
                <a:spcPts val="600"/>
              </a:spcBef>
              <a:spcAft>
                <a:spcPts val="0"/>
              </a:spcAft>
              <a:buNone/>
            </a:pPr>
            <a:r>
              <a:rPr b="0" i="0" lang="en-US" sz="1800" u="none" cap="none" strike="noStrike">
                <a:solidFill>
                  <a:schemeClr val="lt1"/>
                </a:solidFill>
                <a:latin typeface="Cambria"/>
                <a:ea typeface="Cambria"/>
                <a:cs typeface="Cambria"/>
                <a:sym typeface="Cambria"/>
              </a:rPr>
              <a:t>A.	The first describes a practice that the argument seeks to justify; the second states a judgment that is used in support of a justification for that practice.</a:t>
            </a:r>
            <a:endParaRPr b="0" i="0" sz="1800" u="none" cap="none" strike="noStrike">
              <a:solidFill>
                <a:schemeClr val="lt1"/>
              </a:solidFill>
              <a:latin typeface="Calibri"/>
              <a:ea typeface="Calibri"/>
              <a:cs typeface="Calibri"/>
              <a:sym typeface="Calibri"/>
            </a:endParaRPr>
          </a:p>
          <a:p>
            <a:pPr indent="-252095" lvl="0" marL="504190" marR="0" rtl="0" algn="just">
              <a:spcBef>
                <a:spcPts val="600"/>
              </a:spcBef>
              <a:spcAft>
                <a:spcPts val="0"/>
              </a:spcAft>
              <a:buNone/>
            </a:pPr>
            <a:r>
              <a:rPr b="0" i="0" lang="en-US" sz="1800" u="none" cap="none" strike="noStrike">
                <a:solidFill>
                  <a:schemeClr val="lt1"/>
                </a:solidFill>
                <a:latin typeface="Cambria"/>
                <a:ea typeface="Cambria"/>
                <a:cs typeface="Cambria"/>
                <a:sym typeface="Cambria"/>
              </a:rPr>
              <a:t>B.	The first describes a practice that the argument seeks to explain; the second presents part of the argument’s explanation of that practice.</a:t>
            </a:r>
            <a:endParaRPr b="0" i="0" sz="1800" u="none" cap="none" strike="noStrike">
              <a:solidFill>
                <a:schemeClr val="lt1"/>
              </a:solidFill>
              <a:latin typeface="Calibri"/>
              <a:ea typeface="Calibri"/>
              <a:cs typeface="Calibri"/>
              <a:sym typeface="Calibri"/>
            </a:endParaRPr>
          </a:p>
          <a:p>
            <a:pPr indent="-252095" lvl="0" marL="504190" marR="0" rtl="0" algn="just">
              <a:spcBef>
                <a:spcPts val="0"/>
              </a:spcBef>
              <a:spcAft>
                <a:spcPts val="0"/>
              </a:spcAft>
              <a:buNone/>
            </a:pPr>
            <a:r>
              <a:rPr b="0" i="0" lang="en-US" sz="1800" u="none" cap="none" strike="noStrike">
                <a:solidFill>
                  <a:schemeClr val="lt1"/>
                </a:solidFill>
                <a:latin typeface="Cambria"/>
                <a:ea typeface="Cambria"/>
                <a:cs typeface="Cambria"/>
                <a:sym typeface="Cambria"/>
              </a:rPr>
              <a:t>C.	The first introduces a practice that the argument seeks to evaluate; the second provides grounds for holding that the practice can never achieve its objective.</a:t>
            </a:r>
            <a:endParaRPr b="0" i="0" sz="1800" u="none" cap="none" strike="noStrike">
              <a:solidFill>
                <a:schemeClr val="lt1"/>
              </a:solidFill>
              <a:latin typeface="Calibri"/>
              <a:ea typeface="Calibri"/>
              <a:cs typeface="Calibri"/>
              <a:sym typeface="Calibri"/>
            </a:endParaRPr>
          </a:p>
          <a:p>
            <a:pPr indent="-252095" lvl="0" marL="504190" marR="0" rtl="0" algn="just">
              <a:spcBef>
                <a:spcPts val="0"/>
              </a:spcBef>
              <a:spcAft>
                <a:spcPts val="0"/>
              </a:spcAft>
              <a:buNone/>
            </a:pPr>
            <a:r>
              <a:rPr b="1" i="0" lang="en-US" sz="1800" u="none" cap="none" strike="noStrike">
                <a:solidFill>
                  <a:srgbClr val="FFFF00"/>
                </a:solidFill>
                <a:latin typeface="Cambria"/>
                <a:ea typeface="Cambria"/>
                <a:cs typeface="Cambria"/>
                <a:sym typeface="Cambria"/>
              </a:rPr>
              <a:t>D.	The first introduces a policy that the argument seeks to evaluate; the second provides grounds for holding that the policy is not needed.</a:t>
            </a:r>
            <a:endParaRPr b="1" i="0" sz="1800" u="none" cap="none" strike="noStrike">
              <a:solidFill>
                <a:srgbClr val="FFFF00"/>
              </a:solidFill>
              <a:latin typeface="Calibri"/>
              <a:ea typeface="Calibri"/>
              <a:cs typeface="Calibri"/>
              <a:sym typeface="Calibri"/>
            </a:endParaRPr>
          </a:p>
          <a:p>
            <a:pPr indent="-252095" lvl="0" marL="504190" marR="0" rtl="0" algn="just">
              <a:spcBef>
                <a:spcPts val="0"/>
              </a:spcBef>
              <a:spcAft>
                <a:spcPts val="0"/>
              </a:spcAft>
              <a:buNone/>
            </a:pPr>
            <a:r>
              <a:rPr b="0" i="0" lang="en-US" sz="1800" u="none" cap="none" strike="noStrike">
                <a:solidFill>
                  <a:schemeClr val="lt1"/>
                </a:solidFill>
                <a:latin typeface="Cambria"/>
                <a:ea typeface="Cambria"/>
                <a:cs typeface="Cambria"/>
                <a:sym typeface="Cambria"/>
              </a:rPr>
              <a:t>E.	The first introduces a consideration supporting a policy that the argument seeks to evaluate; the second provides evidence for concluding that the policy should be abandoned.</a:t>
            </a:r>
            <a:endParaRPr b="0" i="0" sz="1800" u="none" cap="none" strike="noStrike">
              <a:solidFill>
                <a:schemeClr val="lt1"/>
              </a:solidFill>
              <a:latin typeface="Calibri"/>
              <a:ea typeface="Calibri"/>
              <a:cs typeface="Calibri"/>
              <a:sym typeface="Calibri"/>
            </a:endParaRPr>
          </a:p>
        </p:txBody>
      </p:sp>
      <p:pic>
        <p:nvPicPr>
          <p:cNvPr id="416" name="Google Shape;416;p61"/>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2"/>
          <p:cNvSpPr txBox="1"/>
          <p:nvPr>
            <p:ph type="title"/>
          </p:nvPr>
        </p:nvSpPr>
        <p:spPr>
          <a:xfrm>
            <a:off x="0" y="260648"/>
            <a:ext cx="12192000" cy="136815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6000">
                <a:latin typeface="Cambria"/>
                <a:ea typeface="Cambria"/>
                <a:cs typeface="Cambria"/>
                <a:sym typeface="Cambria"/>
              </a:rPr>
              <a:t>Further study to CR Basics 1</a:t>
            </a:r>
            <a:br>
              <a:rPr b="1" lang="en-US" sz="6000">
                <a:latin typeface="Cambria"/>
                <a:ea typeface="Cambria"/>
                <a:cs typeface="Cambria"/>
                <a:sym typeface="Cambria"/>
              </a:rPr>
            </a:br>
            <a:br>
              <a:rPr b="1" lang="en-US" sz="6000">
                <a:latin typeface="Cambria"/>
                <a:ea typeface="Cambria"/>
                <a:cs typeface="Cambria"/>
                <a:sym typeface="Cambria"/>
              </a:rPr>
            </a:br>
            <a:r>
              <a:rPr b="1" lang="en-US" sz="6000">
                <a:latin typeface="Cambria"/>
                <a:ea typeface="Cambria"/>
                <a:cs typeface="Cambria"/>
                <a:sym typeface="Cambria"/>
              </a:rPr>
              <a:t>CR Topicwise PDF page 688 onwards … till the very end</a:t>
            </a:r>
            <a:endParaRPr b="1" sz="6000">
              <a:latin typeface="Cambria"/>
              <a:ea typeface="Cambria"/>
              <a:cs typeface="Cambria"/>
              <a:sym typeface="Cambria"/>
            </a:endParaRPr>
          </a:p>
        </p:txBody>
      </p:sp>
      <p:pic>
        <p:nvPicPr>
          <p:cNvPr id="422" name="Google Shape;422;p62"/>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63"/>
          <p:cNvPicPr preferRelativeResize="0"/>
          <p:nvPr/>
        </p:nvPicPr>
        <p:blipFill rotWithShape="1">
          <a:blip r:embed="rId3">
            <a:alphaModFix/>
          </a:blip>
          <a:srcRect b="6951" l="0" r="0" t="14300"/>
          <a:stretch/>
        </p:blipFill>
        <p:spPr>
          <a:xfrm>
            <a:off x="739824" y="620688"/>
            <a:ext cx="10972800" cy="540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609600" y="274638"/>
            <a:ext cx="10972800" cy="70609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4400">
                <a:latin typeface="Cambria"/>
                <a:ea typeface="Cambria"/>
                <a:cs typeface="Cambria"/>
                <a:sym typeface="Cambria"/>
              </a:rPr>
              <a:t>Argument Types</a:t>
            </a:r>
            <a:endParaRPr/>
          </a:p>
        </p:txBody>
      </p:sp>
      <p:sp>
        <p:nvSpPr>
          <p:cNvPr id="119" name="Google Shape;119;p19"/>
          <p:cNvSpPr txBox="1"/>
          <p:nvPr>
            <p:ph idx="1" type="body"/>
          </p:nvPr>
        </p:nvSpPr>
        <p:spPr>
          <a:xfrm>
            <a:off x="119336" y="1124744"/>
            <a:ext cx="11953328"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lt1"/>
              </a:buClr>
              <a:buSzPts val="2400"/>
              <a:buChar char="•"/>
            </a:pPr>
            <a:r>
              <a:rPr lang="en-US" sz="2400">
                <a:latin typeface="Cambria"/>
                <a:ea typeface="Cambria"/>
                <a:cs typeface="Cambria"/>
                <a:sym typeface="Cambria"/>
              </a:rPr>
              <a:t>Pure facts, no conclusion</a:t>
            </a:r>
            <a:endParaRPr/>
          </a:p>
          <a:p>
            <a:pPr indent="-285750" lvl="1" marL="742950" rtl="0" algn="just">
              <a:spcBef>
                <a:spcPts val="400"/>
              </a:spcBef>
              <a:spcAft>
                <a:spcPts val="0"/>
              </a:spcAft>
              <a:buClr>
                <a:schemeClr val="lt1"/>
              </a:buClr>
              <a:buSzPts val="2000"/>
              <a:buChar char="–"/>
            </a:pPr>
            <a:r>
              <a:rPr lang="en-US" sz="2000">
                <a:latin typeface="Cambria"/>
                <a:ea typeface="Cambria"/>
                <a:cs typeface="Cambria"/>
                <a:sym typeface="Cambria"/>
              </a:rPr>
              <a:t>usually inference questions</a:t>
            </a:r>
            <a:endParaRPr/>
          </a:p>
          <a:p>
            <a:pPr indent="-342900" lvl="0" marL="342900" rtl="0" algn="just">
              <a:spcBef>
                <a:spcPts val="480"/>
              </a:spcBef>
              <a:spcAft>
                <a:spcPts val="0"/>
              </a:spcAft>
              <a:buClr>
                <a:schemeClr val="lt1"/>
              </a:buClr>
              <a:buSzPts val="2400"/>
              <a:buChar char="•"/>
            </a:pPr>
            <a:r>
              <a:rPr lang="en-US" sz="2400">
                <a:latin typeface="Cambria"/>
                <a:ea typeface="Cambria"/>
                <a:cs typeface="Cambria"/>
                <a:sym typeface="Cambria"/>
              </a:rPr>
              <a:t>Seemingly contradictory facts, no conclusion </a:t>
            </a:r>
            <a:endParaRPr/>
          </a:p>
          <a:p>
            <a:pPr indent="-285750" lvl="1" marL="742950" rtl="0" algn="just">
              <a:spcBef>
                <a:spcPts val="400"/>
              </a:spcBef>
              <a:spcAft>
                <a:spcPts val="0"/>
              </a:spcAft>
              <a:buClr>
                <a:schemeClr val="lt1"/>
              </a:buClr>
              <a:buSzPts val="2000"/>
              <a:buChar char="–"/>
            </a:pPr>
            <a:r>
              <a:rPr lang="en-US" sz="2000">
                <a:latin typeface="Cambria"/>
                <a:ea typeface="Cambria"/>
                <a:cs typeface="Cambria"/>
                <a:sym typeface="Cambria"/>
              </a:rPr>
              <a:t>usually paradox questions</a:t>
            </a:r>
            <a:endParaRPr/>
          </a:p>
          <a:p>
            <a:pPr indent="-342900" lvl="0" marL="342900" rtl="0" algn="just">
              <a:spcBef>
                <a:spcPts val="480"/>
              </a:spcBef>
              <a:spcAft>
                <a:spcPts val="0"/>
              </a:spcAft>
              <a:buClr>
                <a:schemeClr val="lt1"/>
              </a:buClr>
              <a:buSzPts val="2400"/>
              <a:buChar char="•"/>
            </a:pPr>
            <a:r>
              <a:rPr lang="en-US" sz="2400">
                <a:latin typeface="Cambria"/>
                <a:ea typeface="Cambria"/>
                <a:cs typeface="Cambria"/>
                <a:sym typeface="Cambria"/>
              </a:rPr>
              <a:t>A few facts, one conclusion (standard argument – about 80% of the questions)</a:t>
            </a:r>
            <a:endParaRPr/>
          </a:p>
          <a:p>
            <a:pPr indent="-342900" lvl="0" marL="342900" rtl="0" algn="just">
              <a:spcBef>
                <a:spcPts val="480"/>
              </a:spcBef>
              <a:spcAft>
                <a:spcPts val="0"/>
              </a:spcAft>
              <a:buClr>
                <a:schemeClr val="lt1"/>
              </a:buClr>
              <a:buSzPts val="2400"/>
              <a:buChar char="•"/>
            </a:pPr>
            <a:r>
              <a:rPr lang="en-US" sz="2400">
                <a:latin typeface="Cambria"/>
                <a:ea typeface="Cambria"/>
                <a:cs typeface="Cambria"/>
                <a:sym typeface="Cambria"/>
              </a:rPr>
              <a:t>Facts 🡪 IC (intermediate conclusion) – MC (main conclusion), </a:t>
            </a:r>
            <a:r>
              <a:rPr lang="en-US" sz="2000">
                <a:latin typeface="Cambria"/>
                <a:ea typeface="Cambria"/>
                <a:cs typeface="Cambria"/>
                <a:sym typeface="Cambria"/>
              </a:rPr>
              <a:t>usually boldface questions</a:t>
            </a:r>
            <a:endParaRPr/>
          </a:p>
          <a:p>
            <a:pPr indent="-342900" lvl="0" marL="342900" rtl="0" algn="just">
              <a:spcBef>
                <a:spcPts val="480"/>
              </a:spcBef>
              <a:spcAft>
                <a:spcPts val="0"/>
              </a:spcAft>
              <a:buClr>
                <a:schemeClr val="lt1"/>
              </a:buClr>
              <a:buSzPts val="2400"/>
              <a:buChar char="•"/>
            </a:pPr>
            <a:r>
              <a:rPr lang="en-US" sz="2400">
                <a:latin typeface="Cambria"/>
                <a:ea typeface="Cambria"/>
                <a:cs typeface="Cambria"/>
                <a:sym typeface="Cambria"/>
              </a:rPr>
              <a:t>Two opposing conclusions / viewpoints (usually the author and some other side) with facts backing both the claims, </a:t>
            </a:r>
            <a:r>
              <a:rPr lang="en-US" sz="2000">
                <a:latin typeface="Cambria"/>
                <a:ea typeface="Cambria"/>
                <a:cs typeface="Cambria"/>
                <a:sym typeface="Cambria"/>
              </a:rPr>
              <a:t>usually boldface questions</a:t>
            </a:r>
            <a:endParaRPr/>
          </a:p>
          <a:p>
            <a:pPr indent="-342900" lvl="0" marL="342900" rtl="0" algn="just">
              <a:spcBef>
                <a:spcPts val="480"/>
              </a:spcBef>
              <a:spcAft>
                <a:spcPts val="0"/>
              </a:spcAft>
              <a:buClr>
                <a:schemeClr val="lt1"/>
              </a:buClr>
              <a:buSzPts val="2400"/>
              <a:buChar char="•"/>
            </a:pPr>
            <a:r>
              <a:rPr lang="en-US" sz="2400">
                <a:latin typeface="Cambria"/>
                <a:ea typeface="Cambria"/>
                <a:cs typeface="Cambria"/>
                <a:sym typeface="Cambria"/>
              </a:rPr>
              <a:t>Two paragraphs – two different arguments (one responding to the other), </a:t>
            </a:r>
            <a:r>
              <a:rPr lang="en-US" sz="2000">
                <a:latin typeface="Cambria"/>
                <a:ea typeface="Cambria"/>
                <a:cs typeface="Cambria"/>
                <a:sym typeface="Cambria"/>
              </a:rPr>
              <a:t>various types of questions</a:t>
            </a:r>
            <a:endParaRPr/>
          </a:p>
        </p:txBody>
      </p:sp>
      <p:pic>
        <p:nvPicPr>
          <p:cNvPr id="120" name="Google Shape;120;p19"/>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4"/>
          <p:cNvSpPr txBox="1"/>
          <p:nvPr>
            <p:ph type="title"/>
          </p:nvPr>
        </p:nvSpPr>
        <p:spPr>
          <a:xfrm>
            <a:off x="0" y="260648"/>
            <a:ext cx="12192000" cy="136815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8800">
                <a:latin typeface="Cambria"/>
                <a:ea typeface="Cambria"/>
                <a:cs typeface="Cambria"/>
                <a:sym typeface="Cambria"/>
              </a:rPr>
              <a:t>CR Basics Part 2</a:t>
            </a:r>
            <a:endParaRPr b="1" sz="8800">
              <a:latin typeface="Cambria"/>
              <a:ea typeface="Cambria"/>
              <a:cs typeface="Cambria"/>
              <a:sym typeface="Cambria"/>
            </a:endParaRPr>
          </a:p>
        </p:txBody>
      </p:sp>
      <p:pic>
        <p:nvPicPr>
          <p:cNvPr id="433" name="Google Shape;433;p64"/>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5"/>
          <p:cNvSpPr txBox="1"/>
          <p:nvPr>
            <p:ph type="title"/>
          </p:nvPr>
        </p:nvSpPr>
        <p:spPr>
          <a:xfrm>
            <a:off x="0" y="260648"/>
            <a:ext cx="12192000" cy="374441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a:latin typeface="Cambria"/>
                <a:ea typeface="Cambria"/>
                <a:cs typeface="Cambria"/>
                <a:sym typeface="Cambria"/>
              </a:rPr>
              <a:t>Cause and Effect Reasoning </a:t>
            </a:r>
            <a:br>
              <a:rPr b="1" lang="en-US">
                <a:latin typeface="Cambria"/>
                <a:ea typeface="Cambria"/>
                <a:cs typeface="Cambria"/>
                <a:sym typeface="Cambria"/>
              </a:rPr>
            </a:br>
            <a:r>
              <a:rPr b="1" lang="en-US">
                <a:latin typeface="Cambria"/>
                <a:ea typeface="Cambria"/>
                <a:cs typeface="Cambria"/>
                <a:sym typeface="Cambria"/>
              </a:rPr>
              <a:t>(present in about 10% of CR questions)</a:t>
            </a:r>
            <a:endParaRPr b="1">
              <a:latin typeface="Cambria"/>
              <a:ea typeface="Cambria"/>
              <a:cs typeface="Cambria"/>
              <a:sym typeface="Cambria"/>
            </a:endParaRPr>
          </a:p>
        </p:txBody>
      </p:sp>
      <p:pic>
        <p:nvPicPr>
          <p:cNvPr id="439" name="Google Shape;439;p65"/>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6"/>
          <p:cNvSpPr txBox="1"/>
          <p:nvPr>
            <p:ph type="title"/>
          </p:nvPr>
        </p:nvSpPr>
        <p:spPr>
          <a:xfrm>
            <a:off x="0" y="260648"/>
            <a:ext cx="6528048" cy="374441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4800">
                <a:latin typeface="Cambria"/>
                <a:ea typeface="Cambria"/>
                <a:cs typeface="Cambria"/>
                <a:sym typeface="Cambria"/>
              </a:rPr>
              <a:t>Please note:</a:t>
            </a:r>
            <a:br>
              <a:rPr b="1" lang="en-US" sz="4800">
                <a:latin typeface="Cambria"/>
                <a:ea typeface="Cambria"/>
                <a:cs typeface="Cambria"/>
                <a:sym typeface="Cambria"/>
              </a:rPr>
            </a:br>
            <a:br>
              <a:rPr b="1" lang="en-US" sz="4800">
                <a:latin typeface="Cambria"/>
                <a:ea typeface="Cambria"/>
                <a:cs typeface="Cambria"/>
                <a:sym typeface="Cambria"/>
              </a:rPr>
            </a:br>
            <a:r>
              <a:rPr b="1" lang="en-US" sz="4800">
                <a:latin typeface="Cambria"/>
                <a:ea typeface="Cambria"/>
                <a:cs typeface="Cambria"/>
                <a:sym typeface="Cambria"/>
              </a:rPr>
              <a:t>On each slide, check the bottom </a:t>
            </a:r>
            <a:br>
              <a:rPr b="1" lang="en-US" sz="4800">
                <a:latin typeface="Cambria"/>
                <a:ea typeface="Cambria"/>
                <a:cs typeface="Cambria"/>
                <a:sym typeface="Cambria"/>
              </a:rPr>
            </a:br>
            <a:r>
              <a:rPr b="1" lang="en-US" sz="4800">
                <a:latin typeface="Cambria"/>
                <a:ea typeface="Cambria"/>
                <a:cs typeface="Cambria"/>
                <a:sym typeface="Cambria"/>
              </a:rPr>
              <a:t>notes</a:t>
            </a:r>
            <a:br>
              <a:rPr b="1" lang="en-US" sz="4800">
                <a:latin typeface="Cambria"/>
                <a:ea typeface="Cambria"/>
                <a:cs typeface="Cambria"/>
                <a:sym typeface="Cambria"/>
              </a:rPr>
            </a:br>
            <a:r>
              <a:rPr b="1" lang="en-US" sz="4800">
                <a:latin typeface="Cambria"/>
                <a:ea typeface="Cambria"/>
                <a:cs typeface="Cambria"/>
                <a:sym typeface="Cambria"/>
              </a:rPr>
              <a:t>for explanations,  wherever applicable.</a:t>
            </a:r>
            <a:endParaRPr b="1" sz="4800">
              <a:latin typeface="Cambria"/>
              <a:ea typeface="Cambria"/>
              <a:cs typeface="Cambria"/>
              <a:sym typeface="Cambria"/>
            </a:endParaRPr>
          </a:p>
        </p:txBody>
      </p:sp>
      <p:pic>
        <p:nvPicPr>
          <p:cNvPr id="445" name="Google Shape;445;p66"/>
          <p:cNvPicPr preferRelativeResize="0"/>
          <p:nvPr/>
        </p:nvPicPr>
        <p:blipFill rotWithShape="1">
          <a:blip r:embed="rId3">
            <a:alphaModFix/>
          </a:blip>
          <a:srcRect b="0" l="0" r="0" t="0"/>
          <a:stretch/>
        </p:blipFill>
        <p:spPr>
          <a:xfrm>
            <a:off x="7176120" y="1467163"/>
            <a:ext cx="4511824" cy="2537901"/>
          </a:xfrm>
          <a:prstGeom prst="rect">
            <a:avLst/>
          </a:prstGeom>
          <a:noFill/>
          <a:ln>
            <a:noFill/>
          </a:ln>
        </p:spPr>
      </p:pic>
      <p:cxnSp>
        <p:nvCxnSpPr>
          <p:cNvPr id="446" name="Google Shape;446;p66"/>
          <p:cNvCxnSpPr/>
          <p:nvPr/>
        </p:nvCxnSpPr>
        <p:spPr>
          <a:xfrm>
            <a:off x="4079776" y="3717032"/>
            <a:ext cx="4248472" cy="0"/>
          </a:xfrm>
          <a:prstGeom prst="straightConnector1">
            <a:avLst/>
          </a:prstGeom>
          <a:noFill/>
          <a:ln cap="flat" cmpd="sng" w="76200">
            <a:solidFill>
              <a:srgbClr val="C00000"/>
            </a:solidFill>
            <a:prstDash val="solid"/>
            <a:round/>
            <a:headEnd len="sm" w="sm" type="none"/>
            <a:tailEnd len="med" w="med" type="triangle"/>
          </a:ln>
        </p:spPr>
      </p:cxnSp>
      <p:pic>
        <p:nvPicPr>
          <p:cNvPr id="447" name="Google Shape;447;p66"/>
          <p:cNvPicPr preferRelativeResize="0"/>
          <p:nvPr/>
        </p:nvPicPr>
        <p:blipFill rotWithShape="1">
          <a:blip r:embed="rId4">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7"/>
          <p:cNvSpPr txBox="1"/>
          <p:nvPr/>
        </p:nvSpPr>
        <p:spPr>
          <a:xfrm>
            <a:off x="191344" y="188640"/>
            <a:ext cx="11809312" cy="365555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n-US" sz="2400" u="none" cap="none" strike="noStrike">
                <a:solidFill>
                  <a:schemeClr val="lt1"/>
                </a:solidFill>
                <a:latin typeface="Cambria"/>
                <a:ea typeface="Cambria"/>
                <a:cs typeface="Cambria"/>
                <a:sym typeface="Cambria"/>
              </a:rPr>
              <a:t>Cause and effect reasoning: </a:t>
            </a:r>
            <a:r>
              <a:rPr b="0" i="0" lang="en-US" sz="2400" u="none" cap="none" strike="noStrike">
                <a:solidFill>
                  <a:schemeClr val="lt1"/>
                </a:solidFill>
                <a:latin typeface="Cambria"/>
                <a:ea typeface="Cambria"/>
                <a:cs typeface="Cambria"/>
                <a:sym typeface="Cambria"/>
              </a:rPr>
              <a:t>If the conclusion an argument is: A causes / caused B</a:t>
            </a:r>
            <a:endParaRPr/>
          </a:p>
          <a:p>
            <a:pPr indent="0" lvl="0" marL="0" marR="0" rtl="0" algn="just">
              <a:lnSpc>
                <a:spcPct val="150000"/>
              </a:lnSpc>
              <a:spcBef>
                <a:spcPts val="600"/>
              </a:spcBef>
              <a:spcAft>
                <a:spcPts val="0"/>
              </a:spcAft>
              <a:buNone/>
            </a:pPr>
            <a:r>
              <a:rPr b="0" i="0" lang="en-US" sz="2400" u="none" cap="none" strike="noStrike">
                <a:solidFill>
                  <a:schemeClr val="lt1"/>
                </a:solidFill>
                <a:latin typeface="Cambria"/>
                <a:ea typeface="Cambria"/>
                <a:cs typeface="Cambria"/>
                <a:sym typeface="Cambria"/>
              </a:rPr>
              <a:t>The correct </a:t>
            </a:r>
            <a:r>
              <a:rPr b="1" i="1" lang="en-US" sz="2400" u="none" cap="none" strike="noStrike">
                <a:solidFill>
                  <a:schemeClr val="lt1"/>
                </a:solidFill>
                <a:latin typeface="Cambria"/>
                <a:ea typeface="Cambria"/>
                <a:cs typeface="Cambria"/>
                <a:sym typeface="Cambria"/>
              </a:rPr>
              <a:t>weakeners</a:t>
            </a:r>
            <a:r>
              <a:rPr b="0" i="0" lang="en-US" sz="2400" u="none" cap="none" strike="noStrike">
                <a:solidFill>
                  <a:schemeClr val="lt1"/>
                </a:solidFill>
                <a:latin typeface="Cambria"/>
                <a:ea typeface="Cambria"/>
                <a:cs typeface="Cambria"/>
                <a:sym typeface="Cambria"/>
              </a:rPr>
              <a:t> are:</a:t>
            </a:r>
            <a:endParaRPr/>
          </a:p>
          <a:p>
            <a:pPr indent="-285750" lvl="1" marL="742950" marR="0" rtl="0" algn="just">
              <a:lnSpc>
                <a:spcPct val="150000"/>
              </a:lnSpc>
              <a:spcBef>
                <a:spcPts val="600"/>
              </a:spcBef>
              <a:spcAft>
                <a:spcPts val="0"/>
              </a:spcAft>
              <a:buClr>
                <a:schemeClr val="lt1"/>
              </a:buClr>
              <a:buSzPts val="2400"/>
              <a:buFont typeface="Noto Sans Symbols"/>
              <a:buChar char="∙"/>
            </a:pPr>
            <a:r>
              <a:rPr b="0" i="0" lang="en-US" sz="2400" u="none" cap="none" strike="noStrike">
                <a:solidFill>
                  <a:schemeClr val="lt1"/>
                </a:solidFill>
                <a:latin typeface="Cambria"/>
                <a:ea typeface="Cambria"/>
                <a:cs typeface="Cambria"/>
                <a:sym typeface="Cambria"/>
              </a:rPr>
              <a:t>B caused A</a:t>
            </a:r>
            <a:endParaRPr/>
          </a:p>
          <a:p>
            <a:pPr indent="-285750" lvl="1" marL="742950" marR="0" rtl="0" algn="just">
              <a:lnSpc>
                <a:spcPct val="150000"/>
              </a:lnSpc>
              <a:spcBef>
                <a:spcPts val="600"/>
              </a:spcBef>
              <a:spcAft>
                <a:spcPts val="0"/>
              </a:spcAft>
              <a:buClr>
                <a:schemeClr val="lt1"/>
              </a:buClr>
              <a:buSzPts val="2400"/>
              <a:buFont typeface="Noto Sans Symbols"/>
              <a:buChar char="∙"/>
            </a:pPr>
            <a:r>
              <a:rPr b="0" i="0" lang="en-US" sz="2400" u="none" cap="none" strike="noStrike">
                <a:solidFill>
                  <a:schemeClr val="lt1"/>
                </a:solidFill>
                <a:latin typeface="Cambria"/>
                <a:ea typeface="Cambria"/>
                <a:cs typeface="Cambria"/>
                <a:sym typeface="Cambria"/>
              </a:rPr>
              <a:t>C caused B</a:t>
            </a:r>
            <a:endParaRPr/>
          </a:p>
          <a:p>
            <a:pPr indent="-285750" lvl="1" marL="742950" marR="0" rtl="0" algn="just">
              <a:lnSpc>
                <a:spcPct val="150000"/>
              </a:lnSpc>
              <a:spcBef>
                <a:spcPts val="600"/>
              </a:spcBef>
              <a:spcAft>
                <a:spcPts val="0"/>
              </a:spcAft>
              <a:buClr>
                <a:schemeClr val="lt1"/>
              </a:buClr>
              <a:buSzPts val="2400"/>
              <a:buFont typeface="Noto Sans Symbols"/>
              <a:buChar char="∙"/>
            </a:pPr>
            <a:r>
              <a:rPr b="0" i="0" lang="en-US" sz="2400" u="none" cap="none" strike="noStrike">
                <a:solidFill>
                  <a:schemeClr val="lt1"/>
                </a:solidFill>
                <a:latin typeface="Cambria"/>
                <a:ea typeface="Cambria"/>
                <a:cs typeface="Cambria"/>
                <a:sym typeface="Cambria"/>
              </a:rPr>
              <a:t>C caused both A and B (e.g., hot weather may cause both beer sales and ice cream sales to increase)</a:t>
            </a:r>
            <a:endParaRPr/>
          </a:p>
        </p:txBody>
      </p:sp>
      <p:pic>
        <p:nvPicPr>
          <p:cNvPr id="454" name="Google Shape;454;p67"/>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8"/>
          <p:cNvSpPr txBox="1"/>
          <p:nvPr>
            <p:ph idx="1" type="body"/>
          </p:nvPr>
        </p:nvSpPr>
        <p:spPr>
          <a:xfrm>
            <a:off x="191344" y="116632"/>
            <a:ext cx="11809312" cy="54006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chemeClr val="lt1"/>
              </a:buClr>
              <a:buSzPts val="2800"/>
              <a:buNone/>
            </a:pPr>
            <a:r>
              <a:rPr b="1" lang="en-US" sz="2800">
                <a:latin typeface="Cambria"/>
                <a:ea typeface="Cambria"/>
                <a:cs typeface="Cambria"/>
                <a:sym typeface="Cambria"/>
              </a:rPr>
              <a:t>Cause and effect reasoning: </a:t>
            </a:r>
            <a:r>
              <a:rPr lang="en-US" sz="2400">
                <a:latin typeface="Caladea"/>
                <a:ea typeface="Caladea"/>
                <a:cs typeface="Caladea"/>
                <a:sym typeface="Caladea"/>
              </a:rPr>
              <a:t> </a:t>
            </a:r>
            <a:r>
              <a:rPr lang="en-US" sz="2800">
                <a:latin typeface="Cambria"/>
                <a:ea typeface="Cambria"/>
                <a:cs typeface="Cambria"/>
                <a:sym typeface="Cambria"/>
              </a:rPr>
              <a:t>If the conclusion is: A causes B</a:t>
            </a:r>
            <a:endParaRPr sz="2400">
              <a:latin typeface="Caladea"/>
              <a:ea typeface="Caladea"/>
              <a:cs typeface="Caladea"/>
              <a:sym typeface="Caladea"/>
            </a:endParaRPr>
          </a:p>
          <a:p>
            <a:pPr indent="0" lvl="0" marL="0" marR="0" rtl="0" algn="just">
              <a:lnSpc>
                <a:spcPct val="150000"/>
              </a:lnSpc>
              <a:spcBef>
                <a:spcPts val="600"/>
              </a:spcBef>
              <a:spcAft>
                <a:spcPts val="0"/>
              </a:spcAft>
              <a:buClr>
                <a:schemeClr val="lt1"/>
              </a:buClr>
              <a:buSzPts val="2800"/>
              <a:buNone/>
            </a:pPr>
            <a:r>
              <a:rPr lang="en-US" sz="2800">
                <a:latin typeface="Cambria"/>
                <a:ea typeface="Cambria"/>
                <a:cs typeface="Cambria"/>
                <a:sym typeface="Cambria"/>
              </a:rPr>
              <a:t>The correct </a:t>
            </a:r>
            <a:r>
              <a:rPr b="1" i="1" lang="en-US" sz="2800">
                <a:latin typeface="Cambria"/>
                <a:ea typeface="Cambria"/>
                <a:cs typeface="Cambria"/>
                <a:sym typeface="Cambria"/>
              </a:rPr>
              <a:t>strengtheners</a:t>
            </a:r>
            <a:r>
              <a:rPr lang="en-US" sz="2800">
                <a:latin typeface="Cambria"/>
                <a:ea typeface="Cambria"/>
                <a:cs typeface="Cambria"/>
                <a:sym typeface="Cambria"/>
              </a:rPr>
              <a:t> (and the correct </a:t>
            </a:r>
            <a:r>
              <a:rPr b="1" i="1" lang="en-US" sz="2800">
                <a:latin typeface="Cambria"/>
                <a:ea typeface="Cambria"/>
                <a:cs typeface="Cambria"/>
                <a:sym typeface="Cambria"/>
              </a:rPr>
              <a:t>assumptions</a:t>
            </a:r>
            <a:r>
              <a:rPr lang="en-US" sz="2800">
                <a:latin typeface="Cambria"/>
                <a:ea typeface="Cambria"/>
                <a:cs typeface="Cambria"/>
                <a:sym typeface="Cambria"/>
              </a:rPr>
              <a:t>) are:</a:t>
            </a:r>
            <a:endParaRPr sz="2400">
              <a:latin typeface="Caladea"/>
              <a:ea typeface="Caladea"/>
              <a:cs typeface="Caladea"/>
              <a:sym typeface="Caladea"/>
            </a:endParaRPr>
          </a:p>
          <a:p>
            <a:pPr indent="-285750" lvl="1" marL="742950" marR="0" rtl="0" algn="just">
              <a:lnSpc>
                <a:spcPct val="150000"/>
              </a:lnSpc>
              <a:spcBef>
                <a:spcPts val="600"/>
              </a:spcBef>
              <a:spcAft>
                <a:spcPts val="0"/>
              </a:spcAft>
              <a:buClr>
                <a:schemeClr val="lt1"/>
              </a:buClr>
              <a:buSzPts val="2800"/>
              <a:buFont typeface="Noto Sans Symbols"/>
              <a:buChar char="∙"/>
            </a:pPr>
            <a:r>
              <a:rPr lang="en-US">
                <a:latin typeface="Cambria"/>
                <a:ea typeface="Cambria"/>
                <a:cs typeface="Cambria"/>
                <a:sym typeface="Cambria"/>
              </a:rPr>
              <a:t>B did not cause A</a:t>
            </a:r>
            <a:endParaRPr sz="2400">
              <a:latin typeface="Caladea"/>
              <a:ea typeface="Caladea"/>
              <a:cs typeface="Caladea"/>
              <a:sym typeface="Caladea"/>
            </a:endParaRPr>
          </a:p>
          <a:p>
            <a:pPr indent="-285750" lvl="1" marL="742950" marR="0" rtl="0" algn="just">
              <a:lnSpc>
                <a:spcPct val="150000"/>
              </a:lnSpc>
              <a:spcBef>
                <a:spcPts val="600"/>
              </a:spcBef>
              <a:spcAft>
                <a:spcPts val="0"/>
              </a:spcAft>
              <a:buClr>
                <a:schemeClr val="lt1"/>
              </a:buClr>
              <a:buSzPts val="2800"/>
              <a:buFont typeface="Noto Sans Symbols"/>
              <a:buChar char="∙"/>
            </a:pPr>
            <a:r>
              <a:rPr lang="en-US">
                <a:latin typeface="Cambria"/>
                <a:ea typeface="Cambria"/>
                <a:cs typeface="Cambria"/>
                <a:sym typeface="Cambria"/>
              </a:rPr>
              <a:t>C did not cause B</a:t>
            </a:r>
            <a:endParaRPr sz="2400">
              <a:latin typeface="Caladea"/>
              <a:ea typeface="Caladea"/>
              <a:cs typeface="Caladea"/>
              <a:sym typeface="Caladea"/>
            </a:endParaRPr>
          </a:p>
          <a:p>
            <a:pPr indent="-285750" lvl="1" marL="742950" marR="0" rtl="0" algn="just">
              <a:lnSpc>
                <a:spcPct val="150000"/>
              </a:lnSpc>
              <a:spcBef>
                <a:spcPts val="600"/>
              </a:spcBef>
              <a:spcAft>
                <a:spcPts val="0"/>
              </a:spcAft>
              <a:buClr>
                <a:schemeClr val="lt1"/>
              </a:buClr>
              <a:buSzPts val="2800"/>
              <a:buFont typeface="Noto Sans Symbols"/>
              <a:buChar char="∙"/>
            </a:pPr>
            <a:r>
              <a:rPr lang="en-US">
                <a:latin typeface="Cambria"/>
                <a:ea typeface="Cambria"/>
                <a:cs typeface="Cambria"/>
                <a:sym typeface="Cambria"/>
              </a:rPr>
              <a:t>C did not cause both A and B</a:t>
            </a:r>
            <a:endParaRPr sz="2400">
              <a:latin typeface="Caladea"/>
              <a:ea typeface="Caladea"/>
              <a:cs typeface="Caladea"/>
              <a:sym typeface="Caladea"/>
            </a:endParaRPr>
          </a:p>
        </p:txBody>
      </p:sp>
      <p:pic>
        <p:nvPicPr>
          <p:cNvPr id="461" name="Google Shape;461;p68"/>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9"/>
          <p:cNvSpPr txBox="1"/>
          <p:nvPr/>
        </p:nvSpPr>
        <p:spPr>
          <a:xfrm>
            <a:off x="155340" y="44624"/>
            <a:ext cx="11881320" cy="5717655"/>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50000"/>
              </a:lnSpc>
              <a:spcBef>
                <a:spcPts val="0"/>
              </a:spcBef>
              <a:spcAft>
                <a:spcPts val="0"/>
              </a:spcAft>
              <a:buClr>
                <a:schemeClr val="lt1"/>
              </a:buClr>
              <a:buSzPts val="2400"/>
              <a:buFont typeface="Calibri"/>
              <a:buAutoNum type="arabicPeriod"/>
            </a:pPr>
            <a:r>
              <a:rPr b="0" i="0" lang="en-US" sz="2400" u="none" cap="none" strike="noStrike">
                <a:solidFill>
                  <a:schemeClr val="lt1"/>
                </a:solidFill>
                <a:latin typeface="Cambria"/>
                <a:ea typeface="Cambria"/>
                <a:cs typeface="Cambria"/>
                <a:sym typeface="Cambria"/>
              </a:rPr>
              <a:t>Studies indicate that older antelope are, on average, more cautious than younger antelope. This proves that getting older causes antelope to become more cautious.</a:t>
            </a:r>
            <a:r>
              <a:rPr b="1" i="0" lang="en-US" sz="2400" u="none" cap="none" strike="noStrike">
                <a:solidFill>
                  <a:schemeClr val="lt1"/>
                </a:solidFill>
                <a:latin typeface="Cambria"/>
                <a:ea typeface="Cambria"/>
                <a:cs typeface="Cambria"/>
                <a:sym typeface="Cambria"/>
              </a:rPr>
              <a:t> Weaken?</a:t>
            </a:r>
            <a:endParaRPr b="0" i="0" sz="2400" u="none" cap="none" strike="noStrike">
              <a:solidFill>
                <a:schemeClr val="lt1"/>
              </a:solidFill>
              <a:latin typeface="Cambria"/>
              <a:ea typeface="Cambria"/>
              <a:cs typeface="Cambria"/>
              <a:sym typeface="Cambria"/>
            </a:endParaRPr>
          </a:p>
          <a:p>
            <a:pPr indent="-457200" lvl="0" marL="457200" marR="0" rtl="0" algn="just">
              <a:lnSpc>
                <a:spcPct val="150000"/>
              </a:lnSpc>
              <a:spcBef>
                <a:spcPts val="600"/>
              </a:spcBef>
              <a:spcAft>
                <a:spcPts val="0"/>
              </a:spcAft>
              <a:buClr>
                <a:schemeClr val="lt1"/>
              </a:buClr>
              <a:buSzPts val="2400"/>
              <a:buFont typeface="Calibri"/>
              <a:buAutoNum type="arabicPeriod"/>
            </a:pPr>
            <a:r>
              <a:rPr b="0" i="0" lang="en-US" sz="2400" u="none" cap="none" strike="noStrike">
                <a:solidFill>
                  <a:schemeClr val="lt1"/>
                </a:solidFill>
                <a:latin typeface="Cambria"/>
                <a:ea typeface="Cambria"/>
                <a:cs typeface="Cambria"/>
                <a:sym typeface="Cambria"/>
              </a:rPr>
              <a:t>Children with divorced parents exhibit 50% more behavioral problems than do children whose parents remain married. Therefore, divorce causes behavioral problems in children. </a:t>
            </a:r>
            <a:r>
              <a:rPr b="1" i="0" lang="en-US" sz="2400" u="none" cap="none" strike="noStrike">
                <a:solidFill>
                  <a:schemeClr val="lt1"/>
                </a:solidFill>
                <a:latin typeface="Cambria"/>
                <a:ea typeface="Cambria"/>
                <a:cs typeface="Cambria"/>
                <a:sym typeface="Cambria"/>
              </a:rPr>
              <a:t>Weaken?</a:t>
            </a:r>
            <a:endParaRPr b="0" i="0" sz="2400" u="none" cap="none" strike="noStrike">
              <a:solidFill>
                <a:schemeClr val="lt1"/>
              </a:solidFill>
              <a:latin typeface="Cambria"/>
              <a:ea typeface="Cambria"/>
              <a:cs typeface="Cambria"/>
              <a:sym typeface="Cambria"/>
            </a:endParaRPr>
          </a:p>
          <a:p>
            <a:pPr indent="-457200" lvl="0" marL="457200" marR="0" rtl="0" algn="just">
              <a:lnSpc>
                <a:spcPct val="150000"/>
              </a:lnSpc>
              <a:spcBef>
                <a:spcPts val="600"/>
              </a:spcBef>
              <a:spcAft>
                <a:spcPts val="0"/>
              </a:spcAft>
              <a:buClr>
                <a:schemeClr val="lt1"/>
              </a:buClr>
              <a:buSzPts val="2400"/>
              <a:buFont typeface="Calibri"/>
              <a:buAutoNum type="arabicPeriod"/>
            </a:pPr>
            <a:r>
              <a:rPr b="0" i="0" lang="en-US" sz="2400" u="none" cap="none" strike="noStrike">
                <a:solidFill>
                  <a:schemeClr val="lt1"/>
                </a:solidFill>
                <a:latin typeface="Cambria"/>
                <a:ea typeface="Cambria"/>
                <a:cs typeface="Cambria"/>
                <a:sym typeface="Cambria"/>
              </a:rPr>
              <a:t>A recent study showed that individuals with abnormally low concentrations of vitamin B6 in their bloodstream are three times as likely to suffer from disease Q. Therefore, increasing the concentration of vitamin B6 within an individual's bloodstream can protect that individual from disease. </a:t>
            </a:r>
            <a:r>
              <a:rPr b="1" i="0" lang="en-US" sz="2400" u="none" cap="none" strike="noStrike">
                <a:solidFill>
                  <a:schemeClr val="lt1"/>
                </a:solidFill>
                <a:latin typeface="Cambria"/>
                <a:ea typeface="Cambria"/>
                <a:cs typeface="Cambria"/>
                <a:sym typeface="Cambria"/>
              </a:rPr>
              <a:t>ASSUMPTION?</a:t>
            </a:r>
            <a:endParaRPr/>
          </a:p>
        </p:txBody>
      </p:sp>
      <p:pic>
        <p:nvPicPr>
          <p:cNvPr id="468" name="Google Shape;468;p69"/>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0"/>
          <p:cNvSpPr txBox="1"/>
          <p:nvPr/>
        </p:nvSpPr>
        <p:spPr>
          <a:xfrm>
            <a:off x="155340" y="116632"/>
            <a:ext cx="11881320" cy="4532716"/>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50000"/>
              </a:lnSpc>
              <a:spcBef>
                <a:spcPts val="0"/>
              </a:spcBef>
              <a:spcAft>
                <a:spcPts val="0"/>
              </a:spcAft>
              <a:buClr>
                <a:schemeClr val="lt1"/>
              </a:buClr>
              <a:buSzPts val="2400"/>
              <a:buFont typeface="Cambria"/>
              <a:buAutoNum type="arabicPeriod" startAt="4"/>
            </a:pPr>
            <a:r>
              <a:rPr b="0" i="0" lang="en-US" sz="2400" u="none" cap="none" strike="noStrike">
                <a:solidFill>
                  <a:schemeClr val="lt1"/>
                </a:solidFill>
                <a:latin typeface="Cambria"/>
                <a:ea typeface="Cambria"/>
                <a:cs typeface="Cambria"/>
                <a:sym typeface="Cambria"/>
              </a:rPr>
              <a:t>For the last five years, students at Hazelton High School have been required to wear strict uniforms while in school. During that same period, Hazelton's students scored 34% higher on standardized tests than in the preceding five-year period.</a:t>
            </a:r>
            <a:r>
              <a:rPr b="1" i="0" lang="en-US" sz="2400" u="none" cap="none" strike="noStrike">
                <a:solidFill>
                  <a:schemeClr val="lt1"/>
                </a:solidFill>
                <a:latin typeface="Cambria"/>
                <a:ea typeface="Cambria"/>
                <a:cs typeface="Cambria"/>
                <a:sym typeface="Cambria"/>
              </a:rPr>
              <a:t> Weaken?</a:t>
            </a:r>
            <a:endParaRPr b="0" i="0" sz="2400" u="none" cap="none" strike="noStrike">
              <a:solidFill>
                <a:schemeClr val="lt1"/>
              </a:solidFill>
              <a:latin typeface="Cambria"/>
              <a:ea typeface="Cambria"/>
              <a:cs typeface="Cambria"/>
              <a:sym typeface="Cambria"/>
            </a:endParaRPr>
          </a:p>
          <a:p>
            <a:pPr indent="-457200" lvl="0" marL="457200" marR="0" rtl="0" algn="just">
              <a:lnSpc>
                <a:spcPct val="150000"/>
              </a:lnSpc>
              <a:spcBef>
                <a:spcPts val="600"/>
              </a:spcBef>
              <a:spcAft>
                <a:spcPts val="0"/>
              </a:spcAft>
              <a:buClr>
                <a:schemeClr val="lt1"/>
              </a:buClr>
              <a:buSzPts val="2400"/>
              <a:buFont typeface="Cambria"/>
              <a:buAutoNum type="arabicPeriod" startAt="4"/>
            </a:pPr>
            <a:r>
              <a:rPr b="0" i="0" lang="en-US" sz="2400" u="none" cap="none" strike="noStrike">
                <a:solidFill>
                  <a:schemeClr val="lt1"/>
                </a:solidFill>
                <a:latin typeface="Cambria"/>
                <a:ea typeface="Cambria"/>
                <a:cs typeface="Cambria"/>
                <a:sym typeface="Cambria"/>
              </a:rPr>
              <a:t>Manager X recently observed that Employee Y has been consistently arriving to work an hour late for the last two weeks. Over the same time period, performance reports indicated that the quality of Employee Y's work product had decreased substantially. In an effort to reverse this decrease in performance, Manager X instituted harsh penalties for arriving to work late. </a:t>
            </a:r>
            <a:r>
              <a:rPr b="1" i="0" lang="en-US" sz="2400" u="none" cap="none" strike="noStrike">
                <a:solidFill>
                  <a:schemeClr val="lt1"/>
                </a:solidFill>
                <a:latin typeface="Cambria"/>
                <a:ea typeface="Cambria"/>
                <a:cs typeface="Cambria"/>
                <a:sym typeface="Cambria"/>
              </a:rPr>
              <a:t>Weaken?</a:t>
            </a:r>
            <a:endParaRPr b="0" i="0" sz="2400" u="none" cap="none" strike="noStrike">
              <a:solidFill>
                <a:schemeClr val="lt1"/>
              </a:solidFill>
              <a:latin typeface="Cambria"/>
              <a:ea typeface="Cambria"/>
              <a:cs typeface="Cambria"/>
              <a:sym typeface="Cambria"/>
            </a:endParaRPr>
          </a:p>
        </p:txBody>
      </p:sp>
      <p:pic>
        <p:nvPicPr>
          <p:cNvPr id="475" name="Google Shape;475;p70"/>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1"/>
          <p:cNvSpPr txBox="1"/>
          <p:nvPr/>
        </p:nvSpPr>
        <p:spPr>
          <a:xfrm>
            <a:off x="155340" y="116632"/>
            <a:ext cx="11881320" cy="2793778"/>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50000"/>
              </a:lnSpc>
              <a:spcBef>
                <a:spcPts val="0"/>
              </a:spcBef>
              <a:spcAft>
                <a:spcPts val="0"/>
              </a:spcAft>
              <a:buClr>
                <a:schemeClr val="lt1"/>
              </a:buClr>
              <a:buSzPts val="2400"/>
              <a:buFont typeface="Cambria"/>
              <a:buAutoNum type="arabicPeriod" startAt="6"/>
            </a:pPr>
            <a:r>
              <a:rPr b="0" i="0" lang="en-US" sz="2400" u="none" cap="none" strike="noStrike">
                <a:solidFill>
                  <a:schemeClr val="lt1"/>
                </a:solidFill>
                <a:latin typeface="Cambria"/>
                <a:ea typeface="Cambria"/>
                <a:cs typeface="Cambria"/>
                <a:sym typeface="Cambria"/>
              </a:rPr>
              <a:t>The Xanatic Eatery on Main Street has recently received the highest rating in the city's restaurant review guide. Several celebrities, among them the film star Bronco Cantrell, are regular patrons of Xanatic. Therefore, the high rating received by Xanatic in the restaurant review guide must be due to the presence of celebrities as regular patrons.</a:t>
            </a:r>
            <a:r>
              <a:rPr b="1" i="0" lang="en-US" sz="2400" u="none" cap="none" strike="noStrike">
                <a:solidFill>
                  <a:schemeClr val="lt1"/>
                </a:solidFill>
                <a:latin typeface="Cambria"/>
                <a:ea typeface="Cambria"/>
                <a:cs typeface="Cambria"/>
                <a:sym typeface="Cambria"/>
              </a:rPr>
              <a:t> Weaken?</a:t>
            </a:r>
            <a:endParaRPr b="0" i="0" sz="2400" u="none" cap="none" strike="noStrike">
              <a:solidFill>
                <a:schemeClr val="lt1"/>
              </a:solidFill>
              <a:latin typeface="Cambria"/>
              <a:ea typeface="Cambria"/>
              <a:cs typeface="Cambria"/>
              <a:sym typeface="Cambria"/>
            </a:endParaRPr>
          </a:p>
        </p:txBody>
      </p:sp>
      <p:pic>
        <p:nvPicPr>
          <p:cNvPr id="482" name="Google Shape;482;p71"/>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2"/>
          <p:cNvSpPr txBox="1"/>
          <p:nvPr/>
        </p:nvSpPr>
        <p:spPr>
          <a:xfrm>
            <a:off x="155340" y="116632"/>
            <a:ext cx="11881320" cy="2640338"/>
          </a:xfrm>
          <a:prstGeom prst="rect">
            <a:avLst/>
          </a:prstGeom>
          <a:noFill/>
          <a:ln>
            <a:noFill/>
          </a:ln>
        </p:spPr>
        <p:txBody>
          <a:bodyPr anchorCtr="0" anchor="t" bIns="45700" lIns="91425" spcFirstLastPara="1" rIns="91425" wrap="square" tIns="45700">
            <a:spAutoFit/>
          </a:bodyPr>
          <a:lstStyle/>
          <a:p>
            <a:pPr indent="-566738" lvl="0" marL="566738" marR="0" rtl="0" algn="just">
              <a:lnSpc>
                <a:spcPct val="120000"/>
              </a:lnSpc>
              <a:spcBef>
                <a:spcPts val="0"/>
              </a:spcBef>
              <a:spcAft>
                <a:spcPts val="0"/>
              </a:spcAft>
              <a:buNone/>
            </a:pPr>
            <a:r>
              <a:rPr b="0" i="0" lang="en-US" sz="2800" u="none" cap="none" strike="noStrike">
                <a:solidFill>
                  <a:schemeClr val="lt1"/>
                </a:solidFill>
                <a:latin typeface="Cambria"/>
                <a:ea typeface="Cambria"/>
                <a:cs typeface="Cambria"/>
                <a:sym typeface="Cambria"/>
              </a:rPr>
              <a:t>	In the last 20 years, there has been a significant increase in coffee consumption. During this same time period, there has been an increasing number of public coffee shops in urban areas. Therefore, the increase in the number of public coffee shops must have caused the increase in coffee consumption.</a:t>
            </a:r>
            <a:r>
              <a:rPr b="1" i="0" lang="en-US" sz="2800" u="none" cap="none" strike="noStrike">
                <a:solidFill>
                  <a:schemeClr val="lt1"/>
                </a:solidFill>
                <a:latin typeface="Cambria"/>
                <a:ea typeface="Cambria"/>
                <a:cs typeface="Cambria"/>
                <a:sym typeface="Cambria"/>
              </a:rPr>
              <a:t> Weaken?</a:t>
            </a:r>
            <a:endParaRPr b="0" i="0" sz="2800" u="none" cap="none" strike="noStrike">
              <a:solidFill>
                <a:schemeClr val="lt1"/>
              </a:solidFill>
              <a:latin typeface="Calibri"/>
              <a:ea typeface="Calibri"/>
              <a:cs typeface="Calibri"/>
              <a:sym typeface="Calibri"/>
            </a:endParaRPr>
          </a:p>
        </p:txBody>
      </p:sp>
      <p:pic>
        <p:nvPicPr>
          <p:cNvPr id="489" name="Google Shape;489;p72"/>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3"/>
          <p:cNvSpPr txBox="1"/>
          <p:nvPr/>
        </p:nvSpPr>
        <p:spPr>
          <a:xfrm>
            <a:off x="155340" y="116632"/>
            <a:ext cx="11881320" cy="222881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3200" u="none" cap="none" strike="noStrike">
                <a:solidFill>
                  <a:schemeClr val="lt1"/>
                </a:solidFill>
                <a:latin typeface="Cambria"/>
                <a:ea typeface="Cambria"/>
                <a:cs typeface="Cambria"/>
                <a:sym typeface="Cambria"/>
              </a:rPr>
              <a:t>A study indicated that adults who listen to classical music regularly are less likely to have anxiety disorders. Clearly, classical music helps calm the nerves and lowers anxiety.</a:t>
            </a:r>
            <a:r>
              <a:rPr b="1" i="0" lang="en-US" sz="3200" u="none" cap="none" strike="noStrike">
                <a:solidFill>
                  <a:schemeClr val="lt1"/>
                </a:solidFill>
                <a:latin typeface="Cambria"/>
                <a:ea typeface="Cambria"/>
                <a:cs typeface="Cambria"/>
                <a:sym typeface="Cambria"/>
              </a:rPr>
              <a:t> Weaken?</a:t>
            </a:r>
            <a:endParaRPr b="0" i="0" sz="3200" u="none" cap="none" strike="noStrike">
              <a:solidFill>
                <a:schemeClr val="lt1"/>
              </a:solidFill>
              <a:latin typeface="Calibri"/>
              <a:ea typeface="Calibri"/>
              <a:cs typeface="Calibri"/>
              <a:sym typeface="Calibri"/>
            </a:endParaRPr>
          </a:p>
        </p:txBody>
      </p:sp>
      <p:pic>
        <p:nvPicPr>
          <p:cNvPr id="496" name="Google Shape;496;p73"/>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609600" y="274638"/>
            <a:ext cx="10972800" cy="70609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latin typeface="Cambria"/>
                <a:ea typeface="Cambria"/>
                <a:cs typeface="Cambria"/>
                <a:sym typeface="Cambria"/>
              </a:rPr>
              <a:t>Pure facts, no conclusion</a:t>
            </a:r>
            <a:endParaRPr>
              <a:latin typeface="Cambria"/>
              <a:ea typeface="Cambria"/>
              <a:cs typeface="Cambria"/>
              <a:sym typeface="Cambria"/>
            </a:endParaRPr>
          </a:p>
        </p:txBody>
      </p:sp>
      <p:sp>
        <p:nvSpPr>
          <p:cNvPr id="126" name="Google Shape;126;p20"/>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lt1"/>
              </a:buClr>
              <a:buSzPts val="3200"/>
              <a:buNone/>
            </a:pPr>
            <a:r>
              <a:rPr lang="en-US">
                <a:latin typeface="Cambria"/>
                <a:ea typeface="Cambria"/>
                <a:cs typeface="Cambria"/>
                <a:sym typeface="Cambria"/>
              </a:rPr>
              <a:t>Students from outside the province of Markland, who in any given academic year pay twice as much tuition fee each as do students from Markland, had traditionally accounted for at least two-thirds of the enrollment at Central Markland College. Over the past 10 years academic standards at the college have risen, and the proportion of students who are not Marklanders has dropped to around 40 percent.</a:t>
            </a:r>
            <a:endParaRPr>
              <a:latin typeface="Cambria"/>
              <a:ea typeface="Cambria"/>
              <a:cs typeface="Cambria"/>
              <a:sym typeface="Cambria"/>
            </a:endParaRPr>
          </a:p>
        </p:txBody>
      </p:sp>
      <p:pic>
        <p:nvPicPr>
          <p:cNvPr id="127" name="Google Shape;127;p20"/>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4"/>
          <p:cNvSpPr txBox="1"/>
          <p:nvPr/>
        </p:nvSpPr>
        <p:spPr>
          <a:xfrm>
            <a:off x="155340" y="116632"/>
            <a:ext cx="11881320" cy="2413481"/>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0" i="0" lang="en-US" sz="3200" u="none" cap="none" strike="noStrike">
                <a:solidFill>
                  <a:schemeClr val="lt1"/>
                </a:solidFill>
                <a:latin typeface="Cambria"/>
                <a:ea typeface="Cambria"/>
                <a:cs typeface="Cambria"/>
                <a:sym typeface="Cambria"/>
              </a:rPr>
              <a:t>Gotham City has seen a rise in crime over the past 5 years. The chief of police has recently installed video surveillance cameras at all major intersections in the neighborhoods with the highest crime rate. We can now expect to see a drop in the crime rate. </a:t>
            </a:r>
            <a:r>
              <a:rPr b="1" i="0" lang="en-US" sz="3200" u="none" cap="none" strike="noStrike">
                <a:solidFill>
                  <a:schemeClr val="lt1"/>
                </a:solidFill>
                <a:latin typeface="Cambria"/>
                <a:ea typeface="Cambria"/>
                <a:cs typeface="Cambria"/>
                <a:sym typeface="Cambria"/>
              </a:rPr>
              <a:t>Weaken?</a:t>
            </a:r>
            <a:endParaRPr b="0" i="0" sz="3200" u="none" cap="none" strike="noStrike">
              <a:solidFill>
                <a:schemeClr val="lt1"/>
              </a:solidFill>
              <a:latin typeface="Calibri"/>
              <a:ea typeface="Calibri"/>
              <a:cs typeface="Calibri"/>
              <a:sym typeface="Calibri"/>
            </a:endParaRPr>
          </a:p>
        </p:txBody>
      </p:sp>
      <p:pic>
        <p:nvPicPr>
          <p:cNvPr id="503" name="Google Shape;503;p74"/>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5"/>
          <p:cNvSpPr txBox="1"/>
          <p:nvPr/>
        </p:nvSpPr>
        <p:spPr>
          <a:xfrm>
            <a:off x="155340" y="116632"/>
            <a:ext cx="11881320" cy="5179623"/>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0" i="0" lang="en-US" sz="2100" u="none" cap="none" strike="noStrike">
                <a:solidFill>
                  <a:schemeClr val="lt1"/>
                </a:solidFill>
                <a:latin typeface="Cambria"/>
                <a:ea typeface="Cambria"/>
                <a:cs typeface="Cambria"/>
                <a:sym typeface="Cambria"/>
              </a:rPr>
              <a:t>In the last decade there has been a significant decrease in coffee consumption. During this same time, there has been increasing publicity about the adverse long-term effects on health from the caffeine in coffee. Therefore, the decrease in coffee consumption must have been caused by consumers’ awareness of the harmful effects of caffeine.</a:t>
            </a:r>
            <a:endParaRPr b="0" i="0" sz="2100" u="none" cap="none" strike="noStrike">
              <a:solidFill>
                <a:schemeClr val="lt1"/>
              </a:solidFill>
              <a:latin typeface="Calibri"/>
              <a:ea typeface="Calibri"/>
              <a:cs typeface="Calibri"/>
              <a:sym typeface="Calibri"/>
            </a:endParaRPr>
          </a:p>
          <a:p>
            <a:pPr indent="0" lvl="0" marL="0" marR="0" rtl="0" algn="just">
              <a:lnSpc>
                <a:spcPct val="120000"/>
              </a:lnSpc>
              <a:spcBef>
                <a:spcPts val="600"/>
              </a:spcBef>
              <a:spcAft>
                <a:spcPts val="0"/>
              </a:spcAft>
              <a:buNone/>
            </a:pPr>
            <a:r>
              <a:rPr b="1" i="0" lang="en-US" sz="2100" u="none" cap="none" strike="noStrike">
                <a:solidFill>
                  <a:schemeClr val="lt1"/>
                </a:solidFill>
                <a:latin typeface="Cambria"/>
                <a:ea typeface="Cambria"/>
                <a:cs typeface="Cambria"/>
                <a:sym typeface="Cambria"/>
              </a:rPr>
              <a:t>Which of the following, if true, most seriously calls into question the explanation above?</a:t>
            </a:r>
            <a:endParaRPr b="1" i="0" sz="2100" u="none" cap="none" strike="noStrike">
              <a:solidFill>
                <a:schemeClr val="lt1"/>
              </a:solidFill>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100"/>
              <a:buFont typeface="Calibri"/>
              <a:buAutoNum type="alphaUcPeriod"/>
            </a:pPr>
            <a:r>
              <a:rPr b="0" i="0" lang="en-US" sz="2100" u="none" cap="none" strike="noStrike">
                <a:solidFill>
                  <a:schemeClr val="lt1"/>
                </a:solidFill>
                <a:latin typeface="Cambria"/>
                <a:ea typeface="Cambria"/>
                <a:cs typeface="Cambria"/>
                <a:sym typeface="Cambria"/>
              </a:rPr>
              <a:t>On average, people consume 30% less coffee than they did 10 years ago.</a:t>
            </a:r>
            <a:endParaRPr b="0" i="0" sz="2100" u="none" cap="none" strike="noStrike">
              <a:solidFill>
                <a:schemeClr val="lt1"/>
              </a:solidFill>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100"/>
              <a:buFont typeface="Calibri"/>
              <a:buAutoNum type="alphaUcPeriod"/>
            </a:pPr>
            <a:r>
              <a:rPr b="0" i="0" lang="en-US" sz="2100" u="none" cap="none" strike="noStrike">
                <a:solidFill>
                  <a:schemeClr val="lt1"/>
                </a:solidFill>
                <a:latin typeface="Cambria"/>
                <a:ea typeface="Cambria"/>
                <a:cs typeface="Cambria"/>
                <a:sym typeface="Cambria"/>
              </a:rPr>
              <a:t>Heavy coffee drinkers may have mild withdrawal symptoms, such as headaches, for a day or so after, significantly decreasing their coffee consumption.</a:t>
            </a:r>
            <a:endParaRPr b="0" i="0" sz="2100" u="none" cap="none" strike="noStrike">
              <a:solidFill>
                <a:schemeClr val="lt1"/>
              </a:solidFill>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100"/>
              <a:buFont typeface="Calibri"/>
              <a:buAutoNum type="alphaUcPeriod"/>
            </a:pPr>
            <a:r>
              <a:rPr b="0" i="0" lang="en-US" sz="2100" u="none" cap="none" strike="noStrike">
                <a:solidFill>
                  <a:schemeClr val="lt1"/>
                </a:solidFill>
                <a:latin typeface="Cambria"/>
                <a:ea typeface="Cambria"/>
                <a:cs typeface="Cambria"/>
                <a:sym typeface="Cambria"/>
              </a:rPr>
              <a:t>Sales of specialty types of coffee have held steady, as sales of regular brands have declined.</a:t>
            </a:r>
            <a:endParaRPr b="0" i="0" sz="2100" u="none" cap="none" strike="noStrike">
              <a:solidFill>
                <a:schemeClr val="lt1"/>
              </a:solidFill>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100"/>
              <a:buFont typeface="Calibri"/>
              <a:buAutoNum type="alphaUcPeriod"/>
            </a:pPr>
            <a:r>
              <a:rPr b="0" i="0" lang="en-US" sz="2100" u="none" cap="none" strike="noStrike">
                <a:solidFill>
                  <a:schemeClr val="lt1"/>
                </a:solidFill>
                <a:latin typeface="Cambria"/>
                <a:ea typeface="Cambria"/>
                <a:cs typeface="Cambria"/>
                <a:sym typeface="Cambria"/>
              </a:rPr>
              <a:t>The consumption of fruit juices and caffeine-free herbal teas has decreased over the past decade.</a:t>
            </a:r>
            <a:endParaRPr b="0" i="0" sz="2100" u="none" cap="none" strike="noStrike">
              <a:solidFill>
                <a:schemeClr val="lt1"/>
              </a:solidFill>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100"/>
              <a:buFont typeface="Calibri"/>
              <a:buAutoNum type="alphaUcPeriod"/>
            </a:pPr>
            <a:r>
              <a:rPr b="0" i="0" lang="en-US" sz="2100" u="none" cap="none" strike="noStrike">
                <a:solidFill>
                  <a:schemeClr val="lt1"/>
                </a:solidFill>
                <a:latin typeface="Cambria"/>
                <a:ea typeface="Cambria"/>
                <a:cs typeface="Cambria"/>
                <a:sym typeface="Cambria"/>
              </a:rPr>
              <a:t>Coffee prices increased steadily in the past decade because of unusually severe frosts in coffee-growing nations.</a:t>
            </a:r>
            <a:endParaRPr b="0" i="0" sz="2100" u="none" cap="none" strike="noStrike">
              <a:solidFill>
                <a:schemeClr val="lt1"/>
              </a:solidFill>
              <a:latin typeface="Calibri"/>
              <a:ea typeface="Calibri"/>
              <a:cs typeface="Calibri"/>
              <a:sym typeface="Calibri"/>
            </a:endParaRPr>
          </a:p>
        </p:txBody>
      </p:sp>
      <p:pic>
        <p:nvPicPr>
          <p:cNvPr id="510" name="Google Shape;510;p75"/>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6"/>
          <p:cNvSpPr txBox="1"/>
          <p:nvPr/>
        </p:nvSpPr>
        <p:spPr>
          <a:xfrm>
            <a:off x="2711624" y="116632"/>
            <a:ext cx="9325036" cy="532453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000" u="none" cap="none" strike="noStrike">
                <a:solidFill>
                  <a:schemeClr val="lt1"/>
                </a:solidFill>
                <a:latin typeface="Cambria"/>
                <a:ea typeface="Cambria"/>
                <a:cs typeface="Cambria"/>
                <a:sym typeface="Cambria"/>
              </a:rPr>
              <a:t>Journalist: In physics journals, the number of articles reporting the results of experiments involving particle accelerators was lower last year than it had been in previous years. Several of the particle accelerators at major research institutions were out of service the year before last for repairs, so it is likely that the low number of articles was due to the decline in availability of particle accelerators.</a:t>
            </a:r>
            <a:endParaRPr b="0" i="0" sz="2000" u="none" cap="none" strike="noStrike">
              <a:solidFill>
                <a:schemeClr val="lt1"/>
              </a:solidFill>
              <a:latin typeface="Calibri"/>
              <a:ea typeface="Calibri"/>
              <a:cs typeface="Calibri"/>
              <a:sym typeface="Calibri"/>
            </a:endParaRPr>
          </a:p>
          <a:p>
            <a:pPr indent="0" lvl="0" marL="0" marR="0" rtl="0" algn="just">
              <a:spcBef>
                <a:spcPts val="0"/>
              </a:spcBef>
              <a:spcAft>
                <a:spcPts val="0"/>
              </a:spcAft>
              <a:buNone/>
            </a:pPr>
            <a:r>
              <a:rPr b="1" i="0" lang="en-US" sz="2000" u="none" cap="none" strike="noStrike">
                <a:solidFill>
                  <a:schemeClr val="lt1"/>
                </a:solidFill>
                <a:latin typeface="Cambria"/>
                <a:ea typeface="Cambria"/>
                <a:cs typeface="Cambria"/>
                <a:sym typeface="Cambria"/>
              </a:rPr>
              <a:t>Which of the following, if true, most seriously undermines the journalist’s argument?</a:t>
            </a:r>
            <a:endParaRPr b="1" i="0" sz="20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Every article based on experiments with particle accelerators that was submitted for publication last year actually was published.</a:t>
            </a:r>
            <a:endParaRPr b="0" i="0" sz="20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The average time scientists must wait for access to a particle accelerator has declined over the last several years.</a:t>
            </a:r>
            <a:endParaRPr b="0" i="0" sz="20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The number of physics journals was the same last year as in previous years.</a:t>
            </a:r>
            <a:endParaRPr b="0" i="0" sz="20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Particle accelerators can be used for more than one group of experiments in any given year.</a:t>
            </a:r>
            <a:endParaRPr b="0" i="0" sz="20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Recent changes in the editorial policies of several physics journals have decreased the likelihood that articles concerning particle-accelerator research will be accepted for publication.</a:t>
            </a:r>
            <a:endParaRPr b="0" i="0" sz="2000" u="none" cap="none" strike="noStrike">
              <a:solidFill>
                <a:schemeClr val="lt1"/>
              </a:solidFill>
              <a:latin typeface="Calibri"/>
              <a:ea typeface="Calibri"/>
              <a:cs typeface="Calibri"/>
              <a:sym typeface="Calibri"/>
            </a:endParaRPr>
          </a:p>
        </p:txBody>
      </p:sp>
      <p:pic>
        <p:nvPicPr>
          <p:cNvPr id="517" name="Google Shape;517;p76"/>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7"/>
          <p:cNvSpPr txBox="1"/>
          <p:nvPr/>
        </p:nvSpPr>
        <p:spPr>
          <a:xfrm>
            <a:off x="2711624" y="116632"/>
            <a:ext cx="9325036" cy="40934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000" u="none" cap="none" strike="noStrike">
                <a:solidFill>
                  <a:schemeClr val="lt1"/>
                </a:solidFill>
                <a:latin typeface="Cambria"/>
                <a:ea typeface="Cambria"/>
                <a:cs typeface="Cambria"/>
                <a:sym typeface="Cambria"/>
              </a:rPr>
              <a:t>A study of marital relationships in which one partner's sleeping and waking cycles differ from those of the other partner reveals that such couples share fewer activities with each other and have more violent arguments than do couples in a relationship in which both partners follow the same sleeping and waking patterns. Thus, mismatched sleeping and waking cycles can seriously jeopardize a marriage.</a:t>
            </a:r>
            <a:endParaRPr b="0" i="0" sz="2000" u="none" cap="none" strike="noStrike">
              <a:solidFill>
                <a:schemeClr val="lt1"/>
              </a:solidFill>
              <a:latin typeface="Calibri"/>
              <a:ea typeface="Calibri"/>
              <a:cs typeface="Calibri"/>
              <a:sym typeface="Calibri"/>
            </a:endParaRPr>
          </a:p>
          <a:p>
            <a:pPr indent="0" lvl="0" marL="0" marR="0" rtl="0" algn="just">
              <a:spcBef>
                <a:spcPts val="0"/>
              </a:spcBef>
              <a:spcAft>
                <a:spcPts val="0"/>
              </a:spcAft>
              <a:buNone/>
            </a:pPr>
            <a:r>
              <a:rPr b="1" i="0" lang="en-US" sz="2000" u="none" cap="none" strike="noStrike">
                <a:solidFill>
                  <a:schemeClr val="lt1"/>
                </a:solidFill>
                <a:latin typeface="Cambria"/>
                <a:ea typeface="Cambria"/>
                <a:cs typeface="Cambria"/>
                <a:sym typeface="Cambria"/>
              </a:rPr>
              <a:t>Which of the following, if true, most seriously weakens the argument above?</a:t>
            </a:r>
            <a:endParaRPr b="1" i="0" sz="20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The sleeping and waking cycles of individuals tend to vary from season to season.</a:t>
            </a:r>
            <a:endParaRPr b="0" i="0" sz="20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The individuals who have sleeping and waking cycles that differ significantly from those of their spouses tend to argue little with colleagues at work.</a:t>
            </a:r>
            <a:endParaRPr b="0" i="0" sz="20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People in unhappy marriages have been found to express hostility by adopting a different sleeping and waking cycle from that of their spouses.</a:t>
            </a:r>
            <a:endParaRPr b="0" i="0" sz="20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According to a recent study, most people's sleeping and waking cycles can be controlled and modified easily.</a:t>
            </a:r>
            <a:endParaRPr b="0" i="0" sz="2000" u="none" cap="none" strike="noStrike">
              <a:solidFill>
                <a:schemeClr val="lt1"/>
              </a:solidFill>
              <a:latin typeface="Calibri"/>
              <a:ea typeface="Calibri"/>
              <a:cs typeface="Calibri"/>
              <a:sym typeface="Calibri"/>
            </a:endParaRPr>
          </a:p>
        </p:txBody>
      </p:sp>
      <p:pic>
        <p:nvPicPr>
          <p:cNvPr id="524" name="Google Shape;524;p77"/>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8"/>
          <p:cNvSpPr txBox="1"/>
          <p:nvPr/>
        </p:nvSpPr>
        <p:spPr>
          <a:xfrm>
            <a:off x="2639616" y="116632"/>
            <a:ext cx="9397044" cy="558614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100" u="none" cap="none" strike="noStrike">
                <a:solidFill>
                  <a:schemeClr val="lt1"/>
                </a:solidFill>
                <a:latin typeface="Cambria"/>
                <a:ea typeface="Cambria"/>
                <a:cs typeface="Cambria"/>
                <a:sym typeface="Cambria"/>
              </a:rPr>
              <a:t>Relationship Advisor: When people ask me about causes of divorce, I point to statistics. Surveys of couples have shown that those who live together before getting married are more likely to get divorced. Clearly, living together before marriage is one of the causes of divorce.</a:t>
            </a:r>
            <a:endParaRPr b="0" i="0" sz="2100" u="none" cap="none" strike="noStrike">
              <a:solidFill>
                <a:schemeClr val="lt1"/>
              </a:solidFill>
              <a:latin typeface="Calibri"/>
              <a:ea typeface="Calibri"/>
              <a:cs typeface="Calibri"/>
              <a:sym typeface="Calibri"/>
            </a:endParaRPr>
          </a:p>
          <a:p>
            <a:pPr indent="0" lvl="0" marL="0" marR="0" rtl="0" algn="just">
              <a:spcBef>
                <a:spcPts val="0"/>
              </a:spcBef>
              <a:spcAft>
                <a:spcPts val="0"/>
              </a:spcAft>
              <a:buNone/>
            </a:pPr>
            <a:r>
              <a:rPr b="1" i="0" lang="en-US" sz="2100" u="none" cap="none" strike="noStrike">
                <a:solidFill>
                  <a:schemeClr val="lt1"/>
                </a:solidFill>
                <a:latin typeface="Cambria"/>
                <a:ea typeface="Cambria"/>
                <a:cs typeface="Cambria"/>
                <a:sym typeface="Cambria"/>
              </a:rPr>
              <a:t>Which of the following, if true, is most damaging to the relationship advisor’s conclusion?</a:t>
            </a:r>
            <a:endParaRPr b="1" i="0" sz="21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100"/>
              <a:buFont typeface="Calibri"/>
              <a:buAutoNum type="alphaUcPeriod"/>
            </a:pPr>
            <a:r>
              <a:rPr b="0" i="0" lang="en-US" sz="2100" u="none" cap="none" strike="noStrike">
                <a:solidFill>
                  <a:schemeClr val="lt1"/>
                </a:solidFill>
                <a:latin typeface="Cambria"/>
                <a:ea typeface="Cambria"/>
                <a:cs typeface="Cambria"/>
                <a:sym typeface="Cambria"/>
              </a:rPr>
              <a:t>In comparison with more conservative minded people, more liberal minded people tend to be both more open to living together before marriage and more open to getting divorced.</a:t>
            </a:r>
            <a:endParaRPr b="0" i="0" sz="21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100"/>
              <a:buFont typeface="Calibri"/>
              <a:buAutoNum type="alphaUcPeriod"/>
            </a:pPr>
            <a:r>
              <a:rPr b="0" i="0" lang="en-US" sz="2100" u="none" cap="none" strike="noStrike">
                <a:solidFill>
                  <a:schemeClr val="lt1"/>
                </a:solidFill>
                <a:latin typeface="Cambria"/>
                <a:ea typeface="Cambria"/>
                <a:cs typeface="Cambria"/>
                <a:sym typeface="Cambria"/>
              </a:rPr>
              <a:t>In some countries the divorce rate has steadily decreased over the past 30 years.</a:t>
            </a:r>
            <a:endParaRPr b="0" i="0" sz="21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100"/>
              <a:buFont typeface="Calibri"/>
              <a:buAutoNum type="alphaUcPeriod"/>
            </a:pPr>
            <a:r>
              <a:rPr b="0" i="0" lang="en-US" sz="2100" u="none" cap="none" strike="noStrike">
                <a:solidFill>
                  <a:schemeClr val="lt1"/>
                </a:solidFill>
                <a:latin typeface="Cambria"/>
                <a:ea typeface="Cambria"/>
                <a:cs typeface="Cambria"/>
                <a:sym typeface="Cambria"/>
              </a:rPr>
              <a:t>Couples who live together before getting married have an opportunity to learn to work together as a team before they get married.</a:t>
            </a:r>
            <a:endParaRPr b="0" i="0" sz="21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100"/>
              <a:buFont typeface="Calibri"/>
              <a:buAutoNum type="alphaUcPeriod"/>
            </a:pPr>
            <a:r>
              <a:rPr b="0" i="0" lang="en-US" sz="2100" u="none" cap="none" strike="noStrike">
                <a:solidFill>
                  <a:schemeClr val="lt1"/>
                </a:solidFill>
                <a:latin typeface="Cambria"/>
                <a:ea typeface="Cambria"/>
                <a:cs typeface="Cambria"/>
                <a:sym typeface="Cambria"/>
              </a:rPr>
              <a:t>For preventing divorce, there is no substitute for having good communication skills.</a:t>
            </a:r>
            <a:endParaRPr b="0" i="0" sz="21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100"/>
              <a:buFont typeface="Calibri"/>
              <a:buAutoNum type="alphaUcPeriod"/>
            </a:pPr>
            <a:r>
              <a:rPr b="0" i="0" lang="en-US" sz="2100" u="none" cap="none" strike="noStrike">
                <a:solidFill>
                  <a:schemeClr val="lt1"/>
                </a:solidFill>
                <a:latin typeface="Cambria"/>
                <a:ea typeface="Cambria"/>
                <a:cs typeface="Cambria"/>
                <a:sym typeface="Cambria"/>
              </a:rPr>
              <a:t>For many couples who live together before getting married, marriage does not immediately lead to significant changes in their lifestyles.</a:t>
            </a:r>
            <a:endParaRPr b="0" i="0" sz="2100" u="none" cap="none" strike="noStrike">
              <a:solidFill>
                <a:schemeClr val="lt1"/>
              </a:solidFill>
              <a:latin typeface="Calibri"/>
              <a:ea typeface="Calibri"/>
              <a:cs typeface="Calibri"/>
              <a:sym typeface="Calibri"/>
            </a:endParaRPr>
          </a:p>
        </p:txBody>
      </p:sp>
      <p:pic>
        <p:nvPicPr>
          <p:cNvPr id="531" name="Google Shape;531;p78"/>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9"/>
          <p:cNvSpPr txBox="1"/>
          <p:nvPr/>
        </p:nvSpPr>
        <p:spPr>
          <a:xfrm>
            <a:off x="2639616" y="116632"/>
            <a:ext cx="9397044" cy="535531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900" u="none" cap="none" strike="noStrike">
                <a:solidFill>
                  <a:schemeClr val="lt1"/>
                </a:solidFill>
                <a:latin typeface="Cambria"/>
                <a:ea typeface="Cambria"/>
                <a:cs typeface="Cambria"/>
                <a:sym typeface="Cambria"/>
              </a:rPr>
              <a:t>Emotional stress is a well-known cause of certain serious health problems, including high blood pressure and cardiac complications. Now, an additional concern can be added to the list of maladies caused by emotional stress. A recent study surveyed both people who have high levels of emotional stress and people who don’t, and found that people with high emotional stress levels are significantly more obese and nervous than people with lower levels of emotional stress.</a:t>
            </a:r>
            <a:endParaRPr b="0" i="0" sz="1900" u="none" cap="none" strike="noStrike">
              <a:solidFill>
                <a:schemeClr val="lt1"/>
              </a:solidFill>
              <a:latin typeface="Calibri"/>
              <a:ea typeface="Calibri"/>
              <a:cs typeface="Calibri"/>
              <a:sym typeface="Calibri"/>
            </a:endParaRPr>
          </a:p>
          <a:p>
            <a:pPr indent="0" lvl="0" marL="0" marR="0" rtl="0" algn="just">
              <a:spcBef>
                <a:spcPts val="0"/>
              </a:spcBef>
              <a:spcAft>
                <a:spcPts val="0"/>
              </a:spcAft>
              <a:buNone/>
            </a:pPr>
            <a:r>
              <a:rPr b="1" i="0" lang="en-US" sz="1900" u="none" cap="none" strike="noStrike">
                <a:solidFill>
                  <a:schemeClr val="lt1"/>
                </a:solidFill>
                <a:latin typeface="Cambria"/>
                <a:ea typeface="Cambria"/>
                <a:cs typeface="Cambria"/>
                <a:sym typeface="Cambria"/>
              </a:rPr>
              <a:t>Which of the following is an assumption on which the argument rests?</a:t>
            </a:r>
            <a:endParaRPr b="1" i="0" sz="19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900"/>
              <a:buFont typeface="Calibri"/>
              <a:buAutoNum type="alphaUcPeriod"/>
            </a:pPr>
            <a:r>
              <a:rPr b="0" i="0" lang="en-US" sz="1900" u="none" cap="none" strike="noStrike">
                <a:solidFill>
                  <a:schemeClr val="lt1"/>
                </a:solidFill>
                <a:latin typeface="Cambria"/>
                <a:ea typeface="Cambria"/>
                <a:cs typeface="Cambria"/>
                <a:sym typeface="Cambria"/>
              </a:rPr>
              <a:t>Obesity and nervousness can lead to serious health problems.</a:t>
            </a:r>
            <a:endParaRPr b="0" i="0" sz="19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900"/>
              <a:buFont typeface="Calibri"/>
              <a:buAutoNum type="alphaUcPeriod"/>
            </a:pPr>
            <a:r>
              <a:rPr b="0" i="0" lang="en-US" sz="1900" u="none" cap="none" strike="noStrike">
                <a:solidFill>
                  <a:schemeClr val="lt1"/>
                </a:solidFill>
                <a:latin typeface="Cambria"/>
                <a:ea typeface="Cambria"/>
                <a:cs typeface="Cambria"/>
                <a:sym typeface="Cambria"/>
              </a:rPr>
              <a:t>Emotionally stressed-out people are aware of the various health problems attributed to emotional stress, including high blood pressure and cardiac complications.</a:t>
            </a:r>
            <a:endParaRPr b="0" i="0" sz="19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900"/>
              <a:buFont typeface="Calibri"/>
              <a:buAutoNum type="alphaUcPeriod"/>
            </a:pPr>
            <a:r>
              <a:rPr b="0" i="0" lang="en-US" sz="1900" u="none" cap="none" strike="noStrike">
                <a:solidFill>
                  <a:schemeClr val="lt1"/>
                </a:solidFill>
                <a:latin typeface="Cambria"/>
                <a:ea typeface="Cambria"/>
                <a:cs typeface="Cambria"/>
                <a:sym typeface="Cambria"/>
              </a:rPr>
              <a:t>Equivalent numbers of people with high and low levels of emotional stress were surveyed for the study.</a:t>
            </a:r>
            <a:endParaRPr b="0" i="0" sz="19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900"/>
              <a:buFont typeface="Calibri"/>
              <a:buAutoNum type="alphaUcPeriod"/>
            </a:pPr>
            <a:r>
              <a:rPr b="0" i="0" lang="en-US" sz="1900" u="none" cap="none" strike="noStrike">
                <a:solidFill>
                  <a:schemeClr val="lt1"/>
                </a:solidFill>
                <a:latin typeface="Cambria"/>
                <a:ea typeface="Cambria"/>
                <a:cs typeface="Cambria"/>
                <a:sym typeface="Cambria"/>
              </a:rPr>
              <a:t>Obesity and nervousness do not make individuals less capable to deal with emotionally stressful situations.</a:t>
            </a:r>
            <a:endParaRPr b="0" i="0" sz="19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900"/>
              <a:buFont typeface="Calibri"/>
              <a:buAutoNum type="alphaUcPeriod"/>
            </a:pPr>
            <a:r>
              <a:rPr b="0" i="0" lang="en-US" sz="1900" u="none" cap="none" strike="noStrike">
                <a:solidFill>
                  <a:schemeClr val="lt1"/>
                </a:solidFill>
                <a:latin typeface="Cambria"/>
                <a:ea typeface="Cambria"/>
                <a:cs typeface="Cambria"/>
                <a:sym typeface="Cambria"/>
              </a:rPr>
              <a:t>Emotionally stressed-out people who had encountered an emotionally stressful situation immediately before responding to the survey were more obese and nervous than the people form same group who had not encountered any emotionally stressful situation for a few days.</a:t>
            </a:r>
            <a:endParaRPr b="0" i="0" sz="1900" u="none" cap="none" strike="noStrike">
              <a:solidFill>
                <a:schemeClr val="lt1"/>
              </a:solidFill>
              <a:latin typeface="Calibri"/>
              <a:ea typeface="Calibri"/>
              <a:cs typeface="Calibri"/>
              <a:sym typeface="Calibri"/>
            </a:endParaRPr>
          </a:p>
        </p:txBody>
      </p:sp>
      <p:pic>
        <p:nvPicPr>
          <p:cNvPr id="538" name="Google Shape;538;p79"/>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0"/>
          <p:cNvSpPr txBox="1"/>
          <p:nvPr/>
        </p:nvSpPr>
        <p:spPr>
          <a:xfrm>
            <a:off x="2639616" y="116632"/>
            <a:ext cx="9397044" cy="532453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000" u="none" cap="none" strike="noStrike">
                <a:solidFill>
                  <a:schemeClr val="lt1"/>
                </a:solidFill>
                <a:latin typeface="Cambria"/>
                <a:ea typeface="Cambria"/>
                <a:cs typeface="Cambria"/>
                <a:sym typeface="Cambria"/>
              </a:rPr>
              <a:t>In a study conducted in Pennsylvania, servers in various restaurants wrote “Thank you” on randomly selected bills before presenting the bills to their customers. Tips on these bills were an average of three percentage points higher than tips on bills without the message. Therefore, if servers in Pennsylvania regularly wrote “Thank you” on restaurant bills, their average income from tips would be significantly higher than it otherwise would have been.</a:t>
            </a:r>
            <a:endParaRPr b="0" i="0" sz="2000" u="none" cap="none" strike="noStrike">
              <a:solidFill>
                <a:schemeClr val="lt1"/>
              </a:solidFill>
              <a:latin typeface="Calibri"/>
              <a:ea typeface="Calibri"/>
              <a:cs typeface="Calibri"/>
              <a:sym typeface="Calibri"/>
            </a:endParaRPr>
          </a:p>
          <a:p>
            <a:pPr indent="0" lvl="0" marL="0" marR="0" rtl="0" algn="just">
              <a:spcBef>
                <a:spcPts val="0"/>
              </a:spcBef>
              <a:spcAft>
                <a:spcPts val="0"/>
              </a:spcAft>
              <a:buNone/>
            </a:pPr>
            <a:r>
              <a:rPr b="1" i="0" lang="en-US" sz="2000" u="none" cap="none" strike="noStrike">
                <a:solidFill>
                  <a:schemeClr val="lt1"/>
                </a:solidFill>
                <a:latin typeface="Cambria"/>
                <a:ea typeface="Cambria"/>
                <a:cs typeface="Cambria"/>
                <a:sym typeface="Cambria"/>
              </a:rPr>
              <a:t>Which of the following is an assumption on which the argument relies?</a:t>
            </a:r>
            <a:endParaRPr b="1" i="0" sz="20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The “Thank you” messages would not have the same impact on regular patrons of a restaurant as they would on occasional patrons of the same restaurant</a:t>
            </a:r>
            <a:endParaRPr b="0" i="0" sz="20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Regularly seeing “Thank you” written on their bills would not lead restaurant patrons to revert to their earlier tipping habits</a:t>
            </a:r>
            <a:endParaRPr b="0" i="0" sz="20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The written “Thank you” reminds restaurant patrons that tips constitute a significant part of the income of many food servers</a:t>
            </a:r>
            <a:endParaRPr b="0" i="0" sz="20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The rate at which people tip food servers in Pennsylvania does not vary with how expensive a restaurant is</a:t>
            </a:r>
            <a:endParaRPr b="0" i="0" sz="20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No patrons of the Pennsylvania restaurants in the study who were given a bill with “Thank you” written on it left a larger tip than they otherwise would have.</a:t>
            </a:r>
            <a:endParaRPr b="0" i="0" sz="2000" u="none" cap="none" strike="noStrike">
              <a:solidFill>
                <a:schemeClr val="lt1"/>
              </a:solidFill>
              <a:latin typeface="Calibri"/>
              <a:ea typeface="Calibri"/>
              <a:cs typeface="Calibri"/>
              <a:sym typeface="Calibri"/>
            </a:endParaRPr>
          </a:p>
        </p:txBody>
      </p:sp>
      <p:pic>
        <p:nvPicPr>
          <p:cNvPr id="545" name="Google Shape;545;p80"/>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81"/>
          <p:cNvSpPr txBox="1"/>
          <p:nvPr/>
        </p:nvSpPr>
        <p:spPr>
          <a:xfrm>
            <a:off x="2639616" y="116632"/>
            <a:ext cx="9397044" cy="532453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000" u="none" cap="none" strike="noStrike">
                <a:solidFill>
                  <a:schemeClr val="lt1"/>
                </a:solidFill>
                <a:latin typeface="Cambria"/>
                <a:ea typeface="Cambria"/>
                <a:cs typeface="Cambria"/>
                <a:sym typeface="Cambria"/>
              </a:rPr>
              <a:t>It is true of both men and women that those who marry as young adults live longer than those who never marry. This does not show that marriage causes people to live longer, since, as compared with other people of the same age, young adults who are about to get married have fewer of the unhealthy habits that can cause a person to have a shorter life, most notably smoking and immoderate drinking of alcohol.</a:t>
            </a:r>
            <a:endParaRPr b="0" i="0" sz="2000" u="none" cap="none" strike="noStrike">
              <a:solidFill>
                <a:schemeClr val="lt1"/>
              </a:solidFill>
              <a:latin typeface="Calibri"/>
              <a:ea typeface="Calibri"/>
              <a:cs typeface="Calibri"/>
              <a:sym typeface="Calibri"/>
            </a:endParaRPr>
          </a:p>
          <a:p>
            <a:pPr indent="0" lvl="0" marL="0" marR="0" rtl="0" algn="just">
              <a:spcBef>
                <a:spcPts val="0"/>
              </a:spcBef>
              <a:spcAft>
                <a:spcPts val="0"/>
              </a:spcAft>
              <a:buNone/>
            </a:pPr>
            <a:r>
              <a:rPr b="1" i="0" lang="en-US" sz="2000" u="none" cap="none" strike="noStrike">
                <a:solidFill>
                  <a:schemeClr val="lt1"/>
                </a:solidFill>
                <a:latin typeface="Cambria"/>
                <a:ea typeface="Cambria"/>
                <a:cs typeface="Cambria"/>
                <a:sym typeface="Cambria"/>
              </a:rPr>
              <a:t>Which of the following, if true, most strengthens the argument above?</a:t>
            </a:r>
            <a:endParaRPr b="1" i="0" sz="20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Marriage tends to cause people to engage less regularly in sports that involve risk of bodily harm.</a:t>
            </a:r>
            <a:endParaRPr b="0" i="0" sz="20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A married person who has an unhealthy habit is more likely to give up that habit than a person with the same habit who is unmarried.</a:t>
            </a:r>
            <a:endParaRPr b="0" i="0" sz="20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A person who smokes is much more likely than a nonsmoker to marry a person who smokes at the time of marriage, and the same is true for people who drink alcohol immoderately.</a:t>
            </a:r>
            <a:endParaRPr b="0" i="0" sz="20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Among people who marry as young adults, most of those who give up an unhealthy habit after marriage do not resume the habit later in life.</a:t>
            </a:r>
            <a:endParaRPr b="0" i="0" sz="20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000"/>
              <a:buFont typeface="Calibri"/>
              <a:buAutoNum type="alphaUcPeriod"/>
            </a:pPr>
            <a:r>
              <a:rPr b="0" i="0" lang="en-US" sz="2000" u="none" cap="none" strike="noStrike">
                <a:solidFill>
                  <a:schemeClr val="lt1"/>
                </a:solidFill>
                <a:latin typeface="Cambria"/>
                <a:ea typeface="Cambria"/>
                <a:cs typeface="Cambria"/>
                <a:sym typeface="Cambria"/>
              </a:rPr>
              <a:t>Among people who as young adults neither drink alcohol immoderately nor smoke, those who never marry live as long as those who marry.</a:t>
            </a:r>
            <a:endParaRPr b="0" i="0" sz="2000" u="none" cap="none" strike="noStrike">
              <a:solidFill>
                <a:schemeClr val="lt1"/>
              </a:solidFill>
              <a:latin typeface="Calibri"/>
              <a:ea typeface="Calibri"/>
              <a:cs typeface="Calibri"/>
              <a:sym typeface="Calibri"/>
            </a:endParaRPr>
          </a:p>
        </p:txBody>
      </p:sp>
      <p:pic>
        <p:nvPicPr>
          <p:cNvPr id="552" name="Google Shape;552;p81"/>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82"/>
          <p:cNvSpPr txBox="1"/>
          <p:nvPr/>
        </p:nvSpPr>
        <p:spPr>
          <a:xfrm>
            <a:off x="2639616" y="116632"/>
            <a:ext cx="9397044" cy="504753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300" u="none" cap="none" strike="noStrike">
                <a:solidFill>
                  <a:schemeClr val="lt1"/>
                </a:solidFill>
                <a:latin typeface="Cambria"/>
                <a:ea typeface="Cambria"/>
                <a:cs typeface="Cambria"/>
                <a:sym typeface="Cambria"/>
              </a:rPr>
              <a:t>Medical researchers discovered that people with an atypical form of diabetes also have a disproportionately high rate of virus V infection. They concluded that virus V triggers the mutation of classic diabetes into its atypical form.</a:t>
            </a:r>
            <a:endParaRPr b="0" i="0" sz="2300" u="none" cap="none" strike="noStrike">
              <a:solidFill>
                <a:schemeClr val="lt1"/>
              </a:solidFill>
              <a:latin typeface="Calibri"/>
              <a:ea typeface="Calibri"/>
              <a:cs typeface="Calibri"/>
              <a:sym typeface="Calibri"/>
            </a:endParaRPr>
          </a:p>
          <a:p>
            <a:pPr indent="0" lvl="0" marL="0" marR="0" rtl="0" algn="just">
              <a:spcBef>
                <a:spcPts val="0"/>
              </a:spcBef>
              <a:spcAft>
                <a:spcPts val="0"/>
              </a:spcAft>
              <a:buNone/>
            </a:pPr>
            <a:r>
              <a:rPr b="1" i="0" lang="en-US" sz="2300" u="none" cap="none" strike="noStrike">
                <a:solidFill>
                  <a:schemeClr val="lt1"/>
                </a:solidFill>
                <a:latin typeface="Cambria"/>
                <a:ea typeface="Cambria"/>
                <a:cs typeface="Cambria"/>
                <a:sym typeface="Cambria"/>
              </a:rPr>
              <a:t>The researchers’ conclusion depends on which of the following assumptions?</a:t>
            </a:r>
            <a:endParaRPr b="1" i="0" sz="23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300"/>
              <a:buFont typeface="Calibri"/>
              <a:buAutoNum type="alphaUcPeriod"/>
            </a:pPr>
            <a:r>
              <a:rPr b="0" i="0" lang="en-US" sz="2300" u="none" cap="none" strike="noStrike">
                <a:solidFill>
                  <a:schemeClr val="lt1"/>
                </a:solidFill>
                <a:latin typeface="Cambria"/>
                <a:ea typeface="Cambria"/>
                <a:cs typeface="Cambria"/>
                <a:sym typeface="Cambria"/>
              </a:rPr>
              <a:t>The longer the length of time an individual is infected with virus V, the greater the risk that individual will develop atypical diabetes.</a:t>
            </a:r>
            <a:endParaRPr b="0" i="0" sz="23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300"/>
              <a:buFont typeface="Calibri"/>
              <a:buAutoNum type="alphaUcPeriod"/>
            </a:pPr>
            <a:r>
              <a:rPr b="0" i="0" lang="en-US" sz="2300" u="none" cap="none" strike="noStrike">
                <a:solidFill>
                  <a:schemeClr val="lt1"/>
                </a:solidFill>
                <a:latin typeface="Cambria"/>
                <a:ea typeface="Cambria"/>
                <a:cs typeface="Cambria"/>
                <a:sym typeface="Cambria"/>
              </a:rPr>
              <a:t>Atypical diabetes is a symptom of virus V.</a:t>
            </a:r>
            <a:endParaRPr b="0" i="0" sz="23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300"/>
              <a:buFont typeface="Calibri"/>
              <a:buAutoNum type="alphaUcPeriod"/>
            </a:pPr>
            <a:r>
              <a:rPr b="0" i="0" lang="en-US" sz="2300" u="none" cap="none" strike="noStrike">
                <a:solidFill>
                  <a:schemeClr val="lt1"/>
                </a:solidFill>
                <a:latin typeface="Cambria"/>
                <a:ea typeface="Cambria"/>
                <a:cs typeface="Cambria"/>
                <a:sym typeface="Cambria"/>
              </a:rPr>
              <a:t>Individuals infected with virus V cannot develop atypical diabetes.</a:t>
            </a:r>
            <a:endParaRPr b="0" i="0" sz="23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300"/>
              <a:buFont typeface="Calibri"/>
              <a:buAutoNum type="alphaUcPeriod"/>
            </a:pPr>
            <a:r>
              <a:rPr b="0" i="0" lang="en-US" sz="2300" u="none" cap="none" strike="noStrike">
                <a:solidFill>
                  <a:schemeClr val="lt1"/>
                </a:solidFill>
                <a:latin typeface="Cambria"/>
                <a:ea typeface="Cambria"/>
                <a:cs typeface="Cambria"/>
                <a:sym typeface="Cambria"/>
              </a:rPr>
              <a:t>Atypical diabetes does not predispose people to infection from virus V.</a:t>
            </a:r>
            <a:endParaRPr b="0" i="0" sz="23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2300"/>
              <a:buFont typeface="Calibri"/>
              <a:buAutoNum type="alphaUcPeriod"/>
            </a:pPr>
            <a:r>
              <a:rPr b="0" i="0" lang="en-US" sz="2300" u="none" cap="none" strike="noStrike">
                <a:solidFill>
                  <a:schemeClr val="lt1"/>
                </a:solidFill>
                <a:latin typeface="Cambria"/>
                <a:ea typeface="Cambria"/>
                <a:cs typeface="Cambria"/>
                <a:sym typeface="Cambria"/>
              </a:rPr>
              <a:t>Specialized treatment for virus V infection will be more effective than the standard course of virus V treatment for people with atypical diabetes.</a:t>
            </a:r>
            <a:endParaRPr b="0" i="0" sz="2300" u="none" cap="none" strike="noStrike">
              <a:solidFill>
                <a:schemeClr val="lt1"/>
              </a:solidFill>
              <a:latin typeface="Calibri"/>
              <a:ea typeface="Calibri"/>
              <a:cs typeface="Calibri"/>
              <a:sym typeface="Calibri"/>
            </a:endParaRPr>
          </a:p>
        </p:txBody>
      </p:sp>
      <p:pic>
        <p:nvPicPr>
          <p:cNvPr id="559" name="Google Shape;559;p82"/>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83"/>
          <p:cNvSpPr txBox="1"/>
          <p:nvPr/>
        </p:nvSpPr>
        <p:spPr>
          <a:xfrm>
            <a:off x="2639616" y="116632"/>
            <a:ext cx="9397044" cy="535531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1900" u="none" cap="none" strike="noStrike">
                <a:solidFill>
                  <a:schemeClr val="lt1"/>
                </a:solidFill>
                <a:latin typeface="Cambria"/>
                <a:ea typeface="Cambria"/>
                <a:cs typeface="Cambria"/>
                <a:sym typeface="Cambria"/>
              </a:rPr>
              <a:t>Which of the following most logically completes the argument given?</a:t>
            </a:r>
            <a:endParaRPr b="0" i="0" sz="1900" u="none" cap="none" strike="noStrike">
              <a:solidFill>
                <a:schemeClr val="lt1"/>
              </a:solidFill>
              <a:latin typeface="Calibri"/>
              <a:ea typeface="Calibri"/>
              <a:cs typeface="Calibri"/>
              <a:sym typeface="Calibri"/>
            </a:endParaRPr>
          </a:p>
          <a:p>
            <a:pPr indent="0" lvl="0" marL="0" marR="0" rtl="0" algn="just">
              <a:spcBef>
                <a:spcPts val="0"/>
              </a:spcBef>
              <a:spcAft>
                <a:spcPts val="0"/>
              </a:spcAft>
              <a:buNone/>
            </a:pPr>
            <a:r>
              <a:rPr b="0" i="0" lang="en-US" sz="1900" u="none" cap="none" strike="noStrike">
                <a:solidFill>
                  <a:schemeClr val="lt1"/>
                </a:solidFill>
                <a:latin typeface="Cambria"/>
                <a:ea typeface="Cambria"/>
                <a:cs typeface="Cambria"/>
                <a:sym typeface="Cambria"/>
              </a:rPr>
              <a:t>Asthma, a chronic breathing disorder, is significantly more common today among adult competitive swimmers than it is among competitive athletes who specialize in other sports. Although chlorine is now known to be a lung irritant and swimming pool water is generally chlorinated, it would be rash to assume that frequent exposure to chlorine is the explanation of the high incidence of asthma among these swimmers, since __________.</a:t>
            </a:r>
            <a:endParaRPr b="0" i="0" sz="19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900"/>
              <a:buFont typeface="Calibri"/>
              <a:buAutoNum type="alphaUcPeriod"/>
            </a:pPr>
            <a:r>
              <a:rPr b="0" i="0" lang="en-US" sz="1900" u="none" cap="none" strike="noStrike">
                <a:solidFill>
                  <a:schemeClr val="lt1"/>
                </a:solidFill>
                <a:latin typeface="Cambria"/>
                <a:ea typeface="Cambria"/>
                <a:cs typeface="Cambria"/>
                <a:sym typeface="Cambria"/>
              </a:rPr>
              <a:t>young people who have asthma are no more likely to become competitive athletes than are young people who do not have asthma</a:t>
            </a:r>
            <a:endParaRPr b="0" i="0" sz="19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900"/>
              <a:buFont typeface="Calibri"/>
              <a:buAutoNum type="alphaUcPeriod"/>
            </a:pPr>
            <a:r>
              <a:rPr b="0" i="0" lang="en-US" sz="1900" u="none" cap="none" strike="noStrike">
                <a:solidFill>
                  <a:schemeClr val="lt1"/>
                </a:solidFill>
                <a:latin typeface="Cambria"/>
                <a:ea typeface="Cambria"/>
                <a:cs typeface="Cambria"/>
                <a:sym typeface="Cambria"/>
              </a:rPr>
              <a:t>competitive athletes who specialize in sports other than swimming are rarely exposed to chlorine</a:t>
            </a:r>
            <a:endParaRPr b="0" i="0" sz="19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900"/>
              <a:buFont typeface="Calibri"/>
              <a:buAutoNum type="alphaUcPeriod"/>
            </a:pPr>
            <a:r>
              <a:rPr b="0" i="0" lang="en-US" sz="1900" u="none" cap="none" strike="noStrike">
                <a:solidFill>
                  <a:schemeClr val="lt1"/>
                </a:solidFill>
                <a:latin typeface="Cambria"/>
                <a:ea typeface="Cambria"/>
                <a:cs typeface="Cambria"/>
                <a:sym typeface="Cambria"/>
              </a:rPr>
              <a:t>competitive athletes as a group have a significantly lower incidence of asthma than do people who do not participate in competitive athletics</a:t>
            </a:r>
            <a:endParaRPr b="0" i="0" sz="19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900"/>
              <a:buFont typeface="Calibri"/>
              <a:buAutoNum type="alphaUcPeriod"/>
            </a:pPr>
            <a:r>
              <a:rPr b="0" i="0" lang="en-US" sz="1900" u="none" cap="none" strike="noStrike">
                <a:solidFill>
                  <a:schemeClr val="lt1"/>
                </a:solidFill>
                <a:latin typeface="Cambria"/>
                <a:ea typeface="Cambria"/>
                <a:cs typeface="Cambria"/>
                <a:sym typeface="Cambria"/>
              </a:rPr>
              <a:t>until a few years ago, physicians routinely recommended competitive swimming to children with asthma, in the belief that this form of exercise could alleviate asthma symptoms</a:t>
            </a:r>
            <a:endParaRPr b="0" i="0" sz="1900" u="none" cap="none" strike="noStrike">
              <a:solidFill>
                <a:schemeClr val="lt1"/>
              </a:solidFill>
              <a:latin typeface="Calibri"/>
              <a:ea typeface="Calibri"/>
              <a:cs typeface="Calibri"/>
              <a:sym typeface="Calibri"/>
            </a:endParaRPr>
          </a:p>
          <a:p>
            <a:pPr indent="-342900" lvl="0" marL="342900" marR="0" rtl="0" algn="just">
              <a:spcBef>
                <a:spcPts val="0"/>
              </a:spcBef>
              <a:spcAft>
                <a:spcPts val="0"/>
              </a:spcAft>
              <a:buClr>
                <a:schemeClr val="lt1"/>
              </a:buClr>
              <a:buSzPts val="1900"/>
              <a:buFont typeface="Calibri"/>
              <a:buAutoNum type="alphaUcPeriod"/>
            </a:pPr>
            <a:r>
              <a:rPr b="0" i="0" lang="en-US" sz="1900" u="none" cap="none" strike="noStrike">
                <a:solidFill>
                  <a:schemeClr val="lt1"/>
                </a:solidFill>
                <a:latin typeface="Cambria"/>
                <a:ea typeface="Cambria"/>
                <a:cs typeface="Cambria"/>
                <a:sym typeface="Cambria"/>
              </a:rPr>
              <a:t>many people have asthma without knowing they have it and thus are not diagnosed with the condition until they begin engaging in very strenuous activities, such as competitive athletics</a:t>
            </a:r>
            <a:endParaRPr b="0" i="0" sz="1900" u="none" cap="none" strike="noStrike">
              <a:solidFill>
                <a:schemeClr val="lt1"/>
              </a:solidFill>
              <a:latin typeface="Calibri"/>
              <a:ea typeface="Calibri"/>
              <a:cs typeface="Calibri"/>
              <a:sym typeface="Calibri"/>
            </a:endParaRPr>
          </a:p>
        </p:txBody>
      </p:sp>
      <p:pic>
        <p:nvPicPr>
          <p:cNvPr id="566" name="Google Shape;566;p83"/>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latin typeface="Cambria"/>
                <a:ea typeface="Cambria"/>
                <a:cs typeface="Cambria"/>
                <a:sym typeface="Cambria"/>
              </a:rPr>
              <a:t>Seemingly contradictory facts, no conclusion</a:t>
            </a:r>
            <a:endParaRPr>
              <a:latin typeface="Cambria"/>
              <a:ea typeface="Cambria"/>
              <a:cs typeface="Cambria"/>
              <a:sym typeface="Cambria"/>
            </a:endParaRPr>
          </a:p>
        </p:txBody>
      </p:sp>
      <p:sp>
        <p:nvSpPr>
          <p:cNvPr id="133" name="Google Shape;133;p2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lt1"/>
              </a:buClr>
              <a:buSzPts val="3200"/>
              <a:buNone/>
            </a:pPr>
            <a:r>
              <a:rPr lang="en-US">
                <a:latin typeface="Cambria"/>
                <a:ea typeface="Cambria"/>
                <a:cs typeface="Cambria"/>
                <a:sym typeface="Cambria"/>
              </a:rPr>
              <a:t>Liberty Gallery was a popular art gallery in Newport City for many years. Due to budget constraints necessitated by a spike in city taxes, the owners of the gallery were forced to move their company to the small suburb of Ebbertsville, a town with a population twenty times smaller than Newport's. In spite of the fact that the pedestrian traffic in Ebbertsville is significantly lighter, Liberty Gallery has never served more regular visitors and patrons.</a:t>
            </a:r>
            <a:endParaRPr>
              <a:latin typeface="Cambria"/>
              <a:ea typeface="Cambria"/>
              <a:cs typeface="Cambria"/>
              <a:sym typeface="Cambria"/>
            </a:endParaRPr>
          </a:p>
        </p:txBody>
      </p:sp>
      <p:pic>
        <p:nvPicPr>
          <p:cNvPr id="134" name="Google Shape;134;p21"/>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84"/>
          <p:cNvSpPr txBox="1"/>
          <p:nvPr/>
        </p:nvSpPr>
        <p:spPr>
          <a:xfrm>
            <a:off x="317358" y="332656"/>
            <a:ext cx="11557284" cy="212365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4400" u="none" cap="none" strike="noStrike">
                <a:solidFill>
                  <a:srgbClr val="FFFF00"/>
                </a:solidFill>
                <a:latin typeface="Cambria"/>
                <a:ea typeface="Cambria"/>
                <a:cs typeface="Cambria"/>
                <a:sym typeface="Cambria"/>
              </a:rPr>
              <a:t>NOTE </a:t>
            </a:r>
            <a:r>
              <a:rPr b="1" i="0" lang="en-US" sz="4400" u="none" cap="none" strike="noStrike">
                <a:solidFill>
                  <a:schemeClr val="lt1"/>
                </a:solidFill>
                <a:latin typeface="Cambria"/>
                <a:ea typeface="Cambria"/>
                <a:cs typeface="Cambria"/>
                <a:sym typeface="Cambria"/>
              </a:rPr>
              <a:t>… The following questions may have only one or two or three or four or five options ... it is intentional.</a:t>
            </a:r>
            <a:endParaRPr b="0" i="0" sz="4400" u="none" cap="none" strike="noStrike">
              <a:solidFill>
                <a:schemeClr val="lt1"/>
              </a:solidFill>
              <a:latin typeface="Calibri"/>
              <a:ea typeface="Calibri"/>
              <a:cs typeface="Calibri"/>
              <a:sym typeface="Calibri"/>
            </a:endParaRPr>
          </a:p>
        </p:txBody>
      </p:sp>
      <p:pic>
        <p:nvPicPr>
          <p:cNvPr id="572" name="Google Shape;572;p84"/>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85"/>
          <p:cNvSpPr txBox="1"/>
          <p:nvPr/>
        </p:nvSpPr>
        <p:spPr>
          <a:xfrm>
            <a:off x="2949420" y="39823"/>
            <a:ext cx="9144000" cy="561570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200" u="none" cap="none" strike="noStrike">
                <a:solidFill>
                  <a:schemeClr val="lt1"/>
                </a:solidFill>
                <a:latin typeface="Cambria"/>
                <a:ea typeface="Cambria"/>
                <a:cs typeface="Cambria"/>
                <a:sym typeface="Cambria"/>
              </a:rPr>
              <a:t>When people engage in activities that help others, their brain releases endorphins, the brain's natural opiates, which induce in people a feeling of well-being. It has been suggested that regular release of endorphins increases people's longevity. And a statistic on adults who regularly engage in volunteer work helping others shows that they live longer, on average, than adults who do not volunteer. It is evident, then, that an act of volunteering can boost longevity. </a:t>
            </a:r>
            <a:endParaRPr/>
          </a:p>
          <a:p>
            <a:pPr indent="0" lvl="0" marL="0" marR="0" rtl="0" algn="just">
              <a:lnSpc>
                <a:spcPct val="150000"/>
              </a:lnSpc>
              <a:spcBef>
                <a:spcPts val="0"/>
              </a:spcBef>
              <a:spcAft>
                <a:spcPts val="0"/>
              </a:spcAft>
              <a:buNone/>
            </a:pPr>
            <a:r>
              <a:rPr b="1" i="0" lang="en-US" sz="2200" u="none" cap="none" strike="noStrike">
                <a:solidFill>
                  <a:schemeClr val="lt1"/>
                </a:solidFill>
                <a:latin typeface="Cambria"/>
                <a:ea typeface="Cambria"/>
                <a:cs typeface="Cambria"/>
                <a:sym typeface="Cambria"/>
              </a:rPr>
              <a:t>Which of the following will weaken the argument?</a:t>
            </a:r>
            <a:endParaRPr/>
          </a:p>
          <a:p>
            <a:pPr indent="-457200" lvl="0" marL="457200" marR="0" rtl="0" algn="just">
              <a:lnSpc>
                <a:spcPct val="150000"/>
              </a:lnSpc>
              <a:spcBef>
                <a:spcPts val="0"/>
              </a:spcBef>
              <a:spcAft>
                <a:spcPts val="0"/>
              </a:spcAft>
              <a:buClr>
                <a:schemeClr val="lt1"/>
              </a:buClr>
              <a:buSzPts val="2200"/>
              <a:buFont typeface="Calibri"/>
              <a:buAutoNum type="alphaUcPeriod"/>
            </a:pPr>
            <a:r>
              <a:rPr b="0" i="0" lang="en-US" sz="2200" u="none" cap="none" strike="noStrike">
                <a:solidFill>
                  <a:schemeClr val="lt1"/>
                </a:solidFill>
                <a:latin typeface="Cambria"/>
                <a:ea typeface="Cambria"/>
                <a:cs typeface="Cambria"/>
                <a:sym typeface="Cambria"/>
              </a:rPr>
              <a:t>In the communities studied, all volunteers were women, and it is known, medically and statistically, that women live longer than the overall average population.</a:t>
            </a:r>
            <a:endParaRPr/>
          </a:p>
        </p:txBody>
      </p:sp>
      <p:pic>
        <p:nvPicPr>
          <p:cNvPr id="579" name="Google Shape;579;p85"/>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86"/>
          <p:cNvSpPr txBox="1"/>
          <p:nvPr/>
        </p:nvSpPr>
        <p:spPr>
          <a:xfrm>
            <a:off x="2999656" y="44624"/>
            <a:ext cx="9192344" cy="5344540"/>
          </a:xfrm>
          <a:prstGeom prst="rect">
            <a:avLst/>
          </a:prstGeom>
          <a:noFill/>
          <a:ln>
            <a:noFill/>
          </a:ln>
        </p:spPr>
        <p:txBody>
          <a:bodyPr anchorCtr="0" anchor="t" bIns="45700" lIns="91425" spcFirstLastPara="1" rIns="91425" wrap="square" tIns="45700">
            <a:spAutoFit/>
          </a:bodyPr>
          <a:lstStyle/>
          <a:p>
            <a:pPr indent="0" lvl="0" marL="0" marR="76200" rtl="0" algn="just">
              <a:lnSpc>
                <a:spcPct val="120000"/>
              </a:lnSpc>
              <a:spcBef>
                <a:spcPts val="0"/>
              </a:spcBef>
              <a:spcAft>
                <a:spcPts val="0"/>
              </a:spcAft>
              <a:buNone/>
            </a:pPr>
            <a:r>
              <a:rPr b="0" i="0" lang="en-US" sz="2200" u="none" cap="none" strike="noStrike">
                <a:solidFill>
                  <a:schemeClr val="lt1"/>
                </a:solidFill>
                <a:latin typeface="Cambria"/>
                <a:ea typeface="Cambria"/>
                <a:cs typeface="Cambria"/>
                <a:sym typeface="Cambria"/>
              </a:rPr>
              <a:t>Springfield Central School District's new superintendent recently instituted a controversial new plan to reduce discipline problems and improve school spirit at the district's secondary schools. After observing that East Asian countries require students to wear uniforms and that these schools also suffer from dramatically fewer discipline problems than do American schools, the superintendent instituted a mandatory uniform policy in all district secondary schools. Since all students are now required to wear a formal uniform to class, discipline problems should decrease and the students' morale should also improve. </a:t>
            </a:r>
            <a:r>
              <a:rPr b="1" i="0" lang="en-US" sz="2200" u="none" cap="none" strike="noStrike">
                <a:solidFill>
                  <a:schemeClr val="lt1"/>
                </a:solidFill>
                <a:latin typeface="Cambria"/>
                <a:ea typeface="Cambria"/>
                <a:cs typeface="Cambria"/>
                <a:sym typeface="Cambria"/>
              </a:rPr>
              <a:t>Which of the following, if true, most seriously calls into question the conclusion of the argument above?</a:t>
            </a:r>
            <a:endParaRPr b="0" i="0" sz="2200" u="none" cap="none" strike="noStrike">
              <a:solidFill>
                <a:schemeClr val="lt1"/>
              </a:solidFill>
              <a:latin typeface="Caladea"/>
              <a:ea typeface="Caladea"/>
              <a:cs typeface="Caladea"/>
              <a:sym typeface="Caladea"/>
            </a:endParaRPr>
          </a:p>
          <a:p>
            <a:pPr indent="-342900" lvl="0" marL="342900" marR="78740" rtl="0" algn="just">
              <a:lnSpc>
                <a:spcPct val="120000"/>
              </a:lnSpc>
              <a:spcBef>
                <a:spcPts val="0"/>
              </a:spcBef>
              <a:spcAft>
                <a:spcPts val="0"/>
              </a:spcAft>
              <a:buClr>
                <a:schemeClr val="lt1"/>
              </a:buClr>
              <a:buSzPts val="1200"/>
              <a:buFont typeface="Caladea"/>
              <a:buAutoNum type="alphaUcPeriod"/>
            </a:pPr>
            <a:r>
              <a:rPr b="0" i="0" lang="en-US" sz="2200" u="none" cap="none" strike="noStrike">
                <a:solidFill>
                  <a:schemeClr val="lt1"/>
                </a:solidFill>
                <a:latin typeface="Cambria"/>
                <a:ea typeface="Cambria"/>
                <a:cs typeface="Cambria"/>
                <a:sym typeface="Cambria"/>
              </a:rPr>
              <a:t>East Asian schools use a different standard in their accounting of discipline problems than do American schools.</a:t>
            </a:r>
            <a:endParaRPr b="0" i="0" sz="2200" u="none" cap="none" strike="noStrike">
              <a:solidFill>
                <a:schemeClr val="lt1"/>
              </a:solidFill>
              <a:latin typeface="Caladea"/>
              <a:ea typeface="Caladea"/>
              <a:cs typeface="Caladea"/>
              <a:sym typeface="Caladea"/>
            </a:endParaRPr>
          </a:p>
        </p:txBody>
      </p:sp>
      <p:pic>
        <p:nvPicPr>
          <p:cNvPr id="586" name="Google Shape;586;p86"/>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87"/>
          <p:cNvSpPr txBox="1"/>
          <p:nvPr/>
        </p:nvSpPr>
        <p:spPr>
          <a:xfrm>
            <a:off x="2711624" y="48441"/>
            <a:ext cx="9480376" cy="4935518"/>
          </a:xfrm>
          <a:prstGeom prst="rect">
            <a:avLst/>
          </a:prstGeom>
          <a:noFill/>
          <a:ln>
            <a:noFill/>
          </a:ln>
        </p:spPr>
        <p:txBody>
          <a:bodyPr anchorCtr="0" anchor="t" bIns="45700" lIns="91425" spcFirstLastPara="1" rIns="91425" wrap="square" tIns="45700">
            <a:spAutoFit/>
          </a:bodyPr>
          <a:lstStyle/>
          <a:p>
            <a:pPr indent="0" lvl="0" marL="457200" marR="0" rtl="0" algn="just">
              <a:lnSpc>
                <a:spcPct val="120000"/>
              </a:lnSpc>
              <a:spcBef>
                <a:spcPts val="0"/>
              </a:spcBef>
              <a:spcAft>
                <a:spcPts val="0"/>
              </a:spcAft>
              <a:buNone/>
            </a:pPr>
            <a:r>
              <a:rPr b="0" i="0" lang="en-US" sz="2400" u="none" cap="none" strike="noStrike">
                <a:solidFill>
                  <a:schemeClr val="lt1"/>
                </a:solidFill>
                <a:latin typeface="Cambria"/>
                <a:ea typeface="Cambria"/>
                <a:cs typeface="Cambria"/>
                <a:sym typeface="Cambria"/>
              </a:rPr>
              <a:t>The number of people diagnosed with tuberculosis in a certain city decreased significantly from one year to the next. Epidemiologists attributed this decline to the closing of a coal plant on the outskirts of the city; coal fumes have long been believed to cause acute lung inflammation that can lead to the contraction of tuberculosis. </a:t>
            </a:r>
            <a:r>
              <a:rPr b="1" i="0" lang="en-US" sz="2400" u="none" cap="none" strike="noStrike">
                <a:solidFill>
                  <a:schemeClr val="lt1"/>
                </a:solidFill>
                <a:latin typeface="Cambria"/>
                <a:ea typeface="Cambria"/>
                <a:cs typeface="Cambria"/>
                <a:sym typeface="Cambria"/>
              </a:rPr>
              <a:t>Which of the following, if true, would most seriously weaken the epidemiologists' explanation for the decrease in tuberculosis diagnoses?</a:t>
            </a:r>
            <a:endParaRPr b="0" i="0" sz="2400" u="none" cap="none" strike="noStrike">
              <a:solidFill>
                <a:schemeClr val="lt1"/>
              </a:solidFill>
              <a:latin typeface="Caladea"/>
              <a:ea typeface="Caladea"/>
              <a:cs typeface="Caladea"/>
              <a:sym typeface="Caladea"/>
            </a:endParaRPr>
          </a:p>
          <a:p>
            <a:pPr indent="-285750" lvl="1" marL="742950" marR="78105" rtl="0" algn="just">
              <a:lnSpc>
                <a:spcPct val="120000"/>
              </a:lnSpc>
              <a:spcBef>
                <a:spcPts val="0"/>
              </a:spcBef>
              <a:spcAft>
                <a:spcPts val="0"/>
              </a:spcAft>
              <a:buClr>
                <a:schemeClr val="lt1"/>
              </a:buClr>
              <a:buSzPts val="1200"/>
              <a:buFont typeface="Caladea"/>
              <a:buAutoNum type="alphaUcPeriod"/>
            </a:pPr>
            <a:r>
              <a:rPr b="0" i="0" lang="en-US" sz="2400" u="none" cap="none" strike="noStrike">
                <a:solidFill>
                  <a:schemeClr val="lt1"/>
                </a:solidFill>
                <a:latin typeface="Cambria"/>
                <a:ea typeface="Cambria"/>
                <a:cs typeface="Cambria"/>
                <a:sym typeface="Cambria"/>
              </a:rPr>
              <a:t>Due to a new medical technique introduced into the city this year, many people who would have been diagnosed with tuberculosis are now correctly diagnosed with emphysema.</a:t>
            </a:r>
            <a:endParaRPr b="0" i="0" sz="2000" u="none" cap="none" strike="noStrike">
              <a:solidFill>
                <a:schemeClr val="lt1"/>
              </a:solidFill>
              <a:latin typeface="Caladea"/>
              <a:ea typeface="Caladea"/>
              <a:cs typeface="Caladea"/>
              <a:sym typeface="Caladea"/>
            </a:endParaRPr>
          </a:p>
        </p:txBody>
      </p:sp>
      <p:pic>
        <p:nvPicPr>
          <p:cNvPr id="593" name="Google Shape;593;p87"/>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8"/>
          <p:cNvSpPr txBox="1"/>
          <p:nvPr/>
        </p:nvSpPr>
        <p:spPr>
          <a:xfrm>
            <a:off x="2711624" y="48441"/>
            <a:ext cx="9480376" cy="4935903"/>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0" i="0" lang="en-US" sz="2600" u="none" cap="none" strike="noStrike">
                <a:solidFill>
                  <a:schemeClr val="lt1"/>
                </a:solidFill>
                <a:latin typeface="Cambria"/>
                <a:ea typeface="Cambria"/>
                <a:cs typeface="Cambria"/>
                <a:sym typeface="Cambria"/>
              </a:rPr>
              <a:t>In modern deep-diving marine mammals, such as whales, the outer shell of the bones is porous. This has the effect of making the bones light enough so that it is easy for the animals to swim back to the surface after a deep dive. The outer shell of the bones was also porous in the ichthyosaur, an extinct prehistoric marine reptile. We can conclude from this that ichthyosaurs were deep divers.</a:t>
            </a:r>
            <a:r>
              <a:rPr b="0" i="0" lang="en-US" sz="2600" u="none" cap="none" strike="noStrike">
                <a:solidFill>
                  <a:schemeClr val="lt1"/>
                </a:solidFill>
                <a:latin typeface="Caladea"/>
                <a:ea typeface="Caladea"/>
                <a:cs typeface="Caladea"/>
                <a:sym typeface="Caladea"/>
              </a:rPr>
              <a:t> </a:t>
            </a:r>
            <a:r>
              <a:rPr b="1" i="0" lang="en-US" sz="2600" u="none" cap="none" strike="noStrike">
                <a:solidFill>
                  <a:schemeClr val="lt1"/>
                </a:solidFill>
                <a:latin typeface="Cambria"/>
                <a:ea typeface="Cambria"/>
                <a:cs typeface="Cambria"/>
                <a:sym typeface="Cambria"/>
              </a:rPr>
              <a:t>Which one of the following, if true, most weakens the argument?</a:t>
            </a:r>
            <a:endParaRPr b="0" i="0" sz="2600" u="none" cap="none" strike="noStrike">
              <a:solidFill>
                <a:schemeClr val="lt1"/>
              </a:solidFill>
              <a:latin typeface="Caladea"/>
              <a:ea typeface="Caladea"/>
              <a:cs typeface="Caladea"/>
              <a:sym typeface="Caladea"/>
            </a:endParaRPr>
          </a:p>
          <a:p>
            <a:pPr indent="-457200" lvl="0" marL="457200" marR="0" rtl="0" algn="just">
              <a:lnSpc>
                <a:spcPct val="120000"/>
              </a:lnSpc>
              <a:spcBef>
                <a:spcPts val="600"/>
              </a:spcBef>
              <a:spcAft>
                <a:spcPts val="0"/>
              </a:spcAft>
              <a:buClr>
                <a:schemeClr val="lt1"/>
              </a:buClr>
              <a:buSzPts val="2600"/>
              <a:buFont typeface="Calibri"/>
              <a:buAutoNum type="alphaUcPeriod"/>
            </a:pPr>
            <a:r>
              <a:rPr b="0" i="0" lang="en-US" sz="2600" u="none" cap="none" strike="noStrike">
                <a:solidFill>
                  <a:schemeClr val="lt1"/>
                </a:solidFill>
                <a:latin typeface="Cambria"/>
                <a:ea typeface="Cambria"/>
                <a:cs typeface="Cambria"/>
                <a:sym typeface="Cambria"/>
              </a:rPr>
              <a:t>In most modern and prehistoric marine reptile species that are not deep divers, the outer shell of the bones is porous.</a:t>
            </a:r>
            <a:endParaRPr b="0" i="0" sz="2600" u="none" cap="none" strike="noStrike">
              <a:solidFill>
                <a:schemeClr val="lt1"/>
              </a:solidFill>
              <a:latin typeface="Caladea"/>
              <a:ea typeface="Caladea"/>
              <a:cs typeface="Caladea"/>
              <a:sym typeface="Caladea"/>
            </a:endParaRPr>
          </a:p>
        </p:txBody>
      </p:sp>
      <p:pic>
        <p:nvPicPr>
          <p:cNvPr id="600" name="Google Shape;600;p88"/>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89"/>
          <p:cNvSpPr txBox="1"/>
          <p:nvPr/>
        </p:nvSpPr>
        <p:spPr>
          <a:xfrm>
            <a:off x="2711624" y="48441"/>
            <a:ext cx="9480376" cy="4785541"/>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0" i="0" lang="en-US" sz="2800" u="none" cap="none" strike="noStrike">
                <a:solidFill>
                  <a:schemeClr val="lt1"/>
                </a:solidFill>
                <a:latin typeface="Cambria"/>
                <a:ea typeface="Cambria"/>
                <a:cs typeface="Cambria"/>
                <a:sym typeface="Cambria"/>
              </a:rPr>
              <a:t>On average, corporations that encourage frequent social events in the workplace show higher profits than those that rarely do. This suggests that the EZ Corporation could boost its profits by having more staff parties during business hours. </a:t>
            </a:r>
            <a:r>
              <a:rPr b="1" i="0" lang="en-US" sz="2800" u="none" cap="none" strike="noStrike">
                <a:solidFill>
                  <a:schemeClr val="lt1"/>
                </a:solidFill>
                <a:latin typeface="Cambria"/>
                <a:ea typeface="Cambria"/>
                <a:cs typeface="Cambria"/>
                <a:sym typeface="Cambria"/>
              </a:rPr>
              <a:t>Which one of the following, if true, most weakens the argument above?</a:t>
            </a:r>
            <a:endParaRPr b="0" i="0" sz="2800" u="none" cap="none" strike="noStrike">
              <a:solidFill>
                <a:schemeClr val="lt1"/>
              </a:solidFill>
              <a:latin typeface="Caladea"/>
              <a:ea typeface="Caladea"/>
              <a:cs typeface="Caladea"/>
              <a:sym typeface="Caladea"/>
            </a:endParaRPr>
          </a:p>
          <a:p>
            <a:pPr indent="-457200" lvl="0" marL="457200" marR="0" rtl="0" algn="just">
              <a:lnSpc>
                <a:spcPct val="120000"/>
              </a:lnSpc>
              <a:spcBef>
                <a:spcPts val="600"/>
              </a:spcBef>
              <a:spcAft>
                <a:spcPts val="0"/>
              </a:spcAft>
              <a:buClr>
                <a:schemeClr val="lt1"/>
              </a:buClr>
              <a:buSzPts val="2800"/>
              <a:buFont typeface="Calibri"/>
              <a:buAutoNum type="alphaUcPeriod"/>
            </a:pPr>
            <a:r>
              <a:rPr b="0" i="0" lang="en-US" sz="2800" u="none" cap="none" strike="noStrike">
                <a:solidFill>
                  <a:schemeClr val="lt1"/>
                </a:solidFill>
                <a:latin typeface="Cambria"/>
                <a:ea typeface="Cambria"/>
                <a:cs typeface="Cambria"/>
                <a:sym typeface="Cambria"/>
              </a:rPr>
              <a:t>The corporations that encourage frequent social events in the workplace do so to celebrate the high profits that they are already earning.</a:t>
            </a:r>
            <a:endParaRPr b="0" i="0" sz="2800" u="none" cap="none" strike="noStrike">
              <a:solidFill>
                <a:schemeClr val="lt1"/>
              </a:solidFill>
              <a:latin typeface="Caladea"/>
              <a:ea typeface="Caladea"/>
              <a:cs typeface="Caladea"/>
              <a:sym typeface="Caladea"/>
            </a:endParaRPr>
          </a:p>
        </p:txBody>
      </p:sp>
      <p:pic>
        <p:nvPicPr>
          <p:cNvPr id="607" name="Google Shape;607;p89"/>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90"/>
          <p:cNvSpPr txBox="1"/>
          <p:nvPr/>
        </p:nvSpPr>
        <p:spPr>
          <a:xfrm>
            <a:off x="2783632" y="0"/>
            <a:ext cx="9408368" cy="5225661"/>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0" i="0" lang="en-US" sz="2800" u="none" cap="none" strike="noStrike">
                <a:solidFill>
                  <a:schemeClr val="lt1"/>
                </a:solidFill>
                <a:latin typeface="Cambria"/>
                <a:ea typeface="Cambria"/>
                <a:cs typeface="Cambria"/>
                <a:sym typeface="Cambria"/>
              </a:rPr>
              <a:t>In the year following an eight-cent increase in the federal tax on a pack of cigarettes, sales of cigarettes fell ten percent.  In contrast, in the year prior to the tax increase, sales had fallen one percent.  The volume of cigarette sales is therefore strongly related to the after-tax price of a pack of cigarettes.</a:t>
            </a:r>
            <a:r>
              <a:rPr b="0" i="0" lang="en-US" sz="2800" u="none" cap="none" strike="noStrike">
                <a:solidFill>
                  <a:schemeClr val="lt1"/>
                </a:solidFill>
                <a:latin typeface="Arial"/>
                <a:ea typeface="Arial"/>
                <a:cs typeface="Arial"/>
                <a:sym typeface="Arial"/>
              </a:rPr>
              <a:t> </a:t>
            </a:r>
            <a:r>
              <a:rPr b="1" i="0" lang="en-US" sz="2800" u="none" cap="none" strike="noStrike">
                <a:solidFill>
                  <a:schemeClr val="lt1"/>
                </a:solidFill>
                <a:latin typeface="Cambria"/>
                <a:ea typeface="Cambria"/>
                <a:cs typeface="Cambria"/>
                <a:sym typeface="Cambria"/>
              </a:rPr>
              <a:t>Which of the following, if true, would most strengthen the argument given?</a:t>
            </a:r>
            <a:endParaRPr b="1" i="0" sz="2800" u="none" cap="none" strike="noStrike">
              <a:solidFill>
                <a:schemeClr val="lt1"/>
              </a:solidFill>
              <a:latin typeface="Arial"/>
              <a:ea typeface="Arial"/>
              <a:cs typeface="Arial"/>
              <a:sym typeface="Arial"/>
            </a:endParaRPr>
          </a:p>
          <a:p>
            <a:pPr indent="-457200" lvl="0" marL="457200" marR="0" rtl="0" algn="just">
              <a:lnSpc>
                <a:spcPct val="120000"/>
              </a:lnSpc>
              <a:spcBef>
                <a:spcPts val="0"/>
              </a:spcBef>
              <a:spcAft>
                <a:spcPts val="0"/>
              </a:spcAft>
              <a:buClr>
                <a:schemeClr val="lt1"/>
              </a:buClr>
              <a:buSzPts val="2800"/>
              <a:buFont typeface="Calibri"/>
              <a:buAutoNum type="alphaUcPeriod"/>
            </a:pPr>
            <a:r>
              <a:rPr b="0" i="0" lang="en-US" sz="2800" u="none" cap="none" strike="noStrike">
                <a:solidFill>
                  <a:schemeClr val="lt1"/>
                </a:solidFill>
                <a:latin typeface="Cambria"/>
                <a:ea typeface="Cambria"/>
                <a:cs typeface="Cambria"/>
                <a:sym typeface="Cambria"/>
              </a:rPr>
              <a:t>The information available to consumers on the health risks of smoking remained largely unchanged in the period before and after the tax increase.</a:t>
            </a:r>
            <a:endParaRPr b="0" i="0" sz="2800" u="none" cap="none" strike="noStrike">
              <a:solidFill>
                <a:schemeClr val="lt1"/>
              </a:solidFill>
              <a:latin typeface="Calibri"/>
              <a:ea typeface="Calibri"/>
              <a:cs typeface="Calibri"/>
              <a:sym typeface="Calibri"/>
            </a:endParaRPr>
          </a:p>
        </p:txBody>
      </p:sp>
      <p:pic>
        <p:nvPicPr>
          <p:cNvPr id="614" name="Google Shape;614;p90"/>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91"/>
          <p:cNvSpPr txBox="1"/>
          <p:nvPr/>
        </p:nvSpPr>
        <p:spPr>
          <a:xfrm>
            <a:off x="2783632" y="60311"/>
            <a:ext cx="9408368" cy="5455661"/>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0" i="0" lang="en-US" sz="2400" u="none" cap="none" strike="noStrike">
                <a:solidFill>
                  <a:schemeClr val="lt1"/>
                </a:solidFill>
                <a:latin typeface="Cambria"/>
                <a:ea typeface="Cambria"/>
                <a:cs typeface="Cambria"/>
                <a:sym typeface="Cambria"/>
              </a:rPr>
              <a:t>A survey of clerical workers’ attitudes toward their work identified a group of secretaries with very positive attitudes. They responded “Strongly agree” to such statements as “I enjoy word processing” and “I like learning new secretarial skills.” These secretaries had been rated by their supervisors as excellent workers—far better than secretaries whose attitudes were identified as less positive. Clearly these secretaries’ positive attitudes toward their work produced excellent job performance. </a:t>
            </a:r>
            <a:r>
              <a:rPr b="1" i="0" lang="en-US" sz="2400" u="none" cap="none" strike="noStrike">
                <a:solidFill>
                  <a:schemeClr val="lt1"/>
                </a:solidFill>
                <a:latin typeface="Cambria"/>
                <a:ea typeface="Cambria"/>
                <a:cs typeface="Cambria"/>
                <a:sym typeface="Cambria"/>
              </a:rPr>
              <a:t>Which one of the following identifies a reasoning error in the argument?</a:t>
            </a:r>
            <a:endParaRPr b="0" i="0" sz="2400" u="none" cap="none" strike="noStrike">
              <a:solidFill>
                <a:schemeClr val="lt1"/>
              </a:solidFill>
              <a:latin typeface="Caladea"/>
              <a:ea typeface="Caladea"/>
              <a:cs typeface="Caladea"/>
              <a:sym typeface="Caladea"/>
            </a:endParaRPr>
          </a:p>
          <a:p>
            <a:pPr indent="-457200" lvl="0" marL="457200" marR="0" rtl="0" algn="just">
              <a:lnSpc>
                <a:spcPct val="120000"/>
              </a:lnSpc>
              <a:spcBef>
                <a:spcPts val="600"/>
              </a:spcBef>
              <a:spcAft>
                <a:spcPts val="0"/>
              </a:spcAft>
              <a:buClr>
                <a:schemeClr val="lt1"/>
              </a:buClr>
              <a:buSzPts val="2400"/>
              <a:buFont typeface="Calibri"/>
              <a:buAutoNum type="alphaUcPeriod"/>
            </a:pPr>
            <a:r>
              <a:rPr b="0" i="0" lang="en-US" sz="2400" u="none" cap="none" strike="noStrike">
                <a:solidFill>
                  <a:schemeClr val="lt1"/>
                </a:solidFill>
                <a:latin typeface="Cambria"/>
                <a:ea typeface="Cambria"/>
                <a:cs typeface="Cambria"/>
                <a:sym typeface="Cambria"/>
              </a:rPr>
              <a:t>It identifies the secretaries’ positive attitudes as the cause of their excellent job performance although their attitudes might be an effect of their performance.</a:t>
            </a:r>
            <a:endParaRPr b="0" i="0" sz="2400" u="none" cap="none" strike="noStrike">
              <a:solidFill>
                <a:schemeClr val="lt1"/>
              </a:solidFill>
              <a:latin typeface="Caladea"/>
              <a:ea typeface="Caladea"/>
              <a:cs typeface="Caladea"/>
              <a:sym typeface="Caladea"/>
            </a:endParaRPr>
          </a:p>
        </p:txBody>
      </p:sp>
      <p:pic>
        <p:nvPicPr>
          <p:cNvPr id="621" name="Google Shape;621;p91"/>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92"/>
          <p:cNvSpPr txBox="1"/>
          <p:nvPr/>
        </p:nvSpPr>
        <p:spPr>
          <a:xfrm>
            <a:off x="3503712" y="0"/>
            <a:ext cx="8688288" cy="5416676"/>
          </a:xfrm>
          <a:prstGeom prst="rect">
            <a:avLst/>
          </a:prstGeom>
          <a:noFill/>
          <a:ln>
            <a:noFill/>
          </a:ln>
        </p:spPr>
        <p:txBody>
          <a:bodyPr anchorCtr="0" anchor="t" bIns="45700" lIns="91425" spcFirstLastPara="1" rIns="91425" wrap="square" tIns="45700">
            <a:spAutoFit/>
          </a:bodyPr>
          <a:lstStyle/>
          <a:p>
            <a:pPr indent="0" lvl="0" marL="0" marR="74930" rtl="0" algn="just">
              <a:lnSpc>
                <a:spcPct val="140000"/>
              </a:lnSpc>
              <a:spcBef>
                <a:spcPts val="0"/>
              </a:spcBef>
              <a:spcAft>
                <a:spcPts val="0"/>
              </a:spcAft>
              <a:buNone/>
            </a:pPr>
            <a:r>
              <a:rPr b="0" i="0" lang="en-US" sz="2500" u="none" cap="none" strike="noStrike">
                <a:solidFill>
                  <a:schemeClr val="lt1"/>
                </a:solidFill>
                <a:latin typeface="Cambria"/>
                <a:ea typeface="Cambria"/>
                <a:cs typeface="Cambria"/>
                <a:sym typeface="Cambria"/>
              </a:rPr>
              <a:t>Some people believe that good health is due to luck. However, studies from many countries indicate a strong correlation between good health and high educational levels. It is well known that high educational levels allow people to make more informed lifestyle choices. Thus, research supports the view that good health is largely the result of making informed lifestyle choices. </a:t>
            </a:r>
            <a:r>
              <a:rPr b="1" i="0" lang="en-US" sz="2500" u="none" cap="none" strike="noStrike">
                <a:solidFill>
                  <a:schemeClr val="lt1"/>
                </a:solidFill>
                <a:latin typeface="Cambria"/>
                <a:ea typeface="Cambria"/>
                <a:cs typeface="Cambria"/>
                <a:sym typeface="Cambria"/>
              </a:rPr>
              <a:t>The reasoning in the argument is most vulnerable to criticism on the grounds that the argument</a:t>
            </a:r>
            <a:endParaRPr b="1" i="0" sz="2500" u="none" cap="none" strike="noStrike">
              <a:solidFill>
                <a:schemeClr val="lt1"/>
              </a:solidFill>
              <a:latin typeface="Cambria"/>
              <a:ea typeface="Cambria"/>
              <a:cs typeface="Cambria"/>
              <a:sym typeface="Cambria"/>
            </a:endParaRPr>
          </a:p>
          <a:p>
            <a:pPr indent="-514350" lvl="0" marL="514350" marR="74930" rtl="0" algn="just">
              <a:lnSpc>
                <a:spcPct val="140000"/>
              </a:lnSpc>
              <a:spcBef>
                <a:spcPts val="0"/>
              </a:spcBef>
              <a:spcAft>
                <a:spcPts val="0"/>
              </a:spcAft>
              <a:buClr>
                <a:schemeClr val="lt1"/>
              </a:buClr>
              <a:buSzPts val="2500"/>
              <a:buFont typeface="Calibri"/>
              <a:buAutoNum type="alphaUcPeriod"/>
            </a:pPr>
            <a:r>
              <a:rPr b="0" i="0" lang="en-US" sz="2500" u="none" cap="none" strike="noStrike">
                <a:solidFill>
                  <a:schemeClr val="lt1"/>
                </a:solidFill>
                <a:latin typeface="Cambria"/>
                <a:ea typeface="Cambria"/>
                <a:cs typeface="Cambria"/>
                <a:sym typeface="Cambria"/>
              </a:rPr>
              <a:t>overlooks the possibility that the same thing may causally contribute both to education and to good health.</a:t>
            </a:r>
            <a:endParaRPr/>
          </a:p>
        </p:txBody>
      </p:sp>
      <p:pic>
        <p:nvPicPr>
          <p:cNvPr id="628" name="Google Shape;628;p92"/>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93"/>
          <p:cNvSpPr txBox="1"/>
          <p:nvPr/>
        </p:nvSpPr>
        <p:spPr>
          <a:xfrm>
            <a:off x="3503712" y="0"/>
            <a:ext cx="8688288" cy="4858959"/>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0" i="0" lang="en-US" sz="2600" u="none" cap="none" strike="noStrike">
                <a:solidFill>
                  <a:schemeClr val="lt1"/>
                </a:solidFill>
                <a:latin typeface="Cambria"/>
                <a:ea typeface="Cambria"/>
                <a:cs typeface="Cambria"/>
                <a:sym typeface="Cambria"/>
              </a:rPr>
              <a:t>Premiums for automobile accident insurance are often higher for red cars than for cars of other colors. To justify these higher charges, insurance companies claim that, overall, a greater percentage of red cars are involved in accidents than are cars of any other color. If this claim is true, then lives could undoubtedly be saved by banning red cars from the roads altogether. </a:t>
            </a:r>
            <a:r>
              <a:rPr b="1" i="0" lang="en-US" sz="2600" u="none" cap="none" strike="noStrike">
                <a:solidFill>
                  <a:schemeClr val="lt1"/>
                </a:solidFill>
                <a:latin typeface="Cambria"/>
                <a:ea typeface="Cambria"/>
                <a:cs typeface="Cambria"/>
                <a:sym typeface="Cambria"/>
              </a:rPr>
              <a:t>The reasoning in the argument is flawed because the argument </a:t>
            </a:r>
            <a:endParaRPr b="1" i="0" sz="2600" u="none" cap="none" strike="noStrike">
              <a:solidFill>
                <a:schemeClr val="lt1"/>
              </a:solidFill>
              <a:latin typeface="Arial"/>
              <a:ea typeface="Arial"/>
              <a:cs typeface="Arial"/>
              <a:sym typeface="Arial"/>
            </a:endParaRPr>
          </a:p>
          <a:p>
            <a:pPr indent="-457200" lvl="0" marL="457200" marR="0" rtl="0" algn="just">
              <a:lnSpc>
                <a:spcPct val="120000"/>
              </a:lnSpc>
              <a:spcBef>
                <a:spcPts val="0"/>
              </a:spcBef>
              <a:spcAft>
                <a:spcPts val="0"/>
              </a:spcAft>
              <a:buClr>
                <a:schemeClr val="lt1"/>
              </a:buClr>
              <a:buSzPts val="2600"/>
              <a:buFont typeface="Calibri"/>
              <a:buAutoNum type="alphaUcPeriod"/>
            </a:pPr>
            <a:r>
              <a:rPr b="0" i="0" lang="en-US" sz="2600" u="none" cap="none" strike="noStrike">
                <a:solidFill>
                  <a:schemeClr val="lt1"/>
                </a:solidFill>
                <a:latin typeface="Cambria"/>
                <a:ea typeface="Cambria"/>
                <a:cs typeface="Cambria"/>
                <a:sym typeface="Cambria"/>
              </a:rPr>
              <a:t>ignores the possibility that drivers who drive recklessly have a preference for red cars </a:t>
            </a:r>
            <a:endParaRPr b="0" i="0" sz="2600" u="none" cap="none" strike="noStrike">
              <a:solidFill>
                <a:schemeClr val="lt1"/>
              </a:solidFill>
              <a:latin typeface="Calibri"/>
              <a:ea typeface="Calibri"/>
              <a:cs typeface="Calibri"/>
              <a:sym typeface="Calibri"/>
            </a:endParaRPr>
          </a:p>
        </p:txBody>
      </p:sp>
      <p:pic>
        <p:nvPicPr>
          <p:cNvPr id="635" name="Google Shape;635;p93"/>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latin typeface="Cambria"/>
                <a:ea typeface="Cambria"/>
                <a:cs typeface="Cambria"/>
                <a:sym typeface="Cambria"/>
              </a:rPr>
              <a:t>A few facts, one conclusion</a:t>
            </a:r>
            <a:endParaRPr>
              <a:latin typeface="Cambria"/>
              <a:ea typeface="Cambria"/>
              <a:cs typeface="Cambria"/>
              <a:sym typeface="Cambria"/>
            </a:endParaRPr>
          </a:p>
        </p:txBody>
      </p:sp>
      <p:sp>
        <p:nvSpPr>
          <p:cNvPr id="141" name="Google Shape;141;p22"/>
          <p:cNvSpPr txBox="1"/>
          <p:nvPr>
            <p:ph idx="1" type="body"/>
          </p:nvPr>
        </p:nvSpPr>
        <p:spPr>
          <a:xfrm>
            <a:off x="609600" y="1600201"/>
            <a:ext cx="10972800" cy="3268959"/>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lt1"/>
              </a:buClr>
              <a:buSzPts val="2800"/>
              <a:buNone/>
            </a:pPr>
            <a:r>
              <a:rPr lang="en-US" sz="2800">
                <a:latin typeface="Cambria"/>
                <a:ea typeface="Cambria"/>
                <a:cs typeface="Cambria"/>
                <a:sym typeface="Cambria"/>
              </a:rPr>
              <a:t>When people show signs of having a heart attack an electrocardiograph (ECG) is often used to diagnose their condition. In a study, a computer program for ECG diagnosis of heart attacks was pitted against a very experienced, highly skilled cardiologist. The program correctly diagnosed a significantly higher proportion of the cases that were later confirmed to be heart attacks than did the cardiologist. Interpreting ECG data, therefore, should be left to computer programs alone.</a:t>
            </a:r>
            <a:endParaRPr sz="2800">
              <a:latin typeface="Cambria"/>
              <a:ea typeface="Cambria"/>
              <a:cs typeface="Cambria"/>
              <a:sym typeface="Cambria"/>
            </a:endParaRPr>
          </a:p>
        </p:txBody>
      </p:sp>
      <p:pic>
        <p:nvPicPr>
          <p:cNvPr id="142" name="Google Shape;142;p22"/>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94"/>
          <p:cNvSpPr txBox="1"/>
          <p:nvPr/>
        </p:nvSpPr>
        <p:spPr>
          <a:xfrm>
            <a:off x="3503712" y="0"/>
            <a:ext cx="8688288" cy="5339090"/>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0" i="0" lang="en-US" sz="2600" u="none" cap="none" strike="noStrike">
                <a:solidFill>
                  <a:schemeClr val="lt1"/>
                </a:solidFill>
                <a:latin typeface="Cambria"/>
                <a:ea typeface="Cambria"/>
                <a:cs typeface="Cambria"/>
                <a:sym typeface="Cambria"/>
              </a:rPr>
              <a:t>Restaurant manager: In response to requests from our patrons for vegetarian main dishes, we recently introduced three: an eggplant and zucchini casserole with tomatoes, brown rice with mushrooms, and potatoes baked with cheese. The first two are frequently ordered, but no one orders the potato dish, although it costs less than the other two. Clearly, then, our patrons prefer not to eat potatoes.</a:t>
            </a:r>
            <a:r>
              <a:rPr b="1" i="0" lang="en-US" sz="2600" u="none" cap="none" strike="noStrike">
                <a:solidFill>
                  <a:schemeClr val="lt1"/>
                </a:solidFill>
                <a:latin typeface="Cambria"/>
                <a:ea typeface="Cambria"/>
                <a:cs typeface="Cambria"/>
                <a:sym typeface="Cambria"/>
              </a:rPr>
              <a:t> Which one of the following is an error of reasoning in the restaurant manager's argument? </a:t>
            </a:r>
            <a:endParaRPr b="1" i="0" sz="2600" u="none" cap="none" strike="noStrike">
              <a:solidFill>
                <a:schemeClr val="lt1"/>
              </a:solidFill>
              <a:latin typeface="Arial"/>
              <a:ea typeface="Arial"/>
              <a:cs typeface="Arial"/>
              <a:sym typeface="Arial"/>
            </a:endParaRPr>
          </a:p>
          <a:p>
            <a:pPr indent="-457200" lvl="0" marL="457200" marR="0" rtl="0" algn="just">
              <a:lnSpc>
                <a:spcPct val="120000"/>
              </a:lnSpc>
              <a:spcBef>
                <a:spcPts val="0"/>
              </a:spcBef>
              <a:spcAft>
                <a:spcPts val="0"/>
              </a:spcAft>
              <a:buClr>
                <a:schemeClr val="lt1"/>
              </a:buClr>
              <a:buSzPts val="2600"/>
              <a:buFont typeface="Calibri"/>
              <a:buAutoNum type="alphaUcPeriod"/>
            </a:pPr>
            <a:r>
              <a:rPr b="0" i="0" lang="en-US" sz="2600" u="none" cap="none" strike="noStrike">
                <a:solidFill>
                  <a:schemeClr val="lt1"/>
                </a:solidFill>
                <a:latin typeface="Cambria"/>
                <a:ea typeface="Cambria"/>
                <a:cs typeface="Cambria"/>
                <a:sym typeface="Cambria"/>
              </a:rPr>
              <a:t>treating one of several plausible explanations of a phenomenon as the only possible explanation </a:t>
            </a:r>
            <a:endParaRPr b="0" i="0" sz="2600" u="none" cap="none" strike="noStrike">
              <a:solidFill>
                <a:schemeClr val="lt1"/>
              </a:solidFill>
              <a:latin typeface="Calibri"/>
              <a:ea typeface="Calibri"/>
              <a:cs typeface="Calibri"/>
              <a:sym typeface="Calibri"/>
            </a:endParaRPr>
          </a:p>
        </p:txBody>
      </p:sp>
      <p:pic>
        <p:nvPicPr>
          <p:cNvPr id="642" name="Google Shape;642;p94"/>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95"/>
          <p:cNvSpPr txBox="1"/>
          <p:nvPr/>
        </p:nvSpPr>
        <p:spPr>
          <a:xfrm>
            <a:off x="3866322" y="0"/>
            <a:ext cx="8325677" cy="5809667"/>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0" i="0" lang="en-US" sz="2500" u="none" cap="none" strike="noStrike">
                <a:solidFill>
                  <a:schemeClr val="lt1"/>
                </a:solidFill>
                <a:latin typeface="Cambria"/>
                <a:ea typeface="Cambria"/>
                <a:cs typeface="Cambria"/>
                <a:sym typeface="Cambria"/>
              </a:rPr>
              <a:t>Though sucking zinc lozenges has been promoted as a treatment for the common cold, research has revealed no consistent effect. Recently, however, a zinc gel applied nasally has been shown to greatly reduce the duration of colds. Since the gel contains zinc in the same form and concentration as the lozenges, the greater effectiveness of the gel must be due to the fact that cold viruses tend to concentrate in the nose, not the mouth. </a:t>
            </a:r>
            <a:r>
              <a:rPr b="1" i="0" lang="en-US" sz="2500" u="none" cap="none" strike="noStrike">
                <a:solidFill>
                  <a:schemeClr val="lt1"/>
                </a:solidFill>
                <a:latin typeface="Cambria"/>
                <a:ea typeface="Cambria"/>
                <a:cs typeface="Cambria"/>
                <a:sym typeface="Cambria"/>
              </a:rPr>
              <a:t>Which of the following, if true, most seriously weakens the argument?</a:t>
            </a:r>
            <a:endParaRPr b="1" i="0" sz="2500" u="none" cap="none" strike="noStrike">
              <a:solidFill>
                <a:schemeClr val="lt1"/>
              </a:solidFill>
              <a:latin typeface="Cambria"/>
              <a:ea typeface="Cambria"/>
              <a:cs typeface="Cambria"/>
              <a:sym typeface="Cambria"/>
            </a:endParaRPr>
          </a:p>
          <a:p>
            <a:pPr indent="-509588" lvl="0" marL="509588" marR="0" rtl="0" algn="just">
              <a:lnSpc>
                <a:spcPct val="120000"/>
              </a:lnSpc>
              <a:spcBef>
                <a:spcPts val="0"/>
              </a:spcBef>
              <a:spcAft>
                <a:spcPts val="0"/>
              </a:spcAft>
              <a:buClr>
                <a:schemeClr val="lt1"/>
              </a:buClr>
              <a:buSzPts val="2500"/>
              <a:buFont typeface="Calibri"/>
              <a:buAutoNum type="alphaUcPeriod"/>
            </a:pPr>
            <a:r>
              <a:rPr b="0" i="0" lang="en-US" sz="2500" u="none" cap="none" strike="noStrike">
                <a:solidFill>
                  <a:schemeClr val="lt1"/>
                </a:solidFill>
                <a:latin typeface="Cambria"/>
                <a:ea typeface="Cambria"/>
                <a:cs typeface="Cambria"/>
                <a:sym typeface="Cambria"/>
              </a:rPr>
              <a:t>The zinc gel and the lozenges contain ingredients that can have an impact on the activity of the zinc</a:t>
            </a:r>
            <a:endParaRPr b="0" i="0" sz="2500" u="none" cap="none" strike="noStrike">
              <a:solidFill>
                <a:schemeClr val="lt1"/>
              </a:solidFill>
              <a:latin typeface="Cambria"/>
              <a:ea typeface="Cambria"/>
              <a:cs typeface="Cambria"/>
              <a:sym typeface="Cambria"/>
            </a:endParaRPr>
          </a:p>
        </p:txBody>
      </p:sp>
      <p:sp>
        <p:nvSpPr>
          <p:cNvPr id="649" name="Google Shape;649;p95"/>
          <p:cNvSpPr/>
          <p:nvPr/>
        </p:nvSpPr>
        <p:spPr>
          <a:xfrm>
            <a:off x="0" y="0"/>
            <a:ext cx="12192000" cy="6858000"/>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b="0" i="0" sz="2500" u="none" cap="none" strike="noStrike">
              <a:solidFill>
                <a:schemeClr val="lt1"/>
              </a:solidFill>
              <a:latin typeface="Arial"/>
              <a:ea typeface="Arial"/>
              <a:cs typeface="Arial"/>
              <a:sym typeface="Arial"/>
            </a:endParaRPr>
          </a:p>
        </p:txBody>
      </p:sp>
      <p:pic>
        <p:nvPicPr>
          <p:cNvPr id="650" name="Google Shape;650;p95"/>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96"/>
          <p:cNvSpPr txBox="1"/>
          <p:nvPr/>
        </p:nvSpPr>
        <p:spPr>
          <a:xfrm>
            <a:off x="3866322" y="0"/>
            <a:ext cx="8325677" cy="5158463"/>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0" i="0" lang="en-US" sz="2300" u="none" cap="none" strike="noStrike">
                <a:solidFill>
                  <a:schemeClr val="lt1"/>
                </a:solidFill>
                <a:latin typeface="Cambria"/>
                <a:ea typeface="Cambria"/>
                <a:cs typeface="Cambria"/>
                <a:sym typeface="Cambria"/>
              </a:rPr>
              <a:t>Scientists have determined that an effective way to lower cholesterol is to eat three servings of whole grains every day. Studies have shown that the cholesterol levels of people who did so were significantly lower after six months than were those of people who did not, even though the cholesterol levels of the two groups were the same before the studies began. Clearly, eating whole grains can have an appreciable effect on cholesterol levels.</a:t>
            </a:r>
            <a:endParaRPr b="0" i="0" sz="2300" u="none" cap="none" strike="noStrike">
              <a:solidFill>
                <a:schemeClr val="lt1"/>
              </a:solidFill>
              <a:latin typeface="Calibri"/>
              <a:ea typeface="Calibri"/>
              <a:cs typeface="Calibri"/>
              <a:sym typeface="Calibri"/>
            </a:endParaRPr>
          </a:p>
          <a:p>
            <a:pPr indent="0" lvl="0" marL="0" marR="0" rtl="0" algn="just">
              <a:lnSpc>
                <a:spcPct val="120000"/>
              </a:lnSpc>
              <a:spcBef>
                <a:spcPts val="0"/>
              </a:spcBef>
              <a:spcAft>
                <a:spcPts val="0"/>
              </a:spcAft>
              <a:buNone/>
            </a:pPr>
            <a:r>
              <a:rPr b="1" i="0" lang="en-US" sz="2300" u="none" cap="none" strike="noStrike">
                <a:solidFill>
                  <a:schemeClr val="lt1"/>
                </a:solidFill>
                <a:latin typeface="Cambria"/>
                <a:ea typeface="Cambria"/>
                <a:cs typeface="Cambria"/>
                <a:sym typeface="Cambria"/>
              </a:rPr>
              <a:t>The answer to which of the following questions, if true, would be most useful in evaluating the claim about whole grains above?</a:t>
            </a:r>
            <a:endParaRPr b="1" i="0" sz="2300" u="none" cap="none" strike="noStrike">
              <a:solidFill>
                <a:schemeClr val="lt1"/>
              </a:solidFill>
              <a:latin typeface="Calibri"/>
              <a:ea typeface="Calibri"/>
              <a:cs typeface="Calibri"/>
              <a:sym typeface="Calibri"/>
            </a:endParaRPr>
          </a:p>
          <a:p>
            <a:pPr indent="-342900" lvl="0" marL="342900" marR="0" rtl="0" algn="just">
              <a:lnSpc>
                <a:spcPct val="120000"/>
              </a:lnSpc>
              <a:spcBef>
                <a:spcPts val="0"/>
              </a:spcBef>
              <a:spcAft>
                <a:spcPts val="0"/>
              </a:spcAft>
              <a:buClr>
                <a:schemeClr val="lt1"/>
              </a:buClr>
              <a:buSzPts val="2300"/>
              <a:buFont typeface="Calibri"/>
              <a:buAutoNum type="alphaUcPeriod"/>
            </a:pPr>
            <a:r>
              <a:rPr b="0" i="0" lang="en-US" sz="2300" u="none" cap="none" strike="noStrike">
                <a:solidFill>
                  <a:schemeClr val="lt1"/>
                </a:solidFill>
                <a:latin typeface="Cambria"/>
                <a:ea typeface="Cambria"/>
                <a:cs typeface="Cambria"/>
                <a:sym typeface="Cambria"/>
              </a:rPr>
              <a:t>Were the two groups of people in the study involved in the same exercise program?</a:t>
            </a:r>
            <a:endParaRPr b="0" i="0" sz="2300" u="none" cap="none" strike="noStrike">
              <a:solidFill>
                <a:schemeClr val="lt1"/>
              </a:solidFill>
              <a:latin typeface="Calibri"/>
              <a:ea typeface="Calibri"/>
              <a:cs typeface="Calibri"/>
              <a:sym typeface="Calibri"/>
            </a:endParaRPr>
          </a:p>
        </p:txBody>
      </p:sp>
      <p:sp>
        <p:nvSpPr>
          <p:cNvPr id="657" name="Google Shape;657;p96"/>
          <p:cNvSpPr/>
          <p:nvPr/>
        </p:nvSpPr>
        <p:spPr>
          <a:xfrm>
            <a:off x="0" y="0"/>
            <a:ext cx="12192000" cy="6858000"/>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b="0" i="0" sz="2300" u="none" cap="none" strike="noStrike">
              <a:solidFill>
                <a:schemeClr val="lt1"/>
              </a:solidFill>
              <a:latin typeface="Arial"/>
              <a:ea typeface="Arial"/>
              <a:cs typeface="Arial"/>
              <a:sym typeface="Arial"/>
            </a:endParaRPr>
          </a:p>
        </p:txBody>
      </p:sp>
      <p:pic>
        <p:nvPicPr>
          <p:cNvPr id="658" name="Google Shape;658;p96"/>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97"/>
          <p:cNvSpPr txBox="1"/>
          <p:nvPr/>
        </p:nvSpPr>
        <p:spPr>
          <a:xfrm>
            <a:off x="3719736" y="44624"/>
            <a:ext cx="8325677" cy="5583195"/>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0" i="0" lang="en-US" sz="2300" u="none" cap="none" strike="noStrike">
                <a:solidFill>
                  <a:schemeClr val="lt1"/>
                </a:solidFill>
                <a:latin typeface="Cambria"/>
                <a:ea typeface="Cambria"/>
                <a:cs typeface="Cambria"/>
                <a:sym typeface="Cambria"/>
              </a:rPr>
              <a:t>Community activist: If Morganville wants to keep its central shopping district healthy, it should prevent the opening of a huge SaveAll discount department store on the outskirts of Morganville. Records from other small towns show that whenever SaveAll has opened a store outside the central shopping district of a small town, within five years the town has experienced the bankruptcies of more than a quarter of the stores in the shopping district. </a:t>
            </a:r>
            <a:r>
              <a:rPr b="1" i="0" lang="en-US" sz="2300" u="none" cap="none" strike="noStrike">
                <a:solidFill>
                  <a:schemeClr val="lt1"/>
                </a:solidFill>
                <a:latin typeface="Cambria"/>
                <a:ea typeface="Cambria"/>
                <a:cs typeface="Cambria"/>
                <a:sym typeface="Cambria"/>
              </a:rPr>
              <a:t>The answer to which of the following would be most useful for evaluating the community activist’s reasoning?</a:t>
            </a:r>
            <a:endParaRPr b="1" i="0" sz="2300" u="none" cap="none" strike="noStrike">
              <a:solidFill>
                <a:schemeClr val="lt1"/>
              </a:solidFill>
              <a:latin typeface="Calibri"/>
              <a:ea typeface="Calibri"/>
              <a:cs typeface="Calibri"/>
              <a:sym typeface="Calibri"/>
            </a:endParaRPr>
          </a:p>
          <a:p>
            <a:pPr indent="-404813" lvl="0" marL="404813" marR="0" rtl="0" algn="just">
              <a:lnSpc>
                <a:spcPct val="120000"/>
              </a:lnSpc>
              <a:spcBef>
                <a:spcPts val="0"/>
              </a:spcBef>
              <a:spcAft>
                <a:spcPts val="0"/>
              </a:spcAft>
              <a:buClr>
                <a:schemeClr val="lt1"/>
              </a:buClr>
              <a:buSzPts val="2300"/>
              <a:buFont typeface="Calibri"/>
              <a:buAutoNum type="alphaUcPeriod"/>
            </a:pPr>
            <a:r>
              <a:rPr b="0" i="0" lang="en-US" sz="2300" u="none" cap="none" strike="noStrike">
                <a:solidFill>
                  <a:schemeClr val="lt1"/>
                </a:solidFill>
                <a:latin typeface="Cambria"/>
                <a:ea typeface="Cambria"/>
                <a:cs typeface="Cambria"/>
                <a:sym typeface="Cambria"/>
              </a:rPr>
              <a:t>In towns with healthy central shopping districts, what proportion of the stores in those districts suffer bankruptcy during a typical five-year (without SaveAll) period?</a:t>
            </a:r>
            <a:endParaRPr b="0" i="0" sz="2300" u="none" cap="none" strike="noStrike">
              <a:solidFill>
                <a:schemeClr val="lt1"/>
              </a:solidFill>
              <a:latin typeface="Calibri"/>
              <a:ea typeface="Calibri"/>
              <a:cs typeface="Calibri"/>
              <a:sym typeface="Calibri"/>
            </a:endParaRPr>
          </a:p>
        </p:txBody>
      </p:sp>
      <p:pic>
        <p:nvPicPr>
          <p:cNvPr id="665" name="Google Shape;665;p97"/>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98"/>
          <p:cNvSpPr txBox="1"/>
          <p:nvPr/>
        </p:nvSpPr>
        <p:spPr>
          <a:xfrm>
            <a:off x="3319670" y="0"/>
            <a:ext cx="8872329" cy="5225661"/>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0" i="0" lang="en-US" sz="2800" u="none" cap="none" strike="noStrike">
                <a:solidFill>
                  <a:schemeClr val="lt1"/>
                </a:solidFill>
                <a:latin typeface="Cambria"/>
                <a:ea typeface="Cambria"/>
                <a:cs typeface="Cambria"/>
                <a:sym typeface="Cambria"/>
              </a:rPr>
              <a:t>When news periodicals begin forecasting a recession, people tend to spend less money on nonessential purchases. Therefore, the perceived threat of a future recession decreases the willingness of people to purchase products that they regard as optional or luxury goods. </a:t>
            </a:r>
            <a:endParaRPr b="0" i="0" sz="2800" u="none" cap="none" strike="noStrike">
              <a:solidFill>
                <a:schemeClr val="lt1"/>
              </a:solidFill>
              <a:latin typeface="Calibri"/>
              <a:ea typeface="Calibri"/>
              <a:cs typeface="Calibri"/>
              <a:sym typeface="Calibri"/>
            </a:endParaRPr>
          </a:p>
          <a:p>
            <a:pPr indent="0" lvl="0" marL="0" marR="0" rtl="0" algn="just">
              <a:lnSpc>
                <a:spcPct val="120000"/>
              </a:lnSpc>
              <a:spcBef>
                <a:spcPts val="0"/>
              </a:spcBef>
              <a:spcAft>
                <a:spcPts val="0"/>
              </a:spcAft>
              <a:buNone/>
            </a:pPr>
            <a:r>
              <a:rPr b="1" i="0" lang="en-US" sz="2800" u="none" cap="none" strike="noStrike">
                <a:solidFill>
                  <a:schemeClr val="lt1"/>
                </a:solidFill>
                <a:latin typeface="Cambria"/>
                <a:ea typeface="Cambria"/>
                <a:cs typeface="Cambria"/>
                <a:sym typeface="Cambria"/>
              </a:rPr>
              <a:t>Which of the following is an assumption on which the argument depends?</a:t>
            </a:r>
            <a:endParaRPr b="0" i="0" sz="2800" u="none" cap="none" strike="noStrike">
              <a:solidFill>
                <a:schemeClr val="lt1"/>
              </a:solidFill>
              <a:latin typeface="Calibri"/>
              <a:ea typeface="Calibri"/>
              <a:cs typeface="Calibri"/>
              <a:sym typeface="Calibri"/>
            </a:endParaRPr>
          </a:p>
          <a:p>
            <a:pPr indent="-342900" lvl="0" marL="342900" marR="0" rtl="0" algn="just">
              <a:lnSpc>
                <a:spcPct val="120000"/>
              </a:lnSpc>
              <a:spcBef>
                <a:spcPts val="0"/>
              </a:spcBef>
              <a:spcAft>
                <a:spcPts val="0"/>
              </a:spcAft>
              <a:buClr>
                <a:schemeClr val="lt1"/>
              </a:buClr>
              <a:buSzPts val="2800"/>
              <a:buFont typeface="Calibri"/>
              <a:buAutoNum type="alphaUcPeriod"/>
            </a:pPr>
            <a:r>
              <a:rPr b="0" i="0" lang="en-US" sz="2800" u="none" cap="none" strike="noStrike">
                <a:solidFill>
                  <a:schemeClr val="lt1"/>
                </a:solidFill>
                <a:latin typeface="Cambria"/>
                <a:ea typeface="Cambria"/>
                <a:cs typeface="Cambria"/>
                <a:sym typeface="Cambria"/>
              </a:rPr>
              <a:t>Decreased spending on nonessential goods does not prompt news periodicals to forecast a recession.</a:t>
            </a:r>
            <a:endParaRPr b="0" i="0" sz="2800" u="none" cap="none" strike="noStrike">
              <a:solidFill>
                <a:schemeClr val="lt1"/>
              </a:solidFill>
              <a:latin typeface="Calibri"/>
              <a:ea typeface="Calibri"/>
              <a:cs typeface="Calibri"/>
              <a:sym typeface="Calibri"/>
            </a:endParaRPr>
          </a:p>
        </p:txBody>
      </p:sp>
      <p:sp>
        <p:nvSpPr>
          <p:cNvPr id="672" name="Google Shape;672;p98"/>
          <p:cNvSpPr/>
          <p:nvPr/>
        </p:nvSpPr>
        <p:spPr>
          <a:xfrm>
            <a:off x="0" y="0"/>
            <a:ext cx="12192000" cy="6858000"/>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673" name="Google Shape;673;p98"/>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99"/>
          <p:cNvSpPr txBox="1"/>
          <p:nvPr/>
        </p:nvSpPr>
        <p:spPr>
          <a:xfrm>
            <a:off x="3866322" y="0"/>
            <a:ext cx="8325677" cy="5158463"/>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0" i="0" lang="en-US" sz="2300" u="none" cap="none" strike="noStrike">
                <a:solidFill>
                  <a:schemeClr val="lt1"/>
                </a:solidFill>
                <a:latin typeface="Cambria"/>
                <a:ea typeface="Cambria"/>
                <a:cs typeface="Cambria"/>
                <a:sym typeface="Cambria"/>
              </a:rPr>
              <a:t>Researchers studying the spread of the Black Plague in sixteenth-century England claim that certain people survived the epidemic because they carried a genetic mutation, known as Delta-32, that is known to prevent the bacteria that causes the Plague from overtaking the immune system. To support this hypothesis, the researchers tested the direct descendants of the residents of an English town where an unusually large proportion of people survived the Plague. More than half of these descendants tested positive for the mutation Delta-32, a figure nearly three times higher than that found in other locations. </a:t>
            </a:r>
            <a:r>
              <a:rPr b="1" i="0" lang="en-US" sz="2300" u="none" cap="none" strike="noStrike">
                <a:solidFill>
                  <a:schemeClr val="lt1"/>
                </a:solidFill>
                <a:latin typeface="Cambria"/>
                <a:ea typeface="Cambria"/>
                <a:cs typeface="Cambria"/>
                <a:sym typeface="Cambria"/>
              </a:rPr>
              <a:t>The researchers' hypothesis is based on which of the following assumptions?</a:t>
            </a:r>
            <a:endParaRPr b="1" i="0" sz="2300" u="none" cap="none" strike="noStrike">
              <a:solidFill>
                <a:schemeClr val="lt1"/>
              </a:solidFill>
              <a:latin typeface="Calibri"/>
              <a:ea typeface="Calibri"/>
              <a:cs typeface="Calibri"/>
              <a:sym typeface="Calibri"/>
            </a:endParaRPr>
          </a:p>
          <a:p>
            <a:pPr indent="-342900" lvl="0" marL="342900" marR="0" rtl="0" algn="just">
              <a:lnSpc>
                <a:spcPct val="120000"/>
              </a:lnSpc>
              <a:spcBef>
                <a:spcPts val="0"/>
              </a:spcBef>
              <a:spcAft>
                <a:spcPts val="0"/>
              </a:spcAft>
              <a:buClr>
                <a:schemeClr val="lt1"/>
              </a:buClr>
              <a:buSzPts val="2300"/>
              <a:buFont typeface="Calibri"/>
              <a:buAutoNum type="alphaUcPeriod"/>
            </a:pPr>
            <a:r>
              <a:rPr b="0" i="0" lang="en-US" sz="2300" u="none" cap="none" strike="noStrike">
                <a:solidFill>
                  <a:schemeClr val="lt1"/>
                </a:solidFill>
                <a:latin typeface="Cambria"/>
                <a:ea typeface="Cambria"/>
                <a:cs typeface="Cambria"/>
                <a:sym typeface="Cambria"/>
              </a:rPr>
              <a:t>The Plague does not cause genetic mutations such as Delta-32.</a:t>
            </a:r>
            <a:endParaRPr b="0" i="0" sz="2300" u="none" cap="none" strike="noStrike">
              <a:solidFill>
                <a:schemeClr val="lt1"/>
              </a:solidFill>
              <a:latin typeface="Calibri"/>
              <a:ea typeface="Calibri"/>
              <a:cs typeface="Calibri"/>
              <a:sym typeface="Calibri"/>
            </a:endParaRPr>
          </a:p>
        </p:txBody>
      </p:sp>
      <p:sp>
        <p:nvSpPr>
          <p:cNvPr id="680" name="Google Shape;680;p99"/>
          <p:cNvSpPr/>
          <p:nvPr/>
        </p:nvSpPr>
        <p:spPr>
          <a:xfrm>
            <a:off x="0" y="0"/>
            <a:ext cx="12192000" cy="6858000"/>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b="0" i="0" sz="2300" u="none" cap="none" strike="noStrike">
              <a:solidFill>
                <a:schemeClr val="lt1"/>
              </a:solidFill>
              <a:latin typeface="Arial"/>
              <a:ea typeface="Arial"/>
              <a:cs typeface="Arial"/>
              <a:sym typeface="Arial"/>
            </a:endParaRPr>
          </a:p>
        </p:txBody>
      </p:sp>
      <p:pic>
        <p:nvPicPr>
          <p:cNvPr id="681" name="Google Shape;681;p99"/>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100"/>
          <p:cNvSpPr txBox="1"/>
          <p:nvPr/>
        </p:nvSpPr>
        <p:spPr>
          <a:xfrm>
            <a:off x="3766930" y="0"/>
            <a:ext cx="8425069" cy="4935518"/>
          </a:xfrm>
          <a:prstGeom prst="rect">
            <a:avLst/>
          </a:prstGeom>
          <a:noFill/>
          <a:ln>
            <a:noFill/>
          </a:ln>
        </p:spPr>
        <p:txBody>
          <a:bodyPr anchorCtr="0" anchor="t" bIns="45700" lIns="91425" spcFirstLastPara="1" rIns="91425" wrap="square" tIns="45700">
            <a:spAutoFit/>
          </a:bodyPr>
          <a:lstStyle/>
          <a:p>
            <a:pPr indent="0" lvl="0" marL="0" marR="0" rtl="0" algn="just">
              <a:lnSpc>
                <a:spcPct val="120000"/>
              </a:lnSpc>
              <a:spcBef>
                <a:spcPts val="0"/>
              </a:spcBef>
              <a:spcAft>
                <a:spcPts val="0"/>
              </a:spcAft>
              <a:buNone/>
            </a:pPr>
            <a:r>
              <a:rPr b="0" i="0" lang="en-US" sz="2400" u="none" cap="none" strike="noStrike">
                <a:solidFill>
                  <a:schemeClr val="lt1"/>
                </a:solidFill>
                <a:latin typeface="Cambria"/>
                <a:ea typeface="Cambria"/>
                <a:cs typeface="Cambria"/>
                <a:sym typeface="Cambria"/>
              </a:rPr>
              <a:t>Student Advisor: One of our exchange students faced multiple arguments with her parents over the course of the past year. Not surprisingly, her grade point average (GPA) over the same period showed a steep decline. This is just one example of a general truth: problematic family relationships can cause significant academic difficulties for our students. </a:t>
            </a:r>
            <a:r>
              <a:rPr b="1" i="0" lang="en-US" sz="2400" u="none" cap="none" strike="noStrike">
                <a:solidFill>
                  <a:schemeClr val="lt1"/>
                </a:solidFill>
                <a:latin typeface="Cambria"/>
                <a:ea typeface="Cambria"/>
                <a:cs typeface="Cambria"/>
                <a:sym typeface="Cambria"/>
              </a:rPr>
              <a:t>Which of the following is required for the Student Advisor to claim that problematic family relationships can cause academic difficulties?</a:t>
            </a:r>
            <a:endParaRPr b="1" i="0" sz="2400" u="none" cap="none" strike="noStrike">
              <a:solidFill>
                <a:schemeClr val="lt1"/>
              </a:solidFill>
              <a:latin typeface="Calibri"/>
              <a:ea typeface="Calibri"/>
              <a:cs typeface="Calibri"/>
              <a:sym typeface="Calibri"/>
            </a:endParaRPr>
          </a:p>
          <a:p>
            <a:pPr indent="-342900" lvl="0" marL="342900" marR="0" rtl="0" algn="just">
              <a:lnSpc>
                <a:spcPct val="120000"/>
              </a:lnSpc>
              <a:spcBef>
                <a:spcPts val="0"/>
              </a:spcBef>
              <a:spcAft>
                <a:spcPts val="0"/>
              </a:spcAft>
              <a:buClr>
                <a:schemeClr val="lt1"/>
              </a:buClr>
              <a:buSzPts val="2400"/>
              <a:buFont typeface="Calibri"/>
              <a:buAutoNum type="alphaUcPeriod"/>
            </a:pPr>
            <a:r>
              <a:rPr b="0" i="0" lang="en-US" sz="2400" u="none" cap="none" strike="noStrike">
                <a:solidFill>
                  <a:schemeClr val="lt1"/>
                </a:solidFill>
                <a:latin typeface="Cambria"/>
                <a:ea typeface="Cambria"/>
                <a:cs typeface="Cambria"/>
                <a:sym typeface="Cambria"/>
              </a:rPr>
              <a:t>The decline in the GPA of the exchange student was not the reason for the student's arguments with her parents.</a:t>
            </a:r>
            <a:endParaRPr b="0" i="0" sz="2400" u="none" cap="none" strike="noStrike">
              <a:solidFill>
                <a:schemeClr val="lt1"/>
              </a:solidFill>
              <a:latin typeface="Calibri"/>
              <a:ea typeface="Calibri"/>
              <a:cs typeface="Calibri"/>
              <a:sym typeface="Calibri"/>
            </a:endParaRPr>
          </a:p>
        </p:txBody>
      </p:sp>
      <p:sp>
        <p:nvSpPr>
          <p:cNvPr id="688" name="Google Shape;688;p100"/>
          <p:cNvSpPr/>
          <p:nvPr/>
        </p:nvSpPr>
        <p:spPr>
          <a:xfrm>
            <a:off x="0" y="0"/>
            <a:ext cx="12192000" cy="6858000"/>
          </a:xfrm>
          <a:prstGeom prst="rect">
            <a:avLst/>
          </a:prstGeom>
          <a:noFill/>
          <a:ln cap="flat" cmpd="sng" w="381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20000"/>
              </a:lnSpc>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689" name="Google Shape;689;p100"/>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01"/>
          <p:cNvSpPr txBox="1"/>
          <p:nvPr>
            <p:ph type="title"/>
          </p:nvPr>
        </p:nvSpPr>
        <p:spPr>
          <a:xfrm>
            <a:off x="0" y="260648"/>
            <a:ext cx="12192000" cy="136815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8800">
                <a:latin typeface="Cambria"/>
                <a:ea typeface="Cambria"/>
                <a:cs typeface="Cambria"/>
                <a:sym typeface="Cambria"/>
              </a:rPr>
              <a:t>CR Basics Part 3</a:t>
            </a:r>
            <a:endParaRPr b="1" sz="8800">
              <a:latin typeface="Cambria"/>
              <a:ea typeface="Cambria"/>
              <a:cs typeface="Cambria"/>
              <a:sym typeface="Cambria"/>
            </a:endParaRPr>
          </a:p>
        </p:txBody>
      </p:sp>
      <p:pic>
        <p:nvPicPr>
          <p:cNvPr id="695" name="Google Shape;695;p101"/>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02"/>
          <p:cNvSpPr txBox="1"/>
          <p:nvPr>
            <p:ph type="title"/>
          </p:nvPr>
        </p:nvSpPr>
        <p:spPr>
          <a:xfrm>
            <a:off x="0" y="260648"/>
            <a:ext cx="12192000" cy="136815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6000">
                <a:latin typeface="Cambria"/>
                <a:ea typeface="Cambria"/>
                <a:cs typeface="Cambria"/>
                <a:sym typeface="Cambria"/>
              </a:rPr>
              <a:t>Number Percentage Reasoning</a:t>
            </a:r>
            <a:br>
              <a:rPr b="1" lang="en-US" sz="6000">
                <a:latin typeface="Cambria"/>
                <a:ea typeface="Cambria"/>
                <a:cs typeface="Cambria"/>
                <a:sym typeface="Cambria"/>
              </a:rPr>
            </a:br>
            <a:r>
              <a:rPr lang="en-US" sz="3600">
                <a:latin typeface="Cambria"/>
                <a:ea typeface="Cambria"/>
                <a:cs typeface="Cambria"/>
                <a:sym typeface="Cambria"/>
              </a:rPr>
              <a:t>(present in about 10% of CR questions)</a:t>
            </a:r>
            <a:endParaRPr sz="3600">
              <a:latin typeface="Cambria"/>
              <a:ea typeface="Cambria"/>
              <a:cs typeface="Cambria"/>
              <a:sym typeface="Cambria"/>
            </a:endParaRPr>
          </a:p>
        </p:txBody>
      </p:sp>
      <p:pic>
        <p:nvPicPr>
          <p:cNvPr id="701" name="Google Shape;701;p102"/>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03"/>
          <p:cNvSpPr txBox="1"/>
          <p:nvPr/>
        </p:nvSpPr>
        <p:spPr>
          <a:xfrm>
            <a:off x="119336" y="184040"/>
            <a:ext cx="11953328" cy="5545236"/>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None/>
            </a:pPr>
            <a:r>
              <a:rPr b="1" i="0" lang="en-US" sz="3200" u="none" cap="none" strike="noStrike">
                <a:solidFill>
                  <a:schemeClr val="lt1"/>
                </a:solidFill>
                <a:latin typeface="Geo"/>
                <a:ea typeface="Geo"/>
                <a:cs typeface="Geo"/>
                <a:sym typeface="Geo"/>
              </a:rPr>
              <a:t>Number-Percentage concepts:</a:t>
            </a:r>
            <a:endParaRPr b="0" i="0" sz="2400" u="none" cap="none" strike="noStrike">
              <a:solidFill>
                <a:schemeClr val="lt1"/>
              </a:solidFill>
              <a:latin typeface="Calibri"/>
              <a:ea typeface="Calibri"/>
              <a:cs typeface="Calibri"/>
              <a:sym typeface="Calibri"/>
            </a:endParaRPr>
          </a:p>
          <a:p>
            <a:pPr indent="0" lvl="0" marL="0" marR="0" rtl="0" algn="just">
              <a:lnSpc>
                <a:spcPct val="120000"/>
              </a:lnSpc>
              <a:spcBef>
                <a:spcPts val="600"/>
              </a:spcBef>
              <a:spcAft>
                <a:spcPts val="0"/>
              </a:spcAft>
              <a:buNone/>
            </a:pPr>
            <a:r>
              <a:t/>
            </a:r>
            <a:endParaRPr b="1" i="0" sz="2400" u="none" cap="none" strike="noStrike">
              <a:solidFill>
                <a:schemeClr val="lt1"/>
              </a:solidFill>
              <a:latin typeface="Geo"/>
              <a:ea typeface="Geo"/>
              <a:cs typeface="Geo"/>
              <a:sym typeface="Geo"/>
            </a:endParaRPr>
          </a:p>
          <a:p>
            <a:pPr indent="0" lvl="0" marL="0" marR="0" rtl="0" algn="just">
              <a:lnSpc>
                <a:spcPct val="120000"/>
              </a:lnSpc>
              <a:spcBef>
                <a:spcPts val="600"/>
              </a:spcBef>
              <a:spcAft>
                <a:spcPts val="0"/>
              </a:spcAft>
              <a:buNone/>
            </a:pPr>
            <a:r>
              <a:rPr b="1" i="0" lang="en-US" sz="2400" u="none" cap="none" strike="noStrike">
                <a:solidFill>
                  <a:schemeClr val="lt1"/>
                </a:solidFill>
                <a:latin typeface="Geo"/>
                <a:ea typeface="Geo"/>
                <a:cs typeface="Geo"/>
                <a:sym typeface="Geo"/>
              </a:rPr>
              <a:t>Misconceptions:</a:t>
            </a:r>
            <a:endParaRPr/>
          </a:p>
          <a:p>
            <a:pPr indent="-342900" lvl="0" marL="342900" marR="0" rtl="0" algn="just">
              <a:lnSpc>
                <a:spcPct val="120000"/>
              </a:lnSpc>
              <a:spcBef>
                <a:spcPts val="600"/>
              </a:spcBef>
              <a:spcAft>
                <a:spcPts val="0"/>
              </a:spcAft>
              <a:buClr>
                <a:schemeClr val="lt1"/>
              </a:buClr>
              <a:buSzPts val="2400"/>
              <a:buFont typeface="Noto Sans Symbols"/>
              <a:buChar char="∙"/>
            </a:pPr>
            <a:r>
              <a:rPr b="0" i="0" lang="en-US" sz="2400" u="none" cap="none" strike="noStrike">
                <a:solidFill>
                  <a:schemeClr val="lt1"/>
                </a:solidFill>
                <a:latin typeface="Geo"/>
                <a:ea typeface="Geo"/>
                <a:cs typeface="Geo"/>
                <a:sym typeface="Geo"/>
              </a:rPr>
              <a:t>Percentage increase implies number increase. AND Number increase implies percentage increase.</a:t>
            </a:r>
            <a:endParaRPr b="0" i="0" sz="2400" u="none" cap="none" strike="noStrike">
              <a:solidFill>
                <a:schemeClr val="lt1"/>
              </a:solidFill>
              <a:latin typeface="Geo"/>
              <a:ea typeface="Geo"/>
              <a:cs typeface="Geo"/>
              <a:sym typeface="Geo"/>
            </a:endParaRPr>
          </a:p>
          <a:p>
            <a:pPr indent="-342900" lvl="0" marL="342900" marR="0" rtl="0" algn="just">
              <a:lnSpc>
                <a:spcPct val="120000"/>
              </a:lnSpc>
              <a:spcBef>
                <a:spcPts val="600"/>
              </a:spcBef>
              <a:spcAft>
                <a:spcPts val="0"/>
              </a:spcAft>
              <a:buClr>
                <a:schemeClr val="lt1"/>
              </a:buClr>
              <a:buSzPts val="2400"/>
              <a:buFont typeface="Noto Sans Symbols"/>
              <a:buChar char="∙"/>
            </a:pPr>
            <a:r>
              <a:rPr b="0" i="0" lang="en-US" sz="2400" u="none" cap="none" strike="noStrike">
                <a:solidFill>
                  <a:schemeClr val="lt1"/>
                </a:solidFill>
                <a:latin typeface="Geo"/>
                <a:ea typeface="Geo"/>
                <a:cs typeface="Geo"/>
                <a:sym typeface="Geo"/>
              </a:rPr>
              <a:t>Percentage decrease implies number decrease. AND Number decrease implies percentage decrease.</a:t>
            </a:r>
            <a:endParaRPr/>
          </a:p>
          <a:p>
            <a:pPr indent="-342900" lvl="0" marL="342900" marR="0" rtl="0" algn="just">
              <a:lnSpc>
                <a:spcPct val="120000"/>
              </a:lnSpc>
              <a:spcBef>
                <a:spcPts val="600"/>
              </a:spcBef>
              <a:spcAft>
                <a:spcPts val="0"/>
              </a:spcAft>
              <a:buClr>
                <a:schemeClr val="lt1"/>
              </a:buClr>
              <a:buSzPts val="2400"/>
              <a:buFont typeface="Noto Sans Symbols"/>
              <a:buChar char="∙"/>
            </a:pPr>
            <a:r>
              <a:rPr b="0" i="0" lang="en-US" sz="2400" u="none" cap="none" strike="noStrike">
                <a:solidFill>
                  <a:schemeClr val="lt1"/>
                </a:solidFill>
                <a:latin typeface="Geo"/>
                <a:ea typeface="Geo"/>
                <a:cs typeface="Geo"/>
                <a:sym typeface="Geo"/>
              </a:rPr>
              <a:t>Large numbers automatically mean large percentages | Large percentages automatically mean large numbers </a:t>
            </a:r>
            <a:endParaRPr/>
          </a:p>
          <a:p>
            <a:pPr indent="-342900" lvl="0" marL="342900" marR="0" rtl="0" algn="just">
              <a:lnSpc>
                <a:spcPct val="120000"/>
              </a:lnSpc>
              <a:spcBef>
                <a:spcPts val="600"/>
              </a:spcBef>
              <a:spcAft>
                <a:spcPts val="0"/>
              </a:spcAft>
              <a:buClr>
                <a:schemeClr val="lt1"/>
              </a:buClr>
              <a:buSzPts val="2400"/>
              <a:buFont typeface="Noto Sans Symbols"/>
              <a:buChar char="∙"/>
            </a:pPr>
            <a:r>
              <a:rPr b="0" i="0" lang="en-US" sz="2400" u="none" cap="none" strike="noStrike">
                <a:solidFill>
                  <a:schemeClr val="lt1"/>
                </a:solidFill>
                <a:latin typeface="Geo"/>
                <a:ea typeface="Geo"/>
                <a:cs typeface="Geo"/>
                <a:sym typeface="Geo"/>
              </a:rPr>
              <a:t>Small numbers automatically mean small percentages | Small percentages automatically mean small numbers.</a:t>
            </a:r>
            <a:endParaRPr b="0" i="0" sz="2400" u="none" cap="none" strike="noStrike">
              <a:solidFill>
                <a:schemeClr val="lt1"/>
              </a:solidFill>
              <a:latin typeface="Calibri"/>
              <a:ea typeface="Calibri"/>
              <a:cs typeface="Calibri"/>
              <a:sym typeface="Calibri"/>
            </a:endParaRPr>
          </a:p>
        </p:txBody>
      </p:sp>
      <p:pic>
        <p:nvPicPr>
          <p:cNvPr id="707" name="Google Shape;707;p103"/>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latin typeface="Cambria"/>
                <a:ea typeface="Cambria"/>
                <a:cs typeface="Cambria"/>
                <a:sym typeface="Cambria"/>
              </a:rPr>
              <a:t>Facts 🡪 IC 🡪 MC</a:t>
            </a:r>
            <a:endParaRPr>
              <a:latin typeface="Cambria"/>
              <a:ea typeface="Cambria"/>
              <a:cs typeface="Cambria"/>
              <a:sym typeface="Cambria"/>
            </a:endParaRPr>
          </a:p>
        </p:txBody>
      </p:sp>
      <p:sp>
        <p:nvSpPr>
          <p:cNvPr id="149" name="Google Shape;149;p23"/>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lt1"/>
              </a:buClr>
              <a:buSzPts val="2800"/>
              <a:buNone/>
            </a:pPr>
            <a:r>
              <a:rPr lang="en-US" sz="2800">
                <a:latin typeface="Cambria"/>
                <a:ea typeface="Cambria"/>
                <a:cs typeface="Cambria"/>
                <a:sym typeface="Cambria"/>
              </a:rPr>
              <a:t>Local authorities are considering an amendment to the litter law that would raise the fine for littering in the community picnic area to $1,000. Since the inception of the litter law, incremental increases in the littering fine have proven to be consistently effective at further reducing the amount of litter in the community picnic area. However, raising the fine to $1,000 would actually have the unintended effect of increasing the amount of litter in the picnic area. Picnic area users would perceive this fine to be unreasonable and unenforceable, and would disregard the litter law altogether. </a:t>
            </a:r>
            <a:endParaRPr sz="2800">
              <a:latin typeface="Cambria"/>
              <a:ea typeface="Cambria"/>
              <a:cs typeface="Cambria"/>
              <a:sym typeface="Cambria"/>
            </a:endParaRPr>
          </a:p>
        </p:txBody>
      </p:sp>
      <p:pic>
        <p:nvPicPr>
          <p:cNvPr id="150" name="Google Shape;150;p23"/>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04"/>
          <p:cNvSpPr txBox="1"/>
          <p:nvPr/>
        </p:nvSpPr>
        <p:spPr>
          <a:xfrm>
            <a:off x="0" y="116632"/>
            <a:ext cx="12192000" cy="5528821"/>
          </a:xfrm>
          <a:prstGeom prst="rect">
            <a:avLst/>
          </a:prstGeom>
          <a:blipFill rotWithShape="1">
            <a:blip r:embed="rId3">
              <a:alphaModFix/>
            </a:blip>
            <a:stretch>
              <a:fillRect b="-1763" l="-749" r="-749" t="-10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latin typeface="Arial"/>
                <a:ea typeface="Arial"/>
                <a:cs typeface="Arial"/>
                <a:sym typeface="Arial"/>
              </a:rPr>
              <a:t> </a:t>
            </a:r>
            <a:endParaRPr/>
          </a:p>
        </p:txBody>
      </p:sp>
      <p:pic>
        <p:nvPicPr>
          <p:cNvPr id="713" name="Google Shape;713;p104"/>
          <p:cNvPicPr preferRelativeResize="0"/>
          <p:nvPr/>
        </p:nvPicPr>
        <p:blipFill rotWithShape="1">
          <a:blip r:embed="rId4">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05"/>
          <p:cNvSpPr/>
          <p:nvPr/>
        </p:nvSpPr>
        <p:spPr>
          <a:xfrm>
            <a:off x="0" y="0"/>
            <a:ext cx="12192000" cy="68580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9" name="Google Shape;719;p105"/>
          <p:cNvSpPr txBox="1"/>
          <p:nvPr>
            <p:ph idx="1" type="body"/>
          </p:nvPr>
        </p:nvSpPr>
        <p:spPr>
          <a:xfrm>
            <a:off x="59668" y="116632"/>
            <a:ext cx="7247214" cy="565496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chemeClr val="lt1"/>
              </a:buClr>
              <a:buSzPts val="2400"/>
              <a:buNone/>
            </a:pPr>
            <a:r>
              <a:rPr b="1" lang="en-US" sz="2400">
                <a:latin typeface="Cambria"/>
                <a:ea typeface="Cambria"/>
                <a:cs typeface="Cambria"/>
                <a:sym typeface="Cambria"/>
              </a:rPr>
              <a:t>Misconception:</a:t>
            </a:r>
            <a:r>
              <a:rPr lang="en-US" sz="2400">
                <a:latin typeface="Cambria"/>
                <a:ea typeface="Cambria"/>
                <a:cs typeface="Cambria"/>
                <a:sym typeface="Cambria"/>
              </a:rPr>
              <a:t> % increase automatically means number increase. Imagine this:</a:t>
            </a:r>
            <a:endParaRPr/>
          </a:p>
          <a:p>
            <a:pPr indent="0" lvl="0" marL="0" marR="0" rtl="0" algn="just">
              <a:lnSpc>
                <a:spcPct val="150000"/>
              </a:lnSpc>
              <a:spcBef>
                <a:spcPts val="600"/>
              </a:spcBef>
              <a:spcAft>
                <a:spcPts val="0"/>
              </a:spcAft>
              <a:buClr>
                <a:schemeClr val="lt1"/>
              </a:buClr>
              <a:buSzPts val="2000"/>
              <a:buNone/>
            </a:pPr>
            <a:r>
              <a:rPr lang="en-US" sz="2000">
                <a:latin typeface="Cambria"/>
                <a:ea typeface="Cambria"/>
                <a:cs typeface="Cambria"/>
                <a:sym typeface="Cambria"/>
              </a:rPr>
              <a:t>Auto manufacturer X increased its United States market share from 10% last year to 25% this year. Therefore, Company X sold more cars in the United States this year than last. </a:t>
            </a:r>
            <a:endParaRPr sz="2000">
              <a:latin typeface="Calibri"/>
              <a:ea typeface="Calibri"/>
              <a:cs typeface="Calibri"/>
              <a:sym typeface="Calibri"/>
            </a:endParaRPr>
          </a:p>
          <a:p>
            <a:pPr indent="0" lvl="0" marL="0" marR="0" rtl="0" algn="just">
              <a:lnSpc>
                <a:spcPct val="150000"/>
              </a:lnSpc>
              <a:spcBef>
                <a:spcPts val="600"/>
              </a:spcBef>
              <a:spcAft>
                <a:spcPts val="0"/>
              </a:spcAft>
              <a:buClr>
                <a:schemeClr val="lt1"/>
              </a:buClr>
              <a:buSzPts val="2000"/>
              <a:buNone/>
            </a:pPr>
            <a:r>
              <a:rPr lang="en-US" sz="2000">
                <a:latin typeface="Cambria"/>
                <a:ea typeface="Cambria"/>
                <a:cs typeface="Cambria"/>
                <a:sym typeface="Cambria"/>
              </a:rPr>
              <a:t>This is true if the size of the U.S. car market stayed the same or became larger. But if the size of the U.S. car market decreased by enough, the argument would not be valid. Check the table given. It is clear that even though auto manufacturer X’s market share increased to 25%, because the size of the entire market decreased significantly, X actually sold fewer cars in the United States.</a:t>
            </a:r>
            <a:endParaRPr/>
          </a:p>
        </p:txBody>
      </p:sp>
      <p:pic>
        <p:nvPicPr>
          <p:cNvPr id="720" name="Google Shape;720;p105"/>
          <p:cNvPicPr preferRelativeResize="0"/>
          <p:nvPr/>
        </p:nvPicPr>
        <p:blipFill rotWithShape="1">
          <a:blip r:embed="rId3">
            <a:alphaModFix/>
          </a:blip>
          <a:srcRect b="1454" l="1496" r="3109" t="3035"/>
          <a:stretch/>
        </p:blipFill>
        <p:spPr>
          <a:xfrm>
            <a:off x="7498226" y="1689411"/>
            <a:ext cx="4502430" cy="3107742"/>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06"/>
          <p:cNvSpPr/>
          <p:nvPr/>
        </p:nvSpPr>
        <p:spPr>
          <a:xfrm>
            <a:off x="0" y="0"/>
            <a:ext cx="12192000" cy="68580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6" name="Google Shape;726;p106"/>
          <p:cNvSpPr txBox="1"/>
          <p:nvPr>
            <p:ph idx="1" type="body"/>
          </p:nvPr>
        </p:nvSpPr>
        <p:spPr>
          <a:xfrm>
            <a:off x="59668" y="116632"/>
            <a:ext cx="12085004" cy="565496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chemeClr val="lt1"/>
              </a:buClr>
              <a:buSzPts val="2200"/>
              <a:buNone/>
            </a:pPr>
            <a:r>
              <a:rPr b="1" lang="en-US" sz="2200">
                <a:latin typeface="Cambria"/>
                <a:ea typeface="Cambria"/>
                <a:cs typeface="Cambria"/>
                <a:sym typeface="Cambria"/>
              </a:rPr>
              <a:t>Misconception</a:t>
            </a:r>
            <a:r>
              <a:rPr lang="en-US" sz="2200">
                <a:latin typeface="Cambria"/>
                <a:ea typeface="Cambria"/>
                <a:cs typeface="Cambria"/>
                <a:sym typeface="Cambria"/>
              </a:rPr>
              <a:t>: Increasing numbers automatically lead to increasing percentages. Imagine this:</a:t>
            </a:r>
            <a:endParaRPr sz="2200">
              <a:latin typeface="Calibri"/>
              <a:ea typeface="Calibri"/>
              <a:cs typeface="Calibri"/>
              <a:sym typeface="Calibri"/>
            </a:endParaRPr>
          </a:p>
          <a:p>
            <a:pPr indent="0" lvl="0" marL="0" marR="0" rtl="0" algn="just">
              <a:lnSpc>
                <a:spcPct val="150000"/>
              </a:lnSpc>
              <a:spcBef>
                <a:spcPts val="600"/>
              </a:spcBef>
              <a:spcAft>
                <a:spcPts val="0"/>
              </a:spcAft>
              <a:buClr>
                <a:schemeClr val="lt1"/>
              </a:buClr>
              <a:buSzPts val="2200"/>
              <a:buNone/>
            </a:pPr>
            <a:r>
              <a:rPr lang="en-US" sz="2200">
                <a:latin typeface="Cambria"/>
                <a:ea typeface="Cambria"/>
                <a:cs typeface="Cambria"/>
                <a:sym typeface="Cambria"/>
              </a:rPr>
              <a:t>The number of bicycle-related accidents rose dramatically from last month to this month. Therefore, bicycle-related accidents must make up a greater percentage of all road accidents this month.</a:t>
            </a:r>
            <a:endParaRPr sz="2200">
              <a:latin typeface="Calibri"/>
              <a:ea typeface="Calibri"/>
              <a:cs typeface="Calibri"/>
              <a:sym typeface="Calibri"/>
            </a:endParaRPr>
          </a:p>
          <a:p>
            <a:pPr indent="0" lvl="0" marL="0" marR="0" rtl="0" algn="just">
              <a:lnSpc>
                <a:spcPct val="150000"/>
              </a:lnSpc>
              <a:spcBef>
                <a:spcPts val="600"/>
              </a:spcBef>
              <a:spcAft>
                <a:spcPts val="0"/>
              </a:spcAft>
              <a:buClr>
                <a:schemeClr val="lt1"/>
              </a:buClr>
              <a:buSzPts val="2200"/>
              <a:buNone/>
            </a:pPr>
            <a:r>
              <a:rPr lang="en-US" sz="2200">
                <a:latin typeface="Cambria"/>
                <a:ea typeface="Cambria"/>
                <a:cs typeface="Cambria"/>
                <a:sym typeface="Cambria"/>
              </a:rPr>
              <a:t>This conclusion can be true, but it does not have to be true, as shown in the table. Thus, even though the number of bicycle-related accidents tripled, the percentage of total road accidents that were bicycle-related dropped because the total number of road accidents rose so dramatically.</a:t>
            </a:r>
            <a:endParaRPr sz="2200">
              <a:latin typeface="Calibri"/>
              <a:ea typeface="Calibri"/>
              <a:cs typeface="Calibri"/>
              <a:sym typeface="Calibri"/>
            </a:endParaRPr>
          </a:p>
        </p:txBody>
      </p:sp>
      <p:pic>
        <p:nvPicPr>
          <p:cNvPr id="727" name="Google Shape;727;p106"/>
          <p:cNvPicPr preferRelativeResize="0"/>
          <p:nvPr/>
        </p:nvPicPr>
        <p:blipFill rotWithShape="1">
          <a:blip r:embed="rId3">
            <a:alphaModFix/>
          </a:blip>
          <a:srcRect b="8413" l="1337" r="3403" t="4076"/>
          <a:stretch/>
        </p:blipFill>
        <p:spPr>
          <a:xfrm>
            <a:off x="2689379" y="3435086"/>
            <a:ext cx="6813242" cy="2494316"/>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107"/>
          <p:cNvSpPr txBox="1"/>
          <p:nvPr>
            <p:ph idx="1" type="body"/>
          </p:nvPr>
        </p:nvSpPr>
        <p:spPr>
          <a:xfrm>
            <a:off x="59668" y="116632"/>
            <a:ext cx="12085004" cy="4896544"/>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chemeClr val="lt1"/>
              </a:buClr>
              <a:buSzPts val="2400"/>
              <a:buNone/>
            </a:pPr>
            <a:r>
              <a:rPr b="1" lang="en-US" sz="2400">
                <a:latin typeface="Cambria"/>
                <a:ea typeface="Cambria"/>
                <a:cs typeface="Cambria"/>
                <a:sym typeface="Cambria"/>
              </a:rPr>
              <a:t>Misconception</a:t>
            </a:r>
            <a:r>
              <a:rPr lang="en-US" sz="2400">
                <a:latin typeface="Cambria"/>
                <a:ea typeface="Cambria"/>
                <a:cs typeface="Cambria"/>
                <a:sym typeface="Cambria"/>
              </a:rPr>
              <a:t>: Large numbers automatically mean large percentages, and small numbers automatically mean small percentages. Imagine this:</a:t>
            </a:r>
            <a:endParaRPr sz="2400">
              <a:latin typeface="Cambria"/>
              <a:ea typeface="Cambria"/>
              <a:cs typeface="Cambria"/>
              <a:sym typeface="Cambria"/>
            </a:endParaRPr>
          </a:p>
          <a:p>
            <a:pPr indent="0" lvl="0" marL="0" marR="0" rtl="0" algn="just">
              <a:lnSpc>
                <a:spcPct val="150000"/>
              </a:lnSpc>
              <a:spcBef>
                <a:spcPts val="600"/>
              </a:spcBef>
              <a:spcAft>
                <a:spcPts val="0"/>
              </a:spcAft>
              <a:buClr>
                <a:schemeClr val="lt1"/>
              </a:buClr>
              <a:buSzPts val="2400"/>
              <a:buNone/>
            </a:pPr>
            <a:r>
              <a:rPr lang="en-US" sz="2400">
                <a:latin typeface="Cambria"/>
                <a:ea typeface="Cambria"/>
                <a:cs typeface="Cambria"/>
                <a:sym typeface="Cambria"/>
              </a:rPr>
              <a:t>In 2003, Porsche sold over 18,000 cars in the United States. </a:t>
            </a:r>
            <a:endParaRPr sz="2400">
              <a:latin typeface="Cambria"/>
              <a:ea typeface="Cambria"/>
              <a:cs typeface="Cambria"/>
              <a:sym typeface="Cambria"/>
            </a:endParaRPr>
          </a:p>
          <a:p>
            <a:pPr indent="0" lvl="0" marL="0" marR="0" rtl="0" algn="just">
              <a:lnSpc>
                <a:spcPct val="150000"/>
              </a:lnSpc>
              <a:spcBef>
                <a:spcPts val="600"/>
              </a:spcBef>
              <a:spcAft>
                <a:spcPts val="0"/>
              </a:spcAft>
              <a:buClr>
                <a:schemeClr val="lt1"/>
              </a:buClr>
              <a:buSzPts val="2400"/>
              <a:buNone/>
            </a:pPr>
            <a:r>
              <a:rPr lang="en-US" sz="2400">
                <a:latin typeface="Cambria"/>
                <a:ea typeface="Cambria"/>
                <a:cs typeface="Cambria"/>
                <a:sym typeface="Cambria"/>
              </a:rPr>
              <a:t>While 18,000 is certainly a large number, it represented only about 1/5 of 1% of total U.S. car sales in 2003. Remember, the size of a number does not reveal anything about the percentage that number represents unless you know something about the size of the overall total that number is drawn from.</a:t>
            </a:r>
            <a:endParaRPr/>
          </a:p>
          <a:p>
            <a:pPr indent="0" lvl="0" marL="0" marR="0" rtl="0" algn="just">
              <a:lnSpc>
                <a:spcPct val="150000"/>
              </a:lnSpc>
              <a:spcBef>
                <a:spcPts val="600"/>
              </a:spcBef>
              <a:spcAft>
                <a:spcPts val="0"/>
              </a:spcAft>
              <a:buClr>
                <a:schemeClr val="lt1"/>
              </a:buClr>
              <a:buSzPts val="2400"/>
              <a:buNone/>
            </a:pPr>
            <a:r>
              <a:rPr lang="en-US" sz="2400">
                <a:latin typeface="Cambria"/>
                <a:ea typeface="Cambria"/>
                <a:cs typeface="Cambria"/>
                <a:sym typeface="Cambria"/>
              </a:rPr>
              <a:t>OR … A figure such as 90% sounds impressively large, but if you have 90% of $5, that really isn’t too impressive, is it?</a:t>
            </a:r>
            <a:endParaRPr sz="2400">
              <a:latin typeface="Cambria"/>
              <a:ea typeface="Cambria"/>
              <a:cs typeface="Cambria"/>
              <a:sym typeface="Cambria"/>
            </a:endParaRPr>
          </a:p>
        </p:txBody>
      </p:sp>
      <p:pic>
        <p:nvPicPr>
          <p:cNvPr id="733" name="Google Shape;733;p107"/>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108"/>
          <p:cNvSpPr txBox="1"/>
          <p:nvPr>
            <p:ph idx="1" type="body"/>
          </p:nvPr>
        </p:nvSpPr>
        <p:spPr>
          <a:xfrm>
            <a:off x="0" y="-1676"/>
            <a:ext cx="12144672" cy="4896544"/>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chemeClr val="lt1"/>
              </a:buClr>
              <a:buSzPts val="2000"/>
              <a:buNone/>
            </a:pPr>
            <a:r>
              <a:rPr lang="en-US" sz="2000">
                <a:latin typeface="Cambria"/>
                <a:ea typeface="Cambria"/>
                <a:cs typeface="Cambria"/>
                <a:sym typeface="Cambria"/>
              </a:rPr>
              <a:t>An automobile dealership’s two car lots have produced remarkably consistent sales figures over the last four years: in each of those years, the new car lot has contributed 25 percent of dollar sales and 50 percent of profits, and the used car lot has accounted for the balance. </a:t>
            </a:r>
            <a:r>
              <a:rPr b="1" lang="en-US" sz="2000">
                <a:latin typeface="Cambria"/>
                <a:ea typeface="Cambria"/>
                <a:cs typeface="Cambria"/>
                <a:sym typeface="Cambria"/>
              </a:rPr>
              <a:t>Which of the following regarding the past four years is most strongly supported by the statements above?</a:t>
            </a:r>
            <a:endParaRPr sz="2000">
              <a:latin typeface="Cambria"/>
              <a:ea typeface="Cambria"/>
              <a:cs typeface="Cambria"/>
              <a:sym typeface="Cambria"/>
            </a:endParaRPr>
          </a:p>
          <a:p>
            <a:pPr indent="-342900" lvl="0" marL="342900" marR="0" rtl="0" algn="just">
              <a:lnSpc>
                <a:spcPct val="150000"/>
              </a:lnSpc>
              <a:spcBef>
                <a:spcPts val="600"/>
              </a:spcBef>
              <a:spcAft>
                <a:spcPts val="0"/>
              </a:spcAft>
              <a:buClr>
                <a:schemeClr val="lt1"/>
              </a:buClr>
              <a:buSzPts val="2000"/>
              <a:buFont typeface="Calibri"/>
              <a:buAutoNum type="alphaUcPeriod"/>
            </a:pPr>
            <a:r>
              <a:rPr lang="en-US" sz="2000">
                <a:latin typeface="Cambria"/>
                <a:ea typeface="Cambria"/>
                <a:cs typeface="Cambria"/>
                <a:sym typeface="Cambria"/>
              </a:rPr>
              <a:t>The used car lot produced lower profits per dollar of sales than the new car lot produced.</a:t>
            </a:r>
            <a:endParaRPr/>
          </a:p>
        </p:txBody>
      </p:sp>
      <p:pic>
        <p:nvPicPr>
          <p:cNvPr id="740" name="Google Shape;740;p108"/>
          <p:cNvPicPr preferRelativeResize="0"/>
          <p:nvPr/>
        </p:nvPicPr>
        <p:blipFill rotWithShape="1">
          <a:blip r:embed="rId3">
            <a:alphaModFix/>
          </a:blip>
          <a:srcRect b="2561" l="1433" r="1681" t="8399"/>
          <a:stretch/>
        </p:blipFill>
        <p:spPr>
          <a:xfrm>
            <a:off x="119336" y="2492896"/>
            <a:ext cx="4320480" cy="1047811"/>
          </a:xfrm>
          <a:prstGeom prst="rect">
            <a:avLst/>
          </a:prstGeom>
          <a:noFill/>
          <a:ln cap="flat" cmpd="sng" w="9525">
            <a:solidFill>
              <a:schemeClr val="lt1"/>
            </a:solidFill>
            <a:prstDash val="solid"/>
            <a:round/>
            <a:headEnd len="sm" w="sm" type="none"/>
            <a:tailEnd len="sm" w="sm" type="none"/>
          </a:ln>
        </p:spPr>
      </p:pic>
      <p:pic>
        <p:nvPicPr>
          <p:cNvPr id="741" name="Google Shape;741;p108"/>
          <p:cNvPicPr preferRelativeResize="0"/>
          <p:nvPr/>
        </p:nvPicPr>
        <p:blipFill rotWithShape="1">
          <a:blip r:embed="rId4">
            <a:alphaModFix/>
          </a:blip>
          <a:srcRect b="2614" l="1432" r="1203" t="5506"/>
          <a:stretch/>
        </p:blipFill>
        <p:spPr>
          <a:xfrm>
            <a:off x="4559152" y="2492896"/>
            <a:ext cx="4057128" cy="1062967"/>
          </a:xfrm>
          <a:prstGeom prst="rect">
            <a:avLst/>
          </a:prstGeom>
          <a:noFill/>
          <a:ln cap="flat" cmpd="sng" w="9525">
            <a:solidFill>
              <a:schemeClr val="lt1"/>
            </a:solidFill>
            <a:prstDash val="solid"/>
            <a:round/>
            <a:headEnd len="sm" w="sm" type="none"/>
            <a:tailEnd len="sm" w="sm" type="none"/>
          </a:ln>
        </p:spPr>
      </p:pic>
      <p:pic>
        <p:nvPicPr>
          <p:cNvPr id="742" name="Google Shape;742;p108"/>
          <p:cNvPicPr preferRelativeResize="0"/>
          <p:nvPr/>
        </p:nvPicPr>
        <p:blipFill rotWithShape="1">
          <a:blip r:embed="rId5">
            <a:alphaModFix/>
          </a:blip>
          <a:srcRect b="6609" l="2203" r="2002" t="7760"/>
          <a:stretch/>
        </p:blipFill>
        <p:spPr>
          <a:xfrm>
            <a:off x="8708972" y="2485317"/>
            <a:ext cx="3414138" cy="1062967"/>
          </a:xfrm>
          <a:prstGeom prst="rect">
            <a:avLst/>
          </a:prstGeom>
          <a:noFill/>
          <a:ln cap="flat" cmpd="sng" w="9525">
            <a:solidFill>
              <a:schemeClr val="lt1"/>
            </a:solidFill>
            <a:prstDash val="solid"/>
            <a:round/>
            <a:headEnd len="sm" w="sm" type="none"/>
            <a:tailEnd len="sm" w="sm" type="none"/>
          </a:ln>
        </p:spPr>
      </p:pic>
      <p:pic>
        <p:nvPicPr>
          <p:cNvPr id="743" name="Google Shape;743;p108"/>
          <p:cNvPicPr preferRelativeResize="0"/>
          <p:nvPr/>
        </p:nvPicPr>
        <p:blipFill rotWithShape="1">
          <a:blip r:embed="rId6">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09"/>
          <p:cNvSpPr/>
          <p:nvPr/>
        </p:nvSpPr>
        <p:spPr>
          <a:xfrm>
            <a:off x="0" y="0"/>
            <a:ext cx="12192000" cy="6858000"/>
          </a:xfrm>
          <a:prstGeom prst="rect">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749" name="Google Shape;749;p109"/>
          <p:cNvSpPr txBox="1"/>
          <p:nvPr>
            <p:ph idx="1" type="body"/>
          </p:nvPr>
        </p:nvSpPr>
        <p:spPr>
          <a:xfrm>
            <a:off x="119336" y="116632"/>
            <a:ext cx="11953328" cy="4896544"/>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lt1"/>
              </a:buClr>
              <a:buSzPts val="1800"/>
              <a:buNone/>
            </a:pPr>
            <a:r>
              <a:rPr lang="en-US" sz="1800">
                <a:latin typeface="Cambria"/>
                <a:ea typeface="Cambria"/>
                <a:cs typeface="Cambria"/>
                <a:sym typeface="Cambria"/>
              </a:rPr>
              <a:t>If we assume the total dollar sales for the dealership was $4,000,000 for the previous year, then the new car lot produced $1,000,000 in sales and the used car lot produced $3,000,000 in sales. </a:t>
            </a:r>
            <a:endParaRPr/>
          </a:p>
          <a:p>
            <a:pPr indent="0" lvl="0" marL="0" rtl="0" algn="just">
              <a:lnSpc>
                <a:spcPct val="150000"/>
              </a:lnSpc>
              <a:spcBef>
                <a:spcPts val="600"/>
              </a:spcBef>
              <a:spcAft>
                <a:spcPts val="0"/>
              </a:spcAft>
              <a:buClr>
                <a:schemeClr val="lt1"/>
              </a:buClr>
              <a:buSzPts val="1800"/>
              <a:buNone/>
            </a:pPr>
            <a:r>
              <a:t/>
            </a:r>
            <a:endParaRPr sz="1800">
              <a:latin typeface="Cambria"/>
              <a:ea typeface="Cambria"/>
              <a:cs typeface="Cambria"/>
              <a:sym typeface="Cambria"/>
            </a:endParaRPr>
          </a:p>
          <a:p>
            <a:pPr indent="0" lvl="0" marL="0" rtl="0" algn="just">
              <a:lnSpc>
                <a:spcPct val="150000"/>
              </a:lnSpc>
              <a:spcBef>
                <a:spcPts val="600"/>
              </a:spcBef>
              <a:spcAft>
                <a:spcPts val="0"/>
              </a:spcAft>
              <a:buClr>
                <a:schemeClr val="lt1"/>
              </a:buClr>
              <a:buSzPts val="1800"/>
              <a:buNone/>
            </a:pPr>
            <a:r>
              <a:t/>
            </a:r>
            <a:endParaRPr sz="1800">
              <a:latin typeface="Cambria"/>
              <a:ea typeface="Cambria"/>
              <a:cs typeface="Cambria"/>
              <a:sym typeface="Cambria"/>
            </a:endParaRPr>
          </a:p>
          <a:p>
            <a:pPr indent="0" lvl="0" marL="0" rtl="0" algn="just">
              <a:lnSpc>
                <a:spcPct val="150000"/>
              </a:lnSpc>
              <a:spcBef>
                <a:spcPts val="600"/>
              </a:spcBef>
              <a:spcAft>
                <a:spcPts val="0"/>
              </a:spcAft>
              <a:buClr>
                <a:schemeClr val="lt1"/>
              </a:buClr>
              <a:buSzPts val="1800"/>
              <a:buNone/>
            </a:pPr>
            <a:r>
              <a:rPr lang="en-US" sz="1800">
                <a:latin typeface="Cambria"/>
                <a:ea typeface="Cambria"/>
                <a:cs typeface="Cambria"/>
                <a:sym typeface="Cambria"/>
              </a:rPr>
              <a:t>Now, let’s say that $4,000,000 in total sales yielded a profit of $1,000,000. Since both car lots accounted for 50% of the profits, then both lots produced $500,000 in total profits:</a:t>
            </a:r>
            <a:endParaRPr/>
          </a:p>
          <a:p>
            <a:pPr indent="0" lvl="0" marL="0" rtl="0" algn="just">
              <a:lnSpc>
                <a:spcPct val="150000"/>
              </a:lnSpc>
              <a:spcBef>
                <a:spcPts val="600"/>
              </a:spcBef>
              <a:spcAft>
                <a:spcPts val="0"/>
              </a:spcAft>
              <a:buClr>
                <a:schemeClr val="lt1"/>
              </a:buClr>
              <a:buSzPts val="1800"/>
              <a:buNone/>
            </a:pPr>
            <a:r>
              <a:t/>
            </a:r>
            <a:endParaRPr sz="1800">
              <a:latin typeface="Cambria"/>
              <a:ea typeface="Cambria"/>
              <a:cs typeface="Cambria"/>
              <a:sym typeface="Cambria"/>
            </a:endParaRPr>
          </a:p>
          <a:p>
            <a:pPr indent="0" lvl="0" marL="0" rtl="0" algn="just">
              <a:lnSpc>
                <a:spcPct val="150000"/>
              </a:lnSpc>
              <a:spcBef>
                <a:spcPts val="600"/>
              </a:spcBef>
              <a:spcAft>
                <a:spcPts val="0"/>
              </a:spcAft>
              <a:buClr>
                <a:schemeClr val="lt1"/>
              </a:buClr>
              <a:buSzPts val="1800"/>
              <a:buNone/>
            </a:pPr>
            <a:r>
              <a:t/>
            </a:r>
            <a:endParaRPr sz="1800">
              <a:latin typeface="Cambria"/>
              <a:ea typeface="Cambria"/>
              <a:cs typeface="Cambria"/>
              <a:sym typeface="Cambria"/>
            </a:endParaRPr>
          </a:p>
          <a:p>
            <a:pPr indent="0" lvl="0" marL="0" rtl="0" algn="just">
              <a:lnSpc>
                <a:spcPct val="150000"/>
              </a:lnSpc>
              <a:spcBef>
                <a:spcPts val="600"/>
              </a:spcBef>
              <a:spcAft>
                <a:spcPts val="0"/>
              </a:spcAft>
              <a:buClr>
                <a:schemeClr val="lt1"/>
              </a:buClr>
              <a:buSzPts val="1800"/>
              <a:buNone/>
            </a:pPr>
            <a:r>
              <a:t/>
            </a:r>
            <a:endParaRPr sz="1800">
              <a:latin typeface="Cambria"/>
              <a:ea typeface="Cambria"/>
              <a:cs typeface="Cambria"/>
              <a:sym typeface="Cambria"/>
            </a:endParaRPr>
          </a:p>
          <a:p>
            <a:pPr indent="0" lvl="0" marL="0" marR="0" rtl="0" algn="just">
              <a:lnSpc>
                <a:spcPct val="150000"/>
              </a:lnSpc>
              <a:spcBef>
                <a:spcPts val="600"/>
              </a:spcBef>
              <a:spcAft>
                <a:spcPts val="0"/>
              </a:spcAft>
              <a:buClr>
                <a:schemeClr val="lt1"/>
              </a:buClr>
              <a:buSzPts val="1800"/>
              <a:buNone/>
            </a:pPr>
            <a:r>
              <a:rPr lang="en-US" sz="1800">
                <a:latin typeface="Cambria"/>
                <a:ea typeface="Cambria"/>
                <a:cs typeface="Cambria"/>
                <a:sym typeface="Cambria"/>
              </a:rPr>
              <a:t>As we look at these numbers it becomes immediately clear that the new car lot was significantly more profitable for every dollar in sales than the used car was. In fact, the used car lot had to sell three times as much as the new lot dollar-wise to produce the same amount of profit. </a:t>
            </a:r>
            <a:r>
              <a:rPr b="1" lang="en-US" sz="1800">
                <a:latin typeface="Cambria"/>
                <a:ea typeface="Cambria"/>
                <a:cs typeface="Cambria"/>
                <a:sym typeface="Cambria"/>
              </a:rPr>
              <a:t>Answer choice (A): This is the correct answer.</a:t>
            </a:r>
            <a:r>
              <a:rPr lang="en-US" sz="1800">
                <a:latin typeface="Cambria"/>
                <a:ea typeface="Cambria"/>
                <a:cs typeface="Cambria"/>
                <a:sym typeface="Cambria"/>
              </a:rPr>
              <a:t> As mentioned above, for every dollar in sales, the used car lot was much less profitable than was the new car lot.</a:t>
            </a:r>
            <a:endParaRPr sz="1800">
              <a:latin typeface="Calibri"/>
              <a:ea typeface="Calibri"/>
              <a:cs typeface="Calibri"/>
              <a:sym typeface="Calibri"/>
            </a:endParaRPr>
          </a:p>
        </p:txBody>
      </p:sp>
      <p:pic>
        <p:nvPicPr>
          <p:cNvPr id="750" name="Google Shape;750;p109"/>
          <p:cNvPicPr preferRelativeResize="0"/>
          <p:nvPr/>
        </p:nvPicPr>
        <p:blipFill rotWithShape="1">
          <a:blip r:embed="rId3">
            <a:alphaModFix/>
          </a:blip>
          <a:srcRect b="2561" l="1433" r="1681" t="8399"/>
          <a:stretch/>
        </p:blipFill>
        <p:spPr>
          <a:xfrm>
            <a:off x="4029034" y="1114848"/>
            <a:ext cx="4133932" cy="864096"/>
          </a:xfrm>
          <a:prstGeom prst="rect">
            <a:avLst/>
          </a:prstGeom>
          <a:noFill/>
          <a:ln cap="flat" cmpd="sng" w="9525">
            <a:solidFill>
              <a:schemeClr val="lt1"/>
            </a:solidFill>
            <a:prstDash val="solid"/>
            <a:round/>
            <a:headEnd len="sm" w="sm" type="none"/>
            <a:tailEnd len="sm" w="sm" type="none"/>
          </a:ln>
        </p:spPr>
      </p:pic>
      <p:pic>
        <p:nvPicPr>
          <p:cNvPr id="751" name="Google Shape;751;p109"/>
          <p:cNvPicPr preferRelativeResize="0"/>
          <p:nvPr/>
        </p:nvPicPr>
        <p:blipFill rotWithShape="1">
          <a:blip r:embed="rId4">
            <a:alphaModFix/>
          </a:blip>
          <a:srcRect b="2614" l="1432" r="1203" t="5506"/>
          <a:stretch/>
        </p:blipFill>
        <p:spPr>
          <a:xfrm>
            <a:off x="224474" y="2989561"/>
            <a:ext cx="4700486" cy="1231527"/>
          </a:xfrm>
          <a:prstGeom prst="rect">
            <a:avLst/>
          </a:prstGeom>
          <a:noFill/>
          <a:ln cap="flat" cmpd="sng" w="9525">
            <a:solidFill>
              <a:schemeClr val="lt1"/>
            </a:solidFill>
            <a:prstDash val="solid"/>
            <a:round/>
            <a:headEnd len="sm" w="sm" type="none"/>
            <a:tailEnd len="sm" w="sm" type="none"/>
          </a:ln>
        </p:spPr>
      </p:pic>
      <p:pic>
        <p:nvPicPr>
          <p:cNvPr id="752" name="Google Shape;752;p109"/>
          <p:cNvPicPr preferRelativeResize="0"/>
          <p:nvPr/>
        </p:nvPicPr>
        <p:blipFill rotWithShape="1">
          <a:blip r:embed="rId5">
            <a:alphaModFix/>
          </a:blip>
          <a:srcRect b="6609" l="2203" r="2002" t="7760"/>
          <a:stretch/>
        </p:blipFill>
        <p:spPr>
          <a:xfrm>
            <a:off x="5055114" y="3001962"/>
            <a:ext cx="3993214" cy="1243258"/>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10"/>
          <p:cNvSpPr txBox="1"/>
          <p:nvPr>
            <p:ph type="title"/>
          </p:nvPr>
        </p:nvSpPr>
        <p:spPr>
          <a:xfrm>
            <a:off x="0" y="260648"/>
            <a:ext cx="6528048" cy="374441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lang="en-US" sz="4800">
                <a:latin typeface="Cambria"/>
                <a:ea typeface="Cambria"/>
                <a:cs typeface="Cambria"/>
                <a:sym typeface="Cambria"/>
              </a:rPr>
              <a:t>Please note:</a:t>
            </a:r>
            <a:br>
              <a:rPr b="1" lang="en-US" sz="4800">
                <a:latin typeface="Cambria"/>
                <a:ea typeface="Cambria"/>
                <a:cs typeface="Cambria"/>
                <a:sym typeface="Cambria"/>
              </a:rPr>
            </a:br>
            <a:br>
              <a:rPr b="1" lang="en-US" sz="4800">
                <a:latin typeface="Cambria"/>
                <a:ea typeface="Cambria"/>
                <a:cs typeface="Cambria"/>
                <a:sym typeface="Cambria"/>
              </a:rPr>
            </a:br>
            <a:r>
              <a:rPr b="1" lang="en-US" sz="4800">
                <a:latin typeface="Cambria"/>
                <a:ea typeface="Cambria"/>
                <a:cs typeface="Cambria"/>
                <a:sym typeface="Cambria"/>
              </a:rPr>
              <a:t>On each slide, check the bottom </a:t>
            </a:r>
            <a:br>
              <a:rPr b="1" lang="en-US" sz="4800">
                <a:latin typeface="Cambria"/>
                <a:ea typeface="Cambria"/>
                <a:cs typeface="Cambria"/>
                <a:sym typeface="Cambria"/>
              </a:rPr>
            </a:br>
            <a:r>
              <a:rPr b="1" lang="en-US" sz="4800">
                <a:latin typeface="Cambria"/>
                <a:ea typeface="Cambria"/>
                <a:cs typeface="Cambria"/>
                <a:sym typeface="Cambria"/>
              </a:rPr>
              <a:t>notes</a:t>
            </a:r>
            <a:br>
              <a:rPr b="1" lang="en-US" sz="4800">
                <a:latin typeface="Cambria"/>
                <a:ea typeface="Cambria"/>
                <a:cs typeface="Cambria"/>
                <a:sym typeface="Cambria"/>
              </a:rPr>
            </a:br>
            <a:r>
              <a:rPr b="1" lang="en-US" sz="4800">
                <a:latin typeface="Cambria"/>
                <a:ea typeface="Cambria"/>
                <a:cs typeface="Cambria"/>
                <a:sym typeface="Cambria"/>
              </a:rPr>
              <a:t>for explanations,  wherever applicable.</a:t>
            </a:r>
            <a:endParaRPr b="1" sz="4800">
              <a:latin typeface="Cambria"/>
              <a:ea typeface="Cambria"/>
              <a:cs typeface="Cambria"/>
              <a:sym typeface="Cambria"/>
            </a:endParaRPr>
          </a:p>
        </p:txBody>
      </p:sp>
      <p:pic>
        <p:nvPicPr>
          <p:cNvPr id="758" name="Google Shape;758;p110"/>
          <p:cNvPicPr preferRelativeResize="0"/>
          <p:nvPr/>
        </p:nvPicPr>
        <p:blipFill rotWithShape="1">
          <a:blip r:embed="rId3">
            <a:alphaModFix/>
          </a:blip>
          <a:srcRect b="0" l="0" r="0" t="0"/>
          <a:stretch/>
        </p:blipFill>
        <p:spPr>
          <a:xfrm>
            <a:off x="7176120" y="1467163"/>
            <a:ext cx="4511824" cy="2537901"/>
          </a:xfrm>
          <a:prstGeom prst="rect">
            <a:avLst/>
          </a:prstGeom>
          <a:noFill/>
          <a:ln>
            <a:noFill/>
          </a:ln>
        </p:spPr>
      </p:pic>
      <p:cxnSp>
        <p:nvCxnSpPr>
          <p:cNvPr id="759" name="Google Shape;759;p110"/>
          <p:cNvCxnSpPr/>
          <p:nvPr/>
        </p:nvCxnSpPr>
        <p:spPr>
          <a:xfrm>
            <a:off x="4079776" y="3717032"/>
            <a:ext cx="4248472" cy="0"/>
          </a:xfrm>
          <a:prstGeom prst="straightConnector1">
            <a:avLst/>
          </a:prstGeom>
          <a:noFill/>
          <a:ln cap="flat" cmpd="sng" w="76200">
            <a:solidFill>
              <a:srgbClr val="C00000"/>
            </a:solidFill>
            <a:prstDash val="solid"/>
            <a:round/>
            <a:headEnd len="sm" w="sm" type="none"/>
            <a:tailEnd len="med" w="med" type="triangle"/>
          </a:ln>
        </p:spPr>
      </p:cxnSp>
      <p:pic>
        <p:nvPicPr>
          <p:cNvPr id="760" name="Google Shape;760;p110"/>
          <p:cNvPicPr preferRelativeResize="0"/>
          <p:nvPr/>
        </p:nvPicPr>
        <p:blipFill rotWithShape="1">
          <a:blip r:embed="rId4">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11"/>
          <p:cNvSpPr txBox="1"/>
          <p:nvPr>
            <p:ph idx="1" type="body"/>
          </p:nvPr>
        </p:nvSpPr>
        <p:spPr>
          <a:xfrm>
            <a:off x="3791744" y="116632"/>
            <a:ext cx="8352928" cy="489654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Clr>
                <a:schemeClr val="lt1"/>
              </a:buClr>
              <a:buSzPts val="2000"/>
              <a:buNone/>
            </a:pPr>
            <a:r>
              <a:rPr lang="en-US" sz="2000">
                <a:latin typeface="Cambria"/>
                <a:ea typeface="Cambria"/>
                <a:cs typeface="Cambria"/>
                <a:sym typeface="Cambria"/>
              </a:rPr>
              <a:t>The cost of manufacturing microchips in Country K is 15 percent greater than the cost of manufacturing the same microchips in Country P. Even after customs taxes and delivery fees are considered, it is still cheaper for Country K to import microchips from Country P than to have the microchips manufactured domestically.</a:t>
            </a:r>
            <a:r>
              <a:rPr lang="en-US" sz="2000">
                <a:latin typeface="Calibri"/>
                <a:ea typeface="Calibri"/>
                <a:cs typeface="Calibri"/>
                <a:sym typeface="Calibri"/>
              </a:rPr>
              <a:t> </a:t>
            </a:r>
            <a:r>
              <a:rPr b="1" lang="en-US" sz="2000">
                <a:latin typeface="Cambria"/>
                <a:ea typeface="Cambria"/>
                <a:cs typeface="Cambria"/>
                <a:sym typeface="Cambria"/>
              </a:rPr>
              <a:t>The claims above, if true, most strongly support which of the following conclusions?</a:t>
            </a:r>
            <a:endParaRPr b="1" sz="2000">
              <a:latin typeface="Calibri"/>
              <a:ea typeface="Calibri"/>
              <a:cs typeface="Calibri"/>
              <a:sym typeface="Calibri"/>
            </a:endParaRPr>
          </a:p>
          <a:p>
            <a:pPr indent="-342900" lvl="0" marL="342900" marR="0" rtl="0" algn="just">
              <a:spcBef>
                <a:spcPts val="600"/>
              </a:spcBef>
              <a:spcAft>
                <a:spcPts val="0"/>
              </a:spcAft>
              <a:buClr>
                <a:schemeClr val="lt1"/>
              </a:buClr>
              <a:buSzPts val="2000"/>
              <a:buFont typeface="Calibri"/>
              <a:buAutoNum type="alphaUcPeriod"/>
            </a:pPr>
            <a:r>
              <a:rPr lang="en-US" sz="2000">
                <a:latin typeface="Cambria"/>
                <a:ea typeface="Cambria"/>
                <a:cs typeface="Cambria"/>
                <a:sym typeface="Cambria"/>
              </a:rPr>
              <a:t>Customs taxes are less in Country K than they are in Country P.</a:t>
            </a:r>
            <a:endParaRPr sz="2000">
              <a:latin typeface="Calibri"/>
              <a:ea typeface="Calibri"/>
              <a:cs typeface="Calibri"/>
              <a:sym typeface="Calibri"/>
            </a:endParaRPr>
          </a:p>
          <a:p>
            <a:pPr indent="-342900" lvl="0" marL="342900" marR="0" rtl="0" algn="just">
              <a:spcBef>
                <a:spcPts val="600"/>
              </a:spcBef>
              <a:spcAft>
                <a:spcPts val="0"/>
              </a:spcAft>
              <a:buClr>
                <a:schemeClr val="lt1"/>
              </a:buClr>
              <a:buSzPts val="2000"/>
              <a:buFont typeface="Calibri"/>
              <a:buAutoNum type="alphaUcPeriod"/>
            </a:pPr>
            <a:r>
              <a:rPr lang="en-US" sz="2000">
                <a:latin typeface="Cambria"/>
                <a:ea typeface="Cambria"/>
                <a:cs typeface="Cambria"/>
                <a:sym typeface="Cambria"/>
              </a:rPr>
              <a:t>It takes 15 percent more time to manufacture a microchip in Country K than it does in Country P.</a:t>
            </a:r>
            <a:endParaRPr sz="2000">
              <a:latin typeface="Calibri"/>
              <a:ea typeface="Calibri"/>
              <a:cs typeface="Calibri"/>
              <a:sym typeface="Calibri"/>
            </a:endParaRPr>
          </a:p>
          <a:p>
            <a:pPr indent="-342900" lvl="0" marL="342900" marR="0" rtl="0" algn="just">
              <a:spcBef>
                <a:spcPts val="600"/>
              </a:spcBef>
              <a:spcAft>
                <a:spcPts val="0"/>
              </a:spcAft>
              <a:buClr>
                <a:schemeClr val="lt1"/>
              </a:buClr>
              <a:buSzPts val="2000"/>
              <a:buFont typeface="Calibri"/>
              <a:buAutoNum type="alphaUcPeriod"/>
            </a:pPr>
            <a:r>
              <a:rPr lang="en-US" sz="2000">
                <a:latin typeface="Cambria"/>
                <a:ea typeface="Cambria"/>
                <a:cs typeface="Cambria"/>
                <a:sym typeface="Cambria"/>
              </a:rPr>
              <a:t>The taxes and fees associated with importing microchips from Country P to Country K are less than 15 percent of the cost of manufacturing those microchips in Country K.</a:t>
            </a:r>
            <a:endParaRPr sz="2000">
              <a:latin typeface="Calibri"/>
              <a:ea typeface="Calibri"/>
              <a:cs typeface="Calibri"/>
              <a:sym typeface="Calibri"/>
            </a:endParaRPr>
          </a:p>
          <a:p>
            <a:pPr indent="-342900" lvl="0" marL="342900" marR="0" rtl="0" algn="just">
              <a:spcBef>
                <a:spcPts val="600"/>
              </a:spcBef>
              <a:spcAft>
                <a:spcPts val="0"/>
              </a:spcAft>
              <a:buClr>
                <a:schemeClr val="lt1"/>
              </a:buClr>
              <a:buSzPts val="2000"/>
              <a:buFont typeface="Calibri"/>
              <a:buAutoNum type="alphaUcPeriod"/>
            </a:pPr>
            <a:r>
              <a:rPr lang="en-US" sz="2000">
                <a:latin typeface="Cambria"/>
                <a:ea typeface="Cambria"/>
                <a:cs typeface="Cambria"/>
                <a:sym typeface="Cambria"/>
              </a:rPr>
              <a:t>Importing microchips from Country P will reduce employment opportunities in manufacturing by 15 percent in Country K.</a:t>
            </a:r>
            <a:endParaRPr sz="2000">
              <a:latin typeface="Calibri"/>
              <a:ea typeface="Calibri"/>
              <a:cs typeface="Calibri"/>
              <a:sym typeface="Calibri"/>
            </a:endParaRPr>
          </a:p>
          <a:p>
            <a:pPr indent="-342900" lvl="0" marL="342900" marR="0" rtl="0" algn="just">
              <a:spcBef>
                <a:spcPts val="600"/>
              </a:spcBef>
              <a:spcAft>
                <a:spcPts val="0"/>
              </a:spcAft>
              <a:buClr>
                <a:schemeClr val="lt1"/>
              </a:buClr>
              <a:buSzPts val="2000"/>
              <a:buFont typeface="Calibri"/>
              <a:buAutoNum type="alphaUcPeriod"/>
            </a:pPr>
            <a:r>
              <a:rPr lang="en-US" sz="2000">
                <a:latin typeface="Cambria"/>
                <a:ea typeface="Cambria"/>
                <a:cs typeface="Cambria"/>
                <a:sym typeface="Cambria"/>
              </a:rPr>
              <a:t>Manufacturing costs are the primary consideration for countries when considering whether to import foreign goods.</a:t>
            </a:r>
            <a:endParaRPr sz="2000">
              <a:latin typeface="Calibri"/>
              <a:ea typeface="Calibri"/>
              <a:cs typeface="Calibri"/>
              <a:sym typeface="Calibri"/>
            </a:endParaRPr>
          </a:p>
        </p:txBody>
      </p:sp>
      <p:pic>
        <p:nvPicPr>
          <p:cNvPr id="767" name="Google Shape;767;p111"/>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12"/>
          <p:cNvSpPr txBox="1"/>
          <p:nvPr/>
        </p:nvSpPr>
        <p:spPr>
          <a:xfrm>
            <a:off x="317358" y="332656"/>
            <a:ext cx="11557284" cy="212365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4400">
                <a:solidFill>
                  <a:srgbClr val="FFFF00"/>
                </a:solidFill>
                <a:latin typeface="Cambria"/>
                <a:ea typeface="Cambria"/>
                <a:cs typeface="Cambria"/>
                <a:sym typeface="Cambria"/>
              </a:rPr>
              <a:t>NOTE </a:t>
            </a:r>
            <a:r>
              <a:rPr b="1" lang="en-US" sz="4400">
                <a:solidFill>
                  <a:schemeClr val="lt1"/>
                </a:solidFill>
                <a:latin typeface="Cambria"/>
                <a:ea typeface="Cambria"/>
                <a:cs typeface="Cambria"/>
                <a:sym typeface="Cambria"/>
              </a:rPr>
              <a:t>… The following questions may have only one or two or three or four or five options ... it is intentional.</a:t>
            </a:r>
            <a:endParaRPr sz="4400">
              <a:solidFill>
                <a:schemeClr val="lt1"/>
              </a:solidFill>
              <a:latin typeface="Calibri"/>
              <a:ea typeface="Calibri"/>
              <a:cs typeface="Calibri"/>
              <a:sym typeface="Calibri"/>
            </a:endParaRPr>
          </a:p>
        </p:txBody>
      </p:sp>
      <p:pic>
        <p:nvPicPr>
          <p:cNvPr id="773" name="Google Shape;773;p112"/>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13"/>
          <p:cNvSpPr txBox="1"/>
          <p:nvPr>
            <p:ph idx="1" type="body"/>
          </p:nvPr>
        </p:nvSpPr>
        <p:spPr>
          <a:xfrm>
            <a:off x="3575720" y="116632"/>
            <a:ext cx="8568952" cy="4896544"/>
          </a:xfrm>
          <a:prstGeom prst="rect">
            <a:avLst/>
          </a:prstGeom>
          <a:noFill/>
          <a:ln>
            <a:noFill/>
          </a:ln>
        </p:spPr>
        <p:txBody>
          <a:bodyPr anchorCtr="0" anchor="t" bIns="45700" lIns="91425" spcFirstLastPara="1" rIns="91425" wrap="square" tIns="45700">
            <a:noAutofit/>
          </a:bodyPr>
          <a:lstStyle/>
          <a:p>
            <a:pPr indent="0" lvl="0" marL="0" marR="0" rtl="0" algn="just">
              <a:lnSpc>
                <a:spcPct val="120000"/>
              </a:lnSpc>
              <a:spcBef>
                <a:spcPts val="0"/>
              </a:spcBef>
              <a:spcAft>
                <a:spcPts val="0"/>
              </a:spcAft>
              <a:buClr>
                <a:schemeClr val="lt1"/>
              </a:buClr>
              <a:buSzPts val="2400"/>
              <a:buNone/>
            </a:pPr>
            <a:r>
              <a:rPr lang="en-US" sz="2400">
                <a:latin typeface="Cambria"/>
                <a:ea typeface="Cambria"/>
                <a:cs typeface="Cambria"/>
                <a:sym typeface="Cambria"/>
              </a:rPr>
              <a:t>The Mercantile Corporation increased its national market share last year by 5% compared to its market share two years ago.</a:t>
            </a:r>
            <a:r>
              <a:rPr lang="en-US" sz="2400">
                <a:latin typeface="Calibri"/>
                <a:ea typeface="Calibri"/>
                <a:cs typeface="Calibri"/>
                <a:sym typeface="Calibri"/>
              </a:rPr>
              <a:t> </a:t>
            </a:r>
            <a:r>
              <a:rPr i="1" lang="en-US" sz="2400">
                <a:latin typeface="Cambria"/>
                <a:ea typeface="Cambria"/>
                <a:cs typeface="Cambria"/>
                <a:sym typeface="Cambria"/>
              </a:rPr>
              <a:t>Which of the following could be true of the overall unit sales of the Mercantile Corporation?</a:t>
            </a:r>
            <a:r>
              <a:rPr lang="en-US" sz="2400">
                <a:latin typeface="Cambria"/>
                <a:ea typeface="Cambria"/>
                <a:cs typeface="Cambria"/>
                <a:sym typeface="Cambria"/>
              </a:rPr>
              <a:t> </a:t>
            </a:r>
            <a:r>
              <a:rPr b="1" lang="en-US" sz="2400">
                <a:latin typeface="Cambria"/>
                <a:ea typeface="Cambria"/>
                <a:cs typeface="Cambria"/>
                <a:sym typeface="Cambria"/>
              </a:rPr>
              <a:t>Select all the possible answers.</a:t>
            </a:r>
            <a:endParaRPr sz="2400">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400"/>
              <a:buFont typeface="Calibri"/>
              <a:buAutoNum type="romanUcPeriod"/>
            </a:pPr>
            <a:r>
              <a:rPr lang="en-US" sz="2400">
                <a:latin typeface="Cambria"/>
                <a:ea typeface="Cambria"/>
                <a:cs typeface="Cambria"/>
                <a:sym typeface="Cambria"/>
              </a:rPr>
              <a:t>Mercantile Corporation sold fewer units last year than it had sold the prior year.</a:t>
            </a:r>
            <a:endParaRPr b="1" sz="2400">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400"/>
              <a:buFont typeface="Calibri"/>
              <a:buAutoNum type="romanUcPeriod"/>
            </a:pPr>
            <a:r>
              <a:rPr lang="en-US" sz="2400">
                <a:latin typeface="Cambria"/>
                <a:ea typeface="Cambria"/>
                <a:cs typeface="Cambria"/>
                <a:sym typeface="Cambria"/>
              </a:rPr>
              <a:t>Mercantile Corporation sold the same number of units each of the last two years. </a:t>
            </a:r>
            <a:endParaRPr b="1" sz="2400">
              <a:latin typeface="Calibri"/>
              <a:ea typeface="Calibri"/>
              <a:cs typeface="Calibri"/>
              <a:sym typeface="Calibri"/>
            </a:endParaRPr>
          </a:p>
          <a:p>
            <a:pPr indent="-342900" lvl="0" marL="342900" marR="0" rtl="0" algn="just">
              <a:lnSpc>
                <a:spcPct val="120000"/>
              </a:lnSpc>
              <a:spcBef>
                <a:spcPts val="600"/>
              </a:spcBef>
              <a:spcAft>
                <a:spcPts val="0"/>
              </a:spcAft>
              <a:buClr>
                <a:schemeClr val="lt1"/>
              </a:buClr>
              <a:buSzPts val="2400"/>
              <a:buFont typeface="Calibri"/>
              <a:buAutoNum type="romanUcPeriod"/>
            </a:pPr>
            <a:r>
              <a:rPr lang="en-US" sz="2400">
                <a:latin typeface="Cambria"/>
                <a:ea typeface="Cambria"/>
                <a:cs typeface="Cambria"/>
                <a:sym typeface="Cambria"/>
              </a:rPr>
              <a:t>Mercantile Corporation sold more units last year than it had sold the prior year. </a:t>
            </a:r>
            <a:endParaRPr b="1" sz="2400">
              <a:latin typeface="Calibri"/>
              <a:ea typeface="Calibri"/>
              <a:cs typeface="Calibri"/>
              <a:sym typeface="Calibri"/>
            </a:endParaRPr>
          </a:p>
        </p:txBody>
      </p:sp>
      <p:pic>
        <p:nvPicPr>
          <p:cNvPr id="780" name="Google Shape;780;p113"/>
          <p:cNvPicPr preferRelativeResize="0"/>
          <p:nvPr/>
        </p:nvPicPr>
        <p:blipFill rotWithShape="1">
          <a:blip r:embed="rId3">
            <a:alphaModFix/>
          </a:blip>
          <a:srcRect b="0" l="0" r="0" t="0"/>
          <a:stretch/>
        </p:blipFill>
        <p:spPr>
          <a:xfrm>
            <a:off x="4655840" y="5771294"/>
            <a:ext cx="2808312" cy="1006084"/>
          </a:xfrm>
          <a:prstGeom prst="rect">
            <a:avLst/>
          </a:prstGeom>
          <a:solidFill>
            <a:schemeClr val="dk1"/>
          </a:solidFill>
          <a:ln cap="flat" cmpd="sng" w="9525">
            <a:solidFill>
              <a:srgbClr val="494429"/>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