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22E"/>
    <a:srgbClr val="0000EE"/>
    <a:srgbClr val="CAE4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3/16/2022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3/16/2022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3/16/2022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3/16/2022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icsymposium.org/mics_2005/papers/paper102.pdf" TargetMode="External"/><Relationship Id="rId7" Type="http://schemas.openxmlformats.org/officeDocument/2006/relationships/image" Target="../media/image2.png"/><Relationship Id="rId2" Type="http://schemas.openxmlformats.org/officeDocument/2006/relationships/hyperlink" Target="https://www.mecs-press.org/ijmecs/ijmecs-v9-n5/IJMECS-V9-N5-5.pdf"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2212420917303035" TargetMode="External"/><Relationship Id="rId5" Type="http://schemas.openxmlformats.org/officeDocument/2006/relationships/hyperlink" Target="https://ieeexplore.ieee.org/abstract/document/9295891/metrics#metrics" TargetMode="External"/><Relationship Id="rId4" Type="http://schemas.openxmlformats.org/officeDocument/2006/relationships/hyperlink" Target="https://www.scirp.org/journal/paperinformation.aspx?paperid=39081" TargetMode="Externa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88C49E4-0F01-45BA-8489-B292692B8927}"/>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Effect>
                      <a14:brightnessContrast bright="-20000" contrast="20000"/>
                    </a14:imgEffect>
                  </a14:imgLayer>
                </a14:imgProps>
              </a:ext>
            </a:extLst>
          </a:blip>
          <a:srcRect t="14509" b="15032"/>
          <a:stretch/>
        </p:blipFill>
        <p:spPr>
          <a:xfrm>
            <a:off x="1259542" y="995082"/>
            <a:ext cx="6858000" cy="4831977"/>
          </a:xfrm>
          <a:prstGeom prst="rect">
            <a:avLst/>
          </a:prstGeom>
        </p:spPr>
      </p:pic>
    </p:spTree>
    <p:extLst>
      <p:ext uri="{BB962C8B-B14F-4D97-AF65-F5344CB8AC3E}">
        <p14:creationId xmlns:p14="http://schemas.microsoft.com/office/powerpoint/2010/main" val="1466319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EC2-180F-4A39-B365-831F61A60578}"/>
              </a:ext>
            </a:extLst>
          </p:cNvPr>
          <p:cNvSpPr>
            <a:spLocks noGrp="1"/>
          </p:cNvSpPr>
          <p:nvPr>
            <p:ph type="title"/>
          </p:nvPr>
        </p:nvSpPr>
        <p:spPr/>
        <p:txBody>
          <a:bodyPr/>
          <a:lstStyle/>
          <a:p>
            <a:r>
              <a:rPr lang="en-IN" b="1" dirty="0"/>
              <a:t>Algorithmic Approach</a:t>
            </a:r>
            <a:endParaRPr lang="en-US" b="1" dirty="0"/>
          </a:p>
        </p:txBody>
      </p:sp>
      <p:sp>
        <p:nvSpPr>
          <p:cNvPr id="3" name="Content Placeholder 2">
            <a:extLst>
              <a:ext uri="{FF2B5EF4-FFF2-40B4-BE49-F238E27FC236}">
                <a16:creationId xmlns:a16="http://schemas.microsoft.com/office/drawing/2014/main" id="{373E30B2-0879-4C8C-B7AD-BDA3A46AC717}"/>
              </a:ext>
            </a:extLst>
          </p:cNvPr>
          <p:cNvSpPr>
            <a:spLocks noGrp="1"/>
          </p:cNvSpPr>
          <p:nvPr>
            <p:ph idx="1"/>
          </p:nvPr>
        </p:nvSpPr>
        <p:spPr/>
        <p:txBody>
          <a:bodyPr>
            <a:normAutofit/>
          </a:bodyPr>
          <a:lstStyle/>
          <a:p>
            <a:pPr marL="0" indent="0">
              <a:buNone/>
            </a:pPr>
            <a:r>
              <a:rPr lang="en-US" sz="2000" b="1" dirty="0"/>
              <a:t>0-1 Knapsack Algorithm:</a:t>
            </a:r>
          </a:p>
          <a:p>
            <a:pPr marL="457200" indent="-457200">
              <a:buFont typeface="+mj-lt"/>
              <a:buAutoNum type="arabicPeriod"/>
            </a:pPr>
            <a:r>
              <a:rPr lang="en-US" sz="2000" i="0" dirty="0">
                <a:effectLst/>
              </a:rPr>
              <a:t>The 0/1 knapsack problem means that the items are either completely or no items are filled in a knapsack.</a:t>
            </a:r>
            <a:br>
              <a:rPr lang="en-US" dirty="0"/>
            </a:br>
            <a:r>
              <a:rPr lang="en-US" sz="2000" b="0" i="0" dirty="0">
                <a:effectLst/>
              </a:rPr>
              <a:t>In the 0–1 Knapsack problem, we are given a set of items, each with a weight and a value, and we need to determine the number of each item to include in a collection so that the total weight is less than or equal to a given limit and the total value is as large as possible.</a:t>
            </a:r>
          </a:p>
          <a:p>
            <a:pPr marL="457200" indent="-457200">
              <a:buFont typeface="+mj-lt"/>
              <a:buAutoNum type="arabicPeriod"/>
            </a:pPr>
            <a:r>
              <a:rPr lang="en-US" b="1" dirty="0">
                <a:ea typeface="Times New Roman" panose="02020603050405020304" pitchFamily="18" charset="0"/>
                <a:cs typeface="Times New Roman" panose="02020603050405020304" pitchFamily="18" charset="0"/>
              </a:rPr>
              <a:t>Parameters:</a:t>
            </a:r>
          </a:p>
          <a:p>
            <a:r>
              <a:rPr lang="en-US" dirty="0">
                <a:ea typeface="Times New Roman" panose="02020603050405020304" pitchFamily="18" charset="0"/>
                <a:cs typeface="Times New Roman" panose="02020603050405020304" pitchFamily="18" charset="0"/>
              </a:rPr>
              <a:t>Quantities of the items in terms of units, for example, 9 units.</a:t>
            </a:r>
          </a:p>
          <a:p>
            <a:r>
              <a:rPr lang="en-US" dirty="0">
                <a:ea typeface="Times New Roman" panose="02020603050405020304" pitchFamily="18" charset="0"/>
                <a:cs typeface="Times New Roman" panose="02020603050405020304" pitchFamily="18" charset="0"/>
              </a:rPr>
              <a:t>Items of the products’ name which user wants to buy.</a:t>
            </a:r>
          </a:p>
          <a:p>
            <a:r>
              <a:rPr lang="en-US" sz="2000" dirty="0">
                <a:effectLst/>
                <a:ea typeface="Times New Roman" panose="02020603050405020304" pitchFamily="18" charset="0"/>
                <a:cs typeface="Times New Roman" panose="02020603050405020304" pitchFamily="18" charset="0"/>
              </a:rPr>
              <a:t>Values that decide the importance of the item.</a:t>
            </a:r>
            <a:endParaRPr lang="en-IN" sz="2000" dirty="0">
              <a:effectLst/>
              <a:ea typeface="Times New Roman" panose="02020603050405020304" pitchFamily="18" charset="0"/>
              <a:cs typeface="Times New Roman" panose="02020603050405020304" pitchFamily="18" charset="0"/>
            </a:endParaRPr>
          </a:p>
          <a:p>
            <a:r>
              <a:rPr lang="en-US" sz="2000" dirty="0">
                <a:effectLst/>
                <a:ea typeface="Times New Roman" panose="02020603050405020304" pitchFamily="18" charset="0"/>
                <a:cs typeface="Times New Roman" panose="02020603050405020304" pitchFamily="18" charset="0"/>
              </a:rPr>
              <a:t>It picks up the item which does not exceed the default limit and the value of the items is maximized.</a:t>
            </a:r>
            <a:endParaRPr lang="en-IN" sz="2000" dirty="0">
              <a:effectLst/>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CB862E1-B8FB-49D3-A226-A303B651DBB3}"/>
              </a:ext>
            </a:extLst>
          </p:cNvPr>
          <p:cNvPicPr>
            <a:picLocks noChangeAspect="1"/>
          </p:cNvPicPr>
          <p:nvPr/>
        </p:nvPicPr>
        <p:blipFill rotWithShape="1">
          <a:blip r:embed="rId2">
            <a:extLst>
              <a:ext uri="{28A0092B-C50C-407E-A947-70E740481C1C}">
                <a14:useLocalDpi xmlns:a14="http://schemas.microsoft.com/office/drawing/2010/main" val="0"/>
              </a:ext>
            </a:extLst>
          </a:blip>
          <a:srcRect l="12240" t="26674" r="11636" b="27751"/>
          <a:stretch/>
        </p:blipFill>
        <p:spPr>
          <a:xfrm>
            <a:off x="10433424" y="156442"/>
            <a:ext cx="1197287" cy="716810"/>
          </a:xfrm>
          <a:prstGeom prst="rect">
            <a:avLst/>
          </a:prstGeom>
        </p:spPr>
      </p:pic>
    </p:spTree>
    <p:extLst>
      <p:ext uri="{BB962C8B-B14F-4D97-AF65-F5344CB8AC3E}">
        <p14:creationId xmlns:p14="http://schemas.microsoft.com/office/powerpoint/2010/main" val="1364492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42D1-0FA4-4B72-AD9B-7ACF1A1E4252}"/>
              </a:ext>
            </a:extLst>
          </p:cNvPr>
          <p:cNvSpPr>
            <a:spLocks noGrp="1"/>
          </p:cNvSpPr>
          <p:nvPr>
            <p:ph type="title"/>
          </p:nvPr>
        </p:nvSpPr>
        <p:spPr/>
        <p:txBody>
          <a:bodyPr/>
          <a:lstStyle/>
          <a:p>
            <a:r>
              <a:rPr lang="en-IN" b="1" dirty="0"/>
              <a:t>References</a:t>
            </a:r>
            <a:endParaRPr lang="en-US" b="1" dirty="0"/>
          </a:p>
        </p:txBody>
      </p:sp>
      <p:sp>
        <p:nvSpPr>
          <p:cNvPr id="3" name="Content Placeholder 2">
            <a:extLst>
              <a:ext uri="{FF2B5EF4-FFF2-40B4-BE49-F238E27FC236}">
                <a16:creationId xmlns:a16="http://schemas.microsoft.com/office/drawing/2014/main" id="{D699E67C-F9B1-40D4-AEAC-CD020F76B5A1}"/>
              </a:ext>
            </a:extLst>
          </p:cNvPr>
          <p:cNvSpPr>
            <a:spLocks noGrp="1"/>
          </p:cNvSpPr>
          <p:nvPr>
            <p:ph idx="1"/>
          </p:nvPr>
        </p:nvSpPr>
        <p:spPr/>
        <p:txBody>
          <a:bodyPr/>
          <a:lstStyle/>
          <a:p>
            <a:pPr marL="342900" indent="-342900">
              <a:buFont typeface="+mj-lt"/>
              <a:buAutoNum type="arabicPeriod"/>
            </a:pPr>
            <a:r>
              <a:rPr lang="en-IN" sz="1600" b="1" dirty="0">
                <a:effectLst/>
                <a:ea typeface="Times New Roman" panose="02020603050405020304" pitchFamily="18" charset="0"/>
                <a:cs typeface="Times New Roman" panose="02020603050405020304" pitchFamily="18" charset="0"/>
              </a:rPr>
              <a:t>Dominic Asamoah, Evans Baidoo, Stephen Opoku Oppong (2017).</a:t>
            </a:r>
            <a:br>
              <a:rPr lang="en-IN" sz="1600" b="1" dirty="0">
                <a:effectLst/>
                <a:ea typeface="Times New Roman" panose="02020603050405020304" pitchFamily="18" charset="0"/>
                <a:cs typeface="Times New Roman" panose="02020603050405020304" pitchFamily="18" charset="0"/>
              </a:rPr>
            </a:br>
            <a:r>
              <a:rPr lang="en-IN" sz="1600" dirty="0">
                <a:effectLst/>
                <a:ea typeface="Times New Roman" panose="02020603050405020304" pitchFamily="18" charset="0"/>
                <a:cs typeface="Times New Roman" panose="02020603050405020304" pitchFamily="18" charset="0"/>
              </a:rPr>
              <a:t>‘Optimization memory using Knapsack Algorithm’</a:t>
            </a:r>
            <a:br>
              <a:rPr lang="en-IN" sz="1600" dirty="0">
                <a:effectLst/>
                <a:ea typeface="Times New Roman" panose="02020603050405020304" pitchFamily="18" charset="0"/>
                <a:cs typeface="Times New Roman" panose="02020603050405020304" pitchFamily="18" charset="0"/>
              </a:rPr>
            </a:br>
            <a:r>
              <a:rPr lang="en-IN" sz="1600" dirty="0">
                <a:effectLst/>
                <a:ea typeface="Times New Roman" panose="02020603050405020304" pitchFamily="18" charset="0"/>
                <a:cs typeface="Times New Roman" panose="02020603050405020304" pitchFamily="18" charset="0"/>
                <a:hlinkClick r:id="rId2"/>
              </a:rPr>
              <a:t>https://www.mecs-press.org/ijmecs/ijmecs-v9-n5/IJMECS-V9-N5-5.pdf</a:t>
            </a:r>
            <a:br>
              <a:rPr lang="en-IN" sz="1600" dirty="0">
                <a:effectLst/>
                <a:ea typeface="Times New Roman" panose="02020603050405020304" pitchFamily="18" charset="0"/>
                <a:cs typeface="Times New Roman" panose="02020603050405020304" pitchFamily="18" charset="0"/>
              </a:rPr>
            </a:br>
            <a:endParaRPr lang="en-IN" sz="1600" dirty="0">
              <a:effectLst/>
              <a:ea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cs typeface="Times New Roman" panose="02020603050405020304" pitchFamily="18" charset="0"/>
              </a:rPr>
              <a:t>Maya Hristakeva, Dipti Shreshta.</a:t>
            </a:r>
            <a:br>
              <a:rPr lang="en-US" sz="1600" b="1" dirty="0">
                <a:cs typeface="Times New Roman" panose="02020603050405020304" pitchFamily="18" charset="0"/>
              </a:rPr>
            </a:br>
            <a:r>
              <a:rPr lang="en-US" sz="1600" dirty="0"/>
              <a:t>Different Approaches to Solve the 0/1 Knapsack Problem</a:t>
            </a:r>
            <a:br>
              <a:rPr lang="en-US" sz="1800" b="1" dirty="0">
                <a:cs typeface="Times New Roman" panose="02020603050405020304" pitchFamily="18" charset="0"/>
              </a:rPr>
            </a:br>
            <a:r>
              <a:rPr lang="en-IN" sz="1600" dirty="0">
                <a:effectLst/>
                <a:ea typeface="Times New Roman" panose="02020603050405020304" pitchFamily="18" charset="0"/>
                <a:cs typeface="Times New Roman" panose="02020603050405020304" pitchFamily="18" charset="0"/>
                <a:hlinkClick r:id="rId3"/>
              </a:rPr>
              <a:t>https://micsymposium.org/mics_2005/papers/paper102.pdf</a:t>
            </a:r>
            <a:br>
              <a:rPr lang="en-IN" sz="1600" dirty="0">
                <a:effectLst/>
                <a:ea typeface="Times New Roman" panose="02020603050405020304" pitchFamily="18" charset="0"/>
                <a:cs typeface="Times New Roman" panose="02020603050405020304" pitchFamily="18" charset="0"/>
              </a:rPr>
            </a:br>
            <a:endParaRPr lang="en-IN" sz="1600" dirty="0">
              <a:effectLst/>
              <a:ea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effectLst/>
                <a:latin typeface="Times" panose="02020603050405020304" pitchFamily="18" charset="0"/>
                <a:ea typeface="Times New Roman" panose="02020603050405020304" pitchFamily="18" charset="0"/>
                <a:cs typeface="Times New Roman" panose="02020603050405020304" pitchFamily="18" charset="0"/>
              </a:rPr>
              <a:t>An Algorithm of 0-1 Knapsack Problem Based on Economic Model</a:t>
            </a:r>
            <a:br>
              <a:rPr lang="en-US" sz="1600" dirty="0">
                <a:effectLst/>
                <a:latin typeface="Times" panose="02020603050405020304" pitchFamily="18" charset="0"/>
                <a:ea typeface="Times New Roman" panose="02020603050405020304" pitchFamily="18" charset="0"/>
                <a:cs typeface="Times New Roman" panose="02020603050405020304" pitchFamily="18" charset="0"/>
              </a:rPr>
            </a:br>
            <a:r>
              <a:rPr lang="en-US" sz="1800" dirty="0">
                <a:effectLst/>
                <a:latin typeface="Times" panose="02020603050405020304" pitchFamily="18" charset="0"/>
                <a:ea typeface="Times New Roman" panose="02020603050405020304" pitchFamily="18" charset="0"/>
                <a:cs typeface="Times New Roman" panose="02020603050405020304" pitchFamily="18" charset="0"/>
                <a:hlinkClick r:id="rId4"/>
              </a:rPr>
              <a:t>https://www.scirp.org/journal/paperinformation.aspx?paperid=39081</a:t>
            </a:r>
            <a:br>
              <a:rPr lang="en-US" sz="1800" dirty="0">
                <a:effectLst/>
                <a:latin typeface="Times" panose="02020603050405020304" pitchFamily="18" charset="0"/>
                <a:ea typeface="Times New Roman" panose="02020603050405020304" pitchFamily="18" charset="0"/>
                <a:cs typeface="Times New Roman" panose="02020603050405020304" pitchFamily="18" charset="0"/>
              </a:rPr>
            </a:br>
            <a:endParaRPr lang="en-IN" sz="1600" dirty="0">
              <a:effectLst/>
              <a:ea typeface="Times New Roman" panose="02020603050405020304" pitchFamily="18" charset="0"/>
              <a:cs typeface="Times New Roman" panose="02020603050405020304" pitchFamily="18" charset="0"/>
            </a:endParaRPr>
          </a:p>
          <a:p>
            <a:pPr marL="342900" indent="-342900">
              <a:buFont typeface="+mj-lt"/>
              <a:buAutoNum type="arabicPeriod"/>
            </a:pPr>
            <a:r>
              <a:rPr lang="en-US" sz="1600" i="0" dirty="0">
                <a:effectLst/>
              </a:rPr>
              <a:t>A MAB-Based Knapsack Algorithm for Coexistence of LTE/WiFi in Resource Allocation Optimization</a:t>
            </a:r>
            <a:br>
              <a:rPr lang="en-IN" sz="1600" dirty="0">
                <a:effectLst/>
                <a:ea typeface="Times New Roman" panose="02020603050405020304" pitchFamily="18" charset="0"/>
                <a:cs typeface="Times New Roman" panose="02020603050405020304" pitchFamily="18" charset="0"/>
                <a:hlinkClick r:id="rId5"/>
              </a:rPr>
            </a:br>
            <a:r>
              <a:rPr lang="en-IN" sz="1600" dirty="0">
                <a:effectLst/>
                <a:ea typeface="Times New Roman" panose="02020603050405020304" pitchFamily="18" charset="0"/>
                <a:cs typeface="Times New Roman" panose="02020603050405020304" pitchFamily="18" charset="0"/>
                <a:hlinkClick r:id="rId5"/>
              </a:rPr>
              <a:t>https://ieeexplore.ieee.org/abstract/document/9295891/metrics#metrics</a:t>
            </a:r>
            <a:br>
              <a:rPr lang="en-IN" sz="1600" dirty="0">
                <a:effectLst/>
                <a:ea typeface="Times New Roman" panose="02020603050405020304" pitchFamily="18" charset="0"/>
                <a:cs typeface="Times New Roman" panose="02020603050405020304" pitchFamily="18" charset="0"/>
              </a:rPr>
            </a:br>
            <a:endParaRPr lang="en-IN" sz="1600" dirty="0">
              <a:effectLst/>
              <a:ea typeface="Times New Roman" panose="02020603050405020304" pitchFamily="18" charset="0"/>
              <a:cs typeface="Times New Roman" panose="02020603050405020304" pitchFamily="18" charset="0"/>
            </a:endParaRPr>
          </a:p>
          <a:p>
            <a:pPr marL="342900" indent="-342900">
              <a:buFont typeface="+mj-lt"/>
              <a:buAutoNum type="arabicPeriod"/>
            </a:pPr>
            <a:r>
              <a:rPr lang="en-US" sz="1600" b="0" i="0" dirty="0">
                <a:effectLst/>
              </a:rPr>
              <a:t>A combination of the Knapsack algorithm and MIVES for choosing optimal temporary housing site locations: A case study in Tehran</a:t>
            </a:r>
            <a:br>
              <a:rPr lang="en-IN" sz="1600" dirty="0">
                <a:effectLst/>
                <a:ea typeface="Times New Roman" panose="02020603050405020304" pitchFamily="18" charset="0"/>
                <a:cs typeface="Times New Roman" panose="02020603050405020304" pitchFamily="18" charset="0"/>
                <a:hlinkClick r:id="rId6"/>
              </a:rPr>
            </a:br>
            <a:r>
              <a:rPr lang="en-IN" sz="1600" dirty="0">
                <a:effectLst/>
                <a:ea typeface="Times New Roman" panose="02020603050405020304" pitchFamily="18" charset="0"/>
                <a:cs typeface="Times New Roman" panose="02020603050405020304" pitchFamily="18" charset="0"/>
                <a:hlinkClick r:id="rId6"/>
              </a:rPr>
              <a:t>https://www.sciencedirect.com/science/article/abs/pii/S2212420917303035</a:t>
            </a:r>
            <a:endParaRPr lang="en-IN" sz="1600" dirty="0">
              <a:effectLst/>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4B2BFB-2599-49D4-A1D1-8DB1B5915559}"/>
              </a:ext>
            </a:extLst>
          </p:cNvPr>
          <p:cNvPicPr>
            <a:picLocks noChangeAspect="1"/>
          </p:cNvPicPr>
          <p:nvPr/>
        </p:nvPicPr>
        <p:blipFill rotWithShape="1">
          <a:blip r:embed="rId7">
            <a:extLst>
              <a:ext uri="{28A0092B-C50C-407E-A947-70E740481C1C}">
                <a14:useLocalDpi xmlns:a14="http://schemas.microsoft.com/office/drawing/2010/main" val="0"/>
              </a:ext>
            </a:extLst>
          </a:blip>
          <a:srcRect l="12240" t="26674" r="11636" b="27751"/>
          <a:stretch/>
        </p:blipFill>
        <p:spPr>
          <a:xfrm>
            <a:off x="10433424" y="156442"/>
            <a:ext cx="1197287" cy="716810"/>
          </a:xfrm>
          <a:prstGeom prst="rect">
            <a:avLst/>
          </a:prstGeom>
        </p:spPr>
      </p:pic>
    </p:spTree>
    <p:extLst>
      <p:ext uri="{BB962C8B-B14F-4D97-AF65-F5344CB8AC3E}">
        <p14:creationId xmlns:p14="http://schemas.microsoft.com/office/powerpoint/2010/main" val="89862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E01A8E-DDFE-4155-9B5D-66C9751E8866}"/>
              </a:ext>
            </a:extLst>
          </p:cNvPr>
          <p:cNvSpPr>
            <a:spLocks noGrp="1"/>
          </p:cNvSpPr>
          <p:nvPr>
            <p:ph type="title"/>
          </p:nvPr>
        </p:nvSpPr>
        <p:spPr/>
        <p:txBody>
          <a:bodyPr/>
          <a:lstStyle/>
          <a:p>
            <a:r>
              <a:rPr lang="en-IN" b="1" dirty="0"/>
              <a:t>Thank You</a:t>
            </a:r>
            <a:endParaRPr lang="en-US" b="1" dirty="0"/>
          </a:p>
        </p:txBody>
      </p:sp>
      <p:pic>
        <p:nvPicPr>
          <p:cNvPr id="8" name="Content Placeholder 7">
            <a:extLst>
              <a:ext uri="{FF2B5EF4-FFF2-40B4-BE49-F238E27FC236}">
                <a16:creationId xmlns:a16="http://schemas.microsoft.com/office/drawing/2014/main" id="{D8DE0C87-8E88-436E-A0D2-EF7E6918DAF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artisticPlasticWrap/>
                    </a14:imgEffect>
                    <a14:imgEffect>
                      <a14:brightnessContrast bright="-20000" contrast="20000"/>
                    </a14:imgEffect>
                  </a14:imgLayer>
                </a14:imgProps>
              </a:ext>
            </a:extLst>
          </a:blip>
          <a:stretch>
            <a:fillRect/>
          </a:stretch>
        </p:blipFill>
        <p:spPr>
          <a:xfrm>
            <a:off x="4965700" y="863600"/>
            <a:ext cx="5121275" cy="5121275"/>
          </a:xfrm>
        </p:spPr>
      </p:pic>
    </p:spTree>
    <p:extLst>
      <p:ext uri="{BB962C8B-B14F-4D97-AF65-F5344CB8AC3E}">
        <p14:creationId xmlns:p14="http://schemas.microsoft.com/office/powerpoint/2010/main" val="411491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D18E-0607-436A-9734-E0DA13A9301E}"/>
              </a:ext>
            </a:extLst>
          </p:cNvPr>
          <p:cNvSpPr>
            <a:spLocks noGrp="1"/>
          </p:cNvSpPr>
          <p:nvPr>
            <p:ph type="title"/>
          </p:nvPr>
        </p:nvSpPr>
        <p:spPr/>
        <p:txBody>
          <a:bodyPr/>
          <a:lstStyle/>
          <a:p>
            <a:r>
              <a:rPr lang="en-IN" b="1" dirty="0"/>
              <a:t>Team Members</a:t>
            </a:r>
            <a:endParaRPr lang="en-US" b="1" dirty="0"/>
          </a:p>
        </p:txBody>
      </p:sp>
      <p:sp>
        <p:nvSpPr>
          <p:cNvPr id="3" name="Content Placeholder 2">
            <a:extLst>
              <a:ext uri="{FF2B5EF4-FFF2-40B4-BE49-F238E27FC236}">
                <a16:creationId xmlns:a16="http://schemas.microsoft.com/office/drawing/2014/main" id="{C89BB12B-777B-418A-B39F-7C61943F9A47}"/>
              </a:ext>
            </a:extLst>
          </p:cNvPr>
          <p:cNvSpPr>
            <a:spLocks noGrp="1"/>
          </p:cNvSpPr>
          <p:nvPr>
            <p:ph idx="1"/>
          </p:nvPr>
        </p:nvSpPr>
        <p:spPr/>
        <p:txBody>
          <a:bodyPr>
            <a:normAutofit/>
          </a:bodyPr>
          <a:lstStyle/>
          <a:p>
            <a:pPr marL="0" indent="0">
              <a:buNone/>
            </a:pPr>
            <a:r>
              <a:rPr lang="en-IN" sz="2400" dirty="0"/>
              <a:t>Devang Tyagi </a:t>
            </a:r>
            <a:r>
              <a:rPr lang="en-IN" sz="2400" b="1" dirty="0"/>
              <a:t>(500077078)</a:t>
            </a:r>
            <a:endParaRPr lang="en-IN" sz="2400" dirty="0"/>
          </a:p>
          <a:p>
            <a:pPr marL="0" indent="0">
              <a:buNone/>
            </a:pPr>
            <a:r>
              <a:rPr lang="en-IN" sz="2400" dirty="0"/>
              <a:t>Gaurav Kumar </a:t>
            </a:r>
            <a:r>
              <a:rPr lang="en-IN" sz="2400" b="1" dirty="0"/>
              <a:t>(500076068)</a:t>
            </a:r>
            <a:endParaRPr lang="en-IN" sz="2400" dirty="0"/>
          </a:p>
          <a:p>
            <a:pPr marL="0" indent="0">
              <a:buNone/>
            </a:pPr>
            <a:r>
              <a:rPr lang="en-IN" sz="2400" dirty="0"/>
              <a:t>Vaibhavi Shukla </a:t>
            </a:r>
            <a:r>
              <a:rPr lang="en-IN" sz="2400" b="1" dirty="0"/>
              <a:t>(500076054)</a:t>
            </a:r>
            <a:endParaRPr lang="en-IN" sz="2400" dirty="0"/>
          </a:p>
          <a:p>
            <a:pPr marL="0" indent="0">
              <a:buNone/>
            </a:pPr>
            <a:r>
              <a:rPr lang="en-IN" sz="2400" dirty="0"/>
              <a:t>Vishesh Jain </a:t>
            </a:r>
            <a:r>
              <a:rPr lang="en-IN" sz="2400" b="1" dirty="0"/>
              <a:t>(500076112)</a:t>
            </a:r>
          </a:p>
          <a:p>
            <a:pPr marL="0" indent="0">
              <a:buNone/>
            </a:pPr>
            <a:endParaRPr lang="en-IN" sz="2400" b="1" dirty="0"/>
          </a:p>
          <a:p>
            <a:pPr marL="0" indent="0">
              <a:buNone/>
            </a:pPr>
            <a:r>
              <a:rPr lang="en-IN" b="1" dirty="0">
                <a:solidFill>
                  <a:schemeClr val="tx1"/>
                </a:solidFill>
              </a:rPr>
              <a:t>Mentor –  </a:t>
            </a:r>
            <a:r>
              <a:rPr lang="en-IN" b="1" dirty="0">
                <a:solidFill>
                  <a:srgbClr val="F0A22E"/>
                </a:solidFill>
              </a:rPr>
              <a:t>Mr. Amrendra Nath Tripathi</a:t>
            </a:r>
          </a:p>
          <a:p>
            <a:pPr marL="0" indent="0">
              <a:buNone/>
            </a:pPr>
            <a:r>
              <a:rPr lang="en-IN" b="1" dirty="0">
                <a:solidFill>
                  <a:schemeClr val="tx1"/>
                </a:solidFill>
              </a:rPr>
              <a:t>Department Head </a:t>
            </a:r>
            <a:r>
              <a:rPr lang="en-IN" dirty="0">
                <a:solidFill>
                  <a:schemeClr val="tx1"/>
                </a:solidFill>
              </a:rPr>
              <a:t>(Dept. of Systematics) </a:t>
            </a:r>
            <a:r>
              <a:rPr lang="en-IN" b="1" dirty="0">
                <a:solidFill>
                  <a:schemeClr val="tx1"/>
                </a:solidFill>
              </a:rPr>
              <a:t>– </a:t>
            </a:r>
            <a:r>
              <a:rPr lang="en-IN" b="1" dirty="0">
                <a:solidFill>
                  <a:srgbClr val="F0A22E"/>
                </a:solidFill>
              </a:rPr>
              <a:t>Mrs. Neelu Jyoti Ahuja</a:t>
            </a:r>
            <a:endParaRPr lang="en-IN" b="1" dirty="0"/>
          </a:p>
        </p:txBody>
      </p:sp>
      <p:pic>
        <p:nvPicPr>
          <p:cNvPr id="4" name="Picture 3">
            <a:extLst>
              <a:ext uri="{FF2B5EF4-FFF2-40B4-BE49-F238E27FC236}">
                <a16:creationId xmlns:a16="http://schemas.microsoft.com/office/drawing/2014/main" id="{CCF980BD-BBB9-45C7-9998-00F6CA600743}"/>
              </a:ext>
            </a:extLst>
          </p:cNvPr>
          <p:cNvPicPr>
            <a:picLocks noChangeAspect="1"/>
          </p:cNvPicPr>
          <p:nvPr/>
        </p:nvPicPr>
        <p:blipFill rotWithShape="1">
          <a:blip r:embed="rId2">
            <a:extLst>
              <a:ext uri="{28A0092B-C50C-407E-A947-70E740481C1C}">
                <a14:useLocalDpi xmlns:a14="http://schemas.microsoft.com/office/drawing/2010/main" val="0"/>
              </a:ext>
            </a:extLst>
          </a:blip>
          <a:srcRect l="12240" t="26674" r="11636" b="27751"/>
          <a:stretch/>
        </p:blipFill>
        <p:spPr>
          <a:xfrm>
            <a:off x="10433424" y="156442"/>
            <a:ext cx="1197287" cy="716810"/>
          </a:xfrm>
          <a:prstGeom prst="rect">
            <a:avLst/>
          </a:prstGeom>
        </p:spPr>
      </p:pic>
    </p:spTree>
    <p:extLst>
      <p:ext uri="{BB962C8B-B14F-4D97-AF65-F5344CB8AC3E}">
        <p14:creationId xmlns:p14="http://schemas.microsoft.com/office/powerpoint/2010/main" val="340421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118D-9483-4E7E-A3CD-852C6BF7B515}"/>
              </a:ext>
            </a:extLst>
          </p:cNvPr>
          <p:cNvSpPr>
            <a:spLocks noGrp="1"/>
          </p:cNvSpPr>
          <p:nvPr>
            <p:ph type="title"/>
          </p:nvPr>
        </p:nvSpPr>
        <p:spPr/>
        <p:txBody>
          <a:bodyPr/>
          <a:lstStyle/>
          <a:p>
            <a:r>
              <a:rPr lang="en-IN" b="1" dirty="0"/>
              <a:t>Introduction</a:t>
            </a:r>
            <a:endParaRPr lang="en-US" b="1" dirty="0"/>
          </a:p>
        </p:txBody>
      </p:sp>
      <p:sp>
        <p:nvSpPr>
          <p:cNvPr id="4" name="Content Placeholder 3">
            <a:extLst>
              <a:ext uri="{FF2B5EF4-FFF2-40B4-BE49-F238E27FC236}">
                <a16:creationId xmlns:a16="http://schemas.microsoft.com/office/drawing/2014/main" id="{F04AC6D8-F902-47B0-95C5-A14C85DC3EB0}"/>
              </a:ext>
            </a:extLst>
          </p:cNvPr>
          <p:cNvSpPr>
            <a:spLocks noGrp="1"/>
          </p:cNvSpPr>
          <p:nvPr>
            <p:ph idx="1"/>
          </p:nvPr>
        </p:nvSpPr>
        <p:spPr/>
        <p:txBody>
          <a:bodyPr>
            <a:normAutofit/>
          </a:bodyPr>
          <a:lstStyle/>
          <a:p>
            <a:r>
              <a:rPr lang="en-IN" dirty="0"/>
              <a:t>In today’s world, you need to plan well and manage spending of your money.</a:t>
            </a:r>
            <a:r>
              <a:rPr lang="en-US" dirty="0"/>
              <a:t> It’s very easy to let your spending get out of your hand if you don’t know how much of your money is disposable income.</a:t>
            </a:r>
          </a:p>
          <a:p>
            <a:r>
              <a:rPr lang="en-IN" dirty="0"/>
              <a:t>Everyone has many different types of expenditures in their life which they need to manage and spend properly according to their needs.</a:t>
            </a:r>
          </a:p>
          <a:p>
            <a:r>
              <a:rPr lang="en-IN" dirty="0"/>
              <a:t>‘</a:t>
            </a:r>
            <a:r>
              <a:rPr lang="en-IN" b="1" dirty="0"/>
              <a:t>Smart Shopping Manager</a:t>
            </a:r>
            <a:r>
              <a:rPr lang="en-IN" dirty="0"/>
              <a:t>’ is such a type of program which can be used to optimize your budget in order to save your money.</a:t>
            </a:r>
          </a:p>
        </p:txBody>
      </p:sp>
      <p:pic>
        <p:nvPicPr>
          <p:cNvPr id="13" name="Picture 12">
            <a:extLst>
              <a:ext uri="{FF2B5EF4-FFF2-40B4-BE49-F238E27FC236}">
                <a16:creationId xmlns:a16="http://schemas.microsoft.com/office/drawing/2014/main" id="{A37A20F2-9362-4DC0-A4F3-175D9F4F2229}"/>
              </a:ext>
            </a:extLst>
          </p:cNvPr>
          <p:cNvPicPr>
            <a:picLocks noChangeAspect="1"/>
          </p:cNvPicPr>
          <p:nvPr/>
        </p:nvPicPr>
        <p:blipFill rotWithShape="1">
          <a:blip r:embed="rId2">
            <a:extLst>
              <a:ext uri="{28A0092B-C50C-407E-A947-70E740481C1C}">
                <a14:useLocalDpi xmlns:a14="http://schemas.microsoft.com/office/drawing/2010/main" val="0"/>
              </a:ext>
            </a:extLst>
          </a:blip>
          <a:srcRect l="12240" t="26674" r="11636" b="27751"/>
          <a:stretch/>
        </p:blipFill>
        <p:spPr>
          <a:xfrm>
            <a:off x="10433424" y="156442"/>
            <a:ext cx="1197287" cy="716810"/>
          </a:xfrm>
          <a:prstGeom prst="rect">
            <a:avLst/>
          </a:prstGeom>
        </p:spPr>
      </p:pic>
    </p:spTree>
    <p:extLst>
      <p:ext uri="{BB962C8B-B14F-4D97-AF65-F5344CB8AC3E}">
        <p14:creationId xmlns:p14="http://schemas.microsoft.com/office/powerpoint/2010/main" val="268909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B249FDA-AD05-4F73-A6AD-B45E6386B89F}"/>
              </a:ext>
            </a:extLst>
          </p:cNvPr>
          <p:cNvSpPr>
            <a:spLocks noGrp="1"/>
          </p:cNvSpPr>
          <p:nvPr>
            <p:ph type="title"/>
          </p:nvPr>
        </p:nvSpPr>
        <p:spPr/>
        <p:txBody>
          <a:bodyPr/>
          <a:lstStyle/>
          <a:p>
            <a:r>
              <a:rPr lang="en-IN" b="1" dirty="0"/>
              <a:t>Literature Review</a:t>
            </a:r>
            <a:endParaRPr lang="en-US" b="1" dirty="0"/>
          </a:p>
        </p:txBody>
      </p:sp>
      <p:sp>
        <p:nvSpPr>
          <p:cNvPr id="8" name="Content Placeholder 7">
            <a:extLst>
              <a:ext uri="{FF2B5EF4-FFF2-40B4-BE49-F238E27FC236}">
                <a16:creationId xmlns:a16="http://schemas.microsoft.com/office/drawing/2014/main" id="{9F5B54CD-3419-4E9C-B0C6-1CC586AF6EE4}"/>
              </a:ext>
            </a:extLst>
          </p:cNvPr>
          <p:cNvSpPr>
            <a:spLocks noGrp="1"/>
          </p:cNvSpPr>
          <p:nvPr>
            <p:ph idx="1"/>
          </p:nvPr>
        </p:nvSpPr>
        <p:spPr/>
        <p:txBody>
          <a:bodyPr>
            <a:normAutofit/>
          </a:bodyPr>
          <a:lstStyle/>
          <a:p>
            <a:pPr marL="342900" indent="-342900" algn="just">
              <a:buFont typeface="Wingdings" panose="05000000000000000000" pitchFamily="2" charset="2"/>
              <a:buChar char="Ø"/>
            </a:pPr>
            <a:r>
              <a:rPr lang="en-US" sz="1600" b="1" dirty="0">
                <a:cs typeface="Times New Roman" panose="02020603050405020304" pitchFamily="18" charset="0"/>
              </a:rPr>
              <a:t>Dominic Asamoah, Evans Baidoo, Stephen Opoku Oppong (2017). ‘Optimization memory using Knapsack Algorithm’, Department of Computer Science, I.J. Modern Education and Computer Science</a:t>
            </a:r>
            <a:r>
              <a:rPr lang="en-US" sz="1600" b="1" i="1" baseline="30000" dirty="0"/>
              <a:t>(1)</a:t>
            </a:r>
            <a:r>
              <a:rPr lang="en-US" sz="1600" dirty="0">
                <a:cs typeface="Times New Roman" panose="02020603050405020304" pitchFamily="18" charset="0"/>
              </a:rPr>
              <a:t>, in this paper, a Dynamic Programming algorithm is proposed for the </a:t>
            </a:r>
            <a:r>
              <a:rPr lang="en-US" sz="1600" u="sng" dirty="0">
                <a:cs typeface="Times New Roman" panose="02020603050405020304" pitchFamily="18" charset="0"/>
              </a:rPr>
              <a:t>0/1 one dimensional Knapsack problem</a:t>
            </a:r>
            <a:r>
              <a:rPr lang="en-US" sz="1600" dirty="0">
                <a:cs typeface="Times New Roman" panose="02020603050405020304" pitchFamily="18" charset="0"/>
              </a:rPr>
              <a:t>. Problem specific knowledge is integrated in the algorithm description  and assessment of parameters with a specific end goal to investigate the execution of the finite-time implementation of dynamic programming.</a:t>
            </a:r>
          </a:p>
          <a:p>
            <a:pPr marL="342900" indent="-342900" algn="just">
              <a:buFont typeface="Wingdings" panose="05000000000000000000" pitchFamily="2" charset="2"/>
              <a:buChar char="Ø"/>
            </a:pPr>
            <a:r>
              <a:rPr lang="en-US" sz="1600" u="sng" dirty="0">
                <a:cs typeface="Times New Roman" panose="02020603050405020304" pitchFamily="18" charset="0"/>
              </a:rPr>
              <a:t>Dynamic Programming</a:t>
            </a:r>
            <a:r>
              <a:rPr lang="en-US" sz="1600" dirty="0">
                <a:cs typeface="Times New Roman" panose="02020603050405020304" pitchFamily="18" charset="0"/>
              </a:rPr>
              <a:t> (DP) is an effective procedure that permits one to take care of a wide range of source of problems in time O(n</a:t>
            </a:r>
            <a:r>
              <a:rPr lang="en-IN" sz="16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600" dirty="0">
                <a:cs typeface="Times New Roman" panose="02020603050405020304" pitchFamily="18" charset="0"/>
              </a:rPr>
              <a:t>) or O(n</a:t>
            </a:r>
            <a:r>
              <a:rPr lang="en-IN" sz="1600"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US" sz="1600" dirty="0">
                <a:cs typeface="Times New Roman" panose="02020603050405020304" pitchFamily="18" charset="0"/>
              </a:rPr>
              <a:t>) for which innocent methodology would take exponential time.</a:t>
            </a:r>
          </a:p>
          <a:p>
            <a:pPr marL="342900" indent="-342900" algn="just">
              <a:buFont typeface="Wingdings" panose="05000000000000000000" pitchFamily="2" charset="2"/>
              <a:buChar char="Ø"/>
            </a:pPr>
            <a:r>
              <a:rPr lang="en-US" sz="1600" b="1" dirty="0">
                <a:cs typeface="Times New Roman" panose="02020603050405020304" pitchFamily="18" charset="0"/>
              </a:rPr>
              <a:t>Maya Hristakeva, Dipti Shreshta. ‘Different Approaches to Solve the 0/1 Knapsack Problem’, Computer Science Department, Simpson College, Indianola, IA 50125</a:t>
            </a:r>
            <a:r>
              <a:rPr lang="en-US" sz="1600" b="1" i="1" baseline="30000" dirty="0"/>
              <a:t>(2)</a:t>
            </a:r>
            <a:r>
              <a:rPr lang="en-US" sz="1600" b="1" dirty="0">
                <a:cs typeface="Times New Roman" panose="02020603050405020304" pitchFamily="18" charset="0"/>
              </a:rPr>
              <a:t>,</a:t>
            </a:r>
            <a:r>
              <a:rPr lang="en-US" sz="1600" dirty="0">
                <a:cs typeface="Times New Roman" panose="02020603050405020304" pitchFamily="18" charset="0"/>
              </a:rPr>
              <a:t> in this paper, </a:t>
            </a:r>
            <a:r>
              <a:rPr lang="en-US" sz="1600" u="sng" dirty="0">
                <a:cs typeface="Times New Roman" panose="02020603050405020304" pitchFamily="18" charset="0"/>
              </a:rPr>
              <a:t>Dynamic Programming</a:t>
            </a:r>
            <a:r>
              <a:rPr lang="en-US" sz="1600" dirty="0">
                <a:cs typeface="Times New Roman" panose="02020603050405020304" pitchFamily="18" charset="0"/>
              </a:rPr>
              <a:t> is defined as a technique for solving problem whose solutions satisfy recurrence, relations with overlapping subproblems. </a:t>
            </a:r>
            <a:r>
              <a:rPr lang="en-US" sz="1600" u="sng" dirty="0">
                <a:cs typeface="Times New Roman" panose="02020603050405020304" pitchFamily="18" charset="0"/>
              </a:rPr>
              <a:t>Dynamic Programming</a:t>
            </a:r>
            <a:r>
              <a:rPr lang="en-US" sz="1600" dirty="0">
                <a:cs typeface="Times New Roman" panose="02020603050405020304" pitchFamily="18" charset="0"/>
              </a:rPr>
              <a:t> requires a two-dimensional array with rows equal to the number of items and columns equal to the capacity of the knapsack.</a:t>
            </a:r>
          </a:p>
          <a:p>
            <a:pPr marL="342900" indent="-342900" algn="just">
              <a:buFont typeface="Wingdings" panose="05000000000000000000" pitchFamily="2" charset="2"/>
              <a:buChar char="Ø"/>
            </a:pPr>
            <a:r>
              <a:rPr lang="en-US" sz="1600" dirty="0">
                <a:cs typeface="Times New Roman" panose="02020603050405020304" pitchFamily="18" charset="0"/>
              </a:rPr>
              <a:t>In the implementation of the algorithm instead of using two separate arrays for the weight in the values of the items, we used one array Items of type item, where item is as structure with two fields weight and value.</a:t>
            </a:r>
          </a:p>
        </p:txBody>
      </p:sp>
      <p:pic>
        <p:nvPicPr>
          <p:cNvPr id="9" name="Picture 8">
            <a:extLst>
              <a:ext uri="{FF2B5EF4-FFF2-40B4-BE49-F238E27FC236}">
                <a16:creationId xmlns:a16="http://schemas.microsoft.com/office/drawing/2014/main" id="{18E41AFE-1551-451B-BE0B-77FC15157FA0}"/>
              </a:ext>
            </a:extLst>
          </p:cNvPr>
          <p:cNvPicPr>
            <a:picLocks noChangeAspect="1"/>
          </p:cNvPicPr>
          <p:nvPr/>
        </p:nvPicPr>
        <p:blipFill rotWithShape="1">
          <a:blip r:embed="rId2">
            <a:extLst>
              <a:ext uri="{28A0092B-C50C-407E-A947-70E740481C1C}">
                <a14:useLocalDpi xmlns:a14="http://schemas.microsoft.com/office/drawing/2010/main" val="0"/>
              </a:ext>
            </a:extLst>
          </a:blip>
          <a:srcRect l="12240" t="26674" r="11636" b="27751"/>
          <a:stretch/>
        </p:blipFill>
        <p:spPr>
          <a:xfrm>
            <a:off x="10433424" y="156442"/>
            <a:ext cx="1197287" cy="716810"/>
          </a:xfrm>
          <a:prstGeom prst="rect">
            <a:avLst/>
          </a:prstGeom>
        </p:spPr>
      </p:pic>
    </p:spTree>
    <p:extLst>
      <p:ext uri="{BB962C8B-B14F-4D97-AF65-F5344CB8AC3E}">
        <p14:creationId xmlns:p14="http://schemas.microsoft.com/office/powerpoint/2010/main" val="389766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17D7-070C-4C4C-928B-C2C7F5AB6F09}"/>
              </a:ext>
            </a:extLst>
          </p:cNvPr>
          <p:cNvSpPr>
            <a:spLocks noGrp="1"/>
          </p:cNvSpPr>
          <p:nvPr>
            <p:ph type="title"/>
          </p:nvPr>
        </p:nvSpPr>
        <p:spPr/>
        <p:txBody>
          <a:bodyPr/>
          <a:lstStyle/>
          <a:p>
            <a:r>
              <a:rPr lang="en-IN" b="1" dirty="0"/>
              <a:t>Problem Statement</a:t>
            </a:r>
            <a:endParaRPr lang="en-US" b="1" dirty="0"/>
          </a:p>
        </p:txBody>
      </p:sp>
      <p:sp>
        <p:nvSpPr>
          <p:cNvPr id="3" name="Content Placeholder 2">
            <a:extLst>
              <a:ext uri="{FF2B5EF4-FFF2-40B4-BE49-F238E27FC236}">
                <a16:creationId xmlns:a16="http://schemas.microsoft.com/office/drawing/2014/main" id="{B0F012A4-D6CB-48D6-85B6-8CD25E85E22B}"/>
              </a:ext>
            </a:extLst>
          </p:cNvPr>
          <p:cNvSpPr>
            <a:spLocks noGrp="1"/>
          </p:cNvSpPr>
          <p:nvPr>
            <p:ph idx="1"/>
          </p:nvPr>
        </p:nvSpPr>
        <p:spPr/>
        <p:txBody>
          <a:bodyPr/>
          <a:lstStyle/>
          <a:p>
            <a:pPr algn="just" fontAlgn="base"/>
            <a:r>
              <a:rPr lang="en-IN" sz="2000" dirty="0"/>
              <a:t>Money is an important aspect of modern life. Managed well, you can save more and remain stable </a:t>
            </a:r>
            <a:r>
              <a:rPr lang="en-IN" dirty="0"/>
              <a:t>but</a:t>
            </a:r>
            <a:r>
              <a:rPr lang="en-IN" sz="2000" dirty="0"/>
              <a:t> if used poorly, results could be devastating. You need to optimize beforehand how to use your money to maximize efficiency. </a:t>
            </a:r>
          </a:p>
          <a:p>
            <a:pPr algn="just" fontAlgn="base"/>
            <a:r>
              <a:rPr lang="en-IN" sz="2000" dirty="0"/>
              <a:t>Without proper attention, it can lead to overspending which would ultimately affect your short-term and long-term goals negatively. </a:t>
            </a:r>
          </a:p>
          <a:p>
            <a:pPr algn="just" fontAlgn="base"/>
            <a:r>
              <a:rPr lang="en-IN" sz="2000" dirty="0"/>
              <a:t>But how to manage your money? That’s where ‘</a:t>
            </a:r>
            <a:r>
              <a:rPr lang="en-IN" sz="2000" b="1" dirty="0"/>
              <a:t>Smart Shopping Manager</a:t>
            </a:r>
            <a:r>
              <a:rPr lang="en-IN" sz="2000" dirty="0"/>
              <a:t>’ comes in.</a:t>
            </a:r>
          </a:p>
          <a:p>
            <a:pPr algn="just" fontAlgn="base"/>
            <a:r>
              <a:rPr lang="en-IN" sz="2000" dirty="0"/>
              <a:t>Using ‘</a:t>
            </a:r>
            <a:r>
              <a:rPr lang="en-IN" sz="2000" b="1" dirty="0"/>
              <a:t>Smart Shopping Manager</a:t>
            </a:r>
            <a:r>
              <a:rPr lang="en-IN" sz="2000" dirty="0"/>
              <a:t>’, you can shop accordingly without spending any reckless amount of money.</a:t>
            </a:r>
            <a:endParaRPr lang="en-US" sz="2000" dirty="0"/>
          </a:p>
        </p:txBody>
      </p:sp>
      <p:pic>
        <p:nvPicPr>
          <p:cNvPr id="8" name="Picture 7">
            <a:extLst>
              <a:ext uri="{FF2B5EF4-FFF2-40B4-BE49-F238E27FC236}">
                <a16:creationId xmlns:a16="http://schemas.microsoft.com/office/drawing/2014/main" id="{7D4B2AAA-03CD-4D04-A4D7-2FEA483E6912}"/>
              </a:ext>
            </a:extLst>
          </p:cNvPr>
          <p:cNvPicPr>
            <a:picLocks noChangeAspect="1"/>
          </p:cNvPicPr>
          <p:nvPr/>
        </p:nvPicPr>
        <p:blipFill rotWithShape="1">
          <a:blip r:embed="rId2">
            <a:extLst>
              <a:ext uri="{28A0092B-C50C-407E-A947-70E740481C1C}">
                <a14:useLocalDpi xmlns:a14="http://schemas.microsoft.com/office/drawing/2010/main" val="0"/>
              </a:ext>
            </a:extLst>
          </a:blip>
          <a:srcRect l="12240" t="26674" r="11636" b="27751"/>
          <a:stretch/>
        </p:blipFill>
        <p:spPr>
          <a:xfrm>
            <a:off x="10433424" y="156442"/>
            <a:ext cx="1197287" cy="716810"/>
          </a:xfrm>
          <a:prstGeom prst="rect">
            <a:avLst/>
          </a:prstGeom>
        </p:spPr>
      </p:pic>
    </p:spTree>
    <p:extLst>
      <p:ext uri="{BB962C8B-B14F-4D97-AF65-F5344CB8AC3E}">
        <p14:creationId xmlns:p14="http://schemas.microsoft.com/office/powerpoint/2010/main" val="710442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E521-D724-4106-B959-39BA2B9E50E4}"/>
              </a:ext>
            </a:extLst>
          </p:cNvPr>
          <p:cNvSpPr>
            <a:spLocks noGrp="1"/>
          </p:cNvSpPr>
          <p:nvPr>
            <p:ph type="title"/>
          </p:nvPr>
        </p:nvSpPr>
        <p:spPr/>
        <p:txBody>
          <a:bodyPr/>
          <a:lstStyle/>
          <a:p>
            <a:r>
              <a:rPr lang="en-IN" b="1" dirty="0"/>
              <a:t>Objectives</a:t>
            </a:r>
            <a:endParaRPr lang="en-US" b="1" dirty="0"/>
          </a:p>
        </p:txBody>
      </p:sp>
      <p:sp>
        <p:nvSpPr>
          <p:cNvPr id="3" name="Content Placeholder 2">
            <a:extLst>
              <a:ext uri="{FF2B5EF4-FFF2-40B4-BE49-F238E27FC236}">
                <a16:creationId xmlns:a16="http://schemas.microsoft.com/office/drawing/2014/main" id="{2AF9162A-BDC2-43C1-9998-D9B19F5389E8}"/>
              </a:ext>
            </a:extLst>
          </p:cNvPr>
          <p:cNvSpPr>
            <a:spLocks noGrp="1"/>
          </p:cNvSpPr>
          <p:nvPr>
            <p:ph idx="1"/>
          </p:nvPr>
        </p:nvSpPr>
        <p:spPr/>
        <p:txBody>
          <a:bodyPr/>
          <a:lstStyle/>
          <a:p>
            <a:pPr marL="0" indent="0">
              <a:buNone/>
            </a:pPr>
            <a:r>
              <a:rPr lang="en-US" sz="2000" dirty="0"/>
              <a:t>The main objectives aimed to be achieved through this program are:</a:t>
            </a:r>
          </a:p>
          <a:p>
            <a:pPr marL="0" indent="0">
              <a:buNone/>
            </a:pPr>
            <a:endParaRPr lang="en-US" sz="2000" dirty="0"/>
          </a:p>
          <a:p>
            <a:r>
              <a:rPr lang="en-US" sz="2000" dirty="0"/>
              <a:t>To promote the use of </a:t>
            </a:r>
            <a:r>
              <a:rPr lang="en-US" sz="2000" u="sng" dirty="0"/>
              <a:t>optimization of budget</a:t>
            </a:r>
            <a:r>
              <a:rPr lang="en-US" sz="2000" dirty="0"/>
              <a:t> before spending it. </a:t>
            </a:r>
          </a:p>
          <a:p>
            <a:r>
              <a:rPr lang="en-US" sz="2000" dirty="0"/>
              <a:t>Save user’s money by helping them with shopping according to their needs.</a:t>
            </a:r>
          </a:p>
        </p:txBody>
      </p:sp>
      <p:pic>
        <p:nvPicPr>
          <p:cNvPr id="7" name="Picture 6">
            <a:extLst>
              <a:ext uri="{FF2B5EF4-FFF2-40B4-BE49-F238E27FC236}">
                <a16:creationId xmlns:a16="http://schemas.microsoft.com/office/drawing/2014/main" id="{11D9EE00-82C7-499C-B92D-41806BB38629}"/>
              </a:ext>
            </a:extLst>
          </p:cNvPr>
          <p:cNvPicPr>
            <a:picLocks noChangeAspect="1"/>
          </p:cNvPicPr>
          <p:nvPr/>
        </p:nvPicPr>
        <p:blipFill rotWithShape="1">
          <a:blip r:embed="rId2">
            <a:extLst>
              <a:ext uri="{28A0092B-C50C-407E-A947-70E740481C1C}">
                <a14:useLocalDpi xmlns:a14="http://schemas.microsoft.com/office/drawing/2010/main" val="0"/>
              </a:ext>
            </a:extLst>
          </a:blip>
          <a:srcRect l="12240" t="26674" r="11636" b="27751"/>
          <a:stretch/>
        </p:blipFill>
        <p:spPr>
          <a:xfrm>
            <a:off x="10433424" y="156442"/>
            <a:ext cx="1197287" cy="716810"/>
          </a:xfrm>
          <a:prstGeom prst="rect">
            <a:avLst/>
          </a:prstGeom>
        </p:spPr>
      </p:pic>
    </p:spTree>
    <p:extLst>
      <p:ext uri="{BB962C8B-B14F-4D97-AF65-F5344CB8AC3E}">
        <p14:creationId xmlns:p14="http://schemas.microsoft.com/office/powerpoint/2010/main" val="381344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B927-A58E-4290-8619-424D02343F87}"/>
              </a:ext>
            </a:extLst>
          </p:cNvPr>
          <p:cNvSpPr>
            <a:spLocks noGrp="1"/>
          </p:cNvSpPr>
          <p:nvPr>
            <p:ph type="title"/>
          </p:nvPr>
        </p:nvSpPr>
        <p:spPr/>
        <p:txBody>
          <a:bodyPr/>
          <a:lstStyle/>
          <a:p>
            <a:r>
              <a:rPr lang="en-IN" b="1" dirty="0"/>
              <a:t>Methodology</a:t>
            </a:r>
            <a:endParaRPr lang="en-US" b="1" dirty="0"/>
          </a:p>
        </p:txBody>
      </p:sp>
      <p:sp>
        <p:nvSpPr>
          <p:cNvPr id="8" name="Content Placeholder 7">
            <a:extLst>
              <a:ext uri="{FF2B5EF4-FFF2-40B4-BE49-F238E27FC236}">
                <a16:creationId xmlns:a16="http://schemas.microsoft.com/office/drawing/2014/main" id="{CB90821D-2A91-4460-A406-70D93C47201A}"/>
              </a:ext>
            </a:extLst>
          </p:cNvPr>
          <p:cNvSpPr>
            <a:spLocks noGrp="1"/>
          </p:cNvSpPr>
          <p:nvPr>
            <p:ph idx="1"/>
          </p:nvPr>
        </p:nvSpPr>
        <p:spPr/>
        <p:txBody>
          <a:bodyPr>
            <a:normAutofit lnSpcReduction="10000"/>
          </a:bodyPr>
          <a:lstStyle/>
          <a:p>
            <a:r>
              <a:rPr lang="en-US" dirty="0"/>
              <a:t>Here, we are using </a:t>
            </a:r>
            <a:r>
              <a:rPr lang="en-US" b="1" u="sng" dirty="0"/>
              <a:t>Agile Model</a:t>
            </a:r>
            <a:r>
              <a:rPr lang="en-US" b="1" dirty="0"/>
              <a:t> </a:t>
            </a:r>
            <a:r>
              <a:rPr lang="en-US" dirty="0"/>
              <a:t>and following are the steps:</a:t>
            </a:r>
          </a:p>
          <a:p>
            <a:pPr marL="342900" lvl="0" indent="-342900">
              <a:lnSpc>
                <a:spcPct val="107000"/>
              </a:lnSpc>
              <a:buFont typeface="+mj-lt"/>
              <a:buAutoNum type="arabicPeriod"/>
            </a:pPr>
            <a:r>
              <a:rPr lang="en-US" b="1" dirty="0">
                <a:effectLst/>
                <a:ea typeface="Calibri" panose="020F0502020204030204" pitchFamily="34" charset="0"/>
                <a:cs typeface="Times New Roman" panose="02020603050405020304" pitchFamily="18" charset="0"/>
              </a:rPr>
              <a:t>Planning: </a:t>
            </a:r>
            <a:r>
              <a:rPr lang="en-US" dirty="0">
                <a:effectLst/>
                <a:ea typeface="Calibri" panose="020F0502020204030204" pitchFamily="34" charset="0"/>
                <a:cs typeface="Times New Roman" panose="02020603050405020304" pitchFamily="18" charset="0"/>
              </a:rPr>
              <a:t>The main requirement is that finances are needed to be managed to avoid excess expenditure. For money management, we are using Knapsack algorithm to optimize it and dynamic programming to tackle the Knapsack problem in an efficient manner.</a:t>
            </a:r>
            <a:r>
              <a:rPr lang="en-US" b="1"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b="1" dirty="0">
                <a:effectLst/>
                <a:ea typeface="Calibri" panose="020F0502020204030204" pitchFamily="34" charset="0"/>
                <a:cs typeface="Times New Roman" panose="02020603050405020304" pitchFamily="18" charset="0"/>
              </a:rPr>
              <a:t>Designing: </a:t>
            </a:r>
            <a:r>
              <a:rPr lang="en-US" dirty="0">
                <a:effectLst/>
                <a:ea typeface="Calibri" panose="020F0502020204030204" pitchFamily="34" charset="0"/>
                <a:cs typeface="Times New Roman" panose="02020603050405020304" pitchFamily="18" charset="0"/>
              </a:rPr>
              <a:t>Now, we need a program that can be used to reduce the reckless spending of money and better optimization of it.</a:t>
            </a:r>
          </a:p>
          <a:p>
            <a:pPr marL="342900" lvl="0" indent="-342900">
              <a:lnSpc>
                <a:spcPct val="107000"/>
              </a:lnSpc>
              <a:spcAft>
                <a:spcPts val="800"/>
              </a:spcAft>
              <a:buFont typeface="+mj-lt"/>
              <a:buAutoNum type="arabicPeriod"/>
            </a:pPr>
            <a:r>
              <a:rPr lang="en-US" b="1" dirty="0">
                <a:effectLst/>
                <a:ea typeface="Calibri" panose="020F0502020204030204" pitchFamily="34" charset="0"/>
                <a:cs typeface="Times New Roman" panose="02020603050405020304" pitchFamily="18" charset="0"/>
              </a:rPr>
              <a:t>Development: </a:t>
            </a:r>
            <a:r>
              <a:rPr lang="en-US" dirty="0">
                <a:effectLst/>
                <a:ea typeface="Calibri" panose="020F0502020204030204" pitchFamily="34" charset="0"/>
                <a:cs typeface="Times New Roman" panose="02020603050405020304" pitchFamily="18" charset="0"/>
              </a:rPr>
              <a:t>For the development of the program, Knapsack algorithm is used to optimize with Dynamic Programming in the program using Java.</a:t>
            </a:r>
          </a:p>
          <a:p>
            <a:pPr marL="342900" lvl="0" indent="-342900">
              <a:lnSpc>
                <a:spcPct val="107000"/>
              </a:lnSpc>
              <a:spcAft>
                <a:spcPts val="800"/>
              </a:spcAft>
              <a:buFont typeface="+mj-lt"/>
              <a:buAutoNum type="arabicPeriod"/>
            </a:pPr>
            <a:r>
              <a:rPr lang="en-US" b="1" dirty="0">
                <a:effectLst/>
                <a:ea typeface="Calibri" panose="020F0502020204030204" pitchFamily="34" charset="0"/>
                <a:cs typeface="Times New Roman" panose="02020603050405020304" pitchFamily="18" charset="0"/>
              </a:rPr>
              <a:t>Testing: </a:t>
            </a:r>
            <a:r>
              <a:rPr lang="en-US" dirty="0">
                <a:effectLst/>
                <a:ea typeface="Calibri" panose="020F0502020204030204" pitchFamily="34" charset="0"/>
                <a:cs typeface="Times New Roman" panose="02020603050405020304" pitchFamily="18" charset="0"/>
              </a:rPr>
              <a:t>And finally, during testing process, it gives desired output as a software which is able to calculate how to shop according to the needs of the user.</a:t>
            </a:r>
            <a:endParaRPr lang="en-US" sz="2400" dirty="0"/>
          </a:p>
        </p:txBody>
      </p:sp>
      <p:pic>
        <p:nvPicPr>
          <p:cNvPr id="53" name="Picture 52">
            <a:extLst>
              <a:ext uri="{FF2B5EF4-FFF2-40B4-BE49-F238E27FC236}">
                <a16:creationId xmlns:a16="http://schemas.microsoft.com/office/drawing/2014/main" id="{C2FBF05D-AE07-444B-AD93-1B77BAFAA6A3}"/>
              </a:ext>
            </a:extLst>
          </p:cNvPr>
          <p:cNvPicPr>
            <a:picLocks noChangeAspect="1"/>
          </p:cNvPicPr>
          <p:nvPr/>
        </p:nvPicPr>
        <p:blipFill rotWithShape="1">
          <a:blip r:embed="rId2">
            <a:extLst>
              <a:ext uri="{28A0092B-C50C-407E-A947-70E740481C1C}">
                <a14:useLocalDpi xmlns:a14="http://schemas.microsoft.com/office/drawing/2010/main" val="0"/>
              </a:ext>
            </a:extLst>
          </a:blip>
          <a:srcRect l="12240" t="26674" r="11636" b="27751"/>
          <a:stretch/>
        </p:blipFill>
        <p:spPr>
          <a:xfrm>
            <a:off x="10433424" y="156442"/>
            <a:ext cx="1197287" cy="716810"/>
          </a:xfrm>
          <a:prstGeom prst="rect">
            <a:avLst/>
          </a:prstGeom>
        </p:spPr>
      </p:pic>
    </p:spTree>
    <p:extLst>
      <p:ext uri="{BB962C8B-B14F-4D97-AF65-F5344CB8AC3E}">
        <p14:creationId xmlns:p14="http://schemas.microsoft.com/office/powerpoint/2010/main" val="333137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3FAC-3062-4B23-8373-E04EBDBDF086}"/>
              </a:ext>
            </a:extLst>
          </p:cNvPr>
          <p:cNvSpPr>
            <a:spLocks noGrp="1"/>
          </p:cNvSpPr>
          <p:nvPr>
            <p:ph type="title"/>
          </p:nvPr>
        </p:nvSpPr>
        <p:spPr/>
        <p:txBody>
          <a:bodyPr/>
          <a:lstStyle/>
          <a:p>
            <a:r>
              <a:rPr lang="en-IN" b="1" dirty="0"/>
              <a:t>Experimental Setup</a:t>
            </a:r>
            <a:endParaRPr lang="en-US" b="1" dirty="0"/>
          </a:p>
        </p:txBody>
      </p:sp>
      <p:sp>
        <p:nvSpPr>
          <p:cNvPr id="3" name="Content Placeholder 2">
            <a:extLst>
              <a:ext uri="{FF2B5EF4-FFF2-40B4-BE49-F238E27FC236}">
                <a16:creationId xmlns:a16="http://schemas.microsoft.com/office/drawing/2014/main" id="{C1CB893B-02A1-4D54-A47C-D8E32580D4AE}"/>
              </a:ext>
            </a:extLst>
          </p:cNvPr>
          <p:cNvSpPr>
            <a:spLocks noGrp="1"/>
          </p:cNvSpPr>
          <p:nvPr>
            <p:ph idx="1"/>
          </p:nvPr>
        </p:nvSpPr>
        <p:spPr/>
        <p:txBody>
          <a:bodyPr>
            <a:normAutofit/>
          </a:bodyPr>
          <a:lstStyle/>
          <a:p>
            <a:r>
              <a:rPr lang="en-US" sz="1700" b="1" u="sng" dirty="0"/>
              <a:t>Hardware requirements</a:t>
            </a:r>
            <a:r>
              <a:rPr lang="en-US" sz="1700" b="1" dirty="0"/>
              <a:t> </a:t>
            </a:r>
            <a:r>
              <a:rPr lang="en-US" sz="1700" dirty="0"/>
              <a:t>- 64-bit operating system, x64-based processor</a:t>
            </a:r>
            <a:br>
              <a:rPr lang="en-US" sz="1700" dirty="0"/>
            </a:br>
            <a:r>
              <a:rPr lang="en-US" sz="1700" dirty="0"/>
              <a:t>		               </a:t>
            </a:r>
            <a:r>
              <a:rPr lang="en-US" sz="1700" u="sng" dirty="0"/>
              <a:t>Processor</a:t>
            </a:r>
            <a:r>
              <a:rPr lang="en-US" sz="1700" dirty="0"/>
              <a:t> - Intel® core™ i5-8250U CPU @ 1.60 GHz</a:t>
            </a:r>
            <a:br>
              <a:rPr lang="en-US" sz="1700" dirty="0"/>
            </a:br>
            <a:r>
              <a:rPr lang="en-US" sz="1700" dirty="0"/>
              <a:t>		               </a:t>
            </a:r>
            <a:r>
              <a:rPr lang="en-US" sz="1700" u="sng" dirty="0"/>
              <a:t>RAM </a:t>
            </a:r>
            <a:r>
              <a:rPr lang="en-US" sz="1700" dirty="0"/>
              <a:t>– 8 GB</a:t>
            </a:r>
          </a:p>
          <a:p>
            <a:pPr marL="0" indent="0">
              <a:buNone/>
            </a:pPr>
            <a:endParaRPr lang="en-US" sz="1700" dirty="0"/>
          </a:p>
          <a:p>
            <a:r>
              <a:rPr lang="en-US" sz="1700" b="1" u="sng" dirty="0"/>
              <a:t>Software requirements</a:t>
            </a:r>
            <a:r>
              <a:rPr lang="en-US" sz="1700" b="1" dirty="0"/>
              <a:t> </a:t>
            </a:r>
            <a:r>
              <a:rPr lang="en-US" sz="1700" dirty="0"/>
              <a:t>-  VirtualBox, ubuntu (version 20.0.04), open </a:t>
            </a:r>
            <a:r>
              <a:rPr lang="en-US" sz="1700" dirty="0" err="1"/>
              <a:t>jdk</a:t>
            </a:r>
            <a:r>
              <a:rPr lang="en-US" sz="1700" dirty="0"/>
              <a:t> (version 14)</a:t>
            </a:r>
          </a:p>
          <a:p>
            <a:pPr marL="0" indent="0">
              <a:buNone/>
            </a:pPr>
            <a:endParaRPr lang="en-US" sz="1700" dirty="0"/>
          </a:p>
          <a:p>
            <a:r>
              <a:rPr lang="en-US" sz="1700" b="1" u="sng" dirty="0"/>
              <a:t>Minimum requirements on client/user End</a:t>
            </a:r>
            <a:r>
              <a:rPr lang="en-US" sz="1700" b="1" i="1" dirty="0"/>
              <a:t> </a:t>
            </a:r>
            <a:r>
              <a:rPr lang="en-US" sz="1700" dirty="0"/>
              <a:t>- </a:t>
            </a:r>
            <a:br>
              <a:rPr lang="en-US" sz="1700" dirty="0"/>
            </a:br>
            <a:r>
              <a:rPr lang="en-US" sz="1700" dirty="0"/>
              <a:t>	32-bit operating system, x32-based processor</a:t>
            </a:r>
            <a:br>
              <a:rPr lang="en-US" sz="1700" dirty="0"/>
            </a:br>
            <a:r>
              <a:rPr lang="en-US" sz="1700" dirty="0"/>
              <a:t>	</a:t>
            </a:r>
            <a:r>
              <a:rPr lang="en-US" sz="1700" u="sng" dirty="0"/>
              <a:t>Processor</a:t>
            </a:r>
            <a:r>
              <a:rPr lang="en-US" sz="1700" dirty="0"/>
              <a:t> - Intel® core™ i5-8250U CPU @ 1.60 GHz 1.80 GHz</a:t>
            </a:r>
            <a:br>
              <a:rPr lang="en-US" sz="1700" dirty="0"/>
            </a:br>
            <a:r>
              <a:rPr lang="en-US" sz="1700" dirty="0"/>
              <a:t>	</a:t>
            </a:r>
            <a:r>
              <a:rPr lang="en-US" sz="1700" u="sng" dirty="0"/>
              <a:t>RAM</a:t>
            </a:r>
            <a:r>
              <a:rPr lang="en-US" sz="1700" dirty="0"/>
              <a:t> – 4 GB</a:t>
            </a:r>
          </a:p>
        </p:txBody>
      </p:sp>
      <p:pic>
        <p:nvPicPr>
          <p:cNvPr id="7" name="Picture 6">
            <a:extLst>
              <a:ext uri="{FF2B5EF4-FFF2-40B4-BE49-F238E27FC236}">
                <a16:creationId xmlns:a16="http://schemas.microsoft.com/office/drawing/2014/main" id="{1B9033EC-94EA-4EEA-8DD2-C8C2272A0D52}"/>
              </a:ext>
            </a:extLst>
          </p:cNvPr>
          <p:cNvPicPr>
            <a:picLocks noChangeAspect="1"/>
          </p:cNvPicPr>
          <p:nvPr/>
        </p:nvPicPr>
        <p:blipFill rotWithShape="1">
          <a:blip r:embed="rId2">
            <a:extLst>
              <a:ext uri="{28A0092B-C50C-407E-A947-70E740481C1C}">
                <a14:useLocalDpi xmlns:a14="http://schemas.microsoft.com/office/drawing/2010/main" val="0"/>
              </a:ext>
            </a:extLst>
          </a:blip>
          <a:srcRect l="12240" t="26674" r="11636" b="27751"/>
          <a:stretch/>
        </p:blipFill>
        <p:spPr>
          <a:xfrm>
            <a:off x="10433424" y="156442"/>
            <a:ext cx="1197287" cy="716810"/>
          </a:xfrm>
          <a:prstGeom prst="rect">
            <a:avLst/>
          </a:prstGeom>
        </p:spPr>
      </p:pic>
    </p:spTree>
    <p:extLst>
      <p:ext uri="{BB962C8B-B14F-4D97-AF65-F5344CB8AC3E}">
        <p14:creationId xmlns:p14="http://schemas.microsoft.com/office/powerpoint/2010/main" val="80663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34E3-DBAE-4677-97D7-5446B42626AF}"/>
              </a:ext>
            </a:extLst>
          </p:cNvPr>
          <p:cNvSpPr>
            <a:spLocks noGrp="1"/>
          </p:cNvSpPr>
          <p:nvPr>
            <p:ph type="title"/>
          </p:nvPr>
        </p:nvSpPr>
        <p:spPr/>
        <p:txBody>
          <a:bodyPr/>
          <a:lstStyle/>
          <a:p>
            <a:r>
              <a:rPr lang="en-US" sz="3600" b="1" dirty="0"/>
              <a:t>Flowchart</a:t>
            </a:r>
            <a:endParaRPr lang="en-US" dirty="0"/>
          </a:p>
        </p:txBody>
      </p:sp>
      <p:pic>
        <p:nvPicPr>
          <p:cNvPr id="9" name="Picture 8">
            <a:extLst>
              <a:ext uri="{FF2B5EF4-FFF2-40B4-BE49-F238E27FC236}">
                <a16:creationId xmlns:a16="http://schemas.microsoft.com/office/drawing/2014/main" id="{526E445C-52D7-4E2B-AA7A-38F8B4920A7D}"/>
              </a:ext>
            </a:extLst>
          </p:cNvPr>
          <p:cNvPicPr>
            <a:picLocks noChangeAspect="1"/>
          </p:cNvPicPr>
          <p:nvPr/>
        </p:nvPicPr>
        <p:blipFill rotWithShape="1">
          <a:blip r:embed="rId2">
            <a:extLst>
              <a:ext uri="{28A0092B-C50C-407E-A947-70E740481C1C}">
                <a14:useLocalDpi xmlns:a14="http://schemas.microsoft.com/office/drawing/2010/main" val="0"/>
              </a:ext>
            </a:extLst>
          </a:blip>
          <a:srcRect l="12240" t="26674" r="11636" b="27751"/>
          <a:stretch/>
        </p:blipFill>
        <p:spPr>
          <a:xfrm>
            <a:off x="10433424" y="156442"/>
            <a:ext cx="1197287" cy="716810"/>
          </a:xfrm>
          <a:prstGeom prst="rect">
            <a:avLst/>
          </a:prstGeom>
        </p:spPr>
      </p:pic>
      <p:pic>
        <p:nvPicPr>
          <p:cNvPr id="8" name="Content Placeholder 7">
            <a:extLst>
              <a:ext uri="{FF2B5EF4-FFF2-40B4-BE49-F238E27FC236}">
                <a16:creationId xmlns:a16="http://schemas.microsoft.com/office/drawing/2014/main" id="{A17C72BF-1671-4E15-9BE8-B2CD8F3ED4F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52070" y="863600"/>
            <a:ext cx="4548536" cy="5121275"/>
          </a:xfrm>
          <a:prstGeom prst="rect">
            <a:avLst/>
          </a:prstGeom>
          <a:noFill/>
          <a:ln>
            <a:solidFill>
              <a:schemeClr val="tx1"/>
            </a:solidFill>
          </a:ln>
        </p:spPr>
      </p:pic>
    </p:spTree>
    <p:extLst>
      <p:ext uri="{BB962C8B-B14F-4D97-AF65-F5344CB8AC3E}">
        <p14:creationId xmlns:p14="http://schemas.microsoft.com/office/powerpoint/2010/main" val="62887112"/>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394</TotalTime>
  <Words>1068</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Corbel</vt:lpstr>
      <vt:lpstr>Times</vt:lpstr>
      <vt:lpstr>Wingdings</vt:lpstr>
      <vt:lpstr>Wingdings 2</vt:lpstr>
      <vt:lpstr>Frame</vt:lpstr>
      <vt:lpstr>PowerPoint Presentation</vt:lpstr>
      <vt:lpstr>Team Members</vt:lpstr>
      <vt:lpstr>Introduction</vt:lpstr>
      <vt:lpstr>Literature Review</vt:lpstr>
      <vt:lpstr>Problem Statement</vt:lpstr>
      <vt:lpstr>Objectives</vt:lpstr>
      <vt:lpstr>Methodology</vt:lpstr>
      <vt:lpstr>Experimental Setup</vt:lpstr>
      <vt:lpstr>Flowchart</vt:lpstr>
      <vt:lpstr>Algorithmic Approach</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Vishesh Jain</dc:creator>
  <cp:lastModifiedBy>Vishesh Jain</cp:lastModifiedBy>
  <cp:revision>51</cp:revision>
  <dcterms:created xsi:type="dcterms:W3CDTF">2022-03-14T22:48:18Z</dcterms:created>
  <dcterms:modified xsi:type="dcterms:W3CDTF">2022-03-16T07:48:17Z</dcterms:modified>
</cp:coreProperties>
</file>