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640" r:id="rId2"/>
    <p:sldId id="3711" r:id="rId3"/>
    <p:sldId id="3694" r:id="rId4"/>
    <p:sldId id="3697" r:id="rId5"/>
    <p:sldId id="3707" r:id="rId6"/>
    <p:sldId id="3708" r:id="rId7"/>
    <p:sldId id="3713" r:id="rId8"/>
    <p:sldId id="3715" r:id="rId9"/>
    <p:sldId id="3702" r:id="rId10"/>
    <p:sldId id="3726" r:id="rId11"/>
    <p:sldId id="3716" r:id="rId12"/>
    <p:sldId id="3720" r:id="rId13"/>
    <p:sldId id="3729" r:id="rId14"/>
    <p:sldId id="3721" r:id="rId15"/>
    <p:sldId id="3727" r:id="rId16"/>
    <p:sldId id="3728" r:id="rId17"/>
    <p:sldId id="3730" r:id="rId18"/>
    <p:sldId id="3719" r:id="rId19"/>
    <p:sldId id="3704" r:id="rId20"/>
    <p:sldId id="3706" r:id="rId21"/>
    <p:sldId id="364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262" y="1532487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Major-2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999" y="2560320"/>
            <a:ext cx="9948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Cryptocurrency Market Analysis  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7943" y="4725348"/>
            <a:ext cx="271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Mentored By-: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Gopal Singh Rawat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 Professor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Systemics</a:t>
            </a:r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BD52-AECD-3288-CE63-0E0CE02C4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179"/>
            <a:ext cx="9144000" cy="610184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Flow Diagram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7A68A-1A7F-93E9-23D5-1A3F991CA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415" y="1122363"/>
            <a:ext cx="9214585" cy="544206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A4D26C6-54F4-7229-7B1B-C3069A99C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16"/>
          <a:stretch/>
        </p:blipFill>
        <p:spPr bwMode="auto">
          <a:xfrm>
            <a:off x="1227552" y="1122363"/>
            <a:ext cx="9707670" cy="55414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396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01EB-88BE-6A68-DE4C-7E1A526B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390" y="801415"/>
            <a:ext cx="9144000" cy="793064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A1C89-D7F3-9804-12B4-AE31CFE7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7593"/>
            <a:ext cx="9144000" cy="4158113"/>
          </a:xfrm>
        </p:spPr>
        <p:txBody>
          <a:bodyPr/>
          <a:lstStyle/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Pipelining Tool: Fivetran</a:t>
            </a:r>
          </a:p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Warehousing Platform: Snowflake </a:t>
            </a:r>
          </a:p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(Relational) SQL </a:t>
            </a:r>
          </a:p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 Storage: S3 Bucket </a:t>
            </a:r>
          </a:p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Dashboarding Software: Tableau Desktop </a:t>
            </a:r>
          </a:p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 Tools: Tableau Prep / Alteryx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5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507-F272-56C8-AB12-22B69AEA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714"/>
            <a:ext cx="9144000" cy="477837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11E9F-B80A-95CB-13EC-2F37DFEE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2153"/>
            <a:ext cx="9144000" cy="5215705"/>
          </a:xfrm>
        </p:spPr>
        <p:txBody>
          <a:bodyPr/>
          <a:lstStyle/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77C76-7197-D798-99FE-07B4A26473D5}"/>
              </a:ext>
            </a:extLst>
          </p:cNvPr>
          <p:cNvSpPr txBox="1"/>
          <p:nvPr/>
        </p:nvSpPr>
        <p:spPr>
          <a:xfrm>
            <a:off x="1164921" y="859948"/>
            <a:ext cx="10158608" cy="536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46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Strength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 The efficient and accurate data extraction is ensured using Fivetran to establish a pipeline for data collection.</a:t>
            </a: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By using Snowflake as a warehouse, data is safely kept and readily accessible for analysis.</a:t>
            </a: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1.3 Easy visualization and dashboard creation are made possible by Tableau's connection to the Snowflake warehouse.</a:t>
            </a:r>
          </a:p>
          <a:p>
            <a:pPr lvl="0" algn="just">
              <a:spcBef>
                <a:spcPts val="46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Weakness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 Dependence on data sources for accurate data collection may result in inaccurate analysis if data sources are unreliable.</a:t>
            </a: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 The bitcoin market may become unstable and unclear as a result of a lack of regulation.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 Because cryptocurrency market analysis involves specific knowledge and abilities, the pool of people who can perform it may be small.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6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507-F272-56C8-AB12-22B69AEA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714"/>
            <a:ext cx="9144000" cy="477837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11E9F-B80A-95CB-13EC-2F37DFEE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72153"/>
            <a:ext cx="9874685" cy="5428647"/>
          </a:xfrm>
        </p:spPr>
        <p:txBody>
          <a:bodyPr/>
          <a:lstStyle/>
          <a:p>
            <a:pPr lvl="0" algn="just">
              <a:spcBef>
                <a:spcPts val="46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Opportunity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 The growing interest in cryptocurrencies offers a chance for the discipline of cryptocurrency market analysis to advance.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 The usage of cutting-edge tools like Tableau, Fivetran, and Snowflake creates a chance for the creation of novel analysis methods.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3.3 The market for cryptocurrencies is seeing an increasing need for data-driven insights, which opens the door for the creation of new goods and services.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46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Threat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 The unstable and unpredictable market conditions that the volatile cryptocurrency market may provide may have an impact on the analysis's accuracy.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4.2 People and organizations engaged in bitcoin market analysis may face legal and financial risks because of the absence of regulation in the cryptocurrency market.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8025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 The project's success may be threatened by competition from other businesses and individuals who are also performing market analyses of cryptocurrencies.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0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3518-6DC3-6393-D723-D80A65BE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841"/>
            <a:ext cx="9144000" cy="61981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Diagram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461C-0B93-C5A1-29DE-5A4BD806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0653"/>
            <a:ext cx="9144000" cy="5370897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4592B-1038-F363-40DD-5BE8FDF9B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66" y="1503123"/>
            <a:ext cx="8951934" cy="4697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212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3518-6DC3-6393-D723-D80A65BE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841"/>
            <a:ext cx="9144000" cy="61981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Diagram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461C-0B93-C5A1-29DE-5A4BD806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0653"/>
            <a:ext cx="9144000" cy="5370897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Level-0 Diagram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06D28-81AC-82FD-0906-4C606FE18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60" y="1678488"/>
            <a:ext cx="9275918" cy="3908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437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3518-6DC3-6393-D723-D80A65BE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841"/>
            <a:ext cx="9144000" cy="61981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Diagram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461C-0B93-C5A1-29DE-5A4BD806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0653"/>
            <a:ext cx="9144000" cy="5370897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Level-1 Diagram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02AEE34-9EC1-98E8-488E-096C4AE8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553226"/>
            <a:ext cx="5891325" cy="4828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025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3518-6DC3-6393-D723-D80A65BE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841"/>
            <a:ext cx="9144000" cy="61981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Diagram 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461C-0B93-C5A1-29DE-5A4BD806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0653"/>
            <a:ext cx="9144000" cy="5370897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55F2-FE69-2BFA-4393-682C8406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70" y="1364601"/>
            <a:ext cx="8250259" cy="53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61AB-E5B5-F9D6-8B2A-A2B59001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7748"/>
            <a:ext cx="9144000" cy="764189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41F1-0FDB-D1F9-398A-F4354C65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2610" y="1886552"/>
            <a:ext cx="9144000" cy="3695081"/>
          </a:xfrm>
        </p:spPr>
        <p:txBody>
          <a:bodyPr/>
          <a:lstStyle/>
          <a:p>
            <a:pPr algn="just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 cryptocurrency market analysis  can be used in several contexts, including: 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examples of such scenarios are as follows:</a:t>
            </a:r>
          </a:p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Clr>
                <a:srgbClr val="000009"/>
              </a:buCl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 Management: Based on the data presented on the dashboard, investment managers can use the dashboard to track the performance of various cryptocurrencies and make wise investment decisions.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Clr>
                <a:srgbClr val="000009"/>
              </a:buCl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Trading: With the data provided on the dashboard, traders may watch the prices of different cryptocurrencies and make well-informed trading decisions.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94360" lvl="0" indent="-342900" algn="just">
              <a:spcBef>
                <a:spcPts val="1000"/>
              </a:spcBef>
              <a:spcAft>
                <a:spcPts val="1400"/>
              </a:spcAft>
              <a:buClr>
                <a:srgbClr val="000009"/>
              </a:buClr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Research: Researchers can use the dashboard to examine market trends and patterns for cryptocurrencies, which can help them spot areas that warrant additional investigation.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0BF6B-7F0B-B1EE-F915-0E5A4171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9132"/>
            <a:ext cx="9144000" cy="65831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 Chart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E217B5-A5C0-6882-C7D0-55FA9E1D4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0674"/>
            <a:ext cx="9144000" cy="347712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B8C6AF-4D6D-813F-317E-8FB73651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780674"/>
            <a:ext cx="9143999" cy="35753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358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5BEFF3-6AB6-7622-BA6C-2A452E98B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04114"/>
              </p:ext>
            </p:extLst>
          </p:nvPr>
        </p:nvGraphicFramePr>
        <p:xfrm>
          <a:off x="989873" y="1660901"/>
          <a:ext cx="10346265" cy="32381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78523">
                  <a:extLst>
                    <a:ext uri="{9D8B030D-6E8A-4147-A177-3AD203B41FA5}">
                      <a16:colId xmlns:a16="http://schemas.microsoft.com/office/drawing/2014/main" val="890677194"/>
                    </a:ext>
                  </a:extLst>
                </a:gridCol>
                <a:gridCol w="2121197">
                  <a:extLst>
                    <a:ext uri="{9D8B030D-6E8A-4147-A177-3AD203B41FA5}">
                      <a16:colId xmlns:a16="http://schemas.microsoft.com/office/drawing/2014/main" val="3289138397"/>
                    </a:ext>
                  </a:extLst>
                </a:gridCol>
                <a:gridCol w="2049217">
                  <a:extLst>
                    <a:ext uri="{9D8B030D-6E8A-4147-A177-3AD203B41FA5}">
                      <a16:colId xmlns:a16="http://schemas.microsoft.com/office/drawing/2014/main" val="2018922181"/>
                    </a:ext>
                  </a:extLst>
                </a:gridCol>
                <a:gridCol w="3497328">
                  <a:extLst>
                    <a:ext uri="{9D8B030D-6E8A-4147-A177-3AD203B41FA5}">
                      <a16:colId xmlns:a16="http://schemas.microsoft.com/office/drawing/2014/main" val="3341376958"/>
                    </a:ext>
                  </a:extLst>
                </a:gridCol>
              </a:tblGrid>
              <a:tr h="64762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0195"/>
                  </a:ext>
                </a:extLst>
              </a:tr>
              <a:tr h="647621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Astha Kumari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R110219027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500076107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Research,Technical,Documentation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94002"/>
                  </a:ext>
                </a:extLst>
              </a:tr>
              <a:tr h="647621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Devanshu Pathak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R110219043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500075792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Research,Technical,Documentation</a:t>
                      </a:r>
                    </a:p>
                    <a:p>
                      <a:pPr algn="ctr"/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90297"/>
                  </a:ext>
                </a:extLst>
              </a:tr>
              <a:tr h="647621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Devang Tyagi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R110219041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500077078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Research,Technical,Documentation</a:t>
                      </a:r>
                    </a:p>
                    <a:p>
                      <a:pPr algn="ctr"/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94669"/>
                  </a:ext>
                </a:extLst>
              </a:tr>
              <a:tr h="647621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Gaurav Kumar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R110219053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500076068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Research,Technical,Documentation</a:t>
                      </a:r>
                    </a:p>
                    <a:p>
                      <a:pPr algn="ctr"/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9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9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481986" y="460382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10813984" cy="334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0210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Park,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Sejung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Han Woo Park. "Relations between reputation and social media marketing communication in cryptocurrency markets: Visual analytics using Tableau." International Journal of Contents 17.1 (2021): 1-10.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0210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Mikhaylov</a:t>
            </a: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Alexey. "Cryptocurrency market analysis from the open innovation perspective." 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Open Innovation: Technology, Market, and Complexity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6.4 (2020): 197.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0210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Farell, Ryan. "An analysis of the cryptocurrency industry." (2015).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0210" marR="594360" algn="just">
              <a:spcBef>
                <a:spcPts val="1000"/>
              </a:spcBef>
              <a:spcAft>
                <a:spcPts val="1400"/>
              </a:spcAft>
            </a:pPr>
            <a:r>
              <a:rPr lang="en-US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Mnif, Emna, Anis Jarboui, and Khaireddine Mouakhar. "How has the cryptocurrency market performed during COVID 19? A multifractal analysis." </a:t>
            </a: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Finance research letters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36 (2020): 101647.</a:t>
            </a:r>
          </a:p>
          <a:p>
            <a:pPr marL="342900" marR="532130" lvl="0" indent="-342900" algn="just">
              <a:lnSpc>
                <a:spcPct val="106000"/>
              </a:lnSpc>
              <a:spcBef>
                <a:spcPts val="1165"/>
              </a:spcBef>
              <a:spcAft>
                <a:spcPts val="0"/>
              </a:spcAft>
              <a:buFont typeface="+mj-lt"/>
              <a:buAutoNum type="arabicPeriod"/>
              <a:tabLst>
                <a:tab pos="69977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2174427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30818" y="332282"/>
            <a:ext cx="753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405289" y="1834491"/>
            <a:ext cx="907700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 (Technical Diagrams)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477818" y="973484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2037309"/>
            <a:ext cx="990100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market is constantly evolving and requires tracking of trends and developments.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cryptocurrency market analysis  through dashboard helps to visualize and analyse data for market insights. Fivetran enables efficient and automated transfer of data from  S3 repository to Snowflake warehouse.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provides a scalable and secure platform for storing and managing large volumes of data in cryptocurrency market.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is a data visualization tool for creating interactive dashboards and gaining insights into the cryptocurrency market.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FB03-2F87-B27C-CA50-7A17533DA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820"/>
            <a:ext cx="9144000" cy="963196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AB409-5B2A-4BBB-3788-42836B566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1048"/>
            <a:ext cx="9144000" cy="348675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market analysis is crucial for informed investment decisions due to increasing acceptance of cryptocurrencies as a legitimate investment option.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quantitative analytical methods are inadequate for effectively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vast amounts of data generated by cryptocurrency transactions and exchanges.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analytics tools like Tableau offer a more efficient system of studying the cryptocurrency market by identifying hidden patterns and trends.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cryptocurrency market analysis can help financial firms provide better returns to their clients and help investors and decision-makers identify potential opportunities and challenges.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6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661-FD09-EDD9-8858-F0B321671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3804"/>
            <a:ext cx="9144000" cy="947069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876F9-3233-4EC2-D653-8A993E434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6107"/>
            <a:ext cx="9144000" cy="412251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Cryptocurrencies are gaining popularity and complexity, requiring a comprehensive market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enormous amount of data produced by the cryptocurrency market makes it difficult to analyse and comprehend its behaviour.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quantitative analytical techniques have been utilized to study the cryptocurrency market.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are inadequate at detecting hidden patterns, trends, and correlations.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data analysis pipeline using visual analytics tools like Tableau can identify previously difficult-to-uncover market patterns and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more informed investment decisions and better returns for firms and clients.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843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51AA-B8D9-A661-D763-E4A935AF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942" y="1130490"/>
            <a:ext cx="9144000" cy="65831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1F801-2E9A-FFAF-6BE2-049FE0B83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678"/>
            <a:ext cx="9144000" cy="3323122"/>
          </a:xfrm>
        </p:spPr>
        <p:txBody>
          <a:bodyPr/>
          <a:lstStyle/>
          <a:p>
            <a:pPr marR="533400" lvl="0" algn="just">
              <a:spcAft>
                <a:spcPts val="0"/>
              </a:spcAft>
              <a:buClr>
                <a:srgbClr val="23292E"/>
              </a:buClr>
              <a:buSzPts val="1200"/>
              <a:tabLst>
                <a:tab pos="110871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Following are the goals that we are planning to currently implement in our system-: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33400" lvl="0" indent="-285750" algn="just">
              <a:spcAft>
                <a:spcPts val="0"/>
              </a:spcAft>
              <a:buClr>
                <a:srgbClr val="23292E"/>
              </a:buClr>
              <a:buSzPts val="1200"/>
              <a:buFont typeface="Arial" panose="020B0604020202020204" pitchFamily="34" charset="0"/>
              <a:buChar char="•"/>
              <a:tabLst>
                <a:tab pos="1108710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data pipeline using Snowflake, Fivetran, S3, and Tableau for cryptocurrency market analysis.</a:t>
            </a:r>
          </a:p>
          <a:p>
            <a:pPr marL="285750" marR="533400" lvl="0" indent="-285750" algn="just">
              <a:spcAft>
                <a:spcPts val="0"/>
              </a:spcAft>
              <a:buClr>
                <a:srgbClr val="23292E"/>
              </a:buClr>
              <a:buSzPts val="1200"/>
              <a:buFont typeface="Arial" panose="020B0604020202020204" pitchFamily="34" charset="0"/>
              <a:buChar char="•"/>
              <a:tabLst>
                <a:tab pos="1108710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 data from different cryptocurrency exchanges and transactions using Fivetran connectors and store it safely in a Snowflake data warehouse.</a:t>
            </a:r>
          </a:p>
          <a:p>
            <a:pPr marL="285750" marR="533400" lvl="0" indent="-285750" algn="just">
              <a:spcAft>
                <a:spcPts val="0"/>
              </a:spcAft>
              <a:buClr>
                <a:srgbClr val="23292E"/>
              </a:buClr>
              <a:buSzPts val="1200"/>
              <a:buFont typeface="Arial" panose="020B0604020202020204" pitchFamily="34" charset="0"/>
              <a:buChar char="•"/>
              <a:tabLst>
                <a:tab pos="1108710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Tableau to </a:t>
            </a:r>
            <a:r>
              <a:rPr lang="en-GB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and identify trends, patterns, and correlations in the bitcoin market through interactive visualizations.</a:t>
            </a:r>
          </a:p>
          <a:p>
            <a:pPr marL="285750" marR="533400" lvl="0" indent="-285750" algn="just">
              <a:spcAft>
                <a:spcPts val="0"/>
              </a:spcAft>
              <a:buClr>
                <a:srgbClr val="23292E"/>
              </a:buClr>
              <a:buSzPts val="1200"/>
              <a:buFont typeface="Arial" panose="020B0604020202020204" pitchFamily="34" charset="0"/>
              <a:buChar char="•"/>
              <a:tabLst>
                <a:tab pos="1108710" algn="l"/>
              </a:tabLst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decision-making by providing easy-to-understand and interactive visualizations, and promote the adoption of cryptocurrencies in the financial industry.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3610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9E0B-20C0-6CE9-CEA1-6D32CEFD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466"/>
            <a:ext cx="9144000" cy="1072197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675C-BFFD-3EE9-7A2A-EADAFA284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397" y="1713297"/>
            <a:ext cx="10741792" cy="4417996"/>
          </a:xfrm>
        </p:spPr>
        <p:txBody>
          <a:bodyPr/>
          <a:lstStyle/>
          <a:p>
            <a:pPr marL="1149985" marR="315595" indent="-171450" algn="just">
              <a:lnSpc>
                <a:spcPct val="150000"/>
              </a:lnSpc>
              <a:spcBef>
                <a:spcPts val="10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 et. al [1] examines social media's role in influencing cryptocurrency reputation through visual analytics.</a:t>
            </a:r>
          </a:p>
          <a:p>
            <a:pPr marL="1149985" marR="315595" indent="-171450" algn="just">
              <a:lnSpc>
                <a:spcPct val="150000"/>
              </a:lnSpc>
              <a:spcBef>
                <a:spcPts val="10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Mikhaylov et. al [2] explores the cryptocurrency industry through the lens of open innovation, highlighting potential growth strategies.</a:t>
            </a:r>
          </a:p>
          <a:p>
            <a:pPr marL="1149985" marR="315595" indent="-171450" algn="just">
              <a:lnSpc>
                <a:spcPct val="150000"/>
              </a:lnSpc>
              <a:spcBef>
                <a:spcPts val="10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Farel et. al [3] offers an in-depth examination of the cryptocurrency sector, including its technical underpinnings and societal, economic, and governmental factors that affect its adoption and growth.</a:t>
            </a:r>
          </a:p>
          <a:p>
            <a:pPr marL="1149985" marR="315595" indent="-171450" algn="just">
              <a:lnSpc>
                <a:spcPct val="150000"/>
              </a:lnSpc>
              <a:spcBef>
                <a:spcPts val="10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Mnif et al. [4] uses multifractal analysis to assess the effects of the COVID-19 pandemic on the cryptocurrency market, finding it to be highly volatile and multifractal.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944802" y="57831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145499" y="1348687"/>
            <a:ext cx="9901002" cy="448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49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key metrics/KPIs for market analysis and tracking.</a:t>
            </a:r>
          </a:p>
          <a:p>
            <a:pPr marL="342900" lvl="0" indent="-342900" algn="just">
              <a:lnSpc>
                <a:spcPct val="149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Kaggle dataset into S3 repository.</a:t>
            </a:r>
          </a:p>
          <a:p>
            <a:pPr marL="342900" lvl="0" indent="-342900" algn="just">
              <a:lnSpc>
                <a:spcPct val="149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Fivetran account to create pipeline for data transfer to Snowflake warehouse.</a:t>
            </a:r>
          </a:p>
          <a:p>
            <a:pPr marL="342900" lvl="0" indent="-342900" algn="just">
              <a:lnSpc>
                <a:spcPct val="149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relevant information to extract and load data into Snowflake.</a:t>
            </a:r>
          </a:p>
          <a:p>
            <a:pPr marL="342900" lvl="0" indent="-342900" algn="just">
              <a:lnSpc>
                <a:spcPct val="149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Tableau to Snowflake and create custom dashboard layout.</a:t>
            </a:r>
          </a:p>
          <a:p>
            <a:pPr marL="342900" lvl="0" indent="-342900" algn="just">
              <a:lnSpc>
                <a:spcPct val="149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relevant visualizations and apply filters to allow user interaction.</a:t>
            </a:r>
          </a:p>
          <a:p>
            <a:pPr marL="342900" lvl="0" indent="-342900" algn="just">
              <a:lnSpc>
                <a:spcPct val="149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GB" sz="16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and iterate dashboard design and functionality for accuracy and effectiveness.</a:t>
            </a:r>
            <a:endParaRPr lang="en-IN" sz="16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6350" algn="just">
              <a:lnSpc>
                <a:spcPct val="149000"/>
              </a:lnSpc>
              <a:spcBef>
                <a:spcPts val="300"/>
              </a:spcBef>
              <a:spcAft>
                <a:spcPts val="15"/>
              </a:spcAft>
            </a:pPr>
            <a:r>
              <a:rPr lang="en-IN" sz="14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12905</TotalTime>
  <Words>1215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Motivation</vt:lpstr>
      <vt:lpstr>Problem Statement</vt:lpstr>
      <vt:lpstr>Objectives</vt:lpstr>
      <vt:lpstr>Literature Review </vt:lpstr>
      <vt:lpstr>PowerPoint Presentation</vt:lpstr>
      <vt:lpstr>Application Flow Diagram </vt:lpstr>
      <vt:lpstr>Technical Stack</vt:lpstr>
      <vt:lpstr>SWOT Analysis</vt:lpstr>
      <vt:lpstr>SWOT Analysis</vt:lpstr>
      <vt:lpstr>Technical Diagram </vt:lpstr>
      <vt:lpstr>Technical Diagram </vt:lpstr>
      <vt:lpstr>Technical Diagram </vt:lpstr>
      <vt:lpstr>Technical Diagram </vt:lpstr>
      <vt:lpstr>Area of Application</vt:lpstr>
      <vt:lpstr>Pert Chart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Astha  Kumari</cp:lastModifiedBy>
  <cp:revision>580</cp:revision>
  <dcterms:created xsi:type="dcterms:W3CDTF">2021-05-06T09:42:21Z</dcterms:created>
  <dcterms:modified xsi:type="dcterms:W3CDTF">2023-02-28T12:11:01Z</dcterms:modified>
</cp:coreProperties>
</file>