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640" r:id="rId2"/>
    <p:sldId id="3711" r:id="rId3"/>
    <p:sldId id="3694" r:id="rId4"/>
    <p:sldId id="3697" r:id="rId5"/>
    <p:sldId id="3707" r:id="rId6"/>
    <p:sldId id="3708" r:id="rId7"/>
    <p:sldId id="3713" r:id="rId8"/>
    <p:sldId id="3702" r:id="rId9"/>
    <p:sldId id="3715" r:id="rId10"/>
    <p:sldId id="3716" r:id="rId11"/>
    <p:sldId id="3720" r:id="rId12"/>
    <p:sldId id="3717" r:id="rId13"/>
    <p:sldId id="3718" r:id="rId14"/>
    <p:sldId id="3721" r:id="rId15"/>
    <p:sldId id="3719" r:id="rId16"/>
    <p:sldId id="3704" r:id="rId17"/>
    <p:sldId id="3706" r:id="rId18"/>
    <p:sldId id="36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3" autoAdjust="0"/>
    <p:restoredTop sz="96327"/>
  </p:normalViewPr>
  <p:slideViewPr>
    <p:cSldViewPr snapToGrid="0" snapToObjects="1">
      <p:cViewPr varScale="1">
        <p:scale>
          <a:sx n="66" d="100"/>
          <a:sy n="66" d="100"/>
        </p:scale>
        <p:origin x="540" y="4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11/22/2022</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11/22/2022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Major-1 Project</a:t>
            </a:r>
          </a:p>
        </p:txBody>
      </p:sp>
      <p:sp>
        <p:nvSpPr>
          <p:cNvPr id="4" name="TextBox 3"/>
          <p:cNvSpPr txBox="1"/>
          <p:nvPr/>
        </p:nvSpPr>
        <p:spPr>
          <a:xfrm>
            <a:off x="1180999" y="2560320"/>
            <a:ext cx="994855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Title : Online Streaming Platform </a:t>
            </a:r>
          </a:p>
        </p:txBody>
      </p:sp>
      <p:sp>
        <p:nvSpPr>
          <p:cNvPr id="6" name="TextBox 5"/>
          <p:cNvSpPr txBox="1"/>
          <p:nvPr/>
        </p:nvSpPr>
        <p:spPr>
          <a:xfrm>
            <a:off x="304829" y="5003074"/>
            <a:ext cx="3174275"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Presented by:</a:t>
            </a:r>
          </a:p>
          <a:p>
            <a:r>
              <a:rPr lang="en-IN" b="1" dirty="0">
                <a:latin typeface="Times New Roman" panose="02020603050405020304" pitchFamily="18" charset="0"/>
                <a:cs typeface="Times New Roman" panose="02020603050405020304" pitchFamily="18" charset="0"/>
              </a:rPr>
              <a:t>R110219027-Astha Kumari</a:t>
            </a:r>
          </a:p>
          <a:p>
            <a:r>
              <a:rPr lang="en-IN" b="1" dirty="0">
                <a:latin typeface="Times New Roman" panose="02020603050405020304" pitchFamily="18" charset="0"/>
                <a:cs typeface="Times New Roman" panose="02020603050405020304" pitchFamily="18" charset="0"/>
              </a:rPr>
              <a:t>R110219043-Devanshu Pathak</a:t>
            </a:r>
          </a:p>
          <a:p>
            <a:r>
              <a:rPr lang="en-IN" b="1" dirty="0">
                <a:latin typeface="Times New Roman" panose="02020603050405020304" pitchFamily="18" charset="0"/>
                <a:cs typeface="Times New Roman" panose="02020603050405020304" pitchFamily="18" charset="0"/>
              </a:rPr>
              <a:t>R110219041-Devang Tyagi</a:t>
            </a:r>
          </a:p>
          <a:p>
            <a:r>
              <a:rPr lang="en-IN" b="1" dirty="0">
                <a:latin typeface="Times New Roman" panose="02020603050405020304" pitchFamily="18" charset="0"/>
                <a:cs typeface="Times New Roman" panose="02020603050405020304" pitchFamily="18" charset="0"/>
              </a:rPr>
              <a:t>R110219053-Gaurav Kumar</a:t>
            </a:r>
          </a:p>
          <a:p>
            <a:endParaRPr lang="en-IN" dirty="0"/>
          </a:p>
        </p:txBody>
      </p:sp>
      <p:sp>
        <p:nvSpPr>
          <p:cNvPr id="9" name="TextBox 8"/>
          <p:cNvSpPr txBox="1"/>
          <p:nvPr/>
        </p:nvSpPr>
        <p:spPr>
          <a:xfrm>
            <a:off x="8882743" y="5003074"/>
            <a:ext cx="2717074" cy="1200329"/>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Mentored By-:</a:t>
            </a:r>
          </a:p>
          <a:p>
            <a:pPr algn="ctr"/>
            <a:r>
              <a:rPr lang="en-IN" b="1" dirty="0">
                <a:latin typeface="Times New Roman" panose="02020603050405020304" pitchFamily="18" charset="0"/>
                <a:cs typeface="Times New Roman" panose="02020603050405020304" pitchFamily="18" charset="0"/>
              </a:rPr>
              <a:t>Vijay Prakash</a:t>
            </a:r>
          </a:p>
          <a:p>
            <a:pPr algn="ctr"/>
            <a:r>
              <a:rPr lang="en-IN" b="1" dirty="0">
                <a:latin typeface="Times New Roman" panose="02020603050405020304" pitchFamily="18" charset="0"/>
                <a:cs typeface="Times New Roman" panose="02020603050405020304" pitchFamily="18" charset="0"/>
              </a:rPr>
              <a:t>Associate Professor</a:t>
            </a:r>
          </a:p>
          <a:p>
            <a:pPr algn="ctr"/>
            <a:r>
              <a:rPr lang="en-IN" b="1" dirty="0">
                <a:latin typeface="Times New Roman" panose="02020603050405020304" pitchFamily="18" charset="0"/>
                <a:cs typeface="Times New Roman" panose="02020603050405020304" pitchFamily="18" charset="0"/>
              </a:rPr>
              <a:t>School of Systemics</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01EB-88BE-6A68-DE4C-7E1A526BB34A}"/>
              </a:ext>
            </a:extLst>
          </p:cNvPr>
          <p:cNvSpPr>
            <a:spLocks noGrp="1"/>
          </p:cNvSpPr>
          <p:nvPr>
            <p:ph type="ctrTitle"/>
          </p:nvPr>
        </p:nvSpPr>
        <p:spPr>
          <a:xfrm>
            <a:off x="1524000" y="1122363"/>
            <a:ext cx="9144000" cy="793064"/>
          </a:xfrm>
        </p:spPr>
        <p:txBody>
          <a:bodyPr/>
          <a:lstStyle/>
          <a:p>
            <a:r>
              <a:rPr lang="en-IN" sz="3200" b="1" dirty="0">
                <a:latin typeface="Times New Roman" panose="02020603050405020304" pitchFamily="18" charset="0"/>
                <a:cs typeface="Times New Roman" panose="02020603050405020304" pitchFamily="18" charset="0"/>
              </a:rPr>
              <a:t>Technical Stack</a:t>
            </a:r>
          </a:p>
        </p:txBody>
      </p:sp>
      <p:sp>
        <p:nvSpPr>
          <p:cNvPr id="3" name="Subtitle 2">
            <a:extLst>
              <a:ext uri="{FF2B5EF4-FFF2-40B4-BE49-F238E27FC236}">
                <a16:creationId xmlns:a16="http://schemas.microsoft.com/office/drawing/2014/main" id="{F50A1C89-D7F3-9804-12B4-AE31CFE72C2A}"/>
              </a:ext>
            </a:extLst>
          </p:cNvPr>
          <p:cNvSpPr>
            <a:spLocks noGrp="1"/>
          </p:cNvSpPr>
          <p:nvPr>
            <p:ph type="subTitle" idx="1"/>
          </p:nvPr>
        </p:nvSpPr>
        <p:spPr>
          <a:xfrm>
            <a:off x="1524000" y="2030931"/>
            <a:ext cx="9144000" cy="3226869"/>
          </a:xfrm>
        </p:spPr>
        <p:txBody>
          <a:bodyPr/>
          <a:lstStyle/>
          <a:p>
            <a:pPr algn="l"/>
            <a:r>
              <a:rPr lang="en-IN" sz="1600" dirty="0">
                <a:latin typeface="Times New Roman" panose="02020603050405020304" pitchFamily="18" charset="0"/>
                <a:cs typeface="Times New Roman" panose="02020603050405020304" pitchFamily="18" charset="0"/>
              </a:rPr>
              <a:t>Platform used : Amazon Web Services</a:t>
            </a:r>
          </a:p>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Services of AWS Used : 1. EC2 instance</a:t>
            </a:r>
          </a:p>
          <a:p>
            <a:pPr algn="l"/>
            <a:r>
              <a:rPr lang="en-IN" sz="1600" dirty="0">
                <a:latin typeface="Times New Roman" panose="02020603050405020304" pitchFamily="18" charset="0"/>
                <a:cs typeface="Times New Roman" panose="02020603050405020304" pitchFamily="18" charset="0"/>
              </a:rPr>
              <a:t>                                        2. S3  Bucket </a:t>
            </a:r>
          </a:p>
          <a:p>
            <a:pPr algn="l"/>
            <a:r>
              <a:rPr lang="en-IN" sz="1600" dirty="0">
                <a:latin typeface="Times New Roman" panose="02020603050405020304" pitchFamily="18" charset="0"/>
                <a:cs typeface="Times New Roman" panose="02020603050405020304" pitchFamily="18" charset="0"/>
              </a:rPr>
              <a:t>                                        3. AWS lambda</a:t>
            </a:r>
          </a:p>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a:t>
            </a:r>
          </a:p>
          <a:p>
            <a:pPr algn="l"/>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75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E507-F272-56C8-AB12-22B69AEA7960}"/>
              </a:ext>
            </a:extLst>
          </p:cNvPr>
          <p:cNvSpPr>
            <a:spLocks noGrp="1"/>
          </p:cNvSpPr>
          <p:nvPr>
            <p:ph type="ctrTitle"/>
          </p:nvPr>
        </p:nvSpPr>
        <p:spPr>
          <a:xfrm>
            <a:off x="1524000" y="265714"/>
            <a:ext cx="9144000" cy="477837"/>
          </a:xfrm>
        </p:spPr>
        <p:txBody>
          <a:bodyPr/>
          <a:lstStyle/>
          <a:p>
            <a:r>
              <a:rPr lang="en-IN" sz="3200" b="1" dirty="0">
                <a:latin typeface="Times New Roman" panose="02020603050405020304" pitchFamily="18" charset="0"/>
                <a:cs typeface="Times New Roman" panose="02020603050405020304" pitchFamily="18" charset="0"/>
              </a:rPr>
              <a:t>SWOT Analysis</a:t>
            </a:r>
          </a:p>
        </p:txBody>
      </p:sp>
      <p:sp>
        <p:nvSpPr>
          <p:cNvPr id="3" name="Subtitle 2">
            <a:extLst>
              <a:ext uri="{FF2B5EF4-FFF2-40B4-BE49-F238E27FC236}">
                <a16:creationId xmlns:a16="http://schemas.microsoft.com/office/drawing/2014/main" id="{46611E9F-B80A-95CB-13EC-2F37DFEEB700}"/>
              </a:ext>
            </a:extLst>
          </p:cNvPr>
          <p:cNvSpPr>
            <a:spLocks noGrp="1"/>
          </p:cNvSpPr>
          <p:nvPr>
            <p:ph type="subTitle" idx="1"/>
          </p:nvPr>
        </p:nvSpPr>
        <p:spPr>
          <a:xfrm>
            <a:off x="1524000" y="972153"/>
            <a:ext cx="9144000" cy="5486400"/>
          </a:xfrm>
        </p:spPr>
        <p:txBody>
          <a:bodyPr/>
          <a:lstStyle/>
          <a:p>
            <a:pPr algn="l"/>
            <a:r>
              <a:rPr lang="en-IN" sz="1600" dirty="0">
                <a:latin typeface="Times New Roman" panose="02020603050405020304" pitchFamily="18" charset="0"/>
                <a:cs typeface="Times New Roman" panose="02020603050405020304" pitchFamily="18" charset="0"/>
              </a:rPr>
              <a:t>Strength </a:t>
            </a:r>
          </a:p>
          <a:p>
            <a:pPr marL="457200" indent="-457200" algn="l">
              <a:buAutoNum type="arabicPeriod"/>
            </a:pPr>
            <a:r>
              <a:rPr lang="en-IN" sz="1600" dirty="0">
                <a:latin typeface="Times New Roman" panose="02020603050405020304" pitchFamily="18" charset="0"/>
                <a:cs typeface="Times New Roman" panose="02020603050405020304" pitchFamily="18" charset="0"/>
              </a:rPr>
              <a:t>Uses encoded buckets hence no network latency issues.</a:t>
            </a:r>
          </a:p>
          <a:p>
            <a:pPr marL="457200" indent="-457200" algn="l">
              <a:buAutoNum type="arabicPeriod"/>
            </a:pPr>
            <a:r>
              <a:rPr lang="en-IN" sz="1600" dirty="0">
                <a:latin typeface="Times New Roman" panose="02020603050405020304" pitchFamily="18" charset="0"/>
                <a:cs typeface="Times New Roman" panose="02020603050405020304" pitchFamily="18" charset="0"/>
              </a:rPr>
              <a:t>The model can be scaled up and down accordance to the need of business.</a:t>
            </a:r>
          </a:p>
          <a:p>
            <a:pPr algn="l"/>
            <a:r>
              <a:rPr lang="en-IN" sz="1600" dirty="0">
                <a:latin typeface="Times New Roman" panose="02020603050405020304" pitchFamily="18" charset="0"/>
                <a:cs typeface="Times New Roman" panose="02020603050405020304" pitchFamily="18" charset="0"/>
              </a:rPr>
              <a:t>Weakness</a:t>
            </a:r>
          </a:p>
          <a:p>
            <a:pPr marL="457200" indent="-457200" algn="l">
              <a:buAutoNum type="arabicPeriod"/>
            </a:pPr>
            <a:r>
              <a:rPr lang="en-IN" sz="1600" dirty="0">
                <a:latin typeface="Times New Roman" panose="02020603050405020304" pitchFamily="18" charset="0"/>
                <a:cs typeface="Times New Roman" panose="02020603050405020304" pitchFamily="18" charset="0"/>
              </a:rPr>
              <a:t>The model still requires working on android interfaces.</a:t>
            </a:r>
          </a:p>
          <a:p>
            <a:pPr marL="457200" indent="-457200" algn="l">
              <a:buAutoNum type="arabicPeriod"/>
            </a:pPr>
            <a:r>
              <a:rPr lang="en-US" sz="1600" b="0" i="0" dirty="0">
                <a:solidFill>
                  <a:srgbClr val="202124"/>
                </a:solidFill>
                <a:effectLst/>
                <a:latin typeface="Times New Roman" panose="02020603050405020304" pitchFamily="18" charset="0"/>
                <a:cs typeface="Times New Roman" panose="02020603050405020304" pitchFamily="18" charset="0"/>
              </a:rPr>
              <a:t>The rising demand for storage capacity is due to increased electricity, energy, and </a:t>
            </a:r>
            <a:r>
              <a:rPr lang="en-US" sz="1600" b="0" i="0" dirty="0" err="1">
                <a:solidFill>
                  <a:srgbClr val="202124"/>
                </a:solidFill>
                <a:effectLst/>
                <a:latin typeface="Times New Roman" panose="02020603050405020304" pitchFamily="18" charset="0"/>
                <a:cs typeface="Times New Roman" panose="02020603050405020304" pitchFamily="18" charset="0"/>
              </a:rPr>
              <a:t>fibre</a:t>
            </a:r>
            <a:r>
              <a:rPr lang="en-US" sz="1600" b="0" i="0" dirty="0">
                <a:solidFill>
                  <a:srgbClr val="202124"/>
                </a:solidFill>
                <a:effectLst/>
                <a:latin typeface="Times New Roman" panose="02020603050405020304" pitchFamily="18" charset="0"/>
                <a:cs typeface="Times New Roman" panose="02020603050405020304" pitchFamily="18" charset="0"/>
              </a:rPr>
              <a:t> capacity use. To handle the multiple versions that are generated, more storage is required.</a:t>
            </a:r>
          </a:p>
          <a:p>
            <a:pPr algn="l"/>
            <a:r>
              <a:rPr lang="en-US" sz="1600" dirty="0">
                <a:solidFill>
                  <a:srgbClr val="202124"/>
                </a:solidFill>
                <a:latin typeface="Times New Roman" panose="02020603050405020304" pitchFamily="18" charset="0"/>
                <a:cs typeface="Times New Roman" panose="02020603050405020304" pitchFamily="18" charset="0"/>
              </a:rPr>
              <a:t>Opportunity</a:t>
            </a:r>
          </a:p>
          <a:p>
            <a:pPr marL="342900" indent="-342900" algn="l">
              <a:buAutoNum type="arabicPeriod"/>
            </a:pPr>
            <a:r>
              <a:rPr lang="en-US" sz="1600" dirty="0">
                <a:solidFill>
                  <a:srgbClr val="202124"/>
                </a:solidFill>
                <a:latin typeface="Times New Roman" panose="02020603050405020304" pitchFamily="18" charset="0"/>
                <a:cs typeface="Times New Roman" panose="02020603050405020304" pitchFamily="18" charset="0"/>
              </a:rPr>
              <a:t>Replacing the old monolithic architecture with simple cloud platform with no downtown issues leading various business opportunity like advertising.</a:t>
            </a:r>
          </a:p>
          <a:p>
            <a:pPr marL="342900" indent="-342900" algn="l">
              <a:buAutoNum type="arabicPeriod"/>
            </a:pPr>
            <a:r>
              <a:rPr lang="en-US" sz="1600" dirty="0">
                <a:solidFill>
                  <a:srgbClr val="202124"/>
                </a:solidFill>
                <a:latin typeface="Times New Roman" panose="02020603050405020304" pitchFamily="18" charset="0"/>
                <a:cs typeface="Times New Roman" panose="02020603050405020304" pitchFamily="18" charset="0"/>
              </a:rPr>
              <a:t>We can even automate several functionality daily functionality making more practically feasible.</a:t>
            </a:r>
          </a:p>
          <a:p>
            <a:pPr algn="l"/>
            <a:r>
              <a:rPr lang="en-US" sz="1600" dirty="0">
                <a:solidFill>
                  <a:srgbClr val="202124"/>
                </a:solidFill>
                <a:latin typeface="Times New Roman" panose="02020603050405020304" pitchFamily="18" charset="0"/>
                <a:cs typeface="Times New Roman" panose="02020603050405020304" pitchFamily="18" charset="0"/>
              </a:rPr>
              <a:t>Threat</a:t>
            </a:r>
          </a:p>
          <a:p>
            <a:pPr marL="342900" indent="-342900" algn="l">
              <a:buAutoNum type="arabicPeriod"/>
            </a:pPr>
            <a:r>
              <a:rPr lang="en-US" sz="1600" dirty="0">
                <a:solidFill>
                  <a:srgbClr val="202124"/>
                </a:solidFill>
                <a:latin typeface="Times New Roman" panose="02020603050405020304" pitchFamily="18" charset="0"/>
                <a:cs typeface="Times New Roman" panose="02020603050405020304" pitchFamily="18" charset="0"/>
              </a:rPr>
              <a:t>In modern era website like these are prone to attacks which can lead to loss of data and integrity of users.</a:t>
            </a:r>
          </a:p>
          <a:p>
            <a:pPr marL="342900" indent="-342900" algn="l">
              <a:buAutoNum type="arabicPeriod"/>
            </a:pPr>
            <a:r>
              <a:rPr lang="en-US" sz="1600" b="0" i="0" dirty="0">
                <a:solidFill>
                  <a:srgbClr val="202124"/>
                </a:solidFill>
                <a:effectLst/>
                <a:latin typeface="Times New Roman" panose="02020603050405020304" pitchFamily="18" charset="0"/>
                <a:cs typeface="Times New Roman" panose="02020603050405020304" pitchFamily="18" charset="0"/>
              </a:rPr>
              <a:t>Because the content displayed on these platforms is unregulated, various petitions have been filed in courts seeking to impose restrictions on the content displayed on these platforms.</a:t>
            </a:r>
            <a:endParaRPr lang="en-US" sz="1600" dirty="0">
              <a:solidFill>
                <a:srgbClr val="202124"/>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marL="457200" indent="-457200" algn="l">
              <a:buAutoNum type="arabicPeriod"/>
            </a:pPr>
            <a:endParaRPr lang="en-IN" sz="1600" dirty="0">
              <a:latin typeface="Times New Roman" panose="02020603050405020304" pitchFamily="18" charset="0"/>
              <a:cs typeface="Times New Roman" panose="02020603050405020304" pitchFamily="18" charset="0"/>
            </a:endParaRPr>
          </a:p>
          <a:p>
            <a:pPr marL="457200" indent="-457200" algn="l">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261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4809-40D3-3D13-1B9E-3686F5392555}"/>
              </a:ext>
            </a:extLst>
          </p:cNvPr>
          <p:cNvSpPr>
            <a:spLocks noGrp="1"/>
          </p:cNvSpPr>
          <p:nvPr>
            <p:ph type="ctrTitle"/>
          </p:nvPr>
        </p:nvSpPr>
        <p:spPr>
          <a:xfrm>
            <a:off x="1591377" y="381218"/>
            <a:ext cx="9144000" cy="639060"/>
          </a:xfrm>
        </p:spPr>
        <p:txBody>
          <a:bodyPr/>
          <a:lstStyle/>
          <a:p>
            <a:r>
              <a:rPr lang="en-IN" sz="3200" b="1" dirty="0">
                <a:latin typeface="Times New Roman" panose="02020603050405020304" pitchFamily="18" charset="0"/>
                <a:cs typeface="Times New Roman" panose="02020603050405020304" pitchFamily="18" charset="0"/>
              </a:rPr>
              <a:t>Working Model</a:t>
            </a:r>
          </a:p>
        </p:txBody>
      </p:sp>
      <p:sp>
        <p:nvSpPr>
          <p:cNvPr id="3" name="Subtitle 2">
            <a:extLst>
              <a:ext uri="{FF2B5EF4-FFF2-40B4-BE49-F238E27FC236}">
                <a16:creationId xmlns:a16="http://schemas.microsoft.com/office/drawing/2014/main" id="{BA1FC4F6-BEE9-2B6F-6F91-28460BF7AB64}"/>
              </a:ext>
            </a:extLst>
          </p:cNvPr>
          <p:cNvSpPr>
            <a:spLocks noGrp="1"/>
          </p:cNvSpPr>
          <p:nvPr>
            <p:ph type="subTitle" idx="1"/>
          </p:nvPr>
        </p:nvSpPr>
        <p:spPr>
          <a:xfrm>
            <a:off x="1524000" y="1232034"/>
            <a:ext cx="9144000" cy="4851132"/>
          </a:xfrm>
        </p:spPr>
        <p:txBody>
          <a:bodyPr/>
          <a:lstStyle/>
          <a:p>
            <a:endParaRPr lang="en-IN" dirty="0"/>
          </a:p>
        </p:txBody>
      </p:sp>
      <p:pic>
        <p:nvPicPr>
          <p:cNvPr id="7" name="Picture 6">
            <a:extLst>
              <a:ext uri="{FF2B5EF4-FFF2-40B4-BE49-F238E27FC236}">
                <a16:creationId xmlns:a16="http://schemas.microsoft.com/office/drawing/2014/main" id="{D0742AB6-A112-9FA8-A256-E49D10E77E90}"/>
              </a:ext>
            </a:extLst>
          </p:cNvPr>
          <p:cNvPicPr>
            <a:picLocks noChangeAspect="1"/>
          </p:cNvPicPr>
          <p:nvPr/>
        </p:nvPicPr>
        <p:blipFill>
          <a:blip r:embed="rId2"/>
          <a:stretch>
            <a:fillRect/>
          </a:stretch>
        </p:blipFill>
        <p:spPr>
          <a:xfrm>
            <a:off x="2647773" y="1171459"/>
            <a:ext cx="6896454" cy="4515082"/>
          </a:xfrm>
          <a:prstGeom prst="rect">
            <a:avLst/>
          </a:prstGeom>
        </p:spPr>
      </p:pic>
    </p:spTree>
    <p:extLst>
      <p:ext uri="{BB962C8B-B14F-4D97-AF65-F5344CB8AC3E}">
        <p14:creationId xmlns:p14="http://schemas.microsoft.com/office/powerpoint/2010/main" val="18413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DAA1-8F46-5666-6FB5-AE53044FB91D}"/>
              </a:ext>
            </a:extLst>
          </p:cNvPr>
          <p:cNvSpPr>
            <a:spLocks noGrp="1"/>
          </p:cNvSpPr>
          <p:nvPr>
            <p:ph type="ctrTitle"/>
          </p:nvPr>
        </p:nvSpPr>
        <p:spPr>
          <a:xfrm>
            <a:off x="1524000" y="1122363"/>
            <a:ext cx="9144000" cy="802690"/>
          </a:xfrm>
        </p:spPr>
        <p:txBody>
          <a:bodyPr/>
          <a:lstStyle/>
          <a:p>
            <a:r>
              <a:rPr lang="en-IN" sz="3200" b="1" dirty="0">
                <a:latin typeface="Times New Roman" panose="02020603050405020304" pitchFamily="18" charset="0"/>
                <a:cs typeface="Times New Roman" panose="02020603050405020304" pitchFamily="18" charset="0"/>
              </a:rPr>
              <a:t>Working Model</a:t>
            </a:r>
            <a:endParaRPr lang="en-IN" sz="3200" dirty="0"/>
          </a:p>
        </p:txBody>
      </p:sp>
      <p:sp>
        <p:nvSpPr>
          <p:cNvPr id="3" name="Subtitle 2">
            <a:extLst>
              <a:ext uri="{FF2B5EF4-FFF2-40B4-BE49-F238E27FC236}">
                <a16:creationId xmlns:a16="http://schemas.microsoft.com/office/drawing/2014/main" id="{8A9525AC-6651-9A82-8FE1-10482E3D63B3}"/>
              </a:ext>
            </a:extLst>
          </p:cNvPr>
          <p:cNvSpPr>
            <a:spLocks noGrp="1"/>
          </p:cNvSpPr>
          <p:nvPr>
            <p:ph type="subTitle" idx="1"/>
          </p:nvPr>
        </p:nvSpPr>
        <p:spPr>
          <a:xfrm>
            <a:off x="1524000" y="2165684"/>
            <a:ext cx="9144000" cy="4158114"/>
          </a:xfrm>
        </p:spPr>
        <p:txBody>
          <a:bodyPr/>
          <a:lstStyle/>
          <a:p>
            <a:r>
              <a:rPr lang="en-IN" sz="2000" dirty="0">
                <a:latin typeface="Times New Roman" panose="02020603050405020304" pitchFamily="18" charset="0"/>
                <a:cs typeface="Times New Roman" panose="02020603050405020304" pitchFamily="18" charset="0"/>
              </a:rPr>
              <a:t>Level 0 DFD</a:t>
            </a:r>
          </a:p>
        </p:txBody>
      </p:sp>
      <p:pic>
        <p:nvPicPr>
          <p:cNvPr id="5" name="Picture 4">
            <a:extLst>
              <a:ext uri="{FF2B5EF4-FFF2-40B4-BE49-F238E27FC236}">
                <a16:creationId xmlns:a16="http://schemas.microsoft.com/office/drawing/2014/main" id="{9DC34815-FF7C-0BF1-9C8A-45C0FCE502BA}"/>
              </a:ext>
            </a:extLst>
          </p:cNvPr>
          <p:cNvPicPr>
            <a:picLocks noChangeAspect="1"/>
          </p:cNvPicPr>
          <p:nvPr/>
        </p:nvPicPr>
        <p:blipFill>
          <a:blip r:embed="rId2"/>
          <a:stretch>
            <a:fillRect/>
          </a:stretch>
        </p:blipFill>
        <p:spPr>
          <a:xfrm>
            <a:off x="1721318" y="3099335"/>
            <a:ext cx="8749364" cy="2038056"/>
          </a:xfrm>
          <a:prstGeom prst="rect">
            <a:avLst/>
          </a:prstGeom>
        </p:spPr>
      </p:pic>
    </p:spTree>
    <p:extLst>
      <p:ext uri="{BB962C8B-B14F-4D97-AF65-F5344CB8AC3E}">
        <p14:creationId xmlns:p14="http://schemas.microsoft.com/office/powerpoint/2010/main" val="159192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3518-6DC3-6393-D723-D80A65BE9925}"/>
              </a:ext>
            </a:extLst>
          </p:cNvPr>
          <p:cNvSpPr>
            <a:spLocks noGrp="1"/>
          </p:cNvSpPr>
          <p:nvPr>
            <p:ph type="ctrTitle"/>
          </p:nvPr>
        </p:nvSpPr>
        <p:spPr>
          <a:xfrm>
            <a:off x="1524000" y="313841"/>
            <a:ext cx="9144000" cy="619810"/>
          </a:xfrm>
        </p:spPr>
        <p:txBody>
          <a:bodyPr/>
          <a:lstStyle/>
          <a:p>
            <a:r>
              <a:rPr lang="en-IN" sz="3200" b="1" dirty="0">
                <a:latin typeface="Times New Roman" panose="02020603050405020304" pitchFamily="18" charset="0"/>
                <a:cs typeface="Times New Roman" panose="02020603050405020304" pitchFamily="18" charset="0"/>
              </a:rPr>
              <a:t>Working Model</a:t>
            </a:r>
            <a:endParaRPr lang="en-IN" sz="3200" dirty="0"/>
          </a:p>
        </p:txBody>
      </p:sp>
      <p:sp>
        <p:nvSpPr>
          <p:cNvPr id="3" name="Subtitle 2">
            <a:extLst>
              <a:ext uri="{FF2B5EF4-FFF2-40B4-BE49-F238E27FC236}">
                <a16:creationId xmlns:a16="http://schemas.microsoft.com/office/drawing/2014/main" id="{41DB461C-0B93-C5A1-29DE-5A4BD80688C3}"/>
              </a:ext>
            </a:extLst>
          </p:cNvPr>
          <p:cNvSpPr>
            <a:spLocks noGrp="1"/>
          </p:cNvSpPr>
          <p:nvPr>
            <p:ph type="subTitle" idx="1"/>
          </p:nvPr>
        </p:nvSpPr>
        <p:spPr>
          <a:xfrm>
            <a:off x="1524000" y="1010653"/>
            <a:ext cx="9144000" cy="5370897"/>
          </a:xfrm>
        </p:spPr>
        <p:txBody>
          <a:bodyPr/>
          <a:lstStyle/>
          <a:p>
            <a:r>
              <a:rPr lang="en-IN" sz="1800" dirty="0">
                <a:latin typeface="Times New Roman" panose="02020603050405020304" pitchFamily="18" charset="0"/>
                <a:cs typeface="Times New Roman" panose="02020603050405020304" pitchFamily="18" charset="0"/>
              </a:rPr>
              <a:t>Use Case Diagram</a:t>
            </a: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25B4F0-2036-CAEA-1FB3-4C1241A2114B}"/>
              </a:ext>
            </a:extLst>
          </p:cNvPr>
          <p:cNvPicPr>
            <a:picLocks noChangeAspect="1"/>
          </p:cNvPicPr>
          <p:nvPr/>
        </p:nvPicPr>
        <p:blipFill>
          <a:blip r:embed="rId2"/>
          <a:stretch>
            <a:fillRect/>
          </a:stretch>
        </p:blipFill>
        <p:spPr>
          <a:xfrm>
            <a:off x="1523999" y="1568918"/>
            <a:ext cx="10141819" cy="5053263"/>
          </a:xfrm>
          <a:prstGeom prst="rect">
            <a:avLst/>
          </a:prstGeom>
        </p:spPr>
      </p:pic>
    </p:spTree>
    <p:extLst>
      <p:ext uri="{BB962C8B-B14F-4D97-AF65-F5344CB8AC3E}">
        <p14:creationId xmlns:p14="http://schemas.microsoft.com/office/powerpoint/2010/main" val="391212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61AB-E5B5-F9D6-8B2A-A2B59001CD9E}"/>
              </a:ext>
            </a:extLst>
          </p:cNvPr>
          <p:cNvSpPr>
            <a:spLocks noGrp="1"/>
          </p:cNvSpPr>
          <p:nvPr>
            <p:ph type="ctrTitle"/>
          </p:nvPr>
        </p:nvSpPr>
        <p:spPr>
          <a:xfrm>
            <a:off x="1524000" y="1122363"/>
            <a:ext cx="9144000" cy="764189"/>
          </a:xfrm>
        </p:spPr>
        <p:txBody>
          <a:bodyPr/>
          <a:lstStyle/>
          <a:p>
            <a:r>
              <a:rPr lang="en-IN" sz="3200" b="1" dirty="0">
                <a:latin typeface="Times New Roman" panose="02020603050405020304" pitchFamily="18" charset="0"/>
                <a:cs typeface="Times New Roman" panose="02020603050405020304" pitchFamily="18" charset="0"/>
              </a:rPr>
              <a:t>Area Of Application</a:t>
            </a:r>
          </a:p>
        </p:txBody>
      </p:sp>
      <p:sp>
        <p:nvSpPr>
          <p:cNvPr id="3" name="Subtitle 2">
            <a:extLst>
              <a:ext uri="{FF2B5EF4-FFF2-40B4-BE49-F238E27FC236}">
                <a16:creationId xmlns:a16="http://schemas.microsoft.com/office/drawing/2014/main" id="{7ACE41F1-0FDB-D1F9-398A-F4354C65A2B8}"/>
              </a:ext>
            </a:extLst>
          </p:cNvPr>
          <p:cNvSpPr>
            <a:spLocks noGrp="1"/>
          </p:cNvSpPr>
          <p:nvPr>
            <p:ph type="subTitle" idx="1"/>
          </p:nvPr>
        </p:nvSpPr>
        <p:spPr>
          <a:xfrm>
            <a:off x="1524000" y="2040555"/>
            <a:ext cx="9144000" cy="3695081"/>
          </a:xfrm>
        </p:spPr>
        <p:txBody>
          <a:bodyPr/>
          <a:lstStyle/>
          <a:p>
            <a:pPr marL="520700" marR="536575" algn="just">
              <a:lnSpc>
                <a:spcPct val="105000"/>
              </a:lnSpc>
              <a:spcBef>
                <a:spcPts val="1165"/>
              </a:spcBef>
              <a:spcAft>
                <a:spcPts val="0"/>
              </a:spcAft>
            </a:pPr>
            <a:r>
              <a:rPr lang="en-US" sz="1600" spc="-5"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There</a:t>
            </a:r>
            <a:r>
              <a:rPr lang="en-US" sz="1600" spc="-85"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5"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1600" spc="-85"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5"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numerous</a:t>
            </a:r>
            <a:r>
              <a:rPr lang="en-US" sz="1600" spc="-7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5"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reasons</a:t>
            </a:r>
            <a:r>
              <a:rPr lang="en-US" sz="1600" spc="-7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5"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why</a:t>
            </a:r>
            <a:r>
              <a:rPr lang="en-US" sz="1600" spc="-8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live</a:t>
            </a:r>
            <a:r>
              <a:rPr lang="en-US" sz="1600" spc="-8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streaming</a:t>
            </a:r>
            <a:r>
              <a:rPr lang="en-US" sz="1600" spc="-8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have</a:t>
            </a:r>
            <a:r>
              <a:rPr lang="en-US" sz="1600" spc="-35"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various</a:t>
            </a:r>
            <a:r>
              <a:rPr lang="en-US" sz="1600" spc="-7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US" sz="1600" spc="-8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600" spc="-5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85"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business.</a:t>
            </a:r>
            <a:r>
              <a:rPr lang="en-US" sz="1600" spc="-8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driven</a:t>
            </a:r>
            <a:r>
              <a:rPr lang="en-US" sz="1600" spc="-29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scenarios some</a:t>
            </a:r>
            <a:r>
              <a:rPr lang="en-US" sz="1600" spc="-1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of them</a:t>
            </a:r>
            <a:r>
              <a:rPr lang="en-US" sz="1600" spc="-1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1600" spc="15"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600" spc="5"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follows-: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534035" lvl="1" indent="-285750" algn="just">
              <a:lnSpc>
                <a:spcPct val="107000"/>
              </a:lnSpc>
              <a:spcBef>
                <a:spcPts val="1040"/>
              </a:spcBef>
              <a:spcAft>
                <a:spcPts val="0"/>
              </a:spcAft>
              <a:buClr>
                <a:srgbClr val="000009"/>
              </a:buClr>
              <a:buSzPts val="1200"/>
              <a:buFont typeface="Symbol" panose="05050102010706020507" pitchFamily="18" charset="2"/>
              <a:buChar char=""/>
              <a:tabLst>
                <a:tab pos="1337310" algn="l"/>
              </a:tabLst>
            </a:pP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Companies</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can</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also</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use</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live</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broadcasts</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to</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enhance</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and</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maximize</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direct</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communication</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with customers and community partner</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a:t>
            </a:r>
            <a:endParaRPr lang="en-IN" sz="1600" dirty="0">
              <a:effectLst/>
              <a:latin typeface="Times New Roman" panose="02020603050405020304" pitchFamily="18" charset="0"/>
              <a:ea typeface="Symbol" panose="05050102010706020507" pitchFamily="18" charset="2"/>
              <a:cs typeface="Times New Roman" panose="02020603050405020304" pitchFamily="18" charset="0"/>
            </a:endParaRPr>
          </a:p>
          <a:p>
            <a:pPr marL="742950" marR="535305" lvl="1" indent="-285750" algn="just">
              <a:lnSpc>
                <a:spcPct val="107000"/>
              </a:lnSpc>
              <a:buClr>
                <a:srgbClr val="000009"/>
              </a:buClr>
              <a:buSzPts val="1200"/>
              <a:buFont typeface="Symbol" panose="05050102010706020507" pitchFamily="18" charset="2"/>
              <a:buChar char=""/>
              <a:tabLst>
                <a:tab pos="1337310" algn="l"/>
              </a:tabLst>
            </a:pP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Live</a:t>
            </a:r>
            <a:r>
              <a:rPr lang="en-US" sz="1600" spc="-5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streaming</a:t>
            </a:r>
            <a:r>
              <a:rPr lang="en-US" sz="1600" spc="-4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an</a:t>
            </a:r>
            <a:r>
              <a:rPr lang="en-US" sz="1600" spc="-4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event</a:t>
            </a:r>
            <a:r>
              <a:rPr lang="en-US" sz="1600" spc="-4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allows</a:t>
            </a:r>
            <a:r>
              <a:rPr lang="en-US" sz="1600" spc="-3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you</a:t>
            </a:r>
            <a:r>
              <a:rPr lang="en-US" sz="1600" spc="-4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to</a:t>
            </a:r>
            <a:r>
              <a:rPr lang="en-US" sz="1600" spc="-4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reach</a:t>
            </a:r>
            <a:r>
              <a:rPr lang="en-US" sz="1600" spc="-4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and</a:t>
            </a:r>
            <a:r>
              <a:rPr lang="en-US" sz="1600" spc="-4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interact</a:t>
            </a:r>
            <a:r>
              <a:rPr lang="en-US" sz="1600" spc="-5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with</a:t>
            </a:r>
            <a:r>
              <a:rPr lang="en-US" sz="1600" spc="-4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more</a:t>
            </a:r>
            <a:r>
              <a:rPr lang="en-US" sz="1600" spc="-5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people</a:t>
            </a:r>
            <a:r>
              <a:rPr lang="en-US" sz="1600" spc="-4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across</a:t>
            </a:r>
            <a:r>
              <a:rPr lang="en-US" sz="1600" spc="-29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the world. One of the top advantages of live streaming is that you can connect</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with</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a</a:t>
            </a:r>
            <a:r>
              <a:rPr lang="en-US" sz="1600" spc="-1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wider,</a:t>
            </a:r>
            <a:r>
              <a:rPr lang="en-US" sz="1600" spc="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worldwide</a:t>
            </a:r>
            <a:r>
              <a:rPr lang="en-US" sz="1600" spc="15"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dirty="0">
                <a:solidFill>
                  <a:srgbClr val="000009"/>
                </a:solidFill>
                <a:effectLst/>
                <a:latin typeface="Times New Roman" panose="02020603050405020304" pitchFamily="18" charset="0"/>
                <a:ea typeface="Symbol" panose="05050102010706020507" pitchFamily="18" charset="2"/>
                <a:cs typeface="Times New Roman" panose="02020603050405020304" pitchFamily="18" charset="0"/>
              </a:rPr>
              <a:t>audience.</a:t>
            </a:r>
            <a:endParaRPr lang="en-IN" sz="1600" dirty="0">
              <a:effectLst/>
              <a:latin typeface="Times New Roman" panose="02020603050405020304" pitchFamily="18" charset="0"/>
              <a:ea typeface="Symbol" panose="05050102010706020507" pitchFamily="18" charset="2"/>
              <a:cs typeface="Times New Roman" panose="02020603050405020304" pitchFamily="18" charset="0"/>
            </a:endParaRPr>
          </a:p>
          <a:p>
            <a:endParaRPr lang="en-IN" dirty="0"/>
          </a:p>
        </p:txBody>
      </p:sp>
    </p:spTree>
    <p:extLst>
      <p:ext uri="{BB962C8B-B14F-4D97-AF65-F5344CB8AC3E}">
        <p14:creationId xmlns:p14="http://schemas.microsoft.com/office/powerpoint/2010/main" val="19933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10BF6B-7F0B-B1EE-F915-0E5A417188E4}"/>
              </a:ext>
            </a:extLst>
          </p:cNvPr>
          <p:cNvSpPr>
            <a:spLocks noGrp="1"/>
          </p:cNvSpPr>
          <p:nvPr>
            <p:ph type="ctrTitle"/>
          </p:nvPr>
        </p:nvSpPr>
        <p:spPr>
          <a:xfrm>
            <a:off x="1524000" y="508752"/>
            <a:ext cx="9144000" cy="658311"/>
          </a:xfrm>
        </p:spPr>
        <p:txBody>
          <a:bodyPr/>
          <a:lstStyle/>
          <a:p>
            <a:r>
              <a:rPr lang="en-IN" sz="3200" b="1" dirty="0">
                <a:latin typeface="Times New Roman" panose="02020603050405020304" pitchFamily="18" charset="0"/>
                <a:cs typeface="Times New Roman" panose="02020603050405020304" pitchFamily="18" charset="0"/>
              </a:rPr>
              <a:t>Pert Chart </a:t>
            </a:r>
          </a:p>
        </p:txBody>
      </p:sp>
      <p:sp>
        <p:nvSpPr>
          <p:cNvPr id="5" name="Subtitle 4">
            <a:extLst>
              <a:ext uri="{FF2B5EF4-FFF2-40B4-BE49-F238E27FC236}">
                <a16:creationId xmlns:a16="http://schemas.microsoft.com/office/drawing/2014/main" id="{4BE217B5-A5C0-6882-C7D0-55FA9E1D4803}"/>
              </a:ext>
            </a:extLst>
          </p:cNvPr>
          <p:cNvSpPr>
            <a:spLocks noGrp="1"/>
          </p:cNvSpPr>
          <p:nvPr>
            <p:ph type="subTitle" idx="1"/>
          </p:nvPr>
        </p:nvSpPr>
        <p:spPr>
          <a:xfrm>
            <a:off x="1524000" y="1780674"/>
            <a:ext cx="9144000" cy="3477126"/>
          </a:xfrm>
        </p:spPr>
        <p:txBody>
          <a:bodyPr/>
          <a:lstStyle/>
          <a:p>
            <a:endParaRPr lang="en-IN" dirty="0"/>
          </a:p>
        </p:txBody>
      </p:sp>
      <p:pic>
        <p:nvPicPr>
          <p:cNvPr id="3" name="Picture 2">
            <a:extLst>
              <a:ext uri="{FF2B5EF4-FFF2-40B4-BE49-F238E27FC236}">
                <a16:creationId xmlns:a16="http://schemas.microsoft.com/office/drawing/2014/main" id="{12D54AE3-7391-F131-9157-F39F49029C22}"/>
              </a:ext>
            </a:extLst>
          </p:cNvPr>
          <p:cNvPicPr>
            <a:picLocks noChangeAspect="1"/>
          </p:cNvPicPr>
          <p:nvPr/>
        </p:nvPicPr>
        <p:blipFill>
          <a:blip r:embed="rId2"/>
          <a:stretch>
            <a:fillRect/>
          </a:stretch>
        </p:blipFill>
        <p:spPr>
          <a:xfrm>
            <a:off x="853805" y="1387370"/>
            <a:ext cx="10484389" cy="4083260"/>
          </a:xfrm>
          <a:prstGeom prst="rect">
            <a:avLst/>
          </a:prstGeom>
        </p:spPr>
      </p:pic>
    </p:spTree>
    <p:extLst>
      <p:ext uri="{BB962C8B-B14F-4D97-AF65-F5344CB8AC3E}">
        <p14:creationId xmlns:p14="http://schemas.microsoft.com/office/powerpoint/2010/main" val="2743588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481986" y="460382"/>
            <a:ext cx="7530363"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822959" y="1312664"/>
            <a:ext cx="10813984" cy="3401829"/>
          </a:xfrm>
          <a:prstGeom prst="rect">
            <a:avLst/>
          </a:prstGeom>
          <a:noFill/>
        </p:spPr>
        <p:txBody>
          <a:bodyPr wrap="square" rtlCol="0">
            <a:spAutoFit/>
          </a:bodyPr>
          <a:lstStyle/>
          <a:p>
            <a:pPr marL="342900" marR="532130" lvl="0" indent="-342900" algn="just">
              <a:lnSpc>
                <a:spcPct val="106000"/>
              </a:lnSpc>
              <a:spcBef>
                <a:spcPts val="1165"/>
              </a:spcBef>
              <a:spcAft>
                <a:spcPts val="0"/>
              </a:spcAft>
              <a:buFont typeface="+mj-lt"/>
              <a:buAutoNum type="arabicPeriod"/>
              <a:tabLst>
                <a:tab pos="699770" algn="l"/>
              </a:tabLst>
            </a:pPr>
            <a:r>
              <a:rPr lang="en-IN" sz="1800" spc="-1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Agrawal, P., Zabrovskiy, A., Ilangovan, A., Timmerer, C., Prodan, R.,</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“Fastttps: fast</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approach for video transcoding time prediction and scheduling for http adaptive streaming</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videos.”</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Clust. Comput.</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b="1" dirty="0">
                <a:solidFill>
                  <a:srgbClr val="333333"/>
                </a:solidFill>
                <a:effectLst/>
                <a:latin typeface="Times New Roman" panose="02020603050405020304" pitchFamily="18" charset="0"/>
                <a:ea typeface="Times New Roman" panose="02020603050405020304" pitchFamily="18" charset="0"/>
              </a:rPr>
              <a:t>24</a:t>
            </a:r>
            <a:r>
              <a:rPr lang="en-US" sz="1800" dirty="0">
                <a:solidFill>
                  <a:srgbClr val="333333"/>
                </a:solidFill>
                <a:effectLst/>
                <a:latin typeface="Times New Roman" panose="02020603050405020304" pitchFamily="18" charset="0"/>
                <a:ea typeface="Times New Roman" panose="02020603050405020304" pitchFamily="18" charset="0"/>
              </a:rPr>
              <a:t>(3), 1605–1621 (2021).</a:t>
            </a:r>
            <a:endParaRPr lang="en-IN" sz="1800" dirty="0">
              <a:effectLst/>
              <a:latin typeface="Times New Roman" panose="02020603050405020304" pitchFamily="18" charset="0"/>
              <a:ea typeface="Times New Roman" panose="02020603050405020304" pitchFamily="18" charset="0"/>
            </a:endParaRPr>
          </a:p>
          <a:p>
            <a:pPr marL="342900" marR="532765" lvl="0" indent="-342900" algn="l">
              <a:lnSpc>
                <a:spcPct val="106000"/>
              </a:lnSpc>
              <a:spcBef>
                <a:spcPts val="1000"/>
              </a:spcBef>
              <a:spcAft>
                <a:spcPts val="0"/>
              </a:spcAft>
              <a:buFont typeface="+mj-lt"/>
              <a:buAutoNum type="arabicPeriod"/>
              <a:tabLst>
                <a:tab pos="734060" algn="l"/>
              </a:tabLst>
            </a:pPr>
            <a:r>
              <a:rPr lang="en-US" sz="1800" dirty="0">
                <a:solidFill>
                  <a:srgbClr val="212121"/>
                </a:solidFill>
                <a:effectLst/>
                <a:latin typeface="Times New Roman" panose="02020603050405020304" pitchFamily="18" charset="0"/>
                <a:ea typeface="Times New Roman" panose="02020603050405020304" pitchFamily="18" charset="0"/>
              </a:rPr>
              <a:t>Li,</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X.,</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Darwich,</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M.,</a:t>
            </a:r>
            <a:r>
              <a:rPr lang="en-US" sz="1800" spc="-2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Salehi,</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M.</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&amp;</a:t>
            </a:r>
            <a:r>
              <a:rPr lang="en-US" sz="1800" spc="-4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Bayoumi,</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M.</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(2021).</a:t>
            </a:r>
            <a:r>
              <a:rPr lang="en-US" sz="1800" spc="-3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a:t>
            </a:r>
            <a:r>
              <a:rPr lang="en-US" sz="1800" spc="-2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survey</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on</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cloud-based</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video</a:t>
            </a:r>
            <a:r>
              <a:rPr lang="en-US" sz="1800" spc="-28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streaming</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services.</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In</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Advances in</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Computers</a:t>
            </a:r>
            <a:r>
              <a:rPr lang="en-US" sz="1800" spc="1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(Vol.</a:t>
            </a:r>
            <a:r>
              <a:rPr lang="en-US" sz="1800" spc="1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123,</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pp.</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193-244).</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Elsevier.</a:t>
            </a:r>
            <a:endParaRPr lang="en-IN" sz="1800" dirty="0">
              <a:effectLst/>
              <a:latin typeface="Times New Roman" panose="02020603050405020304" pitchFamily="18" charset="0"/>
              <a:ea typeface="Times New Roman" panose="02020603050405020304" pitchFamily="18" charset="0"/>
            </a:endParaRPr>
          </a:p>
          <a:p>
            <a:pPr marL="342900" marR="532130" lvl="0" indent="-342900" algn="just">
              <a:lnSpc>
                <a:spcPct val="107000"/>
              </a:lnSpc>
              <a:spcBef>
                <a:spcPts val="995"/>
              </a:spcBef>
              <a:spcAft>
                <a:spcPts val="0"/>
              </a:spcAft>
              <a:buFont typeface="+mj-lt"/>
              <a:buAutoNum type="arabicPeriod"/>
              <a:tabLst>
                <a:tab pos="781685" algn="l"/>
              </a:tabLst>
            </a:pPr>
            <a:r>
              <a:rPr lang="en-US" sz="1800" dirty="0">
                <a:solidFill>
                  <a:srgbClr val="212121"/>
                </a:solidFill>
                <a:effectLst/>
                <a:latin typeface="Times New Roman" panose="02020603050405020304" pitchFamily="18" charset="0"/>
                <a:ea typeface="Times New Roman" panose="02020603050405020304" pitchFamily="18" charset="0"/>
              </a:rPr>
              <a:t>Iturriaga,</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Goñi,</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G.,</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Nesmachnow,</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Dorronsoro,</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B.,</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&amp;</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Tchernykh,</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(2018,</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September). Cost and QoS optimization of cloud-based content distribution networks using</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evolutionary</a:t>
            </a:r>
            <a:r>
              <a:rPr lang="en-US" sz="1800" spc="-6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algorithms.</a:t>
            </a:r>
            <a:r>
              <a:rPr lang="en-US" sz="1800" spc="-6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In</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Latin</a:t>
            </a:r>
            <a:r>
              <a:rPr lang="en-US" sz="1800" spc="-6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American</a:t>
            </a:r>
            <a:r>
              <a:rPr lang="en-US" sz="1800" spc="-6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high</a:t>
            </a:r>
            <a:r>
              <a:rPr lang="en-US" sz="1800" spc="-4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performance</a:t>
            </a:r>
            <a:r>
              <a:rPr lang="en-US" sz="1800" spc="-4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computing</a:t>
            </a:r>
            <a:r>
              <a:rPr lang="en-US" sz="1800" spc="-4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conference</a:t>
            </a:r>
            <a:r>
              <a:rPr lang="en-US" sz="1800" spc="1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(pp.</a:t>
            </a:r>
            <a:r>
              <a:rPr lang="en-US" sz="1800" spc="-6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293-</a:t>
            </a:r>
            <a:r>
              <a:rPr lang="en-US" sz="1800" spc="-29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306).</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Springer, Cham.</a:t>
            </a:r>
            <a:endParaRPr lang="en-IN" sz="1800" dirty="0">
              <a:effectLst/>
              <a:latin typeface="Times New Roman" panose="02020603050405020304" pitchFamily="18" charset="0"/>
              <a:ea typeface="Times New Roman" panose="02020603050405020304" pitchFamily="18" charset="0"/>
            </a:endParaRPr>
          </a:p>
          <a:p>
            <a:pPr marL="342900" marR="532130" lvl="0" indent="-342900" algn="l">
              <a:lnSpc>
                <a:spcPct val="106000"/>
              </a:lnSpc>
              <a:spcBef>
                <a:spcPts val="965"/>
              </a:spcBef>
              <a:spcAft>
                <a:spcPts val="0"/>
              </a:spcAft>
              <a:buFont typeface="+mj-lt"/>
              <a:buAutoNum type="arabicPeriod"/>
              <a:tabLst>
                <a:tab pos="756285" algn="l"/>
              </a:tabLst>
            </a:pPr>
            <a:r>
              <a:rPr lang="en-US" sz="1800" dirty="0">
                <a:solidFill>
                  <a:srgbClr val="212121"/>
                </a:solidFill>
                <a:effectLst/>
                <a:latin typeface="Times New Roman" panose="02020603050405020304" pitchFamily="18" charset="0"/>
                <a:ea typeface="Times New Roman" panose="02020603050405020304" pitchFamily="18" charset="0"/>
              </a:rPr>
              <a:t>Agrafiotis,</a:t>
            </a:r>
            <a:r>
              <a:rPr lang="en-US" sz="1800" spc="1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a:t>
            </a:r>
            <a:r>
              <a:rPr lang="en-US" sz="1800" spc="1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&amp;</a:t>
            </a:r>
            <a:r>
              <a:rPr lang="en-US" sz="1800" spc="13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Kul,</a:t>
            </a:r>
            <a:r>
              <a:rPr lang="en-US" sz="1800" spc="16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G.</a:t>
            </a:r>
            <a:r>
              <a:rPr lang="en-US" sz="1800" spc="1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(2021).</a:t>
            </a:r>
            <a:r>
              <a:rPr lang="en-US" sz="1800" spc="16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Guest</a:t>
            </a:r>
            <a:r>
              <a:rPr lang="en-US" sz="1800" spc="16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Editorial:</a:t>
            </a:r>
            <a:r>
              <a:rPr lang="en-US" sz="1800" spc="13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Special</a:t>
            </a:r>
            <a:r>
              <a:rPr lang="en-US" sz="1800" spc="13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Issue</a:t>
            </a:r>
            <a:r>
              <a:rPr lang="en-US" sz="1800" spc="13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on</a:t>
            </a:r>
            <a:r>
              <a:rPr lang="en-US" sz="1800" spc="1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Advances</a:t>
            </a:r>
            <a:r>
              <a:rPr lang="en-US" sz="1800" spc="19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in</a:t>
            </a:r>
            <a:r>
              <a:rPr lang="en-US" sz="1800" spc="14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Insider</a:t>
            </a:r>
            <a:r>
              <a:rPr lang="en-US" sz="1800" spc="-28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Threat</a:t>
            </a:r>
            <a:r>
              <a:rPr lang="en-US" sz="1800" spc="-2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Detection. J.</a:t>
            </a:r>
            <a:r>
              <a:rPr lang="en-US" sz="1800" spc="-1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Wirel.</a:t>
            </a:r>
            <a:r>
              <a:rPr lang="en-US" sz="1800" spc="-1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Mob.</a:t>
            </a:r>
            <a:r>
              <a:rPr lang="en-US" sz="1800" spc="-1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Networks</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Ubiquitous</a:t>
            </a:r>
            <a:r>
              <a:rPr lang="en-US" sz="1800" spc="-1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Comput.</a:t>
            </a:r>
            <a:r>
              <a:rPr lang="en-US" sz="1800" spc="-1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Dependable</a:t>
            </a:r>
            <a:r>
              <a:rPr lang="en-US" sz="1800" spc="-2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Appl.,</a:t>
            </a:r>
            <a:r>
              <a:rPr lang="en-US" sz="1800" spc="1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12(2),</a:t>
            </a:r>
            <a:r>
              <a:rPr lang="en-US" sz="1800" spc="-1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1-2</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2174427" y="3601496"/>
            <a:ext cx="8401412" cy="1200329"/>
          </a:xfrm>
          <a:prstGeom prst="rect">
            <a:avLst/>
          </a:prstGeom>
          <a:noFill/>
        </p:spPr>
        <p:txBody>
          <a:bodyPr wrap="square" rtlCol="0">
            <a:spAutoFit/>
          </a:bodyPr>
          <a:lstStyle/>
          <a:p>
            <a:pPr algn="ctr"/>
            <a:r>
              <a:rPr lang="en-US" sz="7200" b="1" dirty="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75BEFF3-6AB6-7622-BA6C-2A452E98BEF0}"/>
              </a:ext>
            </a:extLst>
          </p:cNvPr>
          <p:cNvGraphicFramePr>
            <a:graphicFrameLocks noGrp="1"/>
          </p:cNvGraphicFramePr>
          <p:nvPr>
            <p:extLst>
              <p:ext uri="{D42A27DB-BD31-4B8C-83A1-F6EECF244321}">
                <p14:modId xmlns:p14="http://schemas.microsoft.com/office/powerpoint/2010/main" val="2497412906"/>
              </p:ext>
            </p:extLst>
          </p:nvPr>
        </p:nvGraphicFramePr>
        <p:xfrm>
          <a:off x="856648" y="1212783"/>
          <a:ext cx="10934298" cy="3821230"/>
        </p:xfrm>
        <a:graphic>
          <a:graphicData uri="http://schemas.openxmlformats.org/drawingml/2006/table">
            <a:tbl>
              <a:tblPr firstRow="1" bandRow="1">
                <a:tableStyleId>{7DF18680-E054-41AD-8BC1-D1AEF772440D}</a:tableStyleId>
              </a:tblPr>
              <a:tblGrid>
                <a:gridCol w="2830758">
                  <a:extLst>
                    <a:ext uri="{9D8B030D-6E8A-4147-A177-3AD203B41FA5}">
                      <a16:colId xmlns:a16="http://schemas.microsoft.com/office/drawing/2014/main" val="890677194"/>
                    </a:ext>
                  </a:extLst>
                </a:gridCol>
                <a:gridCol w="2241756">
                  <a:extLst>
                    <a:ext uri="{9D8B030D-6E8A-4147-A177-3AD203B41FA5}">
                      <a16:colId xmlns:a16="http://schemas.microsoft.com/office/drawing/2014/main" val="3289138397"/>
                    </a:ext>
                  </a:extLst>
                </a:gridCol>
                <a:gridCol w="2165684">
                  <a:extLst>
                    <a:ext uri="{9D8B030D-6E8A-4147-A177-3AD203B41FA5}">
                      <a16:colId xmlns:a16="http://schemas.microsoft.com/office/drawing/2014/main" val="2018922181"/>
                    </a:ext>
                  </a:extLst>
                </a:gridCol>
                <a:gridCol w="3696100">
                  <a:extLst>
                    <a:ext uri="{9D8B030D-6E8A-4147-A177-3AD203B41FA5}">
                      <a16:colId xmlns:a16="http://schemas.microsoft.com/office/drawing/2014/main" val="3341376958"/>
                    </a:ext>
                  </a:extLst>
                </a:gridCol>
              </a:tblGrid>
              <a:tr h="764246">
                <a:tc>
                  <a:txBody>
                    <a:bodyPr/>
                    <a:lstStyle/>
                    <a:p>
                      <a:pPr algn="ctr"/>
                      <a:r>
                        <a:rPr lang="en-IN" sz="1800" dirty="0">
                          <a:latin typeface="Times New Roman" panose="02020603050405020304" pitchFamily="18" charset="0"/>
                          <a:cs typeface="Times New Roman" panose="02020603050405020304" pitchFamily="18" charset="0"/>
                        </a:rPr>
                        <a:t>Name</a:t>
                      </a:r>
                    </a:p>
                  </a:txBody>
                  <a:tcPr/>
                </a:tc>
                <a:tc>
                  <a:txBody>
                    <a:bodyPr/>
                    <a:lstStyle/>
                    <a:p>
                      <a:pPr algn="ctr"/>
                      <a:r>
                        <a:rPr lang="en-IN" sz="1800" dirty="0">
                          <a:latin typeface="Times New Roman" panose="02020603050405020304" pitchFamily="18" charset="0"/>
                          <a:cs typeface="Times New Roman" panose="02020603050405020304" pitchFamily="18" charset="0"/>
                        </a:rPr>
                        <a:t>Roll-no</a:t>
                      </a:r>
                    </a:p>
                  </a:txBody>
                  <a:tcPr/>
                </a:tc>
                <a:tc>
                  <a:txBody>
                    <a:bodyPr/>
                    <a:lstStyle/>
                    <a:p>
                      <a:pPr algn="ctr"/>
                      <a:r>
                        <a:rPr lang="en-IN" sz="1800" dirty="0">
                          <a:latin typeface="Times New Roman" panose="02020603050405020304" pitchFamily="18" charset="0"/>
                          <a:cs typeface="Times New Roman" panose="02020603050405020304" pitchFamily="18" charset="0"/>
                        </a:rPr>
                        <a:t>Sap-id</a:t>
                      </a:r>
                    </a:p>
                  </a:txBody>
                  <a:tcPr/>
                </a:tc>
                <a:tc>
                  <a:txBody>
                    <a:bodyPr/>
                    <a:lstStyle/>
                    <a:p>
                      <a:pPr algn="ctr"/>
                      <a:r>
                        <a:rPr lang="en-IN" sz="1800" dirty="0">
                          <a:latin typeface="Times New Roman" panose="02020603050405020304" pitchFamily="18" charset="0"/>
                          <a:cs typeface="Times New Roman" panose="02020603050405020304" pitchFamily="18" charset="0"/>
                        </a:rPr>
                        <a:t>Contribution</a:t>
                      </a:r>
                    </a:p>
                  </a:txBody>
                  <a:tcPr/>
                </a:tc>
                <a:extLst>
                  <a:ext uri="{0D108BD9-81ED-4DB2-BD59-A6C34878D82A}">
                    <a16:rowId xmlns:a16="http://schemas.microsoft.com/office/drawing/2014/main" val="297650195"/>
                  </a:ext>
                </a:extLst>
              </a:tr>
              <a:tr h="764246">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Astha Kumari</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R110219027</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500076107</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Research,Technical,Documentation</a:t>
                      </a:r>
                    </a:p>
                  </a:txBody>
                  <a:tcPr/>
                </a:tc>
                <a:extLst>
                  <a:ext uri="{0D108BD9-81ED-4DB2-BD59-A6C34878D82A}">
                    <a16:rowId xmlns:a16="http://schemas.microsoft.com/office/drawing/2014/main" val="652194002"/>
                  </a:ext>
                </a:extLst>
              </a:tr>
              <a:tr h="764246">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Devanshu Pathak</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R110219043</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500075792</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Research,Technical,Documentation</a:t>
                      </a:r>
                    </a:p>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3890297"/>
                  </a:ext>
                </a:extLst>
              </a:tr>
              <a:tr h="764246">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Devang Tyagi</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R110219041</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500077078</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Research,Technical,Documentation</a:t>
                      </a:r>
                    </a:p>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3494669"/>
                  </a:ext>
                </a:extLst>
              </a:tr>
              <a:tr h="764246">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Gaurav Kumar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R110219053</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500076068</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Research,Technical,Documentation</a:t>
                      </a:r>
                    </a:p>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0696714"/>
                  </a:ext>
                </a:extLst>
              </a:tr>
            </a:tbl>
          </a:graphicData>
        </a:graphic>
      </p:graphicFrame>
    </p:spTree>
    <p:extLst>
      <p:ext uri="{BB962C8B-B14F-4D97-AF65-F5344CB8AC3E}">
        <p14:creationId xmlns:p14="http://schemas.microsoft.com/office/powerpoint/2010/main" val="380819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30818" y="332282"/>
            <a:ext cx="753036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Content</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405288" y="1834491"/>
            <a:ext cx="10193153"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Motivation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Literature Review</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Technological Stack</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Working Model (Technical Diagrams)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SWOT Analysis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Area of Application</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Pert Chart</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References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2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477818" y="973484"/>
            <a:ext cx="7530363"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2037309"/>
            <a:ext cx="9901002" cy="3262432"/>
          </a:xfrm>
          <a:prstGeom prst="rect">
            <a:avLst/>
          </a:prstGeom>
          <a:noFill/>
        </p:spPr>
        <p:txBody>
          <a:bodyPr wrap="square" rtlCol="0">
            <a:spAutoFit/>
          </a:bodyPr>
          <a:lstStyle/>
          <a:p>
            <a:pPr algn="just"/>
            <a:r>
              <a:rPr lang="en-US" i="0" dirty="0">
                <a:solidFill>
                  <a:srgbClr val="202124"/>
                </a:solidFill>
                <a:effectLst/>
                <a:latin typeface="Times New Roman" panose="02020603050405020304" pitchFamily="18" charset="0"/>
                <a:cs typeface="Times New Roman" panose="02020603050405020304" pitchFamily="18" charset="0"/>
              </a:rPr>
              <a:t>An “Online </a:t>
            </a:r>
            <a:r>
              <a:rPr lang="en-US" dirty="0">
                <a:solidFill>
                  <a:srgbClr val="202124"/>
                </a:solidFill>
                <a:latin typeface="Times New Roman" panose="02020603050405020304" pitchFamily="18" charset="0"/>
                <a:cs typeface="Times New Roman" panose="02020603050405020304" pitchFamily="18" charset="0"/>
              </a:rPr>
              <a:t>S</a:t>
            </a:r>
            <a:r>
              <a:rPr lang="en-US" i="0" dirty="0">
                <a:solidFill>
                  <a:srgbClr val="202124"/>
                </a:solidFill>
                <a:effectLst/>
                <a:latin typeface="Times New Roman" panose="02020603050405020304" pitchFamily="18" charset="0"/>
                <a:cs typeface="Times New Roman" panose="02020603050405020304" pitchFamily="18" charset="0"/>
              </a:rPr>
              <a:t>treaming Platform” is an on demand online entertainment source for TV shows, movies and other streaming media. There is a substantial need of creating static buckets with transcoded videos to deal with the problem of network latency with respect to the availability zone in which the server for the same application is hosted . Hence </a:t>
            </a:r>
            <a:r>
              <a:rPr lang="en-US" dirty="0">
                <a:solidFill>
                  <a:srgbClr val="202124"/>
                </a:solidFill>
                <a:latin typeface="Times New Roman" panose="02020603050405020304" pitchFamily="18" charset="0"/>
                <a:cs typeface="Times New Roman" panose="02020603050405020304" pitchFamily="18" charset="0"/>
              </a:rPr>
              <a:t>the application </a:t>
            </a:r>
            <a:r>
              <a:rPr lang="en-US" i="0" dirty="0">
                <a:solidFill>
                  <a:srgbClr val="202124"/>
                </a:solidFill>
                <a:effectLst/>
                <a:latin typeface="Times New Roman" panose="02020603050405020304" pitchFamily="18" charset="0"/>
                <a:cs typeface="Times New Roman" panose="02020603050405020304" pitchFamily="18" charset="0"/>
              </a:rPr>
              <a:t> deals with the same methodology of creating transcoded buckets usin</a:t>
            </a:r>
            <a:r>
              <a:rPr lang="en-US" dirty="0">
                <a:solidFill>
                  <a:srgbClr val="202124"/>
                </a:solidFill>
                <a:latin typeface="Times New Roman" panose="02020603050405020304" pitchFamily="18" charset="0"/>
                <a:cs typeface="Times New Roman" panose="02020603050405020304" pitchFamily="18" charset="0"/>
              </a:rPr>
              <a:t>g the lambda triggers </a:t>
            </a:r>
            <a:r>
              <a:rPr lang="en-US" i="0" dirty="0">
                <a:solidFill>
                  <a:srgbClr val="202124"/>
                </a:solidFill>
                <a:effectLst/>
                <a:latin typeface="Times New Roman" panose="02020603050405020304" pitchFamily="18" charset="0"/>
                <a:cs typeface="Times New Roman" panose="02020603050405020304" pitchFamily="18" charset="0"/>
              </a:rPr>
              <a:t>to solve the problem in real time environment . </a:t>
            </a:r>
          </a:p>
          <a:p>
            <a:pPr marL="342900" indent="-342900" algn="just">
              <a:buFont typeface="Arial" panose="020B0604020202020204" pitchFamily="34" charset="0"/>
              <a:buChar char="•"/>
            </a:pPr>
            <a:endParaRPr lang="en-US" dirty="0">
              <a:solidFill>
                <a:srgbClr val="202124"/>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 </a:t>
            </a:r>
          </a:p>
          <a:p>
            <a:endParaRPr lang="en-US" sz="2000"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49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FB03-2F87-B27C-CA50-7A17533DA83E}"/>
              </a:ext>
            </a:extLst>
          </p:cNvPr>
          <p:cNvSpPr>
            <a:spLocks noGrp="1"/>
          </p:cNvSpPr>
          <p:nvPr>
            <p:ph type="ctrTitle"/>
          </p:nvPr>
        </p:nvSpPr>
        <p:spPr>
          <a:xfrm>
            <a:off x="1524000" y="235819"/>
            <a:ext cx="9144000" cy="1029903"/>
          </a:xfrm>
        </p:spPr>
        <p:txBody>
          <a:bodyPr/>
          <a:lstStyle/>
          <a:p>
            <a:r>
              <a:rPr lang="en-IN" sz="3200" b="1" dirty="0">
                <a:latin typeface="Times New Roman" panose="02020603050405020304" pitchFamily="18" charset="0"/>
                <a:cs typeface="Times New Roman" panose="02020603050405020304" pitchFamily="18" charset="0"/>
              </a:rPr>
              <a:t>Motivation</a:t>
            </a:r>
          </a:p>
        </p:txBody>
      </p:sp>
      <p:sp>
        <p:nvSpPr>
          <p:cNvPr id="3" name="Subtitle 2">
            <a:extLst>
              <a:ext uri="{FF2B5EF4-FFF2-40B4-BE49-F238E27FC236}">
                <a16:creationId xmlns:a16="http://schemas.microsoft.com/office/drawing/2014/main" id="{F90AB409-5B2A-4BBB-3788-42836B566C2A}"/>
              </a:ext>
            </a:extLst>
          </p:cNvPr>
          <p:cNvSpPr>
            <a:spLocks noGrp="1"/>
          </p:cNvSpPr>
          <p:nvPr>
            <p:ph type="subTitle" idx="1"/>
          </p:nvPr>
        </p:nvSpPr>
        <p:spPr>
          <a:xfrm>
            <a:off x="1524000" y="1771048"/>
            <a:ext cx="9144000" cy="3486752"/>
          </a:xfrm>
        </p:spPr>
        <p:txBody>
          <a:bodyPr/>
          <a:lstStyle/>
          <a:p>
            <a:pPr algn="just"/>
            <a:r>
              <a:rPr lang="en-US" sz="1800" dirty="0">
                <a:latin typeface="Times New Roman" panose="02020603050405020304" pitchFamily="18" charset="0"/>
                <a:cs typeface="Times New Roman" panose="02020603050405020304" pitchFamily="18" charset="0"/>
              </a:rPr>
              <a:t>The problem of creating an on premises server with high level cost infrastructure for setting up both primary and secondary nodes causes system to crash in old monolithic if more service requests are hitting the primary nodes resulting into a 72 hours downtime . The solution to which is simply exchange them with  cloud architecture solution and simple lambda triggers. </a:t>
            </a:r>
          </a:p>
          <a:p>
            <a:pPr algn="just"/>
            <a:r>
              <a:rPr lang="en-US" sz="1800" dirty="0">
                <a:latin typeface="Times New Roman" panose="02020603050405020304" pitchFamily="18" charset="0"/>
                <a:cs typeface="Times New Roman" panose="02020603050405020304" pitchFamily="18" charset="0"/>
              </a:rPr>
              <a:t>V</a:t>
            </a:r>
            <a:r>
              <a:rPr lang="en-US" sz="1800" b="0" i="0" dirty="0">
                <a:effectLst/>
                <a:latin typeface="Times New Roman" panose="02020603050405020304" pitchFamily="18" charset="0"/>
                <a:cs typeface="Times New Roman" panose="02020603050405020304" pitchFamily="18" charset="0"/>
              </a:rPr>
              <a:t>ideo streams can take a brands’ inbound marketing to a new level. Thanks to the low cost, they’re affordable for small businesses and individuals which can later be scaled.</a:t>
            </a:r>
          </a:p>
          <a:p>
            <a:pPr algn="just"/>
            <a:endParaRPr lang="en-US" sz="1800" b="0" i="0" dirty="0">
              <a:effectLst/>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62646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7661-FD09-EDD9-8858-F0B32167149E}"/>
              </a:ext>
            </a:extLst>
          </p:cNvPr>
          <p:cNvSpPr>
            <a:spLocks noGrp="1"/>
          </p:cNvSpPr>
          <p:nvPr>
            <p:ph type="ctrTitle"/>
          </p:nvPr>
        </p:nvSpPr>
        <p:spPr>
          <a:xfrm>
            <a:off x="1524000" y="493804"/>
            <a:ext cx="9144000" cy="947069"/>
          </a:xfrm>
        </p:spPr>
        <p:txBody>
          <a:bodyPr/>
          <a:lstStyle/>
          <a:p>
            <a:r>
              <a:rPr lang="en-IN" sz="3200" b="1"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id="{21A876F9-3233-4EC2-D653-8A993E434BBE}"/>
              </a:ext>
            </a:extLst>
          </p:cNvPr>
          <p:cNvSpPr>
            <a:spLocks noGrp="1"/>
          </p:cNvSpPr>
          <p:nvPr>
            <p:ph type="subTitle" idx="1"/>
          </p:nvPr>
        </p:nvSpPr>
        <p:spPr>
          <a:xfrm>
            <a:off x="1524000" y="1606107"/>
            <a:ext cx="9144000" cy="3645786"/>
          </a:xfrm>
        </p:spPr>
        <p:txBody>
          <a:bodyPr/>
          <a:lstStyle/>
          <a:p>
            <a:pPr algn="just"/>
            <a:r>
              <a:rPr lang="en-US" sz="1800" dirty="0">
                <a:solidFill>
                  <a:srgbClr val="00000A"/>
                </a:solidFill>
                <a:effectLst/>
                <a:latin typeface="Times New Roman" panose="02020603050405020304" pitchFamily="18" charset="0"/>
                <a:ea typeface="Times New Roman" panose="02020603050405020304" pitchFamily="18" charset="0"/>
              </a:rPr>
              <a:t>The old architecture is now being replaced with transcoded buckets of various file format like 480p in order to provide a better watching experience to user available in any zone rather then relying  on old monolithic architecture which did not have the capability to be both scaled up and down with disaster recovery at time of thousands of requests hitting at one particular time. Hence there is a need of more efficient solution to handle several request at a time without primary node failure. </a:t>
            </a:r>
            <a:endParaRPr lang="en-IN" sz="1800" dirty="0">
              <a:solidFill>
                <a:srgbClr val="00000A"/>
              </a:solidFill>
              <a:effectLst/>
              <a:latin typeface="Times New Roman" panose="02020603050405020304" pitchFamily="18" charset="0"/>
              <a:ea typeface="Times New Roman" panose="02020603050405020304" pitchFamily="18" charset="0"/>
            </a:endParaRPr>
          </a:p>
          <a:p>
            <a:pPr marL="366395" indent="-6350" algn="just">
              <a:lnSpc>
                <a:spcPct val="149000"/>
              </a:lnSpc>
              <a:spcAft>
                <a:spcPts val="15"/>
              </a:spcAft>
            </a:pPr>
            <a:r>
              <a:rPr lang="en-US" sz="1800" dirty="0">
                <a:solidFill>
                  <a:srgbClr val="00000A"/>
                </a:solidFill>
                <a:effectLst/>
                <a:latin typeface="Times New Roman" panose="02020603050405020304" pitchFamily="18" charset="0"/>
                <a:ea typeface="Times New Roman" panose="02020603050405020304" pitchFamily="18" charset="0"/>
              </a:rPr>
              <a:t> </a:t>
            </a:r>
            <a:endParaRPr lang="en-IN" sz="1800" dirty="0">
              <a:solidFill>
                <a:srgbClr val="00000A"/>
              </a:solidFill>
              <a:effectLst/>
              <a:latin typeface="Times New Roman" panose="02020603050405020304" pitchFamily="18" charset="0"/>
              <a:ea typeface="Times New Roman" panose="02020603050405020304" pitchFamily="18" charset="0"/>
            </a:endParaRPr>
          </a:p>
          <a:p>
            <a:endParaRPr lang="en-IN" sz="2000" dirty="0">
              <a:solidFill>
                <a:srgbClr val="00000A"/>
              </a:solidFill>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141843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51AA-B8D9-A661-D763-E4A935AF6D86}"/>
              </a:ext>
            </a:extLst>
          </p:cNvPr>
          <p:cNvSpPr>
            <a:spLocks noGrp="1"/>
          </p:cNvSpPr>
          <p:nvPr>
            <p:ph type="ctrTitle"/>
          </p:nvPr>
        </p:nvSpPr>
        <p:spPr>
          <a:xfrm>
            <a:off x="1524000" y="1122363"/>
            <a:ext cx="9144000" cy="658311"/>
          </a:xfrm>
        </p:spPr>
        <p:txBody>
          <a:bodyPr/>
          <a:lstStyle/>
          <a:p>
            <a:r>
              <a:rPr lang="en-IN" sz="3200" b="1" dirty="0">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id="{3311F801-2E9A-FFAF-6BE2-049FE0B8387A}"/>
              </a:ext>
            </a:extLst>
          </p:cNvPr>
          <p:cNvSpPr>
            <a:spLocks noGrp="1"/>
          </p:cNvSpPr>
          <p:nvPr>
            <p:ph type="subTitle" idx="1"/>
          </p:nvPr>
        </p:nvSpPr>
        <p:spPr>
          <a:xfrm>
            <a:off x="1524000" y="1934678"/>
            <a:ext cx="9144000" cy="3323122"/>
          </a:xfrm>
        </p:spPr>
        <p:txBody>
          <a:bodyPr/>
          <a:lstStyle/>
          <a:p>
            <a:pPr marL="285750" marR="533400" lvl="0" indent="-285750" algn="just">
              <a:spcAft>
                <a:spcPts val="0"/>
              </a:spcAft>
              <a:buClr>
                <a:srgbClr val="23292E"/>
              </a:buClr>
              <a:buSzPts val="1200"/>
              <a:buFont typeface="Arial" panose="020B0604020202020204" pitchFamily="34" charset="0"/>
              <a:buChar char="•"/>
              <a:tabLst>
                <a:tab pos="1108710" algn="l"/>
              </a:tabLst>
            </a:pPr>
            <a:r>
              <a:rPr lang="en-US" sz="1800" dirty="0">
                <a:solidFill>
                  <a:srgbClr val="23292E"/>
                </a:solidFill>
                <a:effectLst/>
                <a:latin typeface="Times New Roman" panose="02020603050405020304" pitchFamily="18" charset="0"/>
                <a:ea typeface="Times New Roman" panose="02020603050405020304" pitchFamily="18" charset="0"/>
              </a:rPr>
              <a:t>To design an encoding pipeline that converts uploaded videos to web-friendly</a:t>
            </a:r>
            <a:r>
              <a:rPr lang="en-US" sz="1800" spc="5" dirty="0">
                <a:solidFill>
                  <a:srgbClr val="23292E"/>
                </a:solidFill>
                <a:effectLst/>
                <a:latin typeface="Times New Roman" panose="02020603050405020304" pitchFamily="18" charset="0"/>
                <a:ea typeface="Times New Roman" panose="02020603050405020304" pitchFamily="18" charset="0"/>
              </a:rPr>
              <a:t> </a:t>
            </a:r>
            <a:r>
              <a:rPr lang="en-US" sz="1800" spc="5" dirty="0">
                <a:solidFill>
                  <a:srgbClr val="23292E"/>
                </a:solidFill>
                <a:latin typeface="Times New Roman" panose="02020603050405020304" pitchFamily="18" charset="0"/>
                <a:ea typeface="Times New Roman" panose="02020603050405020304" pitchFamily="18" charset="0"/>
              </a:rPr>
              <a:t>480p</a:t>
            </a:r>
            <a:r>
              <a:rPr lang="en-US" sz="1800" spc="5" dirty="0">
                <a:solidFill>
                  <a:srgbClr val="23292E"/>
                </a:solidFill>
                <a:effectLst/>
                <a:latin typeface="Times New Roman" panose="02020603050405020304" pitchFamily="18" charset="0"/>
                <a:ea typeface="Times New Roman" panose="02020603050405020304" pitchFamily="18" charset="0"/>
              </a:rPr>
              <a:t> </a:t>
            </a:r>
            <a:r>
              <a:rPr lang="en-US" sz="1800" dirty="0">
                <a:solidFill>
                  <a:srgbClr val="23292E"/>
                </a:solidFill>
                <a:effectLst/>
                <a:latin typeface="Times New Roman" panose="02020603050405020304" pitchFamily="18" charset="0"/>
                <a:ea typeface="Times New Roman" panose="02020603050405020304" pitchFamily="18" charset="0"/>
              </a:rPr>
              <a:t>format</a:t>
            </a:r>
            <a:endParaRPr lang="en-IN" sz="1800" dirty="0">
              <a:latin typeface="Times New Roman" panose="02020603050405020304" pitchFamily="18" charset="0"/>
              <a:ea typeface="Times New Roman" panose="02020603050405020304" pitchFamily="18" charset="0"/>
            </a:endParaRPr>
          </a:p>
          <a:p>
            <a:pPr marL="285750" marR="533400" lvl="0" indent="-285750" algn="just">
              <a:spcAft>
                <a:spcPts val="0"/>
              </a:spcAft>
              <a:buClr>
                <a:srgbClr val="23292E"/>
              </a:buClr>
              <a:buSzPts val="1200"/>
              <a:buFont typeface="Arial" panose="020B0604020202020204" pitchFamily="34" charset="0"/>
              <a:buChar char="•"/>
              <a:tabLst>
                <a:tab pos="1108710" algn="l"/>
              </a:tabLst>
            </a:pPr>
            <a:r>
              <a:rPr lang="en-US" sz="1800" dirty="0">
                <a:solidFill>
                  <a:srgbClr val="23292E"/>
                </a:solidFill>
                <a:effectLst/>
                <a:latin typeface="Times New Roman" panose="02020603050405020304" pitchFamily="18" charset="0"/>
                <a:ea typeface="Times New Roman" panose="02020603050405020304" pitchFamily="18" charset="0"/>
              </a:rPr>
              <a:t>To design a push-based event-driven updates for website using lambda triggers . Users can automatically</a:t>
            </a:r>
            <a:r>
              <a:rPr lang="en-US" sz="1800" spc="5" dirty="0">
                <a:solidFill>
                  <a:srgbClr val="23292E"/>
                </a:solidFill>
                <a:effectLst/>
                <a:latin typeface="Times New Roman" panose="02020603050405020304" pitchFamily="18" charset="0"/>
                <a:ea typeface="Times New Roman" panose="02020603050405020304" pitchFamily="18" charset="0"/>
              </a:rPr>
              <a:t> </a:t>
            </a:r>
            <a:r>
              <a:rPr lang="en-US" sz="1800" dirty="0">
                <a:solidFill>
                  <a:srgbClr val="23292E"/>
                </a:solidFill>
                <a:effectLst/>
                <a:latin typeface="Times New Roman" panose="02020603050405020304" pitchFamily="18" charset="0"/>
                <a:ea typeface="Times New Roman" panose="02020603050405020304" pitchFamily="18" charset="0"/>
              </a:rPr>
              <a:t>watch new videos without having to refresh their browser.</a:t>
            </a:r>
          </a:p>
          <a:p>
            <a:pPr marL="285750" marR="533400" lvl="0" indent="-285750" algn="just">
              <a:spcAft>
                <a:spcPts val="0"/>
              </a:spcAft>
              <a:buClr>
                <a:srgbClr val="23292E"/>
              </a:buClr>
              <a:buSzPts val="1200"/>
              <a:buFont typeface="Arial" panose="020B0604020202020204" pitchFamily="34" charset="0"/>
              <a:buChar char="•"/>
              <a:tabLst>
                <a:tab pos="1108710" algn="l"/>
              </a:tabLst>
            </a:pPr>
            <a:r>
              <a:rPr lang="en-US" sz="1800" dirty="0">
                <a:solidFill>
                  <a:srgbClr val="23292E"/>
                </a:solidFill>
                <a:latin typeface="Times New Roman" panose="02020603050405020304" pitchFamily="18" charset="0"/>
                <a:ea typeface="Times New Roman" panose="02020603050405020304" pitchFamily="18" charset="0"/>
              </a:rPr>
              <a:t>To create a user friendly interface for uploading and downloading of the same videos by user</a:t>
            </a:r>
            <a:endParaRPr lang="en-US" sz="1800" dirty="0">
              <a:solidFill>
                <a:srgbClr val="23292E"/>
              </a:solidFill>
              <a:effectLst/>
              <a:latin typeface="Times New Roman" panose="02020603050405020304" pitchFamily="18" charset="0"/>
              <a:ea typeface="Times New Roman" panose="02020603050405020304" pitchFamily="18" charset="0"/>
            </a:endParaRPr>
          </a:p>
          <a:p>
            <a:pPr marL="285750" marR="533400" lvl="0" indent="-285750" algn="just">
              <a:spcAft>
                <a:spcPts val="0"/>
              </a:spcAft>
              <a:buClr>
                <a:srgbClr val="23292E"/>
              </a:buClr>
              <a:buSzPts val="1200"/>
              <a:buFont typeface="Arial" panose="020B0604020202020204" pitchFamily="34" charset="0"/>
              <a:buChar char="•"/>
              <a:tabLst>
                <a:tab pos="1108710" algn="l"/>
              </a:tabLs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3610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840175" y="325628"/>
            <a:ext cx="753036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Methodology</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6560257"/>
          </a:xfrm>
          <a:prstGeom prst="rect">
            <a:avLst/>
          </a:prstGeom>
          <a:noFill/>
        </p:spPr>
        <p:txBody>
          <a:bodyPr wrap="square" rtlCol="0">
            <a:spAutoFit/>
          </a:bodyPr>
          <a:lstStyle/>
          <a:p>
            <a:pPr marL="342900" lvl="0" indent="-342900" algn="just">
              <a:lnSpc>
                <a:spcPct val="149000"/>
              </a:lnSpc>
              <a:spcBef>
                <a:spcPts val="300"/>
              </a:spcBef>
              <a:buFont typeface="Symbol" panose="05050102010706020507" pitchFamily="18" charset="2"/>
              <a:buChar char=""/>
            </a:pPr>
            <a:r>
              <a:rPr lang="en-IN" sz="20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We would require two buckets in S3. The first bucket will serve as the upload bucket for new videos. The second bucket will contain transcoded videos put there by the Elastic Transcoder.</a:t>
            </a:r>
            <a:endParaRPr lang="en-IN" sz="20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49000"/>
              </a:lnSpc>
              <a:spcBef>
                <a:spcPts val="300"/>
              </a:spcBef>
              <a:buFont typeface="Symbol" panose="05050102010706020507" pitchFamily="18" charset="2"/>
              <a:buChar char=""/>
            </a:pPr>
            <a:r>
              <a:rPr lang="en-IN" sz="20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Further we need to create an IAM role for our future Lambda functions. This role will allow functions to interact with S3 and the Elastic Transcoder.</a:t>
            </a:r>
            <a:endParaRPr lang="en-IN" sz="20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49000"/>
              </a:lnSpc>
              <a:spcBef>
                <a:spcPts val="300"/>
              </a:spcBef>
              <a:buFont typeface="Symbol" panose="05050102010706020507" pitchFamily="18" charset="2"/>
              <a:buChar char=""/>
            </a:pPr>
            <a:r>
              <a:rPr lang="en-IN" sz="20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Now we need to set up an Elastic Transcoder pipeline to perform video transcoding to different formats and bitrates.</a:t>
            </a:r>
            <a:endParaRPr lang="en-IN" sz="20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49000"/>
              </a:lnSpc>
              <a:spcBef>
                <a:spcPts val="300"/>
              </a:spcBef>
              <a:buFont typeface="Symbol" panose="05050102010706020507" pitchFamily="18" charset="2"/>
              <a:buChar char=""/>
            </a:pPr>
            <a:r>
              <a:rPr lang="en-IN" sz="20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It is finally time to create the first Lambda function, although we are not going to provide an implementation for it just yet.</a:t>
            </a:r>
            <a:endParaRPr lang="en-IN" sz="20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49000"/>
              </a:lnSpc>
              <a:spcBef>
                <a:spcPts val="300"/>
              </a:spcBef>
              <a:buFont typeface="Symbol" panose="05050102010706020507" pitchFamily="18" charset="2"/>
              <a:buChar char=""/>
            </a:pPr>
            <a:r>
              <a:rPr lang="en-IN" sz="20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Finally, we can have a look at the actual Lambda function and deploy it to AWS.</a:t>
            </a:r>
            <a:endParaRPr lang="en-IN" sz="20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6350" algn="just">
              <a:lnSpc>
                <a:spcPct val="149000"/>
              </a:lnSpc>
              <a:spcBef>
                <a:spcPts val="300"/>
              </a:spcBef>
              <a:spcAft>
                <a:spcPts val="15"/>
              </a:spcAft>
            </a:pPr>
            <a:r>
              <a:rPr lang="en-IN" sz="20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66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9E0B-20C0-6CE9-CEA1-6D32CEFD2A43}"/>
              </a:ext>
            </a:extLst>
          </p:cNvPr>
          <p:cNvSpPr>
            <a:spLocks noGrp="1"/>
          </p:cNvSpPr>
          <p:nvPr>
            <p:ph type="ctrTitle"/>
          </p:nvPr>
        </p:nvSpPr>
        <p:spPr>
          <a:xfrm>
            <a:off x="1524000" y="323466"/>
            <a:ext cx="9144000" cy="1072197"/>
          </a:xfrm>
        </p:spPr>
        <p:txBody>
          <a:bodyPr/>
          <a:lstStyle/>
          <a:p>
            <a:r>
              <a:rPr lang="en-IN" sz="3200" b="1" dirty="0">
                <a:latin typeface="Times New Roman" panose="02020603050405020304" pitchFamily="18" charset="0"/>
                <a:cs typeface="Times New Roman" panose="02020603050405020304" pitchFamily="18" charset="0"/>
              </a:rPr>
              <a:t>Literature Review </a:t>
            </a:r>
          </a:p>
        </p:txBody>
      </p:sp>
      <p:sp>
        <p:nvSpPr>
          <p:cNvPr id="3" name="Subtitle 2">
            <a:extLst>
              <a:ext uri="{FF2B5EF4-FFF2-40B4-BE49-F238E27FC236}">
                <a16:creationId xmlns:a16="http://schemas.microsoft.com/office/drawing/2014/main" id="{167A675C-BFFD-3EE9-7A2A-EADAFA28457C}"/>
              </a:ext>
            </a:extLst>
          </p:cNvPr>
          <p:cNvSpPr>
            <a:spLocks noGrp="1"/>
          </p:cNvSpPr>
          <p:nvPr>
            <p:ph type="subTitle" idx="1"/>
          </p:nvPr>
        </p:nvSpPr>
        <p:spPr>
          <a:xfrm>
            <a:off x="760397" y="1713297"/>
            <a:ext cx="10741792" cy="4417996"/>
          </a:xfrm>
        </p:spPr>
        <p:txBody>
          <a:bodyPr/>
          <a:lstStyle/>
          <a:p>
            <a:pPr marL="1149985" marR="315595" indent="-171450" algn="just">
              <a:lnSpc>
                <a:spcPct val="150000"/>
              </a:lnSpc>
              <a:spcBef>
                <a:spcPts val="1065"/>
              </a:spcBef>
              <a:spcAft>
                <a:spcPts val="0"/>
              </a:spcAft>
              <a:buFont typeface="Arial" panose="020B0604020202020204" pitchFamily="34" charset="0"/>
              <a:buChar char="•"/>
            </a:pPr>
            <a:r>
              <a:rPr lang="en-US" sz="1400" dirty="0">
                <a:solidFill>
                  <a:srgbClr val="000009"/>
                </a:solidFill>
                <a:effectLst/>
                <a:latin typeface="Times New Roman" panose="02020603050405020304" pitchFamily="18" charset="0"/>
                <a:ea typeface="Times New Roman" panose="02020603050405020304" pitchFamily="18" charset="0"/>
              </a:rPr>
              <a:t>Agarwal et. al [1] proposes online streaming function presented to the end user or the</a:t>
            </a:r>
            <a:r>
              <a:rPr lang="en-US" sz="1400" spc="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target audience is continuously received by the provider</a:t>
            </a:r>
            <a:r>
              <a:rPr lang="en-US" sz="1400" spc="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with the most central and well-</a:t>
            </a:r>
            <a:r>
              <a:rPr lang="en-US" sz="1400" spc="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known services such as Amazon EC2 and Amazon S3. </a:t>
            </a:r>
            <a:endParaRPr lang="en-US" sz="1400" dirty="0">
              <a:effectLst/>
              <a:latin typeface="Times New Roman" panose="02020603050405020304" pitchFamily="18" charset="0"/>
              <a:ea typeface="Times New Roman" panose="02020603050405020304" pitchFamily="18" charset="0"/>
            </a:endParaRPr>
          </a:p>
          <a:p>
            <a:pPr marL="1149985" marR="315595" indent="-171450" algn="just">
              <a:lnSpc>
                <a:spcPct val="150000"/>
              </a:lnSpc>
              <a:spcBef>
                <a:spcPts val="1065"/>
              </a:spcBef>
              <a:spcAft>
                <a:spcPts val="0"/>
              </a:spcAft>
              <a:buFont typeface="Arial" panose="020B0604020202020204" pitchFamily="34" charset="0"/>
              <a:buChar char="•"/>
            </a:pPr>
            <a:r>
              <a:rPr lang="en-US" sz="1400" dirty="0">
                <a:solidFill>
                  <a:srgbClr val="000009"/>
                </a:solidFill>
                <a:effectLst/>
                <a:latin typeface="Times New Roman" panose="02020603050405020304" pitchFamily="18" charset="0"/>
                <a:ea typeface="Times New Roman" panose="02020603050405020304" pitchFamily="18" charset="0"/>
              </a:rPr>
              <a:t>Li et.</a:t>
            </a:r>
            <a:r>
              <a:rPr lang="en-US" sz="1400" spc="30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al [2] proposes that cloud technology is adopted due to the great features provided</a:t>
            </a:r>
            <a:r>
              <a:rPr lang="en-US" sz="1400" spc="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to video stream providers, such as high flexibility of using virtual machines and storage</a:t>
            </a:r>
            <a:r>
              <a:rPr lang="en-US" sz="1400" spc="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servers at low prices. Video streaming providers prepare multiple formats of the same</a:t>
            </a:r>
            <a:r>
              <a:rPr lang="en-US" sz="1400" spc="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video</a:t>
            </a:r>
            <a:r>
              <a:rPr lang="en-US" sz="1400" spc="-1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to</a:t>
            </a:r>
            <a:r>
              <a:rPr lang="en-US" sz="1400" spc="-1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satisfy</a:t>
            </a:r>
            <a:r>
              <a:rPr lang="en-US" sz="1400" spc="-1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the</a:t>
            </a:r>
            <a:r>
              <a:rPr lang="en-US" sz="1400" spc="-2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device</a:t>
            </a:r>
            <a:r>
              <a:rPr lang="en-US" sz="1400" spc="-2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specifications</a:t>
            </a:r>
            <a:r>
              <a:rPr lang="en-US" sz="1400" spc="-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of</a:t>
            </a:r>
            <a:r>
              <a:rPr lang="en-US" sz="1400" spc="-1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all</a:t>
            </a:r>
            <a:r>
              <a:rPr lang="en-US" sz="1400" spc="-2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users.</a:t>
            </a:r>
            <a:r>
              <a:rPr lang="en-US" sz="1400" spc="-10" dirty="0">
                <a:solidFill>
                  <a:srgbClr val="000009"/>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149985" marR="320675" indent="-171450" algn="just">
              <a:lnSpc>
                <a:spcPct val="148000"/>
              </a:lnSpc>
              <a:spcBef>
                <a:spcPts val="60"/>
              </a:spcBef>
              <a:spcAft>
                <a:spcPts val="0"/>
              </a:spcAft>
              <a:buFont typeface="Arial" panose="020B0604020202020204" pitchFamily="34" charset="0"/>
              <a:buChar char="•"/>
            </a:pPr>
            <a:r>
              <a:rPr lang="en-US" sz="1400" dirty="0">
                <a:solidFill>
                  <a:srgbClr val="333333"/>
                </a:solidFill>
                <a:effectLst/>
                <a:latin typeface="Times New Roman" panose="02020603050405020304" pitchFamily="18" charset="0"/>
                <a:ea typeface="Times New Roman" panose="02020603050405020304" pitchFamily="18" charset="0"/>
              </a:rPr>
              <a:t>Iturriaga </a:t>
            </a:r>
            <a:r>
              <a:rPr lang="en-US" sz="1400" dirty="0">
                <a:solidFill>
                  <a:srgbClr val="000009"/>
                </a:solidFill>
                <a:effectLst/>
                <a:latin typeface="Times New Roman" panose="02020603050405020304" pitchFamily="18" charset="0"/>
                <a:ea typeface="Times New Roman" panose="02020603050405020304" pitchFamily="18" charset="0"/>
              </a:rPr>
              <a:t>et. al [3] states that when we transcode the videos on Amazon Elastic Cloud</a:t>
            </a:r>
            <a:r>
              <a:rPr lang="en-US" sz="1400" spc="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Computing</a:t>
            </a:r>
            <a:r>
              <a:rPr lang="en-US" sz="1400" spc="-1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(EC2)</a:t>
            </a:r>
            <a:r>
              <a:rPr lang="en-US" sz="1400" spc="-1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or</a:t>
            </a:r>
            <a:r>
              <a:rPr lang="en-US" sz="1400" spc="-1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Virtual</a:t>
            </a:r>
            <a:r>
              <a:rPr lang="en-US" sz="1400" spc="-2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Machines</a:t>
            </a:r>
            <a:r>
              <a:rPr lang="en-US" sz="1400" spc="-1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(VMs)</a:t>
            </a:r>
            <a:r>
              <a:rPr lang="en-US" sz="1400" spc="-1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to</a:t>
            </a:r>
            <a:r>
              <a:rPr lang="en-US" sz="1400" spc="-1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further</a:t>
            </a:r>
            <a:r>
              <a:rPr lang="en-US" sz="1400" spc="-1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study</a:t>
            </a:r>
            <a:r>
              <a:rPr lang="en-US" sz="1400" spc="-1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realistic</a:t>
            </a:r>
            <a:r>
              <a:rPr lang="en-US" sz="1400" spc="-2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cloud</a:t>
            </a:r>
            <a:r>
              <a:rPr lang="en-US" sz="1400" spc="-1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settings</a:t>
            </a:r>
            <a:r>
              <a:rPr lang="en-US" sz="1400" spc="-1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with</a:t>
            </a:r>
            <a:r>
              <a:rPr lang="en-US" sz="1400" spc="-28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fine-tuned</a:t>
            </a:r>
            <a:r>
              <a:rPr lang="en-US" sz="1400" spc="-4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configurations.</a:t>
            </a:r>
            <a:r>
              <a:rPr lang="en-US" sz="1400" spc="-7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Our</a:t>
            </a:r>
            <a:r>
              <a:rPr lang="en-US" sz="1400" spc="-6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experiments</a:t>
            </a:r>
            <a:r>
              <a:rPr lang="en-US" sz="1400" spc="-5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show</a:t>
            </a:r>
            <a:r>
              <a:rPr lang="en-US" sz="1400" spc="-6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the</a:t>
            </a:r>
            <a:r>
              <a:rPr lang="en-US" sz="1400" spc="-5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superior</a:t>
            </a:r>
            <a:r>
              <a:rPr lang="en-US" sz="1400" spc="-6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performance</a:t>
            </a:r>
            <a:r>
              <a:rPr lang="en-US" sz="1400" spc="-7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of</a:t>
            </a:r>
            <a:r>
              <a:rPr lang="en-US" sz="1400" spc="-6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some</a:t>
            </a:r>
            <a:r>
              <a:rPr lang="en-US" sz="1400" spc="-3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codecs</a:t>
            </a:r>
            <a:r>
              <a:rPr lang="en-US" sz="1400" spc="-28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and</a:t>
            </a:r>
            <a:r>
              <a:rPr lang="en-US" sz="1400" spc="-7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the</a:t>
            </a:r>
            <a:r>
              <a:rPr lang="en-US" sz="1400" spc="-7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effects</a:t>
            </a:r>
            <a:r>
              <a:rPr lang="en-US" sz="1400" spc="-6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of</a:t>
            </a:r>
            <a:r>
              <a:rPr lang="en-US" sz="1400" spc="-6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machine</a:t>
            </a:r>
            <a:r>
              <a:rPr lang="en-US" sz="1400" spc="-7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configurations</a:t>
            </a:r>
            <a:r>
              <a:rPr lang="en-US" sz="1400" spc="-5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on</a:t>
            </a:r>
            <a:r>
              <a:rPr lang="en-US" sz="1400" spc="-7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transcoding</a:t>
            </a:r>
            <a:r>
              <a:rPr lang="en-US" sz="1400" spc="-7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tasks</a:t>
            </a:r>
            <a:r>
              <a:rPr lang="en-US" sz="1400" spc="-6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duration.</a:t>
            </a:r>
            <a:r>
              <a:rPr lang="en-US" sz="1400" spc="-3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Which</a:t>
            </a:r>
            <a:r>
              <a:rPr lang="en-US" sz="1400" spc="-7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generalizes</a:t>
            </a:r>
            <a:r>
              <a:rPr lang="en-US" sz="1400" spc="-29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to</a:t>
            </a:r>
            <a:r>
              <a:rPr lang="en-US" sz="1400" spc="-6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the</a:t>
            </a:r>
            <a:r>
              <a:rPr lang="en-US" sz="1400" spc="-7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idea</a:t>
            </a:r>
            <a:r>
              <a:rPr lang="en-US" sz="1400" spc="-7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of</a:t>
            </a:r>
            <a:r>
              <a:rPr lang="en-US" sz="1400" spc="-6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a</a:t>
            </a:r>
            <a:r>
              <a:rPr lang="en-US" sz="1400" spc="17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benchmark</a:t>
            </a:r>
            <a:r>
              <a:rPr lang="en-US" sz="1400" spc="-5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for</a:t>
            </a:r>
            <a:r>
              <a:rPr lang="en-US" sz="1400" spc="-6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practitioners</a:t>
            </a:r>
            <a:r>
              <a:rPr lang="en-US" sz="1400" spc="-5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and</a:t>
            </a:r>
            <a:r>
              <a:rPr lang="en-US" sz="1400" spc="-6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researchers</a:t>
            </a:r>
            <a:r>
              <a:rPr lang="en-US" sz="1400" spc="-5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considering</a:t>
            </a:r>
            <a:r>
              <a:rPr lang="en-US" sz="1400" spc="-6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online</a:t>
            </a:r>
            <a:r>
              <a:rPr lang="en-US" sz="1400" spc="-7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transcoding</a:t>
            </a:r>
            <a:r>
              <a:rPr lang="en-US" sz="1400" spc="-28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in</a:t>
            </a:r>
            <a:r>
              <a:rPr lang="en-US" sz="1400" spc="-5"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real-time</a:t>
            </a:r>
            <a:r>
              <a:rPr lang="en-US" sz="1400" spc="-1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multimedia</a:t>
            </a:r>
            <a:r>
              <a:rPr lang="en-US" sz="1400" spc="-1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applications</a:t>
            </a:r>
            <a:r>
              <a:rPr lang="en-US" sz="1400" spc="20" dirty="0">
                <a:solidFill>
                  <a:srgbClr val="000009"/>
                </a:solidFill>
                <a:effectLst/>
                <a:latin typeface="Times New Roman" panose="02020603050405020304" pitchFamily="18" charset="0"/>
                <a:ea typeface="Times New Roman" panose="02020603050405020304" pitchFamily="18" charset="0"/>
              </a:rPr>
              <a:t> </a:t>
            </a:r>
            <a:r>
              <a:rPr lang="en-US" sz="1400" dirty="0">
                <a:solidFill>
                  <a:srgbClr val="000009"/>
                </a:solidFill>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endParaRPr lang="en-IN" sz="1200" dirty="0"/>
          </a:p>
        </p:txBody>
      </p:sp>
    </p:spTree>
    <p:extLst>
      <p:ext uri="{BB962C8B-B14F-4D97-AF65-F5344CB8AC3E}">
        <p14:creationId xmlns:p14="http://schemas.microsoft.com/office/powerpoint/2010/main" val="11126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12460</TotalTime>
  <Words>1200</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Motivation</vt:lpstr>
      <vt:lpstr>Problem Statement</vt:lpstr>
      <vt:lpstr>Objectives</vt:lpstr>
      <vt:lpstr>PowerPoint Presentation</vt:lpstr>
      <vt:lpstr>Literature Review </vt:lpstr>
      <vt:lpstr>Technical Stack</vt:lpstr>
      <vt:lpstr>SWOT Analysis</vt:lpstr>
      <vt:lpstr>Working Model</vt:lpstr>
      <vt:lpstr>Working Model</vt:lpstr>
      <vt:lpstr>Working Model</vt:lpstr>
      <vt:lpstr>Area Of Application</vt:lpstr>
      <vt:lpstr>Pert Chart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ASTHA KUMARI</cp:lastModifiedBy>
  <cp:revision>574</cp:revision>
  <dcterms:created xsi:type="dcterms:W3CDTF">2021-05-06T09:42:21Z</dcterms:created>
  <dcterms:modified xsi:type="dcterms:W3CDTF">2022-11-22T04:03:54Z</dcterms:modified>
</cp:coreProperties>
</file>